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 id="2147483696" r:id="rId2"/>
  </p:sldMasterIdLst>
  <p:sldIdLst>
    <p:sldId id="256" r:id="rId3"/>
    <p:sldId id="278" r:id="rId4"/>
    <p:sldId id="258" r:id="rId5"/>
    <p:sldId id="261" r:id="rId6"/>
    <p:sldId id="268" r:id="rId7"/>
    <p:sldId id="270" r:id="rId8"/>
    <p:sldId id="299" r:id="rId9"/>
    <p:sldId id="302" r:id="rId10"/>
    <p:sldId id="313" r:id="rId11"/>
    <p:sldId id="303" r:id="rId12"/>
    <p:sldId id="304" r:id="rId13"/>
    <p:sldId id="305" r:id="rId14"/>
    <p:sldId id="306" r:id="rId15"/>
    <p:sldId id="307" r:id="rId16"/>
    <p:sldId id="308" r:id="rId17"/>
    <p:sldId id="309" r:id="rId18"/>
    <p:sldId id="310" r:id="rId19"/>
    <p:sldId id="311" r:id="rId20"/>
    <p:sldId id="312" r:id="rId21"/>
    <p:sldId id="314" r:id="rId22"/>
    <p:sldId id="315" r:id="rId23"/>
    <p:sldId id="300"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110" autoAdjust="0"/>
    <p:restoredTop sz="94624" autoAdjust="0"/>
  </p:normalViewPr>
  <p:slideViewPr>
    <p:cSldViewPr>
      <p:cViewPr varScale="1">
        <p:scale>
          <a:sx n="108" d="100"/>
          <a:sy n="108" d="100"/>
        </p:scale>
        <p:origin x="1746" y="108"/>
      </p:cViewPr>
      <p:guideLst>
        <p:guide orient="horz" pos="2160"/>
        <p:guide pos="2880"/>
      </p:guideLst>
    </p:cSldViewPr>
  </p:slideViewPr>
  <p:outlineViewPr>
    <p:cViewPr>
      <p:scale>
        <a:sx n="33" d="100"/>
        <a:sy n="33" d="100"/>
      </p:scale>
      <p:origin x="12" y="369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9ECE2AAA-2573-4E70-896B-1FACF29B23BA}" type="datetimeFigureOut">
              <a:rPr lang="ar-SA" smtClean="0"/>
              <a:pPr/>
              <a:t>23/07/1444</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104851B8-9031-4BFE-8FB3-205B71607108}"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4851B8-9031-4BFE-8FB3-205B71607108}" type="slidenum">
              <a:rPr lang="ar-SA" smtClean="0"/>
              <a:pPr/>
              <a:t>‹#›</a:t>
            </a:fld>
            <a:endParaRPr lang="ar-SA"/>
          </a:p>
        </p:txBody>
      </p:sp>
      <p:sp>
        <p:nvSpPr>
          <p:cNvPr id="7" name="عنوان 6"/>
          <p:cNvSpPr>
            <a:spLocks noGrp="1"/>
          </p:cNvSpPr>
          <p:nvPr>
            <p:ph type="title"/>
          </p:nvPr>
        </p:nvSpPr>
        <p:spPr/>
        <p:txBody>
          <a:bodyPr rtlCol="0"/>
          <a:lstStyle/>
          <a:p>
            <a:r>
              <a:rPr kumimoji="0" lang="ar-SA"/>
              <a:t>انقر لتحرير نمط العنوان الرئيسي</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4851B8-9031-4BFE-8FB3-205B71607108}"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04851B8-9031-4BFE-8FB3-205B71607108}" type="slidenum">
              <a:rPr lang="ar-SA" smtClean="0"/>
              <a:pPr/>
              <a:t>‹#›</a:t>
            </a:fld>
            <a:endParaRPr lang="ar-SA"/>
          </a:p>
        </p:txBody>
      </p:sp>
      <p:sp>
        <p:nvSpPr>
          <p:cNvPr id="8" name="عنوان 7"/>
          <p:cNvSpPr>
            <a:spLocks noGrp="1"/>
          </p:cNvSpPr>
          <p:nvPr>
            <p:ph type="title"/>
          </p:nvPr>
        </p:nvSpPr>
        <p:spPr/>
        <p:txBody>
          <a:bodyPr rtlCol="0"/>
          <a:lstStyle/>
          <a:p>
            <a:r>
              <a:rPr kumimoji="0" lang="ar-SA"/>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04851B8-9031-4BFE-8FB3-205B71607108}"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04851B8-9031-4BFE-8FB3-205B71607108}" type="slidenum">
              <a:rPr lang="ar-SA" smtClean="0"/>
              <a:pPr/>
              <a:t>‹#›</a:t>
            </a:fld>
            <a:endParaRPr lang="ar-SA"/>
          </a:p>
        </p:txBody>
      </p:sp>
      <p:sp>
        <p:nvSpPr>
          <p:cNvPr id="6" name="عنوان 5"/>
          <p:cNvSpPr>
            <a:spLocks noGrp="1"/>
          </p:cNvSpPr>
          <p:nvPr>
            <p:ph type="title"/>
          </p:nvPr>
        </p:nvSpPr>
        <p:spPr/>
        <p:txBody>
          <a:bodyPr rtlCol="0"/>
          <a:lstStyle/>
          <a:p>
            <a:r>
              <a:rPr kumimoji="0" lang="ar-SA"/>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ECE2AAA-2573-4E70-896B-1FACF29B23BA}" type="datetimeFigureOut">
              <a:rPr lang="ar-SA" smtClean="0"/>
              <a:pPr/>
              <a:t>23/07/1444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04851B8-9031-4BFE-8FB3-205B7160710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p>
            <a:fld id="{9ECE2AAA-2573-4E70-896B-1FACF29B23BA}" type="datetimeFigureOut">
              <a:rPr lang="ar-SA" smtClean="0"/>
              <a:pPr/>
              <a:t>23/07/1444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04851B8-9031-4BFE-8FB3-205B71607108}"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9ECE2AAA-2573-4E70-896B-1FACF29B23BA}" type="datetimeFigureOut">
              <a:rPr lang="ar-SA" smtClean="0"/>
              <a:pPr/>
              <a:t>23/07/1444</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104851B8-9031-4BFE-8FB3-205B71607108}"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ar-SA"/>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ECE2AAA-2573-4E70-896B-1FACF29B23BA}" type="datetimeFigureOut">
              <a:rPr lang="ar-SA" smtClean="0"/>
              <a:pPr/>
              <a:t>23/07/1444</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04851B8-9031-4BFE-8FB3-205B7160710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ECE2AAA-2573-4E70-896B-1FACF29B23BA}" type="datetimeFigureOut">
              <a:rPr lang="ar-SA" smtClean="0"/>
              <a:pPr/>
              <a:t>23/07/1444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04851B8-9031-4BFE-8FB3-205B7160710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2428868"/>
            <a:ext cx="8358246" cy="1571636"/>
          </a:xfrm>
        </p:spPr>
        <p:txBody>
          <a:bodyPr>
            <a:normAutofit/>
          </a:bodyPr>
          <a:lstStyle/>
          <a:p>
            <a:pPr algn="ctr"/>
            <a:r>
              <a:rPr lang="en-US" sz="2800" b="1" dirty="0"/>
              <a:t>Foundation Design for a multi-story residential Building Considering Seismic Loads </a:t>
            </a:r>
            <a:endParaRPr lang="ar-SA" sz="2800" b="1" dirty="0"/>
          </a:p>
        </p:txBody>
      </p:sp>
      <p:sp>
        <p:nvSpPr>
          <p:cNvPr id="3" name="عنوان فرعي 2"/>
          <p:cNvSpPr>
            <a:spLocks noGrp="1"/>
          </p:cNvSpPr>
          <p:nvPr>
            <p:ph type="subTitle" idx="1"/>
          </p:nvPr>
        </p:nvSpPr>
        <p:spPr>
          <a:xfrm>
            <a:off x="642910" y="3929066"/>
            <a:ext cx="7854696" cy="2500330"/>
          </a:xfrm>
        </p:spPr>
        <p:txBody>
          <a:bodyPr>
            <a:normAutofit fontScale="70000" lnSpcReduction="20000"/>
          </a:bodyPr>
          <a:lstStyle/>
          <a:p>
            <a:pPr algn="ctr" rtl="0"/>
            <a:r>
              <a:rPr lang="en-US" b="1" dirty="0">
                <a:solidFill>
                  <a:schemeClr val="tx1"/>
                </a:solidFill>
              </a:rPr>
              <a:t>By</a:t>
            </a:r>
          </a:p>
          <a:p>
            <a:pPr algn="ctr" rtl="0"/>
            <a:r>
              <a:rPr lang="en-US" b="1" dirty="0">
                <a:solidFill>
                  <a:schemeClr val="tx1"/>
                </a:solidFill>
              </a:rPr>
              <a:t>Mezar Saleh Idily - </a:t>
            </a:r>
            <a:r>
              <a:rPr lang="en-US" b="1" dirty="0">
                <a:solidFill>
                  <a:schemeClr val="tx1"/>
                </a:solidFill>
                <a:latin typeface="+mj-lt"/>
              </a:rPr>
              <a:t>11541274</a:t>
            </a:r>
          </a:p>
          <a:p>
            <a:pPr algn="ctr" rtl="0"/>
            <a:r>
              <a:rPr lang="en-US" b="1" dirty="0">
                <a:solidFill>
                  <a:schemeClr val="tx1"/>
                </a:solidFill>
              </a:rPr>
              <a:t>Monther Moamar Rawajbeh - 11819790</a:t>
            </a:r>
          </a:p>
          <a:p>
            <a:pPr algn="ctr" rtl="0"/>
            <a:r>
              <a:rPr lang="en-US" b="1" dirty="0">
                <a:solidFill>
                  <a:schemeClr val="tx1"/>
                </a:solidFill>
              </a:rPr>
              <a:t>Mohammad Jalal Sultan - 11821414</a:t>
            </a:r>
          </a:p>
          <a:p>
            <a:pPr algn="ctr" rtl="0"/>
            <a:r>
              <a:rPr lang="en-US" b="1" dirty="0">
                <a:solidFill>
                  <a:schemeClr val="tx1"/>
                </a:solidFill>
              </a:rPr>
              <a:t> </a:t>
            </a:r>
          </a:p>
          <a:p>
            <a:pPr algn="ctr" rtl="0"/>
            <a:r>
              <a:rPr lang="en-US" b="1" dirty="0">
                <a:solidFill>
                  <a:schemeClr val="tx1"/>
                </a:solidFill>
              </a:rPr>
              <a:t> </a:t>
            </a:r>
          </a:p>
          <a:p>
            <a:pPr algn="ctr" rtl="0"/>
            <a:r>
              <a:rPr lang="en-US" b="1" dirty="0">
                <a:solidFill>
                  <a:schemeClr val="tx1"/>
                </a:solidFill>
              </a:rPr>
              <a:t>Under supervision of:  Dr. Isam Jardaneh</a:t>
            </a:r>
          </a:p>
          <a:p>
            <a:pPr algn="ctr" rtl="0"/>
            <a:endParaRPr lang="ar-SA" dirty="0"/>
          </a:p>
        </p:txBody>
      </p:sp>
      <p:pic>
        <p:nvPicPr>
          <p:cNvPr id="1026" name="Picture 8" descr="شعار_الجامعة.png"/>
          <p:cNvPicPr>
            <a:picLocks noChangeAspect="1" noChangeArrowheads="1"/>
          </p:cNvPicPr>
          <p:nvPr/>
        </p:nvPicPr>
        <p:blipFill>
          <a:blip r:embed="rId2" cstate="print"/>
          <a:srcRect/>
          <a:stretch>
            <a:fillRect/>
          </a:stretch>
        </p:blipFill>
        <p:spPr>
          <a:xfrm>
            <a:off x="3643306" y="428604"/>
            <a:ext cx="1785950" cy="1785950"/>
          </a:xfrm>
          <a:prstGeom prst="rect">
            <a:avLst/>
          </a:prstGeom>
          <a:noFill/>
        </p:spPr>
      </p:pic>
      <p:cxnSp>
        <p:nvCxnSpPr>
          <p:cNvPr id="6" name="رابط مستقيم 5"/>
          <p:cNvCxnSpPr/>
          <p:nvPr/>
        </p:nvCxnSpPr>
        <p:spPr>
          <a:xfrm rot="10800000">
            <a:off x="428596" y="3786190"/>
            <a:ext cx="8072494" cy="1588"/>
          </a:xfrm>
          <a:prstGeom prst="line">
            <a:avLst/>
          </a:prstGeom>
          <a:ln>
            <a:solidFill>
              <a:schemeClr val="tx1"/>
            </a:solidFill>
          </a:ln>
          <a:effectLst>
            <a:outerShdw sx="1000" sy="1000" algn="ctr" rotWithShape="0">
              <a:srgbClr val="000000"/>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85728"/>
            <a:ext cx="8229600" cy="1143000"/>
          </a:xfrm>
        </p:spPr>
        <p:txBody>
          <a:bodyPr>
            <a:noAutofit/>
          </a:bodyPr>
          <a:lstStyle/>
          <a:p>
            <a:r>
              <a:rPr lang="en-US" sz="2400" dirty="0">
                <a:solidFill>
                  <a:schemeClr val="tx1"/>
                </a:solidFill>
                <a:effectLst/>
                <a:latin typeface="Times New Roman" pitchFamily="18" charset="0"/>
                <a:cs typeface="Times New Roman" pitchFamily="18" charset="0"/>
              </a:rPr>
              <a:t>Columns and walls loads from envelope service load combination </a:t>
            </a:r>
          </a:p>
        </p:txBody>
      </p:sp>
      <p:pic>
        <p:nvPicPr>
          <p:cNvPr id="37889" name="صورة 7"/>
          <p:cNvPicPr>
            <a:picLocks noChangeAspect="1" noChangeArrowheads="1"/>
          </p:cNvPicPr>
          <p:nvPr/>
        </p:nvPicPr>
        <p:blipFill>
          <a:blip r:embed="rId2"/>
          <a:srcRect/>
          <a:stretch>
            <a:fillRect/>
          </a:stretch>
        </p:blipFill>
        <p:spPr bwMode="auto">
          <a:xfrm>
            <a:off x="142844" y="1285860"/>
            <a:ext cx="8841041" cy="4714908"/>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000108"/>
            <a:ext cx="8472518" cy="928694"/>
          </a:xfrm>
        </p:spPr>
        <p:txBody>
          <a:bodyPr>
            <a:normAutofit/>
          </a:bodyPr>
          <a:lstStyle/>
          <a:p>
            <a:pPr algn="just" rtl="0">
              <a:buNone/>
            </a:pPr>
            <a:r>
              <a:rPr lang="en-US" sz="2400" dirty="0">
                <a:latin typeface="Times New Roman" pitchFamily="18" charset="0"/>
                <a:cs typeface="Times New Roman" pitchFamily="18" charset="0"/>
              </a:rPr>
              <a:t>Try single footing :</a:t>
            </a:r>
          </a:p>
          <a:p>
            <a:pPr algn="just" rtl="0">
              <a:buNone/>
            </a:pPr>
            <a:r>
              <a:rPr lang="en-US" sz="1600" dirty="0">
                <a:latin typeface="Times New Roman" pitchFamily="18" charset="0"/>
                <a:cs typeface="Times New Roman" pitchFamily="18" charset="0"/>
              </a:rPr>
              <a:t>Area of footing = Service load / Allowable bearing capacity</a:t>
            </a:r>
          </a:p>
          <a:p>
            <a:pPr algn="just" rtl="0">
              <a:buNone/>
            </a:pPr>
            <a:endParaRPr lang="en-US" sz="1600" dirty="0">
              <a:latin typeface="Times New Roman" pitchFamily="18" charset="0"/>
              <a:cs typeface="Times New Roman" pitchFamily="18" charset="0"/>
            </a:endParaRPr>
          </a:p>
        </p:txBody>
      </p:sp>
      <p:sp>
        <p:nvSpPr>
          <p:cNvPr id="2" name="Title 1"/>
          <p:cNvSpPr>
            <a:spLocks noGrp="1"/>
          </p:cNvSpPr>
          <p:nvPr>
            <p:ph type="title"/>
          </p:nvPr>
        </p:nvSpPr>
        <p:spPr>
          <a:xfrm>
            <a:off x="428596" y="0"/>
            <a:ext cx="8229600" cy="1143000"/>
          </a:xfrm>
        </p:spPr>
        <p:txBody>
          <a:bodyPr>
            <a:normAutofit/>
          </a:bodyPr>
          <a:lstStyle/>
          <a:p>
            <a:r>
              <a:rPr lang="en-US" sz="4000" dirty="0">
                <a:latin typeface="Times New Roman" pitchFamily="18" charset="0"/>
                <a:cs typeface="Times New Roman" pitchFamily="18" charset="0"/>
              </a:rPr>
              <a:t>Design</a:t>
            </a:r>
            <a:endParaRPr lang="en-US" dirty="0">
              <a:latin typeface="Times New Roman" pitchFamily="18" charset="0"/>
              <a:cs typeface="Times New Roman" pitchFamily="18" charset="0"/>
            </a:endParaRPr>
          </a:p>
        </p:txBody>
      </p:sp>
      <p:pic>
        <p:nvPicPr>
          <p:cNvPr id="36865" name="صورة 10"/>
          <p:cNvPicPr>
            <a:picLocks noChangeAspect="1" noChangeArrowheads="1"/>
          </p:cNvPicPr>
          <p:nvPr/>
        </p:nvPicPr>
        <p:blipFill>
          <a:blip r:embed="rId2"/>
          <a:srcRect/>
          <a:stretch>
            <a:fillRect/>
          </a:stretch>
        </p:blipFill>
        <p:spPr bwMode="auto">
          <a:xfrm>
            <a:off x="1571604" y="1857364"/>
            <a:ext cx="6215106" cy="3115831"/>
          </a:xfrm>
          <a:prstGeom prst="rect">
            <a:avLst/>
          </a:prstGeom>
          <a:noFill/>
          <a:ln w="9525">
            <a:noFill/>
            <a:miter lim="800000"/>
            <a:headEnd/>
            <a:tailEnd/>
          </a:ln>
        </p:spPr>
      </p:pic>
      <p:sp>
        <p:nvSpPr>
          <p:cNvPr id="5" name="Content Placeholder 2"/>
          <p:cNvSpPr txBox="1">
            <a:spLocks/>
          </p:cNvSpPr>
          <p:nvPr/>
        </p:nvSpPr>
        <p:spPr>
          <a:xfrm>
            <a:off x="500034" y="5072074"/>
            <a:ext cx="8472518" cy="928694"/>
          </a:xfrm>
          <a:prstGeom prst="rect">
            <a:avLst/>
          </a:prstGeom>
        </p:spPr>
        <p:txBody>
          <a:bodyPr vert="horz">
            <a:normAutofit/>
          </a:bodyPr>
          <a:lstStyle/>
          <a:p>
            <a:pPr algn="l" rtl="0"/>
            <a:r>
              <a:rPr lang="en-US" dirty="0">
                <a:latin typeface="Times New Roman" pitchFamily="18" charset="0"/>
                <a:cs typeface="Times New Roman" pitchFamily="18" charset="0"/>
              </a:rPr>
              <a:t>Total area of footings / Total area of building = 56% </a:t>
            </a:r>
            <a:endParaRPr lang="en-US" b="1" dirty="0">
              <a:latin typeface="Times New Roman" pitchFamily="18" charset="0"/>
              <a:cs typeface="Times New Roman" pitchFamily="18" charset="0"/>
            </a:endParaRPr>
          </a:p>
          <a:p>
            <a:pPr algn="l" rtl="0"/>
            <a:r>
              <a:rPr lang="en-US" dirty="0">
                <a:latin typeface="Times New Roman" pitchFamily="18" charset="0"/>
                <a:cs typeface="Times New Roman" pitchFamily="18" charset="0"/>
              </a:rPr>
              <a:t>We need to use mat foundation.</a:t>
            </a:r>
            <a:endParaRPr lang="en-US" b="1" dirty="0">
              <a:latin typeface="Times New Roman" pitchFamily="18" charset="0"/>
              <a:cs typeface="Times New Roman" pitchFamily="18" charset="0"/>
            </a:endParaRP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n-US" sz="1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n-US" sz="1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latin typeface="Times New Roman" pitchFamily="18" charset="0"/>
                <a:cs typeface="Times New Roman" pitchFamily="18" charset="0"/>
              </a:rPr>
              <a:t>Mat foundation (using ETABS)</a:t>
            </a:r>
            <a:br>
              <a:rPr lang="en-US" dirty="0"/>
            </a:br>
            <a:endParaRPr lang="en-US" dirty="0"/>
          </a:p>
        </p:txBody>
      </p:sp>
      <p:pic>
        <p:nvPicPr>
          <p:cNvPr id="35841" name="Picture 1"/>
          <p:cNvPicPr>
            <a:picLocks noChangeAspect="1" noChangeArrowheads="1"/>
          </p:cNvPicPr>
          <p:nvPr/>
        </p:nvPicPr>
        <p:blipFill>
          <a:blip r:embed="rId2"/>
          <a:srcRect/>
          <a:stretch>
            <a:fillRect/>
          </a:stretch>
        </p:blipFill>
        <p:spPr bwMode="auto">
          <a:xfrm>
            <a:off x="500034" y="1000108"/>
            <a:ext cx="6572250" cy="1943100"/>
          </a:xfrm>
          <a:prstGeom prst="rect">
            <a:avLst/>
          </a:prstGeom>
          <a:noFill/>
          <a:ln w="9525">
            <a:noFill/>
            <a:miter lim="800000"/>
            <a:headEnd/>
            <a:tailEnd/>
          </a:ln>
          <a:effectLst/>
        </p:spPr>
      </p:pic>
      <p:sp>
        <p:nvSpPr>
          <p:cNvPr id="5" name="مربع نص 4"/>
          <p:cNvSpPr txBox="1"/>
          <p:nvPr/>
        </p:nvSpPr>
        <p:spPr>
          <a:xfrm>
            <a:off x="0" y="2857496"/>
            <a:ext cx="5018981" cy="369332"/>
          </a:xfrm>
          <a:prstGeom prst="rect">
            <a:avLst/>
          </a:prstGeom>
          <a:noFill/>
        </p:spPr>
        <p:txBody>
          <a:bodyPr wrap="square" rtlCol="1">
            <a:spAutoFit/>
          </a:bodyPr>
          <a:lstStyle/>
          <a:p>
            <a:r>
              <a:rPr lang="en-US" dirty="0">
                <a:latin typeface="Times New Roman" pitchFamily="18" charset="0"/>
                <a:cs typeface="Times New Roman" pitchFamily="18" charset="0"/>
              </a:rPr>
              <a:t>WE USE a (32.55*17.1) m</a:t>
            </a:r>
            <a:r>
              <a:rPr lang="en-US" baseline="30000" dirty="0">
                <a:latin typeface="Times New Roman" pitchFamily="18" charset="0"/>
                <a:cs typeface="Times New Roman" pitchFamily="18" charset="0"/>
              </a:rPr>
              <a:t>2</a:t>
            </a:r>
            <a:r>
              <a:rPr lang="en-US" dirty="0">
                <a:latin typeface="Times New Roman" pitchFamily="18" charset="0"/>
                <a:cs typeface="Times New Roman" pitchFamily="18" charset="0"/>
              </a:rPr>
              <a:t> ➔ Area = 556.6 m</a:t>
            </a:r>
            <a:r>
              <a:rPr lang="en-US" baseline="30000" dirty="0">
                <a:latin typeface="Times New Roman" pitchFamily="18" charset="0"/>
                <a:cs typeface="Times New Roman" pitchFamily="18" charset="0"/>
              </a:rPr>
              <a:t>2</a:t>
            </a:r>
            <a:endParaRPr lang="ar-SA" dirty="0">
              <a:latin typeface="Times New Roman" pitchFamily="18" charset="0"/>
              <a:cs typeface="Times New Roman" pitchFamily="18" charset="0"/>
            </a:endParaRPr>
          </a:p>
        </p:txBody>
      </p:sp>
      <p:sp>
        <p:nvSpPr>
          <p:cNvPr id="6" name="مربع نص 5"/>
          <p:cNvSpPr txBox="1"/>
          <p:nvPr/>
        </p:nvSpPr>
        <p:spPr>
          <a:xfrm>
            <a:off x="428596" y="3286124"/>
            <a:ext cx="5018981" cy="369332"/>
          </a:xfrm>
          <a:prstGeom prst="rect">
            <a:avLst/>
          </a:prstGeom>
          <a:noFill/>
        </p:spPr>
        <p:txBody>
          <a:bodyPr wrap="square" rtlCol="1">
            <a:spAutoFit/>
          </a:bodyPr>
          <a:lstStyle/>
          <a:p>
            <a:pPr algn="l" rtl="0"/>
            <a:r>
              <a:rPr lang="en-US" b="1" dirty="0"/>
              <a:t>Soil pressure : </a:t>
            </a:r>
            <a:endParaRPr lang="ar-SA" dirty="0">
              <a:latin typeface="Times New Roman" pitchFamily="18" charset="0"/>
              <a:cs typeface="Times New Roman" pitchFamily="18" charset="0"/>
            </a:endParaRPr>
          </a:p>
        </p:txBody>
      </p:sp>
      <p:pic>
        <p:nvPicPr>
          <p:cNvPr id="35842" name="صورة 16"/>
          <p:cNvPicPr>
            <a:picLocks noChangeAspect="1" noChangeArrowheads="1"/>
          </p:cNvPicPr>
          <p:nvPr/>
        </p:nvPicPr>
        <p:blipFill>
          <a:blip r:embed="rId3"/>
          <a:srcRect/>
          <a:stretch>
            <a:fillRect/>
          </a:stretch>
        </p:blipFill>
        <p:spPr bwMode="auto">
          <a:xfrm>
            <a:off x="3050570" y="3286124"/>
            <a:ext cx="6093430" cy="3249613"/>
          </a:xfrm>
          <a:prstGeom prst="rect">
            <a:avLst/>
          </a:prstGeom>
          <a:noFill/>
          <a:ln w="9525">
            <a:noFill/>
            <a:miter lim="800000"/>
            <a:headEnd/>
            <a:tailEnd/>
          </a:ln>
        </p:spPr>
      </p:pic>
      <p:sp>
        <p:nvSpPr>
          <p:cNvPr id="8" name="مربع نص 7"/>
          <p:cNvSpPr txBox="1"/>
          <p:nvPr/>
        </p:nvSpPr>
        <p:spPr>
          <a:xfrm>
            <a:off x="428596" y="3714752"/>
            <a:ext cx="5018981" cy="369332"/>
          </a:xfrm>
          <a:prstGeom prst="rect">
            <a:avLst/>
          </a:prstGeom>
          <a:noFill/>
        </p:spPr>
        <p:txBody>
          <a:bodyPr wrap="square" rtlCol="1">
            <a:spAutoFit/>
          </a:bodyPr>
          <a:lstStyle/>
          <a:p>
            <a:pPr algn="l" rtl="0"/>
            <a:r>
              <a:rPr lang="en-US" b="1" dirty="0">
                <a:latin typeface="Times New Roman" pitchFamily="18" charset="0"/>
                <a:cs typeface="Times New Roman" pitchFamily="18" charset="0"/>
              </a:rPr>
              <a:t>Soil pressure is acceptable</a:t>
            </a:r>
            <a:endParaRPr lang="ar-SA"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00042"/>
            <a:ext cx="8229600" cy="1500190"/>
          </a:xfrm>
        </p:spPr>
        <p:txBody>
          <a:bodyPr>
            <a:normAutofit fontScale="90000"/>
          </a:bodyPr>
          <a:lstStyle/>
          <a:p>
            <a:r>
              <a:rPr lang="en-US" sz="2200" dirty="0">
                <a:solidFill>
                  <a:schemeClr val="tx1"/>
                </a:solidFill>
                <a:effectLst/>
                <a:latin typeface="Times New Roman" pitchFamily="18" charset="0"/>
                <a:cs typeface="Times New Roman" pitchFamily="18" charset="0"/>
              </a:rPr>
              <a:t>Check punching shear:</a:t>
            </a:r>
            <a:br>
              <a:rPr lang="en-US" sz="2200" dirty="0">
                <a:solidFill>
                  <a:schemeClr val="tx1"/>
                </a:solidFill>
                <a:effectLst/>
                <a:latin typeface="Times New Roman" pitchFamily="18" charset="0"/>
                <a:cs typeface="Times New Roman" pitchFamily="18" charset="0"/>
              </a:rPr>
            </a:br>
            <a:br>
              <a:rPr lang="en-US" sz="2200" b="0" dirty="0">
                <a:solidFill>
                  <a:schemeClr val="tx1"/>
                </a:solidFill>
                <a:latin typeface="Times New Roman" pitchFamily="18" charset="0"/>
                <a:cs typeface="Times New Roman" pitchFamily="18" charset="0"/>
              </a:rPr>
            </a:br>
            <a:r>
              <a:rPr lang="en-US" sz="2200" b="0" dirty="0">
                <a:solidFill>
                  <a:schemeClr val="tx1"/>
                </a:solidFill>
                <a:effectLst/>
                <a:latin typeface="Times New Roman" pitchFamily="18" charset="0"/>
                <a:cs typeface="Times New Roman" pitchFamily="18" charset="0"/>
              </a:rPr>
              <a:t>Demand/Capacity values</a:t>
            </a:r>
            <a:r>
              <a:rPr lang="en-US" sz="2200" b="0" dirty="0">
                <a:solidFill>
                  <a:schemeClr val="tx1"/>
                </a:solidFill>
                <a:latin typeface="Times New Roman" pitchFamily="18" charset="0"/>
                <a:cs typeface="Times New Roman" pitchFamily="18" charset="0"/>
              </a:rPr>
              <a:t>:</a:t>
            </a:r>
            <a:br>
              <a:rPr lang="en-US" dirty="0"/>
            </a:br>
            <a:endParaRPr lang="en-US" dirty="0"/>
          </a:p>
        </p:txBody>
      </p:sp>
      <p:pic>
        <p:nvPicPr>
          <p:cNvPr id="34817" name="صورة 19"/>
          <p:cNvPicPr>
            <a:picLocks noChangeAspect="1" noChangeArrowheads="1"/>
          </p:cNvPicPr>
          <p:nvPr/>
        </p:nvPicPr>
        <p:blipFill>
          <a:blip r:embed="rId2"/>
          <a:srcRect/>
          <a:stretch>
            <a:fillRect/>
          </a:stretch>
        </p:blipFill>
        <p:spPr bwMode="auto">
          <a:xfrm>
            <a:off x="1285852" y="1357298"/>
            <a:ext cx="7123219" cy="3935417"/>
          </a:xfrm>
          <a:prstGeom prst="rect">
            <a:avLst/>
          </a:prstGeom>
          <a:noFill/>
          <a:ln w="9525">
            <a:noFill/>
            <a:miter lim="800000"/>
            <a:headEnd/>
            <a:tailEnd/>
          </a:ln>
        </p:spPr>
      </p:pic>
      <p:sp>
        <p:nvSpPr>
          <p:cNvPr id="5" name="مربع نص 4"/>
          <p:cNvSpPr txBox="1"/>
          <p:nvPr/>
        </p:nvSpPr>
        <p:spPr>
          <a:xfrm>
            <a:off x="357158" y="5072074"/>
            <a:ext cx="4471015" cy="923330"/>
          </a:xfrm>
          <a:prstGeom prst="rect">
            <a:avLst/>
          </a:prstGeom>
          <a:noFill/>
        </p:spPr>
        <p:txBody>
          <a:bodyPr wrap="square" rtlCol="1">
            <a:spAutoFit/>
          </a:bodyPr>
          <a:lstStyle/>
          <a:p>
            <a:pPr algn="l" rtl="0"/>
            <a:r>
              <a:rPr lang="en-US" dirty="0"/>
              <a:t>Demand/Capacity&lt;1 </a:t>
            </a:r>
            <a:endParaRPr lang="en-US" b="1" dirty="0"/>
          </a:p>
          <a:p>
            <a:pPr algn="l" rtl="0"/>
            <a:r>
              <a:rPr lang="en-US" dirty="0"/>
              <a:t>Punching shear Check is ok</a:t>
            </a:r>
            <a:endParaRPr lang="en-US" b="1" dirty="0"/>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1143000"/>
          </a:xfrm>
        </p:spPr>
        <p:txBody>
          <a:bodyPr>
            <a:normAutofit fontScale="90000"/>
          </a:bodyPr>
          <a:lstStyle/>
          <a:p>
            <a:r>
              <a:rPr lang="en-US" sz="3600" b="0" dirty="0">
                <a:effectLst/>
                <a:latin typeface="Times New Roman" pitchFamily="18" charset="0"/>
                <a:cs typeface="Times New Roman" pitchFamily="18" charset="0"/>
              </a:rPr>
              <a:t>Check shears capacity:</a:t>
            </a:r>
            <a:br>
              <a:rPr lang="en-US" dirty="0"/>
            </a:br>
            <a:endParaRPr lang="en-US" dirty="0"/>
          </a:p>
        </p:txBody>
      </p:sp>
      <p:pic>
        <p:nvPicPr>
          <p:cNvPr id="33793" name="Picture 1"/>
          <p:cNvPicPr>
            <a:picLocks noChangeAspect="1" noChangeArrowheads="1"/>
          </p:cNvPicPr>
          <p:nvPr/>
        </p:nvPicPr>
        <p:blipFill>
          <a:blip r:embed="rId2"/>
          <a:srcRect/>
          <a:stretch>
            <a:fillRect/>
          </a:stretch>
        </p:blipFill>
        <p:spPr bwMode="auto">
          <a:xfrm>
            <a:off x="500034" y="857232"/>
            <a:ext cx="4424248" cy="1357322"/>
          </a:xfrm>
          <a:prstGeom prst="rect">
            <a:avLst/>
          </a:prstGeom>
          <a:noFill/>
          <a:ln w="9525">
            <a:noFill/>
            <a:miter lim="800000"/>
            <a:headEnd/>
            <a:tailEnd/>
          </a:ln>
          <a:effectLst/>
        </p:spPr>
      </p:pic>
      <p:pic>
        <p:nvPicPr>
          <p:cNvPr id="33794" name="صورة 1"/>
          <p:cNvPicPr>
            <a:picLocks noChangeAspect="1" noChangeArrowheads="1"/>
          </p:cNvPicPr>
          <p:nvPr/>
        </p:nvPicPr>
        <p:blipFill>
          <a:blip r:embed="rId3"/>
          <a:srcRect/>
          <a:stretch>
            <a:fillRect/>
          </a:stretch>
        </p:blipFill>
        <p:spPr bwMode="auto">
          <a:xfrm>
            <a:off x="357158" y="2214554"/>
            <a:ext cx="4211442" cy="3429024"/>
          </a:xfrm>
          <a:prstGeom prst="rect">
            <a:avLst/>
          </a:prstGeom>
          <a:noFill/>
          <a:ln w="9525">
            <a:noFill/>
            <a:miter lim="800000"/>
            <a:headEnd/>
            <a:tailEnd/>
          </a:ln>
        </p:spPr>
      </p:pic>
      <p:pic>
        <p:nvPicPr>
          <p:cNvPr id="33795" name="صورة 4"/>
          <p:cNvPicPr>
            <a:picLocks noChangeAspect="1" noChangeArrowheads="1"/>
          </p:cNvPicPr>
          <p:nvPr/>
        </p:nvPicPr>
        <p:blipFill>
          <a:blip r:embed="rId4"/>
          <a:srcRect/>
          <a:stretch>
            <a:fillRect/>
          </a:stretch>
        </p:blipFill>
        <p:spPr bwMode="auto">
          <a:xfrm>
            <a:off x="4714876" y="2214554"/>
            <a:ext cx="4143404" cy="3393932"/>
          </a:xfrm>
          <a:prstGeom prst="rect">
            <a:avLst/>
          </a:prstGeom>
          <a:noFill/>
          <a:ln w="9525">
            <a:noFill/>
            <a:miter lim="800000"/>
            <a:headEnd/>
            <a:tailEnd/>
          </a:ln>
        </p:spPr>
      </p:pic>
      <p:pic>
        <p:nvPicPr>
          <p:cNvPr id="33796" name="Picture 4"/>
          <p:cNvPicPr>
            <a:picLocks noChangeAspect="1" noChangeArrowheads="1"/>
          </p:cNvPicPr>
          <p:nvPr/>
        </p:nvPicPr>
        <p:blipFill>
          <a:blip r:embed="rId5"/>
          <a:srcRect/>
          <a:stretch>
            <a:fillRect/>
          </a:stretch>
        </p:blipFill>
        <p:spPr bwMode="auto">
          <a:xfrm>
            <a:off x="1142976" y="5715016"/>
            <a:ext cx="2571750" cy="371475"/>
          </a:xfrm>
          <a:prstGeom prst="rect">
            <a:avLst/>
          </a:prstGeom>
          <a:noFill/>
          <a:ln w="9525">
            <a:noFill/>
            <a:miter lim="800000"/>
            <a:headEnd/>
            <a:tailEnd/>
          </a:ln>
          <a:effectLst/>
        </p:spPr>
      </p:pic>
      <p:pic>
        <p:nvPicPr>
          <p:cNvPr id="33797" name="Picture 5"/>
          <p:cNvPicPr>
            <a:picLocks noChangeAspect="1" noChangeArrowheads="1"/>
          </p:cNvPicPr>
          <p:nvPr/>
        </p:nvPicPr>
        <p:blipFill>
          <a:blip r:embed="rId6"/>
          <a:srcRect/>
          <a:stretch>
            <a:fillRect/>
          </a:stretch>
        </p:blipFill>
        <p:spPr bwMode="auto">
          <a:xfrm>
            <a:off x="5857884" y="5643578"/>
            <a:ext cx="2238375" cy="409575"/>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14290"/>
            <a:ext cx="8229600" cy="725470"/>
          </a:xfrm>
        </p:spPr>
        <p:txBody>
          <a:bodyPr>
            <a:normAutofit/>
          </a:bodyPr>
          <a:lstStyle/>
          <a:p>
            <a:r>
              <a:rPr lang="en-US" sz="2400" dirty="0">
                <a:solidFill>
                  <a:schemeClr val="tx1"/>
                </a:solidFill>
                <a:effectLst/>
                <a:latin typeface="Times New Roman" pitchFamily="18" charset="0"/>
                <a:cs typeface="Times New Roman" pitchFamily="18" charset="0"/>
              </a:rPr>
              <a:t>Reinforcement for the foundation : </a:t>
            </a:r>
          </a:p>
        </p:txBody>
      </p:sp>
      <p:pic>
        <p:nvPicPr>
          <p:cNvPr id="32769" name="Picture 1"/>
          <p:cNvPicPr>
            <a:picLocks noChangeAspect="1" noChangeArrowheads="1"/>
          </p:cNvPicPr>
          <p:nvPr/>
        </p:nvPicPr>
        <p:blipFill>
          <a:blip r:embed="rId2"/>
          <a:srcRect/>
          <a:stretch>
            <a:fillRect/>
          </a:stretch>
        </p:blipFill>
        <p:spPr bwMode="auto">
          <a:xfrm>
            <a:off x="1142976" y="1142984"/>
            <a:ext cx="7477125" cy="4829175"/>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
          <p:cNvPicPr>
            <a:picLocks noChangeAspect="1" noChangeArrowheads="1"/>
          </p:cNvPicPr>
          <p:nvPr/>
        </p:nvPicPr>
        <p:blipFill>
          <a:blip r:embed="rId2"/>
          <a:srcRect/>
          <a:stretch>
            <a:fillRect/>
          </a:stretch>
        </p:blipFill>
        <p:spPr bwMode="auto">
          <a:xfrm>
            <a:off x="785786" y="571480"/>
            <a:ext cx="7600950" cy="5229225"/>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p:cNvPicPr>
            <a:picLocks noChangeAspect="1" noChangeArrowheads="1"/>
          </p:cNvPicPr>
          <p:nvPr/>
        </p:nvPicPr>
        <p:blipFill>
          <a:blip r:embed="rId2"/>
          <a:srcRect/>
          <a:stretch>
            <a:fillRect/>
          </a:stretch>
        </p:blipFill>
        <p:spPr bwMode="auto">
          <a:xfrm>
            <a:off x="785786" y="714356"/>
            <a:ext cx="7562850" cy="516255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p:cNvPicPr>
            <a:picLocks noChangeAspect="1" noChangeArrowheads="1"/>
          </p:cNvPicPr>
          <p:nvPr/>
        </p:nvPicPr>
        <p:blipFill>
          <a:blip r:embed="rId2"/>
          <a:srcRect/>
          <a:stretch>
            <a:fillRect/>
          </a:stretch>
        </p:blipFill>
        <p:spPr bwMode="auto">
          <a:xfrm>
            <a:off x="785786" y="785794"/>
            <a:ext cx="7639050" cy="5019675"/>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صورة 13"/>
          <p:cNvPicPr>
            <a:picLocks noChangeAspect="1" noChangeArrowheads="1"/>
          </p:cNvPicPr>
          <p:nvPr/>
        </p:nvPicPr>
        <p:blipFill>
          <a:blip r:embed="rId2"/>
          <a:srcRect/>
          <a:stretch>
            <a:fillRect/>
          </a:stretch>
        </p:blipFill>
        <p:spPr bwMode="auto">
          <a:xfrm>
            <a:off x="571472" y="500042"/>
            <a:ext cx="8378384" cy="528641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2000240"/>
            <a:ext cx="8229600" cy="3805060"/>
          </a:xfrm>
        </p:spPr>
        <p:txBody>
          <a:bodyPr>
            <a:normAutofit/>
          </a:bodyPr>
          <a:lstStyle/>
          <a:p>
            <a:pPr algn="l">
              <a:buNone/>
            </a:pPr>
            <a:r>
              <a:rPr lang="en-US" sz="2000" dirty="0">
                <a:latin typeface="Times New Roman" pitchFamily="18" charset="0"/>
                <a:cs typeface="Times New Roman" pitchFamily="18" charset="0"/>
              </a:rPr>
              <a:t>   The aim of this project is figure out the most appropriate foundation type for Multistory Building Which consist of 7 floors located at city center of Nablus. The main challenge in this project is to consider seismic loads according to expected earthquake. The foundation system under  consideration are isolated, mat or piles. We will show you some information about the types of foundations and soil conditions to be built upon, so that we can choose the appropriate type after studying the conditions.  </a:t>
            </a:r>
            <a:endParaRPr lang="ar-SA" dirty="0">
              <a:latin typeface="Times New Roman" pitchFamily="18" charset="0"/>
              <a:cs typeface="Times New Roman" pitchFamily="18" charset="0"/>
            </a:endParaRPr>
          </a:p>
        </p:txBody>
      </p:sp>
      <p:sp>
        <p:nvSpPr>
          <p:cNvPr id="2" name="عنوان 1"/>
          <p:cNvSpPr>
            <a:spLocks noGrp="1"/>
          </p:cNvSpPr>
          <p:nvPr>
            <p:ph type="title"/>
          </p:nvPr>
        </p:nvSpPr>
        <p:spPr>
          <a:xfrm>
            <a:off x="500034" y="1000108"/>
            <a:ext cx="8229600" cy="1143000"/>
          </a:xfrm>
        </p:spPr>
        <p:txBody>
          <a:bodyPr>
            <a:normAutofit fontScale="90000"/>
          </a:bodyPr>
          <a:lstStyle/>
          <a:p>
            <a:r>
              <a:rPr lang="ar-SA" b="1" dirty="0">
                <a:latin typeface="Times New Roman" pitchFamily="18" charset="0"/>
                <a:cs typeface="Times New Roman" pitchFamily="18" charset="0"/>
              </a:rPr>
              <a:t> : </a:t>
            </a:r>
            <a:r>
              <a:rPr lang="en-US" b="1" dirty="0">
                <a:latin typeface="Times New Roman" pitchFamily="18" charset="0"/>
                <a:cs typeface="Times New Roman" pitchFamily="18" charset="0"/>
              </a:rPr>
              <a:t>Introduction</a:t>
            </a:r>
            <a:br>
              <a:rPr lang="en-US" b="1" dirty="0"/>
            </a:b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a:srcRect/>
          <a:stretch>
            <a:fillRect/>
          </a:stretch>
        </p:blipFill>
        <p:spPr bwMode="auto">
          <a:xfrm>
            <a:off x="714348" y="0"/>
            <a:ext cx="7924800" cy="62103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a:srcRect/>
          <a:stretch>
            <a:fillRect/>
          </a:stretch>
        </p:blipFill>
        <p:spPr bwMode="auto">
          <a:xfrm>
            <a:off x="642910" y="714356"/>
            <a:ext cx="7238178" cy="4052904"/>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500174"/>
            <a:ext cx="8472518" cy="4636792"/>
          </a:xfrm>
        </p:spPr>
        <p:txBody>
          <a:bodyPr>
            <a:normAutofit/>
          </a:bodyPr>
          <a:lstStyle/>
          <a:p>
            <a:pPr algn="just" rtl="0"/>
            <a:r>
              <a:rPr lang="en-US" sz="2400" dirty="0">
                <a:latin typeface="Times New Roman" pitchFamily="18" charset="0"/>
                <a:cs typeface="Times New Roman" pitchFamily="18" charset="0"/>
              </a:rPr>
              <a:t>It was not suitable to use single footing because the area of ​​the footing cover more than 50% of the total area of the structural (the ratio was 56%), and if combined foundation is used it will covers all the footing.</a:t>
            </a:r>
          </a:p>
          <a:p>
            <a:pPr algn="just" rtl="0"/>
            <a:r>
              <a:rPr lang="en-US" sz="2400" dirty="0">
                <a:latin typeface="Times New Roman" pitchFamily="18" charset="0"/>
                <a:cs typeface="Times New Roman" pitchFamily="18" charset="0"/>
              </a:rPr>
              <a:t>Therefore, in this case, it is preferable to use a hollow mat foundation, but the stress was high in all areas, so non-hollow mat foundation was designed. </a:t>
            </a:r>
          </a:p>
          <a:p>
            <a:pPr algn="just" rtl="0"/>
            <a:r>
              <a:rPr lang="en-US" sz="2400" dirty="0">
                <a:latin typeface="Times New Roman" pitchFamily="18" charset="0"/>
                <a:cs typeface="Times New Roman" pitchFamily="18" charset="0"/>
              </a:rPr>
              <a:t>Pile foundations were not used because they are more expensive. </a:t>
            </a:r>
          </a:p>
          <a:p>
            <a:pPr algn="just" rtl="0"/>
            <a:r>
              <a:rPr lang="en-US" sz="2400" dirty="0">
                <a:latin typeface="Times New Roman" pitchFamily="18" charset="0"/>
                <a:cs typeface="Times New Roman" pitchFamily="18" charset="0"/>
              </a:rPr>
              <a:t>Seismic design is considered, so the cost was higher.</a:t>
            </a:r>
          </a:p>
        </p:txBody>
      </p:sp>
      <p:sp>
        <p:nvSpPr>
          <p:cNvPr id="2" name="Title 1"/>
          <p:cNvSpPr>
            <a:spLocks noGrp="1"/>
          </p:cNvSpPr>
          <p:nvPr>
            <p:ph type="title"/>
          </p:nvPr>
        </p:nvSpPr>
        <p:spPr>
          <a:xfrm>
            <a:off x="500034" y="714356"/>
            <a:ext cx="8229600" cy="1143000"/>
          </a:xfrm>
        </p:spPr>
        <p:txBody>
          <a:bodyPr>
            <a:normAutofit fontScale="90000"/>
          </a:bodyPr>
          <a:lstStyle/>
          <a:p>
            <a:r>
              <a:rPr lang="en-US" b="1" dirty="0">
                <a:latin typeface="Times New Roman" pitchFamily="18" charset="0"/>
                <a:cs typeface="Times New Roman" pitchFamily="18" charset="0"/>
              </a:rPr>
              <a:t>Recommendations</a:t>
            </a:r>
            <a:br>
              <a:rPr lang="en-US" b="1" dirty="0">
                <a:latin typeface="+mn-lt"/>
              </a:rPr>
            </a:br>
            <a:endParaRPr lang="en-US" dirty="0">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1071546"/>
            <a:ext cx="8229600" cy="5072098"/>
          </a:xfrm>
        </p:spPr>
        <p:txBody>
          <a:bodyPr/>
          <a:lstStyle/>
          <a:p>
            <a:pPr algn="l">
              <a:buNone/>
            </a:pPr>
            <a:r>
              <a:rPr lang="en-US" sz="2000" dirty="0"/>
              <a:t>Foundation design includes a site inspection program to create the most appropriate type of foundation for a given structure that is affected by many factors such as:</a:t>
            </a:r>
          </a:p>
          <a:p>
            <a:pPr algn="l">
              <a:buNone/>
            </a:pPr>
            <a:endParaRPr lang="en-US" sz="2000" dirty="0"/>
          </a:p>
          <a:p>
            <a:pPr lvl="2" algn="l">
              <a:buNone/>
            </a:pPr>
            <a:r>
              <a:rPr lang="en-US" sz="2000" dirty="0"/>
              <a:t>1- Soil bearing capacity onsite.</a:t>
            </a:r>
          </a:p>
          <a:p>
            <a:pPr lvl="2" algn="l">
              <a:buNone/>
            </a:pPr>
            <a:r>
              <a:rPr lang="en-US" sz="2000" dirty="0"/>
              <a:t>2-The geological condition of the soil at the site.</a:t>
            </a:r>
          </a:p>
          <a:p>
            <a:pPr lvl="2" algn="l">
              <a:buNone/>
            </a:pPr>
            <a:r>
              <a:rPr lang="en-US" sz="2000" dirty="0"/>
              <a:t>3-Depth of foundation for adjacent buildings.</a:t>
            </a:r>
          </a:p>
          <a:p>
            <a:pPr lvl="2" algn="l">
              <a:buNone/>
            </a:pPr>
            <a:r>
              <a:rPr lang="en-US" sz="2000" dirty="0"/>
              <a:t>4-The load of the structure to be designed.</a:t>
            </a:r>
          </a:p>
          <a:p>
            <a:pPr lvl="2" algn="l">
              <a:buNone/>
            </a:pPr>
            <a:r>
              <a:rPr lang="en-US" sz="2000" dirty="0"/>
              <a:t>5-Other factors related to the expected stability of the site's soil.</a:t>
            </a:r>
          </a:p>
          <a:p>
            <a:pPr algn="l">
              <a:buNone/>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1643050"/>
            <a:ext cx="2071702" cy="2143140"/>
          </a:xfrm>
        </p:spPr>
        <p:txBody>
          <a:bodyPr>
            <a:normAutofit/>
          </a:bodyPr>
          <a:lstStyle/>
          <a:p>
            <a:pPr algn="l">
              <a:buNone/>
            </a:pPr>
            <a:r>
              <a:rPr lang="en-US" sz="2000" dirty="0">
                <a:latin typeface="Times New Roman" pitchFamily="18" charset="0"/>
                <a:cs typeface="Times New Roman" pitchFamily="18" charset="0"/>
              </a:rPr>
              <a:t>Isolated footing</a:t>
            </a:r>
            <a:endParaRPr lang="en-US" dirty="0"/>
          </a:p>
        </p:txBody>
      </p:sp>
      <p:sp>
        <p:nvSpPr>
          <p:cNvPr id="2" name="عنوان 1"/>
          <p:cNvSpPr>
            <a:spLocks noGrp="1"/>
          </p:cNvSpPr>
          <p:nvPr>
            <p:ph type="title"/>
          </p:nvPr>
        </p:nvSpPr>
        <p:spPr>
          <a:xfrm>
            <a:off x="285720" y="571480"/>
            <a:ext cx="4929222" cy="1143000"/>
          </a:xfrm>
        </p:spPr>
        <p:txBody>
          <a:bodyPr>
            <a:noAutofit/>
          </a:bodyPr>
          <a:lstStyle/>
          <a:p>
            <a:pPr marL="742950" indent="-742950" rtl="0">
              <a:buFont typeface="+mj-lt"/>
              <a:buAutoNum type="arabicPeriod"/>
            </a:pPr>
            <a:r>
              <a:rPr lang="en-US" sz="2800" b="1" dirty="0">
                <a:effectLst/>
                <a:latin typeface="Times New Roman" pitchFamily="18" charset="0"/>
                <a:cs typeface="Times New Roman" pitchFamily="18" charset="0"/>
              </a:rPr>
              <a:t>Shallow Foundation</a:t>
            </a:r>
            <a:br>
              <a:rPr lang="en-US" sz="2800" b="1" i="1" dirty="0">
                <a:latin typeface="Times New Roman" pitchFamily="18" charset="0"/>
                <a:cs typeface="Times New Roman" pitchFamily="18" charset="0"/>
              </a:rPr>
            </a:br>
            <a:endParaRPr lang="ar-SA" sz="2800" dirty="0">
              <a:latin typeface="Times New Roman" pitchFamily="18" charset="0"/>
              <a:cs typeface="Times New Roman" pitchFamily="18" charset="0"/>
            </a:endParaRPr>
          </a:p>
        </p:txBody>
      </p:sp>
      <p:pic>
        <p:nvPicPr>
          <p:cNvPr id="4" name="Picture 20" descr="figure-isolated-foundation-e1564554617219.png"/>
          <p:cNvPicPr/>
          <p:nvPr/>
        </p:nvPicPr>
        <p:blipFill>
          <a:blip r:embed="rId2" cstate="print"/>
          <a:stretch>
            <a:fillRect/>
          </a:stretch>
        </p:blipFill>
        <p:spPr>
          <a:xfrm>
            <a:off x="214282" y="2000240"/>
            <a:ext cx="1714512" cy="1643074"/>
          </a:xfrm>
          <a:prstGeom prst="rect">
            <a:avLst/>
          </a:prstGeom>
          <a:ln>
            <a:noFill/>
          </a:ln>
          <a:effectLst>
            <a:outerShdw blurRad="292100" dist="139700" dir="2700000" algn="tl" rotWithShape="0">
              <a:srgbClr val="333333">
                <a:alpha val="65000"/>
              </a:srgbClr>
            </a:outerShdw>
          </a:effectLst>
        </p:spPr>
      </p:pic>
      <p:sp>
        <p:nvSpPr>
          <p:cNvPr id="6" name="عنصر نائب للمحتوى 2"/>
          <p:cNvSpPr txBox="1">
            <a:spLocks/>
          </p:cNvSpPr>
          <p:nvPr/>
        </p:nvSpPr>
        <p:spPr>
          <a:xfrm>
            <a:off x="2357422" y="1643050"/>
            <a:ext cx="2071702" cy="2143140"/>
          </a:xfrm>
          <a:prstGeom prst="rect">
            <a:avLst/>
          </a:prstGeom>
        </p:spPr>
        <p:txBody>
          <a:bodyPr vert="horz">
            <a:normAutofit/>
          </a:bodyPr>
          <a:lstStyle/>
          <a:p>
            <a:pPr marL="274320" lvl="0" indent="-274320" algn="l">
              <a:spcBef>
                <a:spcPct val="20000"/>
              </a:spcBef>
              <a:buClr>
                <a:schemeClr val="accent3"/>
              </a:buClr>
              <a:buSzPct val="95000"/>
            </a:pPr>
            <a:r>
              <a:rPr lang="en-US" sz="2000" dirty="0">
                <a:latin typeface="Times New Roman" pitchFamily="18" charset="0"/>
                <a:cs typeface="Times New Roman" pitchFamily="18" charset="0"/>
              </a:rPr>
              <a:t>Combined footing</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عنصر نائب للمحتوى 2"/>
          <p:cNvSpPr txBox="1">
            <a:spLocks/>
          </p:cNvSpPr>
          <p:nvPr/>
        </p:nvSpPr>
        <p:spPr>
          <a:xfrm>
            <a:off x="3643306" y="4357694"/>
            <a:ext cx="1928826" cy="571504"/>
          </a:xfrm>
          <a:prstGeom prst="rect">
            <a:avLst/>
          </a:prstGeom>
        </p:spPr>
        <p:txBody>
          <a:bodyPr vert="horz">
            <a:normAutofit/>
          </a:bodyPr>
          <a:lstStyle/>
          <a:p>
            <a:pPr marL="274320" lvl="0" indent="-274320" algn="l">
              <a:spcBef>
                <a:spcPct val="20000"/>
              </a:spcBef>
              <a:buClr>
                <a:schemeClr val="accent3"/>
              </a:buClr>
              <a:buSzPct val="95000"/>
            </a:pPr>
            <a:r>
              <a:rPr lang="en-US" sz="2000" dirty="0">
                <a:latin typeface="Times New Roman" pitchFamily="18" charset="0"/>
                <a:cs typeface="Times New Roman" pitchFamily="18" charset="0"/>
              </a:rPr>
              <a:t>Pile Foundation</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عنصر نائب للمحتوى 2"/>
          <p:cNvSpPr txBox="1">
            <a:spLocks/>
          </p:cNvSpPr>
          <p:nvPr/>
        </p:nvSpPr>
        <p:spPr>
          <a:xfrm>
            <a:off x="6715140" y="1643050"/>
            <a:ext cx="2071702" cy="2143140"/>
          </a:xfrm>
          <a:prstGeom prst="rect">
            <a:avLst/>
          </a:prstGeom>
        </p:spPr>
        <p:txBody>
          <a:bodyPr vert="horz">
            <a:normAutofit/>
          </a:bodyPr>
          <a:lstStyle/>
          <a:p>
            <a:pPr marL="274320" lvl="0" indent="-274320" algn="l">
              <a:spcBef>
                <a:spcPct val="20000"/>
              </a:spcBef>
              <a:buClr>
                <a:schemeClr val="accent3"/>
              </a:buClr>
              <a:buSzPct val="95000"/>
            </a:pPr>
            <a:r>
              <a:rPr lang="en-US" sz="2000" dirty="0">
                <a:latin typeface="Times New Roman" pitchFamily="18" charset="0"/>
                <a:cs typeface="Times New Roman" pitchFamily="18" charset="0"/>
              </a:rPr>
              <a:t>Mat Foundation</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عنصر نائب للمحتوى 2"/>
          <p:cNvSpPr txBox="1">
            <a:spLocks/>
          </p:cNvSpPr>
          <p:nvPr/>
        </p:nvSpPr>
        <p:spPr>
          <a:xfrm>
            <a:off x="4714876" y="1643050"/>
            <a:ext cx="2071702" cy="2143140"/>
          </a:xfrm>
          <a:prstGeom prst="rect">
            <a:avLst/>
          </a:prstGeom>
        </p:spPr>
        <p:txBody>
          <a:bodyPr vert="horz">
            <a:normAutofit/>
          </a:bodyPr>
          <a:lstStyle/>
          <a:p>
            <a:pPr marL="274320" lvl="0" indent="-274320" algn="l">
              <a:spcBef>
                <a:spcPct val="20000"/>
              </a:spcBef>
              <a:buClr>
                <a:schemeClr val="accent3"/>
              </a:buClr>
              <a:buSzPct val="95000"/>
            </a:pPr>
            <a:r>
              <a:rPr lang="en-US" sz="2000" dirty="0">
                <a:latin typeface="Times New Roman" pitchFamily="18" charset="0"/>
                <a:cs typeface="Times New Roman" pitchFamily="18" charset="0"/>
              </a:rPr>
              <a:t>Wall footing</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pic>
        <p:nvPicPr>
          <p:cNvPr id="11" name="Picture 5" descr="images.png"/>
          <p:cNvPicPr/>
          <p:nvPr/>
        </p:nvPicPr>
        <p:blipFill>
          <a:blip r:embed="rId3"/>
          <a:stretch>
            <a:fillRect/>
          </a:stretch>
        </p:blipFill>
        <p:spPr>
          <a:xfrm>
            <a:off x="2071670" y="2071678"/>
            <a:ext cx="2072514" cy="1785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3" descr="figure-wall-footing-e1564554657698.png"/>
          <p:cNvPicPr/>
          <p:nvPr/>
        </p:nvPicPr>
        <p:blipFill>
          <a:blip r:embed="rId4" cstate="print"/>
          <a:stretch>
            <a:fillRect/>
          </a:stretch>
        </p:blipFill>
        <p:spPr>
          <a:xfrm>
            <a:off x="4214810" y="2000240"/>
            <a:ext cx="1878964" cy="1853396"/>
          </a:xfrm>
          <a:prstGeom prst="rect">
            <a:avLst/>
          </a:prstGeom>
          <a:ln>
            <a:noFill/>
          </a:ln>
          <a:effectLst>
            <a:outerShdw blurRad="292100" dist="139700" dir="2700000" algn="tl" rotWithShape="0">
              <a:srgbClr val="333333">
                <a:alpha val="65000"/>
              </a:srgbClr>
            </a:outerShdw>
          </a:effectLst>
        </p:spPr>
      </p:pic>
      <p:pic>
        <p:nvPicPr>
          <p:cNvPr id="13" name="Picture 12" descr="figure-mat-foundation-e1564554632175.png"/>
          <p:cNvPicPr/>
          <p:nvPr/>
        </p:nvPicPr>
        <p:blipFill>
          <a:blip r:embed="rId5" cstate="print"/>
          <a:stretch>
            <a:fillRect/>
          </a:stretch>
        </p:blipFill>
        <p:spPr>
          <a:xfrm>
            <a:off x="6072198" y="2214554"/>
            <a:ext cx="2954861" cy="1785950"/>
          </a:xfrm>
          <a:prstGeom prst="rect">
            <a:avLst/>
          </a:prstGeom>
          <a:ln>
            <a:noFill/>
          </a:ln>
          <a:effectLst>
            <a:outerShdw blurRad="292100" dist="139700" dir="2700000" algn="tl" rotWithShape="0">
              <a:srgbClr val="333333">
                <a:alpha val="65000"/>
              </a:srgbClr>
            </a:outerShdw>
          </a:effectLst>
        </p:spPr>
      </p:pic>
      <p:sp>
        <p:nvSpPr>
          <p:cNvPr id="14" name="Title 1"/>
          <p:cNvSpPr txBox="1">
            <a:spLocks/>
          </p:cNvSpPr>
          <p:nvPr/>
        </p:nvSpPr>
        <p:spPr>
          <a:xfrm>
            <a:off x="357158" y="4143380"/>
            <a:ext cx="4143404" cy="714380"/>
          </a:xfrm>
          <a:prstGeom prst="rect">
            <a:avLst/>
          </a:prstGeom>
        </p:spPr>
        <p:txBody>
          <a:bodyPr vert="horz" lIns="0" rIns="0" bIns="0" anchor="b">
            <a:noAutofit/>
          </a:bodyPr>
          <a:lstStyle/>
          <a:p>
            <a:pPr marL="914400" marR="0" lvl="0" indent="-914400" algn="l" defTabSz="914400" rtl="0" eaLnBrk="1" fontAlgn="auto" latinLnBrk="0" hangingPunct="1">
              <a:lnSpc>
                <a:spcPct val="100000"/>
              </a:lnSpc>
              <a:spcBef>
                <a:spcPct val="0"/>
              </a:spcBef>
              <a:spcAft>
                <a:spcPts val="0"/>
              </a:spcAft>
              <a:buClrTx/>
              <a:buSzTx/>
              <a:buFontTx/>
              <a:buNone/>
              <a:tabLst/>
              <a:defRPr/>
            </a:pPr>
            <a:r>
              <a:rPr lang="en-US" sz="2800" b="1" dirty="0">
                <a:solidFill>
                  <a:schemeClr val="tx2"/>
                </a:solidFill>
                <a:latin typeface="Times New Roman" pitchFamily="18" charset="0"/>
                <a:ea typeface="+mj-ea"/>
                <a:cs typeface="Times New Roman" pitchFamily="18" charset="0"/>
              </a:rPr>
              <a:t>2.    Deep Foundation</a:t>
            </a:r>
            <a:br>
              <a:rPr lang="en-US" sz="2800" b="1" dirty="0">
                <a:solidFill>
                  <a:schemeClr val="tx2"/>
                </a:solidFill>
                <a:latin typeface="Times New Roman" pitchFamily="18" charset="0"/>
                <a:ea typeface="+mj-ea"/>
                <a:cs typeface="Times New Roman" pitchFamily="18" charset="0"/>
              </a:rPr>
            </a:br>
            <a:endParaRPr lang="en-US" sz="2800" b="1" dirty="0">
              <a:solidFill>
                <a:schemeClr val="tx2"/>
              </a:solidFill>
              <a:latin typeface="Times New Roman" pitchFamily="18" charset="0"/>
              <a:ea typeface="+mj-ea"/>
              <a:cs typeface="Times New Roman" pitchFamily="18" charset="0"/>
            </a:endParaRPr>
          </a:p>
        </p:txBody>
      </p:sp>
      <p:pic>
        <p:nvPicPr>
          <p:cNvPr id="15" name="Picture 14" descr="figure-pile-foundation-e1564551372809.png"/>
          <p:cNvPicPr/>
          <p:nvPr/>
        </p:nvPicPr>
        <p:blipFill>
          <a:blip r:embed="rId6"/>
          <a:stretch>
            <a:fillRect/>
          </a:stretch>
        </p:blipFill>
        <p:spPr>
          <a:xfrm>
            <a:off x="3786182" y="4786322"/>
            <a:ext cx="1714512" cy="192880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5786" y="1214422"/>
            <a:ext cx="8215370" cy="5357850"/>
          </a:xfrm>
        </p:spPr>
        <p:txBody>
          <a:bodyPr>
            <a:normAutofit/>
          </a:bodyPr>
          <a:lstStyle/>
          <a:p>
            <a:pPr algn="l" rtl="0"/>
            <a:r>
              <a:rPr lang="en-US" sz="1600" b="1" dirty="0">
                <a:latin typeface="Times New Roman" pitchFamily="18" charset="0"/>
                <a:cs typeface="Times New Roman" pitchFamily="18" charset="0"/>
              </a:rPr>
              <a:t>Purpose of the study:</a:t>
            </a:r>
          </a:p>
          <a:p>
            <a:pPr algn="l" rtl="0">
              <a:buFont typeface="Wingdings" pitchFamily="2" charset="2"/>
              <a:buChar char="q"/>
            </a:pPr>
            <a:r>
              <a:rPr lang="en-US" sz="1600" dirty="0">
                <a:latin typeface="Times New Roman" pitchFamily="18" charset="0"/>
                <a:cs typeface="Times New Roman" pitchFamily="18" charset="0"/>
              </a:rPr>
              <a:t>First of all, identifying the proper type of foundations required wither its shallow or deep. Second, to make recommendations related to bearing capacity of the tested soil. </a:t>
            </a:r>
          </a:p>
          <a:p>
            <a:pPr algn="l" rtl="0"/>
            <a:r>
              <a:rPr lang="en-US" sz="1600" b="1" dirty="0">
                <a:latin typeface="Times New Roman" pitchFamily="18" charset="0"/>
                <a:cs typeface="Times New Roman" pitchFamily="18" charset="0"/>
              </a:rPr>
              <a:t>Procedure:</a:t>
            </a:r>
          </a:p>
          <a:p>
            <a:pPr algn="l" rtl="0">
              <a:buFont typeface="Wingdings" pitchFamily="2" charset="2"/>
              <a:buChar char="q"/>
            </a:pPr>
            <a:r>
              <a:rPr lang="en-US" sz="1600" dirty="0">
                <a:latin typeface="Times New Roman" pitchFamily="18" charset="0"/>
                <a:cs typeface="Times New Roman" pitchFamily="18" charset="0"/>
              </a:rPr>
              <a:t>Two boreholes. One borehole was dug to depth of 13 m. while the second of (9m). these</a:t>
            </a:r>
          </a:p>
          <a:p>
            <a:pPr algn="l" rtl="0"/>
            <a:r>
              <a:rPr lang="en-US" sz="1600" b="1" dirty="0">
                <a:latin typeface="Times New Roman" pitchFamily="18" charset="0"/>
                <a:cs typeface="Times New Roman" pitchFamily="18" charset="0"/>
              </a:rPr>
              <a:t>Site description:</a:t>
            </a:r>
          </a:p>
          <a:p>
            <a:pPr algn="l" rtl="0">
              <a:buFont typeface="Wingdings" pitchFamily="2" charset="2"/>
              <a:buChar char="q"/>
            </a:pPr>
            <a:r>
              <a:rPr lang="en-US" sz="1600" dirty="0">
                <a:latin typeface="Times New Roman" pitchFamily="18" charset="0"/>
                <a:cs typeface="Times New Roman" pitchFamily="18" charset="0"/>
              </a:rPr>
              <a:t>The site from geotechnical point of view consists dark brownish </a:t>
            </a:r>
            <a:r>
              <a:rPr lang="en-US" sz="1600" dirty="0" err="1">
                <a:latin typeface="Times New Roman" pitchFamily="18" charset="0"/>
                <a:cs typeface="Times New Roman" pitchFamily="18" charset="0"/>
              </a:rPr>
              <a:t>silty</a:t>
            </a:r>
            <a:r>
              <a:rPr lang="en-US" sz="1600" dirty="0">
                <a:latin typeface="Times New Roman" pitchFamily="18" charset="0"/>
                <a:cs typeface="Times New Roman" pitchFamily="18" charset="0"/>
              </a:rPr>
              <a:t> clay of high plasticity. This type of soil has high swelling potential. Care should be done to take care of swelling of this soil. This type of soil slide when having cuts greater than 2m, Safety precautions should be taken in this case. </a:t>
            </a:r>
          </a:p>
          <a:p>
            <a:pPr algn="l" rtl="0"/>
            <a:r>
              <a:rPr lang="en-US" sz="1600" b="1" dirty="0">
                <a:latin typeface="Times New Roman" pitchFamily="18" charset="0"/>
                <a:cs typeface="Times New Roman" pitchFamily="18" charset="0"/>
              </a:rPr>
              <a:t>Soil parameter:</a:t>
            </a:r>
          </a:p>
          <a:p>
            <a:pPr algn="l" rtl="0">
              <a:buFont typeface="Wingdings" pitchFamily="2" charset="2"/>
              <a:buChar char="q"/>
            </a:pPr>
            <a:r>
              <a:rPr lang="en-US" sz="1600" dirty="0">
                <a:latin typeface="Times New Roman" pitchFamily="18" charset="0"/>
                <a:cs typeface="Times New Roman" pitchFamily="18" charset="0"/>
              </a:rPr>
              <a:t>Geotechnical parameter: </a:t>
            </a:r>
          </a:p>
          <a:p>
            <a:pPr algn="l" rtl="0">
              <a:buNone/>
            </a:pPr>
            <a:r>
              <a:rPr lang="en-US" sz="1600" dirty="0">
                <a:latin typeface="Times New Roman" pitchFamily="18" charset="0"/>
                <a:cs typeface="Times New Roman" pitchFamily="18" charset="0"/>
              </a:rPr>
              <a:t> 1- Unit weight γ=17.3Kn/m</a:t>
            </a:r>
            <a:r>
              <a:rPr lang="en-US" sz="1600" baseline="30000" dirty="0">
                <a:latin typeface="Times New Roman" pitchFamily="18" charset="0"/>
                <a:cs typeface="Times New Roman" pitchFamily="18" charset="0"/>
              </a:rPr>
              <a:t>3</a:t>
            </a:r>
            <a:endParaRPr lang="en-US" sz="1600" dirty="0">
              <a:latin typeface="Times New Roman" pitchFamily="18" charset="0"/>
              <a:cs typeface="Times New Roman" pitchFamily="18" charset="0"/>
            </a:endParaRPr>
          </a:p>
          <a:p>
            <a:pPr algn="l" rtl="0">
              <a:buNone/>
            </a:pPr>
            <a:r>
              <a:rPr lang="en-US" sz="1600" dirty="0">
                <a:latin typeface="Times New Roman" pitchFamily="18" charset="0"/>
                <a:cs typeface="Times New Roman" pitchFamily="18" charset="0"/>
              </a:rPr>
              <a:t> 2-compression index (C</a:t>
            </a:r>
            <a:r>
              <a:rPr lang="en-US" sz="1600" baseline="-25000" dirty="0">
                <a:latin typeface="Times New Roman" pitchFamily="18" charset="0"/>
                <a:cs typeface="Times New Roman" pitchFamily="18" charset="0"/>
              </a:rPr>
              <a:t>c</a:t>
            </a:r>
            <a:r>
              <a:rPr lang="en-US" sz="1600" dirty="0">
                <a:latin typeface="Times New Roman" pitchFamily="18" charset="0"/>
                <a:cs typeface="Times New Roman" pitchFamily="18" charset="0"/>
              </a:rPr>
              <a:t>) = 0.26</a:t>
            </a:r>
          </a:p>
          <a:p>
            <a:pPr algn="l" rtl="0">
              <a:buNone/>
            </a:pPr>
            <a:r>
              <a:rPr lang="en-US" sz="1600" dirty="0">
                <a:latin typeface="Times New Roman" pitchFamily="18" charset="0"/>
                <a:cs typeface="Times New Roman" pitchFamily="18" charset="0"/>
              </a:rPr>
              <a:t> 3-swelling index (C</a:t>
            </a:r>
            <a:r>
              <a:rPr lang="en-US" sz="1600" baseline="-25000" dirty="0">
                <a:latin typeface="Times New Roman" pitchFamily="18" charset="0"/>
                <a:cs typeface="Times New Roman" pitchFamily="18" charset="0"/>
              </a:rPr>
              <a:t>s</a:t>
            </a:r>
            <a:r>
              <a:rPr lang="en-US" sz="1600" dirty="0">
                <a:latin typeface="Times New Roman" pitchFamily="18" charset="0"/>
                <a:cs typeface="Times New Roman" pitchFamily="18" charset="0"/>
              </a:rPr>
              <a:t>) =C</a:t>
            </a:r>
            <a:r>
              <a:rPr lang="en-US" sz="1600" baseline="-25000" dirty="0">
                <a:latin typeface="Times New Roman" pitchFamily="18" charset="0"/>
                <a:cs typeface="Times New Roman" pitchFamily="18" charset="0"/>
              </a:rPr>
              <a:t>c</a:t>
            </a:r>
            <a:r>
              <a:rPr lang="en-US" sz="1600" dirty="0">
                <a:latin typeface="Times New Roman" pitchFamily="18" charset="0"/>
                <a:cs typeface="Times New Roman" pitchFamily="18" charset="0"/>
              </a:rPr>
              <a:t>/5   = 0.052</a:t>
            </a:r>
          </a:p>
          <a:p>
            <a:pPr algn="l" rtl="0">
              <a:buNone/>
            </a:pPr>
            <a:r>
              <a:rPr lang="en-US" sz="1600" dirty="0">
                <a:latin typeface="Times New Roman" pitchFamily="18" charset="0"/>
                <a:cs typeface="Times New Roman" pitchFamily="18" charset="0"/>
              </a:rPr>
              <a:t> 4-initial void ratio (e) = 0.67   </a:t>
            </a:r>
          </a:p>
          <a:p>
            <a:pPr algn="l" rtl="0">
              <a:buNone/>
            </a:pPr>
            <a:r>
              <a:rPr lang="en-US" sz="1600" dirty="0">
                <a:latin typeface="Times New Roman" pitchFamily="18" charset="0"/>
                <a:cs typeface="Times New Roman" pitchFamily="18" charset="0"/>
              </a:rPr>
              <a:t> 5-precompression pressure (σ</a:t>
            </a:r>
            <a:r>
              <a:rPr lang="en-US" sz="1600" baseline="-25000" dirty="0">
                <a:latin typeface="Times New Roman" pitchFamily="18" charset="0"/>
                <a:cs typeface="Times New Roman" pitchFamily="18" charset="0"/>
              </a:rPr>
              <a:t>c</a:t>
            </a:r>
            <a:r>
              <a:rPr lang="en-US" sz="1600" dirty="0">
                <a:latin typeface="Times New Roman" pitchFamily="18" charset="0"/>
                <a:cs typeface="Times New Roman" pitchFamily="18" charset="0"/>
              </a:rPr>
              <a:t>) =110kn/m</a:t>
            </a:r>
            <a:r>
              <a:rPr lang="en-US" sz="1600" baseline="30000" dirty="0">
                <a:latin typeface="Times New Roman" pitchFamily="18" charset="0"/>
                <a:cs typeface="Times New Roman" pitchFamily="18" charset="0"/>
              </a:rPr>
              <a:t>2</a:t>
            </a:r>
            <a:endParaRPr lang="en-US" sz="1600" dirty="0">
              <a:latin typeface="Times New Roman" pitchFamily="18" charset="0"/>
              <a:cs typeface="Times New Roman" pitchFamily="18" charset="0"/>
            </a:endParaRPr>
          </a:p>
          <a:p>
            <a:pPr algn="l" rtl="0">
              <a:buNone/>
            </a:pPr>
            <a:endParaRPr lang="en-US" sz="1600" b="1" dirty="0"/>
          </a:p>
          <a:p>
            <a:pPr algn="l" rtl="0">
              <a:buFont typeface="Wingdings" pitchFamily="2" charset="2"/>
              <a:buChar char="q"/>
            </a:pPr>
            <a:endParaRPr lang="en-US" sz="1600" dirty="0">
              <a:latin typeface="Times New Roman" pitchFamily="18" charset="0"/>
              <a:cs typeface="Times New Roman" pitchFamily="18" charset="0"/>
            </a:endParaRPr>
          </a:p>
        </p:txBody>
      </p:sp>
      <p:sp>
        <p:nvSpPr>
          <p:cNvPr id="2" name="Title 1"/>
          <p:cNvSpPr>
            <a:spLocks noGrp="1"/>
          </p:cNvSpPr>
          <p:nvPr>
            <p:ph type="title"/>
          </p:nvPr>
        </p:nvSpPr>
        <p:spPr>
          <a:xfrm>
            <a:off x="785786" y="785794"/>
            <a:ext cx="7686700" cy="867524"/>
          </a:xfrm>
        </p:spPr>
        <p:txBody>
          <a:bodyPr>
            <a:normAutofit fontScale="90000"/>
          </a:bodyPr>
          <a:lstStyle/>
          <a:p>
            <a:r>
              <a:rPr lang="en-US" b="1" cap="all" dirty="0">
                <a:latin typeface="Times New Roman" pitchFamily="18" charset="0"/>
                <a:cs typeface="Times New Roman" pitchFamily="18" charset="0"/>
              </a:rPr>
              <a:t>Soil Investigation</a:t>
            </a:r>
            <a:br>
              <a:rPr lang="en-US" b="1" cap="all"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785926"/>
            <a:ext cx="8472518" cy="4636792"/>
          </a:xfrm>
        </p:spPr>
        <p:txBody>
          <a:bodyPr>
            <a:normAutofit/>
          </a:bodyPr>
          <a:lstStyle/>
          <a:p>
            <a:pPr algn="l" rtl="0"/>
            <a:r>
              <a:rPr lang="en-US" sz="2400" b="1" dirty="0">
                <a:latin typeface="Times New Roman" pitchFamily="18" charset="0"/>
                <a:cs typeface="Times New Roman" pitchFamily="18" charset="0"/>
              </a:rPr>
              <a:t>Bearing Capacity</a:t>
            </a:r>
          </a:p>
          <a:p>
            <a:pPr algn="l" rtl="0"/>
            <a:endParaRPr lang="en-US" sz="2400" b="1" dirty="0">
              <a:latin typeface="Times New Roman" pitchFamily="18" charset="0"/>
              <a:cs typeface="Times New Roman" pitchFamily="18" charset="0"/>
            </a:endParaRPr>
          </a:p>
          <a:p>
            <a:pPr lvl="0" algn="l" rtl="0">
              <a:buNone/>
            </a:pPr>
            <a:r>
              <a:rPr lang="en-US" sz="1800" dirty="0">
                <a:latin typeface="Times New Roman" pitchFamily="18" charset="0"/>
                <a:cs typeface="Times New Roman" pitchFamily="18" charset="0"/>
              </a:rPr>
              <a:t>     The bearing capacity of the soil at the site was </a:t>
            </a:r>
            <a:r>
              <a:rPr lang="en-US" sz="1800" u="sng" dirty="0">
                <a:latin typeface="Times New Roman" pitchFamily="18" charset="0"/>
                <a:cs typeface="Times New Roman" pitchFamily="18" charset="0"/>
              </a:rPr>
              <a:t>140 kN/m²</a:t>
            </a:r>
          </a:p>
          <a:p>
            <a:pPr lvl="0" algn="l" rtl="0">
              <a:buNone/>
            </a:pPr>
            <a:r>
              <a:rPr lang="en-US" sz="1800" dirty="0">
                <a:latin typeface="Times New Roman" pitchFamily="18" charset="0"/>
                <a:cs typeface="Times New Roman" pitchFamily="18" charset="0"/>
              </a:rPr>
              <a:t>     the soil was improved by adding two layers of </a:t>
            </a:r>
            <a:r>
              <a:rPr lang="ar-LB" sz="1800" dirty="0">
                <a:latin typeface="Times New Roman" pitchFamily="18" charset="0"/>
                <a:cs typeface="Times New Roman" pitchFamily="18" charset="0"/>
              </a:rPr>
              <a:t>)</a:t>
            </a:r>
            <a:r>
              <a:rPr lang="en-US" sz="1800" dirty="0">
                <a:latin typeface="Times New Roman" pitchFamily="18" charset="0"/>
                <a:cs typeface="Times New Roman" pitchFamily="18" charset="0"/>
              </a:rPr>
              <a:t>120cm) thickness,</a:t>
            </a:r>
          </a:p>
          <a:p>
            <a:pPr lvl="0" algn="l" rtl="0">
              <a:buNone/>
            </a:pPr>
            <a:r>
              <a:rPr lang="en-US" sz="1800" dirty="0">
                <a:latin typeface="Times New Roman" pitchFamily="18" charset="0"/>
                <a:cs typeface="Times New Roman" pitchFamily="18" charset="0"/>
              </a:rPr>
              <a:t>     the first was (80cm) of compacted rockfill,</a:t>
            </a:r>
          </a:p>
          <a:p>
            <a:pPr lvl="0" algn="l" rtl="0">
              <a:buNone/>
            </a:pPr>
            <a:r>
              <a:rPr lang="en-US" sz="1800" dirty="0">
                <a:latin typeface="Times New Roman" pitchFamily="18" charset="0"/>
                <a:cs typeface="Times New Roman" pitchFamily="18" charset="0"/>
              </a:rPr>
              <a:t>     and the second was (40cm) of compacted basecourse, </a:t>
            </a:r>
          </a:p>
          <a:p>
            <a:pPr lvl="0" algn="l" rtl="0">
              <a:buNone/>
            </a:pPr>
            <a:r>
              <a:rPr lang="en-US" sz="1800" dirty="0">
                <a:latin typeface="Times New Roman" pitchFamily="18" charset="0"/>
                <a:cs typeface="Times New Roman" pitchFamily="18" charset="0"/>
              </a:rPr>
              <a:t>     then the bearing capacity of the soil at the site became </a:t>
            </a:r>
            <a:r>
              <a:rPr lang="en-US" sz="1800" u="sng" dirty="0">
                <a:latin typeface="Times New Roman" pitchFamily="18" charset="0"/>
                <a:cs typeface="Times New Roman" pitchFamily="18" charset="0"/>
              </a:rPr>
              <a:t>200 kN/m²</a:t>
            </a:r>
            <a:endParaRPr lang="en-US" u="sng" dirty="0">
              <a:latin typeface="Times New Roman" pitchFamily="18" charset="0"/>
              <a:cs typeface="Times New Roman" pitchFamily="18" charset="0"/>
            </a:endParaRPr>
          </a:p>
        </p:txBody>
      </p:sp>
      <p:sp>
        <p:nvSpPr>
          <p:cNvPr id="2" name="Title 1"/>
          <p:cNvSpPr>
            <a:spLocks noGrp="1"/>
          </p:cNvSpPr>
          <p:nvPr>
            <p:ph type="title"/>
          </p:nvPr>
        </p:nvSpPr>
        <p:spPr>
          <a:xfrm>
            <a:off x="642910" y="1000108"/>
            <a:ext cx="8229600" cy="1143000"/>
          </a:xfrm>
        </p:spPr>
        <p:txBody>
          <a:bodyPr>
            <a:normAutofit fontScale="90000"/>
          </a:bodyPr>
          <a:lstStyle/>
          <a:p>
            <a:r>
              <a:rPr lang="en-US" sz="4000" b="1" cap="all" dirty="0">
                <a:latin typeface="Times New Roman" pitchFamily="18" charset="0"/>
                <a:cs typeface="Times New Roman" pitchFamily="18" charset="0"/>
              </a:rPr>
              <a:t>Soil Investigation</a:t>
            </a:r>
            <a:br>
              <a:rPr lang="en-US" b="1" cap="all" dirty="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642918"/>
            <a:ext cx="8229600" cy="1143000"/>
          </a:xfrm>
        </p:spPr>
        <p:txBody>
          <a:bodyPr>
            <a:normAutofit fontScale="90000"/>
          </a:bodyPr>
          <a:lstStyle/>
          <a:p>
            <a:r>
              <a:rPr lang="en-US" sz="4000" cap="all" dirty="0">
                <a:latin typeface="Times New Roman" pitchFamily="18" charset="0"/>
                <a:cs typeface="Times New Roman" pitchFamily="18" charset="0"/>
              </a:rPr>
              <a:t>Modeling (ETABS)</a:t>
            </a:r>
            <a:br>
              <a:rPr lang="en-US" cap="all" dirty="0"/>
            </a:br>
            <a:endParaRPr lang="en-US" dirty="0"/>
          </a:p>
        </p:txBody>
      </p:sp>
      <p:pic>
        <p:nvPicPr>
          <p:cNvPr id="2050" name="صورة 19"/>
          <p:cNvPicPr>
            <a:picLocks noGrp="1" noChangeAspect="1" noChangeArrowheads="1"/>
          </p:cNvPicPr>
          <p:nvPr>
            <p:ph idx="1"/>
          </p:nvPr>
        </p:nvPicPr>
        <p:blipFill>
          <a:blip r:embed="rId2"/>
          <a:srcRect/>
          <a:stretch>
            <a:fillRect/>
          </a:stretch>
        </p:blipFill>
        <p:spPr bwMode="auto">
          <a:xfrm>
            <a:off x="1785918" y="1571612"/>
            <a:ext cx="5688990" cy="4637087"/>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normAutofit/>
          </a:bodyPr>
          <a:lstStyle/>
          <a:p>
            <a:r>
              <a:rPr lang="en-US" sz="2800" dirty="0">
                <a:solidFill>
                  <a:schemeClr val="tx1"/>
                </a:solidFill>
                <a:effectLst/>
                <a:latin typeface="Times New Roman" pitchFamily="18" charset="0"/>
                <a:cs typeface="Times New Roman" pitchFamily="18" charset="0"/>
              </a:rPr>
              <a:t>Material Properties </a:t>
            </a:r>
          </a:p>
        </p:txBody>
      </p:sp>
      <p:pic>
        <p:nvPicPr>
          <p:cNvPr id="39938" name="Picture 2"/>
          <p:cNvPicPr>
            <a:picLocks noChangeAspect="1" noChangeArrowheads="1"/>
          </p:cNvPicPr>
          <p:nvPr/>
        </p:nvPicPr>
        <p:blipFill>
          <a:blip r:embed="rId2"/>
          <a:srcRect/>
          <a:stretch>
            <a:fillRect/>
          </a:stretch>
        </p:blipFill>
        <p:spPr bwMode="auto">
          <a:xfrm>
            <a:off x="2071670" y="1428736"/>
            <a:ext cx="5300682" cy="1766894"/>
          </a:xfrm>
          <a:prstGeom prst="rect">
            <a:avLst/>
          </a:prstGeom>
          <a:noFill/>
          <a:ln w="9525">
            <a:noFill/>
            <a:miter lim="800000"/>
            <a:headEnd/>
            <a:tailEnd/>
          </a:ln>
          <a:effectLst/>
        </p:spPr>
      </p:pic>
      <p:sp>
        <p:nvSpPr>
          <p:cNvPr id="7" name="Title 1"/>
          <p:cNvSpPr txBox="1">
            <a:spLocks/>
          </p:cNvSpPr>
          <p:nvPr/>
        </p:nvSpPr>
        <p:spPr>
          <a:xfrm>
            <a:off x="500034" y="3000372"/>
            <a:ext cx="8229600" cy="1143000"/>
          </a:xfrm>
          <a:prstGeom prst="rect">
            <a:avLst/>
          </a:prstGeom>
        </p:spPr>
        <p:txBody>
          <a:bodyPr vert="horz" rtlCol="0" anchor="ctr">
            <a:normAutofit/>
            <a:scene3d>
              <a:camera prst="orthographicFront"/>
              <a:lightRig rig="soft" dir="t"/>
            </a:scene3d>
            <a:sp3d prstMaterial="softEdge">
              <a:bevelT w="25400" h="25400"/>
            </a:sp3d>
          </a:bodyPr>
          <a:lstStyle/>
          <a:p>
            <a:pPr lvl="0" algn="l">
              <a:spcBef>
                <a:spcPct val="0"/>
              </a:spcBef>
            </a:pPr>
            <a:r>
              <a:rPr lang="en-US" sz="2800" b="1" dirty="0">
                <a:latin typeface="Times New Roman" pitchFamily="18" charset="0"/>
                <a:cs typeface="Times New Roman" pitchFamily="18" charset="0"/>
              </a:rPr>
              <a:t>Soil Properties</a:t>
            </a:r>
            <a:endParaRPr kumimoji="0" lang="en-US"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pic>
        <p:nvPicPr>
          <p:cNvPr id="39939" name="Picture 3"/>
          <p:cNvPicPr>
            <a:picLocks noChangeAspect="1" noChangeArrowheads="1"/>
          </p:cNvPicPr>
          <p:nvPr/>
        </p:nvPicPr>
        <p:blipFill>
          <a:blip r:embed="rId3"/>
          <a:srcRect/>
          <a:stretch>
            <a:fillRect/>
          </a:stretch>
        </p:blipFill>
        <p:spPr bwMode="auto">
          <a:xfrm>
            <a:off x="2928926" y="4286256"/>
            <a:ext cx="4031782" cy="107157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214422"/>
            <a:ext cx="8472518" cy="4636792"/>
          </a:xfrm>
        </p:spPr>
        <p:txBody>
          <a:bodyPr>
            <a:normAutofit/>
          </a:bodyPr>
          <a:lstStyle/>
          <a:p>
            <a:pPr lvl="0" algn="l" rtl="0">
              <a:buNone/>
            </a:pPr>
            <a:r>
              <a:rPr lang="en-US" sz="2400" b="1" dirty="0">
                <a:latin typeface="Times New Roman" pitchFamily="18" charset="0"/>
                <a:cs typeface="Times New Roman" pitchFamily="18" charset="0"/>
              </a:rPr>
              <a:t>Gravity loads :</a:t>
            </a:r>
          </a:p>
          <a:p>
            <a:pPr algn="l">
              <a:buNone/>
            </a:pPr>
            <a:r>
              <a:rPr lang="ar-SA" sz="2400" b="1" dirty="0">
                <a:latin typeface="Times New Roman" pitchFamily="18" charset="0"/>
                <a:cs typeface="Times New Roman" pitchFamily="18" charset="0"/>
              </a:rPr>
              <a:t>2</a:t>
            </a:r>
            <a:r>
              <a:rPr lang="en-US" sz="2400" b="1" dirty="0">
                <a:latin typeface="Times New Roman" pitchFamily="18" charset="0"/>
                <a:cs typeface="Times New Roman" pitchFamily="18" charset="0"/>
              </a:rPr>
              <a:t>     </a:t>
            </a:r>
            <a:r>
              <a:rPr lang="en-US" sz="2400" dirty="0">
                <a:latin typeface="Times New Roman" pitchFamily="18" charset="0"/>
                <a:cs typeface="Times New Roman" pitchFamily="18" charset="0"/>
              </a:rPr>
              <a:t>Live load = 2 KN/m</a:t>
            </a:r>
            <a:endParaRPr lang="en-US" sz="2400" b="1" dirty="0">
              <a:latin typeface="Times New Roman" pitchFamily="18" charset="0"/>
              <a:cs typeface="Times New Roman" pitchFamily="18" charset="0"/>
            </a:endParaRPr>
          </a:p>
          <a:p>
            <a:pPr algn="l">
              <a:buNone/>
            </a:pPr>
            <a:r>
              <a:rPr lang="en-US" sz="2400" dirty="0">
                <a:latin typeface="Times New Roman" pitchFamily="18" charset="0"/>
                <a:cs typeface="Times New Roman" pitchFamily="18" charset="0"/>
              </a:rPr>
              <a:t>     Superimposed dead load = 4 KN/m2</a:t>
            </a:r>
            <a:endParaRPr lang="en-US" sz="2400" b="1" dirty="0">
              <a:latin typeface="Times New Roman" pitchFamily="18" charset="0"/>
              <a:cs typeface="Times New Roman" pitchFamily="18" charset="0"/>
            </a:endParaRPr>
          </a:p>
          <a:p>
            <a:pPr algn="l">
              <a:buNone/>
            </a:pPr>
            <a:r>
              <a:rPr lang="en-US" sz="2400" dirty="0">
                <a:latin typeface="Times New Roman" pitchFamily="18" charset="0"/>
                <a:cs typeface="Times New Roman" pitchFamily="18" charset="0"/>
              </a:rPr>
              <a:t>     Perimeter wall weight = 20 KN/m</a:t>
            </a:r>
            <a:endParaRPr lang="en-US" sz="2400" b="1" dirty="0">
              <a:latin typeface="Times New Roman" pitchFamily="18" charset="0"/>
              <a:cs typeface="Times New Roman" pitchFamily="18" charset="0"/>
            </a:endParaRPr>
          </a:p>
          <a:p>
            <a:pPr lvl="0" algn="just" rtl="0">
              <a:buNone/>
            </a:pPr>
            <a:r>
              <a:rPr lang="en-US" sz="2400" b="1" dirty="0">
                <a:latin typeface="Times New Roman" pitchFamily="18" charset="0"/>
                <a:cs typeface="Times New Roman" pitchFamily="18" charset="0"/>
              </a:rPr>
              <a:t>lateral loads :</a:t>
            </a:r>
          </a:p>
          <a:p>
            <a:pPr lvl="0" algn="just" rtl="0">
              <a:buNone/>
            </a:pPr>
            <a:endParaRPr lang="en-US" sz="2400" b="1" dirty="0">
              <a:latin typeface="Times New Roman" pitchFamily="18" charset="0"/>
              <a:cs typeface="Times New Roman" pitchFamily="18" charset="0"/>
            </a:endParaRPr>
          </a:p>
          <a:p>
            <a:pPr algn="just" rtl="0">
              <a:buNone/>
            </a:pPr>
            <a:endParaRPr lang="en-US" sz="2400" dirty="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2800" dirty="0">
                <a:latin typeface="Times New Roman" pitchFamily="18" charset="0"/>
                <a:cs typeface="Times New Roman" pitchFamily="18" charset="0"/>
              </a:rPr>
              <a:t>Loads</a:t>
            </a:r>
          </a:p>
        </p:txBody>
      </p:sp>
      <p:pic>
        <p:nvPicPr>
          <p:cNvPr id="38914" name="Picture 0" descr="Desert.jpg"/>
          <p:cNvPicPr>
            <a:picLocks noChangeAspect="1" noChangeArrowheads="1"/>
          </p:cNvPicPr>
          <p:nvPr/>
        </p:nvPicPr>
        <p:blipFill>
          <a:blip r:embed="rId2"/>
          <a:srcRect/>
          <a:stretch>
            <a:fillRect/>
          </a:stretch>
        </p:blipFill>
        <p:spPr>
          <a:xfrm>
            <a:off x="2714612" y="3071810"/>
            <a:ext cx="2011363" cy="3344863"/>
          </a:xfrm>
          <a:prstGeom prst="rect">
            <a:avLst/>
          </a:prstGeom>
          <a:noFill/>
        </p:spPr>
      </p:pic>
      <p:pic>
        <p:nvPicPr>
          <p:cNvPr id="38915" name="Picture 0" descr="Desert.jpg"/>
          <p:cNvPicPr>
            <a:picLocks noChangeAspect="1" noChangeArrowheads="1"/>
          </p:cNvPicPr>
          <p:nvPr/>
        </p:nvPicPr>
        <p:blipFill>
          <a:blip r:embed="rId3"/>
          <a:srcRect/>
          <a:stretch>
            <a:fillRect/>
          </a:stretch>
        </p:blipFill>
        <p:spPr>
          <a:xfrm>
            <a:off x="5143504" y="3071810"/>
            <a:ext cx="2011363" cy="3344863"/>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327</TotalTime>
  <Words>717</Words>
  <Application>Microsoft Office PowerPoint</Application>
  <PresentationFormat>On-screen Show (4:3)</PresentationFormat>
  <Paragraphs>75</Paragraphs>
  <Slides>22</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22</vt:i4>
      </vt:variant>
    </vt:vector>
  </HeadingPairs>
  <TitlesOfParts>
    <vt:vector size="32" baseType="lpstr">
      <vt:lpstr>Arial</vt:lpstr>
      <vt:lpstr>Calibri</vt:lpstr>
      <vt:lpstr>Lucida Sans Unicode</vt:lpstr>
      <vt:lpstr>Times New Roman</vt:lpstr>
      <vt:lpstr>Verdana</vt:lpstr>
      <vt:lpstr>Wingdings</vt:lpstr>
      <vt:lpstr>Wingdings 2</vt:lpstr>
      <vt:lpstr>Wingdings 3</vt:lpstr>
      <vt:lpstr>ملتقى</vt:lpstr>
      <vt:lpstr>سمة Office</vt:lpstr>
      <vt:lpstr>Foundation Design for a multi-story residential Building Considering Seismic Loads </vt:lpstr>
      <vt:lpstr> : Introduction </vt:lpstr>
      <vt:lpstr>PowerPoint Presentation</vt:lpstr>
      <vt:lpstr>Shallow Foundation </vt:lpstr>
      <vt:lpstr>Soil Investigation </vt:lpstr>
      <vt:lpstr>Soil Investigation </vt:lpstr>
      <vt:lpstr>Modeling (ETABS) </vt:lpstr>
      <vt:lpstr>Material Properties </vt:lpstr>
      <vt:lpstr>Loads</vt:lpstr>
      <vt:lpstr>Columns and walls loads from envelope service load combination </vt:lpstr>
      <vt:lpstr>Design</vt:lpstr>
      <vt:lpstr>Mat foundation (using ETABS) </vt:lpstr>
      <vt:lpstr>Check punching shear:  Demand/Capacity values: </vt:lpstr>
      <vt:lpstr>Check shears capacity: </vt:lpstr>
      <vt:lpstr>Reinforcement for the foundation : </vt:lpstr>
      <vt:lpstr>PowerPoint Presentation</vt:lpstr>
      <vt:lpstr>PowerPoint Presentation</vt:lpstr>
      <vt:lpstr>PowerPoint Presentation</vt:lpstr>
      <vt:lpstr>PowerPoint Presentation</vt:lpstr>
      <vt:lpstr>PowerPoint Presentation</vt:lpstr>
      <vt:lpstr>PowerPoint Presentation</vt:lpstr>
      <vt:lpstr>Recommendations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iyad</dc:creator>
  <cp:lastModifiedBy>lab</cp:lastModifiedBy>
  <cp:revision>23</cp:revision>
  <dcterms:created xsi:type="dcterms:W3CDTF">2022-05-31T19:16:08Z</dcterms:created>
  <dcterms:modified xsi:type="dcterms:W3CDTF">2023-02-13T08:56:27Z</dcterms:modified>
</cp:coreProperties>
</file>