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notesMasterIdLst>
    <p:notesMasterId r:id="rId22"/>
  </p:notesMasterIdLst>
  <p:sldIdLst>
    <p:sldId id="256" r:id="rId2"/>
    <p:sldId id="271" r:id="rId3"/>
    <p:sldId id="257" r:id="rId4"/>
    <p:sldId id="272" r:id="rId5"/>
    <p:sldId id="273" r:id="rId6"/>
    <p:sldId id="274" r:id="rId7"/>
    <p:sldId id="268" r:id="rId8"/>
    <p:sldId id="275" r:id="rId9"/>
    <p:sldId id="276" r:id="rId10"/>
    <p:sldId id="266" r:id="rId11"/>
    <p:sldId id="260" r:id="rId12"/>
    <p:sldId id="261" r:id="rId13"/>
    <p:sldId id="262" r:id="rId14"/>
    <p:sldId id="263" r:id="rId15"/>
    <p:sldId id="267" r:id="rId16"/>
    <p:sldId id="269" r:id="rId17"/>
    <p:sldId id="270" r:id="rId18"/>
    <p:sldId id="264" r:id="rId19"/>
    <p:sldId id="277" r:id="rId20"/>
    <p:sldId id="278"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6" d="100"/>
          <a:sy n="46" d="100"/>
        </p:scale>
        <p:origin x="-12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BF336F5-4E4F-485B-BD9F-1BEE26362A6A}" type="datetimeFigureOut">
              <a:rPr lang="ar-SA" smtClean="0"/>
              <a:pPr/>
              <a:t>20/01/1432</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7954ABF-6774-4FBD-85EC-43996B5EF054}"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D7954ABF-6774-4FBD-85EC-43996B5EF054}" type="slidenum">
              <a:rPr lang="ar-SA" smtClean="0"/>
              <a:pPr/>
              <a:t>8</a:t>
            </a:fld>
            <a:endParaRPr lang="ar-S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D7954ABF-6774-4FBD-85EC-43996B5EF054}" type="slidenum">
              <a:rPr lang="ar-SA" smtClean="0"/>
              <a:pPr/>
              <a:t>10</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19" name="عنصر نائب للتذييل 18"/>
          <p:cNvSpPr>
            <a:spLocks noGrp="1"/>
          </p:cNvSpPr>
          <p:nvPr>
            <p:ph type="ftr" sz="quarter" idx="11"/>
          </p:nvPr>
        </p:nvSpPr>
        <p:spPr/>
        <p:txBody>
          <a:bodyPr/>
          <a:lstStyle/>
          <a:p>
            <a:endParaRPr lang="ar-SA" dirty="0"/>
          </a:p>
        </p:txBody>
      </p:sp>
      <p:sp>
        <p:nvSpPr>
          <p:cNvPr id="27" name="عنصر نائب لرقم الشريحة 26"/>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C81C1AB1-FD98-4F29-89C1-F27B5AAC7178}"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F30B19E-2FE1-465D-B753-76D2A118F293}" type="datetimeFigureOut">
              <a:rPr lang="ar-SA" smtClean="0"/>
              <a:pPr/>
              <a:t>20/01/1432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a:xfrm>
            <a:off x="8077200" y="6356350"/>
            <a:ext cx="609600" cy="365125"/>
          </a:xfrm>
        </p:spPr>
        <p:txBody>
          <a:bodyPr/>
          <a:lstStyle/>
          <a:p>
            <a:fld id="{C81C1AB1-FD98-4F29-89C1-F27B5AAC7178}" type="slidenum">
              <a:rPr lang="ar-SA" smtClean="0"/>
              <a:pPr/>
              <a:t>‹#›</a:t>
            </a:fld>
            <a:endParaRPr lang="ar-SA" dirty="0"/>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dirty="0"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F30B19E-2FE1-465D-B753-76D2A118F293}" type="datetimeFigureOut">
              <a:rPr lang="ar-SA" smtClean="0"/>
              <a:pPr/>
              <a:t>20/01/1432</a:t>
            </a:fld>
            <a:endParaRPr lang="ar-SA" dirty="0"/>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dirty="0"/>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81C1AB1-FD98-4F29-89C1-F27B5AAC7178}" type="slidenum">
              <a:rPr lang="ar-SA" smtClean="0"/>
              <a:pPr/>
              <a:t>‹#›</a:t>
            </a:fld>
            <a:endParaRPr lang="ar-SA" dirty="0"/>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http://www.polarpowerinc.com/info/operation20/figures/figure2-19.gif" TargetMode="Externa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371600"/>
            <a:ext cx="7851648" cy="4876800"/>
          </a:xfrm>
        </p:spPr>
        <p:txBody>
          <a:bodyPr>
            <a:normAutofit/>
          </a:bodyPr>
          <a:lstStyle/>
          <a:p>
            <a:pPr algn="ctr"/>
            <a:r>
              <a:rPr lang="en-US" sz="2800" i="1" dirty="0" smtClean="0">
                <a:solidFill>
                  <a:schemeClr val="tx1"/>
                </a:solidFill>
              </a:rPr>
              <a:t>Electrical engineering department</a:t>
            </a:r>
            <a:r>
              <a:rPr lang="en-US" sz="3200" i="1" dirty="0" smtClean="0">
                <a:solidFill>
                  <a:schemeClr val="tx1"/>
                </a:solidFill>
              </a:rPr>
              <a:t/>
            </a:r>
            <a:br>
              <a:rPr lang="en-US" sz="3200" i="1" dirty="0" smtClean="0">
                <a:solidFill>
                  <a:schemeClr val="tx1"/>
                </a:solidFill>
              </a:rPr>
            </a:br>
            <a:r>
              <a:rPr lang="en-US" sz="3200" i="1" dirty="0" smtClean="0">
                <a:solidFill>
                  <a:schemeClr val="tx1"/>
                </a:solidFill>
              </a:rPr>
              <a:t/>
            </a:r>
            <a:br>
              <a:rPr lang="en-US" sz="3200" i="1" dirty="0" smtClean="0">
                <a:solidFill>
                  <a:schemeClr val="tx1"/>
                </a:solidFill>
              </a:rPr>
            </a:br>
            <a:r>
              <a:rPr lang="en-US" sz="3200" i="1" dirty="0" smtClean="0">
                <a:solidFill>
                  <a:schemeClr val="tx1"/>
                </a:solidFill>
              </a:rPr>
              <a:t>Clever solar battery charger</a:t>
            </a:r>
            <a:r>
              <a:rPr lang="en-US" sz="2400" dirty="0" smtClean="0">
                <a:solidFill>
                  <a:schemeClr val="tx1"/>
                </a:solidFill>
              </a:rPr>
              <a:t/>
            </a:r>
            <a:br>
              <a:rPr lang="en-US" sz="2400" dirty="0" smtClean="0">
                <a:solidFill>
                  <a:schemeClr val="tx1"/>
                </a:solidFill>
              </a:rPr>
            </a:br>
            <a:r>
              <a:rPr lang="en-US" sz="2400" dirty="0" smtClean="0">
                <a:solidFill>
                  <a:schemeClr val="tx1"/>
                </a:solidFill>
              </a:rPr>
              <a:t> </a:t>
            </a:r>
            <a:br>
              <a:rPr lang="en-US" sz="2400" dirty="0" smtClean="0">
                <a:solidFill>
                  <a:schemeClr val="tx1"/>
                </a:solidFill>
              </a:rPr>
            </a:br>
            <a:r>
              <a:rPr lang="en-US" sz="2400" dirty="0" smtClean="0">
                <a:solidFill>
                  <a:schemeClr val="tx1"/>
                </a:solidFill>
              </a:rPr>
              <a:t>Prepared by:</a:t>
            </a:r>
            <a:br>
              <a:rPr lang="en-US" sz="2400" dirty="0" smtClean="0">
                <a:solidFill>
                  <a:schemeClr val="tx1"/>
                </a:solidFill>
              </a:rPr>
            </a:br>
            <a:r>
              <a:rPr lang="en-US" sz="2400" dirty="0" smtClean="0">
                <a:solidFill>
                  <a:schemeClr val="tx1"/>
                </a:solidFill>
              </a:rPr>
              <a:t>                                 *Amani Abu Obaia </a:t>
            </a:r>
            <a:br>
              <a:rPr lang="en-US" sz="2400" dirty="0" smtClean="0">
                <a:solidFill>
                  <a:schemeClr val="tx1"/>
                </a:solidFill>
              </a:rPr>
            </a:br>
            <a:r>
              <a:rPr lang="en-US" sz="2400" dirty="0" smtClean="0">
                <a:solidFill>
                  <a:schemeClr val="tx1"/>
                </a:solidFill>
              </a:rPr>
              <a:t>                                      *Afrah Abd El-Dayem  </a:t>
            </a:r>
            <a:br>
              <a:rPr lang="en-US" sz="2400" dirty="0" smtClean="0">
                <a:solidFill>
                  <a:schemeClr val="tx1"/>
                </a:solidFill>
              </a:rPr>
            </a:br>
            <a:r>
              <a:rPr lang="en-US" sz="2400" dirty="0" smtClean="0">
                <a:solidFill>
                  <a:schemeClr val="tx1"/>
                </a:solidFill>
              </a:rPr>
              <a:t> </a:t>
            </a:r>
            <a:br>
              <a:rPr lang="en-US" sz="2400" dirty="0" smtClean="0">
                <a:solidFill>
                  <a:schemeClr val="tx1"/>
                </a:solidFill>
              </a:rPr>
            </a:br>
            <a:r>
              <a:rPr lang="en-US" sz="2400" dirty="0" smtClean="0">
                <a:solidFill>
                  <a:schemeClr val="tx1"/>
                </a:solidFill>
              </a:rPr>
              <a:t>   Supervised by:</a:t>
            </a:r>
            <a:br>
              <a:rPr lang="en-US" sz="2400" dirty="0" smtClean="0">
                <a:solidFill>
                  <a:schemeClr val="tx1"/>
                </a:solidFill>
              </a:rPr>
            </a:br>
            <a:r>
              <a:rPr lang="en-US" sz="2400" dirty="0" smtClean="0">
                <a:solidFill>
                  <a:schemeClr val="tx1"/>
                </a:solidFill>
              </a:rPr>
              <a:t>                                      Prof. Marwan Mahmood </a:t>
            </a:r>
            <a:br>
              <a:rPr lang="en-US" sz="2400" dirty="0" smtClean="0">
                <a:solidFill>
                  <a:schemeClr val="tx1"/>
                </a:solidFill>
              </a:rPr>
            </a:br>
            <a:endParaRPr lang="ar-SA" sz="2400" dirty="0">
              <a:solidFill>
                <a:schemeClr val="tx1"/>
              </a:solidFill>
            </a:endParaRPr>
          </a:p>
        </p:txBody>
      </p:sp>
      <p:pic>
        <p:nvPicPr>
          <p:cNvPr id="4" name="Picture 4" descr="logo"/>
          <p:cNvPicPr>
            <a:picLocks noChangeAspect="1" noChangeArrowheads="1"/>
          </p:cNvPicPr>
          <p:nvPr/>
        </p:nvPicPr>
        <p:blipFill>
          <a:blip r:embed="rId2" cstate="print"/>
          <a:srcRect/>
          <a:stretch>
            <a:fillRect/>
          </a:stretch>
        </p:blipFill>
        <p:spPr bwMode="auto">
          <a:xfrm>
            <a:off x="3733800" y="609600"/>
            <a:ext cx="1600200" cy="107154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endParaRPr lang="ar-SA" dirty="0"/>
          </a:p>
        </p:txBody>
      </p:sp>
      <p:pic>
        <p:nvPicPr>
          <p:cNvPr id="2051" name="Picture 3"/>
          <p:cNvPicPr>
            <a:picLocks noChangeAspect="1" noChangeArrowheads="1"/>
          </p:cNvPicPr>
          <p:nvPr/>
        </p:nvPicPr>
        <p:blipFill>
          <a:blip r:embed="rId3" cstate="print"/>
          <a:srcRect/>
          <a:stretch>
            <a:fillRect/>
          </a:stretch>
        </p:blipFill>
        <p:spPr bwMode="auto">
          <a:xfrm>
            <a:off x="0" y="1309688"/>
            <a:ext cx="9144000" cy="5776912"/>
          </a:xfrm>
          <a:prstGeom prst="rect">
            <a:avLst/>
          </a:prstGeom>
          <a:noFill/>
          <a:ln w="9525">
            <a:noFill/>
            <a:miter lim="800000"/>
            <a:headEnd/>
            <a:tailEnd/>
          </a:ln>
        </p:spPr>
      </p:pic>
      <p:sp>
        <p:nvSpPr>
          <p:cNvPr id="12" name="مربع نص 11"/>
          <p:cNvSpPr txBox="1"/>
          <p:nvPr/>
        </p:nvSpPr>
        <p:spPr>
          <a:xfrm>
            <a:off x="228600" y="762000"/>
            <a:ext cx="4038600" cy="523220"/>
          </a:xfrm>
          <a:prstGeom prst="rect">
            <a:avLst/>
          </a:prstGeom>
          <a:noFill/>
        </p:spPr>
        <p:txBody>
          <a:bodyPr wrap="square" rtlCol="1">
            <a:spAutoFit/>
          </a:bodyPr>
          <a:lstStyle/>
          <a:p>
            <a:pPr algn="l" rtl="0"/>
            <a:r>
              <a:rPr lang="en-US" sz="2800" dirty="0" smtClean="0"/>
              <a:t>The circuit diagram</a:t>
            </a:r>
            <a:endParaRPr lang="ar-SA"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2000"/>
            <a:ext cx="8229600" cy="5562600"/>
          </a:xfrm>
        </p:spPr>
        <p:txBody>
          <a:bodyPr/>
          <a:lstStyle/>
          <a:p>
            <a:pPr algn="l" rtl="0">
              <a:buNone/>
            </a:pPr>
            <a:r>
              <a:rPr lang="en-US" b="1" dirty="0" smtClean="0"/>
              <a:t> Procedure of work:</a:t>
            </a:r>
            <a:endParaRPr lang="en-US" dirty="0" smtClean="0"/>
          </a:p>
          <a:p>
            <a:pPr lvl="0" algn="l" rtl="0"/>
            <a:endParaRPr lang="en-US" sz="2000" dirty="0" smtClean="0"/>
          </a:p>
          <a:p>
            <a:pPr lvl="0" algn="l" rtl="0">
              <a:buFont typeface="Wingdings" pitchFamily="2" charset="2"/>
              <a:buChar char="q"/>
            </a:pPr>
            <a:r>
              <a:rPr lang="en-US" sz="2000" dirty="0" smtClean="0"/>
              <a:t>When the voltage is lower than 14.4V the comparator (IC3) allows a high negative output signal to switch on the PNP transistor (Q1), so a current will flaw from the emitter to the collector which in turn switches on the BUZ15 transistors. This means that the battery is directly connected to the solar generator.</a:t>
            </a:r>
          </a:p>
          <a:p>
            <a:pPr algn="l" rtl="0"/>
            <a:endParaRPr lang="en-US" sz="2000" dirty="0" smtClean="0"/>
          </a:p>
          <a:p>
            <a:pPr algn="l" rtl="0"/>
            <a:endParaRPr lang="en-US" sz="2000" dirty="0" smtClean="0"/>
          </a:p>
          <a:p>
            <a:pPr algn="l" rtl="0">
              <a:buFont typeface="Wingdings" pitchFamily="2" charset="2"/>
              <a:buChar char="q"/>
            </a:pPr>
            <a:r>
              <a:rPr lang="en-US" sz="2000" dirty="0" smtClean="0"/>
              <a:t>the battery voltage increase until it reaches the 14.4 V value. At this voltage, the transistor (Q1) will be switched off, thus no current will flow between the emitter and the collector of this transistor, and as a result the solar generator will be disconnected from the battery</a:t>
            </a:r>
            <a:endParaRPr lang="ar-SA"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90600"/>
            <a:ext cx="8229600" cy="5562600"/>
          </a:xfrm>
        </p:spPr>
        <p:txBody>
          <a:bodyPr/>
          <a:lstStyle/>
          <a:p>
            <a:pPr lvl="0" rtl="0"/>
            <a:endParaRPr lang="en-US" dirty="0" smtClean="0"/>
          </a:p>
          <a:p>
            <a:pPr algn="l" rtl="0">
              <a:buFont typeface="Wingdings" pitchFamily="2" charset="2"/>
              <a:buChar char="q"/>
            </a:pPr>
            <a:r>
              <a:rPr lang="en-US" sz="2000" dirty="0" smtClean="0"/>
              <a:t>since the two MOSFET transistors will be switched off. When the battery voltage reaches 14.4V, the green light emitting diode (LED1) will switch on to give an indication that the battery has been fully charged.</a:t>
            </a:r>
          </a:p>
          <a:p>
            <a:pPr lvl="0" rtl="0">
              <a:buFont typeface="Wingdings" pitchFamily="2" charset="2"/>
              <a:buChar char="q"/>
            </a:pPr>
            <a:endParaRPr lang="en-US" sz="2000" dirty="0" smtClean="0"/>
          </a:p>
          <a:p>
            <a:pPr lvl="0" algn="l" rtl="0">
              <a:buFont typeface="Wingdings" pitchFamily="2" charset="2"/>
              <a:buChar char="q"/>
            </a:pPr>
            <a:r>
              <a:rPr lang="en-US" sz="2000" dirty="0" smtClean="0"/>
              <a:t>N1 and N2 from the NAND gates are utilized as pulse oscillators for the purpose of testing. They send a short voltage pulse with a wavelength of 15 </a:t>
            </a:r>
            <a:r>
              <a:rPr lang="en-US" sz="2000" dirty="0" smtClean="0"/>
              <a:t>mm every </a:t>
            </a:r>
            <a:r>
              <a:rPr lang="en-US" sz="2000" dirty="0" smtClean="0"/>
              <a:t>14 seconds (1:933 from the normal operating period).</a:t>
            </a:r>
          </a:p>
          <a:p>
            <a:pPr lvl="0" algn="l" rtl="0">
              <a:buFont typeface="Wingdings" pitchFamily="2" charset="2"/>
              <a:buChar char="q"/>
            </a:pPr>
            <a:endParaRPr lang="en-US" sz="2000" dirty="0" smtClean="0"/>
          </a:p>
          <a:p>
            <a:pPr algn="l" rtl="0">
              <a:buFont typeface="Wingdings" pitchFamily="2" charset="2"/>
              <a:buChar char="q"/>
            </a:pPr>
            <a:r>
              <a:rPr lang="en-US" sz="2000" dirty="0" smtClean="0"/>
              <a:t>In this short period, transistor Q2 will be switched on, and a current will flow from the emitter to the collector of Q2, so, the voltage difference between the base of Q1 and the main voltage source (+S) will be zero, which means that Q1 and the two MOSFET transistors will be switched off.</a:t>
            </a:r>
            <a:endParaRPr lang="ar-SA"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85800"/>
            <a:ext cx="8229600" cy="5638800"/>
          </a:xfrm>
        </p:spPr>
        <p:txBody>
          <a:bodyPr/>
          <a:lstStyle/>
          <a:p>
            <a:pPr lvl="0" algn="l" rtl="0"/>
            <a:endParaRPr lang="en-US" sz="2000" dirty="0" smtClean="0"/>
          </a:p>
          <a:p>
            <a:pPr lvl="0" algn="l" rtl="0">
              <a:buFont typeface="Wingdings" pitchFamily="2" charset="2"/>
              <a:buChar char="q"/>
            </a:pPr>
            <a:r>
              <a:rPr lang="en-US" sz="2000" dirty="0" smtClean="0"/>
              <a:t>then the comparator (IC2) compares the battery voltage with the open-circuit voltage of the solar generator.</a:t>
            </a:r>
          </a:p>
          <a:p>
            <a:pPr lvl="0" algn="l" rtl="0">
              <a:buFont typeface="Wingdings" pitchFamily="2" charset="2"/>
              <a:buChar char="q"/>
            </a:pPr>
            <a:endParaRPr lang="en-US" sz="2000" dirty="0" smtClean="0"/>
          </a:p>
          <a:p>
            <a:pPr lvl="0" algn="l" rtl="0">
              <a:buFont typeface="Wingdings" pitchFamily="2" charset="2"/>
              <a:buChar char="q"/>
            </a:pPr>
            <a:r>
              <a:rPr lang="en-US" sz="2000" dirty="0" smtClean="0"/>
              <a:t>If the voltage of the solar generator is higher than the voltage of the battery, the output voltage of the comparator will be applied to (N4), (N3) and the base of (Q2). </a:t>
            </a:r>
          </a:p>
          <a:p>
            <a:pPr algn="l" rtl="0">
              <a:buFont typeface="Wingdings" pitchFamily="2" charset="2"/>
              <a:buChar char="q"/>
            </a:pPr>
            <a:endParaRPr lang="en-US" sz="2000" dirty="0" smtClean="0"/>
          </a:p>
          <a:p>
            <a:pPr algn="l" rtl="0">
              <a:buFont typeface="Wingdings" pitchFamily="2" charset="2"/>
              <a:buChar char="q"/>
            </a:pPr>
            <a:r>
              <a:rPr lang="en-US" sz="2000" dirty="0" smtClean="0"/>
              <a:t>As a result the current flow from the emitter to the collector of (Q2) will be interrupted. This means that the charging process will continue.</a:t>
            </a:r>
          </a:p>
          <a:p>
            <a:pPr lvl="0" algn="l" rtl="0">
              <a:buFont typeface="Wingdings" pitchFamily="2" charset="2"/>
              <a:buChar char="q"/>
            </a:pPr>
            <a:endParaRPr lang="en-US" sz="2000" dirty="0" smtClean="0"/>
          </a:p>
          <a:p>
            <a:pPr lvl="0" algn="l" rtl="0">
              <a:buFont typeface="Wingdings" pitchFamily="2" charset="2"/>
              <a:buChar char="q"/>
            </a:pPr>
            <a:r>
              <a:rPr lang="en-US" sz="2000" dirty="0" smtClean="0"/>
              <a:t>The main objective of using the pulse generator is to control the voltage of both the solar generator and the battery continuously.</a:t>
            </a:r>
          </a:p>
          <a:p>
            <a:pPr algn="l" rtl="0"/>
            <a:endParaRPr lang="ar-SA"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2000"/>
            <a:ext cx="8229600" cy="5562600"/>
          </a:xfrm>
        </p:spPr>
        <p:txBody>
          <a:bodyPr>
            <a:normAutofit lnSpcReduction="10000"/>
          </a:bodyPr>
          <a:lstStyle/>
          <a:p>
            <a:pPr algn="l" rtl="0">
              <a:buNone/>
            </a:pPr>
            <a:r>
              <a:rPr lang="en-US" sz="2800" b="1" dirty="0" smtClean="0"/>
              <a:t>In our circuit  there is two MOSFET transistors were utilized instead of one for the following tasks:</a:t>
            </a:r>
            <a:endParaRPr lang="en-US" sz="2000" dirty="0" smtClean="0"/>
          </a:p>
          <a:p>
            <a:pPr lvl="1" algn="l" rtl="0"/>
            <a:endParaRPr lang="en-US" dirty="0" smtClean="0"/>
          </a:p>
          <a:p>
            <a:pPr lvl="1" algn="l" rtl="0">
              <a:buFont typeface="Wingdings" pitchFamily="2" charset="2"/>
              <a:buChar char="q"/>
            </a:pPr>
            <a:r>
              <a:rPr lang="en-US" dirty="0" smtClean="0"/>
              <a:t>To make the prevention of the battery discharging via the solar generator as strong as </a:t>
            </a:r>
            <a:r>
              <a:rPr lang="en-US" dirty="0" smtClean="0"/>
              <a:t>possible</a:t>
            </a:r>
            <a:r>
              <a:rPr lang="en-US" dirty="0" smtClean="0"/>
              <a:t>.</a:t>
            </a:r>
            <a:endParaRPr lang="en-US" sz="1800" dirty="0" smtClean="0"/>
          </a:p>
          <a:p>
            <a:pPr lvl="1" algn="l" rtl="0">
              <a:buFont typeface="Wingdings" pitchFamily="2" charset="2"/>
              <a:buChar char="q"/>
            </a:pPr>
            <a:r>
              <a:rPr lang="en-US" dirty="0" smtClean="0"/>
              <a:t>The temperature of the two transistors, due to the voltage drop across them, is divided equally between them.</a:t>
            </a:r>
            <a:endParaRPr lang="en-US" sz="1800" dirty="0" smtClean="0"/>
          </a:p>
          <a:p>
            <a:pPr lvl="1" algn="l" rtl="0">
              <a:buFont typeface="Wingdings" pitchFamily="2" charset="2"/>
              <a:buChar char="q"/>
            </a:pPr>
            <a:r>
              <a:rPr lang="en-US" dirty="0" smtClean="0"/>
              <a:t>Increasing </a:t>
            </a:r>
            <a:r>
              <a:rPr lang="en-US" dirty="0" smtClean="0"/>
              <a:t>the reliability of the controller since one transistor can perform the task of the other in case of its failure.</a:t>
            </a:r>
            <a:endParaRPr lang="en-US" sz="1800" dirty="0" smtClean="0"/>
          </a:p>
          <a:p>
            <a:pPr lvl="1" algn="l" rtl="0">
              <a:buFont typeface="Wingdings" pitchFamily="2" charset="2"/>
              <a:buChar char="q"/>
            </a:pPr>
            <a:r>
              <a:rPr lang="en-US" dirty="0" smtClean="0"/>
              <a:t>This arrangement protects the controller from failure whether it is connected to the solar generator first or to battery.</a:t>
            </a:r>
            <a:endParaRPr lang="en-US" sz="1800" dirty="0" smtClean="0"/>
          </a:p>
          <a:p>
            <a:pPr algn="l" rtl="0">
              <a:buFont typeface="Wingdings" pitchFamily="2" charset="2"/>
              <a:buChar char="q"/>
            </a:pPr>
            <a:endParaRPr lang="en-US" sz="2000" dirty="0" smtClean="0"/>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914400"/>
            <a:ext cx="5410200" cy="533400"/>
          </a:xfrm>
          <a:solidFill>
            <a:schemeClr val="bg1"/>
          </a:solidFill>
        </p:spPr>
        <p:txBody>
          <a:bodyPr>
            <a:normAutofit fontScale="90000"/>
          </a:bodyPr>
          <a:lstStyle/>
          <a:p>
            <a:r>
              <a:rPr lang="en-US" sz="4400" b="1" dirty="0" smtClean="0">
                <a:solidFill>
                  <a:schemeClr val="tx1"/>
                </a:solidFill>
              </a:rPr>
              <a:t>The results :</a:t>
            </a:r>
            <a:endParaRPr lang="ar-SA" sz="4400" b="1" dirty="0">
              <a:solidFill>
                <a:schemeClr val="tx1"/>
              </a:solidFill>
            </a:endParaRPr>
          </a:p>
        </p:txBody>
      </p:sp>
      <p:pic>
        <p:nvPicPr>
          <p:cNvPr id="4" name="Picture 4" descr="20090511200"/>
          <p:cNvPicPr>
            <a:picLocks noGrp="1" noChangeAspect="1" noChangeArrowheads="1"/>
          </p:cNvPicPr>
          <p:nvPr>
            <p:ph idx="1"/>
          </p:nvPr>
        </p:nvPicPr>
        <p:blipFill>
          <a:blip r:embed="rId2" cstate="print"/>
          <a:srcRect/>
          <a:stretch>
            <a:fillRect/>
          </a:stretch>
        </p:blipFill>
        <p:spPr bwMode="auto">
          <a:xfrm>
            <a:off x="4495800" y="1601585"/>
            <a:ext cx="4572000" cy="350381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66675" y="2514600"/>
            <a:ext cx="4276725" cy="4143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228600" y="1143000"/>
            <a:ext cx="8610600" cy="4093428"/>
          </a:xfrm>
          <a:prstGeom prst="rect">
            <a:avLst/>
          </a:prstGeom>
          <a:noFill/>
        </p:spPr>
        <p:txBody>
          <a:bodyPr wrap="square" rtlCol="1">
            <a:spAutoFit/>
          </a:bodyPr>
          <a:lstStyle/>
          <a:p>
            <a:pPr algn="l" rtl="0"/>
            <a:r>
              <a:rPr lang="ar-SA" sz="2800" dirty="0" smtClean="0"/>
              <a:t> </a:t>
            </a:r>
            <a:r>
              <a:rPr lang="en-US" sz="2800" dirty="0" smtClean="0"/>
              <a:t>Results &amp; calculations :</a:t>
            </a:r>
            <a:r>
              <a:rPr lang="en-US" sz="2000" dirty="0" smtClean="0"/>
              <a:t> </a:t>
            </a:r>
          </a:p>
          <a:p>
            <a:pPr algn="l" rtl="0"/>
            <a:endParaRPr lang="en-US" sz="2000" dirty="0" smtClean="0"/>
          </a:p>
          <a:p>
            <a:pPr algn="l" rtl="0">
              <a:buFont typeface="Wingdings" pitchFamily="2" charset="2"/>
              <a:buChar char="q"/>
            </a:pPr>
            <a:r>
              <a:rPr lang="en-US" sz="2000" dirty="0" smtClean="0"/>
              <a:t>  The Fill Factor &amp; Efficiency</a:t>
            </a:r>
          </a:p>
          <a:p>
            <a:pPr algn="l" rtl="0"/>
            <a:r>
              <a:rPr lang="en-US" sz="2000" b="1" dirty="0" smtClean="0"/>
              <a:t>     </a:t>
            </a:r>
          </a:p>
          <a:p>
            <a:pPr algn="l" rtl="0"/>
            <a:r>
              <a:rPr lang="en-US" sz="2000" b="1" dirty="0" smtClean="0"/>
              <a:t>    * The Fill Factor</a:t>
            </a:r>
            <a:endParaRPr lang="en-US" sz="2400" b="1" u="sng" dirty="0" smtClean="0"/>
          </a:p>
          <a:p>
            <a:pPr algn="l">
              <a:buFont typeface="Wingdings" pitchFamily="2" charset="2"/>
              <a:buNone/>
              <a:defRPr/>
            </a:pPr>
            <a:r>
              <a:rPr lang="ar-SA" sz="2000" dirty="0" smtClean="0">
                <a:latin typeface="Comic Sans MS" pitchFamily="66" charset="0"/>
              </a:rPr>
              <a:t>(</a:t>
            </a:r>
            <a:r>
              <a:rPr lang="en-US" sz="2000" dirty="0" smtClean="0">
                <a:latin typeface="Comic Sans MS" pitchFamily="66" charset="0"/>
              </a:rPr>
              <a:t>        FF= (Vmp*Imp)/ (Is.c*Vo.c</a:t>
            </a:r>
          </a:p>
          <a:p>
            <a:pPr algn="l">
              <a:buFont typeface="Wingdings" pitchFamily="2" charset="2"/>
              <a:buNone/>
              <a:defRPr/>
            </a:pPr>
            <a:r>
              <a:rPr lang="en-US" sz="2000" dirty="0" smtClean="0">
                <a:latin typeface="Comic Sans MS" pitchFamily="66" charset="0"/>
              </a:rPr>
              <a:t>            =  (15*0.350)/ (19.4* 0.386) = 70%</a:t>
            </a:r>
          </a:p>
          <a:p>
            <a:pPr algn="l">
              <a:lnSpc>
                <a:spcPct val="80000"/>
              </a:lnSpc>
              <a:buFont typeface="Wingdings" pitchFamily="2" charset="2"/>
              <a:buNone/>
              <a:defRPr/>
            </a:pPr>
            <a:r>
              <a:rPr lang="en-US" sz="2000" dirty="0" smtClean="0">
                <a:latin typeface="Comic Sans MS" pitchFamily="66" charset="0"/>
              </a:rPr>
              <a:t> </a:t>
            </a:r>
            <a:endParaRPr lang="en-US" sz="2000" dirty="0" smtClean="0"/>
          </a:p>
          <a:p>
            <a:pPr algn="l">
              <a:lnSpc>
                <a:spcPct val="80000"/>
              </a:lnSpc>
              <a:buFont typeface="Wingdings" pitchFamily="2" charset="2"/>
              <a:buNone/>
              <a:defRPr/>
            </a:pPr>
            <a:r>
              <a:rPr lang="en-US" sz="2000" dirty="0" smtClean="0"/>
              <a:t>      </a:t>
            </a:r>
            <a:endParaRPr lang="en-US" sz="2000" u="sng" dirty="0" smtClean="0">
              <a:latin typeface="Comic Sans MS" pitchFamily="66" charset="0"/>
            </a:endParaRPr>
          </a:p>
          <a:p>
            <a:pPr algn="l">
              <a:buFont typeface="Wingdings" pitchFamily="2" charset="2"/>
              <a:buNone/>
              <a:defRPr/>
            </a:pPr>
            <a:r>
              <a:rPr lang="en-US" sz="2000" b="1" dirty="0" smtClean="0"/>
              <a:t>    * The efficiency:                                                                                                 </a:t>
            </a:r>
          </a:p>
          <a:p>
            <a:pPr algn="l">
              <a:buFont typeface="Wingdings" pitchFamily="2" charset="2"/>
              <a:buNone/>
              <a:defRPr/>
            </a:pPr>
            <a:r>
              <a:rPr lang="en-US" sz="2000" b="1" dirty="0" smtClean="0"/>
              <a:t>           </a:t>
            </a:r>
            <a:r>
              <a:rPr lang="el-GR" sz="2000" dirty="0" smtClean="0">
                <a:latin typeface="Sylfaen"/>
              </a:rPr>
              <a:t>η</a:t>
            </a:r>
            <a:r>
              <a:rPr lang="en-US" sz="2000" dirty="0" smtClean="0">
                <a:latin typeface="Comic Sans MS" pitchFamily="66" charset="0"/>
              </a:rPr>
              <a:t> = P.opt/ </a:t>
            </a:r>
            <a:r>
              <a:rPr lang="en-US" sz="2000" dirty="0" smtClean="0">
                <a:latin typeface="Comic Sans MS" pitchFamily="66" charset="0"/>
              </a:rPr>
              <a:t>A.G     </a:t>
            </a:r>
            <a:endParaRPr lang="en-US" sz="2000" dirty="0" smtClean="0">
              <a:latin typeface="Comic Sans MS" pitchFamily="66" charset="0"/>
            </a:endParaRPr>
          </a:p>
          <a:p>
            <a:pPr algn="l">
              <a:buFont typeface="Wingdings" pitchFamily="2" charset="2"/>
              <a:buNone/>
              <a:defRPr/>
            </a:pPr>
            <a:r>
              <a:rPr lang="en-US" sz="2000" dirty="0" smtClean="0">
                <a:latin typeface="Comic Sans MS" pitchFamily="66" charset="0"/>
              </a:rPr>
              <a:t>            =5.25/ 0.3*0.3*950 =6.1%</a:t>
            </a:r>
          </a:p>
          <a:p>
            <a:pPr algn="l" rtl="0"/>
            <a:r>
              <a:rPr lang="en-US" sz="2000" dirty="0" smtClean="0"/>
              <a:t>     </a:t>
            </a:r>
          </a:p>
        </p:txBody>
      </p:sp>
      <p:pic>
        <p:nvPicPr>
          <p:cNvPr id="8" name="Picture 87" descr="20090511196"/>
          <p:cNvPicPr>
            <a:picLocks noChangeAspect="1" noChangeArrowheads="1"/>
          </p:cNvPicPr>
          <p:nvPr/>
        </p:nvPicPr>
        <p:blipFill>
          <a:blip r:embed="rId2" cstate="print"/>
          <a:srcRect/>
          <a:stretch>
            <a:fillRect/>
          </a:stretch>
        </p:blipFill>
        <p:spPr bwMode="auto">
          <a:xfrm>
            <a:off x="5867400" y="4876800"/>
            <a:ext cx="3048000" cy="1905000"/>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5791200" y="1699990"/>
            <a:ext cx="3200400" cy="31006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5" descr="20090511194"/>
          <p:cNvPicPr>
            <a:picLocks noChangeAspect="1" noChangeArrowheads="1"/>
          </p:cNvPicPr>
          <p:nvPr/>
        </p:nvPicPr>
        <p:blipFill>
          <a:blip r:embed="rId2" cstate="print"/>
          <a:stretch>
            <a:fillRect/>
          </a:stretch>
        </p:blipFill>
        <p:spPr bwMode="auto">
          <a:xfrm>
            <a:off x="4646815" y="0"/>
            <a:ext cx="4497185" cy="2286000"/>
          </a:xfrm>
          <a:prstGeom prst="rect">
            <a:avLst/>
          </a:prstGeom>
          <a:noFill/>
          <a:ln w="9525">
            <a:noFill/>
            <a:miter lim="800000"/>
            <a:headEnd/>
            <a:tailEnd/>
          </a:ln>
        </p:spPr>
      </p:pic>
      <p:sp>
        <p:nvSpPr>
          <p:cNvPr id="2" name="عنوان 1"/>
          <p:cNvSpPr>
            <a:spLocks noGrp="1"/>
          </p:cNvSpPr>
          <p:nvPr>
            <p:ph type="title"/>
          </p:nvPr>
        </p:nvSpPr>
        <p:spPr/>
        <p:txBody>
          <a:bodyPr>
            <a:normAutofit fontScale="90000"/>
          </a:bodyPr>
          <a:lstStyle/>
          <a:p>
            <a:r>
              <a:rPr lang="ar-SA" sz="3600" b="1" dirty="0" smtClean="0"/>
              <a:t/>
            </a:r>
            <a:br>
              <a:rPr lang="ar-SA" sz="3600" b="1" dirty="0" smtClean="0"/>
            </a:br>
            <a:r>
              <a:rPr lang="ar-SA" sz="3600" b="1" dirty="0" smtClean="0"/>
              <a:t/>
            </a:r>
            <a:br>
              <a:rPr lang="ar-SA" sz="3600" b="1" dirty="0" smtClean="0"/>
            </a:br>
            <a:r>
              <a:rPr lang="ar-SA" sz="3600" b="1" dirty="0" smtClean="0"/>
              <a:t/>
            </a:r>
            <a:br>
              <a:rPr lang="ar-SA" sz="3600" b="1" dirty="0" smtClean="0"/>
            </a:br>
            <a:r>
              <a:rPr lang="ar-SA" sz="3600" b="1" dirty="0" smtClean="0"/>
              <a:t/>
            </a:r>
            <a:br>
              <a:rPr lang="ar-SA" sz="3600" b="1" dirty="0" smtClean="0"/>
            </a:br>
            <a:r>
              <a:rPr lang="ar-SA" sz="3600" b="1" dirty="0" smtClean="0"/>
              <a:t/>
            </a:r>
            <a:br>
              <a:rPr lang="ar-SA" sz="3600" b="1" dirty="0" smtClean="0"/>
            </a:br>
            <a:r>
              <a:rPr lang="ar-SA" sz="3600" b="1" dirty="0" smtClean="0"/>
              <a:t/>
            </a:r>
            <a:br>
              <a:rPr lang="ar-SA" sz="3600" b="1" dirty="0" smtClean="0"/>
            </a:br>
            <a:r>
              <a:rPr lang="ar-SA" sz="3600" b="1" dirty="0" smtClean="0"/>
              <a:t/>
            </a:r>
            <a:br>
              <a:rPr lang="ar-SA" sz="3600" b="1" dirty="0" smtClean="0"/>
            </a:br>
            <a:r>
              <a:rPr lang="ar-SA" sz="3600" b="1" dirty="0" smtClean="0"/>
              <a:t/>
            </a:r>
            <a:br>
              <a:rPr lang="ar-SA" sz="3600" b="1" dirty="0" smtClean="0"/>
            </a:br>
            <a:r>
              <a:rPr lang="ar-SA" sz="3600" b="1" dirty="0" smtClean="0"/>
              <a:t/>
            </a:r>
            <a:br>
              <a:rPr lang="ar-SA" sz="3600" b="1" dirty="0" smtClean="0"/>
            </a:br>
            <a:r>
              <a:rPr lang="en-US" sz="3600" b="1" dirty="0" smtClean="0"/>
              <a:t>The Results :</a:t>
            </a:r>
            <a:endParaRPr lang="ar-SA" sz="3600" b="1" dirty="0"/>
          </a:p>
        </p:txBody>
      </p:sp>
      <p:graphicFrame>
        <p:nvGraphicFramePr>
          <p:cNvPr id="11" name="عنصر نائب للمحتوى 10"/>
          <p:cNvGraphicFramePr>
            <a:graphicFrameLocks noGrp="1"/>
          </p:cNvGraphicFramePr>
          <p:nvPr>
            <p:ph idx="1"/>
          </p:nvPr>
        </p:nvGraphicFramePr>
        <p:xfrm>
          <a:off x="1143000" y="2667001"/>
          <a:ext cx="7467600" cy="4190999"/>
        </p:xfrm>
        <a:graphic>
          <a:graphicData uri="http://schemas.openxmlformats.org/drawingml/2006/table">
            <a:tbl>
              <a:tblPr rtl="1"/>
              <a:tblGrid>
                <a:gridCol w="1936709"/>
                <a:gridCol w="1842965"/>
                <a:gridCol w="2028459"/>
                <a:gridCol w="1659467"/>
              </a:tblGrid>
              <a:tr h="1391511">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Ibatt</a:t>
                      </a:r>
                    </a:p>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 (mA)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Vbatt</a:t>
                      </a:r>
                    </a:p>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Ipv </a:t>
                      </a:r>
                    </a:p>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Vpv</a:t>
                      </a:r>
                    </a:p>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 (V)</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9872">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Mistral" pitchFamily="66" charset="0"/>
                          <a:cs typeface="Arial" charset="0"/>
                        </a:rPr>
                        <a:t>323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12.6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328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Mistral" pitchFamily="66" charset="0"/>
                          <a:cs typeface="Arial" charset="0"/>
                        </a:rPr>
                        <a:t>17.1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9872">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296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12.9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302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Mistral" pitchFamily="66" charset="0"/>
                          <a:cs typeface="Arial" charset="0"/>
                        </a:rPr>
                        <a:t>14.9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9872">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289.6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13.01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298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Mistral" pitchFamily="66" charset="0"/>
                          <a:cs typeface="Arial" charset="0"/>
                        </a:rPr>
                        <a:t>14.1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9872">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Mistral" pitchFamily="66" charset="0"/>
                          <a:cs typeface="Arial" charset="0"/>
                        </a:rPr>
                        <a:t>270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13.27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smtClean="0">
                          <a:ln>
                            <a:noFill/>
                          </a:ln>
                          <a:solidFill>
                            <a:schemeClr val="tx1"/>
                          </a:solidFill>
                          <a:effectLst/>
                          <a:latin typeface="Mistral" pitchFamily="66" charset="0"/>
                          <a:cs typeface="Arial" charset="0"/>
                        </a:rPr>
                        <a:t>275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0" lang="en-US" sz="2800" b="0" i="0" u="none" strike="noStrike" cap="none" normalizeH="0" baseline="0" dirty="0" smtClean="0">
                          <a:ln>
                            <a:noFill/>
                          </a:ln>
                          <a:solidFill>
                            <a:schemeClr val="tx1"/>
                          </a:solidFill>
                          <a:effectLst/>
                          <a:latin typeface="Mistral" pitchFamily="66" charset="0"/>
                          <a:cs typeface="Arial" charset="0"/>
                        </a:rPr>
                        <a:t>13.46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33400"/>
            <a:ext cx="8229600" cy="5791200"/>
          </a:xfrm>
        </p:spPr>
        <p:txBody>
          <a:bodyPr>
            <a:normAutofit/>
          </a:bodyPr>
          <a:lstStyle/>
          <a:p>
            <a:pPr algn="l" rtl="0">
              <a:buNone/>
            </a:pPr>
            <a:endParaRPr lang="en-US" b="1" dirty="0" smtClean="0"/>
          </a:p>
          <a:p>
            <a:pPr algn="l" rtl="0">
              <a:buNone/>
            </a:pPr>
            <a:r>
              <a:rPr lang="en-US" b="1" dirty="0" smtClean="0"/>
              <a:t>Features of The solar battery charger: </a:t>
            </a:r>
            <a:endParaRPr lang="en-US" dirty="0" smtClean="0"/>
          </a:p>
          <a:p>
            <a:pPr algn="l" rtl="0">
              <a:buFont typeface="Wingdings" pitchFamily="2" charset="2"/>
              <a:buChar char="q"/>
            </a:pPr>
            <a:r>
              <a:rPr lang="en-US" dirty="0" smtClean="0"/>
              <a:t> Protects battery against overcharging.</a:t>
            </a:r>
          </a:p>
          <a:p>
            <a:pPr algn="l" rtl="0">
              <a:buFont typeface="Wingdings" pitchFamily="2" charset="2"/>
              <a:buChar char="q"/>
            </a:pPr>
            <a:r>
              <a:rPr lang="en-US" dirty="0" smtClean="0"/>
              <a:t>Protect the battery against deep discharging.</a:t>
            </a:r>
          </a:p>
          <a:p>
            <a:pPr algn="l" rtl="0">
              <a:buFont typeface="Wingdings" pitchFamily="2" charset="2"/>
              <a:buChar char="q"/>
            </a:pPr>
            <a:r>
              <a:rPr lang="en-US" dirty="0" smtClean="0"/>
              <a:t>the system can also be used to power smaller load appliance with varying operating voltages ranging from 3-12V.</a:t>
            </a:r>
          </a:p>
          <a:p>
            <a:pPr algn="l" rtl="0">
              <a:buFont typeface="Wingdings" pitchFamily="2" charset="2"/>
              <a:buChar char="q"/>
            </a:pPr>
            <a:r>
              <a:rPr lang="en-US" dirty="0" smtClean="0"/>
              <a:t>The power consumption of this unit is very small.</a:t>
            </a:r>
          </a:p>
          <a:p>
            <a:pPr algn="l" rtl="0">
              <a:buFont typeface="Wingdings" pitchFamily="2" charset="2"/>
              <a:buChar char="q"/>
            </a:pPr>
            <a:r>
              <a:rPr lang="en-US" dirty="0" smtClean="0"/>
              <a:t>The unit is protected against battery reverse polarity via a diode (D4).</a:t>
            </a:r>
          </a:p>
          <a:p>
            <a:pPr algn="l" rtl="0">
              <a:buNone/>
            </a:pPr>
            <a:endParaRPr lang="en-US" dirty="0" smtClean="0"/>
          </a:p>
          <a:p>
            <a:pPr algn="l" rtl="0">
              <a:buFont typeface="Wingdings" pitchFamily="2" charset="2"/>
              <a:buChar char="q"/>
            </a:pP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2000"/>
            <a:ext cx="8229600" cy="5562600"/>
          </a:xfrm>
        </p:spPr>
        <p:txBody>
          <a:bodyPr>
            <a:normAutofit/>
          </a:bodyPr>
          <a:lstStyle/>
          <a:p>
            <a:pPr algn="l" rtl="0">
              <a:buNone/>
            </a:pPr>
            <a:r>
              <a:rPr lang="en-US" b="1" dirty="0" smtClean="0"/>
              <a:t>problems we have faced:</a:t>
            </a:r>
            <a:endParaRPr lang="en-US" dirty="0" smtClean="0"/>
          </a:p>
          <a:p>
            <a:pPr algn="l" rtl="0">
              <a:buNone/>
            </a:pPr>
            <a:r>
              <a:rPr lang="ar-SA" b="1" dirty="0" smtClean="0"/>
              <a:t> </a:t>
            </a:r>
            <a:endParaRPr lang="en-US" dirty="0" smtClean="0"/>
          </a:p>
          <a:p>
            <a:pPr marL="514350" indent="-514350" algn="l" rtl="0">
              <a:buClrTx/>
              <a:buFont typeface="+mj-lt"/>
              <a:buAutoNum type="arabicPeriod"/>
            </a:pPr>
            <a:r>
              <a:rPr lang="en-US" dirty="0" smtClean="0"/>
              <a:t> The output voltage was about 15 volts, and when we added the PIC we noticed that its input is 5 volts maximum so we solve this problem by using a voltage regulator.</a:t>
            </a:r>
          </a:p>
          <a:p>
            <a:pPr marL="514350" indent="-514350" algn="l" rtl="0">
              <a:buClrTx/>
              <a:buFont typeface="+mj-lt"/>
              <a:buAutoNum type="arabicPeriod"/>
            </a:pPr>
            <a:r>
              <a:rPr lang="en-US" dirty="0" smtClean="0"/>
              <a:t> The radiation from sun was different from day to another. So we tried to get the best angel and the best time to make our tests. </a:t>
            </a:r>
          </a:p>
          <a:p>
            <a:pPr marL="514350" indent="-514350" algn="l" rtl="0">
              <a:buClr>
                <a:schemeClr val="tx1"/>
              </a:buClr>
              <a:buFont typeface="+mj-lt"/>
              <a:buAutoNum type="arabicPeriod"/>
            </a:pPr>
            <a:r>
              <a:rPr lang="en-US" dirty="0" smtClean="0"/>
              <a:t>It was too difficult  to find BUZ100L in the market.</a:t>
            </a:r>
            <a:endParaRPr lang="en-US" dirty="0" smtClean="0"/>
          </a:p>
          <a:p>
            <a:pPr rtl="0">
              <a:buNone/>
            </a:pPr>
            <a:r>
              <a:rPr lang="en-US"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3600" b="1" dirty="0" smtClean="0"/>
              <a:t>Introduction </a:t>
            </a:r>
            <a:endParaRPr lang="ar-SA" sz="3600" b="1" dirty="0"/>
          </a:p>
        </p:txBody>
      </p:sp>
      <p:sp>
        <p:nvSpPr>
          <p:cNvPr id="3" name="عنصر نائب للمحتوى 2"/>
          <p:cNvSpPr>
            <a:spLocks noGrp="1"/>
          </p:cNvSpPr>
          <p:nvPr>
            <p:ph idx="1"/>
          </p:nvPr>
        </p:nvSpPr>
        <p:spPr/>
        <p:txBody>
          <a:bodyPr>
            <a:normAutofit/>
          </a:bodyPr>
          <a:lstStyle/>
          <a:p>
            <a:pPr algn="l" rtl="0">
              <a:buNone/>
            </a:pPr>
            <a:r>
              <a:rPr lang="en-US" sz="2400" dirty="0" smtClean="0">
                <a:latin typeface="Arial" pitchFamily="34" charset="0"/>
                <a:cs typeface="Arial" pitchFamily="34" charset="0"/>
              </a:rPr>
              <a:t> Since the beginning of the oil crises, which remarkably influenced power development programs all over the world, massive technological and research efforts are being concentrated in the field of renewable energy resources. In the solar sector for electricity generation, greater attention is being given to photovoltaic conversion.</a:t>
            </a:r>
            <a:endParaRPr lang="ar-SA"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noFill/>
        </p:spPr>
        <p:txBody>
          <a:bodyPr/>
          <a:lstStyle/>
          <a:p>
            <a:endParaRPr lang="en-US" smtClean="0">
              <a:effectLst/>
            </a:endParaRPr>
          </a:p>
        </p:txBody>
      </p:sp>
      <p:sp>
        <p:nvSpPr>
          <p:cNvPr id="48131" name="Rectangle 3"/>
          <p:cNvSpPr>
            <a:spLocks noGrp="1" noChangeArrowheads="1"/>
          </p:cNvSpPr>
          <p:nvPr>
            <p:ph type="body" idx="1"/>
          </p:nvPr>
        </p:nvSpPr>
        <p:spPr>
          <a:noFill/>
        </p:spPr>
        <p:txBody>
          <a:bodyPr/>
          <a:lstStyle/>
          <a:p>
            <a:endParaRPr lang="en-US" smtClean="0">
              <a:effectLst/>
            </a:endParaRPr>
          </a:p>
        </p:txBody>
      </p:sp>
      <p:pic>
        <p:nvPicPr>
          <p:cNvPr id="33796" name="Content Placeholder 5" descr="Untitled-1 copy.jpg"/>
          <p:cNvPicPr>
            <a:picLocks noChangeAspect="1"/>
          </p:cNvPicPr>
          <p:nvPr/>
        </p:nvPicPr>
        <p:blipFill>
          <a:blip r:embed="rId2" cstate="print"/>
          <a:srcRect/>
          <a:stretch>
            <a:fillRect/>
          </a:stretch>
        </p:blipFill>
        <p:spPr bwMode="auto">
          <a:xfrm>
            <a:off x="0" y="0"/>
            <a:ext cx="9144000" cy="7010400"/>
          </a:xfrm>
          <a:prstGeom prst="rect">
            <a:avLst/>
          </a:prstGeom>
          <a:noFill/>
          <a:ln w="9525">
            <a:noFill/>
            <a:miter lim="800000"/>
            <a:headEnd/>
            <a:tailEnd/>
          </a:ln>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nodePh="1">
                                  <p:stCondLst>
                                    <p:cond delay="0"/>
                                  </p:stCondLst>
                                  <p:endCondLst>
                                    <p:cond evt="begin" delay="0">
                                      <p:tn val="5"/>
                                    </p:cond>
                                  </p:endCondLst>
                                  <p:childTnLst>
                                    <p:set>
                                      <p:cBhvr>
                                        <p:cTn id="6" dur="1" fill="hold">
                                          <p:stCondLst>
                                            <p:cond delay="0"/>
                                          </p:stCondLst>
                                        </p:cTn>
                                        <p:tgtEl>
                                          <p:spTgt spid="48130"/>
                                        </p:tgtEl>
                                        <p:attrNameLst>
                                          <p:attrName>style.visibility</p:attrName>
                                        </p:attrNameLst>
                                      </p:cBhvr>
                                      <p:to>
                                        <p:strVal val="visible"/>
                                      </p:to>
                                    </p:set>
                                    <p:anim calcmode="lin" valueType="num">
                                      <p:cBhvr>
                                        <p:cTn id="7" dur="500" fill="hold"/>
                                        <p:tgtEl>
                                          <p:spTgt spid="4813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813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813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813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6" presetClass="emph" presetSubtype="0" autoRev="1" fill="hold" grpId="1" nodeType="clickEffect" nodePh="1">
                                  <p:stCondLst>
                                    <p:cond delay="0"/>
                                  </p:stCondLst>
                                  <p:endCondLst>
                                    <p:cond evt="begin" delay="0">
                                      <p:tn val="13"/>
                                    </p:cond>
                                  </p:endCondLst>
                                  <p:childTnLst>
                                    <p:animScale>
                                      <p:cBhvr>
                                        <p:cTn id="14" dur="449" fill="hold">
                                          <p:stCondLst>
                                            <p:cond delay="0"/>
                                          </p:stCondLst>
                                        </p:cTn>
                                        <p:tgtEl>
                                          <p:spTgt spid="48130"/>
                                        </p:tgtEl>
                                      </p:cBhvr>
                                      <p:to x="150000" y="150000"/>
                                    </p:animScale>
                                  </p:childTnLst>
                                </p:cTn>
                              </p:par>
                              <p:par>
                                <p:cTn id="15" presetID="23" presetClass="entr" presetSubtype="16" fill="hold" grpId="0" nodeType="withEffect" nodePh="1">
                                  <p:stCondLst>
                                    <p:cond delay="400"/>
                                  </p:stCondLst>
                                  <p:endCondLst>
                                    <p:cond evt="begin" delay="0">
                                      <p:tn val="15"/>
                                    </p:cond>
                                  </p:endCondLst>
                                  <p:childTnLst>
                                    <p:set>
                                      <p:cBhvr>
                                        <p:cTn id="16" dur="1" fill="hold">
                                          <p:stCondLst>
                                            <p:cond delay="0"/>
                                          </p:stCondLst>
                                        </p:cTn>
                                        <p:tgtEl>
                                          <p:spTgt spid="48131">
                                            <p:txEl>
                                              <p:pRg st="0" end="0"/>
                                            </p:txEl>
                                          </p:spTgt>
                                        </p:tgtEl>
                                        <p:attrNameLst>
                                          <p:attrName>style.visibility</p:attrName>
                                        </p:attrNameLst>
                                      </p:cBhvr>
                                      <p:to>
                                        <p:strVal val="visible"/>
                                      </p:to>
                                    </p:set>
                                    <p:anim calcmode="lin" valueType="num">
                                      <p:cBhvr>
                                        <p:cTn id="17" dur="500" fill="hold"/>
                                        <p:tgtEl>
                                          <p:spTgt spid="48131">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4813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xit" presetSubtype="32" fill="hold" grpId="2" nodeType="clickEffect" nodePh="1">
                                  <p:stCondLst>
                                    <p:cond delay="0"/>
                                  </p:stCondLst>
                                  <p:endCondLst>
                                    <p:cond evt="begin" delay="0">
                                      <p:tn val="21"/>
                                    </p:cond>
                                  </p:endCondLst>
                                  <p:childTnLst>
                                    <p:anim calcmode="lin" valueType="num">
                                      <p:cBhvr>
                                        <p:cTn id="22" dur="500" fill="hold"/>
                                        <p:tgtEl>
                                          <p:spTgt spid="48130"/>
                                        </p:tgtEl>
                                        <p:attrNameLst>
                                          <p:attrName>ppt_w</p:attrName>
                                        </p:attrNameLst>
                                      </p:cBhvr>
                                      <p:tavLst>
                                        <p:tav tm="0">
                                          <p:val>
                                            <p:strVal val="ppt_w"/>
                                          </p:val>
                                        </p:tav>
                                        <p:tav tm="100000">
                                          <p:val>
                                            <p:fltVal val="0"/>
                                          </p:val>
                                        </p:tav>
                                      </p:tavLst>
                                    </p:anim>
                                    <p:anim calcmode="lin" valueType="num">
                                      <p:cBhvr>
                                        <p:cTn id="23" dur="500" fill="hold"/>
                                        <p:tgtEl>
                                          <p:spTgt spid="48130"/>
                                        </p:tgtEl>
                                        <p:attrNameLst>
                                          <p:attrName>ppt_h</p:attrName>
                                        </p:attrNameLst>
                                      </p:cBhvr>
                                      <p:tavLst>
                                        <p:tav tm="0">
                                          <p:val>
                                            <p:strVal val="ppt_h"/>
                                          </p:val>
                                        </p:tav>
                                        <p:tav tm="100000">
                                          <p:val>
                                            <p:fltVal val="0"/>
                                          </p:val>
                                        </p:tav>
                                      </p:tavLst>
                                    </p:anim>
                                    <p:set>
                                      <p:cBhvr>
                                        <p:cTn id="24" dur="1" fill="hold">
                                          <p:stCondLst>
                                            <p:cond delay="499"/>
                                          </p:stCondLst>
                                        </p:cTn>
                                        <p:tgtEl>
                                          <p:spTgt spid="48130"/>
                                        </p:tgtEl>
                                        <p:attrNameLst>
                                          <p:attrName>style.visibility</p:attrName>
                                        </p:attrNameLst>
                                      </p:cBhvr>
                                      <p:to>
                                        <p:strVal val="hidden"/>
                                      </p:to>
                                    </p:set>
                                  </p:childTnLst>
                                </p:cTn>
                              </p:par>
                              <p:par>
                                <p:cTn id="25" presetID="23" presetClass="exit" presetSubtype="32" fill="hold" grpId="1" nodeType="withEffect" nodePh="1">
                                  <p:stCondLst>
                                    <p:cond delay="0"/>
                                  </p:stCondLst>
                                  <p:endCondLst>
                                    <p:cond evt="begin" delay="0">
                                      <p:tn val="25"/>
                                    </p:cond>
                                  </p:endCondLst>
                                  <p:childTnLst>
                                    <p:anim calcmode="lin" valueType="num">
                                      <p:cBhvr>
                                        <p:cTn id="26" dur="500" fill="hold"/>
                                        <p:tgtEl>
                                          <p:spTgt spid="48131">
                                            <p:txEl>
                                              <p:pRg st="0" end="0"/>
                                            </p:txEl>
                                          </p:spTgt>
                                        </p:tgtEl>
                                        <p:attrNameLst>
                                          <p:attrName>ppt_w</p:attrName>
                                        </p:attrNameLst>
                                      </p:cBhvr>
                                      <p:tavLst>
                                        <p:tav tm="0">
                                          <p:val>
                                            <p:strVal val="ppt_w"/>
                                          </p:val>
                                        </p:tav>
                                        <p:tav tm="100000">
                                          <p:val>
                                            <p:fltVal val="0"/>
                                          </p:val>
                                        </p:tav>
                                      </p:tavLst>
                                    </p:anim>
                                    <p:anim calcmode="lin" valueType="num">
                                      <p:cBhvr>
                                        <p:cTn id="27" dur="500" fill="hold"/>
                                        <p:tgtEl>
                                          <p:spTgt spid="48131">
                                            <p:txEl>
                                              <p:pRg st="0" end="0"/>
                                            </p:txEl>
                                          </p:spTgt>
                                        </p:tgtEl>
                                        <p:attrNameLst>
                                          <p:attrName>ppt_h</p:attrName>
                                        </p:attrNameLst>
                                      </p:cBhvr>
                                      <p:tavLst>
                                        <p:tav tm="0">
                                          <p:val>
                                            <p:strVal val="ppt_h"/>
                                          </p:val>
                                        </p:tav>
                                        <p:tav tm="100000">
                                          <p:val>
                                            <p:fltVal val="0"/>
                                          </p:val>
                                        </p:tav>
                                      </p:tavLst>
                                    </p:anim>
                                    <p:set>
                                      <p:cBhvr>
                                        <p:cTn id="28" dur="1" fill="hold">
                                          <p:stCondLst>
                                            <p:cond delay="499"/>
                                          </p:stCondLst>
                                        </p:cTn>
                                        <p:tgtEl>
                                          <p:spTgt spid="48131">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0" grpId="1"/>
      <p:bldP spid="48130" grpId="2"/>
      <p:bldP spid="48131" grpId="0" build="p"/>
      <p:bldP spid="48131" grpId="1"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066800" y="1600200"/>
            <a:ext cx="6562725" cy="3124200"/>
          </a:xfrm>
          <a:prstGeom prst="rect">
            <a:avLst/>
          </a:prstGeom>
          <a:noFill/>
          <a:ln w="9525">
            <a:noFill/>
            <a:miter lim="800000"/>
            <a:headEnd/>
            <a:tailEnd/>
          </a:ln>
        </p:spPr>
      </p:pic>
      <p:sp>
        <p:nvSpPr>
          <p:cNvPr id="5" name="مربع نص 4"/>
          <p:cNvSpPr txBox="1"/>
          <p:nvPr/>
        </p:nvSpPr>
        <p:spPr>
          <a:xfrm>
            <a:off x="762000" y="1066800"/>
            <a:ext cx="7315200" cy="523220"/>
          </a:xfrm>
          <a:prstGeom prst="rect">
            <a:avLst/>
          </a:prstGeom>
          <a:noFill/>
        </p:spPr>
        <p:txBody>
          <a:bodyPr wrap="square" rtlCol="1">
            <a:spAutoFit/>
          </a:bodyPr>
          <a:lstStyle/>
          <a:p>
            <a:pPr algn="l" rtl="0"/>
            <a:r>
              <a:rPr lang="en-US" sz="2800" b="1" i="1" dirty="0" smtClean="0"/>
              <a:t>The block diagram: </a:t>
            </a:r>
            <a:endParaRPr lang="ar-SA" sz="2800" b="1" i="1" dirty="0"/>
          </a:p>
        </p:txBody>
      </p:sp>
      <p:sp>
        <p:nvSpPr>
          <p:cNvPr id="6" name="مربع نص 23"/>
          <p:cNvSpPr txBox="1">
            <a:spLocks noChangeArrowheads="1"/>
          </p:cNvSpPr>
          <p:nvPr/>
        </p:nvSpPr>
        <p:spPr bwMode="auto">
          <a:xfrm>
            <a:off x="1066800" y="4114800"/>
            <a:ext cx="3886200" cy="1015663"/>
          </a:xfrm>
          <a:prstGeom prst="rect">
            <a:avLst/>
          </a:prstGeom>
          <a:noFill/>
          <a:ln w="9525">
            <a:noFill/>
            <a:miter lim="800000"/>
            <a:headEnd/>
            <a:tailEnd/>
          </a:ln>
        </p:spPr>
        <p:txBody>
          <a:bodyPr wrap="square">
            <a:spAutoFit/>
          </a:bodyPr>
          <a:lstStyle/>
          <a:p>
            <a:pPr algn="l"/>
            <a:r>
              <a:rPr lang="en-US" sz="2000" b="1" dirty="0"/>
              <a:t>VB ≤ 10.5 V → S1=1      S2=0          </a:t>
            </a:r>
            <a:r>
              <a:rPr lang="ar-SA" sz="2000" b="1" dirty="0"/>
              <a:t>      </a:t>
            </a:r>
            <a:r>
              <a:rPr lang="en-US" sz="2000" b="1" dirty="0"/>
              <a:t>VB ≥ 14.4 V → S1=0   </a:t>
            </a:r>
            <a:r>
              <a:rPr lang="en-US" sz="2000" b="1" dirty="0" smtClean="0"/>
              <a:t>  </a:t>
            </a:r>
            <a:r>
              <a:rPr lang="en-US" sz="2000" b="1" dirty="0"/>
              <a:t>S2=1</a:t>
            </a:r>
          </a:p>
          <a:p>
            <a:pPr algn="l"/>
            <a:r>
              <a:rPr lang="en-US" sz="2000" b="1" dirty="0"/>
              <a:t> S1=1   S2=1</a:t>
            </a:r>
            <a:r>
              <a:rPr lang="ar-SA" sz="2000" b="1" dirty="0"/>
              <a:t>→</a:t>
            </a:r>
            <a:r>
              <a:rPr lang="en-US" sz="2000" b="1" dirty="0"/>
              <a:t>12.7 ≤ VB ≤13 </a:t>
            </a:r>
            <a:endParaRPr lang="ar-SA" sz="2000" b="1" dirty="0"/>
          </a:p>
        </p:txBody>
      </p:sp>
      <p:sp>
        <p:nvSpPr>
          <p:cNvPr id="7" name="مربع نص 6"/>
          <p:cNvSpPr txBox="1"/>
          <p:nvPr/>
        </p:nvSpPr>
        <p:spPr>
          <a:xfrm>
            <a:off x="4953000" y="3200400"/>
            <a:ext cx="457200" cy="381000"/>
          </a:xfrm>
          <a:prstGeom prst="rect">
            <a:avLst/>
          </a:prstGeom>
          <a:noFill/>
        </p:spPr>
        <p:txBody>
          <a:bodyPr wrap="square" rtlCol="1">
            <a:spAutoFit/>
          </a:bodyPr>
          <a:lstStyle/>
          <a:p>
            <a:r>
              <a:rPr lang="en-US" dirty="0" smtClean="0"/>
              <a:t>S1</a:t>
            </a:r>
            <a:endParaRPr lang="ar-SA" dirty="0"/>
          </a:p>
        </p:txBody>
      </p:sp>
      <p:sp>
        <p:nvSpPr>
          <p:cNvPr id="8" name="مربع نص 7"/>
          <p:cNvSpPr txBox="1"/>
          <p:nvPr/>
        </p:nvSpPr>
        <p:spPr>
          <a:xfrm>
            <a:off x="6019800" y="2133600"/>
            <a:ext cx="533400" cy="369332"/>
          </a:xfrm>
          <a:prstGeom prst="rect">
            <a:avLst/>
          </a:prstGeom>
          <a:noFill/>
        </p:spPr>
        <p:txBody>
          <a:bodyPr wrap="square" rtlCol="1">
            <a:spAutoFit/>
          </a:bodyPr>
          <a:lstStyle/>
          <a:p>
            <a:r>
              <a:rPr lang="en-US" dirty="0" smtClean="0"/>
              <a:t>S2</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000" b="1" dirty="0" smtClean="0"/>
              <a:t>The objectives:</a:t>
            </a:r>
            <a:endParaRPr lang="ar-SA" sz="4000" b="1" dirty="0"/>
          </a:p>
        </p:txBody>
      </p:sp>
      <p:sp>
        <p:nvSpPr>
          <p:cNvPr id="3" name="عنصر نائب للمحتوى 2"/>
          <p:cNvSpPr>
            <a:spLocks noGrp="1"/>
          </p:cNvSpPr>
          <p:nvPr>
            <p:ph idx="1"/>
          </p:nvPr>
        </p:nvSpPr>
        <p:spPr/>
        <p:txBody>
          <a:bodyPr/>
          <a:lstStyle/>
          <a:p>
            <a:pPr algn="l" rtl="0">
              <a:buFont typeface="Wingdings" pitchFamily="2" charset="2"/>
              <a:buChar char="q"/>
            </a:pPr>
            <a:endParaRPr lang="en-US" dirty="0" smtClean="0">
              <a:cs typeface="Majalla UI"/>
            </a:endParaRPr>
          </a:p>
          <a:p>
            <a:pPr algn="l" rtl="0">
              <a:buFont typeface="Wingdings" pitchFamily="2" charset="2"/>
              <a:buChar char="q"/>
            </a:pPr>
            <a:r>
              <a:rPr lang="en-US" dirty="0" smtClean="0">
                <a:cs typeface="Majalla UI"/>
              </a:rPr>
              <a:t>We mean to design a</a:t>
            </a:r>
            <a:r>
              <a:rPr lang="en-US" b="1" dirty="0" smtClean="0">
                <a:cs typeface="Majalla UI"/>
              </a:rPr>
              <a:t> PV</a:t>
            </a:r>
            <a:r>
              <a:rPr lang="en-US" dirty="0" smtClean="0">
                <a:cs typeface="Majalla UI"/>
              </a:rPr>
              <a:t> </a:t>
            </a:r>
            <a:r>
              <a:rPr lang="en-US" b="1" dirty="0" smtClean="0">
                <a:cs typeface="Majalla UI"/>
              </a:rPr>
              <a:t> </a:t>
            </a:r>
            <a:r>
              <a:rPr lang="en-US" dirty="0" smtClean="0">
                <a:cs typeface="Majalla UI"/>
              </a:rPr>
              <a:t>powered system which enable the consumer to charge up the 12 V  lead-acid batteries and to supply any low DC load.</a:t>
            </a:r>
          </a:p>
          <a:p>
            <a:pPr algn="l" rtl="0">
              <a:buFont typeface="Wingdings" pitchFamily="2" charset="2"/>
              <a:buChar char="q"/>
            </a:pPr>
            <a:r>
              <a:rPr lang="en-US" dirty="0" smtClean="0">
                <a:cs typeface="Majalla UI"/>
              </a:rPr>
              <a:t>This project has advantages for the environment by using the solar power energy</a:t>
            </a:r>
          </a:p>
          <a:p>
            <a:pPr algn="l" rtl="0">
              <a:buFont typeface="Wingdings" pitchFamily="2" charset="2"/>
              <a:buChar char="q"/>
            </a:pPr>
            <a:r>
              <a:rPr lang="en-US" dirty="0" smtClean="0">
                <a:cs typeface="Majalla UI"/>
              </a:rPr>
              <a:t>Also we need to develop ourselves in the electrical fields specially in power , electronics and control using PIC microcontroller.</a:t>
            </a:r>
          </a:p>
          <a:p>
            <a:endParaRPr lang="ar-SA" dirty="0"/>
          </a:p>
        </p:txBody>
      </p:sp>
      <p:pic>
        <p:nvPicPr>
          <p:cNvPr id="5" name="Picture 6" descr="20090511195"/>
          <p:cNvPicPr>
            <a:picLocks noChangeAspect="1" noChangeArrowheads="1"/>
          </p:cNvPicPr>
          <p:nvPr/>
        </p:nvPicPr>
        <p:blipFill>
          <a:blip r:embed="rId2" cstate="print"/>
          <a:srcRect/>
          <a:stretch>
            <a:fillRect/>
          </a:stretch>
        </p:blipFill>
        <p:spPr bwMode="auto">
          <a:xfrm>
            <a:off x="5257800" y="152400"/>
            <a:ext cx="38862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i="1" dirty="0" smtClean="0">
                <a:solidFill>
                  <a:schemeClr val="tx1"/>
                </a:solidFill>
              </a:rPr>
              <a:t>Photovoltaic  cells</a:t>
            </a:r>
            <a:endParaRPr lang="ar-SA" sz="3600" b="1" i="1" dirty="0">
              <a:solidFill>
                <a:schemeClr val="tx1"/>
              </a:solidFill>
            </a:endParaRPr>
          </a:p>
        </p:txBody>
      </p:sp>
      <p:sp>
        <p:nvSpPr>
          <p:cNvPr id="3" name="عنصر نائب للمحتوى 2"/>
          <p:cNvSpPr>
            <a:spLocks noGrp="1"/>
          </p:cNvSpPr>
          <p:nvPr>
            <p:ph idx="1"/>
          </p:nvPr>
        </p:nvSpPr>
        <p:spPr/>
        <p:txBody>
          <a:bodyPr>
            <a:normAutofit/>
          </a:bodyPr>
          <a:lstStyle/>
          <a:p>
            <a:pPr algn="l" rtl="0">
              <a:buNone/>
            </a:pPr>
            <a:r>
              <a:rPr lang="en-US" sz="2800" dirty="0" smtClean="0"/>
              <a:t> </a:t>
            </a:r>
            <a:r>
              <a:rPr lang="en-US" sz="2400" dirty="0" smtClean="0">
                <a:latin typeface="Arial" pitchFamily="34" charset="0"/>
                <a:cs typeface="Arial" pitchFamily="34" charset="0"/>
              </a:rPr>
              <a:t>In our design, the solar panels will function as a power supply to  our circuit. It will convert the sun radiation to voltage and current.</a:t>
            </a:r>
          </a:p>
          <a:p>
            <a:pPr algn="l" rtl="0">
              <a:buNone/>
            </a:pPr>
            <a:endParaRPr lang="en-US" sz="2400" dirty="0" smtClean="0">
              <a:latin typeface="Arial" pitchFamily="34" charset="0"/>
              <a:cs typeface="Arial" pitchFamily="34" charset="0"/>
            </a:endParaRPr>
          </a:p>
          <a:p>
            <a:pPr algn="l">
              <a:buNone/>
            </a:pPr>
            <a:r>
              <a:rPr lang="en-US" sz="2400" b="1" dirty="0" smtClean="0">
                <a:latin typeface="Arial" pitchFamily="34" charset="0"/>
                <a:cs typeface="Arial" pitchFamily="34" charset="0"/>
              </a:rPr>
              <a:t>types of photovoltaic cells :</a:t>
            </a:r>
          </a:p>
          <a:p>
            <a:pPr>
              <a:buNone/>
            </a:pPr>
            <a:endParaRPr lang="en-US" sz="2400" b="1" dirty="0" smtClean="0">
              <a:latin typeface="Arial" pitchFamily="34" charset="0"/>
              <a:cs typeface="Arial" pitchFamily="34" charset="0"/>
            </a:endParaRPr>
          </a:p>
          <a:p>
            <a:pPr algn="l">
              <a:buNone/>
            </a:pPr>
            <a:r>
              <a:rPr lang="en-US" sz="2400" dirty="0" smtClean="0">
                <a:latin typeface="Arial" pitchFamily="34" charset="0"/>
                <a:cs typeface="Arial" pitchFamily="34" charset="0"/>
              </a:rPr>
              <a:t>1-mono-crystal silicon. </a:t>
            </a:r>
          </a:p>
          <a:p>
            <a:pPr algn="l">
              <a:buNone/>
            </a:pPr>
            <a:r>
              <a:rPr lang="en-US" sz="2400" dirty="0" smtClean="0">
                <a:latin typeface="Arial" pitchFamily="34" charset="0"/>
                <a:cs typeface="Arial" pitchFamily="34" charset="0"/>
              </a:rPr>
              <a:t>2-Polycrystal silicon .</a:t>
            </a:r>
          </a:p>
          <a:p>
            <a:pPr algn="l">
              <a:buNone/>
            </a:pPr>
            <a:r>
              <a:rPr lang="en-US" sz="2400" dirty="0" smtClean="0">
                <a:latin typeface="Arial" pitchFamily="34" charset="0"/>
                <a:cs typeface="Arial" pitchFamily="34" charset="0"/>
              </a:rPr>
              <a:t>3-Amorphous silicon </a:t>
            </a:r>
            <a:r>
              <a:rPr lang="en-US" sz="2800" dirty="0" smtClean="0">
                <a:latin typeface="Comic Sans MS" pitchFamily="66" charset="0"/>
              </a:rPr>
              <a:t>.</a:t>
            </a:r>
            <a:endParaRPr lang="ar-SA" dirty="0"/>
          </a:p>
        </p:txBody>
      </p:sp>
      <p:pic>
        <p:nvPicPr>
          <p:cNvPr id="4" name="Picture 8" descr="singlesolarcell"/>
          <p:cNvPicPr>
            <a:picLocks noChangeAspect="1" noChangeArrowheads="1"/>
          </p:cNvPicPr>
          <p:nvPr/>
        </p:nvPicPr>
        <p:blipFill>
          <a:blip r:embed="rId2" cstate="print"/>
          <a:srcRect/>
          <a:stretch>
            <a:fillRect/>
          </a:stretch>
        </p:blipFill>
        <p:spPr bwMode="auto">
          <a:xfrm>
            <a:off x="7239000" y="2733675"/>
            <a:ext cx="1905000" cy="1457325"/>
          </a:xfrm>
          <a:prstGeom prst="rect">
            <a:avLst/>
          </a:prstGeom>
          <a:noFill/>
          <a:ln w="9525">
            <a:noFill/>
            <a:miter lim="800000"/>
            <a:headEnd/>
            <a:tailEnd/>
          </a:ln>
        </p:spPr>
      </p:pic>
      <p:pic>
        <p:nvPicPr>
          <p:cNvPr id="5" name="Picture 8" descr="legacy3"/>
          <p:cNvPicPr>
            <a:picLocks noChangeAspect="1" noChangeArrowheads="1"/>
          </p:cNvPicPr>
          <p:nvPr/>
        </p:nvPicPr>
        <p:blipFill>
          <a:blip r:embed="rId3" cstate="print"/>
          <a:srcRect/>
          <a:stretch>
            <a:fillRect/>
          </a:stretch>
        </p:blipFill>
        <p:spPr bwMode="auto">
          <a:xfrm>
            <a:off x="5638800" y="3810000"/>
            <a:ext cx="1905000" cy="1601788"/>
          </a:xfrm>
          <a:prstGeom prst="rect">
            <a:avLst/>
          </a:prstGeom>
          <a:noFill/>
          <a:ln w="9525">
            <a:noFill/>
            <a:miter lim="800000"/>
            <a:headEnd/>
            <a:tailEnd/>
          </a:ln>
        </p:spPr>
      </p:pic>
      <p:pic>
        <p:nvPicPr>
          <p:cNvPr id="6" name="Picture 11" descr="amorphous1"/>
          <p:cNvPicPr>
            <a:picLocks noChangeAspect="1" noChangeArrowheads="1"/>
          </p:cNvPicPr>
          <p:nvPr/>
        </p:nvPicPr>
        <p:blipFill>
          <a:blip r:embed="rId4" cstate="print"/>
          <a:srcRect/>
          <a:stretch>
            <a:fillRect/>
          </a:stretch>
        </p:blipFill>
        <p:spPr bwMode="auto">
          <a:xfrm>
            <a:off x="3886200" y="5486400"/>
            <a:ext cx="22098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2000"/>
            <a:ext cx="8229600" cy="5562600"/>
          </a:xfrm>
        </p:spPr>
        <p:txBody>
          <a:bodyPr/>
          <a:lstStyle/>
          <a:p>
            <a:pPr algn="l" rtl="0">
              <a:buNone/>
            </a:pPr>
            <a:r>
              <a:rPr lang="en-US" sz="3200" dirty="0" smtClean="0">
                <a:latin typeface="Arial" pitchFamily="34" charset="0"/>
                <a:cs typeface="Arial" pitchFamily="34" charset="0"/>
              </a:rPr>
              <a:t>The number of cells:</a:t>
            </a:r>
            <a:r>
              <a:rPr lang="en-US" sz="3200" dirty="0" smtClean="0">
                <a:solidFill>
                  <a:srgbClr val="FFFF00"/>
                </a:solidFill>
                <a:latin typeface="Arial" pitchFamily="34" charset="0"/>
                <a:cs typeface="Arial" pitchFamily="34" charset="0"/>
              </a:rPr>
              <a:t> </a:t>
            </a:r>
          </a:p>
          <a:p>
            <a:pPr algn="l" rtl="0">
              <a:buNone/>
            </a:pPr>
            <a:r>
              <a:rPr lang="en-US" sz="2400" dirty="0" smtClean="0">
                <a:latin typeface="Arial" pitchFamily="34" charset="0"/>
                <a:cs typeface="Arial" pitchFamily="34" charset="0"/>
              </a:rPr>
              <a:t>The output voltage of a module depends on the number of cells connected in series. </a:t>
            </a:r>
          </a:p>
          <a:p>
            <a:pPr algn="l" rtl="0">
              <a:buNone/>
            </a:pPr>
            <a:endParaRPr lang="en-US" sz="2400" b="1" i="1" dirty="0" smtClean="0">
              <a:latin typeface="Arial" pitchFamily="34" charset="0"/>
              <a:cs typeface="Arial" pitchFamily="34" charset="0"/>
            </a:endParaRPr>
          </a:p>
          <a:p>
            <a:pPr algn="l" rtl="0">
              <a:buNone/>
            </a:pPr>
            <a:r>
              <a:rPr lang="en-US" sz="2400" b="1" i="1" dirty="0" smtClean="0">
                <a:latin typeface="Arial" pitchFamily="34" charset="0"/>
                <a:cs typeface="Arial" pitchFamily="34" charset="0"/>
              </a:rPr>
              <a:t>The module we used was 25 cell connected in series which has an open circuit voltage equal to 19.4 Volt and maximum short circuit current equal to 0.4 Amp.</a:t>
            </a:r>
          </a:p>
          <a:p>
            <a:pPr algn="l" rtl="0">
              <a:buNone/>
            </a:pPr>
            <a:endParaRPr lang="en-US" dirty="0" smtClean="0">
              <a:latin typeface="Arial" pitchFamily="34" charset="0"/>
              <a:cs typeface="Arial" pitchFamily="34" charset="0"/>
            </a:endParaRPr>
          </a:p>
        </p:txBody>
      </p:sp>
      <p:pic>
        <p:nvPicPr>
          <p:cNvPr id="7170" name="Picture 2"/>
          <p:cNvPicPr>
            <a:picLocks noChangeAspect="1" noChangeArrowheads="1"/>
          </p:cNvPicPr>
          <p:nvPr/>
        </p:nvPicPr>
        <p:blipFill>
          <a:blip r:embed="rId2" cstate="print"/>
          <a:srcRect/>
          <a:stretch>
            <a:fillRect/>
          </a:stretch>
        </p:blipFill>
        <p:spPr bwMode="auto">
          <a:xfrm>
            <a:off x="0" y="3733800"/>
            <a:ext cx="3429000" cy="3124200"/>
          </a:xfrm>
          <a:prstGeom prst="rect">
            <a:avLst/>
          </a:prstGeom>
          <a:noFill/>
          <a:ln w="9525">
            <a:noFill/>
            <a:miter lim="800000"/>
            <a:headEnd/>
            <a:tailEnd/>
          </a:ln>
        </p:spPr>
      </p:pic>
      <p:pic>
        <p:nvPicPr>
          <p:cNvPr id="6" name="Picture 3" descr="see caption"/>
          <p:cNvPicPr>
            <a:picLocks noChangeAspect="1" noChangeArrowheads="1"/>
          </p:cNvPicPr>
          <p:nvPr/>
        </p:nvPicPr>
        <p:blipFill>
          <a:blip r:embed="rId3" cstate="print"/>
          <a:srcRect/>
          <a:stretch>
            <a:fillRect/>
          </a:stretch>
        </p:blipFill>
        <p:spPr bwMode="auto">
          <a:xfrm>
            <a:off x="5410200" y="3657600"/>
            <a:ext cx="3505200" cy="32050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33400"/>
            <a:ext cx="8229600" cy="5791200"/>
          </a:xfrm>
        </p:spPr>
        <p:txBody>
          <a:bodyPr/>
          <a:lstStyle/>
          <a:p>
            <a:pPr algn="l" rtl="0">
              <a:buFont typeface="Wingdings 2" pitchFamily="18" charset="2"/>
              <a:buNone/>
            </a:pPr>
            <a:r>
              <a:rPr lang="en-US" sz="2400" b="1" u="sng" dirty="0" smtClean="0">
                <a:cs typeface="Majalla UI"/>
              </a:rPr>
              <a:t>Test we make to find IV –characteristics of a solar cell</a:t>
            </a:r>
          </a:p>
          <a:p>
            <a:pPr algn="l" rtl="0">
              <a:buFont typeface="Wingdings 2" pitchFamily="18" charset="2"/>
              <a:buNone/>
            </a:pPr>
            <a:r>
              <a:rPr lang="en-US" dirty="0" smtClean="0">
                <a:cs typeface="Majalla UI"/>
              </a:rPr>
              <a:t>We use a solar cell and connect it  with a variable resistance  then we change R and take the readings of V AND I. as the following:</a:t>
            </a:r>
          </a:p>
          <a:p>
            <a:pPr algn="l" rtl="0">
              <a:buFont typeface="Wingdings 2" pitchFamily="18" charset="2"/>
              <a:buNone/>
            </a:pPr>
            <a:endParaRPr lang="en-US" dirty="0" smtClean="0">
              <a:cs typeface="Majalla UI"/>
            </a:endParaRPr>
          </a:p>
          <a:p>
            <a:pPr algn="l">
              <a:buFont typeface="Wingdings 2" pitchFamily="18" charset="2"/>
              <a:buNone/>
            </a:pPr>
            <a:endParaRPr lang="ar-SA" dirty="0" smtClean="0"/>
          </a:p>
          <a:p>
            <a:endParaRPr lang="ar-SA" dirty="0"/>
          </a:p>
        </p:txBody>
      </p:sp>
      <p:pic>
        <p:nvPicPr>
          <p:cNvPr id="5" name="Chart 3"/>
          <p:cNvPicPr>
            <a:picLocks noChangeArrowheads="1"/>
          </p:cNvPicPr>
          <p:nvPr/>
        </p:nvPicPr>
        <p:blipFill>
          <a:blip r:embed="rId2" cstate="print"/>
          <a:srcRect b="-23"/>
          <a:stretch>
            <a:fillRect/>
          </a:stretch>
        </p:blipFill>
        <p:spPr bwMode="auto">
          <a:xfrm>
            <a:off x="533400" y="3705225"/>
            <a:ext cx="4267200" cy="2695575"/>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5143500" y="2066925"/>
            <a:ext cx="3695700" cy="471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Grp="1" noChangeAspect="1" noChangeArrowheads="1"/>
          </p:cNvPicPr>
          <p:nvPr>
            <p:ph idx="1"/>
          </p:nvPr>
        </p:nvPicPr>
        <p:blipFill>
          <a:blip r:embed="rId3" cstate="print"/>
          <a:srcRect/>
          <a:stretch>
            <a:fillRect/>
          </a:stretch>
        </p:blipFill>
        <p:spPr bwMode="auto">
          <a:xfrm>
            <a:off x="228600" y="1524000"/>
            <a:ext cx="3641762" cy="2713037"/>
          </a:xfrm>
          <a:prstGeom prst="rect">
            <a:avLst/>
          </a:prstGeom>
          <a:noFill/>
          <a:ln w="9525">
            <a:solidFill>
              <a:schemeClr val="tx1"/>
            </a:solidFill>
            <a:miter lim="800000"/>
            <a:headEnd/>
            <a:tailEnd/>
          </a:ln>
        </p:spPr>
      </p:pic>
      <p:pic>
        <p:nvPicPr>
          <p:cNvPr id="5" name="Picture 6" descr="figure2-19.gif (8287 bytes)"/>
          <p:cNvPicPr>
            <a:picLocks noChangeAspect="1" noChangeArrowheads="1"/>
          </p:cNvPicPr>
          <p:nvPr/>
        </p:nvPicPr>
        <p:blipFill>
          <a:blip r:embed="rId4" r:link="rId5" cstate="print"/>
          <a:srcRect/>
          <a:stretch>
            <a:fillRect/>
          </a:stretch>
        </p:blipFill>
        <p:spPr bwMode="auto">
          <a:xfrm>
            <a:off x="5029200" y="3581400"/>
            <a:ext cx="4114800" cy="3276600"/>
          </a:xfrm>
          <a:prstGeom prst="rect">
            <a:avLst/>
          </a:prstGeom>
          <a:noFill/>
          <a:ln w="9525">
            <a:solidFill>
              <a:schemeClr val="tx1"/>
            </a:solidFill>
            <a:miter lim="800000"/>
            <a:headEnd/>
            <a:tailEnd/>
          </a:ln>
        </p:spPr>
      </p:pic>
      <p:sp>
        <p:nvSpPr>
          <p:cNvPr id="6" name="مربع نص 5"/>
          <p:cNvSpPr txBox="1"/>
          <p:nvPr/>
        </p:nvSpPr>
        <p:spPr>
          <a:xfrm>
            <a:off x="4191000" y="1828800"/>
            <a:ext cx="4572000" cy="1323439"/>
          </a:xfrm>
          <a:prstGeom prst="rect">
            <a:avLst/>
          </a:prstGeom>
          <a:noFill/>
        </p:spPr>
        <p:txBody>
          <a:bodyPr wrap="square" rtlCol="1">
            <a:spAutoFit/>
          </a:bodyPr>
          <a:lstStyle/>
          <a:p>
            <a:pPr algn="ctr" rtl="0"/>
            <a:r>
              <a:rPr lang="en-US" sz="2000" b="1" dirty="0" smtClean="0">
                <a:latin typeface="Arial" pitchFamily="34" charset="0"/>
                <a:cs typeface="Arial" pitchFamily="34" charset="0"/>
              </a:rPr>
              <a:t>A Typical Current-Voltage Curve for a Module at (1000)W/m^2</a:t>
            </a:r>
          </a:p>
          <a:p>
            <a:pPr algn="ctr" rtl="0"/>
            <a:r>
              <a:rPr lang="en-US" sz="2000" b="1" dirty="0" smtClean="0">
                <a:latin typeface="Arial" pitchFamily="34" charset="0"/>
                <a:cs typeface="Arial" pitchFamily="34" charset="0"/>
              </a:rPr>
              <a:t>&amp;</a:t>
            </a:r>
          </a:p>
          <a:p>
            <a:pPr algn="ctr" rtl="0"/>
            <a:r>
              <a:rPr lang="en-US" sz="2000" b="1" dirty="0" smtClean="0">
                <a:latin typeface="Arial" pitchFamily="34" charset="0"/>
                <a:cs typeface="Arial" pitchFamily="34" charset="0"/>
              </a:rPr>
              <a:t> (500)W/m^2</a:t>
            </a:r>
            <a:endParaRPr lang="ar-SA" sz="2000" b="1" dirty="0">
              <a:latin typeface="Arial" pitchFamily="34" charset="0"/>
              <a:cs typeface="Arial" pitchFamily="34" charset="0"/>
            </a:endParaRPr>
          </a:p>
        </p:txBody>
      </p:sp>
      <p:sp>
        <p:nvSpPr>
          <p:cNvPr id="8" name="مربع نص 7"/>
          <p:cNvSpPr txBox="1"/>
          <p:nvPr/>
        </p:nvSpPr>
        <p:spPr>
          <a:xfrm>
            <a:off x="228600" y="4800600"/>
            <a:ext cx="4267200" cy="1015663"/>
          </a:xfrm>
          <a:prstGeom prst="rect">
            <a:avLst/>
          </a:prstGeom>
          <a:noFill/>
        </p:spPr>
        <p:txBody>
          <a:bodyPr wrap="square" rtlCol="1">
            <a:spAutoFit/>
          </a:bodyPr>
          <a:lstStyle/>
          <a:p>
            <a:pPr algn="ctr"/>
            <a:r>
              <a:rPr lang="en-US" sz="2000" b="1" dirty="0" smtClean="0"/>
              <a:t>A typical current-voltage curve for a module at  different temperatures</a:t>
            </a:r>
            <a:r>
              <a:rPr lang="en-US" sz="2000" b="1" dirty="0" smtClean="0">
                <a:effectLst>
                  <a:outerShdw blurRad="38100" dist="38100" dir="2700000" algn="tl">
                    <a:srgbClr val="000000"/>
                  </a:outerShdw>
                </a:effectLst>
                <a:latin typeface="Comic Sans MS" pitchFamily="66" charset="0"/>
                <a:cs typeface="Times New Roman" pitchFamily="18" charset="0"/>
              </a:rPr>
              <a:t> </a:t>
            </a:r>
            <a:endParaRPr lang="ar-SA" sz="2000" b="1" dirty="0"/>
          </a:p>
        </p:txBody>
      </p:sp>
      <p:sp>
        <p:nvSpPr>
          <p:cNvPr id="9" name="مربع نص 8"/>
          <p:cNvSpPr txBox="1"/>
          <p:nvPr/>
        </p:nvSpPr>
        <p:spPr>
          <a:xfrm>
            <a:off x="1143000" y="609600"/>
            <a:ext cx="6172200" cy="830997"/>
          </a:xfrm>
          <a:prstGeom prst="rect">
            <a:avLst/>
          </a:prstGeom>
          <a:noFill/>
        </p:spPr>
        <p:txBody>
          <a:bodyPr wrap="square" rtlCol="1">
            <a:spAutoFit/>
          </a:bodyPr>
          <a:lstStyle/>
          <a:p>
            <a:pPr algn="ctr"/>
            <a:r>
              <a:rPr lang="en-US" sz="2400" b="1" dirty="0" smtClean="0"/>
              <a:t>The effects of G &amp; T on the I-V characteristics </a:t>
            </a:r>
            <a:endParaRPr lang="ar-SA" sz="2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sz="3600" b="1" dirty="0" smtClean="0">
                <a:solidFill>
                  <a:schemeClr val="tx1"/>
                </a:solidFill>
              </a:rPr>
              <a:t>Lead Acid Battery:</a:t>
            </a:r>
            <a:endParaRPr lang="ar-SA" sz="3600" b="1" dirty="0">
              <a:solidFill>
                <a:schemeClr val="tx1"/>
              </a:solidFill>
            </a:endParaRPr>
          </a:p>
        </p:txBody>
      </p:sp>
      <p:sp>
        <p:nvSpPr>
          <p:cNvPr id="4" name="Rectangle 3"/>
          <p:cNvSpPr txBox="1">
            <a:spLocks noChangeArrowheads="1"/>
          </p:cNvSpPr>
          <p:nvPr/>
        </p:nvSpPr>
        <p:spPr>
          <a:xfrm>
            <a:off x="304800" y="2514600"/>
            <a:ext cx="8534400" cy="3581400"/>
          </a:xfrm>
          <a:prstGeom prst="rect">
            <a:avLst/>
          </a:prstGeom>
        </p:spPr>
        <p:txBody>
          <a:bodyPr vert="horz">
            <a:normAutofit/>
          </a:bodyPr>
          <a:lstStyle/>
          <a:p>
            <a:pPr marL="274320" lvl="0" indent="-274320" algn="l" rtl="0">
              <a:spcBef>
                <a:spcPct val="20000"/>
              </a:spcBef>
              <a:buClr>
                <a:schemeClr val="accent3"/>
              </a:buClr>
              <a:buSzPct val="95000"/>
              <a:defRPr/>
            </a:pPr>
            <a:r>
              <a:rPr lang="en-US" sz="2400" dirty="0" smtClean="0">
                <a:latin typeface="Arial" pitchFamily="34" charset="0"/>
                <a:cs typeface="Arial" pitchFamily="34" charset="0"/>
              </a:rPr>
              <a:t>We are going to work on six-cell lead-acid batteries.</a:t>
            </a:r>
          </a:p>
          <a:p>
            <a:pPr marL="274320" lvl="0" indent="-274320" algn="l" rtl="0">
              <a:spcBef>
                <a:spcPct val="20000"/>
              </a:spcBef>
              <a:buClr>
                <a:schemeClr val="accent3"/>
              </a:buClr>
              <a:buSzPct val="95000"/>
              <a:buFont typeface="Wingdings" pitchFamily="2" charset="2"/>
              <a:buChar char="Ø"/>
              <a:defRPr/>
            </a:pPr>
            <a:r>
              <a:rPr lang="en-US" sz="2400" dirty="0" smtClean="0">
                <a:latin typeface="Arial" pitchFamily="34" charset="0"/>
                <a:cs typeface="Arial" pitchFamily="34" charset="0"/>
              </a:rPr>
              <a:t> Voltage/cell 1.75-2.4 V.   </a:t>
            </a:r>
          </a:p>
          <a:p>
            <a:pPr marL="274320" lvl="0" indent="-274320" algn="l" rtl="0">
              <a:spcBef>
                <a:spcPct val="20000"/>
              </a:spcBef>
              <a:buClr>
                <a:schemeClr val="accent3"/>
              </a:buClr>
              <a:buSzPct val="95000"/>
              <a:buFont typeface="Wingdings" pitchFamily="2" charset="2"/>
              <a:buChar char="Ø"/>
              <a:defRPr/>
            </a:pPr>
            <a:r>
              <a:rPr lang="en-US" sz="2400" dirty="0" smtClean="0">
                <a:latin typeface="Arial" pitchFamily="34" charset="0"/>
                <a:cs typeface="Arial" pitchFamily="34" charset="0"/>
              </a:rPr>
              <a:t> Battery charge.</a:t>
            </a:r>
          </a:p>
          <a:p>
            <a:pPr marL="274320" lvl="0" indent="-274320" algn="l" rtl="0">
              <a:spcBef>
                <a:spcPct val="20000"/>
              </a:spcBef>
              <a:buClr>
                <a:schemeClr val="accent3"/>
              </a:buClr>
              <a:buSzPct val="95000"/>
              <a:buFont typeface="Wingdings" pitchFamily="2" charset="2"/>
              <a:buChar char="Ø"/>
              <a:defRPr/>
            </a:pPr>
            <a:r>
              <a:rPr lang="en-US" sz="2400" dirty="0" smtClean="0">
                <a:latin typeface="Arial" pitchFamily="34" charset="0"/>
                <a:cs typeface="Arial" pitchFamily="34" charset="0"/>
              </a:rPr>
              <a:t> Battery efficiency.</a:t>
            </a:r>
          </a:p>
          <a:p>
            <a:pPr marL="274320" lvl="0" indent="-274320" algn="l" rtl="0">
              <a:spcBef>
                <a:spcPct val="20000"/>
              </a:spcBef>
              <a:buClr>
                <a:schemeClr val="accent3"/>
              </a:buClr>
              <a:buSzPct val="95000"/>
              <a:buFont typeface="Wingdings" pitchFamily="2" charset="2"/>
              <a:buChar char="Ø"/>
              <a:defRPr/>
            </a:pPr>
            <a:r>
              <a:rPr kumimoji="0" lang="en-US" sz="2400" i="0" u="none" strike="noStrike" kern="1200" cap="none" spc="0" normalizeH="0" baseline="0" noProof="0" dirty="0" smtClean="0">
                <a:ln>
                  <a:noFill/>
                </a:ln>
                <a:effectLst/>
                <a:uLnTx/>
                <a:uFillTx/>
                <a:latin typeface="Arial" pitchFamily="34" charset="0"/>
                <a:cs typeface="Arial" pitchFamily="34" charset="0"/>
              </a:rPr>
              <a:t> Minimum Voltage.</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pitchFamily="34" charset="0"/>
              <a:buChar char="•"/>
              <a:tabLst/>
              <a:defRPr/>
            </a:pPr>
            <a:endParaRPr kumimoji="0" lang="en-US" sz="1500" b="0" i="0" u="none" strike="noStrike" kern="1200" cap="none" spc="0" normalizeH="0" baseline="0" noProof="0" dirty="0" smtClean="0">
              <a:ln>
                <a:noFill/>
              </a:ln>
              <a:solidFill>
                <a:srgbClr val="F2F2F2"/>
              </a:solidFill>
              <a:effectLst/>
              <a:uLnTx/>
              <a:uFillTx/>
              <a:latin typeface="+mn-lt"/>
              <a:ea typeface="+mn-ea"/>
              <a:cs typeface="+mn-cs"/>
            </a:endParaRPr>
          </a:p>
        </p:txBody>
      </p:sp>
      <p:pic>
        <p:nvPicPr>
          <p:cNvPr id="8" name="Picture 16"/>
          <p:cNvPicPr>
            <a:picLocks noChangeAspect="1" noChangeArrowheads="1"/>
          </p:cNvPicPr>
          <p:nvPr/>
        </p:nvPicPr>
        <p:blipFill>
          <a:blip r:embed="rId2" cstate="print"/>
          <a:srcRect/>
          <a:stretch>
            <a:fillRect/>
          </a:stretch>
        </p:blipFill>
        <p:spPr bwMode="auto">
          <a:xfrm>
            <a:off x="6172200" y="2971800"/>
            <a:ext cx="2971800" cy="1752600"/>
          </a:xfrm>
          <a:prstGeom prst="rect">
            <a:avLst/>
          </a:prstGeom>
          <a:noFill/>
          <a:ln w="9525">
            <a:noFill/>
            <a:miter lim="800000"/>
            <a:headEnd/>
            <a:tailEnd/>
          </a:ln>
        </p:spPr>
      </p:pic>
      <p:pic>
        <p:nvPicPr>
          <p:cNvPr id="9" name="Picture 17" descr="20090511202"/>
          <p:cNvPicPr>
            <a:picLocks noChangeAspect="1" noChangeArrowheads="1"/>
          </p:cNvPicPr>
          <p:nvPr/>
        </p:nvPicPr>
        <p:blipFill>
          <a:blip r:embed="rId3" cstate="print"/>
          <a:srcRect/>
          <a:stretch>
            <a:fillRect/>
          </a:stretch>
        </p:blipFill>
        <p:spPr bwMode="auto">
          <a:xfrm>
            <a:off x="4495800" y="4800600"/>
            <a:ext cx="29718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455</TotalTime>
  <Words>993</Words>
  <Application>Microsoft Office PowerPoint</Application>
  <PresentationFormat>On-screen Show (4:3)</PresentationFormat>
  <Paragraphs>120</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تدفق</vt:lpstr>
      <vt:lpstr>Electrical engineering department  Clever solar battery charger   Prepared by:                                  *Amani Abu Obaia                                        *Afrah Abd El-Dayem        Supervised by:                                       Prof. Marwan Mahmood  </vt:lpstr>
      <vt:lpstr>Introduction </vt:lpstr>
      <vt:lpstr>Slide 3</vt:lpstr>
      <vt:lpstr>The objectives:</vt:lpstr>
      <vt:lpstr>Photovoltaic  cells</vt:lpstr>
      <vt:lpstr>Slide 6</vt:lpstr>
      <vt:lpstr>Slide 7</vt:lpstr>
      <vt:lpstr>Slide 8</vt:lpstr>
      <vt:lpstr>Lead Acid Battery:</vt:lpstr>
      <vt:lpstr>Slide 10</vt:lpstr>
      <vt:lpstr>Slide 11</vt:lpstr>
      <vt:lpstr>Slide 12</vt:lpstr>
      <vt:lpstr>Slide 13</vt:lpstr>
      <vt:lpstr>Slide 14</vt:lpstr>
      <vt:lpstr>The results :</vt:lpstr>
      <vt:lpstr>Slide 16</vt:lpstr>
      <vt:lpstr>         The Results :</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Clever solar battery charger   Prepared by:                                  *Amani Abu Obaia                                        *Afrah Abd El-Dayem        Supervised by:                                       Prof. Marwan Mahmood</dc:title>
  <dc:creator>HiTech</dc:creator>
  <cp:lastModifiedBy>Afrah</cp:lastModifiedBy>
  <cp:revision>42</cp:revision>
  <dcterms:created xsi:type="dcterms:W3CDTF">2010-12-07T13:21:35Z</dcterms:created>
  <dcterms:modified xsi:type="dcterms:W3CDTF">2010-12-26T07:22:35Z</dcterms:modified>
</cp:coreProperties>
</file>