
<file path=[Content_Types].xml><?xml version="1.0" encoding="utf-8"?>
<Types xmlns="http://schemas.openxmlformats.org/package/2006/content-types">
  <Default Extension="png" ContentType="image/png"/>
  <Default Extension="jfif"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notesMasterIdLst>
    <p:notesMasterId r:id="rId19"/>
  </p:notesMasterIdLst>
  <p:sldIdLst>
    <p:sldId id="256" r:id="rId2"/>
    <p:sldId id="257" r:id="rId3"/>
    <p:sldId id="281" r:id="rId4"/>
    <p:sldId id="280" r:id="rId5"/>
    <p:sldId id="259" r:id="rId6"/>
    <p:sldId id="260" r:id="rId7"/>
    <p:sldId id="258" r:id="rId8"/>
    <p:sldId id="270" r:id="rId9"/>
    <p:sldId id="271" r:id="rId10"/>
    <p:sldId id="272" r:id="rId11"/>
    <p:sldId id="274" r:id="rId12"/>
    <p:sldId id="275" r:id="rId13"/>
    <p:sldId id="276" r:id="rId14"/>
    <p:sldId id="277" r:id="rId15"/>
    <p:sldId id="278" r:id="rId16"/>
    <p:sldId id="279" r:id="rId17"/>
    <p:sldId id="282" r:id="rId18"/>
  </p:sldIdLst>
  <p:sldSz cx="14630400" cy="8229600"/>
  <p:notesSz cx="8229600" cy="146304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62" d="100"/>
          <a:sy n="62" d="100"/>
        </p:scale>
        <p:origin x="51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5005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37861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4032232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4078213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4192434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48280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3321279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4063399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3732385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2839283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506173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786333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3553583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811" y="7680960"/>
            <a:ext cx="14626590"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9" y="7601179"/>
            <a:ext cx="14626590" cy="76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316736" y="910742"/>
            <a:ext cx="12070080" cy="4279392"/>
          </a:xfrm>
        </p:spPr>
        <p:txBody>
          <a:bodyPr anchor="b">
            <a:normAutofit/>
          </a:bodyPr>
          <a:lstStyle>
            <a:lvl1pPr algn="l">
              <a:lnSpc>
                <a:spcPct val="85000"/>
              </a:lnSpc>
              <a:defRPr sz="9600" spc="-6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20061" y="5346744"/>
            <a:ext cx="12070080" cy="1371600"/>
          </a:xfrm>
        </p:spPr>
        <p:txBody>
          <a:bodyPr lIns="91440" rIns="91440">
            <a:normAutofit/>
          </a:bodyPr>
          <a:lstStyle>
            <a:lvl1pPr marL="0" indent="0" algn="l">
              <a:buNone/>
              <a:defRPr sz="2880" cap="all" spc="240" baseline="0">
                <a:solidFill>
                  <a:schemeClr val="tx2"/>
                </a:solidFill>
                <a:latin typeface="+mj-lt"/>
              </a:defRPr>
            </a:lvl1pPr>
            <a:lvl2pPr marL="548640" indent="0" algn="ctr">
              <a:buNone/>
              <a:defRPr sz="2880"/>
            </a:lvl2pPr>
            <a:lvl3pPr marL="1097280" indent="0" algn="ctr">
              <a:buNone/>
              <a:defRPr sz="2880"/>
            </a:lvl3pPr>
            <a:lvl4pPr marL="1645920" indent="0" algn="ctr">
              <a:buNone/>
              <a:defRPr sz="2400"/>
            </a:lvl4pPr>
            <a:lvl5pPr marL="2194560" indent="0" algn="ctr">
              <a:buNone/>
              <a:defRPr sz="2400"/>
            </a:lvl5pPr>
            <a:lvl6pPr marL="2743200" indent="0" algn="ctr">
              <a:buNone/>
              <a:defRPr sz="2400"/>
            </a:lvl6pPr>
            <a:lvl7pPr marL="3291840" indent="0" algn="ctr">
              <a:buNone/>
              <a:defRPr sz="2400"/>
            </a:lvl7pPr>
            <a:lvl8pPr marL="3840480" indent="0" algn="ctr">
              <a:buNone/>
              <a:defRPr sz="2400"/>
            </a:lvl8pPr>
            <a:lvl9pPr marL="4389120" indent="0" algn="ctr">
              <a:buNone/>
              <a:defRPr sz="24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449190" y="5212080"/>
            <a:ext cx="1185062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858568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88301389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811" y="7680960"/>
            <a:ext cx="14626590"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9" y="7601179"/>
            <a:ext cx="14626590" cy="76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469880" y="497734"/>
            <a:ext cx="3154680" cy="690890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05840" y="497734"/>
            <a:ext cx="9281160" cy="6908906"/>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22764928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3564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extLst>
      <p:ext uri="{BB962C8B-B14F-4D97-AF65-F5344CB8AC3E}">
        <p14:creationId xmlns:p14="http://schemas.microsoft.com/office/powerpoint/2010/main" val="418897431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811" y="7680960"/>
            <a:ext cx="14626590"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9" y="7601179"/>
            <a:ext cx="14626590" cy="76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316736" y="910742"/>
            <a:ext cx="12070080" cy="4279392"/>
          </a:xfrm>
        </p:spPr>
        <p:txBody>
          <a:bodyPr anchor="b" anchorCtr="0">
            <a:normAutofit/>
          </a:bodyPr>
          <a:lstStyle>
            <a:lvl1pPr>
              <a:lnSpc>
                <a:spcPct val="85000"/>
              </a:lnSpc>
              <a:defRPr sz="96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16736" y="5343754"/>
            <a:ext cx="12070080" cy="1371600"/>
          </a:xfrm>
        </p:spPr>
        <p:txBody>
          <a:bodyPr lIns="91440" rIns="91440" anchor="t" anchorCtr="0">
            <a:normAutofit/>
          </a:bodyPr>
          <a:lstStyle>
            <a:lvl1pPr marL="0" indent="0">
              <a:buNone/>
              <a:defRPr sz="2880" cap="all" spc="240" baseline="0">
                <a:solidFill>
                  <a:schemeClr val="tx2"/>
                </a:solidFill>
                <a:latin typeface="+mj-lt"/>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449190" y="5212080"/>
            <a:ext cx="1185062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2255752"/>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316736" y="343924"/>
            <a:ext cx="12070080" cy="174090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316735" y="2214881"/>
            <a:ext cx="5925312" cy="48280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461504" y="2214882"/>
            <a:ext cx="5925312" cy="48280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8/31/2024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45356293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316736" y="343924"/>
            <a:ext cx="12070080" cy="174090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16736" y="2215263"/>
            <a:ext cx="5925312" cy="883538"/>
          </a:xfrm>
        </p:spPr>
        <p:txBody>
          <a:bodyPr lIns="91440" rIns="91440" anchor="ctr">
            <a:normAutofit/>
          </a:bodyPr>
          <a:lstStyle>
            <a:lvl1pPr marL="0" indent="0">
              <a:buNone/>
              <a:defRPr sz="2400" b="0" cap="all" baseline="0">
                <a:solidFill>
                  <a:schemeClr val="tx2"/>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4" name="Content Placeholder 3"/>
          <p:cNvSpPr>
            <a:spLocks noGrp="1"/>
          </p:cNvSpPr>
          <p:nvPr>
            <p:ph sz="half" idx="2"/>
          </p:nvPr>
        </p:nvSpPr>
        <p:spPr>
          <a:xfrm>
            <a:off x="1316736" y="3098801"/>
            <a:ext cx="5925312" cy="4053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461504" y="2215263"/>
            <a:ext cx="5925312" cy="883538"/>
          </a:xfrm>
        </p:spPr>
        <p:txBody>
          <a:bodyPr lIns="91440" rIns="91440" anchor="ctr">
            <a:normAutofit/>
          </a:bodyPr>
          <a:lstStyle>
            <a:lvl1pPr marL="0" indent="0">
              <a:buNone/>
              <a:defRPr sz="2400" b="0" cap="all" baseline="0">
                <a:solidFill>
                  <a:schemeClr val="tx2"/>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smtClean="0"/>
              <a:t>Click to edit Master text styles</a:t>
            </a:r>
          </a:p>
        </p:txBody>
      </p:sp>
      <p:sp>
        <p:nvSpPr>
          <p:cNvPr id="6" name="Content Placeholder 5"/>
          <p:cNvSpPr>
            <a:spLocks noGrp="1"/>
          </p:cNvSpPr>
          <p:nvPr>
            <p:ph sz="quarter" idx="4"/>
          </p:nvPr>
        </p:nvSpPr>
        <p:spPr>
          <a:xfrm>
            <a:off x="7461504" y="3098801"/>
            <a:ext cx="5925312" cy="4053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8/31/2024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20999441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8/31/2024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73639821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811" y="7680960"/>
            <a:ext cx="14626590"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9" y="7601179"/>
            <a:ext cx="14626590" cy="76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8/31/2024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810017107"/>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20" y="0"/>
            <a:ext cx="4860949" cy="8229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848085" y="0"/>
            <a:ext cx="76810" cy="822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8640" y="713231"/>
            <a:ext cx="3840480" cy="2743200"/>
          </a:xfrm>
        </p:spPr>
        <p:txBody>
          <a:bodyPr anchor="b">
            <a:normAutofit/>
          </a:bodyPr>
          <a:lstStyle>
            <a:lvl1pPr>
              <a:defRPr sz="432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60720" y="877824"/>
            <a:ext cx="7790688" cy="6309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8640" y="3511296"/>
            <a:ext cx="3840480" cy="4054949"/>
          </a:xfrm>
        </p:spPr>
        <p:txBody>
          <a:bodyPr lIns="91440" rIns="91440">
            <a:normAutofit/>
          </a:bodyPr>
          <a:lstStyle>
            <a:lvl1pPr marL="0" indent="0">
              <a:buNone/>
              <a:defRPr sz="1800">
                <a:solidFill>
                  <a:srgbClr val="FFFFFF"/>
                </a:solidFill>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a:xfrm>
            <a:off x="558614" y="7751743"/>
            <a:ext cx="3142212" cy="438150"/>
          </a:xfrm>
        </p:spPr>
        <p:txBody>
          <a:bodyPr/>
          <a:lstStyle>
            <a:lvl1pPr algn="l">
              <a:defRPr/>
            </a:lvl1pPr>
          </a:lstStyle>
          <a:p>
            <a:fld id="{32ABBEA6-7C60-4B02-AE87-00D78D8422AF}" type="datetimeFigureOut">
              <a:rPr lang="en-US" dirty="0"/>
              <a:t>8/31/2024</a:t>
            </a:fld>
            <a:endParaRPr lang="en-US" dirty="0"/>
          </a:p>
        </p:txBody>
      </p:sp>
      <p:sp>
        <p:nvSpPr>
          <p:cNvPr id="6" name="Footer Placeholder 5"/>
          <p:cNvSpPr>
            <a:spLocks noGrp="1"/>
          </p:cNvSpPr>
          <p:nvPr>
            <p:ph type="ftr" sz="quarter" idx="11"/>
          </p:nvPr>
        </p:nvSpPr>
        <p:spPr>
          <a:xfrm>
            <a:off x="5760720" y="7751743"/>
            <a:ext cx="5577840" cy="438150"/>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17254376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1" y="5943600"/>
            <a:ext cx="1462659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9" y="5898091"/>
            <a:ext cx="14626590" cy="76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316736" y="6089904"/>
            <a:ext cx="12135917" cy="987552"/>
          </a:xfrm>
        </p:spPr>
        <p:txBody>
          <a:bodyPr lIns="91440" tIns="0" rIns="91440" bIns="0" anchor="b">
            <a:noAutofit/>
          </a:bodyPr>
          <a:lstStyle>
            <a:lvl1pPr>
              <a:defRPr sz="432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 y="0"/>
            <a:ext cx="14630382" cy="5898091"/>
          </a:xfrm>
          <a:blipFill>
            <a:blip r:embed="rId2"/>
            <a:stretch>
              <a:fillRect/>
            </a:stretch>
          </a:blipFill>
        </p:spPr>
        <p:txBody>
          <a:bodyPr lIns="457200" tIns="457200" anchor="t"/>
          <a:lstStyle>
            <a:lvl1pPr marL="0" indent="0">
              <a:buNone/>
              <a:defRPr sz="3840">
                <a:solidFill>
                  <a:schemeClr val="bg1"/>
                </a:solidFill>
              </a:defRPr>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smtClean="0"/>
              <a:t>Click icon to add picture</a:t>
            </a:r>
            <a:endParaRPr lang="en-US" dirty="0"/>
          </a:p>
        </p:txBody>
      </p:sp>
      <p:sp>
        <p:nvSpPr>
          <p:cNvPr id="4" name="Text Placeholder 3"/>
          <p:cNvSpPr>
            <a:spLocks noGrp="1"/>
          </p:cNvSpPr>
          <p:nvPr>
            <p:ph type="body" sz="half" idx="2"/>
          </p:nvPr>
        </p:nvSpPr>
        <p:spPr>
          <a:xfrm>
            <a:off x="1316736" y="7088428"/>
            <a:ext cx="12135917" cy="713232"/>
          </a:xfrm>
        </p:spPr>
        <p:txBody>
          <a:bodyPr lIns="91440" tIns="0" rIns="91440" bIns="0">
            <a:normAutofit/>
          </a:bodyPr>
          <a:lstStyle>
            <a:lvl1pPr marL="0" indent="0">
              <a:spcBef>
                <a:spcPts val="0"/>
              </a:spcBef>
              <a:spcAft>
                <a:spcPts val="720"/>
              </a:spcAft>
              <a:buNone/>
              <a:defRPr sz="1800">
                <a:solidFill>
                  <a:srgbClr val="FFFFFF"/>
                </a:solidFill>
              </a:defRPr>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8/31/2024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75623878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680960"/>
            <a:ext cx="14630400"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7601179"/>
            <a:ext cx="14630401" cy="79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316736" y="343924"/>
            <a:ext cx="12070080" cy="1740908"/>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16736" y="2214881"/>
            <a:ext cx="12070080" cy="4828032"/>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16737" y="7751743"/>
            <a:ext cx="2966725" cy="438150"/>
          </a:xfrm>
          <a:prstGeom prst="rect">
            <a:avLst/>
          </a:prstGeom>
        </p:spPr>
        <p:txBody>
          <a:bodyPr vert="horz" lIns="91440" tIns="45720" rIns="91440" bIns="45720" rtlCol="0" anchor="ctr"/>
          <a:lstStyle>
            <a:lvl1pPr algn="l">
              <a:defRPr sz="1080">
                <a:solidFill>
                  <a:srgbClr val="FFFFFF"/>
                </a:solidFill>
              </a:defRPr>
            </a:lvl1pPr>
          </a:lstStyle>
          <a:p>
            <a:fld id="{98624D31-43A5-475A-80CF-332C9F6DCF35}" type="datetimeFigureOut">
              <a:rPr lang="en-US" dirty="0"/>
              <a:t>8/31/2024</a:t>
            </a:fld>
            <a:endParaRPr lang="en-US" dirty="0"/>
          </a:p>
        </p:txBody>
      </p:sp>
      <p:sp>
        <p:nvSpPr>
          <p:cNvPr id="5" name="Footer Placeholder 4"/>
          <p:cNvSpPr>
            <a:spLocks noGrp="1"/>
          </p:cNvSpPr>
          <p:nvPr>
            <p:ph type="ftr" sz="quarter" idx="3"/>
          </p:nvPr>
        </p:nvSpPr>
        <p:spPr>
          <a:xfrm>
            <a:off x="4423422" y="7751743"/>
            <a:ext cx="5787365" cy="438150"/>
          </a:xfrm>
          <a:prstGeom prst="rect">
            <a:avLst/>
          </a:prstGeom>
        </p:spPr>
        <p:txBody>
          <a:bodyPr vert="horz" lIns="91440" tIns="45720" rIns="91440" bIns="45720" rtlCol="0" anchor="ctr"/>
          <a:lstStyle>
            <a:lvl1pPr algn="ctr">
              <a:defRPr sz="108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1880550" y="7751743"/>
            <a:ext cx="1574430" cy="438150"/>
          </a:xfrm>
          <a:prstGeom prst="rect">
            <a:avLst/>
          </a:prstGeom>
        </p:spPr>
        <p:txBody>
          <a:bodyPr vert="horz" lIns="91440" tIns="45720" rIns="91440" bIns="45720" rtlCol="0" anchor="ctr"/>
          <a:lstStyle>
            <a:lvl1pPr algn="r">
              <a:defRPr sz="126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432238" y="2085414"/>
            <a:ext cx="1196035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565867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sldNum="0" hdr="0" ftr="0" dt="0"/>
  <p:txStyles>
    <p:titleStyle>
      <a:lvl1pPr algn="l" defTabSz="1097280" rtl="0" eaLnBrk="1" latinLnBrk="0" hangingPunct="1">
        <a:lnSpc>
          <a:spcPct val="85000"/>
        </a:lnSpc>
        <a:spcBef>
          <a:spcPct val="0"/>
        </a:spcBef>
        <a:buNone/>
        <a:defRPr sz="5760" kern="1200" spc="-60" baseline="0">
          <a:solidFill>
            <a:schemeClr val="tx1">
              <a:lumMod val="75000"/>
              <a:lumOff val="25000"/>
            </a:schemeClr>
          </a:solidFill>
          <a:latin typeface="+mj-lt"/>
          <a:ea typeface="+mj-ea"/>
          <a:cs typeface="+mj-cs"/>
        </a:defRPr>
      </a:lvl1pPr>
    </p:titleStyle>
    <p:bodyStyle>
      <a:lvl1pPr marL="109728" indent="-109728" algn="l" defTabSz="1097280" rtl="0" eaLnBrk="1" latinLnBrk="0" hangingPunct="1">
        <a:lnSpc>
          <a:spcPct val="90000"/>
        </a:lnSpc>
        <a:spcBef>
          <a:spcPts val="1440"/>
        </a:spcBef>
        <a:spcAft>
          <a:spcPts val="240"/>
        </a:spcAft>
        <a:buClr>
          <a:schemeClr val="accent1"/>
        </a:buClr>
        <a:buSzPct val="100000"/>
        <a:buFont typeface="Calibri" panose="020F0502020204030204" pitchFamily="34" charset="0"/>
        <a:buChar char=" "/>
        <a:defRPr sz="2400" kern="1200">
          <a:solidFill>
            <a:schemeClr val="tx1">
              <a:lumMod val="75000"/>
              <a:lumOff val="25000"/>
            </a:schemeClr>
          </a:solidFill>
          <a:latin typeface="+mn-lt"/>
          <a:ea typeface="+mn-ea"/>
          <a:cs typeface="+mn-cs"/>
        </a:defRPr>
      </a:lvl1pPr>
      <a:lvl2pPr marL="460858" indent="-219456" algn="l" defTabSz="1097280" rtl="0" eaLnBrk="1" latinLnBrk="0" hangingPunct="1">
        <a:lnSpc>
          <a:spcPct val="90000"/>
        </a:lnSpc>
        <a:spcBef>
          <a:spcPts val="240"/>
        </a:spcBef>
        <a:spcAft>
          <a:spcPts val="480"/>
        </a:spcAft>
        <a:buClr>
          <a:schemeClr val="accent1"/>
        </a:buClr>
        <a:buFont typeface="Calibri" pitchFamily="34" charset="0"/>
        <a:buChar char="◦"/>
        <a:defRPr sz="2160" kern="1200">
          <a:solidFill>
            <a:schemeClr val="tx1">
              <a:lumMod val="75000"/>
              <a:lumOff val="25000"/>
            </a:schemeClr>
          </a:solidFill>
          <a:latin typeface="+mn-lt"/>
          <a:ea typeface="+mn-ea"/>
          <a:cs typeface="+mn-cs"/>
        </a:defRPr>
      </a:lvl2pPr>
      <a:lvl3pPr marL="680314" indent="-219456" algn="l" defTabSz="1097280" rtl="0" eaLnBrk="1" latinLnBrk="0" hangingPunct="1">
        <a:lnSpc>
          <a:spcPct val="90000"/>
        </a:lnSpc>
        <a:spcBef>
          <a:spcPts val="240"/>
        </a:spcBef>
        <a:spcAft>
          <a:spcPts val="480"/>
        </a:spcAft>
        <a:buClr>
          <a:schemeClr val="accent1"/>
        </a:buClr>
        <a:buFont typeface="Calibri" pitchFamily="34" charset="0"/>
        <a:buChar char="◦"/>
        <a:defRPr sz="1680" kern="1200">
          <a:solidFill>
            <a:schemeClr val="tx1">
              <a:lumMod val="75000"/>
              <a:lumOff val="25000"/>
            </a:schemeClr>
          </a:solidFill>
          <a:latin typeface="+mn-lt"/>
          <a:ea typeface="+mn-ea"/>
          <a:cs typeface="+mn-cs"/>
        </a:defRPr>
      </a:lvl3pPr>
      <a:lvl4pPr marL="899770" indent="-219456" algn="l" defTabSz="1097280" rtl="0" eaLnBrk="1" latinLnBrk="0" hangingPunct="1">
        <a:lnSpc>
          <a:spcPct val="90000"/>
        </a:lnSpc>
        <a:spcBef>
          <a:spcPts val="240"/>
        </a:spcBef>
        <a:spcAft>
          <a:spcPts val="480"/>
        </a:spcAft>
        <a:buClr>
          <a:schemeClr val="accent1"/>
        </a:buClr>
        <a:buFont typeface="Calibri" pitchFamily="34" charset="0"/>
        <a:buChar char="◦"/>
        <a:defRPr sz="1680" kern="1200">
          <a:solidFill>
            <a:schemeClr val="tx1">
              <a:lumMod val="75000"/>
              <a:lumOff val="25000"/>
            </a:schemeClr>
          </a:solidFill>
          <a:latin typeface="+mn-lt"/>
          <a:ea typeface="+mn-ea"/>
          <a:cs typeface="+mn-cs"/>
        </a:defRPr>
      </a:lvl4pPr>
      <a:lvl5pPr marL="1119226" indent="-219456" algn="l" defTabSz="1097280" rtl="0" eaLnBrk="1" latinLnBrk="0" hangingPunct="1">
        <a:lnSpc>
          <a:spcPct val="90000"/>
        </a:lnSpc>
        <a:spcBef>
          <a:spcPts val="240"/>
        </a:spcBef>
        <a:spcAft>
          <a:spcPts val="480"/>
        </a:spcAft>
        <a:buClr>
          <a:schemeClr val="accent1"/>
        </a:buClr>
        <a:buFont typeface="Calibri" pitchFamily="34" charset="0"/>
        <a:buChar char="◦"/>
        <a:defRPr sz="1680" kern="1200">
          <a:solidFill>
            <a:schemeClr val="tx1">
              <a:lumMod val="75000"/>
              <a:lumOff val="25000"/>
            </a:schemeClr>
          </a:solidFill>
          <a:latin typeface="+mn-lt"/>
          <a:ea typeface="+mn-ea"/>
          <a:cs typeface="+mn-cs"/>
        </a:defRPr>
      </a:lvl5pPr>
      <a:lvl6pPr marL="1320000" indent="-274320" algn="l" defTabSz="1097280" rtl="0" eaLnBrk="1" latinLnBrk="0" hangingPunct="1">
        <a:lnSpc>
          <a:spcPct val="90000"/>
        </a:lnSpc>
        <a:spcBef>
          <a:spcPts val="240"/>
        </a:spcBef>
        <a:spcAft>
          <a:spcPts val="480"/>
        </a:spcAft>
        <a:buClr>
          <a:schemeClr val="accent1"/>
        </a:buClr>
        <a:buFont typeface="Calibri" pitchFamily="34" charset="0"/>
        <a:buChar char="◦"/>
        <a:defRPr sz="1680" kern="1200">
          <a:solidFill>
            <a:schemeClr val="tx1">
              <a:lumMod val="75000"/>
              <a:lumOff val="25000"/>
            </a:schemeClr>
          </a:solidFill>
          <a:latin typeface="+mn-lt"/>
          <a:ea typeface="+mn-ea"/>
          <a:cs typeface="+mn-cs"/>
        </a:defRPr>
      </a:lvl6pPr>
      <a:lvl7pPr marL="1560000" indent="-274320" algn="l" defTabSz="1097280" rtl="0" eaLnBrk="1" latinLnBrk="0" hangingPunct="1">
        <a:lnSpc>
          <a:spcPct val="90000"/>
        </a:lnSpc>
        <a:spcBef>
          <a:spcPts val="240"/>
        </a:spcBef>
        <a:spcAft>
          <a:spcPts val="480"/>
        </a:spcAft>
        <a:buClr>
          <a:schemeClr val="accent1"/>
        </a:buClr>
        <a:buFont typeface="Calibri" pitchFamily="34" charset="0"/>
        <a:buChar char="◦"/>
        <a:defRPr sz="1680" kern="1200">
          <a:solidFill>
            <a:schemeClr val="tx1">
              <a:lumMod val="75000"/>
              <a:lumOff val="25000"/>
            </a:schemeClr>
          </a:solidFill>
          <a:latin typeface="+mn-lt"/>
          <a:ea typeface="+mn-ea"/>
          <a:cs typeface="+mn-cs"/>
        </a:defRPr>
      </a:lvl7pPr>
      <a:lvl8pPr marL="1800000" indent="-274320" algn="l" defTabSz="1097280" rtl="0" eaLnBrk="1" latinLnBrk="0" hangingPunct="1">
        <a:lnSpc>
          <a:spcPct val="90000"/>
        </a:lnSpc>
        <a:spcBef>
          <a:spcPts val="240"/>
        </a:spcBef>
        <a:spcAft>
          <a:spcPts val="480"/>
        </a:spcAft>
        <a:buClr>
          <a:schemeClr val="accent1"/>
        </a:buClr>
        <a:buFont typeface="Calibri" pitchFamily="34" charset="0"/>
        <a:buChar char="◦"/>
        <a:defRPr sz="1680" kern="1200">
          <a:solidFill>
            <a:schemeClr val="tx1">
              <a:lumMod val="75000"/>
              <a:lumOff val="25000"/>
            </a:schemeClr>
          </a:solidFill>
          <a:latin typeface="+mn-lt"/>
          <a:ea typeface="+mn-ea"/>
          <a:cs typeface="+mn-cs"/>
        </a:defRPr>
      </a:lvl8pPr>
      <a:lvl9pPr marL="2040000" indent="-274320" algn="l" defTabSz="1097280" rtl="0" eaLnBrk="1" latinLnBrk="0" hangingPunct="1">
        <a:lnSpc>
          <a:spcPct val="90000"/>
        </a:lnSpc>
        <a:spcBef>
          <a:spcPts val="240"/>
        </a:spcBef>
        <a:spcAft>
          <a:spcPts val="480"/>
        </a:spcAft>
        <a:buClr>
          <a:schemeClr val="accent1"/>
        </a:buClr>
        <a:buFont typeface="Calibri" pitchFamily="34" charset="0"/>
        <a:buChar char="◦"/>
        <a:defRPr sz="1680" kern="1200">
          <a:solidFill>
            <a:schemeClr val="tx1">
              <a:lumMod val="75000"/>
              <a:lumOff val="25000"/>
            </a:schemeClr>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jfif"/><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3" name="Shape 0"/>
          <p:cNvSpPr/>
          <p:nvPr/>
        </p:nvSpPr>
        <p:spPr>
          <a:xfrm>
            <a:off x="-1" y="0"/>
            <a:ext cx="14630400" cy="8229600"/>
          </a:xfrm>
          <a:prstGeom prst="rect">
            <a:avLst/>
          </a:prstGeom>
          <a:solidFill>
            <a:srgbClr val="1B1C1D"/>
          </a:solidFill>
          <a:ln/>
        </p:spPr>
        <p:txBody>
          <a:bodyPr/>
          <a:lstStyle/>
          <a:p>
            <a:endParaRPr lang="x-none" dirty="0"/>
          </a:p>
        </p:txBody>
      </p:sp>
      <p:sp>
        <p:nvSpPr>
          <p:cNvPr id="5" name="Text 1"/>
          <p:cNvSpPr/>
          <p:nvPr/>
        </p:nvSpPr>
        <p:spPr>
          <a:xfrm>
            <a:off x="422314" y="157609"/>
            <a:ext cx="13210968" cy="4684294"/>
          </a:xfrm>
          <a:prstGeom prst="rect">
            <a:avLst/>
          </a:prstGeom>
          <a:noFill/>
          <a:ln/>
        </p:spPr>
        <p:txBody>
          <a:bodyPr wrap="square" rtlCol="0" anchor="t"/>
          <a:lstStyle/>
          <a:p>
            <a:pPr algn="ctr">
              <a:lnSpc>
                <a:spcPts val="7702"/>
              </a:lnSpc>
            </a:pPr>
            <a:r>
              <a:rPr lang="en-US" sz="2400" b="1" i="1" dirty="0">
                <a:solidFill>
                  <a:schemeClr val="bg1"/>
                </a:solidFill>
              </a:rPr>
              <a:t>An-</a:t>
            </a:r>
            <a:r>
              <a:rPr lang="en-US" sz="2400" b="1" i="1" dirty="0" err="1">
                <a:solidFill>
                  <a:schemeClr val="bg1"/>
                </a:solidFill>
              </a:rPr>
              <a:t>Najah</a:t>
            </a:r>
            <a:r>
              <a:rPr lang="en-US" sz="2400" b="1" i="1" dirty="0">
                <a:solidFill>
                  <a:schemeClr val="bg1"/>
                </a:solidFill>
              </a:rPr>
              <a:t> National </a:t>
            </a:r>
            <a:r>
              <a:rPr lang="en-US" sz="2400" b="1" i="1" dirty="0" smtClean="0">
                <a:solidFill>
                  <a:schemeClr val="bg1"/>
                </a:solidFill>
              </a:rPr>
              <a:t>University</a:t>
            </a:r>
          </a:p>
          <a:p>
            <a:pPr algn="ctr">
              <a:lnSpc>
                <a:spcPts val="7702"/>
              </a:lnSpc>
            </a:pPr>
            <a:r>
              <a:rPr lang="en-US" sz="2400" b="1" i="1" dirty="0" smtClean="0">
                <a:solidFill>
                  <a:schemeClr val="bg1"/>
                </a:solidFill>
              </a:rPr>
              <a:t> </a:t>
            </a:r>
            <a:r>
              <a:rPr lang="en-US" sz="2400" b="1" i="1" dirty="0">
                <a:solidFill>
                  <a:schemeClr val="bg1"/>
                </a:solidFill>
              </a:rPr>
              <a:t>Faculty of Engineering and Information Technology </a:t>
            </a:r>
            <a:endParaRPr lang="en-US" sz="2400" b="1" i="1" dirty="0" smtClean="0">
              <a:solidFill>
                <a:schemeClr val="bg1"/>
              </a:solidFill>
            </a:endParaRPr>
          </a:p>
          <a:p>
            <a:pPr algn="ctr">
              <a:lnSpc>
                <a:spcPts val="7702"/>
              </a:lnSpc>
            </a:pPr>
            <a:r>
              <a:rPr lang="en-US" sz="2400" b="1" i="1" dirty="0" smtClean="0">
                <a:solidFill>
                  <a:schemeClr val="bg1"/>
                </a:solidFill>
              </a:rPr>
              <a:t>Department </a:t>
            </a:r>
            <a:r>
              <a:rPr lang="en-US" sz="2400" b="1" i="1" dirty="0">
                <a:solidFill>
                  <a:schemeClr val="bg1"/>
                </a:solidFill>
              </a:rPr>
              <a:t>Of Mechanical Engineering </a:t>
            </a:r>
            <a:endParaRPr lang="en-US" sz="2400" b="1" i="1" dirty="0" smtClean="0">
              <a:solidFill>
                <a:schemeClr val="bg1"/>
              </a:solidFill>
            </a:endParaRPr>
          </a:p>
          <a:p>
            <a:pPr algn="ctr">
              <a:lnSpc>
                <a:spcPts val="7702"/>
              </a:lnSpc>
            </a:pPr>
            <a:r>
              <a:rPr lang="en-US" sz="2400" b="1" i="1" dirty="0" smtClean="0">
                <a:solidFill>
                  <a:schemeClr val="bg1"/>
                </a:solidFill>
              </a:rPr>
              <a:t>Graduation </a:t>
            </a:r>
            <a:r>
              <a:rPr lang="en-US" sz="2400" b="1" i="1" dirty="0">
                <a:solidFill>
                  <a:schemeClr val="bg1"/>
                </a:solidFill>
              </a:rPr>
              <a:t>project </a:t>
            </a:r>
            <a:r>
              <a:rPr lang="en-US" sz="2400" b="1" i="1" dirty="0" smtClean="0">
                <a:solidFill>
                  <a:schemeClr val="bg1"/>
                </a:solidFill>
              </a:rPr>
              <a:t>II</a:t>
            </a:r>
          </a:p>
          <a:p>
            <a:pPr algn="ctr">
              <a:lnSpc>
                <a:spcPts val="7702"/>
              </a:lnSpc>
            </a:pPr>
            <a:r>
              <a:rPr lang="en-US" sz="6000" dirty="0" smtClean="0">
                <a:solidFill>
                  <a:schemeClr val="bg1"/>
                </a:solidFill>
              </a:rPr>
              <a:t> </a:t>
            </a:r>
            <a:r>
              <a:rPr lang="en-US" sz="3794" dirty="0">
                <a:solidFill>
                  <a:srgbClr val="F2E782"/>
                </a:solidFill>
                <a:latin typeface="Prata" pitchFamily="34" charset="0"/>
                <a:ea typeface="Prata" pitchFamily="34" charset="-122"/>
                <a:cs typeface="Prata" pitchFamily="34" charset="-120"/>
              </a:rPr>
              <a:t>Cement replacement for concrete mixture containing 4% pyrolysis carbon black</a:t>
            </a:r>
          </a:p>
        </p:txBody>
      </p:sp>
      <p:sp>
        <p:nvSpPr>
          <p:cNvPr id="6" name="Text 2"/>
          <p:cNvSpPr/>
          <p:nvPr/>
        </p:nvSpPr>
        <p:spPr>
          <a:xfrm>
            <a:off x="10576560" y="4434841"/>
            <a:ext cx="3260051" cy="2387680"/>
          </a:xfrm>
          <a:prstGeom prst="rect">
            <a:avLst/>
          </a:prstGeom>
          <a:noFill/>
          <a:ln/>
        </p:spPr>
        <p:txBody>
          <a:bodyPr wrap="square" rtlCol="0" anchor="t"/>
          <a:lstStyle/>
          <a:p>
            <a:pPr marL="0" indent="0">
              <a:lnSpc>
                <a:spcPts val="2858"/>
              </a:lnSpc>
              <a:buNone/>
            </a:pPr>
            <a:endParaRPr lang="en-US" sz="1786" dirty="0"/>
          </a:p>
        </p:txBody>
      </p:sp>
      <p:sp>
        <p:nvSpPr>
          <p:cNvPr id="9" name="Text 4"/>
          <p:cNvSpPr/>
          <p:nvPr/>
        </p:nvSpPr>
        <p:spPr>
          <a:xfrm>
            <a:off x="202933" y="6313383"/>
            <a:ext cx="3690343" cy="2551985"/>
          </a:xfrm>
          <a:prstGeom prst="rect">
            <a:avLst/>
          </a:prstGeom>
          <a:noFill/>
          <a:ln/>
        </p:spPr>
        <p:txBody>
          <a:bodyPr wrap="none" rtlCol="0" anchor="t"/>
          <a:lstStyle/>
          <a:p>
            <a:pPr>
              <a:lnSpc>
                <a:spcPts val="3126"/>
              </a:lnSpc>
            </a:pPr>
            <a:r>
              <a:rPr lang="en-US" sz="2233" b="1" dirty="0">
                <a:solidFill>
                  <a:schemeClr val="bg1"/>
                </a:solidFill>
                <a:latin typeface="Raleway" pitchFamily="34" charset="0"/>
                <a:ea typeface="Raleway" pitchFamily="34" charset="-122"/>
                <a:cs typeface="Raleway" pitchFamily="34" charset="-120"/>
              </a:rPr>
              <a:t>Prepared by :</a:t>
            </a:r>
          </a:p>
          <a:p>
            <a:pPr>
              <a:lnSpc>
                <a:spcPts val="3126"/>
              </a:lnSpc>
            </a:pPr>
            <a:r>
              <a:rPr lang="en-US" sz="2233" b="1" dirty="0">
                <a:solidFill>
                  <a:schemeClr val="bg1"/>
                </a:solidFill>
                <a:latin typeface="Raleway" pitchFamily="34" charset="0"/>
                <a:ea typeface="Raleway" pitchFamily="34" charset="-122"/>
                <a:cs typeface="Raleway" pitchFamily="34" charset="-120"/>
              </a:rPr>
              <a:t>-Mohammad </a:t>
            </a:r>
            <a:r>
              <a:rPr lang="en-US" sz="2233" b="1" dirty="0" smtClean="0">
                <a:solidFill>
                  <a:schemeClr val="bg1"/>
                </a:solidFill>
                <a:latin typeface="Raleway" pitchFamily="34" charset="0"/>
                <a:ea typeface="Raleway" pitchFamily="34" charset="-122"/>
                <a:cs typeface="Raleway" pitchFamily="34" charset="-120"/>
              </a:rPr>
              <a:t>As’ad    </a:t>
            </a:r>
            <a:endParaRPr lang="en-US" sz="2233" b="1" dirty="0">
              <a:solidFill>
                <a:schemeClr val="bg1"/>
              </a:solidFill>
              <a:latin typeface="Raleway" pitchFamily="34" charset="0"/>
              <a:ea typeface="Raleway" pitchFamily="34" charset="-122"/>
              <a:cs typeface="Raleway" pitchFamily="34" charset="-120"/>
            </a:endParaRPr>
          </a:p>
          <a:p>
            <a:pPr>
              <a:lnSpc>
                <a:spcPts val="3126"/>
              </a:lnSpc>
            </a:pPr>
            <a:r>
              <a:rPr lang="en-US" sz="2233" b="1" dirty="0">
                <a:solidFill>
                  <a:schemeClr val="bg1"/>
                </a:solidFill>
                <a:latin typeface="Raleway" pitchFamily="34" charset="0"/>
                <a:ea typeface="Raleway" pitchFamily="34" charset="-122"/>
                <a:cs typeface="Raleway" pitchFamily="34" charset="-120"/>
              </a:rPr>
              <a:t>-Ali Barahme</a:t>
            </a:r>
          </a:p>
          <a:p>
            <a:pPr>
              <a:lnSpc>
                <a:spcPts val="3126"/>
              </a:lnSpc>
            </a:pPr>
            <a:r>
              <a:rPr lang="en-US" sz="2233" b="1" dirty="0">
                <a:solidFill>
                  <a:schemeClr val="bg1"/>
                </a:solidFill>
                <a:latin typeface="Raleway" pitchFamily="34" charset="0"/>
                <a:ea typeface="Raleway" pitchFamily="34" charset="-122"/>
                <a:cs typeface="Raleway" pitchFamily="34" charset="-120"/>
              </a:rPr>
              <a:t>-Afnan Hmeadan </a:t>
            </a:r>
          </a:p>
        </p:txBody>
      </p:sp>
      <p:sp>
        <p:nvSpPr>
          <p:cNvPr id="11" name="TextBox 10"/>
          <p:cNvSpPr txBox="1"/>
          <p:nvPr/>
        </p:nvSpPr>
        <p:spPr>
          <a:xfrm>
            <a:off x="10576560" y="6313383"/>
            <a:ext cx="3525963" cy="878895"/>
          </a:xfrm>
          <a:prstGeom prst="rect">
            <a:avLst/>
          </a:prstGeom>
          <a:noFill/>
        </p:spPr>
        <p:txBody>
          <a:bodyPr wrap="square" rtlCol="0">
            <a:spAutoFit/>
          </a:bodyPr>
          <a:lstStyle/>
          <a:p>
            <a:pPr marR="107950" indent="107950">
              <a:lnSpc>
                <a:spcPts val="3126"/>
              </a:lnSpc>
              <a:spcBef>
                <a:spcPts val="600"/>
              </a:spcBef>
              <a:spcAft>
                <a:spcPts val="600"/>
              </a:spcAft>
            </a:pPr>
            <a:r>
              <a:rPr lang="en-US" sz="2233" b="1" dirty="0">
                <a:solidFill>
                  <a:schemeClr val="bg1"/>
                </a:solidFill>
                <a:latin typeface="Raleway" pitchFamily="34" charset="0"/>
                <a:ea typeface="Raleway" pitchFamily="34" charset="-122"/>
                <a:cs typeface="Raleway" pitchFamily="34" charset="-120"/>
              </a:rPr>
              <a:t>Supervisor: </a:t>
            </a:r>
            <a:br>
              <a:rPr lang="en-US" sz="2233" b="1" dirty="0">
                <a:solidFill>
                  <a:schemeClr val="bg1"/>
                </a:solidFill>
                <a:latin typeface="Raleway" pitchFamily="34" charset="0"/>
                <a:ea typeface="Raleway" pitchFamily="34" charset="-122"/>
                <a:cs typeface="Raleway" pitchFamily="34" charset="-120"/>
              </a:rPr>
            </a:br>
            <a:r>
              <a:rPr lang="en-US" sz="2233" b="1" dirty="0">
                <a:solidFill>
                  <a:schemeClr val="bg1"/>
                </a:solidFill>
                <a:latin typeface="Raleway" pitchFamily="34" charset="0"/>
                <a:ea typeface="Raleway" pitchFamily="34" charset="-122"/>
                <a:cs typeface="Raleway" pitchFamily="34" charset="-120"/>
              </a:rPr>
              <a:t>Dr. Osayd Abdul Fattah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786" y="-568404"/>
            <a:ext cx="14630400" cy="8961120"/>
          </a:xfrm>
          <a:prstGeom prst="rect">
            <a:avLst/>
          </a:prstGeom>
          <a:solidFill>
            <a:srgbClr val="1B1C1D"/>
          </a:solidFill>
          <a:ln/>
        </p:spPr>
        <p:txBody>
          <a:bodyPr/>
          <a:lstStyle/>
          <a:p>
            <a:endParaRPr lang="en-US" b="1" dirty="0">
              <a:latin typeface="Dutch801 Rm BT" panose="02020603060505020304" pitchFamily="18" charset="0"/>
            </a:endParaRPr>
          </a:p>
        </p:txBody>
      </p:sp>
      <p:sp>
        <p:nvSpPr>
          <p:cNvPr id="4" name="Text 1"/>
          <p:cNvSpPr/>
          <p:nvPr/>
        </p:nvSpPr>
        <p:spPr>
          <a:xfrm>
            <a:off x="793790" y="1187648"/>
            <a:ext cx="10958513" cy="708779"/>
          </a:xfrm>
          <a:prstGeom prst="rect">
            <a:avLst/>
          </a:prstGeom>
          <a:noFill/>
          <a:ln/>
        </p:spPr>
        <p:txBody>
          <a:bodyPr wrap="none" rtlCol="0" anchor="t"/>
          <a:lstStyle/>
          <a:p>
            <a:pPr>
              <a:lnSpc>
                <a:spcPts val="1953"/>
              </a:lnSpc>
            </a:pPr>
            <a:r>
              <a:rPr lang="en-US" sz="4465" dirty="0" smtClean="0">
                <a:solidFill>
                  <a:srgbClr val="F2E782"/>
                </a:solidFill>
                <a:latin typeface="Prata" pitchFamily="34" charset="0"/>
                <a:ea typeface="Prata" pitchFamily="34" charset="-122"/>
              </a:rPr>
              <a:t>Water Absorption Test</a:t>
            </a:r>
            <a:endParaRPr lang="en-US" sz="4465" dirty="0">
              <a:solidFill>
                <a:srgbClr val="F2E782"/>
              </a:solidFill>
              <a:latin typeface="Prata" pitchFamily="34" charset="0"/>
              <a:ea typeface="Prata" pitchFamily="34" charset="-122"/>
            </a:endParaRPr>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The formula of water absorption test :</a:t>
            </a:r>
          </a:p>
          <a:p>
            <a:pPr>
              <a:lnSpc>
                <a:spcPts val="2858"/>
              </a:lnSpc>
            </a:pPr>
            <a:r>
              <a:rPr lang="en-US" sz="2000" dirty="0">
                <a:solidFill>
                  <a:srgbClr val="CFCBBF"/>
                </a:solidFill>
                <a:latin typeface="Raleway" pitchFamily="34" charset="0"/>
                <a:ea typeface="Raleway" pitchFamily="34" charset="-122"/>
                <a:cs typeface="Raleway" pitchFamily="34" charset="-120"/>
              </a:rPr>
              <a:t> </a:t>
            </a:r>
          </a:p>
          <a:p>
            <a:pPr>
              <a:lnSpc>
                <a:spcPts val="2858"/>
              </a:lnSpc>
            </a:pPr>
            <a:r>
              <a:rPr lang="en-US" sz="2000" dirty="0" smtClean="0">
                <a:solidFill>
                  <a:srgbClr val="CFCBBF"/>
                </a:solidFill>
                <a:latin typeface="Raleway" pitchFamily="34" charset="0"/>
                <a:ea typeface="Raleway" pitchFamily="34" charset="-122"/>
                <a:cs typeface="Raleway" pitchFamily="34" charset="-120"/>
              </a:rPr>
              <a:t>                      Absorption </a:t>
            </a:r>
            <a:r>
              <a:rPr lang="en-US" sz="2000" dirty="0">
                <a:solidFill>
                  <a:srgbClr val="CFCBBF"/>
                </a:solidFill>
                <a:latin typeface="Raleway" pitchFamily="34" charset="0"/>
                <a:ea typeface="Raleway" pitchFamily="34" charset="-122"/>
                <a:cs typeface="Raleway" pitchFamily="34" charset="-120"/>
              </a:rPr>
              <a:t>test=(Wet−Dry)/Dry∗100</a:t>
            </a:r>
            <a:r>
              <a:rPr lang="en-US" sz="2000" dirty="0" smtClean="0">
                <a:solidFill>
                  <a:srgbClr val="CFCBBF"/>
                </a:solidFill>
                <a:latin typeface="Raleway" pitchFamily="34" charset="0"/>
                <a:ea typeface="Raleway" pitchFamily="34" charset="-122"/>
                <a:cs typeface="Raleway" pitchFamily="34" charset="-120"/>
              </a:rPr>
              <a:t>%</a:t>
            </a:r>
          </a:p>
          <a:p>
            <a:pPr>
              <a:lnSpc>
                <a:spcPts val="2858"/>
              </a:lnSpc>
            </a:pPr>
            <a:endParaRPr lang="en-US" sz="2000" dirty="0">
              <a:solidFill>
                <a:srgbClr val="CFCBBF"/>
              </a:solidFill>
              <a:latin typeface="Raleway" pitchFamily="34" charset="0"/>
              <a:ea typeface="Raleway" pitchFamily="34" charset="-122"/>
              <a:cs typeface="Raleway" pitchFamily="34" charset="-120"/>
            </a:endParaRPr>
          </a:p>
          <a:p>
            <a:pPr>
              <a:lnSpc>
                <a:spcPts val="2858"/>
              </a:lnSpc>
            </a:pPr>
            <a:endParaRPr lang="en-US" sz="2000" dirty="0" smtClean="0">
              <a:solidFill>
                <a:srgbClr val="CFCBBF"/>
              </a:solidFill>
              <a:latin typeface="Raleway" pitchFamily="34" charset="0"/>
              <a:ea typeface="Raleway" pitchFamily="34" charset="-122"/>
              <a:cs typeface="Raleway" pitchFamily="34" charset="-120"/>
            </a:endParaRPr>
          </a:p>
          <a:p>
            <a:pPr marL="342900" indent="-342900">
              <a:lnSpc>
                <a:spcPts val="2858"/>
              </a:lnSpc>
              <a:buFont typeface="Arial" panose="020B0604020202020204" pitchFamily="34" charset="0"/>
              <a:buChar char="•"/>
            </a:pPr>
            <a:r>
              <a:rPr lang="en-US" sz="3200" dirty="0">
                <a:solidFill>
                  <a:srgbClr val="CFCBBF"/>
                </a:solidFill>
                <a:latin typeface="Raleway" pitchFamily="34" charset="0"/>
                <a:ea typeface="Raleway" pitchFamily="34" charset="-122"/>
                <a:cs typeface="Raleway" pitchFamily="34" charset="-120"/>
              </a:rPr>
              <a:t>Drying </a:t>
            </a:r>
            <a:r>
              <a:rPr lang="en-US" sz="3200" dirty="0" smtClean="0">
                <a:solidFill>
                  <a:srgbClr val="CFCBBF"/>
                </a:solidFill>
                <a:latin typeface="Raleway" pitchFamily="34" charset="0"/>
                <a:ea typeface="Raleway" pitchFamily="34" charset="-122"/>
                <a:cs typeface="Raleway" pitchFamily="34" charset="-120"/>
              </a:rPr>
              <a:t>oven</a:t>
            </a:r>
          </a:p>
          <a:p>
            <a:pPr>
              <a:lnSpc>
                <a:spcPts val="2858"/>
              </a:lnSpc>
            </a:pPr>
            <a:endParaRPr lang="en-US" sz="3200" dirty="0">
              <a:solidFill>
                <a:srgbClr val="CFCBBF"/>
              </a:solidFill>
              <a:latin typeface="Raleway" pitchFamily="34" charset="0"/>
              <a:ea typeface="Raleway" pitchFamily="34" charset="-122"/>
              <a:cs typeface="Raleway" pitchFamily="34" charset="-120"/>
            </a:endParaRPr>
          </a:p>
          <a:p>
            <a:pPr>
              <a:lnSpc>
                <a:spcPts val="2858"/>
              </a:lnSpc>
            </a:pPr>
            <a:r>
              <a:rPr lang="en-US" sz="2000" dirty="0" smtClean="0">
                <a:solidFill>
                  <a:srgbClr val="CFCBBF"/>
                </a:solidFill>
                <a:latin typeface="Raleway" pitchFamily="34" charset="0"/>
                <a:ea typeface="Raleway" pitchFamily="34" charset="-122"/>
                <a:cs typeface="Raleway" pitchFamily="34" charset="-120"/>
              </a:rPr>
              <a:t>   For </a:t>
            </a:r>
            <a:r>
              <a:rPr lang="en-US" sz="2000" dirty="0">
                <a:solidFill>
                  <a:srgbClr val="CFCBBF"/>
                </a:solidFill>
                <a:latin typeface="Raleway" pitchFamily="34" charset="0"/>
                <a:ea typeface="Raleway" pitchFamily="34" charset="-122"/>
                <a:cs typeface="Raleway" pitchFamily="34" charset="-120"/>
              </a:rPr>
              <a:t>drying concrete cubes at 110℃ </a:t>
            </a:r>
          </a:p>
          <a:p>
            <a:pPr>
              <a:lnSpc>
                <a:spcPts val="2858"/>
              </a:lnSpc>
            </a:pPr>
            <a:endParaRPr lang="en-US" sz="1786" dirty="0" smtClean="0">
              <a:solidFill>
                <a:srgbClr val="CFCBBF"/>
              </a:solidFill>
              <a:latin typeface="Raleway" pitchFamily="34" charset="0"/>
              <a:ea typeface="Raleway" pitchFamily="34" charset="-122"/>
              <a:cs typeface="Raleway" pitchFamily="34" charset="-120"/>
            </a:endParaRP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pic>
        <p:nvPicPr>
          <p:cNvPr id="19" name="Picture 18">
            <a:extLst>
              <a:ext uri="{FF2B5EF4-FFF2-40B4-BE49-F238E27FC236}">
                <a16:creationId xmlns="" xmlns:a16="http://schemas.microsoft.com/office/drawing/2014/main" id="{D7DF1F60-9D5C-48AD-8E1D-B24403A933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00692" y="3084075"/>
            <a:ext cx="4306610" cy="4000902"/>
          </a:xfrm>
          <a:prstGeom prst="rect">
            <a:avLst/>
          </a:prstGeom>
        </p:spPr>
      </p:pic>
    </p:spTree>
    <p:extLst>
      <p:ext uri="{BB962C8B-B14F-4D97-AF65-F5344CB8AC3E}">
        <p14:creationId xmlns:p14="http://schemas.microsoft.com/office/powerpoint/2010/main" val="22860766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731520"/>
            <a:ext cx="14630400" cy="8961120"/>
          </a:xfrm>
          <a:prstGeom prst="rect">
            <a:avLst/>
          </a:prstGeom>
          <a:solidFill>
            <a:srgbClr val="1B1C1D"/>
          </a:solidFill>
          <a:ln/>
        </p:spPr>
        <p:txBody>
          <a:bodyPr/>
          <a:lstStyle/>
          <a:p>
            <a:endParaRPr lang="x-none" dirty="0"/>
          </a:p>
        </p:txBody>
      </p:sp>
      <p:sp>
        <p:nvSpPr>
          <p:cNvPr id="4" name="Text 1"/>
          <p:cNvSpPr/>
          <p:nvPr/>
        </p:nvSpPr>
        <p:spPr>
          <a:xfrm>
            <a:off x="793790" y="1187648"/>
            <a:ext cx="10958513" cy="708779"/>
          </a:xfrm>
          <a:prstGeom prst="rect">
            <a:avLst/>
          </a:prstGeom>
          <a:noFill/>
          <a:ln/>
        </p:spPr>
        <p:txBody>
          <a:bodyPr wrap="none" rtlCol="0" anchor="t"/>
          <a:lstStyle/>
          <a:p>
            <a:pPr>
              <a:lnSpc>
                <a:spcPts val="1953"/>
              </a:lnSpc>
            </a:pPr>
            <a:r>
              <a:rPr lang="en-US" sz="4465" dirty="0">
                <a:solidFill>
                  <a:srgbClr val="F2E782"/>
                </a:solidFill>
                <a:latin typeface="Prata" pitchFamily="34" charset="0"/>
                <a:ea typeface="Prata" pitchFamily="34" charset="-122"/>
              </a:rPr>
              <a:t>Slump test or cone slump test </a:t>
            </a:r>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 used  to determine the workability or cohesion of concrete mixture prepared in the laboratory or construction site during the progress of work</a:t>
            </a:r>
            <a:r>
              <a:rPr lang="en-US" sz="2000" dirty="0" smtClean="0">
                <a:solidFill>
                  <a:srgbClr val="CFCBBF"/>
                </a:solidFill>
                <a:latin typeface="Raleway" pitchFamily="34" charset="0"/>
                <a:ea typeface="Raleway" pitchFamily="34" charset="-122"/>
                <a:cs typeface="Raleway" pitchFamily="34" charset="-120"/>
              </a:rPr>
              <a:t>.</a:t>
            </a:r>
          </a:p>
          <a:p>
            <a:pPr>
              <a:lnSpc>
                <a:spcPts val="2858"/>
              </a:lnSpc>
            </a:pPr>
            <a:endParaRPr lang="en-US" sz="2000" dirty="0">
              <a:solidFill>
                <a:srgbClr val="CFCBBF"/>
              </a:solidFill>
              <a:latin typeface="Raleway" pitchFamily="34" charset="0"/>
              <a:ea typeface="Raleway" pitchFamily="34" charset="-122"/>
              <a:cs typeface="Raleway" pitchFamily="34" charset="-120"/>
            </a:endParaRPr>
          </a:p>
          <a:p>
            <a:pPr marL="342900" indent="-342900">
              <a:lnSpc>
                <a:spcPts val="2858"/>
              </a:lnSpc>
              <a:buFont typeface="Arial" panose="020B0604020202020204" pitchFamily="34" charset="0"/>
              <a:buChar char="•"/>
            </a:pPr>
            <a:r>
              <a:rPr lang="en-US" sz="2000" dirty="0">
                <a:solidFill>
                  <a:srgbClr val="CFCBBF"/>
                </a:solidFill>
                <a:latin typeface="Raleway" pitchFamily="34" charset="0"/>
                <a:ea typeface="Raleway" pitchFamily="34" charset="-122"/>
                <a:cs typeface="Raleway" pitchFamily="34" charset="-120"/>
              </a:rPr>
              <a:t>The decrease in the height of the center of fallen concrete is called slump.</a:t>
            </a:r>
          </a:p>
          <a:p>
            <a:pPr>
              <a:lnSpc>
                <a:spcPts val="2858"/>
              </a:lnSpc>
            </a:pPr>
            <a:endParaRPr lang="en-US" sz="2000" dirty="0">
              <a:solidFill>
                <a:srgbClr val="CFCBBF"/>
              </a:solidFill>
              <a:latin typeface="Raleway" pitchFamily="34" charset="0"/>
              <a:ea typeface="Raleway" pitchFamily="34" charset="-122"/>
              <a:cs typeface="Raleway" pitchFamily="34" charset="-120"/>
            </a:endParaRPr>
          </a:p>
          <a:p>
            <a:pPr marL="342900" indent="-342900">
              <a:lnSpc>
                <a:spcPts val="2858"/>
              </a:lnSpc>
              <a:buFont typeface="Arial" panose="020B0604020202020204" pitchFamily="34" charset="0"/>
              <a:buChar char="•"/>
            </a:pPr>
            <a:r>
              <a:rPr lang="en-US" sz="2000" dirty="0">
                <a:solidFill>
                  <a:srgbClr val="CFCBBF"/>
                </a:solidFill>
                <a:latin typeface="Raleway" pitchFamily="34" charset="0"/>
                <a:ea typeface="Raleway" pitchFamily="34" charset="-122"/>
                <a:cs typeface="Raleway" pitchFamily="34" charset="-120"/>
              </a:rPr>
              <a:t>Slump is measured by placing the cone directly next to the sloped concrete and the heating rod is placed over the cone so that it must also come over the area of the sloped concrete.</a:t>
            </a:r>
          </a:p>
          <a:p>
            <a:pPr>
              <a:lnSpc>
                <a:spcPts val="2858"/>
              </a:lnSpc>
            </a:pPr>
            <a:r>
              <a:rPr lang="en-US" sz="2000" dirty="0">
                <a:solidFill>
                  <a:srgbClr val="CFCBBF"/>
                </a:solidFill>
                <a:latin typeface="Raleway" pitchFamily="34" charset="0"/>
                <a:ea typeface="Raleway" pitchFamily="34" charset="-122"/>
                <a:cs typeface="Raleway" pitchFamily="34" charset="-120"/>
              </a:rPr>
              <a:t>   </a:t>
            </a:r>
          </a:p>
          <a:p>
            <a:pPr marL="342900" indent="-342900">
              <a:lnSpc>
                <a:spcPts val="2858"/>
              </a:lnSpc>
              <a:buFont typeface="Arial" panose="020B0604020202020204" pitchFamily="34" charset="0"/>
              <a:buChar char="•"/>
            </a:pPr>
            <a:r>
              <a:rPr lang="en-US" sz="2000" dirty="0">
                <a:solidFill>
                  <a:srgbClr val="CFCBBF"/>
                </a:solidFill>
                <a:latin typeface="Raleway" pitchFamily="34" charset="0"/>
                <a:ea typeface="Raleway" pitchFamily="34" charset="-122"/>
                <a:cs typeface="Raleway" pitchFamily="34" charset="-120"/>
              </a:rPr>
              <a:t>The measurement is made via a ruler (cm).</a:t>
            </a:r>
          </a:p>
          <a:p>
            <a:pPr>
              <a:lnSpc>
                <a:spcPts val="2858"/>
              </a:lnSpc>
            </a:pPr>
            <a:endParaRPr lang="en-US" sz="2000" dirty="0">
              <a:solidFill>
                <a:srgbClr val="CFCBBF"/>
              </a:solidFill>
              <a:latin typeface="Raleway" pitchFamily="34" charset="0"/>
              <a:ea typeface="Raleway" pitchFamily="34" charset="-122"/>
              <a:cs typeface="Raleway" pitchFamily="34" charset="-120"/>
            </a:endParaRP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pic>
        <p:nvPicPr>
          <p:cNvPr id="19" name="Picture 18">
            <a:extLst>
              <a:ext uri="{FF2B5EF4-FFF2-40B4-BE49-F238E27FC236}">
                <a16:creationId xmlns="" xmlns:a16="http://schemas.microsoft.com/office/drawing/2014/main" id="{1224032B-03D3-4D74-BAE3-F777AD8F07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7019" y="5725101"/>
            <a:ext cx="1905048" cy="2200725"/>
          </a:xfrm>
          <a:prstGeom prst="rect">
            <a:avLst/>
          </a:prstGeom>
        </p:spPr>
      </p:pic>
      <p:pic>
        <p:nvPicPr>
          <p:cNvPr id="20" name="Picture 19">
            <a:extLst>
              <a:ext uri="{FF2B5EF4-FFF2-40B4-BE49-F238E27FC236}">
                <a16:creationId xmlns="" xmlns:a16="http://schemas.microsoft.com/office/drawing/2014/main" id="{E3C83AB6-187E-441A-AC1F-DAF0A4D960AF}"/>
              </a:ext>
            </a:extLst>
          </p:cNvPr>
          <p:cNvPicPr>
            <a:picLocks noChangeAspect="1"/>
          </p:cNvPicPr>
          <p:nvPr/>
        </p:nvPicPr>
        <p:blipFill>
          <a:blip r:embed="rId5"/>
          <a:stretch>
            <a:fillRect/>
          </a:stretch>
        </p:blipFill>
        <p:spPr>
          <a:xfrm>
            <a:off x="9600319" y="5687159"/>
            <a:ext cx="3131820" cy="2276607"/>
          </a:xfrm>
          <a:prstGeom prst="rect">
            <a:avLst/>
          </a:prstGeom>
        </p:spPr>
      </p:pic>
      <p:sp>
        <p:nvSpPr>
          <p:cNvPr id="21" name="TextBox 20"/>
          <p:cNvSpPr txBox="1"/>
          <p:nvPr/>
        </p:nvSpPr>
        <p:spPr>
          <a:xfrm>
            <a:off x="8440987" y="5295306"/>
            <a:ext cx="4075511" cy="400110"/>
          </a:xfrm>
          <a:prstGeom prst="rect">
            <a:avLst/>
          </a:prstGeom>
          <a:noFill/>
        </p:spPr>
        <p:txBody>
          <a:bodyPr wrap="square" rtlCol="0">
            <a:spAutoFit/>
          </a:bodyPr>
          <a:lstStyle/>
          <a:p>
            <a:r>
              <a:rPr lang="en-US" sz="2000" dirty="0">
                <a:solidFill>
                  <a:srgbClr val="CFCBBF"/>
                </a:solidFill>
                <a:latin typeface="Raleway" pitchFamily="34" charset="0"/>
                <a:ea typeface="Raleway" pitchFamily="34" charset="-122"/>
                <a:cs typeface="Raleway" pitchFamily="34" charset="-120"/>
              </a:rPr>
              <a:t>Cone tool used for Slump test </a:t>
            </a:r>
          </a:p>
        </p:txBody>
      </p:sp>
    </p:spTree>
    <p:extLst>
      <p:ext uri="{BB962C8B-B14F-4D97-AF65-F5344CB8AC3E}">
        <p14:creationId xmlns:p14="http://schemas.microsoft.com/office/powerpoint/2010/main" val="1767995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4" name="Text 1"/>
          <p:cNvSpPr/>
          <p:nvPr/>
        </p:nvSpPr>
        <p:spPr>
          <a:xfrm>
            <a:off x="793790" y="1187648"/>
            <a:ext cx="10958513" cy="1656566"/>
          </a:xfrm>
          <a:prstGeom prst="rect">
            <a:avLst/>
          </a:prstGeom>
          <a:noFill/>
          <a:ln/>
        </p:spPr>
        <p:txBody>
          <a:bodyPr wrap="none" rtlCol="0" anchor="t"/>
          <a:lstStyle/>
          <a:p>
            <a:pPr>
              <a:lnSpc>
                <a:spcPts val="1953"/>
              </a:lnSpc>
            </a:pPr>
            <a:r>
              <a:rPr lang="en-US" sz="4465" dirty="0" smtClean="0">
                <a:solidFill>
                  <a:srgbClr val="F2E782"/>
                </a:solidFill>
                <a:latin typeface="Prata" pitchFamily="34" charset="0"/>
                <a:ea typeface="Prata" pitchFamily="34" charset="-122"/>
              </a:rPr>
              <a:t>5. Results</a:t>
            </a:r>
          </a:p>
          <a:p>
            <a:pPr>
              <a:lnSpc>
                <a:spcPts val="1953"/>
              </a:lnSpc>
            </a:pPr>
            <a:endParaRPr lang="en-US" dirty="0" smtClean="0">
              <a:solidFill>
                <a:srgbClr val="F2E782"/>
              </a:solidFill>
              <a:latin typeface="Prata" pitchFamily="34" charset="0"/>
              <a:ea typeface="Prata" pitchFamily="34" charset="-122"/>
            </a:endParaRPr>
          </a:p>
          <a:p>
            <a:pPr>
              <a:lnSpc>
                <a:spcPts val="1953"/>
              </a:lnSpc>
            </a:pPr>
            <a:r>
              <a:rPr lang="en-US" sz="2400" dirty="0" smtClean="0">
                <a:solidFill>
                  <a:srgbClr val="F2E782"/>
                </a:solidFill>
                <a:latin typeface="Prata" pitchFamily="34" charset="0"/>
                <a:ea typeface="Prata" pitchFamily="34" charset="-122"/>
              </a:rPr>
              <a:t>Compression Test</a:t>
            </a:r>
            <a:endParaRPr lang="en-US" sz="2000" dirty="0" smtClean="0">
              <a:solidFill>
                <a:srgbClr val="F2E782"/>
              </a:solidFill>
              <a:latin typeface="Prata" pitchFamily="34" charset="0"/>
              <a:ea typeface="Prata" pitchFamily="34" charset="-122"/>
            </a:endParaRPr>
          </a:p>
          <a:p>
            <a:pPr>
              <a:lnSpc>
                <a:spcPct val="150000"/>
              </a:lnSpc>
            </a:pPr>
            <a:r>
              <a:rPr lang="en-US" sz="2000" dirty="0">
                <a:solidFill>
                  <a:schemeClr val="bg1"/>
                </a:solidFill>
              </a:rPr>
              <a:t>That adding PCB to concrete specimen increased the strength. </a:t>
            </a:r>
          </a:p>
          <a:p>
            <a:pPr>
              <a:lnSpc>
                <a:spcPct val="150000"/>
              </a:lnSpc>
            </a:pPr>
            <a:r>
              <a:rPr lang="en-US" sz="2000" dirty="0">
                <a:solidFill>
                  <a:schemeClr val="bg1"/>
                </a:solidFill>
              </a:rPr>
              <a:t>It found out that adding 4% of PCB to concrete specimen increased the compression strength at the maximum rate</a:t>
            </a:r>
            <a:r>
              <a:rPr lang="en-US" dirty="0">
                <a:solidFill>
                  <a:schemeClr val="bg1"/>
                </a:solidFill>
              </a:rPr>
              <a:t>.</a:t>
            </a:r>
          </a:p>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sz="4465" dirty="0" smtClean="0"/>
          </a:p>
          <a:p>
            <a:pPr>
              <a:lnSpc>
                <a:spcPts val="1953"/>
              </a:lnSpc>
            </a:pPr>
            <a:endParaRPr lang="en-US" sz="4465" dirty="0">
              <a:solidFill>
                <a:srgbClr val="F2E782"/>
              </a:solidFill>
              <a:latin typeface="Prata" pitchFamily="34" charset="0"/>
              <a:ea typeface="Prata" pitchFamily="34" charset="-122"/>
            </a:endParaRPr>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 </a:t>
            </a: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pic>
        <p:nvPicPr>
          <p:cNvPr id="135" name="Picture 134"/>
          <p:cNvPicPr>
            <a:picLocks noChangeAspect="1"/>
          </p:cNvPicPr>
          <p:nvPr/>
        </p:nvPicPr>
        <p:blipFill>
          <a:blip r:embed="rId4"/>
          <a:stretch>
            <a:fillRect/>
          </a:stretch>
        </p:blipFill>
        <p:spPr>
          <a:xfrm>
            <a:off x="668060" y="3597056"/>
            <a:ext cx="5333047" cy="3707964"/>
          </a:xfrm>
          <a:prstGeom prst="rect">
            <a:avLst/>
          </a:prstGeom>
        </p:spPr>
      </p:pic>
      <p:pic>
        <p:nvPicPr>
          <p:cNvPr id="136" name="Picture 135"/>
          <p:cNvPicPr>
            <a:picLocks noChangeAspect="1"/>
          </p:cNvPicPr>
          <p:nvPr/>
        </p:nvPicPr>
        <p:blipFill>
          <a:blip r:embed="rId5"/>
          <a:stretch>
            <a:fillRect/>
          </a:stretch>
        </p:blipFill>
        <p:spPr>
          <a:xfrm>
            <a:off x="6343355" y="3557826"/>
            <a:ext cx="5897044" cy="3707964"/>
          </a:xfrm>
          <a:prstGeom prst="rect">
            <a:avLst/>
          </a:prstGeom>
        </p:spPr>
      </p:pic>
    </p:spTree>
    <p:extLst>
      <p:ext uri="{BB962C8B-B14F-4D97-AF65-F5344CB8AC3E}">
        <p14:creationId xmlns:p14="http://schemas.microsoft.com/office/powerpoint/2010/main" val="51711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786" y="-46792"/>
            <a:ext cx="14630400" cy="8961120"/>
          </a:xfrm>
          <a:prstGeom prst="rect">
            <a:avLst/>
          </a:prstGeom>
          <a:solidFill>
            <a:srgbClr val="1B1C1D"/>
          </a:solidFill>
          <a:ln/>
        </p:spPr>
        <p:txBody>
          <a:bodyPr/>
          <a:lstStyle/>
          <a:p>
            <a:endParaRPr lang="x-none" dirty="0"/>
          </a:p>
        </p:txBody>
      </p:sp>
      <p:sp>
        <p:nvSpPr>
          <p:cNvPr id="4" name="Text 1"/>
          <p:cNvSpPr/>
          <p:nvPr/>
        </p:nvSpPr>
        <p:spPr>
          <a:xfrm>
            <a:off x="793790" y="2529840"/>
            <a:ext cx="13458238" cy="5746552"/>
          </a:xfrm>
          <a:prstGeom prst="rect">
            <a:avLst/>
          </a:prstGeom>
          <a:noFill/>
          <a:ln/>
        </p:spPr>
        <p:txBody>
          <a:bodyPr wrap="none" rtlCol="0" anchor="t"/>
          <a:lstStyle/>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sz="4465" dirty="0" smtClean="0"/>
          </a:p>
          <a:p>
            <a:pPr>
              <a:lnSpc>
                <a:spcPts val="1953"/>
              </a:lnSpc>
            </a:pPr>
            <a:endParaRPr lang="en-US" sz="4465" dirty="0">
              <a:solidFill>
                <a:srgbClr val="F2E782"/>
              </a:solidFill>
              <a:latin typeface="Prata" pitchFamily="34" charset="0"/>
              <a:ea typeface="Prata" pitchFamily="34" charset="-122"/>
            </a:endParaRPr>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 </a:t>
            </a: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pic>
        <p:nvPicPr>
          <p:cNvPr id="155" name="Picture 154"/>
          <p:cNvPicPr>
            <a:picLocks noChangeAspect="1"/>
          </p:cNvPicPr>
          <p:nvPr/>
        </p:nvPicPr>
        <p:blipFill>
          <a:blip r:embed="rId4"/>
          <a:stretch>
            <a:fillRect/>
          </a:stretch>
        </p:blipFill>
        <p:spPr>
          <a:xfrm>
            <a:off x="1923218" y="3255883"/>
            <a:ext cx="9105184" cy="4888944"/>
          </a:xfrm>
          <a:prstGeom prst="rect">
            <a:avLst/>
          </a:prstGeom>
        </p:spPr>
      </p:pic>
      <p:sp>
        <p:nvSpPr>
          <p:cNvPr id="160" name="TextBox 159"/>
          <p:cNvSpPr txBox="1"/>
          <p:nvPr/>
        </p:nvSpPr>
        <p:spPr>
          <a:xfrm>
            <a:off x="1310640" y="457200"/>
            <a:ext cx="11140440" cy="2893100"/>
          </a:xfrm>
          <a:prstGeom prst="rect">
            <a:avLst/>
          </a:prstGeom>
          <a:noFill/>
        </p:spPr>
        <p:txBody>
          <a:bodyPr wrap="square" rtlCol="0">
            <a:spAutoFit/>
          </a:bodyPr>
          <a:lstStyle/>
          <a:p>
            <a:r>
              <a:rPr lang="en-US" sz="2400" dirty="0">
                <a:solidFill>
                  <a:srgbClr val="F2E782"/>
                </a:solidFill>
                <a:latin typeface="Prata" pitchFamily="34" charset="0"/>
                <a:ea typeface="Prata" pitchFamily="34" charset="-122"/>
              </a:rPr>
              <a:t>Friction Test</a:t>
            </a:r>
          </a:p>
          <a:p>
            <a:endParaRPr lang="en-US" sz="2000" dirty="0" smtClean="0">
              <a:solidFill>
                <a:schemeClr val="bg1"/>
              </a:solidFill>
            </a:endParaRPr>
          </a:p>
          <a:p>
            <a:pPr>
              <a:lnSpc>
                <a:spcPct val="150000"/>
              </a:lnSpc>
            </a:pPr>
            <a:r>
              <a:rPr lang="en-US" sz="2000" dirty="0" smtClean="0">
                <a:solidFill>
                  <a:schemeClr val="bg1"/>
                </a:solidFill>
              </a:rPr>
              <a:t>In this table, as the cement content was reduced, the friction loss in the specimens increased. This increase is attributed to the concrete becoming more brittle with less cement, which negatively impacts the surface of the specimens. Consequently, this brittleness weakens the specimens and decreases their resistance to frictional loads</a:t>
            </a:r>
            <a:r>
              <a:rPr lang="en-US" dirty="0" smtClean="0">
                <a:solidFill>
                  <a:schemeClr val="bg1"/>
                </a:solidFill>
              </a:rPr>
              <a:t>.</a:t>
            </a:r>
          </a:p>
          <a:p>
            <a:endParaRPr lang="en-US" dirty="0">
              <a:solidFill>
                <a:schemeClr val="bg1"/>
              </a:solidFill>
            </a:endParaRPr>
          </a:p>
        </p:txBody>
      </p:sp>
    </p:spTree>
    <p:extLst>
      <p:ext uri="{BB962C8B-B14F-4D97-AF65-F5344CB8AC3E}">
        <p14:creationId xmlns:p14="http://schemas.microsoft.com/office/powerpoint/2010/main" val="902341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786" y="-46792"/>
            <a:ext cx="14630400" cy="8961120"/>
          </a:xfrm>
          <a:prstGeom prst="rect">
            <a:avLst/>
          </a:prstGeom>
          <a:solidFill>
            <a:srgbClr val="1B1C1D"/>
          </a:solidFill>
          <a:ln/>
        </p:spPr>
        <p:txBody>
          <a:bodyPr/>
          <a:lstStyle/>
          <a:p>
            <a:endParaRPr lang="x-none" dirty="0"/>
          </a:p>
        </p:txBody>
      </p:sp>
      <p:sp>
        <p:nvSpPr>
          <p:cNvPr id="4" name="Text 1"/>
          <p:cNvSpPr/>
          <p:nvPr/>
        </p:nvSpPr>
        <p:spPr>
          <a:xfrm>
            <a:off x="793790" y="2529840"/>
            <a:ext cx="13458238" cy="5746552"/>
          </a:xfrm>
          <a:prstGeom prst="rect">
            <a:avLst/>
          </a:prstGeom>
          <a:noFill/>
          <a:ln/>
        </p:spPr>
        <p:txBody>
          <a:bodyPr wrap="none" rtlCol="0" anchor="t"/>
          <a:lstStyle/>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sz="4465" dirty="0" smtClean="0"/>
          </a:p>
          <a:p>
            <a:pPr>
              <a:lnSpc>
                <a:spcPts val="1953"/>
              </a:lnSpc>
            </a:pPr>
            <a:endParaRPr lang="en-US" sz="4465" dirty="0">
              <a:solidFill>
                <a:srgbClr val="F2E782"/>
              </a:solidFill>
              <a:latin typeface="Prata" pitchFamily="34" charset="0"/>
              <a:ea typeface="Prata" pitchFamily="34" charset="-122"/>
            </a:endParaRPr>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 </a:t>
            </a: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60" name="TextBox 159"/>
          <p:cNvSpPr txBox="1"/>
          <p:nvPr/>
        </p:nvSpPr>
        <p:spPr>
          <a:xfrm>
            <a:off x="1310640" y="457200"/>
            <a:ext cx="11140440" cy="3211135"/>
          </a:xfrm>
          <a:prstGeom prst="rect">
            <a:avLst/>
          </a:prstGeom>
          <a:noFill/>
        </p:spPr>
        <p:txBody>
          <a:bodyPr wrap="square" rtlCol="0">
            <a:spAutoFit/>
          </a:bodyPr>
          <a:lstStyle/>
          <a:p>
            <a:pPr>
              <a:lnSpc>
                <a:spcPts val="1953"/>
              </a:lnSpc>
            </a:pPr>
            <a:r>
              <a:rPr lang="en-US" sz="2400" dirty="0">
                <a:solidFill>
                  <a:srgbClr val="F2E782"/>
                </a:solidFill>
                <a:latin typeface="Prata" pitchFamily="34" charset="0"/>
                <a:ea typeface="Prata" pitchFamily="34" charset="-122"/>
              </a:rPr>
              <a:t>Water Absorption Test</a:t>
            </a:r>
          </a:p>
          <a:p>
            <a:endParaRPr lang="en-US" dirty="0" smtClean="0">
              <a:solidFill>
                <a:schemeClr val="bg1"/>
              </a:solidFill>
            </a:endParaRPr>
          </a:p>
          <a:p>
            <a:pPr>
              <a:lnSpc>
                <a:spcPct val="150000"/>
              </a:lnSpc>
            </a:pPr>
            <a:r>
              <a:rPr lang="en-US" sz="2000" dirty="0">
                <a:solidFill>
                  <a:schemeClr val="bg1"/>
                </a:solidFill>
              </a:rPr>
              <a:t> It was observed that as the cement content decreased, the rate of water absorption also decreased. This trend continued until the cement content was reduced by 9% and 10</a:t>
            </a:r>
            <a:r>
              <a:rPr lang="en-US" sz="2000" dirty="0" smtClean="0">
                <a:solidFill>
                  <a:schemeClr val="bg1"/>
                </a:solidFill>
              </a:rPr>
              <a:t>%.</a:t>
            </a:r>
          </a:p>
          <a:p>
            <a:pPr>
              <a:lnSpc>
                <a:spcPct val="150000"/>
              </a:lnSpc>
            </a:pPr>
            <a:r>
              <a:rPr lang="en-US" sz="2000" dirty="0">
                <a:solidFill>
                  <a:schemeClr val="bg1"/>
                </a:solidFill>
              </a:rPr>
              <a:t>reducing the cement content by 9% and 10% led to lower compressive strength. Because water adsorption of concrete made it tend to be a little bit wet and that's absolutely decreased the compressive strength</a:t>
            </a:r>
          </a:p>
          <a:p>
            <a:endParaRPr lang="en-US" dirty="0">
              <a:solidFill>
                <a:schemeClr val="bg1"/>
              </a:solidFill>
            </a:endParaRPr>
          </a:p>
        </p:txBody>
      </p:sp>
      <p:pic>
        <p:nvPicPr>
          <p:cNvPr id="19" name="Picture 18"/>
          <p:cNvPicPr>
            <a:picLocks noChangeAspect="1"/>
          </p:cNvPicPr>
          <p:nvPr/>
        </p:nvPicPr>
        <p:blipFill>
          <a:blip r:embed="rId4"/>
          <a:stretch>
            <a:fillRect/>
          </a:stretch>
        </p:blipFill>
        <p:spPr>
          <a:xfrm>
            <a:off x="2431577" y="3571923"/>
            <a:ext cx="8858107" cy="4445457"/>
          </a:xfrm>
          <a:prstGeom prst="rect">
            <a:avLst/>
          </a:prstGeom>
        </p:spPr>
      </p:pic>
    </p:spTree>
    <p:extLst>
      <p:ext uri="{BB962C8B-B14F-4D97-AF65-F5344CB8AC3E}">
        <p14:creationId xmlns:p14="http://schemas.microsoft.com/office/powerpoint/2010/main" val="22553202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786" y="-46792"/>
            <a:ext cx="14630400" cy="8961120"/>
          </a:xfrm>
          <a:prstGeom prst="rect">
            <a:avLst/>
          </a:prstGeom>
          <a:solidFill>
            <a:srgbClr val="1B1C1D"/>
          </a:solidFill>
          <a:ln/>
        </p:spPr>
        <p:txBody>
          <a:bodyPr/>
          <a:lstStyle/>
          <a:p>
            <a:endParaRPr lang="x-none" dirty="0"/>
          </a:p>
        </p:txBody>
      </p:sp>
      <p:sp>
        <p:nvSpPr>
          <p:cNvPr id="4" name="Text 1"/>
          <p:cNvSpPr/>
          <p:nvPr/>
        </p:nvSpPr>
        <p:spPr>
          <a:xfrm>
            <a:off x="793790" y="2529840"/>
            <a:ext cx="13458238" cy="5746552"/>
          </a:xfrm>
          <a:prstGeom prst="rect">
            <a:avLst/>
          </a:prstGeom>
          <a:noFill/>
          <a:ln/>
        </p:spPr>
        <p:txBody>
          <a:bodyPr wrap="none" rtlCol="0" anchor="t"/>
          <a:lstStyle/>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dirty="0" smtClean="0">
              <a:solidFill>
                <a:srgbClr val="F2E782"/>
              </a:solidFill>
              <a:latin typeface="Prata" pitchFamily="34" charset="0"/>
              <a:ea typeface="Prata" pitchFamily="34" charset="-122"/>
            </a:endParaRPr>
          </a:p>
          <a:p>
            <a:pPr>
              <a:lnSpc>
                <a:spcPts val="1953"/>
              </a:lnSpc>
            </a:pPr>
            <a:endParaRPr lang="en-US" sz="4465" dirty="0" smtClean="0"/>
          </a:p>
          <a:p>
            <a:pPr>
              <a:lnSpc>
                <a:spcPts val="1953"/>
              </a:lnSpc>
            </a:pPr>
            <a:endParaRPr lang="en-US" sz="4465" dirty="0">
              <a:solidFill>
                <a:srgbClr val="F2E782"/>
              </a:solidFill>
              <a:latin typeface="Prata" pitchFamily="34" charset="0"/>
              <a:ea typeface="Prata" pitchFamily="34" charset="-122"/>
            </a:endParaRPr>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 </a:t>
            </a: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60" name="TextBox 159"/>
          <p:cNvSpPr txBox="1"/>
          <p:nvPr/>
        </p:nvSpPr>
        <p:spPr>
          <a:xfrm>
            <a:off x="1310640" y="457200"/>
            <a:ext cx="11140440" cy="933589"/>
          </a:xfrm>
          <a:prstGeom prst="rect">
            <a:avLst/>
          </a:prstGeom>
          <a:noFill/>
        </p:spPr>
        <p:txBody>
          <a:bodyPr wrap="square" rtlCol="0">
            <a:spAutoFit/>
          </a:bodyPr>
          <a:lstStyle/>
          <a:p>
            <a:pPr>
              <a:lnSpc>
                <a:spcPts val="1953"/>
              </a:lnSpc>
            </a:pPr>
            <a:r>
              <a:rPr lang="en-US" sz="2400" dirty="0">
                <a:solidFill>
                  <a:srgbClr val="F2E782"/>
                </a:solidFill>
                <a:latin typeface="Prata" pitchFamily="34" charset="0"/>
                <a:ea typeface="Prata" pitchFamily="34" charset="-122"/>
              </a:rPr>
              <a:t>Slump test or cone slump test </a:t>
            </a:r>
          </a:p>
          <a:p>
            <a:endParaRPr lang="en-US" dirty="0" smtClean="0">
              <a:solidFill>
                <a:schemeClr val="bg1"/>
              </a:solidFill>
            </a:endParaRPr>
          </a:p>
          <a:p>
            <a:r>
              <a:rPr lang="en-US" sz="2000" dirty="0">
                <a:solidFill>
                  <a:schemeClr val="bg1"/>
                </a:solidFill>
              </a:rPr>
              <a:t>the slump test results show that at a cement reduction of 7% and 8%, workability decreased</a:t>
            </a:r>
          </a:p>
        </p:txBody>
      </p:sp>
      <p:pic>
        <p:nvPicPr>
          <p:cNvPr id="18" name="Picture 17"/>
          <p:cNvPicPr>
            <a:picLocks noChangeAspect="1"/>
          </p:cNvPicPr>
          <p:nvPr/>
        </p:nvPicPr>
        <p:blipFill>
          <a:blip r:embed="rId4"/>
          <a:stretch>
            <a:fillRect/>
          </a:stretch>
        </p:blipFill>
        <p:spPr>
          <a:xfrm>
            <a:off x="2638999" y="2350055"/>
            <a:ext cx="8225294" cy="4745949"/>
          </a:xfrm>
          <a:prstGeom prst="rect">
            <a:avLst/>
          </a:prstGeom>
        </p:spPr>
      </p:pic>
    </p:spTree>
    <p:extLst>
      <p:ext uri="{BB962C8B-B14F-4D97-AF65-F5344CB8AC3E}">
        <p14:creationId xmlns:p14="http://schemas.microsoft.com/office/powerpoint/2010/main" val="3069088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6786" y="-568404"/>
            <a:ext cx="14630400" cy="8961120"/>
          </a:xfrm>
          <a:prstGeom prst="rect">
            <a:avLst/>
          </a:prstGeom>
          <a:solidFill>
            <a:srgbClr val="1B1C1D"/>
          </a:solidFill>
          <a:ln/>
        </p:spPr>
        <p:txBody>
          <a:bodyPr/>
          <a:lstStyle/>
          <a:p>
            <a:endParaRPr lang="x-none" dirty="0"/>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 </a:t>
            </a: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21" name="TextBox 20"/>
          <p:cNvSpPr txBox="1"/>
          <p:nvPr/>
        </p:nvSpPr>
        <p:spPr>
          <a:xfrm>
            <a:off x="481263" y="-144379"/>
            <a:ext cx="13138483" cy="7817525"/>
          </a:xfrm>
          <a:prstGeom prst="rect">
            <a:avLst/>
          </a:prstGeom>
          <a:noFill/>
        </p:spPr>
        <p:txBody>
          <a:bodyPr wrap="square" rtlCol="0">
            <a:spAutoFit/>
          </a:bodyPr>
          <a:lstStyle/>
          <a:p>
            <a:r>
              <a:rPr lang="en-US" sz="3600" dirty="0" smtClean="0">
                <a:solidFill>
                  <a:srgbClr val="F2E782"/>
                </a:solidFill>
                <a:latin typeface="Prata" pitchFamily="34" charset="0"/>
                <a:ea typeface="Prata" pitchFamily="34" charset="-122"/>
              </a:rPr>
              <a:t>6. Conclusion </a:t>
            </a:r>
            <a:endParaRPr lang="en-US" sz="3600" dirty="0">
              <a:solidFill>
                <a:srgbClr val="F2E782"/>
              </a:solidFill>
              <a:latin typeface="Prata" pitchFamily="34" charset="0"/>
              <a:ea typeface="Prata" pitchFamily="34" charset="-122"/>
            </a:endParaRPr>
          </a:p>
          <a:p>
            <a:endParaRPr lang="en-US" sz="2800" dirty="0" smtClean="0">
              <a:solidFill>
                <a:schemeClr val="bg1"/>
              </a:solidFill>
            </a:endParaRPr>
          </a:p>
          <a:p>
            <a:endParaRPr lang="en-US" sz="2800" dirty="0">
              <a:solidFill>
                <a:schemeClr val="bg1"/>
              </a:solidFill>
            </a:endParaRPr>
          </a:p>
          <a:p>
            <a:pPr algn="just"/>
            <a:r>
              <a:rPr lang="en-US" sz="2800" dirty="0" smtClean="0">
                <a:solidFill>
                  <a:schemeClr val="bg1"/>
                </a:solidFill>
              </a:rPr>
              <a:t>At </a:t>
            </a:r>
            <a:r>
              <a:rPr lang="en-US" sz="2800" dirty="0">
                <a:solidFill>
                  <a:schemeClr val="bg1"/>
                </a:solidFill>
              </a:rPr>
              <a:t>an 8% cement replacement with Polychlorinated Biphenyls (PCBs), the concrete's compressive strength was similar to the reference sample (0% PCB, no cement reduction), achieving 25.43 </a:t>
            </a:r>
            <a:r>
              <a:rPr lang="en-US" sz="2800" dirty="0" err="1">
                <a:solidFill>
                  <a:schemeClr val="bg1"/>
                </a:solidFill>
              </a:rPr>
              <a:t>MPa</a:t>
            </a:r>
            <a:r>
              <a:rPr lang="en-US" sz="2800" dirty="0">
                <a:solidFill>
                  <a:schemeClr val="bg1"/>
                </a:solidFill>
              </a:rPr>
              <a:t> after 7 days and 35.3 </a:t>
            </a:r>
            <a:r>
              <a:rPr lang="en-US" sz="2800" dirty="0" err="1">
                <a:solidFill>
                  <a:schemeClr val="bg1"/>
                </a:solidFill>
              </a:rPr>
              <a:t>MPa</a:t>
            </a:r>
            <a:r>
              <a:rPr lang="en-US" sz="2800" dirty="0">
                <a:solidFill>
                  <a:schemeClr val="bg1"/>
                </a:solidFill>
              </a:rPr>
              <a:t> after 28 days. However, with 9% and 10% cement replacement, the strength dropped to approximately 24.7 </a:t>
            </a:r>
            <a:r>
              <a:rPr lang="en-US" sz="2800" dirty="0" err="1">
                <a:solidFill>
                  <a:schemeClr val="bg1"/>
                </a:solidFill>
              </a:rPr>
              <a:t>MPa</a:t>
            </a:r>
            <a:r>
              <a:rPr lang="en-US" sz="2800" dirty="0">
                <a:solidFill>
                  <a:schemeClr val="bg1"/>
                </a:solidFill>
              </a:rPr>
              <a:t> and 24 </a:t>
            </a:r>
            <a:r>
              <a:rPr lang="en-US" sz="2800" dirty="0" err="1">
                <a:solidFill>
                  <a:schemeClr val="bg1"/>
                </a:solidFill>
              </a:rPr>
              <a:t>MPa</a:t>
            </a:r>
            <a:r>
              <a:rPr lang="en-US" sz="2800" dirty="0">
                <a:solidFill>
                  <a:schemeClr val="bg1"/>
                </a:solidFill>
              </a:rPr>
              <a:t>, respectively, after 7 days</a:t>
            </a:r>
            <a:r>
              <a:rPr lang="en-US" sz="2800" dirty="0" smtClean="0">
                <a:solidFill>
                  <a:schemeClr val="bg1"/>
                </a:solidFill>
              </a:rPr>
              <a:t>.</a:t>
            </a:r>
          </a:p>
          <a:p>
            <a:pPr algn="just"/>
            <a:endParaRPr lang="en-US" sz="2800" dirty="0">
              <a:solidFill>
                <a:schemeClr val="bg1"/>
              </a:solidFill>
            </a:endParaRPr>
          </a:p>
          <a:p>
            <a:pPr algn="just"/>
            <a:r>
              <a:rPr lang="en-US" sz="2800" dirty="0">
                <a:solidFill>
                  <a:schemeClr val="bg1"/>
                </a:solidFill>
              </a:rPr>
              <a:t>Regarding water absorption, the 8% cement replacement resulted in a 2.73% absorption rate, a 65.7% reduction compared to the reference sample's 4.15%. In terms of friction, the 8% replacement sample had a friction rate of 0.56%, compared to 0.41% for the reference sample. The slump test showed that as cement replacement increased, the slump also increased, from 7.3 cm at 8% replacement to 10.6 cm at 10% replacement</a:t>
            </a:r>
            <a:r>
              <a:rPr lang="en-US" sz="2800" dirty="0" smtClean="0">
                <a:solidFill>
                  <a:schemeClr val="bg1"/>
                </a:solidFill>
              </a:rPr>
              <a:t>.</a:t>
            </a:r>
          </a:p>
          <a:p>
            <a:pPr algn="just"/>
            <a:endParaRPr lang="en-US" sz="2800" dirty="0">
              <a:solidFill>
                <a:schemeClr val="bg1"/>
              </a:solidFill>
            </a:endParaRPr>
          </a:p>
          <a:p>
            <a:pPr algn="just"/>
            <a:r>
              <a:rPr lang="en-US" sz="2800" dirty="0">
                <a:solidFill>
                  <a:schemeClr val="bg1"/>
                </a:solidFill>
              </a:rPr>
              <a:t>Overall, using 4% PCB allows for an 8% reduction in cement usage while maintaining similar concrete quality and performance, saving 20 kg of cement per 250 kg batch.</a:t>
            </a:r>
          </a:p>
          <a:p>
            <a:endParaRPr lang="en-US" dirty="0">
              <a:solidFill>
                <a:schemeClr val="bg1"/>
              </a:solidFill>
            </a:endParaRPr>
          </a:p>
        </p:txBody>
      </p:sp>
    </p:spTree>
    <p:extLst>
      <p:ext uri="{BB962C8B-B14F-4D97-AF65-F5344CB8AC3E}">
        <p14:creationId xmlns:p14="http://schemas.microsoft.com/office/powerpoint/2010/main" val="4180597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568404"/>
            <a:ext cx="14818638" cy="8961120"/>
          </a:xfrm>
          <a:prstGeom prst="rect">
            <a:avLst/>
          </a:prstGeom>
          <a:solidFill>
            <a:srgbClr val="1B1C1D"/>
          </a:solidFill>
          <a:ln/>
        </p:spPr>
        <p:txBody>
          <a:bodyPr/>
          <a:lstStyle/>
          <a:p>
            <a:endParaRPr lang="x-none" dirty="0"/>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 </a:t>
            </a: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21" name="TextBox 20"/>
          <p:cNvSpPr txBox="1"/>
          <p:nvPr/>
        </p:nvSpPr>
        <p:spPr>
          <a:xfrm>
            <a:off x="4024754" y="3086218"/>
            <a:ext cx="8286818" cy="2708434"/>
          </a:xfrm>
          <a:prstGeom prst="rect">
            <a:avLst/>
          </a:prstGeom>
          <a:noFill/>
        </p:spPr>
        <p:txBody>
          <a:bodyPr wrap="square" rtlCol="0">
            <a:spAutoFit/>
          </a:bodyPr>
          <a:lstStyle/>
          <a:p>
            <a:r>
              <a:rPr lang="en-US" sz="9600" dirty="0" smtClean="0">
                <a:solidFill>
                  <a:srgbClr val="F2E782"/>
                </a:solidFill>
                <a:latin typeface="Prata" pitchFamily="34" charset="0"/>
                <a:ea typeface="Prata" pitchFamily="34" charset="-122"/>
              </a:rPr>
              <a:t>Thank You</a:t>
            </a:r>
            <a:endParaRPr lang="en-US" sz="9600" dirty="0">
              <a:solidFill>
                <a:srgbClr val="F2E782"/>
              </a:solidFill>
              <a:latin typeface="Prata" pitchFamily="34" charset="0"/>
              <a:ea typeface="Prata" pitchFamily="34" charset="-122"/>
            </a:endParaRPr>
          </a:p>
          <a:p>
            <a:endParaRPr lang="en-US" sz="2800" dirty="0" smtClean="0">
              <a:solidFill>
                <a:schemeClr val="bg1"/>
              </a:solidFill>
            </a:endParaRPr>
          </a:p>
          <a:p>
            <a:endParaRPr lang="en-US" sz="2800"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096041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1B1C1D"/>
          </a:solidFill>
          <a:ln/>
        </p:spPr>
      </p:sp>
      <p:pic>
        <p:nvPicPr>
          <p:cNvPr id="4" name="Image 1" descr="preencoded.png"/>
          <p:cNvPicPr>
            <a:picLocks noChangeAspect="1"/>
          </p:cNvPicPr>
          <p:nvPr/>
        </p:nvPicPr>
        <p:blipFill>
          <a:blip r:embed="rId4"/>
          <a:stretch>
            <a:fillRect/>
          </a:stretch>
        </p:blipFill>
        <p:spPr>
          <a:xfrm>
            <a:off x="0" y="0"/>
            <a:ext cx="5188031" cy="8229600"/>
          </a:xfrm>
          <a:prstGeom prst="rect">
            <a:avLst/>
          </a:prstGeom>
        </p:spPr>
      </p:pic>
      <p:sp>
        <p:nvSpPr>
          <p:cNvPr id="5" name="Text 1"/>
          <p:cNvSpPr/>
          <p:nvPr/>
        </p:nvSpPr>
        <p:spPr>
          <a:xfrm>
            <a:off x="6160889" y="1141928"/>
            <a:ext cx="7795022" cy="1204436"/>
          </a:xfrm>
          <a:prstGeom prst="rect">
            <a:avLst/>
          </a:prstGeom>
          <a:noFill/>
          <a:ln/>
        </p:spPr>
        <p:txBody>
          <a:bodyPr wrap="square" rtlCol="0" anchor="t"/>
          <a:lstStyle/>
          <a:p>
            <a:pPr>
              <a:lnSpc>
                <a:spcPts val="4743"/>
              </a:lnSpc>
            </a:pPr>
            <a:r>
              <a:rPr lang="en-US" sz="3794" dirty="0">
                <a:solidFill>
                  <a:srgbClr val="F2E782"/>
                </a:solidFill>
                <a:latin typeface="Prata" pitchFamily="34" charset="0"/>
                <a:ea typeface="Prata" pitchFamily="34" charset="-122"/>
                <a:cs typeface="Prata" pitchFamily="34" charset="-120"/>
              </a:rPr>
              <a:t>Table of contents</a:t>
            </a:r>
            <a:endParaRPr lang="en-US" sz="3794" dirty="0"/>
          </a:p>
        </p:txBody>
      </p:sp>
      <p:sp>
        <p:nvSpPr>
          <p:cNvPr id="7" name="Shape 3"/>
          <p:cNvSpPr/>
          <p:nvPr/>
        </p:nvSpPr>
        <p:spPr>
          <a:xfrm>
            <a:off x="5840016" y="2354430"/>
            <a:ext cx="433626" cy="433626"/>
          </a:xfrm>
          <a:prstGeom prst="roundRect">
            <a:avLst>
              <a:gd name="adj" fmla="val 6667"/>
            </a:avLst>
          </a:prstGeom>
          <a:solidFill>
            <a:srgbClr val="3A3B3C"/>
          </a:solidFill>
          <a:ln/>
        </p:spPr>
      </p:sp>
      <p:sp>
        <p:nvSpPr>
          <p:cNvPr id="8" name="Text 4"/>
          <p:cNvSpPr/>
          <p:nvPr/>
        </p:nvSpPr>
        <p:spPr>
          <a:xfrm>
            <a:off x="6006942" y="2426701"/>
            <a:ext cx="99774" cy="289084"/>
          </a:xfrm>
          <a:prstGeom prst="rect">
            <a:avLst/>
          </a:prstGeom>
          <a:noFill/>
          <a:ln/>
        </p:spPr>
        <p:txBody>
          <a:bodyPr wrap="none" rtlCol="0" anchor="t"/>
          <a:lstStyle/>
          <a:p>
            <a:pPr marL="0" indent="0" algn="ctr">
              <a:lnSpc>
                <a:spcPts val="2276"/>
              </a:lnSpc>
              <a:buNone/>
            </a:pPr>
            <a:r>
              <a:rPr lang="en-US" sz="2276" dirty="0">
                <a:solidFill>
                  <a:srgbClr val="CFCBBF"/>
                </a:solidFill>
                <a:latin typeface="Prata" pitchFamily="34" charset="0"/>
                <a:ea typeface="Prata" pitchFamily="34" charset="-122"/>
                <a:cs typeface="Prata" pitchFamily="34" charset="-120"/>
              </a:rPr>
              <a:t>1</a:t>
            </a:r>
            <a:endParaRPr lang="en-US" sz="2276" dirty="0"/>
          </a:p>
        </p:txBody>
      </p:sp>
      <p:sp>
        <p:nvSpPr>
          <p:cNvPr id="9" name="Text 5"/>
          <p:cNvSpPr/>
          <p:nvPr/>
        </p:nvSpPr>
        <p:spPr>
          <a:xfrm>
            <a:off x="6466285" y="2354430"/>
            <a:ext cx="2409230" cy="301228"/>
          </a:xfrm>
          <a:prstGeom prst="rect">
            <a:avLst/>
          </a:prstGeom>
          <a:noFill/>
          <a:ln/>
        </p:spPr>
        <p:txBody>
          <a:bodyPr wrap="none" rtlCol="0" anchor="t"/>
          <a:lstStyle/>
          <a:p>
            <a:pPr marL="0" indent="0">
              <a:lnSpc>
                <a:spcPts val="2371"/>
              </a:lnSpc>
              <a:buNone/>
            </a:pPr>
            <a:r>
              <a:rPr lang="en-US" sz="1897" dirty="0">
                <a:solidFill>
                  <a:srgbClr val="CFCBBF"/>
                </a:solidFill>
                <a:latin typeface="Prata" pitchFamily="34" charset="0"/>
                <a:ea typeface="Prata" pitchFamily="34" charset="-122"/>
                <a:cs typeface="Prata" pitchFamily="34" charset="-120"/>
              </a:rPr>
              <a:t>Introduction</a:t>
            </a:r>
            <a:endParaRPr lang="en-US" sz="1897" dirty="0"/>
          </a:p>
        </p:txBody>
      </p:sp>
      <p:sp>
        <p:nvSpPr>
          <p:cNvPr id="10" name="Text 6"/>
          <p:cNvSpPr/>
          <p:nvPr/>
        </p:nvSpPr>
        <p:spPr>
          <a:xfrm>
            <a:off x="6466285" y="2771268"/>
            <a:ext cx="3174921" cy="925116"/>
          </a:xfrm>
          <a:prstGeom prst="rect">
            <a:avLst/>
          </a:prstGeom>
          <a:noFill/>
          <a:ln/>
        </p:spPr>
        <p:txBody>
          <a:bodyPr wrap="square" rtlCol="0" anchor="t"/>
          <a:lstStyle/>
          <a:p>
            <a:pPr marL="0" indent="0">
              <a:lnSpc>
                <a:spcPts val="2428"/>
              </a:lnSpc>
              <a:buNone/>
            </a:pPr>
            <a:r>
              <a:rPr lang="en-US" sz="1518" dirty="0">
                <a:solidFill>
                  <a:srgbClr val="CFCBBF"/>
                </a:solidFill>
                <a:latin typeface="Raleway" pitchFamily="34" charset="0"/>
                <a:ea typeface="Raleway" pitchFamily="34" charset="-122"/>
                <a:cs typeface="Raleway" pitchFamily="34" charset="-120"/>
              </a:rPr>
              <a:t>Brief background about concrete and the usage of it and the benefits of carbon black to the mixture.</a:t>
            </a:r>
            <a:endParaRPr lang="en-US" sz="1518" dirty="0"/>
          </a:p>
        </p:txBody>
      </p:sp>
      <p:sp>
        <p:nvSpPr>
          <p:cNvPr id="11" name="Shape 7"/>
          <p:cNvSpPr/>
          <p:nvPr/>
        </p:nvSpPr>
        <p:spPr>
          <a:xfrm>
            <a:off x="9833849" y="2354430"/>
            <a:ext cx="433626" cy="433626"/>
          </a:xfrm>
          <a:prstGeom prst="roundRect">
            <a:avLst>
              <a:gd name="adj" fmla="val 6667"/>
            </a:avLst>
          </a:prstGeom>
          <a:solidFill>
            <a:srgbClr val="3A3B3C"/>
          </a:solidFill>
          <a:ln/>
        </p:spPr>
      </p:sp>
      <p:sp>
        <p:nvSpPr>
          <p:cNvPr id="12" name="Text 8"/>
          <p:cNvSpPr/>
          <p:nvPr/>
        </p:nvSpPr>
        <p:spPr>
          <a:xfrm>
            <a:off x="9961960" y="2426701"/>
            <a:ext cx="177284" cy="289084"/>
          </a:xfrm>
          <a:prstGeom prst="rect">
            <a:avLst/>
          </a:prstGeom>
          <a:noFill/>
          <a:ln/>
        </p:spPr>
        <p:txBody>
          <a:bodyPr wrap="none" rtlCol="0" anchor="t"/>
          <a:lstStyle/>
          <a:p>
            <a:pPr marL="0" indent="0" algn="ctr">
              <a:lnSpc>
                <a:spcPts val="2276"/>
              </a:lnSpc>
              <a:buNone/>
            </a:pPr>
            <a:r>
              <a:rPr lang="en-US" sz="2276" dirty="0">
                <a:solidFill>
                  <a:srgbClr val="CFCBBF"/>
                </a:solidFill>
                <a:latin typeface="Prata" pitchFamily="34" charset="0"/>
                <a:ea typeface="Prata" pitchFamily="34" charset="-122"/>
                <a:cs typeface="Prata" pitchFamily="34" charset="-120"/>
              </a:rPr>
              <a:t>2</a:t>
            </a:r>
            <a:endParaRPr lang="en-US" sz="2276" dirty="0"/>
          </a:p>
        </p:txBody>
      </p:sp>
      <p:sp>
        <p:nvSpPr>
          <p:cNvPr id="13" name="Text 9"/>
          <p:cNvSpPr/>
          <p:nvPr/>
        </p:nvSpPr>
        <p:spPr>
          <a:xfrm>
            <a:off x="10460117" y="2354430"/>
            <a:ext cx="2525792" cy="301228"/>
          </a:xfrm>
          <a:prstGeom prst="rect">
            <a:avLst/>
          </a:prstGeom>
          <a:noFill/>
          <a:ln/>
        </p:spPr>
        <p:txBody>
          <a:bodyPr wrap="none" rtlCol="0" anchor="t"/>
          <a:lstStyle/>
          <a:p>
            <a:pPr marL="0" indent="0">
              <a:lnSpc>
                <a:spcPts val="2371"/>
              </a:lnSpc>
              <a:buNone/>
            </a:pPr>
            <a:r>
              <a:rPr lang="en-US" sz="1897" dirty="0">
                <a:solidFill>
                  <a:srgbClr val="CFCBBF"/>
                </a:solidFill>
                <a:latin typeface="Prata" pitchFamily="34" charset="0"/>
                <a:ea typeface="Prata" pitchFamily="34" charset="-122"/>
                <a:cs typeface="Prata" pitchFamily="34" charset="-120"/>
              </a:rPr>
              <a:t>Objectives</a:t>
            </a:r>
            <a:endParaRPr lang="en-US" sz="1897" dirty="0"/>
          </a:p>
        </p:txBody>
      </p:sp>
      <p:sp>
        <p:nvSpPr>
          <p:cNvPr id="14" name="Text 10"/>
          <p:cNvSpPr/>
          <p:nvPr/>
        </p:nvSpPr>
        <p:spPr>
          <a:xfrm>
            <a:off x="10460117" y="2771268"/>
            <a:ext cx="3174921" cy="925116"/>
          </a:xfrm>
          <a:prstGeom prst="rect">
            <a:avLst/>
          </a:prstGeom>
          <a:noFill/>
          <a:ln/>
        </p:spPr>
        <p:txBody>
          <a:bodyPr wrap="square" rtlCol="0" anchor="t"/>
          <a:lstStyle/>
          <a:p>
            <a:pPr marL="0" indent="0">
              <a:lnSpc>
                <a:spcPts val="2428"/>
              </a:lnSpc>
              <a:buNone/>
            </a:pPr>
            <a:r>
              <a:rPr lang="en-US" sz="1518" dirty="0">
                <a:solidFill>
                  <a:srgbClr val="CFCBBF"/>
                </a:solidFill>
                <a:latin typeface="Raleway" pitchFamily="34" charset="0"/>
                <a:ea typeface="Raleway" pitchFamily="34" charset="-122"/>
              </a:rPr>
              <a:t>The goal of the project  and the ways to achieve it.</a:t>
            </a:r>
            <a:endParaRPr lang="en-US" sz="1518" dirty="0"/>
          </a:p>
        </p:txBody>
      </p:sp>
      <p:sp>
        <p:nvSpPr>
          <p:cNvPr id="15" name="Shape 11"/>
          <p:cNvSpPr/>
          <p:nvPr/>
        </p:nvSpPr>
        <p:spPr>
          <a:xfrm>
            <a:off x="5840016" y="4273440"/>
            <a:ext cx="433626" cy="433626"/>
          </a:xfrm>
          <a:prstGeom prst="roundRect">
            <a:avLst>
              <a:gd name="adj" fmla="val 6667"/>
            </a:avLst>
          </a:prstGeom>
          <a:solidFill>
            <a:srgbClr val="3A3B3C"/>
          </a:solidFill>
          <a:ln/>
        </p:spPr>
      </p:sp>
      <p:sp>
        <p:nvSpPr>
          <p:cNvPr id="16" name="Text 12"/>
          <p:cNvSpPr/>
          <p:nvPr/>
        </p:nvSpPr>
        <p:spPr>
          <a:xfrm>
            <a:off x="5967175" y="4345711"/>
            <a:ext cx="179308" cy="289084"/>
          </a:xfrm>
          <a:prstGeom prst="rect">
            <a:avLst/>
          </a:prstGeom>
          <a:noFill/>
          <a:ln/>
        </p:spPr>
        <p:txBody>
          <a:bodyPr wrap="none" rtlCol="0" anchor="t"/>
          <a:lstStyle/>
          <a:p>
            <a:pPr marL="0" indent="0" algn="ctr">
              <a:lnSpc>
                <a:spcPts val="2276"/>
              </a:lnSpc>
              <a:buNone/>
            </a:pPr>
            <a:r>
              <a:rPr lang="en-US" sz="2276" dirty="0">
                <a:solidFill>
                  <a:srgbClr val="CFCBBF"/>
                </a:solidFill>
                <a:latin typeface="Prata" pitchFamily="34" charset="0"/>
                <a:ea typeface="Prata" pitchFamily="34" charset="-122"/>
                <a:cs typeface="Prata" pitchFamily="34" charset="-120"/>
              </a:rPr>
              <a:t>3</a:t>
            </a:r>
            <a:endParaRPr lang="en-US" sz="2276" dirty="0"/>
          </a:p>
        </p:txBody>
      </p:sp>
      <p:sp>
        <p:nvSpPr>
          <p:cNvPr id="17" name="Text 13"/>
          <p:cNvSpPr/>
          <p:nvPr/>
        </p:nvSpPr>
        <p:spPr>
          <a:xfrm>
            <a:off x="6466285" y="4273440"/>
            <a:ext cx="2572226" cy="301228"/>
          </a:xfrm>
          <a:prstGeom prst="rect">
            <a:avLst/>
          </a:prstGeom>
          <a:noFill/>
          <a:ln/>
        </p:spPr>
        <p:txBody>
          <a:bodyPr wrap="none" rtlCol="0" anchor="t"/>
          <a:lstStyle/>
          <a:p>
            <a:pPr marL="0" indent="0">
              <a:lnSpc>
                <a:spcPts val="2371"/>
              </a:lnSpc>
              <a:buNone/>
            </a:pPr>
            <a:r>
              <a:rPr lang="en-US" sz="1897" dirty="0">
                <a:solidFill>
                  <a:srgbClr val="CFCBBF"/>
                </a:solidFill>
                <a:latin typeface="Prata" pitchFamily="34" charset="0"/>
                <a:ea typeface="Prata" pitchFamily="34" charset="-122"/>
                <a:cs typeface="Prata" pitchFamily="34" charset="-120"/>
              </a:rPr>
              <a:t>Materials </a:t>
            </a:r>
            <a:endParaRPr lang="en-US" sz="1897" dirty="0"/>
          </a:p>
        </p:txBody>
      </p:sp>
      <p:sp>
        <p:nvSpPr>
          <p:cNvPr id="18" name="Text 14"/>
          <p:cNvSpPr/>
          <p:nvPr/>
        </p:nvSpPr>
        <p:spPr>
          <a:xfrm>
            <a:off x="6466285" y="4690278"/>
            <a:ext cx="3174921" cy="925116"/>
          </a:xfrm>
          <a:prstGeom prst="rect">
            <a:avLst/>
          </a:prstGeom>
          <a:noFill/>
          <a:ln/>
        </p:spPr>
        <p:txBody>
          <a:bodyPr wrap="square" rtlCol="0" anchor="t"/>
          <a:lstStyle/>
          <a:p>
            <a:pPr marL="0" indent="0">
              <a:lnSpc>
                <a:spcPts val="2428"/>
              </a:lnSpc>
              <a:buNone/>
            </a:pPr>
            <a:r>
              <a:rPr lang="en-US" sz="1518" dirty="0">
                <a:solidFill>
                  <a:srgbClr val="CFCBBF"/>
                </a:solidFill>
                <a:latin typeface="Raleway" pitchFamily="34" charset="0"/>
                <a:ea typeface="Raleway" pitchFamily="34" charset="-122"/>
              </a:rPr>
              <a:t>What is used in this project and why we used it.</a:t>
            </a:r>
            <a:endParaRPr lang="en-US" sz="1518" dirty="0"/>
          </a:p>
        </p:txBody>
      </p:sp>
      <p:sp>
        <p:nvSpPr>
          <p:cNvPr id="19" name="Shape 15"/>
          <p:cNvSpPr/>
          <p:nvPr/>
        </p:nvSpPr>
        <p:spPr>
          <a:xfrm>
            <a:off x="9833849" y="4273440"/>
            <a:ext cx="433626" cy="433626"/>
          </a:xfrm>
          <a:prstGeom prst="roundRect">
            <a:avLst>
              <a:gd name="adj" fmla="val 6667"/>
            </a:avLst>
          </a:prstGeom>
          <a:solidFill>
            <a:srgbClr val="3A3B3C"/>
          </a:solidFill>
          <a:ln/>
        </p:spPr>
      </p:sp>
      <p:sp>
        <p:nvSpPr>
          <p:cNvPr id="20" name="Text 16"/>
          <p:cNvSpPr/>
          <p:nvPr/>
        </p:nvSpPr>
        <p:spPr>
          <a:xfrm>
            <a:off x="9966008" y="4345711"/>
            <a:ext cx="169188" cy="289084"/>
          </a:xfrm>
          <a:prstGeom prst="rect">
            <a:avLst/>
          </a:prstGeom>
          <a:noFill/>
          <a:ln/>
        </p:spPr>
        <p:txBody>
          <a:bodyPr wrap="none" rtlCol="0" anchor="t"/>
          <a:lstStyle/>
          <a:p>
            <a:pPr marL="0" indent="0" algn="ctr">
              <a:lnSpc>
                <a:spcPts val="2276"/>
              </a:lnSpc>
              <a:buNone/>
            </a:pPr>
            <a:r>
              <a:rPr lang="en-US" sz="2276" dirty="0">
                <a:solidFill>
                  <a:srgbClr val="CFCBBF"/>
                </a:solidFill>
                <a:latin typeface="Prata" pitchFamily="34" charset="0"/>
                <a:ea typeface="Prata" pitchFamily="34" charset="-122"/>
                <a:cs typeface="Prata" pitchFamily="34" charset="-120"/>
              </a:rPr>
              <a:t>4</a:t>
            </a:r>
            <a:endParaRPr lang="en-US" sz="2276" dirty="0"/>
          </a:p>
        </p:txBody>
      </p:sp>
      <p:sp>
        <p:nvSpPr>
          <p:cNvPr id="21" name="Text 17"/>
          <p:cNvSpPr/>
          <p:nvPr/>
        </p:nvSpPr>
        <p:spPr>
          <a:xfrm>
            <a:off x="10460117" y="4273440"/>
            <a:ext cx="2409230" cy="301228"/>
          </a:xfrm>
          <a:prstGeom prst="rect">
            <a:avLst/>
          </a:prstGeom>
          <a:noFill/>
          <a:ln/>
        </p:spPr>
        <p:txBody>
          <a:bodyPr wrap="none" rtlCol="0" anchor="t"/>
          <a:lstStyle/>
          <a:p>
            <a:pPr marL="0" indent="0">
              <a:lnSpc>
                <a:spcPts val="2371"/>
              </a:lnSpc>
              <a:buNone/>
            </a:pPr>
            <a:r>
              <a:rPr lang="en-US" sz="1897" dirty="0">
                <a:solidFill>
                  <a:srgbClr val="CFCBBF"/>
                </a:solidFill>
                <a:latin typeface="Prata" pitchFamily="34" charset="0"/>
                <a:ea typeface="Prata" pitchFamily="34" charset="-122"/>
                <a:cs typeface="Prata" pitchFamily="34" charset="-120"/>
              </a:rPr>
              <a:t>Methodology</a:t>
            </a:r>
            <a:endParaRPr lang="en-US" sz="1897" dirty="0"/>
          </a:p>
        </p:txBody>
      </p:sp>
      <p:sp>
        <p:nvSpPr>
          <p:cNvPr id="22" name="Text 18"/>
          <p:cNvSpPr/>
          <p:nvPr/>
        </p:nvSpPr>
        <p:spPr>
          <a:xfrm>
            <a:off x="10460117" y="4690278"/>
            <a:ext cx="3174921" cy="925116"/>
          </a:xfrm>
          <a:prstGeom prst="rect">
            <a:avLst/>
          </a:prstGeom>
          <a:noFill/>
          <a:ln/>
        </p:spPr>
        <p:txBody>
          <a:bodyPr wrap="square" rtlCol="0" anchor="t"/>
          <a:lstStyle/>
          <a:p>
            <a:pPr marL="0" indent="0">
              <a:lnSpc>
                <a:spcPts val="2428"/>
              </a:lnSpc>
              <a:buNone/>
            </a:pPr>
            <a:r>
              <a:rPr lang="en-US" sz="1518" dirty="0">
                <a:solidFill>
                  <a:srgbClr val="CFCBBF"/>
                </a:solidFill>
                <a:latin typeface="Raleway" pitchFamily="34" charset="0"/>
                <a:ea typeface="Raleway" pitchFamily="34" charset="-122"/>
                <a:cs typeface="Raleway" pitchFamily="34" charset="-120"/>
              </a:rPr>
              <a:t>The ways of research and trails to conclude the project results</a:t>
            </a:r>
            <a:endParaRPr lang="en-US" sz="1518" dirty="0"/>
          </a:p>
        </p:txBody>
      </p:sp>
      <p:sp>
        <p:nvSpPr>
          <p:cNvPr id="24" name="Shape 11"/>
          <p:cNvSpPr/>
          <p:nvPr/>
        </p:nvSpPr>
        <p:spPr>
          <a:xfrm>
            <a:off x="5823784" y="5669398"/>
            <a:ext cx="433626" cy="433626"/>
          </a:xfrm>
          <a:prstGeom prst="roundRect">
            <a:avLst>
              <a:gd name="adj" fmla="val 6667"/>
            </a:avLst>
          </a:prstGeom>
          <a:solidFill>
            <a:srgbClr val="3A3B3C"/>
          </a:solidFill>
          <a:ln/>
        </p:spPr>
      </p:sp>
      <p:sp>
        <p:nvSpPr>
          <p:cNvPr id="25" name="Text 12"/>
          <p:cNvSpPr/>
          <p:nvPr/>
        </p:nvSpPr>
        <p:spPr>
          <a:xfrm>
            <a:off x="5950943" y="5741669"/>
            <a:ext cx="179308" cy="289084"/>
          </a:xfrm>
          <a:prstGeom prst="rect">
            <a:avLst/>
          </a:prstGeom>
          <a:noFill/>
          <a:ln/>
        </p:spPr>
        <p:txBody>
          <a:bodyPr wrap="none" rtlCol="0" anchor="t"/>
          <a:lstStyle/>
          <a:p>
            <a:pPr marL="0" indent="0" algn="ctr">
              <a:lnSpc>
                <a:spcPts val="2276"/>
              </a:lnSpc>
              <a:buNone/>
            </a:pPr>
            <a:r>
              <a:rPr lang="en-US" sz="2276" dirty="0">
                <a:solidFill>
                  <a:srgbClr val="CFCBBF"/>
                </a:solidFill>
                <a:latin typeface="Prata" pitchFamily="34" charset="0"/>
                <a:ea typeface="Prata" pitchFamily="34" charset="-122"/>
              </a:rPr>
              <a:t>5</a:t>
            </a:r>
            <a:endParaRPr lang="en-US" sz="2276" dirty="0"/>
          </a:p>
        </p:txBody>
      </p:sp>
      <p:sp>
        <p:nvSpPr>
          <p:cNvPr id="26" name="Text 13"/>
          <p:cNvSpPr/>
          <p:nvPr/>
        </p:nvSpPr>
        <p:spPr>
          <a:xfrm>
            <a:off x="6450053" y="5669398"/>
            <a:ext cx="2572226" cy="301228"/>
          </a:xfrm>
          <a:prstGeom prst="rect">
            <a:avLst/>
          </a:prstGeom>
          <a:noFill/>
          <a:ln/>
        </p:spPr>
        <p:txBody>
          <a:bodyPr wrap="none" rtlCol="0" anchor="t"/>
          <a:lstStyle/>
          <a:p>
            <a:pPr marL="0" indent="0">
              <a:lnSpc>
                <a:spcPts val="2371"/>
              </a:lnSpc>
              <a:buNone/>
            </a:pPr>
            <a:r>
              <a:rPr lang="en-US" sz="1897" dirty="0">
                <a:solidFill>
                  <a:srgbClr val="CFCBBF"/>
                </a:solidFill>
                <a:latin typeface="Prata" pitchFamily="34" charset="0"/>
                <a:ea typeface="Prata" pitchFamily="34" charset="-122"/>
                <a:cs typeface="Prata" pitchFamily="34" charset="-120"/>
              </a:rPr>
              <a:t>Results</a:t>
            </a:r>
            <a:endParaRPr lang="en-US" sz="1897" dirty="0"/>
          </a:p>
        </p:txBody>
      </p:sp>
      <p:sp>
        <p:nvSpPr>
          <p:cNvPr id="28" name="Shape 15"/>
          <p:cNvSpPr/>
          <p:nvPr/>
        </p:nvSpPr>
        <p:spPr>
          <a:xfrm>
            <a:off x="9817617" y="5669398"/>
            <a:ext cx="433626" cy="433626"/>
          </a:xfrm>
          <a:prstGeom prst="roundRect">
            <a:avLst>
              <a:gd name="adj" fmla="val 6667"/>
            </a:avLst>
          </a:prstGeom>
          <a:solidFill>
            <a:srgbClr val="3A3B3C"/>
          </a:solidFill>
          <a:ln/>
        </p:spPr>
      </p:sp>
      <p:sp>
        <p:nvSpPr>
          <p:cNvPr id="29" name="Text 16"/>
          <p:cNvSpPr/>
          <p:nvPr/>
        </p:nvSpPr>
        <p:spPr>
          <a:xfrm>
            <a:off x="9949776" y="5741669"/>
            <a:ext cx="169188" cy="289084"/>
          </a:xfrm>
          <a:prstGeom prst="rect">
            <a:avLst/>
          </a:prstGeom>
          <a:noFill/>
          <a:ln/>
        </p:spPr>
        <p:txBody>
          <a:bodyPr wrap="none" rtlCol="0" anchor="t"/>
          <a:lstStyle/>
          <a:p>
            <a:pPr marL="0" indent="0" algn="ctr">
              <a:lnSpc>
                <a:spcPts val="2276"/>
              </a:lnSpc>
              <a:buNone/>
            </a:pPr>
            <a:r>
              <a:rPr lang="en-US" sz="2276" dirty="0">
                <a:solidFill>
                  <a:srgbClr val="CFCBBF"/>
                </a:solidFill>
                <a:latin typeface="Prata" pitchFamily="34" charset="0"/>
                <a:ea typeface="Prata" pitchFamily="34" charset="-122"/>
                <a:cs typeface="Prata" pitchFamily="34" charset="-120"/>
              </a:rPr>
              <a:t>6</a:t>
            </a:r>
            <a:endParaRPr lang="en-US" sz="2276" dirty="0"/>
          </a:p>
        </p:txBody>
      </p:sp>
      <p:sp>
        <p:nvSpPr>
          <p:cNvPr id="30" name="Text 17"/>
          <p:cNvSpPr/>
          <p:nvPr/>
        </p:nvSpPr>
        <p:spPr>
          <a:xfrm>
            <a:off x="10443885" y="5669398"/>
            <a:ext cx="2409230" cy="301228"/>
          </a:xfrm>
          <a:prstGeom prst="rect">
            <a:avLst/>
          </a:prstGeom>
          <a:noFill/>
          <a:ln/>
        </p:spPr>
        <p:txBody>
          <a:bodyPr wrap="none" rtlCol="0" anchor="t"/>
          <a:lstStyle/>
          <a:p>
            <a:pPr marL="0" indent="0">
              <a:lnSpc>
                <a:spcPts val="2371"/>
              </a:lnSpc>
              <a:buNone/>
            </a:pPr>
            <a:r>
              <a:rPr lang="en-US" sz="1897" dirty="0">
                <a:solidFill>
                  <a:srgbClr val="CFCBBF"/>
                </a:solidFill>
                <a:latin typeface="Prata" pitchFamily="34" charset="0"/>
                <a:ea typeface="Prata" pitchFamily="34" charset="-122"/>
                <a:cs typeface="Prata" pitchFamily="34" charset="-120"/>
              </a:rPr>
              <a:t>Conclusion</a:t>
            </a:r>
            <a:endParaRPr lang="en-US" sz="1897"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31348" y="-128337"/>
            <a:ext cx="14630400" cy="8229600"/>
          </a:xfrm>
          <a:prstGeom prst="rect">
            <a:avLst/>
          </a:prstGeom>
          <a:solidFill>
            <a:srgbClr val="1B1C1D"/>
          </a:solidFill>
          <a:ln/>
        </p:spPr>
        <p:txBody>
          <a:bodyPr/>
          <a:lstStyle/>
          <a:p>
            <a:endParaRPr lang="x-none" dirty="0"/>
          </a:p>
        </p:txBody>
      </p:sp>
      <p:sp>
        <p:nvSpPr>
          <p:cNvPr id="5" name="Text 1"/>
          <p:cNvSpPr/>
          <p:nvPr/>
        </p:nvSpPr>
        <p:spPr>
          <a:xfrm>
            <a:off x="799505" y="429684"/>
            <a:ext cx="8032671" cy="992267"/>
          </a:xfrm>
          <a:prstGeom prst="rect">
            <a:avLst/>
          </a:prstGeom>
          <a:noFill/>
          <a:ln/>
        </p:spPr>
        <p:txBody>
          <a:bodyPr wrap="square" rtlCol="0" anchor="t"/>
          <a:lstStyle/>
          <a:p>
            <a:pPr>
              <a:lnSpc>
                <a:spcPts val="3907"/>
              </a:lnSpc>
            </a:pPr>
            <a:r>
              <a:rPr lang="en-US" sz="3126" dirty="0" smtClean="0">
                <a:solidFill>
                  <a:srgbClr val="F2E782"/>
                </a:solidFill>
                <a:latin typeface="Prata" pitchFamily="34" charset="0"/>
                <a:ea typeface="Prata" pitchFamily="34" charset="-122"/>
                <a:cs typeface="Prata" pitchFamily="34" charset="-120"/>
              </a:rPr>
              <a:t>1. Introduction</a:t>
            </a:r>
            <a:endParaRPr lang="en-US" sz="3126" dirty="0">
              <a:solidFill>
                <a:srgbClr val="F2E782"/>
              </a:solidFill>
              <a:latin typeface="Prata" pitchFamily="34" charset="0"/>
              <a:ea typeface="Prata" pitchFamily="34" charset="-122"/>
              <a:cs typeface="Prata" pitchFamily="34" charset="-120"/>
            </a:endParaRPr>
          </a:p>
        </p:txBody>
      </p:sp>
      <p:sp>
        <p:nvSpPr>
          <p:cNvPr id="6" name="Text 2"/>
          <p:cNvSpPr/>
          <p:nvPr/>
        </p:nvSpPr>
        <p:spPr>
          <a:xfrm>
            <a:off x="1025959" y="1583962"/>
            <a:ext cx="11592761" cy="4527278"/>
          </a:xfrm>
          <a:prstGeom prst="rect">
            <a:avLst/>
          </a:prstGeom>
          <a:noFill/>
          <a:ln/>
        </p:spPr>
        <p:txBody>
          <a:bodyPr wrap="square" rtlCol="0" anchor="t"/>
          <a:lstStyle/>
          <a:p>
            <a:r>
              <a:rPr lang="en-US" sz="2800" dirty="0">
                <a:solidFill>
                  <a:schemeClr val="bg1"/>
                </a:solidFill>
                <a:cs typeface="Times New Roman" panose="02020603050405020304" pitchFamily="18" charset="0"/>
              </a:rPr>
              <a:t>Concrete is a popular construction material made from water, gravel, and cement. However, it often faces issues like voids that lead to water absorption, corrosion, and weakened structural integrity. </a:t>
            </a:r>
            <a:endParaRPr lang="en-US" sz="2800" dirty="0" smtClean="0">
              <a:solidFill>
                <a:schemeClr val="bg1"/>
              </a:solidFill>
              <a:cs typeface="Times New Roman" panose="02020603050405020304" pitchFamily="18" charset="0"/>
            </a:endParaRPr>
          </a:p>
          <a:p>
            <a:r>
              <a:rPr lang="en-US" sz="2800" dirty="0" smtClean="0">
                <a:solidFill>
                  <a:schemeClr val="bg1"/>
                </a:solidFill>
                <a:cs typeface="Times New Roman" panose="02020603050405020304" pitchFamily="18" charset="0"/>
              </a:rPr>
              <a:t>A </a:t>
            </a:r>
            <a:r>
              <a:rPr lang="en-US" sz="2800" dirty="0">
                <a:solidFill>
                  <a:schemeClr val="bg1"/>
                </a:solidFill>
                <a:cs typeface="Times New Roman" panose="02020603050405020304" pitchFamily="18" charset="0"/>
              </a:rPr>
              <a:t>potential solution is adding carbon black powder, which can fill these voids due to its tiny particle size, increasing concrete density, strength, and resistance to environmental damage. Carbon black is made from burning waste tires, which also addresses environmental pollution issues. Additionally, using Polychlorinated Biphenyls (PCBs) in concrete can nearly double its strength while reducing costs by allowing the use of more sand and gravel without increasing cement content. This approach maintains the concrete’s properties while making it more economical.</a:t>
            </a:r>
          </a:p>
        </p:txBody>
      </p:sp>
    </p:spTree>
    <p:extLst>
      <p:ext uri="{BB962C8B-B14F-4D97-AF65-F5344CB8AC3E}">
        <p14:creationId xmlns:p14="http://schemas.microsoft.com/office/powerpoint/2010/main" val="3604497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43101" y="0"/>
            <a:ext cx="14630400" cy="8229600"/>
          </a:xfrm>
          <a:prstGeom prst="rect">
            <a:avLst/>
          </a:prstGeom>
          <a:solidFill>
            <a:srgbClr val="1B1C1D"/>
          </a:solidFill>
          <a:ln/>
        </p:spPr>
        <p:txBody>
          <a:bodyPr/>
          <a:lstStyle/>
          <a:p>
            <a:endParaRPr lang="x-none" dirty="0"/>
          </a:p>
        </p:txBody>
      </p:sp>
      <p:sp>
        <p:nvSpPr>
          <p:cNvPr id="5" name="Text 1"/>
          <p:cNvSpPr/>
          <p:nvPr/>
        </p:nvSpPr>
        <p:spPr>
          <a:xfrm>
            <a:off x="799505" y="429684"/>
            <a:ext cx="8032671" cy="992267"/>
          </a:xfrm>
          <a:prstGeom prst="rect">
            <a:avLst/>
          </a:prstGeom>
          <a:noFill/>
          <a:ln/>
        </p:spPr>
        <p:txBody>
          <a:bodyPr wrap="square" rtlCol="0" anchor="t"/>
          <a:lstStyle/>
          <a:p>
            <a:pPr>
              <a:lnSpc>
                <a:spcPts val="3907"/>
              </a:lnSpc>
            </a:pPr>
            <a:r>
              <a:rPr lang="en-US" sz="3126" dirty="0">
                <a:solidFill>
                  <a:srgbClr val="F2E782"/>
                </a:solidFill>
                <a:latin typeface="Prata" pitchFamily="34" charset="0"/>
                <a:ea typeface="Prata" pitchFamily="34" charset="-122"/>
                <a:cs typeface="Prata" pitchFamily="34" charset="-120"/>
              </a:rPr>
              <a:t>2</a:t>
            </a:r>
            <a:r>
              <a:rPr lang="en-US" sz="3126" dirty="0" smtClean="0">
                <a:solidFill>
                  <a:srgbClr val="F2E782"/>
                </a:solidFill>
                <a:latin typeface="Prata" pitchFamily="34" charset="0"/>
                <a:ea typeface="Prata" pitchFamily="34" charset="-122"/>
                <a:cs typeface="Prata" pitchFamily="34" charset="-120"/>
              </a:rPr>
              <a:t>. </a:t>
            </a:r>
            <a:r>
              <a:rPr lang="en-US" sz="3126" dirty="0">
                <a:solidFill>
                  <a:srgbClr val="F2E782"/>
                </a:solidFill>
                <a:latin typeface="Prata" pitchFamily="34" charset="0"/>
                <a:ea typeface="Prata" pitchFamily="34" charset="-122"/>
                <a:cs typeface="Prata" pitchFamily="34" charset="-120"/>
              </a:rPr>
              <a:t>Objectives</a:t>
            </a:r>
          </a:p>
        </p:txBody>
      </p:sp>
      <p:sp>
        <p:nvSpPr>
          <p:cNvPr id="6" name="Text 2"/>
          <p:cNvSpPr/>
          <p:nvPr/>
        </p:nvSpPr>
        <p:spPr>
          <a:xfrm>
            <a:off x="1025959" y="1583962"/>
            <a:ext cx="11592761" cy="4527278"/>
          </a:xfrm>
          <a:prstGeom prst="rect">
            <a:avLst/>
          </a:prstGeom>
          <a:noFill/>
          <a:ln/>
        </p:spPr>
        <p:txBody>
          <a:bodyPr wrap="square" rtlCol="0" anchor="t"/>
          <a:lstStyle/>
          <a:p>
            <a:pPr marL="457200" indent="-457200">
              <a:lnSpc>
                <a:spcPct val="150000"/>
              </a:lnSpc>
              <a:buFont typeface="Arial" panose="020B0604020202020204" pitchFamily="34" charset="0"/>
              <a:buChar char="•"/>
            </a:pPr>
            <a:r>
              <a:rPr lang="en-US" sz="2800" dirty="0" smtClean="0">
                <a:solidFill>
                  <a:schemeClr val="bg1"/>
                </a:solidFill>
                <a:cs typeface="+mj-cs"/>
              </a:rPr>
              <a:t>This </a:t>
            </a:r>
            <a:r>
              <a:rPr lang="en-US" sz="2800" dirty="0">
                <a:solidFill>
                  <a:schemeClr val="bg1"/>
                </a:solidFill>
                <a:cs typeface="+mj-cs"/>
              </a:rPr>
              <a:t>project aims </a:t>
            </a:r>
            <a:r>
              <a:rPr lang="en-US" sz="2800" b="1" dirty="0">
                <a:solidFill>
                  <a:schemeClr val="bg1"/>
                </a:solidFill>
                <a:cs typeface="+mj-cs"/>
              </a:rPr>
              <a:t>to </a:t>
            </a:r>
            <a:r>
              <a:rPr lang="en-US" sz="2800" b="1" i="1" u="sng" dirty="0">
                <a:solidFill>
                  <a:schemeClr val="bg1"/>
                </a:solidFill>
                <a:cs typeface="+mj-cs"/>
              </a:rPr>
              <a:t>reduce the amount of cement </a:t>
            </a:r>
            <a:r>
              <a:rPr lang="en-US" sz="2800" dirty="0">
                <a:solidFill>
                  <a:schemeClr val="bg1"/>
                </a:solidFill>
                <a:cs typeface="+mj-cs"/>
              </a:rPr>
              <a:t>to be added to concrete containing 4% PCB, hoping for  achieving the mechanical properties of ordinary concrete. </a:t>
            </a:r>
          </a:p>
          <a:p>
            <a:pPr>
              <a:lnSpc>
                <a:spcPct val="150000"/>
              </a:lnSpc>
            </a:pPr>
            <a:endParaRPr lang="en-US" sz="2800" dirty="0">
              <a:solidFill>
                <a:schemeClr val="bg1"/>
              </a:solidFill>
              <a:cs typeface="+mj-cs"/>
            </a:endParaRPr>
          </a:p>
          <a:p>
            <a:pPr marL="457200" indent="-457200">
              <a:lnSpc>
                <a:spcPct val="150000"/>
              </a:lnSpc>
              <a:buFont typeface="Arial" panose="020B0604020202020204" pitchFamily="34" charset="0"/>
              <a:buChar char="•"/>
            </a:pPr>
            <a:r>
              <a:rPr lang="en-US" sz="2800" dirty="0">
                <a:solidFill>
                  <a:schemeClr val="bg1"/>
                </a:solidFill>
                <a:cs typeface="+mj-cs"/>
              </a:rPr>
              <a:t>As well as studying the effect of this reduction on mechanical properties over time, and how the cost changes with changes in cement proportions in the concrete mix</a:t>
            </a:r>
          </a:p>
          <a:p>
            <a:pPr>
              <a:lnSpc>
                <a:spcPts val="2000"/>
              </a:lnSpc>
            </a:pPr>
            <a:endParaRPr lang="en-US" sz="2800" dirty="0">
              <a:solidFill>
                <a:schemeClr val="bg1"/>
              </a:solidFill>
              <a:cs typeface="+mj-cs"/>
            </a:endParaRPr>
          </a:p>
        </p:txBody>
      </p:sp>
    </p:spTree>
    <p:extLst>
      <p:ext uri="{BB962C8B-B14F-4D97-AF65-F5344CB8AC3E}">
        <p14:creationId xmlns:p14="http://schemas.microsoft.com/office/powerpoint/2010/main" val="47928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79293" y="-1904"/>
            <a:ext cx="14630400" cy="8229600"/>
          </a:xfrm>
          <a:prstGeom prst="rect">
            <a:avLst/>
          </a:prstGeom>
          <a:solidFill>
            <a:srgbClr val="1B1C1D"/>
          </a:solidFill>
          <a:ln/>
        </p:spPr>
      </p:sp>
      <p:pic>
        <p:nvPicPr>
          <p:cNvPr id="4" name="Image 1" descr="preencoded.png"/>
          <p:cNvPicPr>
            <a:picLocks noChangeAspect="1"/>
          </p:cNvPicPr>
          <p:nvPr/>
        </p:nvPicPr>
        <p:blipFill>
          <a:blip r:embed="rId4"/>
          <a:stretch>
            <a:fillRect/>
          </a:stretch>
        </p:blipFill>
        <p:spPr>
          <a:xfrm>
            <a:off x="9144000" y="0"/>
            <a:ext cx="5486400" cy="8229600"/>
          </a:xfrm>
          <a:prstGeom prst="rect">
            <a:avLst/>
          </a:prstGeom>
        </p:spPr>
      </p:pic>
      <p:sp>
        <p:nvSpPr>
          <p:cNvPr id="5" name="Text 1"/>
          <p:cNvSpPr/>
          <p:nvPr/>
        </p:nvSpPr>
        <p:spPr>
          <a:xfrm>
            <a:off x="555665" y="202499"/>
            <a:ext cx="7782401" cy="496133"/>
          </a:xfrm>
          <a:prstGeom prst="rect">
            <a:avLst/>
          </a:prstGeom>
          <a:noFill/>
          <a:ln/>
        </p:spPr>
        <p:txBody>
          <a:bodyPr wrap="none" rtlCol="0" anchor="t"/>
          <a:lstStyle/>
          <a:p>
            <a:pPr marL="0" indent="0">
              <a:lnSpc>
                <a:spcPts val="3907"/>
              </a:lnSpc>
              <a:buNone/>
            </a:pPr>
            <a:r>
              <a:rPr lang="en-US" sz="3126" dirty="0">
                <a:solidFill>
                  <a:srgbClr val="F2E782"/>
                </a:solidFill>
                <a:latin typeface="Prata" pitchFamily="34" charset="0"/>
                <a:ea typeface="Prata" pitchFamily="34" charset="-122"/>
              </a:rPr>
              <a:t>3. Material</a:t>
            </a:r>
            <a:endParaRPr lang="en-US" sz="3126" dirty="0"/>
          </a:p>
        </p:txBody>
      </p:sp>
      <p:sp>
        <p:nvSpPr>
          <p:cNvPr id="6" name="Text 2"/>
          <p:cNvSpPr/>
          <p:nvPr/>
        </p:nvSpPr>
        <p:spPr>
          <a:xfrm>
            <a:off x="595311" y="830138"/>
            <a:ext cx="8032671" cy="847512"/>
          </a:xfrm>
          <a:prstGeom prst="rect">
            <a:avLst/>
          </a:prstGeom>
          <a:noFill/>
          <a:ln/>
        </p:spPr>
        <p:txBody>
          <a:bodyPr wrap="square" rtlCol="0" anchor="t"/>
          <a:lstStyle/>
          <a:p>
            <a:r>
              <a:rPr lang="en-US" sz="2400" dirty="0">
                <a:solidFill>
                  <a:srgbClr val="CFCBBF"/>
                </a:solidFill>
                <a:latin typeface="Raleway" pitchFamily="34" charset="0"/>
                <a:ea typeface="Raleway" pitchFamily="34" charset="-122"/>
              </a:rPr>
              <a:t>The type of concrete most used in the West Bank and Palestine used in this study B300 (52.5 N/mm2) .</a:t>
            </a:r>
          </a:p>
          <a:p>
            <a:r>
              <a:rPr lang="en-US" sz="2400" dirty="0">
                <a:solidFill>
                  <a:srgbClr val="CFCBBF"/>
                </a:solidFill>
                <a:latin typeface="Raleway" pitchFamily="34" charset="0"/>
                <a:ea typeface="Raleway" pitchFamily="34" charset="-122"/>
              </a:rPr>
              <a:t>The materials added per 1kg of </a:t>
            </a:r>
            <a:r>
              <a:rPr lang="en-US" sz="2400" dirty="0" smtClean="0">
                <a:solidFill>
                  <a:srgbClr val="CFCBBF"/>
                </a:solidFill>
                <a:latin typeface="Raleway" pitchFamily="34" charset="0"/>
                <a:ea typeface="Raleway" pitchFamily="34" charset="-122"/>
              </a:rPr>
              <a:t>cement</a:t>
            </a:r>
          </a:p>
          <a:p>
            <a:endParaRPr lang="en-US" sz="2400" dirty="0">
              <a:solidFill>
                <a:srgbClr val="CFCBBF"/>
              </a:solidFill>
              <a:latin typeface="Raleway" pitchFamily="34" charset="0"/>
              <a:ea typeface="Raleway" pitchFamily="34" charset="-122"/>
            </a:endParaRPr>
          </a:p>
          <a:p>
            <a:endParaRPr lang="en-US" sz="2400" dirty="0"/>
          </a:p>
        </p:txBody>
      </p:sp>
      <p:sp>
        <p:nvSpPr>
          <p:cNvPr id="7" name="Shape 3"/>
          <p:cNvSpPr/>
          <p:nvPr/>
        </p:nvSpPr>
        <p:spPr>
          <a:xfrm>
            <a:off x="722829" y="1926194"/>
            <a:ext cx="22860" cy="5151477"/>
          </a:xfrm>
          <a:prstGeom prst="roundRect">
            <a:avLst>
              <a:gd name="adj" fmla="val 104186"/>
            </a:avLst>
          </a:prstGeom>
          <a:solidFill>
            <a:srgbClr val="535455"/>
          </a:solidFill>
          <a:ln/>
        </p:spPr>
      </p:sp>
      <p:sp>
        <p:nvSpPr>
          <p:cNvPr id="8" name="Shape 4"/>
          <p:cNvSpPr/>
          <p:nvPr/>
        </p:nvSpPr>
        <p:spPr>
          <a:xfrm>
            <a:off x="889992" y="2271951"/>
            <a:ext cx="555665" cy="22860"/>
          </a:xfrm>
          <a:prstGeom prst="roundRect">
            <a:avLst>
              <a:gd name="adj" fmla="val 104186"/>
            </a:avLst>
          </a:prstGeom>
          <a:solidFill>
            <a:srgbClr val="535455"/>
          </a:solidFill>
          <a:ln/>
        </p:spPr>
      </p:sp>
      <p:sp>
        <p:nvSpPr>
          <p:cNvPr id="9" name="Shape 5"/>
          <p:cNvSpPr/>
          <p:nvPr/>
        </p:nvSpPr>
        <p:spPr>
          <a:xfrm>
            <a:off x="555665" y="2104788"/>
            <a:ext cx="357188" cy="357188"/>
          </a:xfrm>
          <a:prstGeom prst="roundRect">
            <a:avLst>
              <a:gd name="adj" fmla="val 6668"/>
            </a:avLst>
          </a:prstGeom>
          <a:solidFill>
            <a:srgbClr val="3A3B3C"/>
          </a:solidFill>
          <a:ln/>
        </p:spPr>
      </p:sp>
      <p:sp>
        <p:nvSpPr>
          <p:cNvPr id="10" name="Text 6"/>
          <p:cNvSpPr/>
          <p:nvPr/>
        </p:nvSpPr>
        <p:spPr>
          <a:xfrm>
            <a:off x="693182" y="2164319"/>
            <a:ext cx="82153" cy="238125"/>
          </a:xfrm>
          <a:prstGeom prst="rect">
            <a:avLst/>
          </a:prstGeom>
          <a:noFill/>
          <a:ln/>
        </p:spPr>
        <p:txBody>
          <a:bodyPr wrap="none" rtlCol="0" anchor="t"/>
          <a:lstStyle/>
          <a:p>
            <a:pPr marL="0" indent="0" algn="ctr">
              <a:lnSpc>
                <a:spcPts val="1875"/>
              </a:lnSpc>
              <a:buNone/>
            </a:pPr>
            <a:r>
              <a:rPr lang="en-US" sz="1875" dirty="0">
                <a:solidFill>
                  <a:srgbClr val="CFCBBF"/>
                </a:solidFill>
                <a:latin typeface="Prata" pitchFamily="34" charset="0"/>
                <a:ea typeface="Prata" pitchFamily="34" charset="-122"/>
                <a:cs typeface="Prata" pitchFamily="34" charset="-120"/>
              </a:rPr>
              <a:t>1</a:t>
            </a:r>
            <a:endParaRPr lang="en-US" sz="1875" dirty="0"/>
          </a:p>
        </p:txBody>
      </p:sp>
      <p:sp>
        <p:nvSpPr>
          <p:cNvPr id="11" name="Text 7"/>
          <p:cNvSpPr/>
          <p:nvPr/>
        </p:nvSpPr>
        <p:spPr>
          <a:xfrm>
            <a:off x="1607463" y="2084904"/>
            <a:ext cx="1984653" cy="248007"/>
          </a:xfrm>
          <a:prstGeom prst="rect">
            <a:avLst/>
          </a:prstGeom>
          <a:noFill/>
          <a:ln/>
        </p:spPr>
        <p:txBody>
          <a:bodyPr wrap="none" rtlCol="0" anchor="t"/>
          <a:lstStyle/>
          <a:p>
            <a:pPr marL="0" indent="0" algn="l">
              <a:lnSpc>
                <a:spcPts val="1953"/>
              </a:lnSpc>
              <a:buNone/>
            </a:pPr>
            <a:r>
              <a:rPr lang="en-US" sz="2400" dirty="0">
                <a:solidFill>
                  <a:srgbClr val="CFCBBF"/>
                </a:solidFill>
                <a:latin typeface="Prata" pitchFamily="34" charset="0"/>
                <a:ea typeface="Prata" pitchFamily="34" charset="-122"/>
                <a:cs typeface="Prata" pitchFamily="34" charset="-120"/>
              </a:rPr>
              <a:t>Water Content</a:t>
            </a:r>
            <a:endParaRPr lang="en-US" sz="2400" dirty="0"/>
          </a:p>
        </p:txBody>
      </p:sp>
      <p:sp>
        <p:nvSpPr>
          <p:cNvPr id="12" name="Text 8"/>
          <p:cNvSpPr/>
          <p:nvPr/>
        </p:nvSpPr>
        <p:spPr>
          <a:xfrm>
            <a:off x="1607463" y="2428161"/>
            <a:ext cx="6921341" cy="508159"/>
          </a:xfrm>
          <a:prstGeom prst="rect">
            <a:avLst/>
          </a:prstGeom>
          <a:noFill/>
          <a:ln/>
        </p:spPr>
        <p:txBody>
          <a:bodyPr wrap="square" rtlCol="0" anchor="t"/>
          <a:lstStyle/>
          <a:p>
            <a:pPr>
              <a:lnSpc>
                <a:spcPts val="2000"/>
              </a:lnSpc>
            </a:pPr>
            <a:r>
              <a:rPr lang="en-US" sz="2000" dirty="0">
                <a:solidFill>
                  <a:srgbClr val="CFCBBF"/>
                </a:solidFill>
                <a:latin typeface="Raleway" pitchFamily="34" charset="0"/>
                <a:ea typeface="Raleway" pitchFamily="34" charset="-122"/>
                <a:cs typeface="Raleway" pitchFamily="34" charset="-120"/>
              </a:rPr>
              <a:t>(w\c = 0.50</a:t>
            </a:r>
            <a:r>
              <a:rPr lang="en-US" sz="1400" dirty="0">
                <a:solidFill>
                  <a:srgbClr val="CFCBBF"/>
                </a:solidFill>
                <a:latin typeface="Raleway" pitchFamily="34" charset="0"/>
                <a:ea typeface="Raleway" pitchFamily="34" charset="-122"/>
                <a:cs typeface="Raleway" pitchFamily="34" charset="-120"/>
              </a:rPr>
              <a:t>)</a:t>
            </a:r>
            <a:endParaRPr lang="en-US" sz="1400" dirty="0"/>
          </a:p>
        </p:txBody>
      </p:sp>
      <p:sp>
        <p:nvSpPr>
          <p:cNvPr id="13" name="Shape 9"/>
          <p:cNvSpPr/>
          <p:nvPr/>
        </p:nvSpPr>
        <p:spPr>
          <a:xfrm>
            <a:off x="889992" y="3599498"/>
            <a:ext cx="555665" cy="22860"/>
          </a:xfrm>
          <a:prstGeom prst="roundRect">
            <a:avLst>
              <a:gd name="adj" fmla="val 104186"/>
            </a:avLst>
          </a:prstGeom>
          <a:solidFill>
            <a:srgbClr val="535455"/>
          </a:solidFill>
          <a:ln/>
        </p:spPr>
      </p:sp>
      <p:sp>
        <p:nvSpPr>
          <p:cNvPr id="14" name="Shape 10"/>
          <p:cNvSpPr/>
          <p:nvPr/>
        </p:nvSpPr>
        <p:spPr>
          <a:xfrm>
            <a:off x="555665" y="3432335"/>
            <a:ext cx="357188" cy="357188"/>
          </a:xfrm>
          <a:prstGeom prst="roundRect">
            <a:avLst>
              <a:gd name="adj" fmla="val 6668"/>
            </a:avLst>
          </a:prstGeom>
          <a:solidFill>
            <a:srgbClr val="3A3B3C"/>
          </a:solidFill>
          <a:ln/>
        </p:spPr>
      </p:sp>
      <p:sp>
        <p:nvSpPr>
          <p:cNvPr id="15" name="Text 11"/>
          <p:cNvSpPr/>
          <p:nvPr/>
        </p:nvSpPr>
        <p:spPr>
          <a:xfrm>
            <a:off x="661273" y="3491866"/>
            <a:ext cx="145971" cy="238125"/>
          </a:xfrm>
          <a:prstGeom prst="rect">
            <a:avLst/>
          </a:prstGeom>
          <a:noFill/>
          <a:ln/>
        </p:spPr>
        <p:txBody>
          <a:bodyPr wrap="none" rtlCol="0" anchor="t"/>
          <a:lstStyle/>
          <a:p>
            <a:pPr marL="0" indent="0" algn="ctr">
              <a:lnSpc>
                <a:spcPts val="1875"/>
              </a:lnSpc>
              <a:buNone/>
            </a:pPr>
            <a:r>
              <a:rPr lang="en-US" sz="1875" dirty="0">
                <a:solidFill>
                  <a:srgbClr val="CFCBBF"/>
                </a:solidFill>
                <a:latin typeface="Prata" pitchFamily="34" charset="0"/>
                <a:ea typeface="Prata" pitchFamily="34" charset="-122"/>
                <a:cs typeface="Prata" pitchFamily="34" charset="-120"/>
              </a:rPr>
              <a:t>2</a:t>
            </a:r>
            <a:endParaRPr lang="en-US" sz="1875" dirty="0"/>
          </a:p>
        </p:txBody>
      </p:sp>
      <p:sp>
        <p:nvSpPr>
          <p:cNvPr id="16" name="Text 12"/>
          <p:cNvSpPr/>
          <p:nvPr/>
        </p:nvSpPr>
        <p:spPr>
          <a:xfrm>
            <a:off x="1607463" y="3412451"/>
            <a:ext cx="2035969" cy="248007"/>
          </a:xfrm>
          <a:prstGeom prst="rect">
            <a:avLst/>
          </a:prstGeom>
          <a:noFill/>
          <a:ln/>
        </p:spPr>
        <p:txBody>
          <a:bodyPr wrap="none" rtlCol="0" anchor="t"/>
          <a:lstStyle/>
          <a:p>
            <a:pPr>
              <a:lnSpc>
                <a:spcPts val="1953"/>
              </a:lnSpc>
            </a:pPr>
            <a:r>
              <a:rPr lang="en-US" sz="2400" dirty="0">
                <a:solidFill>
                  <a:srgbClr val="CFCBBF"/>
                </a:solidFill>
                <a:latin typeface="Prata" pitchFamily="34" charset="0"/>
                <a:ea typeface="Prata" pitchFamily="34" charset="-122"/>
                <a:cs typeface="Prata" pitchFamily="34" charset="-120"/>
              </a:rPr>
              <a:t>Aggregate</a:t>
            </a:r>
            <a:endParaRPr lang="en-US" sz="2000" dirty="0">
              <a:solidFill>
                <a:srgbClr val="CFCBBF"/>
              </a:solidFill>
              <a:latin typeface="Prata" pitchFamily="34" charset="0"/>
              <a:ea typeface="Prata" pitchFamily="34" charset="-122"/>
              <a:cs typeface="Prata" pitchFamily="34" charset="-120"/>
            </a:endParaRPr>
          </a:p>
        </p:txBody>
      </p:sp>
      <p:sp>
        <p:nvSpPr>
          <p:cNvPr id="17" name="Text 13"/>
          <p:cNvSpPr/>
          <p:nvPr/>
        </p:nvSpPr>
        <p:spPr>
          <a:xfrm>
            <a:off x="1607463" y="3755707"/>
            <a:ext cx="6921342" cy="1004173"/>
          </a:xfrm>
          <a:prstGeom prst="rect">
            <a:avLst/>
          </a:prstGeom>
          <a:noFill/>
          <a:ln/>
        </p:spPr>
        <p:txBody>
          <a:bodyPr wrap="square" rtlCol="0" anchor="t"/>
          <a:lstStyle/>
          <a:p>
            <a:r>
              <a:rPr lang="en-US" sz="2000" dirty="0">
                <a:solidFill>
                  <a:srgbClr val="CFCBBF"/>
                </a:solidFill>
                <a:latin typeface="Raleway" pitchFamily="34" charset="0"/>
                <a:ea typeface="Raleway" pitchFamily="34" charset="-122"/>
                <a:cs typeface="Raleway" pitchFamily="34" charset="-120"/>
              </a:rPr>
              <a:t> around 18-25 mm (2.6 kilogram), type two has a diameter around 7-17 mm (1.2 kilogram) and type three has a diameter around 1-6 mm (1.28 kilogram) </a:t>
            </a:r>
            <a:endParaRPr lang="en-US" sz="2000" dirty="0"/>
          </a:p>
        </p:txBody>
      </p:sp>
      <p:sp>
        <p:nvSpPr>
          <p:cNvPr id="18" name="Shape 14"/>
          <p:cNvSpPr/>
          <p:nvPr/>
        </p:nvSpPr>
        <p:spPr>
          <a:xfrm>
            <a:off x="889992" y="4927045"/>
            <a:ext cx="555665" cy="22860"/>
          </a:xfrm>
          <a:prstGeom prst="roundRect">
            <a:avLst>
              <a:gd name="adj" fmla="val 104186"/>
            </a:avLst>
          </a:prstGeom>
          <a:solidFill>
            <a:srgbClr val="535455"/>
          </a:solidFill>
          <a:ln/>
        </p:spPr>
      </p:sp>
      <p:sp>
        <p:nvSpPr>
          <p:cNvPr id="19" name="Shape 15"/>
          <p:cNvSpPr/>
          <p:nvPr/>
        </p:nvSpPr>
        <p:spPr>
          <a:xfrm>
            <a:off x="555665" y="4759881"/>
            <a:ext cx="357188" cy="357188"/>
          </a:xfrm>
          <a:prstGeom prst="roundRect">
            <a:avLst>
              <a:gd name="adj" fmla="val 6668"/>
            </a:avLst>
          </a:prstGeom>
          <a:solidFill>
            <a:srgbClr val="3A3B3C"/>
          </a:solidFill>
          <a:ln/>
        </p:spPr>
      </p:sp>
      <p:sp>
        <p:nvSpPr>
          <p:cNvPr id="20" name="Text 16"/>
          <p:cNvSpPr/>
          <p:nvPr/>
        </p:nvSpPr>
        <p:spPr>
          <a:xfrm>
            <a:off x="660440" y="4819413"/>
            <a:ext cx="147637" cy="238125"/>
          </a:xfrm>
          <a:prstGeom prst="rect">
            <a:avLst/>
          </a:prstGeom>
          <a:noFill/>
          <a:ln/>
        </p:spPr>
        <p:txBody>
          <a:bodyPr wrap="none" rtlCol="0" anchor="t"/>
          <a:lstStyle/>
          <a:p>
            <a:pPr marL="0" indent="0" algn="ctr">
              <a:lnSpc>
                <a:spcPts val="1875"/>
              </a:lnSpc>
              <a:buNone/>
            </a:pPr>
            <a:r>
              <a:rPr lang="en-US" sz="1875" dirty="0">
                <a:solidFill>
                  <a:srgbClr val="CFCBBF"/>
                </a:solidFill>
                <a:latin typeface="Prata" pitchFamily="34" charset="0"/>
                <a:ea typeface="Prata" pitchFamily="34" charset="-122"/>
                <a:cs typeface="Prata" pitchFamily="34" charset="-120"/>
              </a:rPr>
              <a:t>3</a:t>
            </a:r>
            <a:endParaRPr lang="en-US" sz="1875" dirty="0"/>
          </a:p>
        </p:txBody>
      </p:sp>
      <p:sp>
        <p:nvSpPr>
          <p:cNvPr id="21" name="Text 17"/>
          <p:cNvSpPr/>
          <p:nvPr/>
        </p:nvSpPr>
        <p:spPr>
          <a:xfrm>
            <a:off x="1502687" y="4819413"/>
            <a:ext cx="2064782" cy="248007"/>
          </a:xfrm>
          <a:prstGeom prst="rect">
            <a:avLst/>
          </a:prstGeom>
          <a:noFill/>
          <a:ln/>
        </p:spPr>
        <p:txBody>
          <a:bodyPr wrap="none" rtlCol="0" anchor="t"/>
          <a:lstStyle/>
          <a:p>
            <a:pPr>
              <a:lnSpc>
                <a:spcPts val="1953"/>
              </a:lnSpc>
            </a:pPr>
            <a:r>
              <a:rPr lang="en-US" sz="2400" dirty="0">
                <a:solidFill>
                  <a:srgbClr val="CFCBBF"/>
                </a:solidFill>
                <a:latin typeface="Prata" pitchFamily="34" charset="0"/>
                <a:ea typeface="Prata" pitchFamily="34" charset="-122"/>
                <a:cs typeface="Prata" pitchFamily="34" charset="-120"/>
              </a:rPr>
              <a:t>Sand</a:t>
            </a:r>
          </a:p>
          <a:p>
            <a:pPr>
              <a:lnSpc>
                <a:spcPts val="1953"/>
              </a:lnSpc>
            </a:pPr>
            <a:endParaRPr lang="en-US" sz="2400" dirty="0">
              <a:solidFill>
                <a:srgbClr val="CFCBBF"/>
              </a:solidFill>
              <a:latin typeface="Prata" pitchFamily="34" charset="0"/>
              <a:ea typeface="Prata" pitchFamily="34" charset="-122"/>
            </a:endParaRPr>
          </a:p>
          <a:p>
            <a:pPr>
              <a:lnSpc>
                <a:spcPts val="1953"/>
              </a:lnSpc>
            </a:pPr>
            <a:endParaRPr lang="en-US" sz="1563" dirty="0"/>
          </a:p>
        </p:txBody>
      </p:sp>
      <p:sp>
        <p:nvSpPr>
          <p:cNvPr id="22" name="Text 18"/>
          <p:cNvSpPr/>
          <p:nvPr/>
        </p:nvSpPr>
        <p:spPr>
          <a:xfrm>
            <a:off x="1607463" y="5311380"/>
            <a:ext cx="6921341" cy="508159"/>
          </a:xfrm>
          <a:prstGeom prst="rect">
            <a:avLst/>
          </a:prstGeom>
          <a:noFill/>
          <a:ln/>
        </p:spPr>
        <p:txBody>
          <a:bodyPr wrap="square" rtlCol="0" anchor="t"/>
          <a:lstStyle/>
          <a:p>
            <a:pPr>
              <a:lnSpc>
                <a:spcPts val="2000"/>
              </a:lnSpc>
            </a:pPr>
            <a:r>
              <a:rPr lang="en-US" sz="2000" dirty="0">
                <a:solidFill>
                  <a:srgbClr val="CFCBBF"/>
                </a:solidFill>
                <a:latin typeface="Raleway" pitchFamily="34" charset="0"/>
                <a:ea typeface="Raleway" pitchFamily="34" charset="-122"/>
                <a:cs typeface="Raleway" pitchFamily="34" charset="-120"/>
              </a:rPr>
              <a:t>2.57 kilograms.</a:t>
            </a:r>
            <a:endParaRPr lang="en-US" sz="2000" dirty="0"/>
          </a:p>
        </p:txBody>
      </p:sp>
      <p:sp>
        <p:nvSpPr>
          <p:cNvPr id="23" name="Shape 19"/>
          <p:cNvSpPr/>
          <p:nvPr/>
        </p:nvSpPr>
        <p:spPr>
          <a:xfrm>
            <a:off x="878562" y="6056647"/>
            <a:ext cx="555665" cy="22860"/>
          </a:xfrm>
          <a:prstGeom prst="roundRect">
            <a:avLst>
              <a:gd name="adj" fmla="val 104186"/>
            </a:avLst>
          </a:prstGeom>
          <a:solidFill>
            <a:srgbClr val="535455"/>
          </a:solidFill>
          <a:ln/>
        </p:spPr>
      </p:sp>
      <p:sp>
        <p:nvSpPr>
          <p:cNvPr id="24" name="Shape 20"/>
          <p:cNvSpPr/>
          <p:nvPr/>
        </p:nvSpPr>
        <p:spPr>
          <a:xfrm>
            <a:off x="544235" y="5889483"/>
            <a:ext cx="357188" cy="357188"/>
          </a:xfrm>
          <a:prstGeom prst="roundRect">
            <a:avLst>
              <a:gd name="adj" fmla="val 6668"/>
            </a:avLst>
          </a:prstGeom>
          <a:solidFill>
            <a:srgbClr val="3A3B3C"/>
          </a:solidFill>
          <a:ln/>
        </p:spPr>
      </p:sp>
      <p:sp>
        <p:nvSpPr>
          <p:cNvPr id="25" name="Text 21"/>
          <p:cNvSpPr/>
          <p:nvPr/>
        </p:nvSpPr>
        <p:spPr>
          <a:xfrm>
            <a:off x="653177" y="5949015"/>
            <a:ext cx="139303" cy="238125"/>
          </a:xfrm>
          <a:prstGeom prst="rect">
            <a:avLst/>
          </a:prstGeom>
          <a:noFill/>
          <a:ln/>
        </p:spPr>
        <p:txBody>
          <a:bodyPr wrap="none" rtlCol="0" anchor="t"/>
          <a:lstStyle/>
          <a:p>
            <a:pPr marL="0" indent="0" algn="ctr">
              <a:lnSpc>
                <a:spcPts val="1875"/>
              </a:lnSpc>
              <a:buNone/>
            </a:pPr>
            <a:r>
              <a:rPr lang="en-US" sz="1875" dirty="0">
                <a:solidFill>
                  <a:srgbClr val="CFCBBF"/>
                </a:solidFill>
                <a:latin typeface="Prata" pitchFamily="34" charset="0"/>
                <a:ea typeface="Prata" pitchFamily="34" charset="-122"/>
                <a:cs typeface="Prata" pitchFamily="34" charset="-120"/>
              </a:rPr>
              <a:t>4</a:t>
            </a:r>
            <a:endParaRPr lang="en-US" sz="1875" dirty="0"/>
          </a:p>
        </p:txBody>
      </p:sp>
      <p:sp>
        <p:nvSpPr>
          <p:cNvPr id="26" name="Text 22"/>
          <p:cNvSpPr/>
          <p:nvPr/>
        </p:nvSpPr>
        <p:spPr>
          <a:xfrm>
            <a:off x="1596033" y="5869600"/>
            <a:ext cx="2140982" cy="248007"/>
          </a:xfrm>
          <a:prstGeom prst="rect">
            <a:avLst/>
          </a:prstGeom>
          <a:noFill/>
          <a:ln/>
        </p:spPr>
        <p:txBody>
          <a:bodyPr wrap="none" rtlCol="0" anchor="t"/>
          <a:lstStyle/>
          <a:p>
            <a:pPr>
              <a:lnSpc>
                <a:spcPts val="1953"/>
              </a:lnSpc>
            </a:pPr>
            <a:r>
              <a:rPr lang="en-US" sz="2400" dirty="0">
                <a:solidFill>
                  <a:srgbClr val="CFCBBF"/>
                </a:solidFill>
                <a:latin typeface="Prata" pitchFamily="34" charset="0"/>
                <a:ea typeface="Prata" pitchFamily="34" charset="-122"/>
                <a:cs typeface="Prata" pitchFamily="34" charset="-120"/>
              </a:rPr>
              <a:t>pyrolysis carbon black</a:t>
            </a:r>
            <a:endParaRPr lang="en-US" sz="2400" dirty="0"/>
          </a:p>
        </p:txBody>
      </p:sp>
      <p:sp>
        <p:nvSpPr>
          <p:cNvPr id="27" name="Text 23"/>
          <p:cNvSpPr/>
          <p:nvPr/>
        </p:nvSpPr>
        <p:spPr>
          <a:xfrm>
            <a:off x="1596033" y="6212857"/>
            <a:ext cx="6921341" cy="508159"/>
          </a:xfrm>
          <a:prstGeom prst="rect">
            <a:avLst/>
          </a:prstGeom>
          <a:noFill/>
          <a:ln/>
        </p:spPr>
        <p:txBody>
          <a:bodyPr wrap="square" rtlCol="0" anchor="t"/>
          <a:lstStyle/>
          <a:p>
            <a:pPr marL="0" indent="0" algn="l">
              <a:lnSpc>
                <a:spcPts val="2000"/>
              </a:lnSpc>
              <a:buNone/>
            </a:pPr>
            <a:r>
              <a:rPr lang="en-US" sz="2000" dirty="0">
                <a:solidFill>
                  <a:srgbClr val="CFCBBF"/>
                </a:solidFill>
                <a:latin typeface="Raleway" pitchFamily="34" charset="0"/>
                <a:ea typeface="Raleway" pitchFamily="34" charset="-122"/>
                <a:cs typeface="Raleway" pitchFamily="34" charset="-120"/>
              </a:rPr>
              <a:t>A percentage of 4% of the cement content.</a:t>
            </a:r>
            <a:endParaRPr lang="en-US" sz="2000" dirty="0"/>
          </a:p>
        </p:txBody>
      </p:sp>
      <p:sp>
        <p:nvSpPr>
          <p:cNvPr id="40" name="Shape 19"/>
          <p:cNvSpPr/>
          <p:nvPr/>
        </p:nvSpPr>
        <p:spPr>
          <a:xfrm>
            <a:off x="889992" y="7136189"/>
            <a:ext cx="555665" cy="22860"/>
          </a:xfrm>
          <a:prstGeom prst="roundRect">
            <a:avLst>
              <a:gd name="adj" fmla="val 104186"/>
            </a:avLst>
          </a:prstGeom>
          <a:solidFill>
            <a:srgbClr val="535455"/>
          </a:solidFill>
          <a:ln/>
        </p:spPr>
      </p:sp>
      <p:sp>
        <p:nvSpPr>
          <p:cNvPr id="41" name="Shape 20"/>
          <p:cNvSpPr/>
          <p:nvPr/>
        </p:nvSpPr>
        <p:spPr>
          <a:xfrm>
            <a:off x="555665" y="6969025"/>
            <a:ext cx="357188" cy="357188"/>
          </a:xfrm>
          <a:prstGeom prst="roundRect">
            <a:avLst>
              <a:gd name="adj" fmla="val 6668"/>
            </a:avLst>
          </a:prstGeom>
          <a:solidFill>
            <a:srgbClr val="3A3B3C"/>
          </a:solidFill>
          <a:ln/>
        </p:spPr>
      </p:sp>
      <p:sp>
        <p:nvSpPr>
          <p:cNvPr id="42" name="Text 21"/>
          <p:cNvSpPr/>
          <p:nvPr/>
        </p:nvSpPr>
        <p:spPr>
          <a:xfrm>
            <a:off x="664607" y="7028557"/>
            <a:ext cx="139303" cy="238125"/>
          </a:xfrm>
          <a:prstGeom prst="rect">
            <a:avLst/>
          </a:prstGeom>
          <a:noFill/>
          <a:ln/>
        </p:spPr>
        <p:txBody>
          <a:bodyPr wrap="none" rtlCol="0" anchor="t"/>
          <a:lstStyle/>
          <a:p>
            <a:pPr marL="0" indent="0" algn="ctr">
              <a:lnSpc>
                <a:spcPts val="1875"/>
              </a:lnSpc>
              <a:buNone/>
            </a:pPr>
            <a:r>
              <a:rPr lang="en-US" sz="1875" dirty="0">
                <a:solidFill>
                  <a:srgbClr val="CFCBBF"/>
                </a:solidFill>
                <a:latin typeface="Prata" pitchFamily="34" charset="0"/>
                <a:ea typeface="Prata" pitchFamily="34" charset="-122"/>
              </a:rPr>
              <a:t>5</a:t>
            </a:r>
            <a:endParaRPr lang="en-US" sz="1875" dirty="0"/>
          </a:p>
        </p:txBody>
      </p:sp>
      <p:sp>
        <p:nvSpPr>
          <p:cNvPr id="43" name="Text 22"/>
          <p:cNvSpPr/>
          <p:nvPr/>
        </p:nvSpPr>
        <p:spPr>
          <a:xfrm>
            <a:off x="1607463" y="6949142"/>
            <a:ext cx="2140982" cy="248007"/>
          </a:xfrm>
          <a:prstGeom prst="rect">
            <a:avLst/>
          </a:prstGeom>
          <a:noFill/>
          <a:ln/>
        </p:spPr>
        <p:txBody>
          <a:bodyPr wrap="none" rtlCol="0" anchor="t"/>
          <a:lstStyle/>
          <a:p>
            <a:pPr marL="0" indent="0" algn="l">
              <a:lnSpc>
                <a:spcPts val="1953"/>
              </a:lnSpc>
              <a:buNone/>
            </a:pPr>
            <a:r>
              <a:rPr lang="en-US" sz="2400" dirty="0">
                <a:solidFill>
                  <a:srgbClr val="CFCBBF"/>
                </a:solidFill>
                <a:latin typeface="Prata" pitchFamily="34" charset="0"/>
                <a:ea typeface="Prata" pitchFamily="34" charset="-122"/>
                <a:cs typeface="Prata" pitchFamily="34" charset="-120"/>
              </a:rPr>
              <a:t>Enhancements.</a:t>
            </a:r>
            <a:endParaRPr lang="en-US" sz="2400" dirty="0"/>
          </a:p>
        </p:txBody>
      </p:sp>
      <p:sp>
        <p:nvSpPr>
          <p:cNvPr id="44" name="Text 23"/>
          <p:cNvSpPr/>
          <p:nvPr/>
        </p:nvSpPr>
        <p:spPr>
          <a:xfrm>
            <a:off x="1607463" y="7292399"/>
            <a:ext cx="6921341" cy="508159"/>
          </a:xfrm>
          <a:prstGeom prst="rect">
            <a:avLst/>
          </a:prstGeom>
          <a:noFill/>
          <a:ln/>
        </p:spPr>
        <p:txBody>
          <a:bodyPr wrap="square" rtlCol="0" anchor="t"/>
          <a:lstStyle/>
          <a:p>
            <a:pPr>
              <a:lnSpc>
                <a:spcPts val="2000"/>
              </a:lnSpc>
            </a:pPr>
            <a:r>
              <a:rPr lang="en-US" sz="2000" dirty="0">
                <a:solidFill>
                  <a:srgbClr val="CFCBBF"/>
                </a:solidFill>
                <a:latin typeface="Raleway" pitchFamily="34" charset="0"/>
                <a:ea typeface="Raleway" pitchFamily="34" charset="-122"/>
                <a:cs typeface="Raleway" pitchFamily="34" charset="-120"/>
              </a:rPr>
              <a:t>super G7 10g and super C30 4g. </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43101" y="0"/>
            <a:ext cx="14630400" cy="8229600"/>
          </a:xfrm>
          <a:prstGeom prst="rect">
            <a:avLst/>
          </a:prstGeom>
          <a:solidFill>
            <a:srgbClr val="1B1C1D"/>
          </a:solidFill>
          <a:ln/>
        </p:spPr>
        <p:txBody>
          <a:bodyPr/>
          <a:lstStyle/>
          <a:p>
            <a:endParaRPr lang="x-none" dirty="0"/>
          </a:p>
        </p:txBody>
      </p:sp>
      <p:sp>
        <p:nvSpPr>
          <p:cNvPr id="5" name="Text 1"/>
          <p:cNvSpPr/>
          <p:nvPr/>
        </p:nvSpPr>
        <p:spPr>
          <a:xfrm>
            <a:off x="799505" y="429684"/>
            <a:ext cx="8032671" cy="992267"/>
          </a:xfrm>
          <a:prstGeom prst="rect">
            <a:avLst/>
          </a:prstGeom>
          <a:noFill/>
          <a:ln/>
        </p:spPr>
        <p:txBody>
          <a:bodyPr wrap="square" rtlCol="0" anchor="t"/>
          <a:lstStyle/>
          <a:p>
            <a:pPr marL="0" indent="0">
              <a:lnSpc>
                <a:spcPts val="3907"/>
              </a:lnSpc>
              <a:buNone/>
            </a:pPr>
            <a:r>
              <a:rPr lang="en-US" sz="3126" dirty="0">
                <a:solidFill>
                  <a:srgbClr val="F2E782"/>
                </a:solidFill>
                <a:latin typeface="Prata" pitchFamily="34" charset="0"/>
                <a:ea typeface="Prata" pitchFamily="34" charset="-122"/>
                <a:cs typeface="Prata" pitchFamily="34" charset="-120"/>
              </a:rPr>
              <a:t>4. Methodology</a:t>
            </a:r>
            <a:endParaRPr lang="en-US" sz="3126" dirty="0"/>
          </a:p>
        </p:txBody>
      </p:sp>
      <p:sp>
        <p:nvSpPr>
          <p:cNvPr id="6" name="Text 2"/>
          <p:cNvSpPr/>
          <p:nvPr/>
        </p:nvSpPr>
        <p:spPr>
          <a:xfrm>
            <a:off x="1025959" y="1583962"/>
            <a:ext cx="8032671" cy="508159"/>
          </a:xfrm>
          <a:prstGeom prst="rect">
            <a:avLst/>
          </a:prstGeom>
          <a:noFill/>
          <a:ln/>
        </p:spPr>
        <p:txBody>
          <a:bodyPr wrap="square" rtlCol="0" anchor="t"/>
          <a:lstStyle/>
          <a:p>
            <a:pPr>
              <a:lnSpc>
                <a:spcPts val="2000"/>
              </a:lnSpc>
            </a:pPr>
            <a:r>
              <a:rPr lang="en-US" sz="2800" dirty="0">
                <a:solidFill>
                  <a:schemeClr val="bg1"/>
                </a:solidFill>
                <a:cs typeface="+mj-cs"/>
              </a:rPr>
              <a:t>Four mechanical tests were applied :</a:t>
            </a:r>
          </a:p>
        </p:txBody>
      </p:sp>
      <p:pic>
        <p:nvPicPr>
          <p:cNvPr id="7" name="Image 2" descr="preencoded.png"/>
          <p:cNvPicPr>
            <a:picLocks noChangeAspect="1"/>
          </p:cNvPicPr>
          <p:nvPr/>
        </p:nvPicPr>
        <p:blipFill>
          <a:blip r:embed="rId4"/>
          <a:stretch>
            <a:fillRect/>
          </a:stretch>
        </p:blipFill>
        <p:spPr>
          <a:xfrm>
            <a:off x="1150025" y="2348179"/>
            <a:ext cx="793790" cy="1270159"/>
          </a:xfrm>
          <a:prstGeom prst="rect">
            <a:avLst/>
          </a:prstGeom>
        </p:spPr>
      </p:pic>
      <p:sp>
        <p:nvSpPr>
          <p:cNvPr id="8" name="Text 3"/>
          <p:cNvSpPr/>
          <p:nvPr/>
        </p:nvSpPr>
        <p:spPr>
          <a:xfrm>
            <a:off x="2364285" y="2722574"/>
            <a:ext cx="4907814" cy="523875"/>
          </a:xfrm>
          <a:prstGeom prst="rect">
            <a:avLst/>
          </a:prstGeom>
          <a:noFill/>
          <a:ln/>
        </p:spPr>
        <p:txBody>
          <a:bodyPr wrap="none" rtlCol="0" anchor="t"/>
          <a:lstStyle/>
          <a:p>
            <a:pPr>
              <a:lnSpc>
                <a:spcPts val="1953"/>
              </a:lnSpc>
            </a:pPr>
            <a:r>
              <a:rPr lang="en-US" sz="2800" dirty="0">
                <a:solidFill>
                  <a:schemeClr val="bg1"/>
                </a:solidFill>
                <a:latin typeface="Prata" pitchFamily="34" charset="0"/>
                <a:ea typeface="Prata" pitchFamily="34" charset="-122"/>
                <a:cs typeface="Prata" pitchFamily="34" charset="-120"/>
              </a:rPr>
              <a:t>Compression Strength Test</a:t>
            </a:r>
          </a:p>
        </p:txBody>
      </p:sp>
      <p:pic>
        <p:nvPicPr>
          <p:cNvPr id="10" name="Image 3" descr="preencoded.png"/>
          <p:cNvPicPr>
            <a:picLocks noChangeAspect="1"/>
          </p:cNvPicPr>
          <p:nvPr/>
        </p:nvPicPr>
        <p:blipFill>
          <a:blip r:embed="rId5"/>
          <a:stretch>
            <a:fillRect/>
          </a:stretch>
        </p:blipFill>
        <p:spPr>
          <a:xfrm>
            <a:off x="1148413" y="3804882"/>
            <a:ext cx="793790" cy="1270159"/>
          </a:xfrm>
          <a:prstGeom prst="rect">
            <a:avLst/>
          </a:prstGeom>
        </p:spPr>
      </p:pic>
      <p:sp>
        <p:nvSpPr>
          <p:cNvPr id="11" name="Text 5"/>
          <p:cNvSpPr/>
          <p:nvPr/>
        </p:nvSpPr>
        <p:spPr>
          <a:xfrm>
            <a:off x="2364285" y="4320809"/>
            <a:ext cx="2514838" cy="248007"/>
          </a:xfrm>
          <a:prstGeom prst="rect">
            <a:avLst/>
          </a:prstGeom>
          <a:noFill/>
          <a:ln/>
        </p:spPr>
        <p:txBody>
          <a:bodyPr wrap="none" rtlCol="0" anchor="t"/>
          <a:lstStyle/>
          <a:p>
            <a:pPr>
              <a:lnSpc>
                <a:spcPts val="1953"/>
              </a:lnSpc>
            </a:pPr>
            <a:r>
              <a:rPr lang="en-US" sz="2800" dirty="0">
                <a:solidFill>
                  <a:schemeClr val="bg1"/>
                </a:solidFill>
                <a:latin typeface="Prata" pitchFamily="34" charset="0"/>
                <a:ea typeface="Prata" pitchFamily="34" charset="-122"/>
                <a:cs typeface="Prata" pitchFamily="34" charset="-120"/>
              </a:rPr>
              <a:t>Friction Test</a:t>
            </a:r>
          </a:p>
        </p:txBody>
      </p:sp>
      <p:pic>
        <p:nvPicPr>
          <p:cNvPr id="13" name="Image 4" descr="preencoded.png"/>
          <p:cNvPicPr>
            <a:picLocks noChangeAspect="1"/>
          </p:cNvPicPr>
          <p:nvPr/>
        </p:nvPicPr>
        <p:blipFill>
          <a:blip r:embed="rId6"/>
          <a:stretch>
            <a:fillRect/>
          </a:stretch>
        </p:blipFill>
        <p:spPr>
          <a:xfrm>
            <a:off x="1169721" y="5331099"/>
            <a:ext cx="793790" cy="1270159"/>
          </a:xfrm>
          <a:prstGeom prst="rect">
            <a:avLst/>
          </a:prstGeom>
        </p:spPr>
      </p:pic>
      <p:sp>
        <p:nvSpPr>
          <p:cNvPr id="14" name="Text 7"/>
          <p:cNvSpPr/>
          <p:nvPr/>
        </p:nvSpPr>
        <p:spPr>
          <a:xfrm>
            <a:off x="2364285" y="5842174"/>
            <a:ext cx="1984653" cy="248007"/>
          </a:xfrm>
          <a:prstGeom prst="rect">
            <a:avLst/>
          </a:prstGeom>
          <a:noFill/>
          <a:ln/>
        </p:spPr>
        <p:txBody>
          <a:bodyPr wrap="none" rtlCol="0" anchor="t"/>
          <a:lstStyle/>
          <a:p>
            <a:pPr>
              <a:lnSpc>
                <a:spcPts val="1953"/>
              </a:lnSpc>
            </a:pPr>
            <a:r>
              <a:rPr lang="en-US" sz="2800" dirty="0">
                <a:solidFill>
                  <a:schemeClr val="bg1"/>
                </a:solidFill>
                <a:latin typeface="Prata" pitchFamily="34" charset="0"/>
                <a:ea typeface="Prata" pitchFamily="34" charset="-122"/>
                <a:cs typeface="Prata" pitchFamily="34" charset="-120"/>
              </a:rPr>
              <a:t>Water Absorption </a:t>
            </a:r>
            <a:r>
              <a:rPr lang="en-US" sz="2800" dirty="0" smtClean="0">
                <a:solidFill>
                  <a:schemeClr val="bg1"/>
                </a:solidFill>
                <a:latin typeface="Prata" pitchFamily="34" charset="0"/>
                <a:ea typeface="Prata" pitchFamily="34" charset="-122"/>
                <a:cs typeface="Prata" pitchFamily="34" charset="-120"/>
              </a:rPr>
              <a:t>Test</a:t>
            </a:r>
            <a:endParaRPr lang="en-US" sz="2800" dirty="0">
              <a:solidFill>
                <a:schemeClr val="bg1"/>
              </a:solidFill>
              <a:latin typeface="Prata" pitchFamily="34" charset="0"/>
              <a:ea typeface="Prata" pitchFamily="34" charset="-122"/>
              <a:cs typeface="Prata" pitchFamily="34" charset="-120"/>
            </a:endParaRPr>
          </a:p>
        </p:txBody>
      </p:sp>
      <p:pic>
        <p:nvPicPr>
          <p:cNvPr id="16" name="Image 5" descr="preencoded.png"/>
          <p:cNvPicPr>
            <a:picLocks noChangeAspect="1"/>
          </p:cNvPicPr>
          <p:nvPr/>
        </p:nvPicPr>
        <p:blipFill>
          <a:blip r:embed="rId7"/>
          <a:stretch>
            <a:fillRect/>
          </a:stretch>
        </p:blipFill>
        <p:spPr>
          <a:xfrm>
            <a:off x="1169721" y="6801195"/>
            <a:ext cx="793790" cy="1270159"/>
          </a:xfrm>
          <a:prstGeom prst="rect">
            <a:avLst/>
          </a:prstGeom>
        </p:spPr>
      </p:pic>
      <p:sp>
        <p:nvSpPr>
          <p:cNvPr id="17" name="Text 9"/>
          <p:cNvSpPr/>
          <p:nvPr/>
        </p:nvSpPr>
        <p:spPr>
          <a:xfrm>
            <a:off x="2364285" y="7341513"/>
            <a:ext cx="1984653" cy="248007"/>
          </a:xfrm>
          <a:prstGeom prst="rect">
            <a:avLst/>
          </a:prstGeom>
          <a:noFill/>
          <a:ln/>
        </p:spPr>
        <p:txBody>
          <a:bodyPr wrap="none" rtlCol="0" anchor="t"/>
          <a:lstStyle/>
          <a:p>
            <a:pPr marL="0" indent="0" algn="l">
              <a:lnSpc>
                <a:spcPts val="1953"/>
              </a:lnSpc>
              <a:buNone/>
            </a:pPr>
            <a:r>
              <a:rPr lang="en-US" sz="2800" dirty="0">
                <a:solidFill>
                  <a:schemeClr val="bg1"/>
                </a:solidFill>
                <a:latin typeface="Prata" pitchFamily="34" charset="0"/>
                <a:ea typeface="Prata" pitchFamily="34" charset="-122"/>
                <a:cs typeface="Prata" pitchFamily="34" charset="-120"/>
              </a:rPr>
              <a:t>Slump Test</a:t>
            </a: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4644" y="-45307"/>
            <a:ext cx="14630400" cy="8961120"/>
          </a:xfrm>
          <a:prstGeom prst="rect">
            <a:avLst/>
          </a:prstGeom>
          <a:solidFill>
            <a:srgbClr val="1B1C1D"/>
          </a:solidFill>
          <a:ln/>
        </p:spPr>
        <p:txBody>
          <a:bodyPr/>
          <a:lstStyle/>
          <a:p>
            <a:endParaRPr lang="x-none" dirty="0"/>
          </a:p>
        </p:txBody>
      </p:sp>
      <p:sp>
        <p:nvSpPr>
          <p:cNvPr id="4" name="Text 1"/>
          <p:cNvSpPr/>
          <p:nvPr/>
        </p:nvSpPr>
        <p:spPr>
          <a:xfrm>
            <a:off x="793790" y="1187648"/>
            <a:ext cx="10958513" cy="708779"/>
          </a:xfrm>
          <a:prstGeom prst="rect">
            <a:avLst/>
          </a:prstGeom>
          <a:noFill/>
          <a:ln/>
        </p:spPr>
        <p:txBody>
          <a:bodyPr wrap="none" rtlCol="0" anchor="t"/>
          <a:lstStyle/>
          <a:p>
            <a:pPr marL="0" indent="0">
              <a:lnSpc>
                <a:spcPts val="5581"/>
              </a:lnSpc>
              <a:buNone/>
            </a:pPr>
            <a:r>
              <a:rPr lang="en-US" sz="4465" dirty="0">
                <a:solidFill>
                  <a:srgbClr val="F2E782"/>
                </a:solidFill>
                <a:latin typeface="Prata" pitchFamily="34" charset="0"/>
                <a:ea typeface="Prata" pitchFamily="34" charset="-122"/>
              </a:rPr>
              <a:t>Compression Test:  </a:t>
            </a:r>
            <a:endParaRPr lang="en-US" sz="4465" dirty="0"/>
          </a:p>
        </p:txBody>
      </p:sp>
      <p:sp>
        <p:nvSpPr>
          <p:cNvPr id="5" name="Text 2"/>
          <p:cNvSpPr/>
          <p:nvPr/>
        </p:nvSpPr>
        <p:spPr>
          <a:xfrm>
            <a:off x="793790" y="2350056"/>
            <a:ext cx="13042821" cy="725805"/>
          </a:xfrm>
          <a:prstGeom prst="rect">
            <a:avLst/>
          </a:prstGeom>
          <a:noFill/>
          <a:ln/>
        </p:spPr>
        <p:txBody>
          <a:bodyPr wrap="square" rtlCol="0" anchor="t"/>
          <a:lstStyle/>
          <a:p>
            <a:pPr marL="0" indent="0">
              <a:lnSpc>
                <a:spcPts val="2858"/>
              </a:lnSpc>
              <a:buNone/>
            </a:pPr>
            <a:r>
              <a:rPr lang="en-US" sz="1786" dirty="0">
                <a:solidFill>
                  <a:srgbClr val="CFCBBF"/>
                </a:solidFill>
                <a:latin typeface="Raleway" pitchFamily="34" charset="0"/>
                <a:ea typeface="Raleway" pitchFamily="34" charset="-122"/>
                <a:cs typeface="Raleway" pitchFamily="34" charset="-120"/>
              </a:rPr>
              <a:t>The sample cubes are prepared and then allowed to settle for 7 and 28  days before we use the compression stress device, centering them within it. </a:t>
            </a:r>
            <a:endParaRPr lang="en-US" sz="1786" dirty="0"/>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pic>
        <p:nvPicPr>
          <p:cNvPr id="23" name="Picture 22">
            <a:extLst>
              <a:ext uri="{FF2B5EF4-FFF2-40B4-BE49-F238E27FC236}">
                <a16:creationId xmlns:a16="http://schemas.microsoft.com/office/drawing/2014/main" xmlns="" id="{4C352D62-B809-4389-A80B-3BB19B415CF3}"/>
              </a:ext>
            </a:extLst>
          </p:cNvPr>
          <p:cNvPicPr>
            <a:picLocks noChangeAspect="1"/>
          </p:cNvPicPr>
          <p:nvPr/>
        </p:nvPicPr>
        <p:blipFill>
          <a:blip r:embed="rId4"/>
          <a:stretch>
            <a:fillRect/>
          </a:stretch>
        </p:blipFill>
        <p:spPr>
          <a:xfrm>
            <a:off x="268302" y="3466968"/>
            <a:ext cx="2073364" cy="2080161"/>
          </a:xfrm>
          <a:prstGeom prst="rect">
            <a:avLst/>
          </a:prstGeom>
        </p:spPr>
      </p:pic>
      <p:cxnSp>
        <p:nvCxnSpPr>
          <p:cNvPr id="27" name="Straight Arrow Connector 26">
            <a:extLst>
              <a:ext uri="{FF2B5EF4-FFF2-40B4-BE49-F238E27FC236}">
                <a16:creationId xmlns:a16="http://schemas.microsoft.com/office/drawing/2014/main" xmlns="" id="{B244DA76-3154-4544-A929-A965DC898E7E}"/>
              </a:ext>
            </a:extLst>
          </p:cNvPr>
          <p:cNvCxnSpPr>
            <a:cxnSpLocks/>
          </p:cNvCxnSpPr>
          <p:nvPr/>
        </p:nvCxnSpPr>
        <p:spPr>
          <a:xfrm>
            <a:off x="2616938" y="4328755"/>
            <a:ext cx="1005840" cy="0"/>
          </a:xfrm>
          <a:prstGeom prst="straightConnector1">
            <a:avLst/>
          </a:prstGeom>
          <a:ln w="85725">
            <a:solidFill>
              <a:schemeClr val="bg1"/>
            </a:solidFill>
            <a:tailEnd type="triangle"/>
          </a:ln>
        </p:spPr>
        <p:style>
          <a:lnRef idx="1">
            <a:schemeClr val="accent3"/>
          </a:lnRef>
          <a:fillRef idx="0">
            <a:schemeClr val="accent3"/>
          </a:fillRef>
          <a:effectRef idx="0">
            <a:schemeClr val="accent3"/>
          </a:effectRef>
          <a:fontRef idx="minor">
            <a:schemeClr val="tx1"/>
          </a:fontRef>
        </p:style>
      </p:cxnSp>
      <p:pic>
        <p:nvPicPr>
          <p:cNvPr id="31" name="Picture 30">
            <a:extLst>
              <a:ext uri="{FF2B5EF4-FFF2-40B4-BE49-F238E27FC236}">
                <a16:creationId xmlns:a16="http://schemas.microsoft.com/office/drawing/2014/main" xmlns="" id="{5412AF68-FD47-42D3-9A69-978002366E69}"/>
              </a:ext>
            </a:extLst>
          </p:cNvPr>
          <p:cNvPicPr>
            <a:picLocks noChangeAspect="1"/>
          </p:cNvPicPr>
          <p:nvPr/>
        </p:nvPicPr>
        <p:blipFill>
          <a:blip r:embed="rId5"/>
          <a:stretch>
            <a:fillRect/>
          </a:stretch>
        </p:blipFill>
        <p:spPr>
          <a:xfrm>
            <a:off x="3879057" y="3400425"/>
            <a:ext cx="2210404" cy="2297429"/>
          </a:xfrm>
          <a:prstGeom prst="rect">
            <a:avLst/>
          </a:prstGeom>
        </p:spPr>
      </p:pic>
      <p:cxnSp>
        <p:nvCxnSpPr>
          <p:cNvPr id="34" name="Straight Arrow Connector 33">
            <a:extLst>
              <a:ext uri="{FF2B5EF4-FFF2-40B4-BE49-F238E27FC236}">
                <a16:creationId xmlns:a16="http://schemas.microsoft.com/office/drawing/2014/main" xmlns="" id="{1906ECB9-C07C-45FB-AB96-79046FF99EA6}"/>
              </a:ext>
            </a:extLst>
          </p:cNvPr>
          <p:cNvCxnSpPr>
            <a:cxnSpLocks/>
          </p:cNvCxnSpPr>
          <p:nvPr/>
        </p:nvCxnSpPr>
        <p:spPr>
          <a:xfrm>
            <a:off x="6316146" y="4435253"/>
            <a:ext cx="1005840" cy="0"/>
          </a:xfrm>
          <a:prstGeom prst="straightConnector1">
            <a:avLst/>
          </a:prstGeom>
          <a:ln w="85725">
            <a:solidFill>
              <a:schemeClr val="bg1"/>
            </a:solidFill>
            <a:tailEnd type="triangle"/>
          </a:ln>
        </p:spPr>
        <p:style>
          <a:lnRef idx="1">
            <a:schemeClr val="accent3"/>
          </a:lnRef>
          <a:fillRef idx="0">
            <a:schemeClr val="accent3"/>
          </a:fillRef>
          <a:effectRef idx="0">
            <a:schemeClr val="accent3"/>
          </a:effectRef>
          <a:fontRef idx="minor">
            <a:schemeClr val="tx1"/>
          </a:fontRef>
        </p:style>
      </p:cxnSp>
      <p:pic>
        <p:nvPicPr>
          <p:cNvPr id="36" name="Picture 35">
            <a:extLst>
              <a:ext uri="{FF2B5EF4-FFF2-40B4-BE49-F238E27FC236}">
                <a16:creationId xmlns:a16="http://schemas.microsoft.com/office/drawing/2014/main" xmlns="" id="{A6CABF22-4752-4460-9C29-0CC897F0AA1F}"/>
              </a:ext>
            </a:extLst>
          </p:cNvPr>
          <p:cNvPicPr>
            <a:picLocks noChangeAspect="1"/>
          </p:cNvPicPr>
          <p:nvPr/>
        </p:nvPicPr>
        <p:blipFill>
          <a:blip r:embed="rId6"/>
          <a:stretch>
            <a:fillRect/>
          </a:stretch>
        </p:blipFill>
        <p:spPr>
          <a:xfrm rot="16200000">
            <a:off x="7658030" y="3383089"/>
            <a:ext cx="2297428" cy="2516146"/>
          </a:xfrm>
          <a:prstGeom prst="rect">
            <a:avLst/>
          </a:prstGeom>
        </p:spPr>
      </p:pic>
      <p:cxnSp>
        <p:nvCxnSpPr>
          <p:cNvPr id="37" name="Straight Arrow Connector 36">
            <a:extLst>
              <a:ext uri="{FF2B5EF4-FFF2-40B4-BE49-F238E27FC236}">
                <a16:creationId xmlns:a16="http://schemas.microsoft.com/office/drawing/2014/main" xmlns="" id="{3C12C4FB-E415-49E5-948A-03EF0354B7AF}"/>
              </a:ext>
            </a:extLst>
          </p:cNvPr>
          <p:cNvCxnSpPr>
            <a:cxnSpLocks/>
          </p:cNvCxnSpPr>
          <p:nvPr/>
        </p:nvCxnSpPr>
        <p:spPr>
          <a:xfrm>
            <a:off x="10283844" y="4475257"/>
            <a:ext cx="1005840" cy="0"/>
          </a:xfrm>
          <a:prstGeom prst="straightConnector1">
            <a:avLst/>
          </a:prstGeom>
          <a:ln w="85725">
            <a:solidFill>
              <a:schemeClr val="bg1"/>
            </a:solidFill>
            <a:tailEnd type="triangle"/>
          </a:ln>
        </p:spPr>
        <p:style>
          <a:lnRef idx="1">
            <a:schemeClr val="accent3"/>
          </a:lnRef>
          <a:fillRef idx="0">
            <a:schemeClr val="accent3"/>
          </a:fillRef>
          <a:effectRef idx="0">
            <a:schemeClr val="accent3"/>
          </a:effectRef>
          <a:fontRef idx="minor">
            <a:schemeClr val="tx1"/>
          </a:fontRef>
        </p:style>
      </p:cxnSp>
      <p:pic>
        <p:nvPicPr>
          <p:cNvPr id="20" name="Pictur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31365" y="3226353"/>
            <a:ext cx="2179835" cy="312019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266462"/>
            <a:ext cx="14630400" cy="8961120"/>
          </a:xfrm>
          <a:prstGeom prst="rect">
            <a:avLst/>
          </a:prstGeom>
          <a:solidFill>
            <a:srgbClr val="1B1C1D"/>
          </a:solidFill>
          <a:ln/>
        </p:spPr>
        <p:txBody>
          <a:bodyPr/>
          <a:lstStyle/>
          <a:p>
            <a:endParaRPr lang="en-US" b="1" dirty="0">
              <a:latin typeface="Dutch801 Rm BT" panose="02020603060505020304" pitchFamily="18" charset="0"/>
            </a:endParaRPr>
          </a:p>
        </p:txBody>
      </p:sp>
      <p:sp>
        <p:nvSpPr>
          <p:cNvPr id="4" name="Text 1"/>
          <p:cNvSpPr/>
          <p:nvPr/>
        </p:nvSpPr>
        <p:spPr>
          <a:xfrm>
            <a:off x="793790" y="1187648"/>
            <a:ext cx="10958513" cy="708779"/>
          </a:xfrm>
          <a:prstGeom prst="rect">
            <a:avLst/>
          </a:prstGeom>
          <a:noFill/>
          <a:ln/>
        </p:spPr>
        <p:txBody>
          <a:bodyPr wrap="none" rtlCol="0" anchor="t"/>
          <a:lstStyle/>
          <a:p>
            <a:pPr>
              <a:lnSpc>
                <a:spcPts val="1953"/>
              </a:lnSpc>
            </a:pPr>
            <a:r>
              <a:rPr lang="en-US" sz="4465" dirty="0">
                <a:solidFill>
                  <a:srgbClr val="F2E782"/>
                </a:solidFill>
                <a:latin typeface="Prata" pitchFamily="34" charset="0"/>
                <a:ea typeface="Prata" pitchFamily="34" charset="-122"/>
              </a:rPr>
              <a:t>Friction Test</a:t>
            </a:r>
          </a:p>
        </p:txBody>
      </p:sp>
      <mc:AlternateContent xmlns:mc="http://schemas.openxmlformats.org/markup-compatibility/2006" xmlns:a14="http://schemas.microsoft.com/office/drawing/2010/main">
        <mc:Choice Requires="a14">
          <p:sp>
            <p:nvSpPr>
              <p:cNvPr id="5" name="Text 2"/>
              <p:cNvSpPr/>
              <p:nvPr/>
            </p:nvSpPr>
            <p:spPr>
              <a:xfrm>
                <a:off x="793790" y="2350055"/>
                <a:ext cx="13042821" cy="3521035"/>
              </a:xfrm>
              <a:prstGeom prst="rect">
                <a:avLst/>
              </a:prstGeom>
              <a:noFill/>
              <a:ln/>
            </p:spPr>
            <p:txBody>
              <a:bodyPr wrap="square" rtlCol="0" anchor="t"/>
              <a:lstStyle/>
              <a:p>
                <a:pPr>
                  <a:lnSpc>
                    <a:spcPts val="2858"/>
                  </a:lnSpc>
                </a:pPr>
                <a:r>
                  <a:rPr lang="en-US" sz="1600" dirty="0">
                    <a:latin typeface="Times New Roman" panose="02020603050405020304" pitchFamily="18" charset="0"/>
                    <a:ea typeface="Calibri" panose="020F0502020204030204" pitchFamily="34" charset="0"/>
                  </a:rPr>
                  <a:t>:  </a:t>
                </a:r>
                <a:r>
                  <a:rPr lang="en-US" sz="2000" dirty="0">
                    <a:solidFill>
                      <a:srgbClr val="CFCBBF"/>
                    </a:solidFill>
                    <a:latin typeface="Raleway" pitchFamily="34" charset="0"/>
                    <a:ea typeface="Raleway" pitchFamily="34" charset="-122"/>
                    <a:cs typeface="Raleway" pitchFamily="34" charset="-120"/>
                  </a:rPr>
                  <a:t>is a force that restrict  movement between two surfaces in contact, resulting in wear and tear on the object. </a:t>
                </a:r>
              </a:p>
              <a:p>
                <a:pPr>
                  <a:lnSpc>
                    <a:spcPts val="2858"/>
                  </a:lnSpc>
                </a:pPr>
                <a:endParaRPr lang="en-US" sz="1786" dirty="0" smtClean="0">
                  <a:solidFill>
                    <a:srgbClr val="CFCBBF"/>
                  </a:solidFill>
                  <a:latin typeface="Raleway" pitchFamily="34" charset="0"/>
                  <a:ea typeface="Raleway" pitchFamily="34" charset="-122"/>
                  <a:cs typeface="Raleway" pitchFamily="34" charset="-120"/>
                </a:endParaRPr>
              </a:p>
              <a:p>
                <a:pPr>
                  <a:lnSpc>
                    <a:spcPts val="2858"/>
                  </a:lnSpc>
                </a:pPr>
                <a:endParaRPr lang="en-US" sz="1786" dirty="0">
                  <a:solidFill>
                    <a:srgbClr val="CFCBBF"/>
                  </a:solidFill>
                  <a:latin typeface="Raleway" pitchFamily="34" charset="0"/>
                  <a:ea typeface="Raleway" pitchFamily="34" charset="-122"/>
                  <a:cs typeface="Raleway" pitchFamily="34" charset="-120"/>
                </a:endParaRPr>
              </a:p>
              <a:p>
                <a:r>
                  <a:rPr lang="en-US" sz="1786" dirty="0" smtClean="0">
                    <a:solidFill>
                      <a:srgbClr val="CFCBBF"/>
                    </a:solidFill>
                    <a:latin typeface="Raleway" pitchFamily="34" charset="0"/>
                    <a:ea typeface="Raleway" pitchFamily="34" charset="-122"/>
                    <a:cs typeface="Raleway" pitchFamily="34" charset="-120"/>
                  </a:rPr>
                  <a:t>                            </a:t>
                </a:r>
                <a:r>
                  <a:rPr lang="en-US" sz="2000" dirty="0" smtClean="0">
                    <a:solidFill>
                      <a:srgbClr val="CFCBBF"/>
                    </a:solidFill>
                    <a:latin typeface="Raleway" pitchFamily="34" charset="0"/>
                    <a:ea typeface="Raleway" pitchFamily="34" charset="-122"/>
                    <a:cs typeface="Raleway" pitchFamily="34" charset="-120"/>
                  </a:rPr>
                  <a:t>The </a:t>
                </a:r>
                <a:r>
                  <a:rPr lang="en-US" sz="2000" dirty="0">
                    <a:solidFill>
                      <a:srgbClr val="CFCBBF"/>
                    </a:solidFill>
                    <a:latin typeface="Raleway" pitchFamily="34" charset="0"/>
                    <a:ea typeface="Raleway" pitchFamily="34" charset="-122"/>
                    <a:cs typeface="Raleway" pitchFamily="34" charset="-120"/>
                  </a:rPr>
                  <a:t>formula of Friction test </a:t>
                </a:r>
                <a:r>
                  <a:rPr lang="en-US" sz="2000" dirty="0" smtClean="0">
                    <a:solidFill>
                      <a:srgbClr val="CFCBBF"/>
                    </a:solidFill>
                    <a:latin typeface="Raleway" pitchFamily="34" charset="0"/>
                    <a:ea typeface="Raleway" pitchFamily="34" charset="-122"/>
                    <a:cs typeface="Raleway" pitchFamily="34" charset="-120"/>
                  </a:rPr>
                  <a:t>:</a:t>
                </a:r>
              </a:p>
              <a:p>
                <a:endParaRPr lang="en-US" sz="1786" dirty="0">
                  <a:solidFill>
                    <a:srgbClr val="CFCBBF"/>
                  </a:solidFill>
                  <a:latin typeface="Raleway" pitchFamily="34" charset="0"/>
                  <a:ea typeface="Raleway" pitchFamily="34" charset="-122"/>
                  <a:cs typeface="Raleway" pitchFamily="34" charset="-120"/>
                </a:endParaRPr>
              </a:p>
              <a:p>
                <a:r>
                  <a:rPr lang="en-US" sz="1786" dirty="0" smtClean="0">
                    <a:solidFill>
                      <a:srgbClr val="CFCBBF"/>
                    </a:solidFill>
                    <a:latin typeface="Raleway" pitchFamily="34" charset="0"/>
                    <a:ea typeface="Raleway" pitchFamily="34" charset="-122"/>
                    <a:cs typeface="Raleway" pitchFamily="34" charset="-120"/>
                  </a:rPr>
                  <a:t>                            </a:t>
                </a:r>
                <a:r>
                  <a:rPr lang="en-US" sz="2400" dirty="0" smtClean="0">
                    <a:solidFill>
                      <a:srgbClr val="CFCBBF"/>
                    </a:solidFill>
                    <a:latin typeface="Raleway" pitchFamily="34" charset="0"/>
                    <a:ea typeface="Raleway" pitchFamily="34" charset="-122"/>
                    <a:cs typeface="Raleway" pitchFamily="34" charset="-120"/>
                  </a:rPr>
                  <a:t>on </a:t>
                </a:r>
                <a:r>
                  <a:rPr lang="en-US" sz="2400" dirty="0">
                    <a:solidFill>
                      <a:srgbClr val="CFCBBF"/>
                    </a:solidFill>
                    <a:latin typeface="Raleway" pitchFamily="34" charset="0"/>
                    <a:ea typeface="Raleway" pitchFamily="34" charset="-122"/>
                    <a:cs typeface="Raleway" pitchFamily="34" charset="-120"/>
                  </a:rPr>
                  <a:t>=</a:t>
                </a:r>
                <a14:m>
                  <m:oMath xmlns:m="http://schemas.openxmlformats.org/officeDocument/2006/math">
                    <m:f>
                      <m:fPr>
                        <m:ctrlPr>
                          <a:rPr lang="en-US" sz="2400" i="1">
                            <a:solidFill>
                              <a:srgbClr val="CFCBBF"/>
                            </a:solidFill>
                            <a:latin typeface="Cambria Math" panose="02040503050406030204" pitchFamily="18" charset="0"/>
                            <a:ea typeface="Raleway" pitchFamily="34" charset="-122"/>
                            <a:cs typeface="Raleway" pitchFamily="34" charset="-120"/>
                          </a:rPr>
                        </m:ctrlPr>
                      </m:fPr>
                      <m:num>
                        <m:d>
                          <m:dPr>
                            <m:ctrlPr>
                              <a:rPr lang="en-US" sz="2400" i="1">
                                <a:solidFill>
                                  <a:srgbClr val="CFCBBF"/>
                                </a:solidFill>
                                <a:latin typeface="Cambria Math" panose="02040503050406030204" pitchFamily="18" charset="0"/>
                                <a:ea typeface="Raleway" pitchFamily="34" charset="-122"/>
                                <a:cs typeface="Raleway" pitchFamily="34" charset="-120"/>
                              </a:rPr>
                            </m:ctrlPr>
                          </m:dPr>
                          <m:e>
                            <m:sSub>
                              <m:sSubPr>
                                <m:ctrlPr>
                                  <a:rPr lang="en-US" sz="2400" i="1">
                                    <a:solidFill>
                                      <a:srgbClr val="CFCBBF"/>
                                    </a:solidFill>
                                    <a:latin typeface="Cambria Math" panose="02040503050406030204" pitchFamily="18" charset="0"/>
                                    <a:ea typeface="Raleway" pitchFamily="34" charset="-122"/>
                                    <a:cs typeface="Raleway" pitchFamily="34" charset="-120"/>
                                  </a:rPr>
                                </m:ctrlPr>
                              </m:sSubPr>
                              <m:e>
                                <m:r>
                                  <a:rPr lang="en-US" sz="2400">
                                    <a:solidFill>
                                      <a:srgbClr val="CFCBBF"/>
                                    </a:solidFill>
                                    <a:latin typeface="Cambria Math" panose="02040503050406030204" pitchFamily="18" charset="0"/>
                                    <a:ea typeface="Raleway" pitchFamily="34" charset="-122"/>
                                    <a:cs typeface="Raleway" pitchFamily="34" charset="-120"/>
                                  </a:rPr>
                                  <m:t>𝑚</m:t>
                                </m:r>
                              </m:e>
                              <m:sub>
                                <m:r>
                                  <a:rPr lang="en-US" sz="2400">
                                    <a:solidFill>
                                      <a:srgbClr val="CFCBBF"/>
                                    </a:solidFill>
                                    <a:latin typeface="Cambria Math" panose="02040503050406030204" pitchFamily="18" charset="0"/>
                                    <a:ea typeface="Raleway" pitchFamily="34" charset="-122"/>
                                    <a:cs typeface="Raleway" pitchFamily="34" charset="-120"/>
                                  </a:rPr>
                                  <m:t>𝑖</m:t>
                                </m:r>
                              </m:sub>
                            </m:sSub>
                            <m:r>
                              <a:rPr lang="en-US" sz="2400">
                                <a:solidFill>
                                  <a:srgbClr val="CFCBBF"/>
                                </a:solidFill>
                                <a:latin typeface="Cambria Math" panose="02040503050406030204" pitchFamily="18" charset="0"/>
                                <a:ea typeface="Raleway" pitchFamily="34" charset="-122"/>
                                <a:cs typeface="Raleway" pitchFamily="34" charset="-120"/>
                              </a:rPr>
                              <m:t>−</m:t>
                            </m:r>
                            <m:sSub>
                              <m:sSubPr>
                                <m:ctrlPr>
                                  <a:rPr lang="en-US" sz="2400" i="1">
                                    <a:solidFill>
                                      <a:srgbClr val="CFCBBF"/>
                                    </a:solidFill>
                                    <a:latin typeface="Cambria Math" panose="02040503050406030204" pitchFamily="18" charset="0"/>
                                    <a:ea typeface="Raleway" pitchFamily="34" charset="-122"/>
                                    <a:cs typeface="Raleway" pitchFamily="34" charset="-120"/>
                                  </a:rPr>
                                </m:ctrlPr>
                              </m:sSubPr>
                              <m:e>
                                <m:r>
                                  <a:rPr lang="en-US" sz="2400">
                                    <a:solidFill>
                                      <a:srgbClr val="CFCBBF"/>
                                    </a:solidFill>
                                    <a:latin typeface="Cambria Math" panose="02040503050406030204" pitchFamily="18" charset="0"/>
                                    <a:ea typeface="Raleway" pitchFamily="34" charset="-122"/>
                                    <a:cs typeface="Raleway" pitchFamily="34" charset="-120"/>
                                  </a:rPr>
                                  <m:t>𝑚</m:t>
                                </m:r>
                              </m:e>
                              <m:sub>
                                <m:r>
                                  <a:rPr lang="en-US" sz="2400">
                                    <a:solidFill>
                                      <a:srgbClr val="CFCBBF"/>
                                    </a:solidFill>
                                    <a:latin typeface="Cambria Math" panose="02040503050406030204" pitchFamily="18" charset="0"/>
                                    <a:ea typeface="Raleway" pitchFamily="34" charset="-122"/>
                                    <a:cs typeface="Raleway" pitchFamily="34" charset="-120"/>
                                  </a:rPr>
                                  <m:t>𝑓</m:t>
                                </m:r>
                              </m:sub>
                            </m:sSub>
                          </m:e>
                        </m:d>
                      </m:num>
                      <m:den>
                        <m:sSub>
                          <m:sSubPr>
                            <m:ctrlPr>
                              <a:rPr lang="en-US" sz="2400" i="1">
                                <a:solidFill>
                                  <a:srgbClr val="CFCBBF"/>
                                </a:solidFill>
                                <a:latin typeface="Cambria Math" panose="02040503050406030204" pitchFamily="18" charset="0"/>
                                <a:ea typeface="Raleway" pitchFamily="34" charset="-122"/>
                                <a:cs typeface="Raleway" pitchFamily="34" charset="-120"/>
                              </a:rPr>
                            </m:ctrlPr>
                          </m:sSubPr>
                          <m:e>
                            <m:r>
                              <a:rPr lang="en-US" sz="2400">
                                <a:solidFill>
                                  <a:srgbClr val="CFCBBF"/>
                                </a:solidFill>
                                <a:latin typeface="Cambria Math" panose="02040503050406030204" pitchFamily="18" charset="0"/>
                                <a:ea typeface="Raleway" pitchFamily="34" charset="-122"/>
                                <a:cs typeface="Raleway" pitchFamily="34" charset="-120"/>
                              </a:rPr>
                              <m:t>𝑚</m:t>
                            </m:r>
                          </m:e>
                          <m:sub>
                            <m:r>
                              <a:rPr lang="en-US" sz="2400">
                                <a:solidFill>
                                  <a:srgbClr val="CFCBBF"/>
                                </a:solidFill>
                                <a:latin typeface="Cambria Math" panose="02040503050406030204" pitchFamily="18" charset="0"/>
                                <a:ea typeface="Raleway" pitchFamily="34" charset="-122"/>
                                <a:cs typeface="Raleway" pitchFamily="34" charset="-120"/>
                              </a:rPr>
                              <m:t>𝑖</m:t>
                            </m:r>
                          </m:sub>
                        </m:sSub>
                      </m:den>
                    </m:f>
                    <m:r>
                      <a:rPr lang="en-US" sz="2400">
                        <a:solidFill>
                          <a:srgbClr val="CFCBBF"/>
                        </a:solidFill>
                        <a:latin typeface="Cambria Math" panose="02040503050406030204" pitchFamily="18" charset="0"/>
                        <a:ea typeface="Raleway" pitchFamily="34" charset="-122"/>
                        <a:cs typeface="Raleway" pitchFamily="34" charset="-120"/>
                      </a:rPr>
                      <m:t>∗100</m:t>
                    </m:r>
                  </m:oMath>
                </a14:m>
                <a:r>
                  <a:rPr lang="en-US" sz="3200" dirty="0">
                    <a:solidFill>
                      <a:srgbClr val="CFCBBF"/>
                    </a:solidFill>
                    <a:latin typeface="Raleway" pitchFamily="34" charset="0"/>
                    <a:ea typeface="Raleway" pitchFamily="34" charset="-122"/>
                    <a:cs typeface="Raleway" pitchFamily="34" charset="-120"/>
                  </a:rPr>
                  <a:t>%     </a:t>
                </a:r>
                <a:r>
                  <a:rPr lang="en-US" sz="3200" dirty="0" smtClean="0">
                    <a:solidFill>
                      <a:srgbClr val="CFCBBF"/>
                    </a:solidFill>
                    <a:latin typeface="Raleway" pitchFamily="34" charset="0"/>
                    <a:ea typeface="Raleway" pitchFamily="34" charset="-122"/>
                    <a:cs typeface="Raleway" pitchFamily="34" charset="-120"/>
                  </a:rPr>
                  <a:t>             </a:t>
                </a:r>
                <a:r>
                  <a:rPr lang="en-US" sz="2000" dirty="0">
                    <a:solidFill>
                      <a:srgbClr val="CFCBBF"/>
                    </a:solidFill>
                    <a:latin typeface="Raleway" pitchFamily="34" charset="0"/>
                    <a:ea typeface="Raleway" pitchFamily="34" charset="-122"/>
                    <a:cs typeface="Raleway" pitchFamily="34" charset="-120"/>
                  </a:rPr>
                  <a:t>where mi: is mass before erosion and mf: is mass after</a:t>
                </a:r>
              </a:p>
            </p:txBody>
          </p:sp>
        </mc:Choice>
        <mc:Fallback xmlns="">
          <p:sp>
            <p:nvSpPr>
              <p:cNvPr id="5" name="Text 2"/>
              <p:cNvSpPr>
                <a:spLocks noRot="1" noChangeAspect="1" noMove="1" noResize="1" noEditPoints="1" noAdjustHandles="1" noChangeArrowheads="1" noChangeShapeType="1" noTextEdit="1"/>
              </p:cNvSpPr>
              <p:nvPr/>
            </p:nvSpPr>
            <p:spPr>
              <a:xfrm>
                <a:off x="793790" y="2350055"/>
                <a:ext cx="13042821" cy="3521035"/>
              </a:xfrm>
              <a:prstGeom prst="rect">
                <a:avLst/>
              </a:prstGeom>
              <a:blipFill rotWithShape="0">
                <a:blip r:embed="rId4"/>
                <a:stretch>
                  <a:fillRect l="-234" t="-173"/>
                </a:stretch>
              </a:blipFill>
              <a:ln/>
            </p:spPr>
            <p:txBody>
              <a:bodyPr/>
              <a:lstStyle/>
              <a:p>
                <a:r>
                  <a:rPr lang="en-US">
                    <a:noFill/>
                  </a:rPr>
                  <a:t> </a:t>
                </a:r>
              </a:p>
            </p:txBody>
          </p:sp>
        </mc:Fallback>
      </mc:AlternateContent>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Tree>
    <p:extLst>
      <p:ext uri="{BB962C8B-B14F-4D97-AF65-F5344CB8AC3E}">
        <p14:creationId xmlns:p14="http://schemas.microsoft.com/office/powerpoint/2010/main" val="3588340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22026" y="-507444"/>
            <a:ext cx="14630400" cy="8961120"/>
          </a:xfrm>
          <a:prstGeom prst="rect">
            <a:avLst/>
          </a:prstGeom>
          <a:solidFill>
            <a:srgbClr val="1B1C1D"/>
          </a:solidFill>
          <a:ln/>
        </p:spPr>
        <p:txBody>
          <a:bodyPr/>
          <a:lstStyle/>
          <a:p>
            <a:endParaRPr lang="en-US" b="1" dirty="0">
              <a:latin typeface="Dutch801 Rm BT" panose="02020603060505020304" pitchFamily="18" charset="0"/>
            </a:endParaRPr>
          </a:p>
        </p:txBody>
      </p:sp>
      <p:sp>
        <p:nvSpPr>
          <p:cNvPr id="4" name="Text 1"/>
          <p:cNvSpPr/>
          <p:nvPr/>
        </p:nvSpPr>
        <p:spPr>
          <a:xfrm>
            <a:off x="793790" y="1187648"/>
            <a:ext cx="10958513" cy="708779"/>
          </a:xfrm>
          <a:prstGeom prst="rect">
            <a:avLst/>
          </a:prstGeom>
          <a:noFill/>
          <a:ln/>
        </p:spPr>
        <p:txBody>
          <a:bodyPr wrap="none" rtlCol="0" anchor="t"/>
          <a:lstStyle/>
          <a:p>
            <a:pPr>
              <a:lnSpc>
                <a:spcPts val="1953"/>
              </a:lnSpc>
            </a:pPr>
            <a:r>
              <a:rPr lang="en-US" sz="4465" dirty="0">
                <a:solidFill>
                  <a:srgbClr val="F2E782"/>
                </a:solidFill>
                <a:latin typeface="Prata" pitchFamily="34" charset="0"/>
                <a:ea typeface="Prata" pitchFamily="34" charset="-122"/>
              </a:rPr>
              <a:t>Water Absorption Test</a:t>
            </a:r>
          </a:p>
        </p:txBody>
      </p:sp>
      <p:sp>
        <p:nvSpPr>
          <p:cNvPr id="5" name="Text 2"/>
          <p:cNvSpPr/>
          <p:nvPr/>
        </p:nvSpPr>
        <p:spPr>
          <a:xfrm>
            <a:off x="793790" y="2350055"/>
            <a:ext cx="13042821" cy="4612601"/>
          </a:xfrm>
          <a:prstGeom prst="rect">
            <a:avLst/>
          </a:prstGeom>
          <a:noFill/>
          <a:ln/>
        </p:spPr>
        <p:txBody>
          <a:bodyPr wrap="square" rtlCol="0" anchor="t"/>
          <a:lstStyle/>
          <a:p>
            <a:pPr>
              <a:lnSpc>
                <a:spcPts val="2858"/>
              </a:lnSpc>
            </a:pPr>
            <a:r>
              <a:rPr lang="en-US" sz="2000" dirty="0">
                <a:solidFill>
                  <a:srgbClr val="CFCBBF"/>
                </a:solidFill>
                <a:latin typeface="Raleway" pitchFamily="34" charset="0"/>
                <a:ea typeface="Raleway" pitchFamily="34" charset="-122"/>
                <a:cs typeface="Raleway" pitchFamily="34" charset="-120"/>
              </a:rPr>
              <a:t>The testing procedure involves drying the sample to a constant weight, weighing it, immersing it in water for a specified period of time, and then weighing it again</a:t>
            </a:r>
            <a:r>
              <a:rPr lang="en-US" sz="2000" dirty="0" smtClean="0">
                <a:solidFill>
                  <a:srgbClr val="CFCBBF"/>
                </a:solidFill>
                <a:latin typeface="Raleway" pitchFamily="34" charset="0"/>
                <a:ea typeface="Raleway" pitchFamily="34" charset="-122"/>
                <a:cs typeface="Raleway" pitchFamily="34" charset="-120"/>
              </a:rPr>
              <a:t>.</a:t>
            </a:r>
          </a:p>
          <a:p>
            <a:pPr>
              <a:lnSpc>
                <a:spcPts val="2858"/>
              </a:lnSpc>
            </a:pPr>
            <a:endParaRPr lang="en-US" sz="2000" dirty="0">
              <a:solidFill>
                <a:srgbClr val="CFCBBF"/>
              </a:solidFill>
              <a:latin typeface="Raleway" pitchFamily="34" charset="0"/>
              <a:ea typeface="Raleway" pitchFamily="34" charset="-122"/>
              <a:cs typeface="Raleway" pitchFamily="34" charset="-120"/>
            </a:endParaRPr>
          </a:p>
          <a:p>
            <a:pPr>
              <a:lnSpc>
                <a:spcPts val="2858"/>
              </a:lnSpc>
            </a:pPr>
            <a:r>
              <a:rPr lang="en-US" sz="2000" dirty="0">
                <a:solidFill>
                  <a:srgbClr val="CFCBBF"/>
                </a:solidFill>
                <a:latin typeface="Raleway" pitchFamily="34" charset="0"/>
                <a:ea typeface="Raleway" pitchFamily="34" charset="-122"/>
                <a:cs typeface="Raleway" pitchFamily="34" charset="-120"/>
              </a:rPr>
              <a:t>This Accomplished by : </a:t>
            </a:r>
          </a:p>
          <a:p>
            <a:pPr>
              <a:lnSpc>
                <a:spcPts val="2858"/>
              </a:lnSpc>
            </a:pPr>
            <a:endParaRPr lang="en-US" sz="2000" dirty="0">
              <a:solidFill>
                <a:srgbClr val="CFCBBF"/>
              </a:solidFill>
              <a:latin typeface="Raleway" pitchFamily="34" charset="0"/>
              <a:ea typeface="Raleway" pitchFamily="34" charset="-122"/>
              <a:cs typeface="Raleway" pitchFamily="34" charset="-120"/>
            </a:endParaRPr>
          </a:p>
          <a:p>
            <a:pPr marL="342900" indent="-342900">
              <a:lnSpc>
                <a:spcPts val="2858"/>
              </a:lnSpc>
              <a:buFont typeface="Arial" panose="020B0604020202020204" pitchFamily="34" charset="0"/>
              <a:buChar char="•"/>
            </a:pPr>
            <a:r>
              <a:rPr lang="en-US" sz="2000" b="1" u="sng" dirty="0">
                <a:solidFill>
                  <a:srgbClr val="CFCBBF"/>
                </a:solidFill>
                <a:latin typeface="Raleway" pitchFamily="34" charset="0"/>
                <a:ea typeface="Raleway" pitchFamily="34" charset="-122"/>
                <a:cs typeface="Raleway" pitchFamily="34" charset="-120"/>
              </a:rPr>
              <a:t>Drying of the concrete </a:t>
            </a:r>
            <a:r>
              <a:rPr lang="en-US" sz="2000" dirty="0">
                <a:solidFill>
                  <a:srgbClr val="CFCBBF"/>
                </a:solidFill>
                <a:latin typeface="Raleway" pitchFamily="34" charset="0"/>
                <a:ea typeface="Raleway" pitchFamily="34" charset="-122"/>
                <a:cs typeface="Raleway" pitchFamily="34" charset="-120"/>
              </a:rPr>
              <a:t>: Until the concrete is completely dried, the samples are placed in a dry oven at 110 C after , and a digital scale was used  to weigh the concrete after continuous drying</a:t>
            </a:r>
          </a:p>
          <a:p>
            <a:pPr>
              <a:lnSpc>
                <a:spcPts val="2858"/>
              </a:lnSpc>
            </a:pPr>
            <a:endParaRPr lang="en-US" sz="2000" b="1" u="sng" dirty="0">
              <a:solidFill>
                <a:srgbClr val="CFCBBF"/>
              </a:solidFill>
              <a:latin typeface="Raleway" pitchFamily="34" charset="0"/>
              <a:ea typeface="Raleway" pitchFamily="34" charset="-122"/>
              <a:cs typeface="Raleway" pitchFamily="34" charset="-120"/>
            </a:endParaRPr>
          </a:p>
          <a:p>
            <a:pPr marL="342900" indent="-342900">
              <a:lnSpc>
                <a:spcPts val="2858"/>
              </a:lnSpc>
              <a:buFont typeface="Arial" panose="020B0604020202020204" pitchFamily="34" charset="0"/>
              <a:buChar char="•"/>
            </a:pPr>
            <a:r>
              <a:rPr lang="en-US" sz="2000" b="1" u="sng" dirty="0">
                <a:solidFill>
                  <a:srgbClr val="CFCBBF"/>
                </a:solidFill>
                <a:latin typeface="Raleway" pitchFamily="34" charset="0"/>
                <a:ea typeface="Raleway" pitchFamily="34" charset="-122"/>
                <a:cs typeface="Raleway" pitchFamily="34" charset="-120"/>
              </a:rPr>
              <a:t>Wetting of  concrete </a:t>
            </a:r>
            <a:r>
              <a:rPr lang="en-US" sz="2000" dirty="0">
                <a:solidFill>
                  <a:srgbClr val="CFCBBF"/>
                </a:solidFill>
                <a:latin typeface="Raleway" pitchFamily="34" charset="0"/>
                <a:ea typeface="Raleway" pitchFamily="34" charset="-122"/>
                <a:cs typeface="Raleway" pitchFamily="34" charset="-120"/>
              </a:rPr>
              <a:t>: After complete drying of the samples, the concrete cubes are immersed in water for 48 hours, then removed and the surface is dried after weighing and wetting</a:t>
            </a:r>
          </a:p>
          <a:p>
            <a:pPr>
              <a:lnSpc>
                <a:spcPts val="2858"/>
              </a:lnSpc>
            </a:pPr>
            <a:endParaRPr lang="en-US" sz="1786" dirty="0" smtClean="0">
              <a:solidFill>
                <a:srgbClr val="CFCBBF"/>
              </a:solidFill>
              <a:latin typeface="Raleway" pitchFamily="34" charset="0"/>
              <a:ea typeface="Raleway" pitchFamily="34" charset="-122"/>
              <a:cs typeface="Raleway" pitchFamily="34" charset="-120"/>
            </a:endParaRPr>
          </a:p>
        </p:txBody>
      </p:sp>
      <p:sp>
        <p:nvSpPr>
          <p:cNvPr id="6" name="Text 3"/>
          <p:cNvSpPr/>
          <p:nvPr/>
        </p:nvSpPr>
        <p:spPr>
          <a:xfrm>
            <a:off x="793790" y="3557826"/>
            <a:ext cx="3089315" cy="354330"/>
          </a:xfrm>
          <a:prstGeom prst="rect">
            <a:avLst/>
          </a:prstGeom>
          <a:noFill/>
          <a:ln/>
        </p:spPr>
        <p:txBody>
          <a:bodyPr wrap="none" rtlCol="0" anchor="t"/>
          <a:lstStyle/>
          <a:p>
            <a:pPr marL="0" indent="0">
              <a:lnSpc>
                <a:spcPts val="2791"/>
              </a:lnSpc>
              <a:buNone/>
            </a:pPr>
            <a:endParaRPr lang="en-US" sz="2233" dirty="0"/>
          </a:p>
        </p:txBody>
      </p:sp>
      <p:sp>
        <p:nvSpPr>
          <p:cNvPr id="7" name="Text 4"/>
          <p:cNvSpPr/>
          <p:nvPr/>
        </p:nvSpPr>
        <p:spPr>
          <a:xfrm>
            <a:off x="793790"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8" name="Text 5"/>
          <p:cNvSpPr/>
          <p:nvPr/>
        </p:nvSpPr>
        <p:spPr>
          <a:xfrm>
            <a:off x="1156692"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9" name="Text 6"/>
          <p:cNvSpPr/>
          <p:nvPr/>
        </p:nvSpPr>
        <p:spPr>
          <a:xfrm>
            <a:off x="1156692"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0" name="Text 7"/>
          <p:cNvSpPr/>
          <p:nvPr/>
        </p:nvSpPr>
        <p:spPr>
          <a:xfrm>
            <a:off x="5332928"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1" name="Text 8"/>
          <p:cNvSpPr/>
          <p:nvPr/>
        </p:nvSpPr>
        <p:spPr>
          <a:xfrm>
            <a:off x="5332928"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2" name="Text 9"/>
          <p:cNvSpPr/>
          <p:nvPr/>
        </p:nvSpPr>
        <p:spPr>
          <a:xfrm>
            <a:off x="5695831" y="5431750"/>
            <a:ext cx="3615214" cy="725805"/>
          </a:xfrm>
          <a:prstGeom prst="rect">
            <a:avLst/>
          </a:prstGeom>
          <a:noFill/>
          <a:ln/>
        </p:spPr>
        <p:txBody>
          <a:bodyPr wrap="square" rtlCol="0" anchor="t"/>
          <a:lstStyle/>
          <a:p>
            <a:pPr marL="1257300" lvl="2" indent="-342900">
              <a:lnSpc>
                <a:spcPts val="2858"/>
              </a:lnSpc>
              <a:buSzPct val="100000"/>
              <a:buFont typeface="+mj-lt"/>
              <a:buAutoNum type="arabicPeriod"/>
            </a:pPr>
            <a:endParaRPr lang="en-US" sz="1786" dirty="0"/>
          </a:p>
        </p:txBody>
      </p:sp>
      <p:sp>
        <p:nvSpPr>
          <p:cNvPr id="13" name="Text 10"/>
          <p:cNvSpPr/>
          <p:nvPr/>
        </p:nvSpPr>
        <p:spPr>
          <a:xfrm>
            <a:off x="5695831"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
        <p:nvSpPr>
          <p:cNvPr id="14" name="Text 11"/>
          <p:cNvSpPr/>
          <p:nvPr/>
        </p:nvSpPr>
        <p:spPr>
          <a:xfrm>
            <a:off x="9872067" y="3557826"/>
            <a:ext cx="2835235" cy="354330"/>
          </a:xfrm>
          <a:prstGeom prst="rect">
            <a:avLst/>
          </a:prstGeom>
          <a:noFill/>
          <a:ln/>
        </p:spPr>
        <p:txBody>
          <a:bodyPr wrap="none" rtlCol="0" anchor="t"/>
          <a:lstStyle/>
          <a:p>
            <a:pPr marL="0" indent="0">
              <a:lnSpc>
                <a:spcPts val="2791"/>
              </a:lnSpc>
              <a:buNone/>
            </a:pPr>
            <a:endParaRPr lang="en-US" sz="2233" dirty="0"/>
          </a:p>
        </p:txBody>
      </p:sp>
      <p:sp>
        <p:nvSpPr>
          <p:cNvPr id="15" name="Text 12"/>
          <p:cNvSpPr/>
          <p:nvPr/>
        </p:nvSpPr>
        <p:spPr>
          <a:xfrm>
            <a:off x="9872067" y="4138970"/>
            <a:ext cx="3978116" cy="1088708"/>
          </a:xfrm>
          <a:prstGeom prst="rect">
            <a:avLst/>
          </a:prstGeom>
          <a:noFill/>
          <a:ln/>
        </p:spPr>
        <p:txBody>
          <a:bodyPr wrap="square" rtlCol="0" anchor="t"/>
          <a:lstStyle/>
          <a:p>
            <a:pPr marL="0" indent="0">
              <a:lnSpc>
                <a:spcPts val="2858"/>
              </a:lnSpc>
              <a:buNone/>
            </a:pPr>
            <a:endParaRPr lang="en-US" sz="1786" dirty="0"/>
          </a:p>
        </p:txBody>
      </p:sp>
      <p:sp>
        <p:nvSpPr>
          <p:cNvPr id="16" name="Text 13"/>
          <p:cNvSpPr/>
          <p:nvPr/>
        </p:nvSpPr>
        <p:spPr>
          <a:xfrm>
            <a:off x="10234970" y="5431750"/>
            <a:ext cx="3615214" cy="725805"/>
          </a:xfrm>
          <a:prstGeom prst="rect">
            <a:avLst/>
          </a:prstGeom>
          <a:noFill/>
          <a:ln/>
        </p:spPr>
        <p:txBody>
          <a:bodyPr wrap="square" rtlCol="0" anchor="t"/>
          <a:lstStyle/>
          <a:p>
            <a:pPr marL="342900" indent="-342900" algn="l">
              <a:lnSpc>
                <a:spcPts val="2858"/>
              </a:lnSpc>
              <a:buSzPct val="100000"/>
              <a:buFont typeface="+mj-lt"/>
              <a:buAutoNum type="arabicPeriod"/>
            </a:pPr>
            <a:endParaRPr lang="en-US" sz="1786" dirty="0"/>
          </a:p>
        </p:txBody>
      </p:sp>
      <p:sp>
        <p:nvSpPr>
          <p:cNvPr id="17" name="Text 14"/>
          <p:cNvSpPr/>
          <p:nvPr/>
        </p:nvSpPr>
        <p:spPr>
          <a:xfrm>
            <a:off x="10234970" y="6236851"/>
            <a:ext cx="3615214" cy="725805"/>
          </a:xfrm>
          <a:prstGeom prst="rect">
            <a:avLst/>
          </a:prstGeom>
          <a:noFill/>
          <a:ln/>
        </p:spPr>
        <p:txBody>
          <a:bodyPr wrap="square" rtlCol="0" anchor="t"/>
          <a:lstStyle/>
          <a:p>
            <a:pPr marL="342900" indent="-342900" algn="l">
              <a:lnSpc>
                <a:spcPts val="2858"/>
              </a:lnSpc>
              <a:buSzPct val="100000"/>
              <a:buFont typeface="+mj-lt"/>
              <a:buAutoNum type="arabicPeriod" startAt="2"/>
            </a:pPr>
            <a:endParaRPr lang="en-US" sz="1786" dirty="0"/>
          </a:p>
        </p:txBody>
      </p:sp>
    </p:spTree>
    <p:extLst>
      <p:ext uri="{BB962C8B-B14F-4D97-AF65-F5344CB8AC3E}">
        <p14:creationId xmlns:p14="http://schemas.microsoft.com/office/powerpoint/2010/main" val="1301454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TM02900769[[fn=Retrospect]]</Template>
  <TotalTime>246</TotalTime>
  <Words>1146</Words>
  <Application>Microsoft Office PowerPoint</Application>
  <PresentationFormat>Custom</PresentationFormat>
  <Paragraphs>151</Paragraphs>
  <Slides>17</Slides>
  <Notes>17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Calibri Light</vt:lpstr>
      <vt:lpstr>Cambria Math</vt:lpstr>
      <vt:lpstr>Dutch801 Rm BT</vt:lpstr>
      <vt:lpstr>Prata</vt:lpstr>
      <vt:lpstr>Raleway</vt:lpstr>
      <vt:lpstr>Times New Roman</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Microsoft account</cp:lastModifiedBy>
  <cp:revision>41</cp:revision>
  <dcterms:created xsi:type="dcterms:W3CDTF">2024-08-23T13:36:29Z</dcterms:created>
  <dcterms:modified xsi:type="dcterms:W3CDTF">2024-08-31T14:41:01Z</dcterms:modified>
</cp:coreProperties>
</file>