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x="18288000" cy="10287000"/>
  <p:notesSz cx="6858000" cy="9144000"/>
  <p:embeddedFontLst>
    <p:embeddedFont>
      <p:font typeface="Montserrat Medium" charset="1" panose="00000600000000000000"/>
      <p:regular r:id="rId23"/>
    </p:embeddedFont>
    <p:embeddedFont>
      <p:font typeface="Montserrat Ultra-Bold" charset="1" panose="00000900000000000000"/>
      <p:regular r:id="rId24"/>
    </p:embeddedFont>
    <p:embeddedFont>
      <p:font typeface="Calibri (MS) Bold" charset="1" panose="020F0702030404030204"/>
      <p:regular r:id="rId25"/>
    </p:embeddedFont>
    <p:embeddedFont>
      <p:font typeface="Calibri (MS)" charset="1" panose="020F0502020204030204"/>
      <p:regular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fonts/font25.fntdata" Type="http://schemas.openxmlformats.org/officeDocument/2006/relationships/font"/><Relationship Id="rId26" Target="fonts/font26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Relationship Id="rId6" Target="../media/image5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4.jpeg" Type="http://schemas.openxmlformats.org/officeDocument/2006/relationships/image"/><Relationship Id="rId3" Target="../media/image4.png" Type="http://schemas.openxmlformats.org/officeDocument/2006/relationships/image"/><Relationship Id="rId4" Target="../media/image5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png" Type="http://schemas.openxmlformats.org/officeDocument/2006/relationships/image"/><Relationship Id="rId3" Target="../media/image4.png" Type="http://schemas.openxmlformats.org/officeDocument/2006/relationships/image"/><Relationship Id="rId4" Target="../media/image5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5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5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5.png" Type="http://schemas.openxmlformats.org/officeDocument/2006/relationships/image"/><Relationship Id="rId4" Target="../media/image26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5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5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png" Type="http://schemas.openxmlformats.org/officeDocument/2006/relationships/image"/><Relationship Id="rId5" Target="../media/image5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5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png" Type="http://schemas.openxmlformats.org/officeDocument/2006/relationships/image"/><Relationship Id="rId4" Target="../media/image8.png" Type="http://schemas.openxmlformats.org/officeDocument/2006/relationships/image"/><Relationship Id="rId5" Target="../media/image9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png" Type="http://schemas.openxmlformats.org/officeDocument/2006/relationships/image"/><Relationship Id="rId4" Target="../media/image12.png" Type="http://schemas.openxmlformats.org/officeDocument/2006/relationships/image"/><Relationship Id="rId5" Target="../media/image13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png" Type="http://schemas.openxmlformats.org/officeDocument/2006/relationships/image"/><Relationship Id="rId4" Target="../media/image16.png" Type="http://schemas.openxmlformats.org/officeDocument/2006/relationships/image"/><Relationship Id="rId5" Target="../media/image17.png" Type="http://schemas.openxmlformats.org/officeDocument/2006/relationships/image"/><Relationship Id="rId6" Target="../media/image18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png" Type="http://schemas.openxmlformats.org/officeDocument/2006/relationships/image"/><Relationship Id="rId3" Target="../media/image4.png" Type="http://schemas.openxmlformats.org/officeDocument/2006/relationships/image"/><Relationship Id="rId4" Target="../media/image5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png" Type="http://schemas.openxmlformats.org/officeDocument/2006/relationships/image"/><Relationship Id="rId3" Target="../media/image4.png" Type="http://schemas.openxmlformats.org/officeDocument/2006/relationships/image"/><Relationship Id="rId4" Target="../media/image5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5.png" Type="http://schemas.openxmlformats.org/officeDocument/2006/relationships/image"/><Relationship Id="rId4" Target="../media/image21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2.png" Type="http://schemas.openxmlformats.org/officeDocument/2006/relationships/image"/><Relationship Id="rId3" Target="../media/image23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240790" y="0"/>
            <a:ext cx="212090" cy="5143500"/>
            <a:chOff x="0" y="0"/>
            <a:chExt cx="55859" cy="135466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5859" cy="1354667"/>
            </a:xfrm>
            <a:custGeom>
              <a:avLst/>
              <a:gdLst/>
              <a:ahLst/>
              <a:cxnLst/>
              <a:rect r="r" b="b" t="t" l="l"/>
              <a:pathLst>
                <a:path h="1354667" w="55859">
                  <a:moveTo>
                    <a:pt x="0" y="0"/>
                  </a:moveTo>
                  <a:lnTo>
                    <a:pt x="55859" y="0"/>
                  </a:lnTo>
                  <a:lnTo>
                    <a:pt x="55859" y="1354667"/>
                  </a:lnTo>
                  <a:lnTo>
                    <a:pt x="0" y="1354667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55859" cy="13927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14997446" y="8646325"/>
            <a:ext cx="2261854" cy="4718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920"/>
              </a:lnSpc>
            </a:pPr>
            <a:r>
              <a:rPr lang="en-US" b="true" sz="2800">
                <a:solidFill>
                  <a:srgbClr val="01385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Start Slide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15098618" y="8772632"/>
            <a:ext cx="177766" cy="266816"/>
          </a:xfrm>
          <a:custGeom>
            <a:avLst/>
            <a:gdLst/>
            <a:ahLst/>
            <a:cxnLst/>
            <a:rect r="r" b="b" t="t" l="l"/>
            <a:pathLst>
              <a:path h="266816" w="177766">
                <a:moveTo>
                  <a:pt x="0" y="0"/>
                </a:moveTo>
                <a:lnTo>
                  <a:pt x="177766" y="0"/>
                </a:lnTo>
                <a:lnTo>
                  <a:pt x="177766" y="266816"/>
                </a:lnTo>
                <a:lnTo>
                  <a:pt x="0" y="2668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4515390" y="1764148"/>
            <a:ext cx="4137999" cy="245871"/>
            <a:chOff x="0" y="0"/>
            <a:chExt cx="1089843" cy="64756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089843" cy="64756"/>
            </a:xfrm>
            <a:custGeom>
              <a:avLst/>
              <a:gdLst/>
              <a:ahLst/>
              <a:cxnLst/>
              <a:rect r="r" b="b" t="t" l="l"/>
              <a:pathLst>
                <a:path h="64756" w="1089843">
                  <a:moveTo>
                    <a:pt x="0" y="0"/>
                  </a:moveTo>
                  <a:lnTo>
                    <a:pt x="1089843" y="0"/>
                  </a:lnTo>
                  <a:lnTo>
                    <a:pt x="1089843" y="64756"/>
                  </a:lnTo>
                  <a:lnTo>
                    <a:pt x="0" y="64756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1089843" cy="1028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7761566" y="666038"/>
            <a:ext cx="2764867" cy="2764867"/>
          </a:xfrm>
          <a:custGeom>
            <a:avLst/>
            <a:gdLst/>
            <a:ahLst/>
            <a:cxnLst/>
            <a:rect r="r" b="b" t="t" l="l"/>
            <a:pathLst>
              <a:path h="2764867" w="2764867">
                <a:moveTo>
                  <a:pt x="0" y="0"/>
                </a:moveTo>
                <a:lnTo>
                  <a:pt x="2764868" y="0"/>
                </a:lnTo>
                <a:lnTo>
                  <a:pt x="2764868" y="2764867"/>
                </a:lnTo>
                <a:lnTo>
                  <a:pt x="0" y="276486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true" flipV="false" rot="0">
            <a:off x="16584389" y="983582"/>
            <a:ext cx="1290717" cy="903502"/>
          </a:xfrm>
          <a:custGeom>
            <a:avLst/>
            <a:gdLst/>
            <a:ahLst/>
            <a:cxnLst/>
            <a:rect r="r" b="b" t="t" l="l"/>
            <a:pathLst>
              <a:path h="903502" w="1290717">
                <a:moveTo>
                  <a:pt x="1290717" y="0"/>
                </a:moveTo>
                <a:lnTo>
                  <a:pt x="0" y="0"/>
                </a:lnTo>
                <a:lnTo>
                  <a:pt x="0" y="903501"/>
                </a:lnTo>
                <a:lnTo>
                  <a:pt x="1290717" y="903501"/>
                </a:lnTo>
                <a:lnTo>
                  <a:pt x="1290717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5400000">
            <a:off x="15567984" y="608651"/>
            <a:ext cx="973593" cy="1088366"/>
          </a:xfrm>
          <a:custGeom>
            <a:avLst/>
            <a:gdLst/>
            <a:ahLst/>
            <a:cxnLst/>
            <a:rect r="r" b="b" t="t" l="l"/>
            <a:pathLst>
              <a:path h="1088366" w="973593">
                <a:moveTo>
                  <a:pt x="0" y="0"/>
                </a:moveTo>
                <a:lnTo>
                  <a:pt x="973593" y="0"/>
                </a:lnTo>
                <a:lnTo>
                  <a:pt x="973593" y="1088366"/>
                </a:lnTo>
                <a:lnTo>
                  <a:pt x="0" y="108836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2578929" y="3783330"/>
            <a:ext cx="13072191" cy="13601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560"/>
              </a:lnSpc>
            </a:pPr>
            <a:r>
              <a:rPr lang="en-US" b="true" sz="9600">
                <a:solidFill>
                  <a:srgbClr val="01385F"/>
                </a:solidFill>
                <a:latin typeface="Montserrat Ultra-Bold"/>
                <a:ea typeface="Montserrat Ultra-Bold"/>
                <a:cs typeface="Montserrat Ultra-Bold"/>
                <a:sym typeface="Montserrat Ultra-Bold"/>
              </a:rPr>
              <a:t>GRAD PROJECT I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578929" y="5238750"/>
            <a:ext cx="9288593" cy="13601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560"/>
              </a:lnSpc>
            </a:pPr>
            <a:r>
              <a:rPr lang="en-US" b="true" sz="9600">
                <a:solidFill>
                  <a:srgbClr val="8A96AD"/>
                </a:solidFill>
                <a:latin typeface="Montserrat Ultra-Bold"/>
                <a:ea typeface="Montserrat Ultra-Bold"/>
                <a:cs typeface="Montserrat Ultra-Bold"/>
                <a:sym typeface="Montserrat Ultra-Bold"/>
              </a:rPr>
              <a:t>“PATHY”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2578929" y="6808617"/>
            <a:ext cx="9288593" cy="4718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20"/>
              </a:lnSpc>
            </a:pPr>
            <a:r>
              <a:rPr lang="en-US" b="true" sz="2800" spc="963">
                <a:solidFill>
                  <a:srgbClr val="01385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HALA KAWNI - NASSER AKER 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2578929" y="7232797"/>
            <a:ext cx="5943976" cy="4718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20"/>
              </a:lnSpc>
            </a:pPr>
            <a:r>
              <a:rPr lang="en-US" b="true" sz="2800" spc="963">
                <a:solidFill>
                  <a:srgbClr val="01385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DR. ALADDIN MASRI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054623" y="2834299"/>
            <a:ext cx="6848202" cy="6020856"/>
          </a:xfrm>
          <a:custGeom>
            <a:avLst/>
            <a:gdLst/>
            <a:ahLst/>
            <a:cxnLst/>
            <a:rect r="r" b="b" t="t" l="l"/>
            <a:pathLst>
              <a:path h="6020856" w="6848202">
                <a:moveTo>
                  <a:pt x="0" y="0"/>
                </a:moveTo>
                <a:lnTo>
                  <a:pt x="6848201" y="0"/>
                </a:lnTo>
                <a:lnTo>
                  <a:pt x="6848201" y="6020856"/>
                </a:lnTo>
                <a:lnTo>
                  <a:pt x="0" y="60208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183559" y="819150"/>
            <a:ext cx="2602944" cy="968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000"/>
              </a:lnSpc>
            </a:pPr>
            <a:r>
              <a:rPr lang="en-US" b="true" sz="5000" strike="noStrike" u="none">
                <a:solidFill>
                  <a:srgbClr val="0D3B66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Features :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028700" y="2108920"/>
            <a:ext cx="3427095" cy="968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079501" indent="-539750" lvl="1">
              <a:lnSpc>
                <a:spcPts val="7000"/>
              </a:lnSpc>
              <a:buAutoNum type="arabicPeriod" startAt="1"/>
            </a:pPr>
            <a:r>
              <a:rPr lang="en-US" b="true" sz="5000" strike="noStrike" u="none">
                <a:solidFill>
                  <a:srgbClr val="0D3B66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Mapping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899879" y="3156030"/>
            <a:ext cx="8999885" cy="5699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Mapping was performed using LiDAR-based obstacle detection</a:t>
            </a:r>
          </a:p>
          <a:p>
            <a:pPr algn="l" marL="863599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The robot was moved using a manual controller </a:t>
            </a:r>
          </a:p>
          <a:p>
            <a:pPr algn="l" marL="863599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LiDAR data was collected during movement</a:t>
            </a:r>
          </a:p>
          <a:p>
            <a:pPr algn="l" marL="863599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Detected obstacles were stored to create a basic environment map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687789" y="0"/>
            <a:ext cx="212090" cy="5143500"/>
            <a:chOff x="0" y="0"/>
            <a:chExt cx="55859" cy="1354667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55859" cy="1354667"/>
            </a:xfrm>
            <a:custGeom>
              <a:avLst/>
              <a:gdLst/>
              <a:ahLst/>
              <a:cxnLst/>
              <a:rect r="r" b="b" t="t" l="l"/>
              <a:pathLst>
                <a:path h="1354667" w="55859">
                  <a:moveTo>
                    <a:pt x="0" y="0"/>
                  </a:moveTo>
                  <a:lnTo>
                    <a:pt x="55859" y="0"/>
                  </a:lnTo>
                  <a:lnTo>
                    <a:pt x="55859" y="1354667"/>
                  </a:lnTo>
                  <a:lnTo>
                    <a:pt x="0" y="1354667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55859" cy="13927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382779" y="1751346"/>
            <a:ext cx="4137999" cy="245871"/>
            <a:chOff x="0" y="0"/>
            <a:chExt cx="1089843" cy="64756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089843" cy="64756"/>
            </a:xfrm>
            <a:custGeom>
              <a:avLst/>
              <a:gdLst/>
              <a:ahLst/>
              <a:cxnLst/>
              <a:rect r="r" b="b" t="t" l="l"/>
              <a:pathLst>
                <a:path h="64756" w="1089843">
                  <a:moveTo>
                    <a:pt x="0" y="0"/>
                  </a:moveTo>
                  <a:lnTo>
                    <a:pt x="1089843" y="0"/>
                  </a:lnTo>
                  <a:lnTo>
                    <a:pt x="1089843" y="64756"/>
                  </a:lnTo>
                  <a:lnTo>
                    <a:pt x="0" y="64756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1089843" cy="1028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2" id="12"/>
          <p:cNvSpPr/>
          <p:nvPr/>
        </p:nvSpPr>
        <p:spPr>
          <a:xfrm flipH="true" flipV="false" rot="0">
            <a:off x="16219000" y="970780"/>
            <a:ext cx="1290717" cy="903502"/>
          </a:xfrm>
          <a:custGeom>
            <a:avLst/>
            <a:gdLst/>
            <a:ahLst/>
            <a:cxnLst/>
            <a:rect r="r" b="b" t="t" l="l"/>
            <a:pathLst>
              <a:path h="903502" w="1290717">
                <a:moveTo>
                  <a:pt x="1290717" y="0"/>
                </a:moveTo>
                <a:lnTo>
                  <a:pt x="0" y="0"/>
                </a:lnTo>
                <a:lnTo>
                  <a:pt x="0" y="903502"/>
                </a:lnTo>
                <a:lnTo>
                  <a:pt x="1290717" y="903502"/>
                </a:lnTo>
                <a:lnTo>
                  <a:pt x="1290717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5400000">
            <a:off x="15202596" y="595850"/>
            <a:ext cx="973593" cy="1088366"/>
          </a:xfrm>
          <a:custGeom>
            <a:avLst/>
            <a:gdLst/>
            <a:ahLst/>
            <a:cxnLst/>
            <a:rect r="r" b="b" t="t" l="l"/>
            <a:pathLst>
              <a:path h="1088366" w="973593">
                <a:moveTo>
                  <a:pt x="0" y="0"/>
                </a:moveTo>
                <a:lnTo>
                  <a:pt x="973593" y="0"/>
                </a:lnTo>
                <a:lnTo>
                  <a:pt x="973593" y="1088366"/>
                </a:lnTo>
                <a:lnTo>
                  <a:pt x="0" y="10883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844252" y="2090436"/>
            <a:ext cx="6020107" cy="5938891"/>
          </a:xfrm>
          <a:custGeom>
            <a:avLst/>
            <a:gdLst/>
            <a:ahLst/>
            <a:cxnLst/>
            <a:rect r="r" b="b" t="t" l="l"/>
            <a:pathLst>
              <a:path h="5938891" w="6020107">
                <a:moveTo>
                  <a:pt x="0" y="0"/>
                </a:moveTo>
                <a:lnTo>
                  <a:pt x="6020107" y="0"/>
                </a:lnTo>
                <a:lnTo>
                  <a:pt x="6020107" y="5938892"/>
                </a:lnTo>
                <a:lnTo>
                  <a:pt x="0" y="593889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811113" y="1122061"/>
            <a:ext cx="8021121" cy="968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079501" indent="-539750" lvl="1">
              <a:lnSpc>
                <a:spcPts val="7000"/>
              </a:lnSpc>
              <a:buAutoNum type="arabicPeriod" startAt="1"/>
            </a:pPr>
            <a:r>
              <a:rPr lang="en-US" b="true" sz="5000" strike="noStrike" u="none">
                <a:solidFill>
                  <a:srgbClr val="0D3B66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localization &amp; path finding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811113" y="1928511"/>
            <a:ext cx="9824841" cy="71088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Localization was based on the robot’s position relative to detected obstacles</a:t>
            </a:r>
          </a:p>
          <a:p>
            <a:pPr algn="l" marL="863599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The generated map was used to identify free and occupied areas</a:t>
            </a:r>
          </a:p>
          <a:p>
            <a:pPr algn="l" marL="863599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Path finding selected safe directions to avoid obstacles</a:t>
            </a:r>
          </a:p>
          <a:p>
            <a:pPr algn="l" marL="863599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The robot adjusted its movement when obstacles were detected</a:t>
            </a:r>
          </a:p>
          <a:p>
            <a:pPr algn="l" marL="863599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Dijkstra was used to find the shortest and safest path to the target</a:t>
            </a:r>
          </a:p>
        </p:txBody>
      </p:sp>
      <p:grpSp>
        <p:nvGrpSpPr>
          <p:cNvPr name="Group 5" id="5"/>
          <p:cNvGrpSpPr/>
          <p:nvPr/>
        </p:nvGrpSpPr>
        <p:grpSpPr>
          <a:xfrm rot="0">
            <a:off x="816610" y="0"/>
            <a:ext cx="212090" cy="5143500"/>
            <a:chOff x="0" y="0"/>
            <a:chExt cx="55859" cy="135466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5859" cy="1354667"/>
            </a:xfrm>
            <a:custGeom>
              <a:avLst/>
              <a:gdLst/>
              <a:ahLst/>
              <a:cxnLst/>
              <a:rect r="r" b="b" t="t" l="l"/>
              <a:pathLst>
                <a:path h="1354667" w="55859">
                  <a:moveTo>
                    <a:pt x="0" y="0"/>
                  </a:moveTo>
                  <a:lnTo>
                    <a:pt x="55859" y="0"/>
                  </a:lnTo>
                  <a:lnTo>
                    <a:pt x="55859" y="1354667"/>
                  </a:lnTo>
                  <a:lnTo>
                    <a:pt x="0" y="1354667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5859" cy="13927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6494010" y="1208676"/>
            <a:ext cx="4137999" cy="245871"/>
            <a:chOff x="0" y="0"/>
            <a:chExt cx="1089843" cy="64756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089843" cy="64756"/>
            </a:xfrm>
            <a:custGeom>
              <a:avLst/>
              <a:gdLst/>
              <a:ahLst/>
              <a:cxnLst/>
              <a:rect r="r" b="b" t="t" l="l"/>
              <a:pathLst>
                <a:path h="64756" w="1089843">
                  <a:moveTo>
                    <a:pt x="0" y="0"/>
                  </a:moveTo>
                  <a:lnTo>
                    <a:pt x="1089843" y="0"/>
                  </a:lnTo>
                  <a:lnTo>
                    <a:pt x="1089843" y="64756"/>
                  </a:lnTo>
                  <a:lnTo>
                    <a:pt x="0" y="64756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1089843" cy="1028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4150001" y="9344269"/>
            <a:ext cx="4137999" cy="245871"/>
            <a:chOff x="0" y="0"/>
            <a:chExt cx="1089843" cy="64756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089843" cy="64756"/>
            </a:xfrm>
            <a:custGeom>
              <a:avLst/>
              <a:gdLst/>
              <a:ahLst/>
              <a:cxnLst/>
              <a:rect r="r" b="b" t="t" l="l"/>
              <a:pathLst>
                <a:path h="64756" w="1089843">
                  <a:moveTo>
                    <a:pt x="0" y="0"/>
                  </a:moveTo>
                  <a:lnTo>
                    <a:pt x="1089843" y="0"/>
                  </a:lnTo>
                  <a:lnTo>
                    <a:pt x="1089843" y="64756"/>
                  </a:lnTo>
                  <a:lnTo>
                    <a:pt x="0" y="64756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089843" cy="1028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true" flipV="false" rot="0">
            <a:off x="16219000" y="8563703"/>
            <a:ext cx="1290717" cy="903502"/>
          </a:xfrm>
          <a:custGeom>
            <a:avLst/>
            <a:gdLst/>
            <a:ahLst/>
            <a:cxnLst/>
            <a:rect r="r" b="b" t="t" l="l"/>
            <a:pathLst>
              <a:path h="903502" w="1290717">
                <a:moveTo>
                  <a:pt x="1290717" y="0"/>
                </a:moveTo>
                <a:lnTo>
                  <a:pt x="0" y="0"/>
                </a:lnTo>
                <a:lnTo>
                  <a:pt x="0" y="903502"/>
                </a:lnTo>
                <a:lnTo>
                  <a:pt x="1290717" y="903502"/>
                </a:lnTo>
                <a:lnTo>
                  <a:pt x="1290717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5400000">
            <a:off x="15202596" y="8188773"/>
            <a:ext cx="973593" cy="1088366"/>
          </a:xfrm>
          <a:custGeom>
            <a:avLst/>
            <a:gdLst/>
            <a:ahLst/>
            <a:cxnLst/>
            <a:rect r="r" b="b" t="t" l="l"/>
            <a:pathLst>
              <a:path h="1088366" w="973593">
                <a:moveTo>
                  <a:pt x="0" y="0"/>
                </a:moveTo>
                <a:lnTo>
                  <a:pt x="973593" y="0"/>
                </a:lnTo>
                <a:lnTo>
                  <a:pt x="973593" y="1088366"/>
                </a:lnTo>
                <a:lnTo>
                  <a:pt x="0" y="10883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5678797" y="4759902"/>
            <a:ext cx="3244426" cy="1489537"/>
            <a:chOff x="0" y="0"/>
            <a:chExt cx="1624330" cy="7457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41910" y="4318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77838D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35560" y="35560"/>
              <a:ext cx="1588770" cy="710180"/>
            </a:xfrm>
            <a:custGeom>
              <a:avLst/>
              <a:gdLst/>
              <a:ahLst/>
              <a:cxnLst/>
              <a:rect r="r" b="b" t="t" l="l"/>
              <a:pathLst>
                <a:path h="710180" w="1588770">
                  <a:moveTo>
                    <a:pt x="1588770" y="710180"/>
                  </a:moveTo>
                  <a:lnTo>
                    <a:pt x="0" y="710180"/>
                  </a:lnTo>
                  <a:lnTo>
                    <a:pt x="0" y="0"/>
                  </a:lnTo>
                  <a:lnTo>
                    <a:pt x="1588770" y="0"/>
                  </a:lnTo>
                  <a:lnTo>
                    <a:pt x="1588770" y="710180"/>
                  </a:lnTo>
                  <a:close/>
                  <a:moveTo>
                    <a:pt x="12700" y="697480"/>
                  </a:moveTo>
                  <a:lnTo>
                    <a:pt x="1576070" y="697480"/>
                  </a:lnTo>
                  <a:lnTo>
                    <a:pt x="1576070" y="12700"/>
                  </a:lnTo>
                  <a:lnTo>
                    <a:pt x="12700" y="12700"/>
                  </a:lnTo>
                  <a:lnTo>
                    <a:pt x="12700" y="69748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5678797" y="6722364"/>
            <a:ext cx="3244426" cy="1489537"/>
            <a:chOff x="0" y="0"/>
            <a:chExt cx="1624330" cy="74574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41910" y="4318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77838D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35560" y="35560"/>
              <a:ext cx="1588770" cy="710180"/>
            </a:xfrm>
            <a:custGeom>
              <a:avLst/>
              <a:gdLst/>
              <a:ahLst/>
              <a:cxnLst/>
              <a:rect r="r" b="b" t="t" l="l"/>
              <a:pathLst>
                <a:path h="710180" w="1588770">
                  <a:moveTo>
                    <a:pt x="1588770" y="710180"/>
                  </a:moveTo>
                  <a:lnTo>
                    <a:pt x="0" y="710180"/>
                  </a:lnTo>
                  <a:lnTo>
                    <a:pt x="0" y="0"/>
                  </a:lnTo>
                  <a:lnTo>
                    <a:pt x="1588770" y="0"/>
                  </a:lnTo>
                  <a:lnTo>
                    <a:pt x="1588770" y="710180"/>
                  </a:lnTo>
                  <a:close/>
                  <a:moveTo>
                    <a:pt x="12700" y="697480"/>
                  </a:moveTo>
                  <a:lnTo>
                    <a:pt x="1576070" y="697480"/>
                  </a:lnTo>
                  <a:lnTo>
                    <a:pt x="1576070" y="12700"/>
                  </a:lnTo>
                  <a:lnTo>
                    <a:pt x="12700" y="12700"/>
                  </a:lnTo>
                  <a:lnTo>
                    <a:pt x="12700" y="69748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5678797" y="2794115"/>
            <a:ext cx="3244426" cy="1489537"/>
            <a:chOff x="0" y="0"/>
            <a:chExt cx="1624330" cy="74574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41910" y="4318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77838D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35560" y="35560"/>
              <a:ext cx="1588770" cy="710180"/>
            </a:xfrm>
            <a:custGeom>
              <a:avLst/>
              <a:gdLst/>
              <a:ahLst/>
              <a:cxnLst/>
              <a:rect r="r" b="b" t="t" l="l"/>
              <a:pathLst>
                <a:path h="710180" w="1588770">
                  <a:moveTo>
                    <a:pt x="1588770" y="710180"/>
                  </a:moveTo>
                  <a:lnTo>
                    <a:pt x="0" y="710180"/>
                  </a:lnTo>
                  <a:lnTo>
                    <a:pt x="0" y="0"/>
                  </a:lnTo>
                  <a:lnTo>
                    <a:pt x="1588770" y="0"/>
                  </a:lnTo>
                  <a:lnTo>
                    <a:pt x="1588770" y="710180"/>
                  </a:lnTo>
                  <a:close/>
                  <a:moveTo>
                    <a:pt x="12700" y="697480"/>
                  </a:moveTo>
                  <a:lnTo>
                    <a:pt x="1576070" y="697480"/>
                  </a:lnTo>
                  <a:lnTo>
                    <a:pt x="1576070" y="12700"/>
                  </a:lnTo>
                  <a:lnTo>
                    <a:pt x="12700" y="12700"/>
                  </a:lnTo>
                  <a:lnTo>
                    <a:pt x="12700" y="69748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13867689" y="2794115"/>
            <a:ext cx="3244426" cy="1489537"/>
            <a:chOff x="0" y="0"/>
            <a:chExt cx="1624330" cy="74574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41910" y="4318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77838D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35560" y="35560"/>
              <a:ext cx="1588770" cy="710180"/>
            </a:xfrm>
            <a:custGeom>
              <a:avLst/>
              <a:gdLst/>
              <a:ahLst/>
              <a:cxnLst/>
              <a:rect r="r" b="b" t="t" l="l"/>
              <a:pathLst>
                <a:path h="710180" w="1588770">
                  <a:moveTo>
                    <a:pt x="1588770" y="710180"/>
                  </a:moveTo>
                  <a:lnTo>
                    <a:pt x="0" y="710180"/>
                  </a:lnTo>
                  <a:lnTo>
                    <a:pt x="0" y="0"/>
                  </a:lnTo>
                  <a:lnTo>
                    <a:pt x="1588770" y="0"/>
                  </a:lnTo>
                  <a:lnTo>
                    <a:pt x="1588770" y="710180"/>
                  </a:lnTo>
                  <a:close/>
                  <a:moveTo>
                    <a:pt x="12700" y="697480"/>
                  </a:moveTo>
                  <a:lnTo>
                    <a:pt x="1576070" y="697480"/>
                  </a:lnTo>
                  <a:lnTo>
                    <a:pt x="1576070" y="12700"/>
                  </a:lnTo>
                  <a:lnTo>
                    <a:pt x="12700" y="12700"/>
                  </a:lnTo>
                  <a:lnTo>
                    <a:pt x="12700" y="69748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13867689" y="4759902"/>
            <a:ext cx="3244426" cy="1489537"/>
            <a:chOff x="0" y="0"/>
            <a:chExt cx="1624330" cy="7457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41910" y="4318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77838D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35560" y="35560"/>
              <a:ext cx="1588770" cy="710180"/>
            </a:xfrm>
            <a:custGeom>
              <a:avLst/>
              <a:gdLst/>
              <a:ahLst/>
              <a:cxnLst/>
              <a:rect r="r" b="b" t="t" l="l"/>
              <a:pathLst>
                <a:path h="710180" w="1588770">
                  <a:moveTo>
                    <a:pt x="1588770" y="710180"/>
                  </a:moveTo>
                  <a:lnTo>
                    <a:pt x="0" y="710180"/>
                  </a:lnTo>
                  <a:lnTo>
                    <a:pt x="0" y="0"/>
                  </a:lnTo>
                  <a:lnTo>
                    <a:pt x="1588770" y="0"/>
                  </a:lnTo>
                  <a:lnTo>
                    <a:pt x="1588770" y="710180"/>
                  </a:lnTo>
                  <a:close/>
                  <a:moveTo>
                    <a:pt x="12700" y="697480"/>
                  </a:moveTo>
                  <a:lnTo>
                    <a:pt x="1576070" y="697480"/>
                  </a:lnTo>
                  <a:lnTo>
                    <a:pt x="1576070" y="12700"/>
                  </a:lnTo>
                  <a:lnTo>
                    <a:pt x="12700" y="12700"/>
                  </a:lnTo>
                  <a:lnTo>
                    <a:pt x="12700" y="69748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FDFDFD"/>
            </a:solid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1406984" y="2288919"/>
            <a:ext cx="7301901" cy="5699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Camera system used for real-time object detection</a:t>
            </a:r>
          </a:p>
          <a:p>
            <a:pPr algn="l">
              <a:lnSpc>
                <a:spcPts val="5599"/>
              </a:lnSpc>
              <a:spcBef>
                <a:spcPct val="0"/>
              </a:spcBef>
            </a:pPr>
          </a:p>
          <a:p>
            <a:pPr algn="l" marL="863599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YOLO model detects objects in front of the robot</a:t>
            </a:r>
          </a:p>
          <a:p>
            <a:pPr algn="l">
              <a:lnSpc>
                <a:spcPts val="5599"/>
              </a:lnSpc>
              <a:spcBef>
                <a:spcPct val="0"/>
              </a:spcBef>
            </a:pPr>
          </a:p>
          <a:p>
            <a:pPr algn="l" marL="863599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Ultrasonic sensor measures distance to obstacles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9418033" y="2288919"/>
            <a:ext cx="7694083" cy="2879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Sensor data is processed together to improve awareness</a:t>
            </a:r>
          </a:p>
          <a:p>
            <a:pPr algn="l">
              <a:lnSpc>
                <a:spcPts val="5599"/>
              </a:lnSpc>
              <a:spcBef>
                <a:spcPct val="0"/>
              </a:spcBef>
            </a:pPr>
          </a:p>
          <a:p>
            <a:pPr algn="l" marL="863599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Audio feedback is generated when obstacles are detected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406984" y="819150"/>
            <a:ext cx="5419995" cy="968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079501" indent="-539750" lvl="1">
              <a:lnSpc>
                <a:spcPts val="7000"/>
              </a:lnSpc>
              <a:spcBef>
                <a:spcPct val="0"/>
              </a:spcBef>
              <a:buAutoNum type="arabicPeriod" startAt="1"/>
            </a:pPr>
            <a:r>
              <a:rPr lang="en-US" b="true" sz="5000" strike="noStrike" u="none">
                <a:solidFill>
                  <a:srgbClr val="0D3B66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Alarm mode</a:t>
            </a:r>
          </a:p>
        </p:txBody>
      </p:sp>
      <p:grpSp>
        <p:nvGrpSpPr>
          <p:cNvPr name="Group 25" id="25"/>
          <p:cNvGrpSpPr/>
          <p:nvPr/>
        </p:nvGrpSpPr>
        <p:grpSpPr>
          <a:xfrm rot="0">
            <a:off x="1028700" y="0"/>
            <a:ext cx="212090" cy="5143500"/>
            <a:chOff x="0" y="0"/>
            <a:chExt cx="55859" cy="1354667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55859" cy="1354667"/>
            </a:xfrm>
            <a:custGeom>
              <a:avLst/>
              <a:gdLst/>
              <a:ahLst/>
              <a:cxnLst/>
              <a:rect r="r" b="b" t="t" l="l"/>
              <a:pathLst>
                <a:path h="1354667" w="55859">
                  <a:moveTo>
                    <a:pt x="0" y="0"/>
                  </a:moveTo>
                  <a:lnTo>
                    <a:pt x="55859" y="0"/>
                  </a:lnTo>
                  <a:lnTo>
                    <a:pt x="55859" y="1354667"/>
                  </a:lnTo>
                  <a:lnTo>
                    <a:pt x="0" y="1354667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38100"/>
              <a:ext cx="55859" cy="13927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14136538" y="9012429"/>
            <a:ext cx="4137999" cy="245871"/>
            <a:chOff x="0" y="0"/>
            <a:chExt cx="1089843" cy="64756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089843" cy="64756"/>
            </a:xfrm>
            <a:custGeom>
              <a:avLst/>
              <a:gdLst/>
              <a:ahLst/>
              <a:cxnLst/>
              <a:rect r="r" b="b" t="t" l="l"/>
              <a:pathLst>
                <a:path h="64756" w="1089843">
                  <a:moveTo>
                    <a:pt x="0" y="0"/>
                  </a:moveTo>
                  <a:lnTo>
                    <a:pt x="1089843" y="0"/>
                  </a:lnTo>
                  <a:lnTo>
                    <a:pt x="1089843" y="64756"/>
                  </a:lnTo>
                  <a:lnTo>
                    <a:pt x="0" y="64756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38100"/>
              <a:ext cx="1089843" cy="1028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31" id="31"/>
          <p:cNvSpPr/>
          <p:nvPr/>
        </p:nvSpPr>
        <p:spPr>
          <a:xfrm flipH="true" flipV="false" rot="0">
            <a:off x="16205538" y="8231863"/>
            <a:ext cx="1290717" cy="903502"/>
          </a:xfrm>
          <a:custGeom>
            <a:avLst/>
            <a:gdLst/>
            <a:ahLst/>
            <a:cxnLst/>
            <a:rect r="r" b="b" t="t" l="l"/>
            <a:pathLst>
              <a:path h="903502" w="1290717">
                <a:moveTo>
                  <a:pt x="1290716" y="0"/>
                </a:moveTo>
                <a:lnTo>
                  <a:pt x="0" y="0"/>
                </a:lnTo>
                <a:lnTo>
                  <a:pt x="0" y="903501"/>
                </a:lnTo>
                <a:lnTo>
                  <a:pt x="1290716" y="903501"/>
                </a:lnTo>
                <a:lnTo>
                  <a:pt x="1290716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2" id="32"/>
          <p:cNvSpPr/>
          <p:nvPr/>
        </p:nvSpPr>
        <p:spPr>
          <a:xfrm flipH="false" flipV="false" rot="5400000">
            <a:off x="15189133" y="7856932"/>
            <a:ext cx="973593" cy="1088366"/>
          </a:xfrm>
          <a:custGeom>
            <a:avLst/>
            <a:gdLst/>
            <a:ahLst/>
            <a:cxnLst/>
            <a:rect r="r" b="b" t="t" l="l"/>
            <a:pathLst>
              <a:path h="1088366" w="973593">
                <a:moveTo>
                  <a:pt x="0" y="0"/>
                </a:moveTo>
                <a:lnTo>
                  <a:pt x="973593" y="0"/>
                </a:lnTo>
                <a:lnTo>
                  <a:pt x="973593" y="1088366"/>
                </a:lnTo>
                <a:lnTo>
                  <a:pt x="0" y="10883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547946" y="1383358"/>
            <a:ext cx="4064318" cy="968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079501" indent="-539750" lvl="1">
              <a:lnSpc>
                <a:spcPts val="7000"/>
              </a:lnSpc>
              <a:spcBef>
                <a:spcPct val="0"/>
              </a:spcBef>
              <a:buAutoNum type="arabicPeriod" startAt="1"/>
            </a:pPr>
            <a:r>
              <a:rPr lang="en-US" b="true" sz="5000">
                <a:solidFill>
                  <a:srgbClr val="0D3B66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G</a:t>
            </a:r>
            <a:r>
              <a:rPr lang="en-US" b="true" sz="5000" strike="noStrike" u="none">
                <a:solidFill>
                  <a:srgbClr val="0D3B66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ard Mode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5854193" y="5743357"/>
            <a:ext cx="3244426" cy="1489537"/>
            <a:chOff x="0" y="0"/>
            <a:chExt cx="1624330" cy="7457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41910" y="4318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77838D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35560" y="35560"/>
              <a:ext cx="1588770" cy="710180"/>
            </a:xfrm>
            <a:custGeom>
              <a:avLst/>
              <a:gdLst/>
              <a:ahLst/>
              <a:cxnLst/>
              <a:rect r="r" b="b" t="t" l="l"/>
              <a:pathLst>
                <a:path h="710180" w="1588770">
                  <a:moveTo>
                    <a:pt x="1588770" y="710180"/>
                  </a:moveTo>
                  <a:lnTo>
                    <a:pt x="0" y="710180"/>
                  </a:lnTo>
                  <a:lnTo>
                    <a:pt x="0" y="0"/>
                  </a:lnTo>
                  <a:lnTo>
                    <a:pt x="1588770" y="0"/>
                  </a:lnTo>
                  <a:lnTo>
                    <a:pt x="1588770" y="710180"/>
                  </a:lnTo>
                  <a:close/>
                  <a:moveTo>
                    <a:pt x="12700" y="697480"/>
                  </a:moveTo>
                  <a:lnTo>
                    <a:pt x="1576070" y="697480"/>
                  </a:lnTo>
                  <a:lnTo>
                    <a:pt x="1576070" y="12700"/>
                  </a:lnTo>
                  <a:lnTo>
                    <a:pt x="12700" y="12700"/>
                  </a:lnTo>
                  <a:lnTo>
                    <a:pt x="12700" y="69748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5854193" y="3679607"/>
            <a:ext cx="3244426" cy="1489537"/>
            <a:chOff x="0" y="0"/>
            <a:chExt cx="1624330" cy="74574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41910" y="4318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77838D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35560" y="35560"/>
              <a:ext cx="1588770" cy="710180"/>
            </a:xfrm>
            <a:custGeom>
              <a:avLst/>
              <a:gdLst/>
              <a:ahLst/>
              <a:cxnLst/>
              <a:rect r="r" b="b" t="t" l="l"/>
              <a:pathLst>
                <a:path h="710180" w="1588770">
                  <a:moveTo>
                    <a:pt x="1588770" y="710180"/>
                  </a:moveTo>
                  <a:lnTo>
                    <a:pt x="0" y="710180"/>
                  </a:lnTo>
                  <a:lnTo>
                    <a:pt x="0" y="0"/>
                  </a:lnTo>
                  <a:lnTo>
                    <a:pt x="1588770" y="0"/>
                  </a:lnTo>
                  <a:lnTo>
                    <a:pt x="1588770" y="710180"/>
                  </a:lnTo>
                  <a:close/>
                  <a:moveTo>
                    <a:pt x="12700" y="697480"/>
                  </a:moveTo>
                  <a:lnTo>
                    <a:pt x="1576070" y="697480"/>
                  </a:lnTo>
                  <a:lnTo>
                    <a:pt x="1576070" y="12700"/>
                  </a:lnTo>
                  <a:lnTo>
                    <a:pt x="12700" y="12700"/>
                  </a:lnTo>
                  <a:lnTo>
                    <a:pt x="12700" y="69748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13217239" y="3679607"/>
            <a:ext cx="3244426" cy="1489537"/>
            <a:chOff x="0" y="0"/>
            <a:chExt cx="1624330" cy="74574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41910" y="4318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77838D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35560" y="35560"/>
              <a:ext cx="1588770" cy="710180"/>
            </a:xfrm>
            <a:custGeom>
              <a:avLst/>
              <a:gdLst/>
              <a:ahLst/>
              <a:cxnLst/>
              <a:rect r="r" b="b" t="t" l="l"/>
              <a:pathLst>
                <a:path h="710180" w="1588770">
                  <a:moveTo>
                    <a:pt x="1588770" y="710180"/>
                  </a:moveTo>
                  <a:lnTo>
                    <a:pt x="0" y="710180"/>
                  </a:lnTo>
                  <a:lnTo>
                    <a:pt x="0" y="0"/>
                  </a:lnTo>
                  <a:lnTo>
                    <a:pt x="1588770" y="0"/>
                  </a:lnTo>
                  <a:lnTo>
                    <a:pt x="1588770" y="710180"/>
                  </a:lnTo>
                  <a:close/>
                  <a:moveTo>
                    <a:pt x="12700" y="697480"/>
                  </a:moveTo>
                  <a:lnTo>
                    <a:pt x="1576070" y="697480"/>
                  </a:lnTo>
                  <a:lnTo>
                    <a:pt x="1576070" y="12700"/>
                  </a:lnTo>
                  <a:lnTo>
                    <a:pt x="12700" y="12700"/>
                  </a:lnTo>
                  <a:lnTo>
                    <a:pt x="12700" y="69748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name="Group 15" id="15"/>
          <p:cNvGrpSpPr/>
          <p:nvPr/>
        </p:nvGrpSpPr>
        <p:grpSpPr>
          <a:xfrm rot="0">
            <a:off x="13217239" y="5743357"/>
            <a:ext cx="3244426" cy="1489537"/>
            <a:chOff x="0" y="0"/>
            <a:chExt cx="1624330" cy="74574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41910" y="4318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77838D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35560" y="35560"/>
              <a:ext cx="1588770" cy="710180"/>
            </a:xfrm>
            <a:custGeom>
              <a:avLst/>
              <a:gdLst/>
              <a:ahLst/>
              <a:cxnLst/>
              <a:rect r="r" b="b" t="t" l="l"/>
              <a:pathLst>
                <a:path h="710180" w="1588770">
                  <a:moveTo>
                    <a:pt x="1588770" y="710180"/>
                  </a:moveTo>
                  <a:lnTo>
                    <a:pt x="0" y="710180"/>
                  </a:lnTo>
                  <a:lnTo>
                    <a:pt x="0" y="0"/>
                  </a:lnTo>
                  <a:lnTo>
                    <a:pt x="1588770" y="0"/>
                  </a:lnTo>
                  <a:lnTo>
                    <a:pt x="1588770" y="710180"/>
                  </a:lnTo>
                  <a:close/>
                  <a:moveTo>
                    <a:pt x="12700" y="697480"/>
                  </a:moveTo>
                  <a:lnTo>
                    <a:pt x="1576070" y="697480"/>
                  </a:lnTo>
                  <a:lnTo>
                    <a:pt x="1576070" y="12700"/>
                  </a:lnTo>
                  <a:lnTo>
                    <a:pt x="12700" y="12700"/>
                  </a:lnTo>
                  <a:lnTo>
                    <a:pt x="12700" y="69748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FDFDFD"/>
            </a:solidFill>
          </p:spPr>
        </p:sp>
      </p:grpSp>
      <p:sp>
        <p:nvSpPr>
          <p:cNvPr name="TextBox 19" id="19"/>
          <p:cNvSpPr txBox="true"/>
          <p:nvPr/>
        </p:nvSpPr>
        <p:spPr>
          <a:xfrm rot="0">
            <a:off x="1826335" y="3188777"/>
            <a:ext cx="7571857" cy="4289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Motion detection in multiple directions using PIR sensors</a:t>
            </a:r>
          </a:p>
          <a:p>
            <a:pPr algn="l">
              <a:lnSpc>
                <a:spcPts val="5599"/>
              </a:lnSpc>
              <a:spcBef>
                <a:spcPct val="0"/>
              </a:spcBef>
            </a:pPr>
          </a:p>
          <a:p>
            <a:pPr algn="l" marL="863599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Sensor data processed in real-time for environment awareness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0097655" y="3188777"/>
            <a:ext cx="6239167" cy="4289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Audio alerts notify users when motion is detected</a:t>
            </a:r>
          </a:p>
          <a:p>
            <a:pPr algn="l">
              <a:lnSpc>
                <a:spcPts val="5599"/>
              </a:lnSpc>
              <a:spcBef>
                <a:spcPct val="0"/>
              </a:spcBef>
            </a:pPr>
          </a:p>
          <a:p>
            <a:pPr algn="l" marL="863599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Alerts are timed to avoid repetitive notifications</a:t>
            </a:r>
          </a:p>
          <a:p>
            <a:pPr algn="l">
              <a:lnSpc>
                <a:spcPts val="5599"/>
              </a:lnSpc>
              <a:spcBef>
                <a:spcPct val="0"/>
              </a:spcBef>
            </a:pPr>
          </a:p>
        </p:txBody>
      </p:sp>
      <p:grpSp>
        <p:nvGrpSpPr>
          <p:cNvPr name="Group 21" id="21"/>
          <p:cNvGrpSpPr/>
          <p:nvPr/>
        </p:nvGrpSpPr>
        <p:grpSpPr>
          <a:xfrm rot="0">
            <a:off x="1028700" y="0"/>
            <a:ext cx="212090" cy="5143500"/>
            <a:chOff x="0" y="0"/>
            <a:chExt cx="55859" cy="1354667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55859" cy="1354667"/>
            </a:xfrm>
            <a:custGeom>
              <a:avLst/>
              <a:gdLst/>
              <a:ahLst/>
              <a:cxnLst/>
              <a:rect r="r" b="b" t="t" l="l"/>
              <a:pathLst>
                <a:path h="1354667" w="55859">
                  <a:moveTo>
                    <a:pt x="0" y="0"/>
                  </a:moveTo>
                  <a:lnTo>
                    <a:pt x="55859" y="0"/>
                  </a:lnTo>
                  <a:lnTo>
                    <a:pt x="55859" y="1354667"/>
                  </a:lnTo>
                  <a:lnTo>
                    <a:pt x="0" y="1354667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0" y="-38100"/>
              <a:ext cx="55859" cy="13927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4" id="24"/>
          <p:cNvGrpSpPr/>
          <p:nvPr/>
        </p:nvGrpSpPr>
        <p:grpSpPr>
          <a:xfrm rot="0">
            <a:off x="14136538" y="9012429"/>
            <a:ext cx="4137999" cy="245871"/>
            <a:chOff x="0" y="0"/>
            <a:chExt cx="1089843" cy="64756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1089843" cy="64756"/>
            </a:xfrm>
            <a:custGeom>
              <a:avLst/>
              <a:gdLst/>
              <a:ahLst/>
              <a:cxnLst/>
              <a:rect r="r" b="b" t="t" l="l"/>
              <a:pathLst>
                <a:path h="64756" w="1089843">
                  <a:moveTo>
                    <a:pt x="0" y="0"/>
                  </a:moveTo>
                  <a:lnTo>
                    <a:pt x="1089843" y="0"/>
                  </a:lnTo>
                  <a:lnTo>
                    <a:pt x="1089843" y="64756"/>
                  </a:lnTo>
                  <a:lnTo>
                    <a:pt x="0" y="64756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0" y="-38100"/>
              <a:ext cx="1089843" cy="1028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27" id="27"/>
          <p:cNvSpPr/>
          <p:nvPr/>
        </p:nvSpPr>
        <p:spPr>
          <a:xfrm flipH="true" flipV="false" rot="0">
            <a:off x="16205538" y="8231863"/>
            <a:ext cx="1290717" cy="903502"/>
          </a:xfrm>
          <a:custGeom>
            <a:avLst/>
            <a:gdLst/>
            <a:ahLst/>
            <a:cxnLst/>
            <a:rect r="r" b="b" t="t" l="l"/>
            <a:pathLst>
              <a:path h="903502" w="1290717">
                <a:moveTo>
                  <a:pt x="1290716" y="0"/>
                </a:moveTo>
                <a:lnTo>
                  <a:pt x="0" y="0"/>
                </a:lnTo>
                <a:lnTo>
                  <a:pt x="0" y="903501"/>
                </a:lnTo>
                <a:lnTo>
                  <a:pt x="1290716" y="903501"/>
                </a:lnTo>
                <a:lnTo>
                  <a:pt x="1290716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28" id="28"/>
          <p:cNvSpPr/>
          <p:nvPr/>
        </p:nvSpPr>
        <p:spPr>
          <a:xfrm flipH="false" flipV="false" rot="5400000">
            <a:off x="15189133" y="7856932"/>
            <a:ext cx="973593" cy="1088366"/>
          </a:xfrm>
          <a:custGeom>
            <a:avLst/>
            <a:gdLst/>
            <a:ahLst/>
            <a:cxnLst/>
            <a:rect r="r" b="b" t="t" l="l"/>
            <a:pathLst>
              <a:path h="1088366" w="973593">
                <a:moveTo>
                  <a:pt x="0" y="0"/>
                </a:moveTo>
                <a:lnTo>
                  <a:pt x="973593" y="0"/>
                </a:lnTo>
                <a:lnTo>
                  <a:pt x="973593" y="1088366"/>
                </a:lnTo>
                <a:lnTo>
                  <a:pt x="0" y="10883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0"/>
            <a:ext cx="212090" cy="5143500"/>
            <a:chOff x="0" y="0"/>
            <a:chExt cx="55859" cy="135466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5859" cy="1354667"/>
            </a:xfrm>
            <a:custGeom>
              <a:avLst/>
              <a:gdLst/>
              <a:ahLst/>
              <a:cxnLst/>
              <a:rect r="r" b="b" t="t" l="l"/>
              <a:pathLst>
                <a:path h="1354667" w="55859">
                  <a:moveTo>
                    <a:pt x="0" y="0"/>
                  </a:moveTo>
                  <a:lnTo>
                    <a:pt x="55859" y="0"/>
                  </a:lnTo>
                  <a:lnTo>
                    <a:pt x="55859" y="1354667"/>
                  </a:lnTo>
                  <a:lnTo>
                    <a:pt x="0" y="1354667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55859" cy="13927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4382779" y="1751346"/>
            <a:ext cx="4137999" cy="245871"/>
            <a:chOff x="0" y="0"/>
            <a:chExt cx="1089843" cy="6475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89843" cy="64756"/>
            </a:xfrm>
            <a:custGeom>
              <a:avLst/>
              <a:gdLst/>
              <a:ahLst/>
              <a:cxnLst/>
              <a:rect r="r" b="b" t="t" l="l"/>
              <a:pathLst>
                <a:path h="64756" w="1089843">
                  <a:moveTo>
                    <a:pt x="0" y="0"/>
                  </a:moveTo>
                  <a:lnTo>
                    <a:pt x="1089843" y="0"/>
                  </a:lnTo>
                  <a:lnTo>
                    <a:pt x="1089843" y="64756"/>
                  </a:lnTo>
                  <a:lnTo>
                    <a:pt x="0" y="64756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089843" cy="1028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true" flipV="false" rot="0">
            <a:off x="16219000" y="970780"/>
            <a:ext cx="1290717" cy="903502"/>
          </a:xfrm>
          <a:custGeom>
            <a:avLst/>
            <a:gdLst/>
            <a:ahLst/>
            <a:cxnLst/>
            <a:rect r="r" b="b" t="t" l="l"/>
            <a:pathLst>
              <a:path h="903502" w="1290717">
                <a:moveTo>
                  <a:pt x="1290717" y="0"/>
                </a:moveTo>
                <a:lnTo>
                  <a:pt x="0" y="0"/>
                </a:lnTo>
                <a:lnTo>
                  <a:pt x="0" y="903502"/>
                </a:lnTo>
                <a:lnTo>
                  <a:pt x="1290717" y="903502"/>
                </a:lnTo>
                <a:lnTo>
                  <a:pt x="1290717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5400000">
            <a:off x="15202596" y="595850"/>
            <a:ext cx="973593" cy="1088366"/>
          </a:xfrm>
          <a:custGeom>
            <a:avLst/>
            <a:gdLst/>
            <a:ahLst/>
            <a:cxnLst/>
            <a:rect r="r" b="b" t="t" l="l"/>
            <a:pathLst>
              <a:path h="1088366" w="973593">
                <a:moveTo>
                  <a:pt x="0" y="0"/>
                </a:moveTo>
                <a:lnTo>
                  <a:pt x="973593" y="0"/>
                </a:lnTo>
                <a:lnTo>
                  <a:pt x="973593" y="1088366"/>
                </a:lnTo>
                <a:lnTo>
                  <a:pt x="0" y="10883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0664337" y="2571750"/>
            <a:ext cx="7856441" cy="7374132"/>
          </a:xfrm>
          <a:custGeom>
            <a:avLst/>
            <a:gdLst/>
            <a:ahLst/>
            <a:cxnLst/>
            <a:rect r="r" b="b" t="t" l="l"/>
            <a:pathLst>
              <a:path h="7374132" w="7856441">
                <a:moveTo>
                  <a:pt x="0" y="0"/>
                </a:moveTo>
                <a:lnTo>
                  <a:pt x="7856441" y="0"/>
                </a:lnTo>
                <a:lnTo>
                  <a:pt x="7856441" y="7374132"/>
                </a:lnTo>
                <a:lnTo>
                  <a:pt x="0" y="73741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1981" t="-5519" r="-18133" b="-6439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604936" y="1552697"/>
            <a:ext cx="9473725" cy="77304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799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ESP32-based wireless controller enables manual robot control</a:t>
            </a:r>
          </a:p>
          <a:p>
            <a:pPr algn="l">
              <a:lnSpc>
                <a:spcPts val="5599"/>
              </a:lnSpc>
              <a:spcBef>
                <a:spcPct val="0"/>
              </a:spcBef>
            </a:pPr>
          </a:p>
          <a:p>
            <a:pPr algn="l" marL="863599" indent="-431799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Commands include forward, backward, left, right, and stop</a:t>
            </a:r>
          </a:p>
          <a:p>
            <a:pPr algn="l">
              <a:lnSpc>
                <a:spcPts val="5599"/>
              </a:lnSpc>
              <a:spcBef>
                <a:spcPct val="0"/>
              </a:spcBef>
            </a:pPr>
          </a:p>
          <a:p>
            <a:pPr algn="l" marL="863599" indent="-431799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Allows safe testing, and guided exploration</a:t>
            </a:r>
          </a:p>
          <a:p>
            <a:pPr algn="l">
              <a:lnSpc>
                <a:spcPts val="5599"/>
              </a:lnSpc>
              <a:spcBef>
                <a:spcPct val="0"/>
              </a:spcBef>
            </a:pPr>
          </a:p>
          <a:p>
            <a:pPr algn="l" marL="863599" indent="-431799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Can be used to assist in mapping and real-time navigation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578745" y="443686"/>
            <a:ext cx="4763054" cy="9604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079500" indent="-539750" lvl="1">
              <a:lnSpc>
                <a:spcPts val="7000"/>
              </a:lnSpc>
              <a:spcBef>
                <a:spcPct val="0"/>
              </a:spcBef>
              <a:buAutoNum type="arabicPeriod" startAt="1"/>
            </a:pPr>
            <a:r>
              <a:rPr lang="en-US" b="true" sz="5000" strike="noStrike" u="none">
                <a:solidFill>
                  <a:srgbClr val="0D3B66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ESP controller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210999" y="2058366"/>
            <a:ext cx="3000108" cy="9413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  <a:spcBef>
                <a:spcPct val="0"/>
              </a:spcBef>
            </a:pPr>
            <a:r>
              <a:rPr lang="en-US" b="true" sz="4999">
                <a:solidFill>
                  <a:srgbClr val="0D3B66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C</a:t>
            </a:r>
            <a:r>
              <a:rPr lang="en-US" b="true" sz="4999" strike="noStrike" u="none">
                <a:solidFill>
                  <a:srgbClr val="0D3B66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onstraints</a:t>
            </a:r>
          </a:p>
        </p:txBody>
      </p:sp>
      <p:grpSp>
        <p:nvGrpSpPr>
          <p:cNvPr name="Group 3" id="3"/>
          <p:cNvGrpSpPr/>
          <p:nvPr/>
        </p:nvGrpSpPr>
        <p:grpSpPr>
          <a:xfrm rot="-10800000">
            <a:off x="10126361" y="5634919"/>
            <a:ext cx="3244426" cy="1489537"/>
            <a:chOff x="0" y="0"/>
            <a:chExt cx="1624330" cy="7457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41910" y="4318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77838D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35560" y="35560"/>
              <a:ext cx="1588770" cy="710180"/>
            </a:xfrm>
            <a:custGeom>
              <a:avLst/>
              <a:gdLst/>
              <a:ahLst/>
              <a:cxnLst/>
              <a:rect r="r" b="b" t="t" l="l"/>
              <a:pathLst>
                <a:path h="710180" w="1588770">
                  <a:moveTo>
                    <a:pt x="1588770" y="710180"/>
                  </a:moveTo>
                  <a:lnTo>
                    <a:pt x="0" y="710180"/>
                  </a:lnTo>
                  <a:lnTo>
                    <a:pt x="0" y="0"/>
                  </a:lnTo>
                  <a:lnTo>
                    <a:pt x="1588770" y="0"/>
                  </a:lnTo>
                  <a:lnTo>
                    <a:pt x="1588770" y="710180"/>
                  </a:lnTo>
                  <a:close/>
                  <a:moveTo>
                    <a:pt x="12700" y="697480"/>
                  </a:moveTo>
                  <a:lnTo>
                    <a:pt x="1576070" y="697480"/>
                  </a:lnTo>
                  <a:lnTo>
                    <a:pt x="1576070" y="12700"/>
                  </a:lnTo>
                  <a:lnTo>
                    <a:pt x="12700" y="12700"/>
                  </a:lnTo>
                  <a:lnTo>
                    <a:pt x="12700" y="69748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name="Group 7" id="7"/>
          <p:cNvGrpSpPr/>
          <p:nvPr/>
        </p:nvGrpSpPr>
        <p:grpSpPr>
          <a:xfrm rot="-10800000">
            <a:off x="3593351" y="5634919"/>
            <a:ext cx="3244426" cy="1489537"/>
            <a:chOff x="0" y="0"/>
            <a:chExt cx="1624330" cy="74574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41910" y="4318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77838D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35560" y="35560"/>
              <a:ext cx="1588770" cy="710180"/>
            </a:xfrm>
            <a:custGeom>
              <a:avLst/>
              <a:gdLst/>
              <a:ahLst/>
              <a:cxnLst/>
              <a:rect r="r" b="b" t="t" l="l"/>
              <a:pathLst>
                <a:path h="710180" w="1588770">
                  <a:moveTo>
                    <a:pt x="1588770" y="710180"/>
                  </a:moveTo>
                  <a:lnTo>
                    <a:pt x="0" y="710180"/>
                  </a:lnTo>
                  <a:lnTo>
                    <a:pt x="0" y="0"/>
                  </a:lnTo>
                  <a:lnTo>
                    <a:pt x="1588770" y="0"/>
                  </a:lnTo>
                  <a:lnTo>
                    <a:pt x="1588770" y="710180"/>
                  </a:lnTo>
                  <a:close/>
                  <a:moveTo>
                    <a:pt x="12700" y="697480"/>
                  </a:moveTo>
                  <a:lnTo>
                    <a:pt x="1576070" y="697480"/>
                  </a:lnTo>
                  <a:lnTo>
                    <a:pt x="1576070" y="12700"/>
                  </a:lnTo>
                  <a:lnTo>
                    <a:pt x="12700" y="12700"/>
                  </a:lnTo>
                  <a:lnTo>
                    <a:pt x="12700" y="69748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name="Group 11" id="11"/>
          <p:cNvGrpSpPr/>
          <p:nvPr/>
        </p:nvGrpSpPr>
        <p:grpSpPr>
          <a:xfrm rot="-10800000">
            <a:off x="10126361" y="3571169"/>
            <a:ext cx="3244426" cy="1489537"/>
            <a:chOff x="0" y="0"/>
            <a:chExt cx="1624330" cy="74574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41910" y="4318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77838D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35560" y="35560"/>
              <a:ext cx="1588770" cy="710180"/>
            </a:xfrm>
            <a:custGeom>
              <a:avLst/>
              <a:gdLst/>
              <a:ahLst/>
              <a:cxnLst/>
              <a:rect r="r" b="b" t="t" l="l"/>
              <a:pathLst>
                <a:path h="710180" w="1588770">
                  <a:moveTo>
                    <a:pt x="1588770" y="710180"/>
                  </a:moveTo>
                  <a:lnTo>
                    <a:pt x="0" y="710180"/>
                  </a:lnTo>
                  <a:lnTo>
                    <a:pt x="0" y="0"/>
                  </a:lnTo>
                  <a:lnTo>
                    <a:pt x="1588770" y="0"/>
                  </a:lnTo>
                  <a:lnTo>
                    <a:pt x="1588770" y="710180"/>
                  </a:lnTo>
                  <a:close/>
                  <a:moveTo>
                    <a:pt x="12700" y="697480"/>
                  </a:moveTo>
                  <a:lnTo>
                    <a:pt x="1576070" y="697480"/>
                  </a:lnTo>
                  <a:lnTo>
                    <a:pt x="1576070" y="12700"/>
                  </a:lnTo>
                  <a:lnTo>
                    <a:pt x="12700" y="12700"/>
                  </a:lnTo>
                  <a:lnTo>
                    <a:pt x="12700" y="69748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name="Group 15" id="15"/>
          <p:cNvGrpSpPr/>
          <p:nvPr/>
        </p:nvGrpSpPr>
        <p:grpSpPr>
          <a:xfrm rot="-10800000">
            <a:off x="3593351" y="3571169"/>
            <a:ext cx="3244426" cy="1489537"/>
            <a:chOff x="0" y="0"/>
            <a:chExt cx="1624330" cy="74574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41910" y="4318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77838D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35560" y="35560"/>
              <a:ext cx="1588770" cy="710180"/>
            </a:xfrm>
            <a:custGeom>
              <a:avLst/>
              <a:gdLst/>
              <a:ahLst/>
              <a:cxnLst/>
              <a:rect r="r" b="b" t="t" l="l"/>
              <a:pathLst>
                <a:path h="710180" w="1588770">
                  <a:moveTo>
                    <a:pt x="1588770" y="710180"/>
                  </a:moveTo>
                  <a:lnTo>
                    <a:pt x="0" y="710180"/>
                  </a:lnTo>
                  <a:lnTo>
                    <a:pt x="0" y="0"/>
                  </a:lnTo>
                  <a:lnTo>
                    <a:pt x="1588770" y="0"/>
                  </a:lnTo>
                  <a:lnTo>
                    <a:pt x="1588770" y="710180"/>
                  </a:lnTo>
                  <a:close/>
                  <a:moveTo>
                    <a:pt x="12700" y="697480"/>
                  </a:moveTo>
                  <a:lnTo>
                    <a:pt x="1576070" y="697480"/>
                  </a:lnTo>
                  <a:lnTo>
                    <a:pt x="1576070" y="12700"/>
                  </a:lnTo>
                  <a:lnTo>
                    <a:pt x="12700" y="12700"/>
                  </a:lnTo>
                  <a:lnTo>
                    <a:pt x="12700" y="69748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FDFDFD"/>
            </a:solidFill>
          </p:spPr>
        </p:sp>
      </p:grpSp>
      <p:sp>
        <p:nvSpPr>
          <p:cNvPr name="TextBox 19" id="19"/>
          <p:cNvSpPr txBox="true"/>
          <p:nvPr/>
        </p:nvSpPr>
        <p:spPr>
          <a:xfrm rot="0">
            <a:off x="3525855" y="3833523"/>
            <a:ext cx="5957741" cy="28666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799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Power Management</a:t>
            </a:r>
          </a:p>
          <a:p>
            <a:pPr algn="l">
              <a:lnSpc>
                <a:spcPts val="5599"/>
              </a:lnSpc>
              <a:spcBef>
                <a:spcPct val="0"/>
              </a:spcBef>
            </a:pPr>
          </a:p>
          <a:p>
            <a:pPr algn="l">
              <a:lnSpc>
                <a:spcPts val="5599"/>
              </a:lnSpc>
              <a:spcBef>
                <a:spcPct val="0"/>
              </a:spcBef>
            </a:pPr>
          </a:p>
          <a:p>
            <a:pPr algn="l" marL="863599" indent="-431799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Component Availability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9949681" y="3833523"/>
            <a:ext cx="4804795" cy="2879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M</a:t>
            </a: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ech</a:t>
            </a: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an</a:t>
            </a: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ic</a:t>
            </a: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a</a:t>
            </a: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l Desi</a:t>
            </a: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gn</a:t>
            </a:r>
          </a:p>
          <a:p>
            <a:pPr algn="l">
              <a:lnSpc>
                <a:spcPts val="5599"/>
              </a:lnSpc>
            </a:pPr>
          </a:p>
          <a:p>
            <a:pPr algn="l">
              <a:lnSpc>
                <a:spcPts val="5599"/>
              </a:lnSpc>
              <a:spcBef>
                <a:spcPct val="0"/>
              </a:spcBef>
            </a:pPr>
          </a:p>
          <a:p>
            <a:pPr algn="l" marL="863599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Cal</a:t>
            </a: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i</a:t>
            </a: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b</a:t>
            </a: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rat</a:t>
            </a: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i</a:t>
            </a: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on</a:t>
            </a:r>
          </a:p>
        </p:txBody>
      </p:sp>
      <p:grpSp>
        <p:nvGrpSpPr>
          <p:cNvPr name="Group 21" id="21"/>
          <p:cNvGrpSpPr/>
          <p:nvPr/>
        </p:nvGrpSpPr>
        <p:grpSpPr>
          <a:xfrm rot="0">
            <a:off x="1570462" y="0"/>
            <a:ext cx="212090" cy="5143500"/>
            <a:chOff x="0" y="0"/>
            <a:chExt cx="55859" cy="1354667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55859" cy="1354667"/>
            </a:xfrm>
            <a:custGeom>
              <a:avLst/>
              <a:gdLst/>
              <a:ahLst/>
              <a:cxnLst/>
              <a:rect r="r" b="b" t="t" l="l"/>
              <a:pathLst>
                <a:path h="1354667" w="55859">
                  <a:moveTo>
                    <a:pt x="0" y="0"/>
                  </a:moveTo>
                  <a:lnTo>
                    <a:pt x="55859" y="0"/>
                  </a:lnTo>
                  <a:lnTo>
                    <a:pt x="55859" y="1354667"/>
                  </a:lnTo>
                  <a:lnTo>
                    <a:pt x="0" y="1354667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0" y="-38100"/>
              <a:ext cx="55859" cy="13927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4" id="24"/>
          <p:cNvGrpSpPr/>
          <p:nvPr/>
        </p:nvGrpSpPr>
        <p:grpSpPr>
          <a:xfrm rot="0">
            <a:off x="14150001" y="9012429"/>
            <a:ext cx="4137999" cy="245871"/>
            <a:chOff x="0" y="0"/>
            <a:chExt cx="1089843" cy="64756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1089843" cy="64756"/>
            </a:xfrm>
            <a:custGeom>
              <a:avLst/>
              <a:gdLst/>
              <a:ahLst/>
              <a:cxnLst/>
              <a:rect r="r" b="b" t="t" l="l"/>
              <a:pathLst>
                <a:path h="64756" w="1089843">
                  <a:moveTo>
                    <a:pt x="0" y="0"/>
                  </a:moveTo>
                  <a:lnTo>
                    <a:pt x="1089843" y="0"/>
                  </a:lnTo>
                  <a:lnTo>
                    <a:pt x="1089843" y="64756"/>
                  </a:lnTo>
                  <a:lnTo>
                    <a:pt x="0" y="64756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0" y="-38100"/>
              <a:ext cx="1089843" cy="1028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27" id="27"/>
          <p:cNvSpPr/>
          <p:nvPr/>
        </p:nvSpPr>
        <p:spPr>
          <a:xfrm flipH="false" flipV="false" rot="0">
            <a:off x="15043574" y="8108927"/>
            <a:ext cx="1290717" cy="903502"/>
          </a:xfrm>
          <a:custGeom>
            <a:avLst/>
            <a:gdLst/>
            <a:ahLst/>
            <a:cxnLst/>
            <a:rect r="r" b="b" t="t" l="l"/>
            <a:pathLst>
              <a:path h="903502" w="1290717">
                <a:moveTo>
                  <a:pt x="0" y="0"/>
                </a:moveTo>
                <a:lnTo>
                  <a:pt x="1290717" y="0"/>
                </a:lnTo>
                <a:lnTo>
                  <a:pt x="1290717" y="903502"/>
                </a:lnTo>
                <a:lnTo>
                  <a:pt x="0" y="9035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28" id="28"/>
          <p:cNvSpPr/>
          <p:nvPr/>
        </p:nvSpPr>
        <p:spPr>
          <a:xfrm flipH="true" flipV="true" rot="5400000">
            <a:off x="16391677" y="7736194"/>
            <a:ext cx="973593" cy="1088366"/>
          </a:xfrm>
          <a:custGeom>
            <a:avLst/>
            <a:gdLst/>
            <a:ahLst/>
            <a:cxnLst/>
            <a:rect r="r" b="b" t="t" l="l"/>
            <a:pathLst>
              <a:path h="1088366" w="973593">
                <a:moveTo>
                  <a:pt x="973593" y="1088366"/>
                </a:moveTo>
                <a:lnTo>
                  <a:pt x="0" y="1088366"/>
                </a:lnTo>
                <a:lnTo>
                  <a:pt x="0" y="0"/>
                </a:lnTo>
                <a:lnTo>
                  <a:pt x="973593" y="0"/>
                </a:lnTo>
                <a:lnTo>
                  <a:pt x="973593" y="1088366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10800000">
            <a:off x="1445723" y="2642346"/>
            <a:ext cx="3244426" cy="1489537"/>
            <a:chOff x="0" y="0"/>
            <a:chExt cx="1624330" cy="7457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41910" y="4318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77838D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35560" y="35560"/>
              <a:ext cx="1588770" cy="710180"/>
            </a:xfrm>
            <a:custGeom>
              <a:avLst/>
              <a:gdLst/>
              <a:ahLst/>
              <a:cxnLst/>
              <a:rect r="r" b="b" t="t" l="l"/>
              <a:pathLst>
                <a:path h="710180" w="1588770">
                  <a:moveTo>
                    <a:pt x="1588770" y="710180"/>
                  </a:moveTo>
                  <a:lnTo>
                    <a:pt x="0" y="710180"/>
                  </a:lnTo>
                  <a:lnTo>
                    <a:pt x="0" y="0"/>
                  </a:lnTo>
                  <a:lnTo>
                    <a:pt x="1588770" y="0"/>
                  </a:lnTo>
                  <a:lnTo>
                    <a:pt x="1588770" y="710180"/>
                  </a:lnTo>
                  <a:close/>
                  <a:moveTo>
                    <a:pt x="12700" y="697480"/>
                  </a:moveTo>
                  <a:lnTo>
                    <a:pt x="1576070" y="697480"/>
                  </a:lnTo>
                  <a:lnTo>
                    <a:pt x="1576070" y="12700"/>
                  </a:lnTo>
                  <a:lnTo>
                    <a:pt x="12700" y="12700"/>
                  </a:lnTo>
                  <a:lnTo>
                    <a:pt x="12700" y="69748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12950657" y="6741598"/>
            <a:ext cx="3244426" cy="1489537"/>
            <a:chOff x="0" y="0"/>
            <a:chExt cx="1624330" cy="74574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41910" y="4318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77838D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35560" y="35560"/>
              <a:ext cx="1588770" cy="710180"/>
            </a:xfrm>
            <a:custGeom>
              <a:avLst/>
              <a:gdLst/>
              <a:ahLst/>
              <a:cxnLst/>
              <a:rect r="r" b="b" t="t" l="l"/>
              <a:pathLst>
                <a:path h="710180" w="1588770">
                  <a:moveTo>
                    <a:pt x="1588770" y="710180"/>
                  </a:moveTo>
                  <a:lnTo>
                    <a:pt x="0" y="710180"/>
                  </a:lnTo>
                  <a:lnTo>
                    <a:pt x="0" y="0"/>
                  </a:lnTo>
                  <a:lnTo>
                    <a:pt x="1588770" y="0"/>
                  </a:lnTo>
                  <a:lnTo>
                    <a:pt x="1588770" y="710180"/>
                  </a:lnTo>
                  <a:close/>
                  <a:moveTo>
                    <a:pt x="12700" y="697480"/>
                  </a:moveTo>
                  <a:lnTo>
                    <a:pt x="1576070" y="697480"/>
                  </a:lnTo>
                  <a:lnTo>
                    <a:pt x="1576070" y="12700"/>
                  </a:lnTo>
                  <a:lnTo>
                    <a:pt x="12700" y="12700"/>
                  </a:lnTo>
                  <a:lnTo>
                    <a:pt x="12700" y="69748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576070" cy="697480"/>
            </a:xfrm>
            <a:custGeom>
              <a:avLst/>
              <a:gdLst/>
              <a:ahLst/>
              <a:cxnLst/>
              <a:rect r="r" b="b" t="t" l="l"/>
              <a:pathLst>
                <a:path h="697480" w="1576070">
                  <a:moveTo>
                    <a:pt x="0" y="0"/>
                  </a:moveTo>
                  <a:lnTo>
                    <a:pt x="1576070" y="0"/>
                  </a:lnTo>
                  <a:lnTo>
                    <a:pt x="1576070" y="697480"/>
                  </a:lnTo>
                  <a:lnTo>
                    <a:pt x="0" y="697480"/>
                  </a:lnTo>
                  <a:close/>
                </a:path>
              </a:pathLst>
            </a:custGeom>
            <a:solidFill>
              <a:srgbClr val="FDFDFD"/>
            </a:solidFill>
          </p:spPr>
        </p:sp>
      </p:grpSp>
      <p:sp>
        <p:nvSpPr>
          <p:cNvPr name="TextBox 10" id="10"/>
          <p:cNvSpPr txBox="true"/>
          <p:nvPr/>
        </p:nvSpPr>
        <p:spPr>
          <a:xfrm rot="0">
            <a:off x="960381" y="1251803"/>
            <a:ext cx="3226067" cy="9428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  <a:spcBef>
                <a:spcPct val="0"/>
              </a:spcBef>
            </a:pPr>
            <a:r>
              <a:rPr lang="en-US" b="true" sz="4999">
                <a:solidFill>
                  <a:srgbClr val="0D3B66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F</a:t>
            </a:r>
            <a:r>
              <a:rPr lang="en-US" b="true" sz="4999" strike="noStrike" u="none">
                <a:solidFill>
                  <a:srgbClr val="0D3B66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uture work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445723" y="2885209"/>
            <a:ext cx="16230600" cy="48955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600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Enhance walking performance for smoother, more natural motion</a:t>
            </a:r>
          </a:p>
          <a:p>
            <a:pPr algn="l">
              <a:lnSpc>
                <a:spcPts val="5599"/>
              </a:lnSpc>
              <a:spcBef>
                <a:spcPct val="0"/>
              </a:spcBef>
            </a:pPr>
          </a:p>
          <a:p>
            <a:pPr algn="l" marL="863600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Develop smarter interaction and feedback with the user</a:t>
            </a:r>
          </a:p>
          <a:p>
            <a:pPr algn="l">
              <a:lnSpc>
                <a:spcPts val="5599"/>
              </a:lnSpc>
              <a:spcBef>
                <a:spcPct val="0"/>
              </a:spcBef>
            </a:pPr>
          </a:p>
          <a:p>
            <a:pPr algn="l" marL="863600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Add voice command functionality for hands-free control</a:t>
            </a:r>
          </a:p>
          <a:p>
            <a:pPr algn="l">
              <a:lnSpc>
                <a:spcPts val="5599"/>
              </a:lnSpc>
              <a:spcBef>
                <a:spcPct val="0"/>
              </a:spcBef>
            </a:pPr>
          </a:p>
          <a:p>
            <a:pPr algn="l" marL="863600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Expand outdoor navigation and robust autonomous capabilities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16342268" y="-607421"/>
            <a:ext cx="212090" cy="5143500"/>
            <a:chOff x="0" y="0"/>
            <a:chExt cx="55859" cy="1354667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55859" cy="1354667"/>
            </a:xfrm>
            <a:custGeom>
              <a:avLst/>
              <a:gdLst/>
              <a:ahLst/>
              <a:cxnLst/>
              <a:rect r="r" b="b" t="t" l="l"/>
              <a:pathLst>
                <a:path h="1354667" w="55859">
                  <a:moveTo>
                    <a:pt x="0" y="0"/>
                  </a:moveTo>
                  <a:lnTo>
                    <a:pt x="55859" y="0"/>
                  </a:lnTo>
                  <a:lnTo>
                    <a:pt x="55859" y="1354667"/>
                  </a:lnTo>
                  <a:lnTo>
                    <a:pt x="0" y="1354667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38100"/>
              <a:ext cx="55859" cy="13927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0" y="9449983"/>
            <a:ext cx="4137999" cy="245871"/>
            <a:chOff x="0" y="0"/>
            <a:chExt cx="1089843" cy="64756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1089843" cy="64756"/>
            </a:xfrm>
            <a:custGeom>
              <a:avLst/>
              <a:gdLst/>
              <a:ahLst/>
              <a:cxnLst/>
              <a:rect r="r" b="b" t="t" l="l"/>
              <a:pathLst>
                <a:path h="64756" w="1089843">
                  <a:moveTo>
                    <a:pt x="0" y="0"/>
                  </a:moveTo>
                  <a:lnTo>
                    <a:pt x="1089843" y="0"/>
                  </a:lnTo>
                  <a:lnTo>
                    <a:pt x="1089843" y="64756"/>
                  </a:lnTo>
                  <a:lnTo>
                    <a:pt x="0" y="64756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38100"/>
              <a:ext cx="1089843" cy="1028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8" id="18"/>
          <p:cNvSpPr/>
          <p:nvPr/>
        </p:nvSpPr>
        <p:spPr>
          <a:xfrm flipH="false" flipV="false" rot="0">
            <a:off x="893573" y="8546482"/>
            <a:ext cx="1290717" cy="903502"/>
          </a:xfrm>
          <a:custGeom>
            <a:avLst/>
            <a:gdLst/>
            <a:ahLst/>
            <a:cxnLst/>
            <a:rect r="r" b="b" t="t" l="l"/>
            <a:pathLst>
              <a:path h="903502" w="1290717">
                <a:moveTo>
                  <a:pt x="0" y="0"/>
                </a:moveTo>
                <a:lnTo>
                  <a:pt x="1290717" y="0"/>
                </a:lnTo>
                <a:lnTo>
                  <a:pt x="1290717" y="903501"/>
                </a:lnTo>
                <a:lnTo>
                  <a:pt x="0" y="90350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true" flipV="true" rot="5400000">
            <a:off x="2241676" y="8173749"/>
            <a:ext cx="973593" cy="1088366"/>
          </a:xfrm>
          <a:custGeom>
            <a:avLst/>
            <a:gdLst/>
            <a:ahLst/>
            <a:cxnLst/>
            <a:rect r="r" b="b" t="t" l="l"/>
            <a:pathLst>
              <a:path h="1088366" w="973593">
                <a:moveTo>
                  <a:pt x="973593" y="1088366"/>
                </a:moveTo>
                <a:lnTo>
                  <a:pt x="0" y="1088366"/>
                </a:lnTo>
                <a:lnTo>
                  <a:pt x="0" y="0"/>
                </a:lnTo>
                <a:lnTo>
                  <a:pt x="973593" y="0"/>
                </a:lnTo>
                <a:lnTo>
                  <a:pt x="973593" y="1088366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240790" y="0"/>
            <a:ext cx="212090" cy="5143500"/>
            <a:chOff x="0" y="0"/>
            <a:chExt cx="55859" cy="135466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5859" cy="1354667"/>
            </a:xfrm>
            <a:custGeom>
              <a:avLst/>
              <a:gdLst/>
              <a:ahLst/>
              <a:cxnLst/>
              <a:rect r="r" b="b" t="t" l="l"/>
              <a:pathLst>
                <a:path h="1354667" w="55859">
                  <a:moveTo>
                    <a:pt x="0" y="0"/>
                  </a:moveTo>
                  <a:lnTo>
                    <a:pt x="55859" y="0"/>
                  </a:lnTo>
                  <a:lnTo>
                    <a:pt x="55859" y="1354667"/>
                  </a:lnTo>
                  <a:lnTo>
                    <a:pt x="0" y="1354667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55859" cy="13927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5223875" y="8772632"/>
            <a:ext cx="177766" cy="266816"/>
          </a:xfrm>
          <a:custGeom>
            <a:avLst/>
            <a:gdLst/>
            <a:ahLst/>
            <a:cxnLst/>
            <a:rect r="r" b="b" t="t" l="l"/>
            <a:pathLst>
              <a:path h="266816" w="177766">
                <a:moveTo>
                  <a:pt x="0" y="0"/>
                </a:moveTo>
                <a:lnTo>
                  <a:pt x="177766" y="0"/>
                </a:lnTo>
                <a:lnTo>
                  <a:pt x="177766" y="266816"/>
                </a:lnTo>
                <a:lnTo>
                  <a:pt x="0" y="2668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794627" y="4122420"/>
            <a:ext cx="9288593" cy="13601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560"/>
              </a:lnSpc>
            </a:pPr>
            <a:r>
              <a:rPr lang="en-US" b="true" sz="9600">
                <a:solidFill>
                  <a:srgbClr val="01385F"/>
                </a:solidFill>
                <a:latin typeface="Montserrat Ultra-Bold"/>
                <a:ea typeface="Montserrat Ultra-Bold"/>
                <a:cs typeface="Montserrat Ultra-Bold"/>
                <a:sym typeface="Montserrat Ultra-Bold"/>
              </a:rPr>
              <a:t>THANK YOU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5506268" y="8646325"/>
            <a:ext cx="1753032" cy="4718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20"/>
              </a:lnSpc>
            </a:pPr>
            <a:r>
              <a:rPr lang="en-US" b="true" sz="2800">
                <a:solidFill>
                  <a:srgbClr val="01385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End Slide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2794627" y="5577840"/>
            <a:ext cx="11899070" cy="13601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560"/>
              </a:lnSpc>
            </a:pPr>
            <a:r>
              <a:rPr lang="en-US" b="true" sz="9600">
                <a:solidFill>
                  <a:srgbClr val="8A96AD"/>
                </a:solidFill>
                <a:latin typeface="Montserrat Ultra-Bold"/>
                <a:ea typeface="Montserrat Ultra-Bold"/>
                <a:cs typeface="Montserrat Ultra-Bold"/>
                <a:sym typeface="Montserrat Ultra-Bold"/>
              </a:rPr>
              <a:t>ANY QUESTIONS?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14313784" y="2997870"/>
            <a:ext cx="4137999" cy="245871"/>
            <a:chOff x="0" y="0"/>
            <a:chExt cx="1089843" cy="64756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089843" cy="64756"/>
            </a:xfrm>
            <a:custGeom>
              <a:avLst/>
              <a:gdLst/>
              <a:ahLst/>
              <a:cxnLst/>
              <a:rect r="r" b="b" t="t" l="l"/>
              <a:pathLst>
                <a:path h="64756" w="1089843">
                  <a:moveTo>
                    <a:pt x="0" y="0"/>
                  </a:moveTo>
                  <a:lnTo>
                    <a:pt x="1089843" y="0"/>
                  </a:lnTo>
                  <a:lnTo>
                    <a:pt x="1089843" y="64756"/>
                  </a:lnTo>
                  <a:lnTo>
                    <a:pt x="0" y="64756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1089843" cy="1028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-1343372" y="9258300"/>
            <a:ext cx="4137999" cy="245871"/>
            <a:chOff x="0" y="0"/>
            <a:chExt cx="1089843" cy="64756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1089843" cy="64756"/>
            </a:xfrm>
            <a:custGeom>
              <a:avLst/>
              <a:gdLst/>
              <a:ahLst/>
              <a:cxnLst/>
              <a:rect r="r" b="b" t="t" l="l"/>
              <a:pathLst>
                <a:path h="64756" w="1089843">
                  <a:moveTo>
                    <a:pt x="0" y="0"/>
                  </a:moveTo>
                  <a:lnTo>
                    <a:pt x="1089843" y="0"/>
                  </a:lnTo>
                  <a:lnTo>
                    <a:pt x="1089843" y="64756"/>
                  </a:lnTo>
                  <a:lnTo>
                    <a:pt x="0" y="64756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38100"/>
              <a:ext cx="1089843" cy="1028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5" id="15"/>
          <p:cNvSpPr/>
          <p:nvPr/>
        </p:nvSpPr>
        <p:spPr>
          <a:xfrm flipH="true" flipV="false" rot="0">
            <a:off x="16382784" y="2217303"/>
            <a:ext cx="1290717" cy="903502"/>
          </a:xfrm>
          <a:custGeom>
            <a:avLst/>
            <a:gdLst/>
            <a:ahLst/>
            <a:cxnLst/>
            <a:rect r="r" b="b" t="t" l="l"/>
            <a:pathLst>
              <a:path h="903502" w="1290717">
                <a:moveTo>
                  <a:pt x="1290717" y="0"/>
                </a:moveTo>
                <a:lnTo>
                  <a:pt x="0" y="0"/>
                </a:lnTo>
                <a:lnTo>
                  <a:pt x="0" y="903502"/>
                </a:lnTo>
                <a:lnTo>
                  <a:pt x="1290717" y="903502"/>
                </a:lnTo>
                <a:lnTo>
                  <a:pt x="1290717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5400000">
            <a:off x="15366379" y="1842373"/>
            <a:ext cx="973593" cy="1088366"/>
          </a:xfrm>
          <a:custGeom>
            <a:avLst/>
            <a:gdLst/>
            <a:ahLst/>
            <a:cxnLst/>
            <a:rect r="r" b="b" t="t" l="l"/>
            <a:pathLst>
              <a:path h="1088366" w="973593">
                <a:moveTo>
                  <a:pt x="0" y="0"/>
                </a:moveTo>
                <a:lnTo>
                  <a:pt x="973593" y="0"/>
                </a:lnTo>
                <a:lnTo>
                  <a:pt x="973593" y="1088366"/>
                </a:lnTo>
                <a:lnTo>
                  <a:pt x="0" y="108836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348813" y="2096305"/>
            <a:ext cx="14123075" cy="5397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000"/>
              </a:lnSpc>
            </a:pPr>
            <a:r>
              <a:rPr lang="en-US" b="true" sz="5000" strike="noStrike" u="none">
                <a:solidFill>
                  <a:srgbClr val="0D3B66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Project Objectives:</a:t>
            </a:r>
          </a:p>
          <a:p>
            <a:pPr algn="l" marL="1079501" indent="-539750" lvl="1">
              <a:lnSpc>
                <a:spcPts val="7000"/>
              </a:lnSpc>
              <a:buFont typeface="Arial"/>
              <a:buChar char="•"/>
            </a:pPr>
            <a:r>
              <a:rPr lang="en-US" sz="5000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Design and implement a multifunctional robot dog</a:t>
            </a:r>
          </a:p>
          <a:p>
            <a:pPr algn="l" marL="1079501" indent="-539750" lvl="1">
              <a:lnSpc>
                <a:spcPts val="7000"/>
              </a:lnSpc>
              <a:buFont typeface="Arial"/>
              <a:buChar char="•"/>
            </a:pPr>
            <a:r>
              <a:rPr lang="en-US" sz="5000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Enable safe navigation and obstacle avoidance</a:t>
            </a:r>
          </a:p>
          <a:p>
            <a:pPr algn="l" marL="1079501" indent="-539750" lvl="1">
              <a:lnSpc>
                <a:spcPts val="7000"/>
              </a:lnSpc>
              <a:buFont typeface="Arial"/>
              <a:buChar char="•"/>
            </a:pPr>
            <a:r>
              <a:rPr lang="en-US" sz="5000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Support perception and monitoring</a:t>
            </a:r>
          </a:p>
          <a:p>
            <a:pPr algn="l" marL="1079501" indent="-539750" lvl="1">
              <a:lnSpc>
                <a:spcPts val="7000"/>
              </a:lnSpc>
              <a:buFont typeface="Arial"/>
              <a:buChar char="•"/>
            </a:pPr>
            <a:r>
              <a:rPr lang="en-US" sz="5000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Provide human–robot interaction </a:t>
            </a:r>
          </a:p>
          <a:p>
            <a:pPr algn="l">
              <a:lnSpc>
                <a:spcPts val="7000"/>
              </a:lnSpc>
            </a:pPr>
          </a:p>
        </p:txBody>
      </p:sp>
      <p:grpSp>
        <p:nvGrpSpPr>
          <p:cNvPr name="Group 3" id="3"/>
          <p:cNvGrpSpPr/>
          <p:nvPr/>
        </p:nvGrpSpPr>
        <p:grpSpPr>
          <a:xfrm rot="0">
            <a:off x="1240790" y="0"/>
            <a:ext cx="212090" cy="5143500"/>
            <a:chOff x="0" y="0"/>
            <a:chExt cx="55859" cy="135466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55859" cy="1354667"/>
            </a:xfrm>
            <a:custGeom>
              <a:avLst/>
              <a:gdLst/>
              <a:ahLst/>
              <a:cxnLst/>
              <a:rect r="r" b="b" t="t" l="l"/>
              <a:pathLst>
                <a:path h="1354667" w="55859">
                  <a:moveTo>
                    <a:pt x="0" y="0"/>
                  </a:moveTo>
                  <a:lnTo>
                    <a:pt x="55859" y="0"/>
                  </a:lnTo>
                  <a:lnTo>
                    <a:pt x="55859" y="1354667"/>
                  </a:lnTo>
                  <a:lnTo>
                    <a:pt x="0" y="1354667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55859" cy="13927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16471888" y="1432634"/>
            <a:ext cx="4137999" cy="245871"/>
            <a:chOff x="0" y="0"/>
            <a:chExt cx="1089843" cy="64756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089843" cy="64756"/>
            </a:xfrm>
            <a:custGeom>
              <a:avLst/>
              <a:gdLst/>
              <a:ahLst/>
              <a:cxnLst/>
              <a:rect r="r" b="b" t="t" l="l"/>
              <a:pathLst>
                <a:path h="64756" w="1089843">
                  <a:moveTo>
                    <a:pt x="0" y="0"/>
                  </a:moveTo>
                  <a:lnTo>
                    <a:pt x="1089843" y="0"/>
                  </a:lnTo>
                  <a:lnTo>
                    <a:pt x="1089843" y="64756"/>
                  </a:lnTo>
                  <a:lnTo>
                    <a:pt x="0" y="64756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1089843" cy="1028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136538" y="9012429"/>
            <a:ext cx="4137999" cy="245871"/>
            <a:chOff x="0" y="0"/>
            <a:chExt cx="1089843" cy="64756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089843" cy="64756"/>
            </a:xfrm>
            <a:custGeom>
              <a:avLst/>
              <a:gdLst/>
              <a:ahLst/>
              <a:cxnLst/>
              <a:rect r="r" b="b" t="t" l="l"/>
              <a:pathLst>
                <a:path h="64756" w="1089843">
                  <a:moveTo>
                    <a:pt x="0" y="0"/>
                  </a:moveTo>
                  <a:lnTo>
                    <a:pt x="1089843" y="0"/>
                  </a:lnTo>
                  <a:lnTo>
                    <a:pt x="1089843" y="64756"/>
                  </a:lnTo>
                  <a:lnTo>
                    <a:pt x="0" y="64756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1089843" cy="1028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2" id="12"/>
          <p:cNvSpPr/>
          <p:nvPr/>
        </p:nvSpPr>
        <p:spPr>
          <a:xfrm flipH="true" flipV="false" rot="0">
            <a:off x="16205538" y="8231863"/>
            <a:ext cx="1290717" cy="903502"/>
          </a:xfrm>
          <a:custGeom>
            <a:avLst/>
            <a:gdLst/>
            <a:ahLst/>
            <a:cxnLst/>
            <a:rect r="r" b="b" t="t" l="l"/>
            <a:pathLst>
              <a:path h="903502" w="1290717">
                <a:moveTo>
                  <a:pt x="1290716" y="0"/>
                </a:moveTo>
                <a:lnTo>
                  <a:pt x="0" y="0"/>
                </a:lnTo>
                <a:lnTo>
                  <a:pt x="0" y="903501"/>
                </a:lnTo>
                <a:lnTo>
                  <a:pt x="1290716" y="903501"/>
                </a:lnTo>
                <a:lnTo>
                  <a:pt x="1290716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5400000">
            <a:off x="15189133" y="7856932"/>
            <a:ext cx="973593" cy="1088366"/>
          </a:xfrm>
          <a:custGeom>
            <a:avLst/>
            <a:gdLst/>
            <a:ahLst/>
            <a:cxnLst/>
            <a:rect r="r" b="b" t="t" l="l"/>
            <a:pathLst>
              <a:path h="1088366" w="973593">
                <a:moveTo>
                  <a:pt x="0" y="0"/>
                </a:moveTo>
                <a:lnTo>
                  <a:pt x="973593" y="0"/>
                </a:lnTo>
                <a:lnTo>
                  <a:pt x="973593" y="1088366"/>
                </a:lnTo>
                <a:lnTo>
                  <a:pt x="0" y="10883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058279" y="1028700"/>
            <a:ext cx="5483467" cy="3786990"/>
          </a:xfrm>
          <a:custGeom>
            <a:avLst/>
            <a:gdLst/>
            <a:ahLst/>
            <a:cxnLst/>
            <a:rect r="r" b="b" t="t" l="l"/>
            <a:pathLst>
              <a:path h="3786990" w="5483467">
                <a:moveTo>
                  <a:pt x="0" y="0"/>
                </a:moveTo>
                <a:lnTo>
                  <a:pt x="5483467" y="0"/>
                </a:lnTo>
                <a:lnTo>
                  <a:pt x="5483467" y="3786990"/>
                </a:lnTo>
                <a:lnTo>
                  <a:pt x="0" y="378699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7157" r="0" b="-27639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497212" y="5057775"/>
            <a:ext cx="3766313" cy="4203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474979" indent="-237490" lvl="1">
              <a:lnSpc>
                <a:spcPts val="3079"/>
              </a:lnSpc>
              <a:spcBef>
                <a:spcPct val="0"/>
              </a:spcBef>
              <a:buFont typeface="Arial"/>
              <a:buChar char="•"/>
            </a:pP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Arduino Mega</a:t>
            </a:r>
          </a:p>
        </p:txBody>
      </p:sp>
      <p:sp>
        <p:nvSpPr>
          <p:cNvPr name="Freeform 4" id="4"/>
          <p:cNvSpPr/>
          <p:nvPr/>
        </p:nvSpPr>
        <p:spPr>
          <a:xfrm flipH="true" flipV="false" rot="0">
            <a:off x="10116246" y="1019301"/>
            <a:ext cx="5297658" cy="4124199"/>
          </a:xfrm>
          <a:custGeom>
            <a:avLst/>
            <a:gdLst/>
            <a:ahLst/>
            <a:cxnLst/>
            <a:rect r="r" b="b" t="t" l="l"/>
            <a:pathLst>
              <a:path h="4124199" w="5297658">
                <a:moveTo>
                  <a:pt x="5297659" y="0"/>
                </a:moveTo>
                <a:lnTo>
                  <a:pt x="0" y="0"/>
                </a:lnTo>
                <a:lnTo>
                  <a:pt x="0" y="4124199"/>
                </a:lnTo>
                <a:lnTo>
                  <a:pt x="5297659" y="4124199"/>
                </a:lnTo>
                <a:lnTo>
                  <a:pt x="5297659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false" rot="0">
            <a:off x="10364476" y="5383128"/>
            <a:ext cx="5446689" cy="4032951"/>
          </a:xfrm>
          <a:custGeom>
            <a:avLst/>
            <a:gdLst/>
            <a:ahLst/>
            <a:cxnLst/>
            <a:rect r="r" b="b" t="t" l="l"/>
            <a:pathLst>
              <a:path h="4032951" w="5446689">
                <a:moveTo>
                  <a:pt x="5446689" y="0"/>
                </a:moveTo>
                <a:lnTo>
                  <a:pt x="0" y="0"/>
                </a:lnTo>
                <a:lnTo>
                  <a:pt x="0" y="4032951"/>
                </a:lnTo>
                <a:lnTo>
                  <a:pt x="5446689" y="4032951"/>
                </a:lnTo>
                <a:lnTo>
                  <a:pt x="5446689" y="0"/>
                </a:lnTo>
                <a:close/>
              </a:path>
            </a:pathLst>
          </a:custGeom>
          <a:blipFill>
            <a:blip r:embed="rId4"/>
            <a:stretch>
              <a:fillRect l="0" t="-5568" r="-9277" b="-2784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624857" y="4962758"/>
            <a:ext cx="5862281" cy="4203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474979" indent="-237490" lvl="1">
              <a:lnSpc>
                <a:spcPts val="3079"/>
              </a:lnSpc>
              <a:spcBef>
                <a:spcPct val="0"/>
              </a:spcBef>
              <a:buFont typeface="Arial"/>
              <a:buChar char="•"/>
            </a:pP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Raspberry Pi 4 Model B (2GB RAM)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614865" y="400892"/>
            <a:ext cx="7679665" cy="765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599"/>
              </a:lnSpc>
              <a:spcBef>
                <a:spcPct val="0"/>
              </a:spcBef>
            </a:pPr>
            <a:r>
              <a:rPr lang="en-US" b="true" sz="3999" spc="639">
                <a:solidFill>
                  <a:srgbClr val="0D3B66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Hardware Components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364476" y="9330354"/>
            <a:ext cx="5312331" cy="4203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474979" indent="-237490" lvl="1">
              <a:lnSpc>
                <a:spcPts val="3079"/>
              </a:lnSpc>
              <a:spcBef>
                <a:spcPct val="0"/>
              </a:spcBef>
              <a:buFont typeface="Arial"/>
              <a:buChar char="•"/>
            </a:pP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Servo Control Board (PCA9685)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2817465" y="9330354"/>
            <a:ext cx="4623410" cy="4203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74979" indent="-237490" lvl="1">
              <a:lnSpc>
                <a:spcPts val="3079"/>
              </a:lnSpc>
              <a:spcBef>
                <a:spcPct val="0"/>
              </a:spcBef>
              <a:buFont typeface="Arial"/>
              <a:buChar char="•"/>
            </a:pP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ESP32 Microcontroller</a:t>
            </a:r>
          </a:p>
        </p:txBody>
      </p:sp>
      <p:sp>
        <p:nvSpPr>
          <p:cNvPr name="Freeform 10" id="10"/>
          <p:cNvSpPr/>
          <p:nvPr/>
        </p:nvSpPr>
        <p:spPr>
          <a:xfrm flipH="true" flipV="false" rot="0">
            <a:off x="2817465" y="5611728"/>
            <a:ext cx="5477065" cy="3646572"/>
          </a:xfrm>
          <a:custGeom>
            <a:avLst/>
            <a:gdLst/>
            <a:ahLst/>
            <a:cxnLst/>
            <a:rect r="r" b="b" t="t" l="l"/>
            <a:pathLst>
              <a:path h="3646572" w="5477065">
                <a:moveTo>
                  <a:pt x="5477065" y="0"/>
                </a:moveTo>
                <a:lnTo>
                  <a:pt x="0" y="0"/>
                </a:lnTo>
                <a:lnTo>
                  <a:pt x="0" y="3646572"/>
                </a:lnTo>
                <a:lnTo>
                  <a:pt x="5477065" y="3646572"/>
                </a:lnTo>
                <a:lnTo>
                  <a:pt x="5477065" y="0"/>
                </a:lnTo>
                <a:close/>
              </a:path>
            </a:pathLst>
          </a:custGeom>
          <a:blipFill>
            <a:blip r:embed="rId5"/>
            <a:stretch>
              <a:fillRect l="0" t="-3387" r="0" b="0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614865" y="6316162"/>
            <a:ext cx="212090" cy="5143500"/>
            <a:chOff x="0" y="0"/>
            <a:chExt cx="55859" cy="1354667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55859" cy="1354667"/>
            </a:xfrm>
            <a:custGeom>
              <a:avLst/>
              <a:gdLst/>
              <a:ahLst/>
              <a:cxnLst/>
              <a:rect r="r" b="b" t="t" l="l"/>
              <a:pathLst>
                <a:path h="1354667" w="55859">
                  <a:moveTo>
                    <a:pt x="0" y="0"/>
                  </a:moveTo>
                  <a:lnTo>
                    <a:pt x="55859" y="0"/>
                  </a:lnTo>
                  <a:lnTo>
                    <a:pt x="55859" y="1354667"/>
                  </a:lnTo>
                  <a:lnTo>
                    <a:pt x="0" y="1354667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55859" cy="13927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5244658" y="1166068"/>
            <a:ext cx="3451292" cy="179416"/>
            <a:chOff x="0" y="0"/>
            <a:chExt cx="908982" cy="47253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908982" cy="47253"/>
            </a:xfrm>
            <a:custGeom>
              <a:avLst/>
              <a:gdLst/>
              <a:ahLst/>
              <a:cxnLst/>
              <a:rect r="r" b="b" t="t" l="l"/>
              <a:pathLst>
                <a:path h="47253" w="908982">
                  <a:moveTo>
                    <a:pt x="0" y="0"/>
                  </a:moveTo>
                  <a:lnTo>
                    <a:pt x="908982" y="0"/>
                  </a:lnTo>
                  <a:lnTo>
                    <a:pt x="908982" y="47253"/>
                  </a:lnTo>
                  <a:lnTo>
                    <a:pt x="0" y="47253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38100"/>
              <a:ext cx="908982" cy="8535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1448488" y="4795435"/>
            <a:ext cx="3766313" cy="4203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474979" indent="-237490" lvl="1">
              <a:lnSpc>
                <a:spcPts val="3079"/>
              </a:lnSpc>
              <a:spcBef>
                <a:spcPct val="0"/>
              </a:spcBef>
              <a:buFont typeface="Arial"/>
              <a:buChar char="•"/>
            </a:pPr>
            <a:r>
              <a:rPr lang="en-US" sz="2199" spc="351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Ult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r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aso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n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ic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 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S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e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nsors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1448488" y="9330354"/>
            <a:ext cx="2273617" cy="4203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474979" indent="-237490" lvl="1">
              <a:lnSpc>
                <a:spcPts val="3079"/>
              </a:lnSpc>
              <a:spcBef>
                <a:spcPct val="0"/>
              </a:spcBef>
              <a:buFont typeface="Arial"/>
              <a:buChar char="•"/>
            </a:pPr>
            <a:r>
              <a:rPr lang="en-US" sz="2199" spc="351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PIR 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Sen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s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or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s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3938832" y="5824074"/>
            <a:ext cx="3419510" cy="3434226"/>
          </a:xfrm>
          <a:custGeom>
            <a:avLst/>
            <a:gdLst/>
            <a:ahLst/>
            <a:cxnLst/>
            <a:rect r="r" b="b" t="t" l="l"/>
            <a:pathLst>
              <a:path h="3434226" w="3419510">
                <a:moveTo>
                  <a:pt x="0" y="0"/>
                </a:moveTo>
                <a:lnTo>
                  <a:pt x="3419510" y="0"/>
                </a:lnTo>
                <a:lnTo>
                  <a:pt x="3419510" y="3434226"/>
                </a:lnTo>
                <a:lnTo>
                  <a:pt x="0" y="34342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28188" b="-20481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806960" y="9172575"/>
            <a:ext cx="5986106" cy="4203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474979" indent="-237490" lvl="1">
              <a:lnSpc>
                <a:spcPts val="3079"/>
              </a:lnSpc>
              <a:spcBef>
                <a:spcPct val="0"/>
              </a:spcBef>
              <a:buFont typeface="Arial"/>
              <a:buChar char="•"/>
            </a:pP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Servo Motors (270° – 40 kg torque)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2806960" y="4795435"/>
            <a:ext cx="3627358" cy="4203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474979" indent="-237490" lvl="1">
              <a:lnSpc>
                <a:spcPts val="3079"/>
              </a:lnSpc>
              <a:spcBef>
                <a:spcPct val="0"/>
              </a:spcBef>
              <a:buFont typeface="Arial"/>
              <a:buChar char="•"/>
            </a:pP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LiDAR Sensor (LD06)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3079714" y="1237537"/>
            <a:ext cx="4698095" cy="3434787"/>
          </a:xfrm>
          <a:custGeom>
            <a:avLst/>
            <a:gdLst/>
            <a:ahLst/>
            <a:cxnLst/>
            <a:rect r="r" b="b" t="t" l="l"/>
            <a:pathLst>
              <a:path h="3434787" w="4698095">
                <a:moveTo>
                  <a:pt x="0" y="0"/>
                </a:moveTo>
                <a:lnTo>
                  <a:pt x="4698095" y="0"/>
                </a:lnTo>
                <a:lnTo>
                  <a:pt x="4698095" y="3434787"/>
                </a:lnTo>
                <a:lnTo>
                  <a:pt x="0" y="343478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592" t="-5152" r="-6121" b="-2766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0006785" y="867577"/>
            <a:ext cx="5484921" cy="4174706"/>
          </a:xfrm>
          <a:custGeom>
            <a:avLst/>
            <a:gdLst/>
            <a:ahLst/>
            <a:cxnLst/>
            <a:rect r="r" b="b" t="t" l="l"/>
            <a:pathLst>
              <a:path h="4174706" w="5484921">
                <a:moveTo>
                  <a:pt x="0" y="0"/>
                </a:moveTo>
                <a:lnTo>
                  <a:pt x="5484921" y="0"/>
                </a:lnTo>
                <a:lnTo>
                  <a:pt x="5484921" y="4174706"/>
                </a:lnTo>
                <a:lnTo>
                  <a:pt x="0" y="417470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238813" y="5392653"/>
            <a:ext cx="5404861" cy="4023426"/>
          </a:xfrm>
          <a:custGeom>
            <a:avLst/>
            <a:gdLst/>
            <a:ahLst/>
            <a:cxnLst/>
            <a:rect r="r" b="b" t="t" l="l"/>
            <a:pathLst>
              <a:path h="4023426" w="5404861">
                <a:moveTo>
                  <a:pt x="0" y="0"/>
                </a:moveTo>
                <a:lnTo>
                  <a:pt x="5404861" y="0"/>
                </a:lnTo>
                <a:lnTo>
                  <a:pt x="5404861" y="4023426"/>
                </a:lnTo>
                <a:lnTo>
                  <a:pt x="0" y="402342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3464" r="0" b="-1719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614865" y="400892"/>
            <a:ext cx="7679665" cy="765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599"/>
              </a:lnSpc>
              <a:spcBef>
                <a:spcPct val="0"/>
              </a:spcBef>
            </a:pPr>
            <a:r>
              <a:rPr lang="en-US" b="true" sz="3999" spc="639">
                <a:solidFill>
                  <a:srgbClr val="0D3B66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Hardware Components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614865" y="6316162"/>
            <a:ext cx="212090" cy="5143500"/>
            <a:chOff x="0" y="0"/>
            <a:chExt cx="55859" cy="1354667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55859" cy="1354667"/>
            </a:xfrm>
            <a:custGeom>
              <a:avLst/>
              <a:gdLst/>
              <a:ahLst/>
              <a:cxnLst/>
              <a:rect r="r" b="b" t="t" l="l"/>
              <a:pathLst>
                <a:path h="1354667" w="55859">
                  <a:moveTo>
                    <a:pt x="0" y="0"/>
                  </a:moveTo>
                  <a:lnTo>
                    <a:pt x="55859" y="0"/>
                  </a:lnTo>
                  <a:lnTo>
                    <a:pt x="55859" y="1354667"/>
                  </a:lnTo>
                  <a:lnTo>
                    <a:pt x="0" y="1354667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55859" cy="13927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5244658" y="1166068"/>
            <a:ext cx="3451292" cy="179416"/>
            <a:chOff x="0" y="0"/>
            <a:chExt cx="908982" cy="47253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908982" cy="47253"/>
            </a:xfrm>
            <a:custGeom>
              <a:avLst/>
              <a:gdLst/>
              <a:ahLst/>
              <a:cxnLst/>
              <a:rect r="r" b="b" t="t" l="l"/>
              <a:pathLst>
                <a:path h="47253" w="908982">
                  <a:moveTo>
                    <a:pt x="0" y="0"/>
                  </a:moveTo>
                  <a:lnTo>
                    <a:pt x="908982" y="0"/>
                  </a:lnTo>
                  <a:lnTo>
                    <a:pt x="908982" y="47253"/>
                  </a:lnTo>
                  <a:lnTo>
                    <a:pt x="0" y="47253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38100"/>
              <a:ext cx="908982" cy="8535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428021" y="1245612"/>
            <a:ext cx="4930321" cy="3635549"/>
          </a:xfrm>
          <a:custGeom>
            <a:avLst/>
            <a:gdLst/>
            <a:ahLst/>
            <a:cxnLst/>
            <a:rect r="r" b="b" t="t" l="l"/>
            <a:pathLst>
              <a:path h="3635549" w="4930321">
                <a:moveTo>
                  <a:pt x="0" y="0"/>
                </a:moveTo>
                <a:lnTo>
                  <a:pt x="4930321" y="0"/>
                </a:lnTo>
                <a:lnTo>
                  <a:pt x="4930321" y="3635548"/>
                </a:lnTo>
                <a:lnTo>
                  <a:pt x="0" y="363554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5435" r="0" b="-9027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993189" y="7137696"/>
            <a:ext cx="3006870" cy="1901500"/>
          </a:xfrm>
          <a:custGeom>
            <a:avLst/>
            <a:gdLst/>
            <a:ahLst/>
            <a:cxnLst/>
            <a:rect r="r" b="b" t="t" l="l"/>
            <a:pathLst>
              <a:path h="1901500" w="3006870">
                <a:moveTo>
                  <a:pt x="0" y="0"/>
                </a:moveTo>
                <a:lnTo>
                  <a:pt x="3006871" y="0"/>
                </a:lnTo>
                <a:lnTo>
                  <a:pt x="3006871" y="1901500"/>
                </a:lnTo>
                <a:lnTo>
                  <a:pt x="0" y="19015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490601" y="5692846"/>
            <a:ext cx="2509459" cy="1828158"/>
          </a:xfrm>
          <a:custGeom>
            <a:avLst/>
            <a:gdLst/>
            <a:ahLst/>
            <a:cxnLst/>
            <a:rect r="r" b="b" t="t" l="l"/>
            <a:pathLst>
              <a:path h="1828158" w="2509459">
                <a:moveTo>
                  <a:pt x="0" y="0"/>
                </a:moveTo>
                <a:lnTo>
                  <a:pt x="2509459" y="0"/>
                </a:lnTo>
                <a:lnTo>
                  <a:pt x="2509459" y="1828157"/>
                </a:lnTo>
                <a:lnTo>
                  <a:pt x="0" y="182815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705089" y="1444661"/>
            <a:ext cx="5694272" cy="3237450"/>
          </a:xfrm>
          <a:custGeom>
            <a:avLst/>
            <a:gdLst/>
            <a:ahLst/>
            <a:cxnLst/>
            <a:rect r="r" b="b" t="t" l="l"/>
            <a:pathLst>
              <a:path h="3237450" w="5694272">
                <a:moveTo>
                  <a:pt x="0" y="0"/>
                </a:moveTo>
                <a:lnTo>
                  <a:pt x="5694272" y="0"/>
                </a:lnTo>
                <a:lnTo>
                  <a:pt x="5694272" y="3237450"/>
                </a:lnTo>
                <a:lnTo>
                  <a:pt x="0" y="323745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497" t="0" r="0" b="-2137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511623" y="5539043"/>
            <a:ext cx="3506713" cy="3563579"/>
          </a:xfrm>
          <a:custGeom>
            <a:avLst/>
            <a:gdLst/>
            <a:ahLst/>
            <a:cxnLst/>
            <a:rect r="r" b="b" t="t" l="l"/>
            <a:pathLst>
              <a:path h="3563579" w="3506713">
                <a:moveTo>
                  <a:pt x="0" y="0"/>
                </a:moveTo>
                <a:lnTo>
                  <a:pt x="3506713" y="0"/>
                </a:lnTo>
                <a:lnTo>
                  <a:pt x="3506713" y="3563579"/>
                </a:lnTo>
                <a:lnTo>
                  <a:pt x="0" y="356357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660515" y="4966273"/>
            <a:ext cx="3766313" cy="4203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474979" indent="-237490" lvl="1">
              <a:lnSpc>
                <a:spcPts val="3079"/>
              </a:lnSpc>
              <a:spcBef>
                <a:spcPct val="0"/>
              </a:spcBef>
              <a:buFont typeface="Arial"/>
              <a:buChar char="•"/>
            </a:pPr>
            <a:r>
              <a:rPr lang="en-US" sz="2199" spc="351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lip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o batter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y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2717761" y="9172575"/>
            <a:ext cx="4259699" cy="4203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474979" indent="-237490" lvl="1">
              <a:lnSpc>
                <a:spcPts val="3079"/>
              </a:lnSpc>
              <a:spcBef>
                <a:spcPct val="0"/>
              </a:spcBef>
              <a:buFont typeface="Arial"/>
              <a:buChar char="•"/>
            </a:pPr>
            <a:r>
              <a:rPr lang="en-US" sz="2199" spc="351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Audi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o 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Sys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t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em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 (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Speaker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 )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660515" y="9172575"/>
            <a:ext cx="2843332" cy="4203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474979" indent="-237490" lvl="1">
              <a:lnSpc>
                <a:spcPts val="3079"/>
              </a:lnSpc>
              <a:spcBef>
                <a:spcPct val="0"/>
              </a:spcBef>
              <a:buFont typeface="Arial"/>
              <a:buChar char="•"/>
            </a:pPr>
            <a:r>
              <a:rPr lang="en-US" sz="2199" spc="351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Buck C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onverter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806960" y="4795435"/>
            <a:ext cx="3322082" cy="4203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474979" indent="-237490" lvl="1">
              <a:lnSpc>
                <a:spcPts val="3079"/>
              </a:lnSpc>
              <a:spcBef>
                <a:spcPct val="0"/>
              </a:spcBef>
              <a:buFont typeface="Arial"/>
              <a:buChar char="•"/>
            </a:pP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L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uxon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i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s 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A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I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 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Cam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er</a:t>
            </a: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a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614865" y="400892"/>
            <a:ext cx="7679665" cy="765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599"/>
              </a:lnSpc>
              <a:spcBef>
                <a:spcPct val="0"/>
              </a:spcBef>
            </a:pPr>
            <a:r>
              <a:rPr lang="en-US" b="true" sz="3999" spc="639">
                <a:solidFill>
                  <a:srgbClr val="0D3B66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Hardware Components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1028700" y="6853873"/>
            <a:ext cx="212090" cy="5143500"/>
            <a:chOff x="0" y="0"/>
            <a:chExt cx="55859" cy="1354667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55859" cy="1354667"/>
            </a:xfrm>
            <a:custGeom>
              <a:avLst/>
              <a:gdLst/>
              <a:ahLst/>
              <a:cxnLst/>
              <a:rect r="r" b="b" t="t" l="l"/>
              <a:pathLst>
                <a:path h="1354667" w="55859">
                  <a:moveTo>
                    <a:pt x="0" y="0"/>
                  </a:moveTo>
                  <a:lnTo>
                    <a:pt x="55859" y="0"/>
                  </a:lnTo>
                  <a:lnTo>
                    <a:pt x="55859" y="1354667"/>
                  </a:lnTo>
                  <a:lnTo>
                    <a:pt x="0" y="1354667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38100"/>
              <a:ext cx="55859" cy="13927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15244658" y="1166068"/>
            <a:ext cx="3451292" cy="179416"/>
            <a:chOff x="0" y="0"/>
            <a:chExt cx="908982" cy="47253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908982" cy="47253"/>
            </a:xfrm>
            <a:custGeom>
              <a:avLst/>
              <a:gdLst/>
              <a:ahLst/>
              <a:cxnLst/>
              <a:rect r="r" b="b" t="t" l="l"/>
              <a:pathLst>
                <a:path h="47253" w="908982">
                  <a:moveTo>
                    <a:pt x="0" y="0"/>
                  </a:moveTo>
                  <a:lnTo>
                    <a:pt x="908982" y="0"/>
                  </a:lnTo>
                  <a:lnTo>
                    <a:pt x="908982" y="47253"/>
                  </a:lnTo>
                  <a:lnTo>
                    <a:pt x="0" y="47253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38100"/>
              <a:ext cx="908982" cy="8535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770613" y="506900"/>
            <a:ext cx="15099907" cy="9116569"/>
          </a:xfrm>
          <a:custGeom>
            <a:avLst/>
            <a:gdLst/>
            <a:ahLst/>
            <a:cxnLst/>
            <a:rect r="r" b="b" t="t" l="l"/>
            <a:pathLst>
              <a:path h="9116569" w="15099907">
                <a:moveTo>
                  <a:pt x="0" y="0"/>
                </a:moveTo>
                <a:lnTo>
                  <a:pt x="15099907" y="0"/>
                </a:lnTo>
                <a:lnTo>
                  <a:pt x="15099907" y="9116569"/>
                </a:lnTo>
                <a:lnTo>
                  <a:pt x="0" y="91165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588057" y="405329"/>
            <a:ext cx="3176337" cy="7501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599"/>
              </a:lnSpc>
              <a:spcBef>
                <a:spcPct val="0"/>
              </a:spcBef>
            </a:pPr>
            <a:r>
              <a:rPr lang="en-US" b="true" sz="3999" spc="639">
                <a:solidFill>
                  <a:srgbClr val="0D3B66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M</a:t>
            </a:r>
            <a:r>
              <a:rPr lang="en-US" b="true" sz="3999" spc="639" strike="noStrike" u="none">
                <a:solidFill>
                  <a:srgbClr val="0D3B66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ovement 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411075" y="1069776"/>
            <a:ext cx="5846922" cy="4203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74979" indent="-237490" lvl="1">
              <a:lnSpc>
                <a:spcPts val="3079"/>
              </a:lnSpc>
              <a:spcBef>
                <a:spcPct val="0"/>
              </a:spcBef>
              <a:buFont typeface="Arial"/>
              <a:buChar char="•"/>
            </a:pPr>
            <a:r>
              <a:rPr lang="en-US" sz="2199" spc="351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can be represented with 5 states. </a:t>
            </a:r>
          </a:p>
        </p:txBody>
      </p:sp>
      <p:grpSp>
        <p:nvGrpSpPr>
          <p:cNvPr name="Group 5" id="5"/>
          <p:cNvGrpSpPr/>
          <p:nvPr/>
        </p:nvGrpSpPr>
        <p:grpSpPr>
          <a:xfrm rot="0">
            <a:off x="816610" y="7051719"/>
            <a:ext cx="212090" cy="5143500"/>
            <a:chOff x="0" y="0"/>
            <a:chExt cx="55859" cy="135466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5859" cy="1354667"/>
            </a:xfrm>
            <a:custGeom>
              <a:avLst/>
              <a:gdLst/>
              <a:ahLst/>
              <a:cxnLst/>
              <a:rect r="r" b="b" t="t" l="l"/>
              <a:pathLst>
                <a:path h="1354667" w="55859">
                  <a:moveTo>
                    <a:pt x="0" y="0"/>
                  </a:moveTo>
                  <a:lnTo>
                    <a:pt x="55859" y="0"/>
                  </a:lnTo>
                  <a:lnTo>
                    <a:pt x="55859" y="1354667"/>
                  </a:lnTo>
                  <a:lnTo>
                    <a:pt x="0" y="1354667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5859" cy="13927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7047210" y="-2571750"/>
            <a:ext cx="212090" cy="5143500"/>
            <a:chOff x="0" y="0"/>
            <a:chExt cx="55859" cy="1354667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55859" cy="1354667"/>
            </a:xfrm>
            <a:custGeom>
              <a:avLst/>
              <a:gdLst/>
              <a:ahLst/>
              <a:cxnLst/>
              <a:rect r="r" b="b" t="t" l="l"/>
              <a:pathLst>
                <a:path h="1354667" w="55859">
                  <a:moveTo>
                    <a:pt x="0" y="0"/>
                  </a:moveTo>
                  <a:lnTo>
                    <a:pt x="55859" y="0"/>
                  </a:lnTo>
                  <a:lnTo>
                    <a:pt x="55859" y="1354667"/>
                  </a:lnTo>
                  <a:lnTo>
                    <a:pt x="0" y="1354667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55859" cy="13927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4150001" y="8279487"/>
            <a:ext cx="4137999" cy="1343981"/>
            <a:chOff x="0" y="0"/>
            <a:chExt cx="5517332" cy="1791975"/>
          </a:xfrm>
        </p:grpSpPr>
        <p:grpSp>
          <p:nvGrpSpPr>
            <p:cNvPr name="Group 12" id="12"/>
            <p:cNvGrpSpPr/>
            <p:nvPr/>
          </p:nvGrpSpPr>
          <p:grpSpPr>
            <a:xfrm rot="0">
              <a:off x="0" y="1464147"/>
              <a:ext cx="5517332" cy="327828"/>
              <a:chOff x="0" y="0"/>
              <a:chExt cx="1089843" cy="64756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1089843" cy="64756"/>
              </a:xfrm>
              <a:custGeom>
                <a:avLst/>
                <a:gdLst/>
                <a:ahLst/>
                <a:cxnLst/>
                <a:rect r="r" b="b" t="t" l="l"/>
                <a:pathLst>
                  <a:path h="64756" w="1089843">
                    <a:moveTo>
                      <a:pt x="0" y="0"/>
                    </a:moveTo>
                    <a:lnTo>
                      <a:pt x="1089843" y="0"/>
                    </a:lnTo>
                    <a:lnTo>
                      <a:pt x="1089843" y="64756"/>
                    </a:lnTo>
                    <a:lnTo>
                      <a:pt x="0" y="64756"/>
                    </a:lnTo>
                    <a:close/>
                  </a:path>
                </a:pathLst>
              </a:custGeom>
              <a:solidFill>
                <a:srgbClr val="01385F"/>
              </a:solidFill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0" y="-38100"/>
                <a:ext cx="1089843" cy="102856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</a:p>
            </p:txBody>
          </p:sp>
        </p:grpSp>
        <p:sp>
          <p:nvSpPr>
            <p:cNvPr name="Freeform 15" id="15"/>
            <p:cNvSpPr/>
            <p:nvPr/>
          </p:nvSpPr>
          <p:spPr>
            <a:xfrm flipH="true" flipV="false" rot="0">
              <a:off x="2758666" y="423392"/>
              <a:ext cx="1720956" cy="1204669"/>
            </a:xfrm>
            <a:custGeom>
              <a:avLst/>
              <a:gdLst/>
              <a:ahLst/>
              <a:cxnLst/>
              <a:rect r="r" b="b" t="t" l="l"/>
              <a:pathLst>
                <a:path h="1204669" w="1720956">
                  <a:moveTo>
                    <a:pt x="1720956" y="0"/>
                  </a:moveTo>
                  <a:lnTo>
                    <a:pt x="0" y="0"/>
                  </a:lnTo>
                  <a:lnTo>
                    <a:pt x="0" y="1204669"/>
                  </a:lnTo>
                  <a:lnTo>
                    <a:pt x="1720956" y="1204669"/>
                  </a:lnTo>
                  <a:lnTo>
                    <a:pt x="1720956" y="0"/>
                  </a:ln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  <p:sp>
          <p:nvSpPr>
            <p:cNvPr name="Freeform 16" id="16"/>
            <p:cNvSpPr/>
            <p:nvPr/>
          </p:nvSpPr>
          <p:spPr>
            <a:xfrm flipH="false" flipV="false" rot="5400000">
              <a:off x="1403460" y="-76515"/>
              <a:ext cx="1298124" cy="1451155"/>
            </a:xfrm>
            <a:custGeom>
              <a:avLst/>
              <a:gdLst/>
              <a:ahLst/>
              <a:cxnLst/>
              <a:rect r="r" b="b" t="t" l="l"/>
              <a:pathLst>
                <a:path h="1451155" w="1298124">
                  <a:moveTo>
                    <a:pt x="0" y="0"/>
                  </a:moveTo>
                  <a:lnTo>
                    <a:pt x="1298124" y="0"/>
                  </a:lnTo>
                  <a:lnTo>
                    <a:pt x="1298124" y="1451154"/>
                  </a:lnTo>
                  <a:lnTo>
                    <a:pt x="0" y="145115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22655" y="0"/>
            <a:ext cx="212090" cy="5143500"/>
            <a:chOff x="0" y="0"/>
            <a:chExt cx="55859" cy="135466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5859" cy="1354667"/>
            </a:xfrm>
            <a:custGeom>
              <a:avLst/>
              <a:gdLst/>
              <a:ahLst/>
              <a:cxnLst/>
              <a:rect r="r" b="b" t="t" l="l"/>
              <a:pathLst>
                <a:path h="1354667" w="55859">
                  <a:moveTo>
                    <a:pt x="0" y="0"/>
                  </a:moveTo>
                  <a:lnTo>
                    <a:pt x="55859" y="0"/>
                  </a:lnTo>
                  <a:lnTo>
                    <a:pt x="55859" y="1354667"/>
                  </a:lnTo>
                  <a:lnTo>
                    <a:pt x="0" y="1354667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55859" cy="13927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6471888" y="1432634"/>
            <a:ext cx="4137999" cy="245871"/>
            <a:chOff x="0" y="0"/>
            <a:chExt cx="1089843" cy="6475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89843" cy="64756"/>
            </a:xfrm>
            <a:custGeom>
              <a:avLst/>
              <a:gdLst/>
              <a:ahLst/>
              <a:cxnLst/>
              <a:rect r="r" b="b" t="t" l="l"/>
              <a:pathLst>
                <a:path h="64756" w="1089843">
                  <a:moveTo>
                    <a:pt x="0" y="0"/>
                  </a:moveTo>
                  <a:lnTo>
                    <a:pt x="1089843" y="0"/>
                  </a:lnTo>
                  <a:lnTo>
                    <a:pt x="1089843" y="64756"/>
                  </a:lnTo>
                  <a:lnTo>
                    <a:pt x="0" y="64756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089843" cy="1028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9444747" y="2377119"/>
            <a:ext cx="8533535" cy="5342569"/>
          </a:xfrm>
          <a:custGeom>
            <a:avLst/>
            <a:gdLst/>
            <a:ahLst/>
            <a:cxnLst/>
            <a:rect r="r" b="b" t="t" l="l"/>
            <a:pathLst>
              <a:path h="5342569" w="8533535">
                <a:moveTo>
                  <a:pt x="0" y="0"/>
                </a:moveTo>
                <a:lnTo>
                  <a:pt x="8533535" y="0"/>
                </a:lnTo>
                <a:lnTo>
                  <a:pt x="8533535" y="5342569"/>
                </a:lnTo>
                <a:lnTo>
                  <a:pt x="0" y="53425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9821" t="0" r="-4518" b="-273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285119" y="2212975"/>
            <a:ext cx="8009255" cy="5699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This is the initial state when the robot starts.</a:t>
            </a:r>
          </a:p>
          <a:p>
            <a:pPr algn="l" marL="863599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The robot is in a sitting or resting position.</a:t>
            </a:r>
          </a:p>
          <a:p>
            <a:pPr algn="l" marL="863599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No leg movement occurs except for maintaining balance.</a:t>
            </a:r>
          </a:p>
          <a:p>
            <a:pPr algn="l" marL="863599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From Idle, the robot waits for a stand command.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784720" y="1223084"/>
            <a:ext cx="4783469" cy="968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000"/>
              </a:lnSpc>
            </a:pPr>
            <a:r>
              <a:rPr lang="en-US" b="true" sz="5000" strike="noStrike" u="none">
                <a:solidFill>
                  <a:srgbClr val="0D3B66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1. Idle State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14136538" y="9012429"/>
            <a:ext cx="4137999" cy="245871"/>
            <a:chOff x="0" y="0"/>
            <a:chExt cx="1089843" cy="64756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089843" cy="64756"/>
            </a:xfrm>
            <a:custGeom>
              <a:avLst/>
              <a:gdLst/>
              <a:ahLst/>
              <a:cxnLst/>
              <a:rect r="r" b="b" t="t" l="l"/>
              <a:pathLst>
                <a:path h="64756" w="1089843">
                  <a:moveTo>
                    <a:pt x="0" y="0"/>
                  </a:moveTo>
                  <a:lnTo>
                    <a:pt x="1089843" y="0"/>
                  </a:lnTo>
                  <a:lnTo>
                    <a:pt x="1089843" y="64756"/>
                  </a:lnTo>
                  <a:lnTo>
                    <a:pt x="0" y="64756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089843" cy="1028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true" flipV="false" rot="0">
            <a:off x="16205538" y="8231863"/>
            <a:ext cx="1290717" cy="903502"/>
          </a:xfrm>
          <a:custGeom>
            <a:avLst/>
            <a:gdLst/>
            <a:ahLst/>
            <a:cxnLst/>
            <a:rect r="r" b="b" t="t" l="l"/>
            <a:pathLst>
              <a:path h="903502" w="1290717">
                <a:moveTo>
                  <a:pt x="1290716" y="0"/>
                </a:moveTo>
                <a:lnTo>
                  <a:pt x="0" y="0"/>
                </a:lnTo>
                <a:lnTo>
                  <a:pt x="0" y="903501"/>
                </a:lnTo>
                <a:lnTo>
                  <a:pt x="1290716" y="903501"/>
                </a:lnTo>
                <a:lnTo>
                  <a:pt x="1290716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5400000">
            <a:off x="15189133" y="7856932"/>
            <a:ext cx="973593" cy="1088366"/>
          </a:xfrm>
          <a:custGeom>
            <a:avLst/>
            <a:gdLst/>
            <a:ahLst/>
            <a:cxnLst/>
            <a:rect r="r" b="b" t="t" l="l"/>
            <a:pathLst>
              <a:path h="1088366" w="973593">
                <a:moveTo>
                  <a:pt x="0" y="0"/>
                </a:moveTo>
                <a:lnTo>
                  <a:pt x="973593" y="0"/>
                </a:lnTo>
                <a:lnTo>
                  <a:pt x="973593" y="1088366"/>
                </a:lnTo>
                <a:lnTo>
                  <a:pt x="0" y="10883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346835" y="2275405"/>
            <a:ext cx="8843819" cy="6403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The robot is fully upright and balanced.</a:t>
            </a:r>
          </a:p>
          <a:p>
            <a:pPr algn="l" marL="863599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In this state, the robot is ready to move but remains stationary.</a:t>
            </a:r>
          </a:p>
          <a:p>
            <a:pPr algn="l" marL="863599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Two commands are possible:</a:t>
            </a:r>
          </a:p>
          <a:p>
            <a:pPr algn="l" marL="863599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Walk command → transitions to Walk state</a:t>
            </a:r>
          </a:p>
          <a:p>
            <a:pPr algn="l" marL="863599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Idle command → transitions to sitting down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2057543" y="1346019"/>
            <a:ext cx="4043371" cy="968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7000"/>
              </a:lnSpc>
              <a:spcBef>
                <a:spcPct val="0"/>
              </a:spcBef>
            </a:pPr>
            <a:r>
              <a:rPr lang="en-US" b="true" sz="5000" strike="noStrike" u="none">
                <a:solidFill>
                  <a:srgbClr val="0D3B66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3. Stand State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1240790" y="0"/>
            <a:ext cx="212090" cy="5143500"/>
            <a:chOff x="0" y="0"/>
            <a:chExt cx="55859" cy="1354667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55859" cy="1354667"/>
            </a:xfrm>
            <a:custGeom>
              <a:avLst/>
              <a:gdLst/>
              <a:ahLst/>
              <a:cxnLst/>
              <a:rect r="r" b="b" t="t" l="l"/>
              <a:pathLst>
                <a:path h="1354667" w="55859">
                  <a:moveTo>
                    <a:pt x="0" y="0"/>
                  </a:moveTo>
                  <a:lnTo>
                    <a:pt x="55859" y="0"/>
                  </a:lnTo>
                  <a:lnTo>
                    <a:pt x="55859" y="1354667"/>
                  </a:lnTo>
                  <a:lnTo>
                    <a:pt x="0" y="1354667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55859" cy="13927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16471888" y="1432634"/>
            <a:ext cx="4137999" cy="245871"/>
            <a:chOff x="0" y="0"/>
            <a:chExt cx="1089843" cy="64756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089843" cy="64756"/>
            </a:xfrm>
            <a:custGeom>
              <a:avLst/>
              <a:gdLst/>
              <a:ahLst/>
              <a:cxnLst/>
              <a:rect r="r" b="b" t="t" l="l"/>
              <a:pathLst>
                <a:path h="64756" w="1089843">
                  <a:moveTo>
                    <a:pt x="0" y="0"/>
                  </a:moveTo>
                  <a:lnTo>
                    <a:pt x="1089843" y="0"/>
                  </a:lnTo>
                  <a:lnTo>
                    <a:pt x="1089843" y="64756"/>
                  </a:lnTo>
                  <a:lnTo>
                    <a:pt x="0" y="64756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1089843" cy="1028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4150001" y="9344269"/>
            <a:ext cx="4137999" cy="245871"/>
            <a:chOff x="0" y="0"/>
            <a:chExt cx="1089843" cy="64756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089843" cy="64756"/>
            </a:xfrm>
            <a:custGeom>
              <a:avLst/>
              <a:gdLst/>
              <a:ahLst/>
              <a:cxnLst/>
              <a:rect r="r" b="b" t="t" l="l"/>
              <a:pathLst>
                <a:path h="64756" w="1089843">
                  <a:moveTo>
                    <a:pt x="0" y="0"/>
                  </a:moveTo>
                  <a:lnTo>
                    <a:pt x="1089843" y="0"/>
                  </a:lnTo>
                  <a:lnTo>
                    <a:pt x="1089843" y="64756"/>
                  </a:lnTo>
                  <a:lnTo>
                    <a:pt x="0" y="64756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38100"/>
              <a:ext cx="1089843" cy="1028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3" id="13"/>
          <p:cNvSpPr/>
          <p:nvPr/>
        </p:nvSpPr>
        <p:spPr>
          <a:xfrm flipH="true" flipV="false" rot="0">
            <a:off x="16219000" y="8563703"/>
            <a:ext cx="1290717" cy="903502"/>
          </a:xfrm>
          <a:custGeom>
            <a:avLst/>
            <a:gdLst/>
            <a:ahLst/>
            <a:cxnLst/>
            <a:rect r="r" b="b" t="t" l="l"/>
            <a:pathLst>
              <a:path h="903502" w="1290717">
                <a:moveTo>
                  <a:pt x="1290717" y="0"/>
                </a:moveTo>
                <a:lnTo>
                  <a:pt x="0" y="0"/>
                </a:lnTo>
                <a:lnTo>
                  <a:pt x="0" y="903502"/>
                </a:lnTo>
                <a:lnTo>
                  <a:pt x="1290717" y="903502"/>
                </a:lnTo>
                <a:lnTo>
                  <a:pt x="1290717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5400000">
            <a:off x="15202596" y="8188773"/>
            <a:ext cx="973593" cy="1088366"/>
          </a:xfrm>
          <a:custGeom>
            <a:avLst/>
            <a:gdLst/>
            <a:ahLst/>
            <a:cxnLst/>
            <a:rect r="r" b="b" t="t" l="l"/>
            <a:pathLst>
              <a:path h="1088366" w="973593">
                <a:moveTo>
                  <a:pt x="0" y="0"/>
                </a:moveTo>
                <a:lnTo>
                  <a:pt x="973593" y="0"/>
                </a:lnTo>
                <a:lnTo>
                  <a:pt x="973593" y="1088366"/>
                </a:lnTo>
                <a:lnTo>
                  <a:pt x="0" y="10883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0581395" y="2068144"/>
            <a:ext cx="7706605" cy="5462771"/>
          </a:xfrm>
          <a:custGeom>
            <a:avLst/>
            <a:gdLst/>
            <a:ahLst/>
            <a:cxnLst/>
            <a:rect r="r" b="b" t="t" l="l"/>
            <a:pathLst>
              <a:path h="5462771" w="7706605">
                <a:moveTo>
                  <a:pt x="0" y="0"/>
                </a:moveTo>
                <a:lnTo>
                  <a:pt x="7706605" y="0"/>
                </a:lnTo>
                <a:lnTo>
                  <a:pt x="7706605" y="5462771"/>
                </a:lnTo>
                <a:lnTo>
                  <a:pt x="0" y="546277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3924" t="0" r="-12092" b="0"/>
            </a:stretch>
          </a:blipFill>
        </p:spPr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857417" y="1468955"/>
            <a:ext cx="10125338" cy="716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000"/>
              </a:lnSpc>
              <a:spcBef>
                <a:spcPct val="0"/>
              </a:spcBef>
            </a:pPr>
            <a:r>
              <a:rPr lang="en-US" b="true" sz="5000" strike="noStrike" u="none">
                <a:solidFill>
                  <a:srgbClr val="0D3B66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4. Walk State</a:t>
            </a:r>
          </a:p>
          <a:p>
            <a:pPr algn="l" marL="1079501" indent="-539750" lvl="1">
              <a:lnSpc>
                <a:spcPts val="7000"/>
              </a:lnSpc>
              <a:spcBef>
                <a:spcPct val="0"/>
              </a:spcBef>
              <a:buFont typeface="Arial"/>
              <a:buChar char="•"/>
            </a:pPr>
            <a:r>
              <a:rPr lang="en-US" sz="5000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The robot performs a walking gait using coordinated leg movements.</a:t>
            </a:r>
          </a:p>
          <a:p>
            <a:pPr algn="l" marL="1079501" indent="-539750" lvl="1">
              <a:lnSpc>
                <a:spcPts val="7000"/>
              </a:lnSpc>
              <a:spcBef>
                <a:spcPct val="0"/>
              </a:spcBef>
              <a:buFont typeface="Arial"/>
              <a:buChar char="•"/>
            </a:pPr>
            <a:r>
              <a:rPr lang="en-US" sz="5000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Continuous balance and posture control are maintained.</a:t>
            </a:r>
          </a:p>
          <a:p>
            <a:pPr algn="l" marL="1079501" indent="-539750" lvl="1">
              <a:lnSpc>
                <a:spcPts val="7000"/>
              </a:lnSpc>
              <a:spcBef>
                <a:spcPct val="0"/>
              </a:spcBef>
              <a:buFont typeface="Arial"/>
              <a:buChar char="•"/>
            </a:pPr>
            <a:r>
              <a:rPr lang="en-US" sz="5000" strike="noStrike" u="none">
                <a:solidFill>
                  <a:srgbClr val="0D3B66"/>
                </a:solidFill>
                <a:latin typeface="Calibri (MS)"/>
                <a:ea typeface="Calibri (MS)"/>
                <a:cs typeface="Calibri (MS)"/>
                <a:sym typeface="Calibri (MS)"/>
              </a:rPr>
              <a:t>If a stand command is issued, the robot stops walking and returns to the Stand state safely.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1028700" y="0"/>
            <a:ext cx="212090" cy="5143500"/>
            <a:chOff x="0" y="0"/>
            <a:chExt cx="55859" cy="135466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55859" cy="1354667"/>
            </a:xfrm>
            <a:custGeom>
              <a:avLst/>
              <a:gdLst/>
              <a:ahLst/>
              <a:cxnLst/>
              <a:rect r="r" b="b" t="t" l="l"/>
              <a:pathLst>
                <a:path h="1354667" w="55859">
                  <a:moveTo>
                    <a:pt x="0" y="0"/>
                  </a:moveTo>
                  <a:lnTo>
                    <a:pt x="55859" y="0"/>
                  </a:lnTo>
                  <a:lnTo>
                    <a:pt x="55859" y="1354667"/>
                  </a:lnTo>
                  <a:lnTo>
                    <a:pt x="0" y="1354667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55859" cy="13927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5400000">
            <a:off x="17705064" y="330329"/>
            <a:ext cx="242838" cy="1639581"/>
            <a:chOff x="0" y="0"/>
            <a:chExt cx="63957" cy="43182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3957" cy="431824"/>
            </a:xfrm>
            <a:custGeom>
              <a:avLst/>
              <a:gdLst/>
              <a:ahLst/>
              <a:cxnLst/>
              <a:rect r="r" b="b" t="t" l="l"/>
              <a:pathLst>
                <a:path h="431824" w="63957">
                  <a:moveTo>
                    <a:pt x="0" y="0"/>
                  </a:moveTo>
                  <a:lnTo>
                    <a:pt x="63957" y="0"/>
                  </a:lnTo>
                  <a:lnTo>
                    <a:pt x="63957" y="431824"/>
                  </a:lnTo>
                  <a:lnTo>
                    <a:pt x="0" y="431824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63957" cy="4699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127828" y="9015656"/>
            <a:ext cx="4137999" cy="245871"/>
            <a:chOff x="0" y="0"/>
            <a:chExt cx="1089843" cy="64756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089843" cy="64756"/>
            </a:xfrm>
            <a:custGeom>
              <a:avLst/>
              <a:gdLst/>
              <a:ahLst/>
              <a:cxnLst/>
              <a:rect r="r" b="b" t="t" l="l"/>
              <a:pathLst>
                <a:path h="64756" w="1089843">
                  <a:moveTo>
                    <a:pt x="0" y="0"/>
                  </a:moveTo>
                  <a:lnTo>
                    <a:pt x="1089843" y="0"/>
                  </a:lnTo>
                  <a:lnTo>
                    <a:pt x="1089843" y="64756"/>
                  </a:lnTo>
                  <a:lnTo>
                    <a:pt x="0" y="64756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1089843" cy="1028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13319294" y="2268836"/>
            <a:ext cx="4507189" cy="2874664"/>
          </a:xfrm>
          <a:custGeom>
            <a:avLst/>
            <a:gdLst/>
            <a:ahLst/>
            <a:cxnLst/>
            <a:rect r="r" b="b" t="t" l="l"/>
            <a:pathLst>
              <a:path h="2874664" w="4507189">
                <a:moveTo>
                  <a:pt x="0" y="0"/>
                </a:moveTo>
                <a:lnTo>
                  <a:pt x="4507189" y="0"/>
                </a:lnTo>
                <a:lnTo>
                  <a:pt x="4507189" y="2874664"/>
                </a:lnTo>
                <a:lnTo>
                  <a:pt x="0" y="28746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3319294" y="5479326"/>
            <a:ext cx="4262434" cy="2602880"/>
          </a:xfrm>
          <a:custGeom>
            <a:avLst/>
            <a:gdLst/>
            <a:ahLst/>
            <a:cxnLst/>
            <a:rect r="r" b="b" t="t" l="l"/>
            <a:pathLst>
              <a:path h="2602880" w="4262434">
                <a:moveTo>
                  <a:pt x="0" y="0"/>
                </a:moveTo>
                <a:lnTo>
                  <a:pt x="4262433" y="0"/>
                </a:lnTo>
                <a:lnTo>
                  <a:pt x="4262433" y="2602880"/>
                </a:lnTo>
                <a:lnTo>
                  <a:pt x="0" y="260288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15450511" y="5158305"/>
            <a:ext cx="487133" cy="642043"/>
            <a:chOff x="0" y="0"/>
            <a:chExt cx="61669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616690" cy="812800"/>
            </a:xfrm>
            <a:custGeom>
              <a:avLst/>
              <a:gdLst/>
              <a:ahLst/>
              <a:cxnLst/>
              <a:rect r="r" b="b" t="t" l="l"/>
              <a:pathLst>
                <a:path h="812800" w="616690">
                  <a:moveTo>
                    <a:pt x="308345" y="812800"/>
                  </a:moveTo>
                  <a:lnTo>
                    <a:pt x="0" y="406400"/>
                  </a:lnTo>
                  <a:lnTo>
                    <a:pt x="203200" y="406400"/>
                  </a:lnTo>
                  <a:lnTo>
                    <a:pt x="203200" y="0"/>
                  </a:lnTo>
                  <a:lnTo>
                    <a:pt x="413490" y="0"/>
                  </a:lnTo>
                  <a:lnTo>
                    <a:pt x="413490" y="406400"/>
                  </a:lnTo>
                  <a:lnTo>
                    <a:pt x="616690" y="406400"/>
                  </a:lnTo>
                  <a:lnTo>
                    <a:pt x="308345" y="812800"/>
                  </a:lnTo>
                  <a:close/>
                </a:path>
              </a:pathLst>
            </a:custGeom>
            <a:solidFill>
              <a:srgbClr val="01385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203200" y="-38100"/>
              <a:ext cx="210290" cy="7493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DAG_Xzwizy8</dc:identifier>
  <dcterms:modified xsi:type="dcterms:W3CDTF">2011-08-01T06:04:30Z</dcterms:modified>
  <cp:revision>1</cp:revision>
  <dc:title>Heading</dc:title>
</cp:coreProperties>
</file>