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1" r:id="rId1"/>
  </p:sldMasterIdLst>
  <p:notesMasterIdLst>
    <p:notesMasterId r:id="rId64"/>
  </p:notesMasterIdLst>
  <p:sldIdLst>
    <p:sldId id="271" r:id="rId2"/>
    <p:sldId id="338" r:id="rId3"/>
    <p:sldId id="291" r:id="rId4"/>
    <p:sldId id="268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334" r:id="rId14"/>
    <p:sldId id="280" r:id="rId15"/>
    <p:sldId id="341" r:id="rId16"/>
    <p:sldId id="281" r:id="rId17"/>
    <p:sldId id="339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8" r:id="rId29"/>
    <p:sldId id="329" r:id="rId30"/>
    <p:sldId id="330" r:id="rId31"/>
    <p:sldId id="331" r:id="rId32"/>
    <p:sldId id="332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309" r:id="rId44"/>
    <p:sldId id="310" r:id="rId45"/>
    <p:sldId id="311" r:id="rId46"/>
    <p:sldId id="312" r:id="rId47"/>
    <p:sldId id="342" r:id="rId48"/>
    <p:sldId id="313" r:id="rId49"/>
    <p:sldId id="314" r:id="rId50"/>
    <p:sldId id="315" r:id="rId51"/>
    <p:sldId id="316" r:id="rId52"/>
    <p:sldId id="317" r:id="rId53"/>
    <p:sldId id="284" r:id="rId54"/>
    <p:sldId id="286" r:id="rId55"/>
    <p:sldId id="287" r:id="rId56"/>
    <p:sldId id="293" r:id="rId57"/>
    <p:sldId id="294" r:id="rId58"/>
    <p:sldId id="296" r:id="rId59"/>
    <p:sldId id="298" r:id="rId60"/>
    <p:sldId id="297" r:id="rId61"/>
    <p:sldId id="295" r:id="rId62"/>
    <p:sldId id="289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54397CD-FC68-4CDB-B034-B5BD081B75EB}" type="datetimeFigureOut">
              <a:rPr lang="ar-SA" smtClean="0"/>
              <a:t>17/05/1441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A851408-67BF-4B5A-AB19-1A92C630858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5028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ECB8EF-C41D-4EE5-B958-44471557B9AB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266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39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939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53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0BF5C-F2B1-4518-8EA0-793F97D6D28A}" type="datetimeFigureOut">
              <a:rPr lang="ar-JO" smtClean="0">
                <a:solidFill>
                  <a:srgbClr val="146194">
                    <a:lumMod val="50000"/>
                  </a:srgbClr>
                </a:solidFill>
              </a:rPr>
              <a:pPr/>
              <a:t>17/05/1441</a:t>
            </a:fld>
            <a:endParaRPr lang="ar-JO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CF139-B970-47A7-97BA-D5187F9DCD60}" type="slidenum">
              <a:rPr lang="ar-JO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ar-JO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765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ar-SA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0BF5C-F2B1-4518-8EA0-793F97D6D28A}" type="datetimeFigureOut">
              <a:rPr lang="ar-JO" smtClean="0">
                <a:solidFill>
                  <a:srgbClr val="146194">
                    <a:lumMod val="50000"/>
                  </a:srgbClr>
                </a:solidFill>
              </a:rPr>
              <a:pPr/>
              <a:t>17/05/1441</a:t>
            </a:fld>
            <a:endParaRPr lang="ar-JO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CF139-B970-47A7-97BA-D5187F9DCD60}" type="slidenum">
              <a:rPr lang="ar-JO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ar-JO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78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44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24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8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89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5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93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34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435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61572-51D4-49E6-BB79-C4535CC33F4F}" type="datetimeFigureOut">
              <a:rPr lang="en-US" smtClean="0"/>
              <a:t>1/12/2020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B5321-580D-4C4D-8E1C-A374F26F3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2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  <p:sldLayoutId id="2147483981" r:id="rId12"/>
    <p:sldLayoutId id="214748398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658983"/>
            <a:ext cx="6007100" cy="5021217"/>
          </a:xfrm>
        </p:spPr>
        <p:txBody>
          <a:bodyPr>
            <a:normAutofit/>
          </a:bodyPr>
          <a:lstStyle/>
          <a:p>
            <a:pPr lvl="0" algn="l" defTabSz="457200" rtl="1">
              <a:lnSpc>
                <a:spcPct val="100000"/>
              </a:lnSpc>
              <a:buClr>
                <a:srgbClr val="A5B592"/>
              </a:buClr>
            </a:pP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</a:t>
            </a:r>
            <a:r>
              <a:rPr lang="en-US" sz="32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By: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Ahmed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Al-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massri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457200" rtl="1">
              <a:lnSpc>
                <a:spcPct val="100000"/>
              </a:lnSpc>
              <a:buClr>
                <a:srgbClr val="A5B592"/>
              </a:buClr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Batool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Sawafta</a:t>
            </a:r>
          </a:p>
          <a:p>
            <a:pPr lvl="0" algn="l" defTabSz="457200" rtl="1">
              <a:lnSpc>
                <a:spcPct val="100000"/>
              </a:lnSpc>
              <a:buClr>
                <a:srgbClr val="A5B592"/>
              </a:buClr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Lamya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Hanani</a:t>
            </a:r>
          </a:p>
          <a:p>
            <a:pPr lvl="0" algn="l" defTabSz="457200" rtl="1">
              <a:lnSpc>
                <a:spcPct val="100000"/>
              </a:lnSpc>
              <a:buClr>
                <a:srgbClr val="A5B592"/>
              </a:buClr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Tariq </a:t>
            </a:r>
            <a:r>
              <a:rPr lang="en-US" sz="2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Abatli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457200" rtl="1">
              <a:lnSpc>
                <a:spcPct val="100000"/>
              </a:lnSpc>
              <a:buClr>
                <a:srgbClr val="A5B592"/>
              </a:buClr>
            </a:pP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Supervied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by:Eng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Reema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Nassar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l"/>
            <a:endParaRPr lang="en-US" sz="3200" dirty="0"/>
          </a:p>
        </p:txBody>
      </p:sp>
      <p:sp>
        <p:nvSpPr>
          <p:cNvPr id="5" name="عنوان 1"/>
          <p:cNvSpPr>
            <a:spLocks noGrp="1"/>
          </p:cNvSpPr>
          <p:nvPr>
            <p:ph type="ctrTitle"/>
          </p:nvPr>
        </p:nvSpPr>
        <p:spPr>
          <a:xfrm>
            <a:off x="-96982" y="0"/>
            <a:ext cx="12192000" cy="1485900"/>
          </a:xfrm>
        </p:spPr>
        <p:txBody>
          <a:bodyPr>
            <a:normAutofit/>
          </a:bodyPr>
          <a:lstStyle/>
          <a:p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Surveying and Time Management for Faculty of Medicine-An-</a:t>
            </a:r>
            <a:r>
              <a:rPr lang="en-US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  <a:endParaRPr lang="en-US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1485900"/>
            <a:ext cx="5667900" cy="494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635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304800" y="520701"/>
            <a:ext cx="10952018" cy="3378200"/>
          </a:xfrm>
        </p:spPr>
        <p:txBody>
          <a:bodyPr>
            <a:normAutofit fontScale="90000"/>
          </a:bodyPr>
          <a:lstStyle/>
          <a:p>
            <a:pPr lvl="0" algn="l" defTabSz="457200">
              <a:lnSpc>
                <a:spcPct val="100000"/>
              </a:lnSpc>
              <a:spcBef>
                <a:spcPts val="1000"/>
              </a:spcBef>
            </a:pP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ar-SA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 Operate Transfer (BOT)</a:t>
            </a:r>
            <a:b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25" y="1778000"/>
            <a:ext cx="10128250" cy="5080000"/>
          </a:xfrm>
          <a:prstGeom prst="rect">
            <a:avLst/>
          </a:prstGeom>
        </p:spPr>
      </p:pic>
      <p:sp>
        <p:nvSpPr>
          <p:cNvPr id="5" name="سهم إلى اليمين 4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43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-88899"/>
            <a:ext cx="9869055" cy="4182918"/>
          </a:xfrm>
        </p:spPr>
        <p:txBody>
          <a:bodyPr>
            <a:noAutofit/>
          </a:bodyPr>
          <a:lstStyle/>
          <a:p>
            <a:pPr lvl="0" algn="l" defTabSz="457200">
              <a:lnSpc>
                <a:spcPct val="100000"/>
              </a:lnSpc>
              <a:spcBef>
                <a:spcPts val="1000"/>
              </a:spcBef>
            </a:pP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ar-SA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Contracts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37532" y="1797162"/>
            <a:ext cx="11554468" cy="5619638"/>
          </a:xfrm>
        </p:spPr>
        <p:txBody>
          <a:bodyPr>
            <a:noAutofit/>
          </a:bodyPr>
          <a:lstStyle/>
          <a:p>
            <a:pPr marL="457200" lvl="0" indent="-457200" algn="l" defTabSz="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lump sum contracts or single fixed cost (</a:t>
            </a:r>
            <a:r>
              <a:rPr lang="ar-SA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عقد المبلغ المقطوع</a:t>
            </a: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indent="-457200" algn="l" defTabSz="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Unit price contract (</a:t>
            </a:r>
            <a:r>
              <a:rPr lang="ar-SA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عقد وحدة الأسعار</a:t>
            </a: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ar-SA" sz="28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l" defTabSz="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Negotiated Cost plus fee contracts (</a:t>
            </a:r>
            <a:r>
              <a:rPr lang="ar-SA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عقد التفاوض</a:t>
            </a: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lvl="0" indent="-457200" algn="l" defTabSz="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Guaranteed maximum price (GMP)(</a:t>
            </a:r>
            <a:r>
              <a:rPr lang="ar-SA" sz="2800" dirty="0"/>
              <a:t>عقد التكلفة مع ضمان حد أعلى للتكلفة</a:t>
            </a: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0" algn="l" defTabSz="457200">
              <a:lnSpc>
                <a:spcPct val="150000"/>
              </a:lnSpc>
              <a:buClr>
                <a:srgbClr val="A5B592"/>
              </a:buClr>
            </a:pPr>
            <a:endParaRPr lang="en-US" sz="2800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49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58900" y="340219"/>
            <a:ext cx="9410700" cy="3088781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1000"/>
              </a:spcBef>
            </a:pP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58900" y="933449"/>
            <a:ext cx="9461500" cy="4991099"/>
          </a:xfrm>
        </p:spPr>
        <p:txBody>
          <a:bodyPr/>
          <a:lstStyle/>
          <a:p>
            <a:pPr lvl="0" algn="l" defTabSz="457200">
              <a:lnSpc>
                <a:spcPct val="200000"/>
              </a:lnSpc>
              <a:buClr>
                <a:srgbClr val="A5B592"/>
              </a:buClr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74" y="739200"/>
            <a:ext cx="10468952" cy="537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193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2544" y="43021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ar-S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4000" dirty="0"/>
          </a:p>
        </p:txBody>
      </p:sp>
      <p:sp>
        <p:nvSpPr>
          <p:cNvPr id="5" name="Subtitle 2"/>
          <p:cNvSpPr>
            <a:spLocks noGrp="1"/>
          </p:cNvSpPr>
          <p:nvPr>
            <p:ph idx="1"/>
          </p:nvPr>
        </p:nvSpPr>
        <p:spPr>
          <a:xfrm>
            <a:off x="713732" y="1627188"/>
            <a:ext cx="11104195" cy="523081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GB" b="1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GB" b="1" dirty="0">
                <a:solidFill>
                  <a:schemeClr val="tx1"/>
                </a:solidFill>
              </a:rPr>
              <a:t>This project is about quantity survey and cost estimate for a project of constructing</a:t>
            </a:r>
            <a:r>
              <a:rPr lang="en-US" b="1" dirty="0"/>
              <a:t>.</a:t>
            </a:r>
            <a:r>
              <a:rPr lang="en-GB" b="1" dirty="0"/>
              <a:t>F</a:t>
            </a:r>
            <a:r>
              <a:rPr lang="en-GB" b="1" dirty="0">
                <a:solidFill>
                  <a:schemeClr val="tx1"/>
                </a:solidFill>
              </a:rPr>
              <a:t>aculty of medicine</a:t>
            </a:r>
          </a:p>
          <a:p>
            <a:pPr marL="0" indent="0" algn="l">
              <a:buNone/>
            </a:pPr>
            <a:endParaRPr lang="ar-SA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methodology of this project will be: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Studying the construction documents of the project.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Making a quantity survey using Revit program.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ü"/>
            </a:pPr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Estimating the time schedule for the project using Primavera.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624832" y="882540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24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ar-S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7532" y="1928864"/>
            <a:ext cx="99475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estimated quantities of materials required on a project.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It is determined by a professional surveyor or engineer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Net in place quantity &amp; material quantity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26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59913" y="624110"/>
            <a:ext cx="9444700" cy="128089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Quantity Survey.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0447" y="1617785"/>
            <a:ext cx="11204166" cy="429343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Data required for the preparation of an estimate or survey .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Drawings.</a:t>
            </a:r>
          </a:p>
          <a:p>
            <a:pPr>
              <a:lnSpc>
                <a:spcPct val="2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General and special conditions .</a:t>
            </a:r>
          </a:p>
          <a:p>
            <a:pPr>
              <a:lnSpc>
                <a:spcPct val="2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Rates and Specifications .  </a:t>
            </a:r>
          </a:p>
        </p:txBody>
      </p:sp>
      <p:sp>
        <p:nvSpPr>
          <p:cNvPr id="5" name="سهم إلى اليمين 3"/>
          <p:cNvSpPr/>
          <p:nvPr/>
        </p:nvSpPr>
        <p:spPr>
          <a:xfrm>
            <a:off x="637532" y="739074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703" y="2233749"/>
            <a:ext cx="6943725" cy="432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219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ar-S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Units of measure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37532" y="181087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five basic categories of units used in estimating are: </a:t>
            </a:r>
          </a:p>
          <a:p>
            <a:pPr marL="0" indent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ar-S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Number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Length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Area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Volume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Weight</a:t>
            </a:r>
          </a:p>
        </p:txBody>
      </p:sp>
      <p:sp>
        <p:nvSpPr>
          <p:cNvPr id="5" name="سهم إلى اليمين 4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64" y="872836"/>
            <a:ext cx="3965207" cy="568032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b="1" dirty="0"/>
              <a:t>              About Project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400" b="1" dirty="0"/>
              <a:t>Nablus (NNU)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400" b="1" dirty="0"/>
              <a:t>6 Floors </a:t>
            </a:r>
          </a:p>
          <a:p>
            <a:pPr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2400" b="1" dirty="0"/>
              <a:t>6708m²</a:t>
            </a:r>
          </a:p>
          <a:p>
            <a:pPr>
              <a:buFont typeface="Wingdings" panose="05000000000000000000" pitchFamily="2" charset="2"/>
              <a:buChar char="v"/>
            </a:pPr>
            <a:endParaRPr lang="ar-SA" dirty="0"/>
          </a:p>
        </p:txBody>
      </p:sp>
      <p:pic>
        <p:nvPicPr>
          <p:cNvPr id="5" name="Content Placeholder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255" y="1399309"/>
            <a:ext cx="7093527" cy="5013181"/>
          </a:xfrm>
          <a:prstGeom prst="rect">
            <a:avLst/>
          </a:prstGeom>
        </p:spPr>
      </p:pic>
      <p:sp>
        <p:nvSpPr>
          <p:cNvPr id="4" name="سهم إلى اليمين 4"/>
          <p:cNvSpPr/>
          <p:nvPr/>
        </p:nvSpPr>
        <p:spPr>
          <a:xfrm>
            <a:off x="476164" y="1097414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44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58812" y="736599"/>
            <a:ext cx="8001000" cy="444501"/>
          </a:xfrm>
        </p:spPr>
        <p:txBody>
          <a:bodyPr>
            <a:normAutofit fontScale="90000"/>
          </a:bodyPr>
          <a:lstStyle/>
          <a:p>
            <a:r>
              <a:rPr lang="en-US"/>
              <a:t>,</a:t>
            </a:r>
            <a:endParaRPr lang="ar-JO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613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836612" y="3393100"/>
            <a:ext cx="8534400" cy="1697400"/>
          </a:xfrm>
        </p:spPr>
        <p:txBody>
          <a:bodyPr/>
          <a:lstStyle/>
          <a:p>
            <a:endParaRPr lang="ar-JO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-211456" y="431800"/>
            <a:ext cx="12001500" cy="2247900"/>
          </a:xfrm>
        </p:spPr>
        <p:txBody>
          <a:bodyPr>
            <a:normAutofit/>
          </a:bodyPr>
          <a:lstStyle/>
          <a:p>
            <a:pPr algn="ctr"/>
            <a:endParaRPr lang="en-US" sz="3200" b="1" dirty="0">
              <a:solidFill>
                <a:schemeClr val="tx1"/>
              </a:solidFill>
            </a:endParaRPr>
          </a:p>
          <a:p>
            <a:pPr algn="ctr"/>
            <a:r>
              <a:rPr lang="en-US" sz="3200" b="1" dirty="0">
                <a:solidFill>
                  <a:schemeClr val="tx1"/>
                </a:solidFill>
              </a:rPr>
              <a:t>Architectural         </a:t>
            </a:r>
            <a:r>
              <a:rPr lang="ar-SA" sz="3200" b="1" dirty="0">
                <a:solidFill>
                  <a:schemeClr val="tx1"/>
                </a:solidFill>
              </a:rPr>
              <a:t>                                    </a:t>
            </a:r>
            <a:r>
              <a:rPr lang="en-GB" sz="3200" b="1" dirty="0">
                <a:solidFill>
                  <a:schemeClr val="tx1"/>
                </a:solidFill>
              </a:rPr>
              <a:t>S</a:t>
            </a:r>
            <a:r>
              <a:rPr lang="en-US" sz="3200" b="1" dirty="0" err="1">
                <a:solidFill>
                  <a:schemeClr val="tx1"/>
                </a:solidFill>
              </a:rPr>
              <a:t>tructural</a:t>
            </a:r>
            <a:r>
              <a:rPr lang="en-US" sz="3200" b="1" dirty="0">
                <a:solidFill>
                  <a:schemeClr val="tx1"/>
                </a:solidFill>
              </a:rPr>
              <a:t>                    </a:t>
            </a:r>
            <a:endParaRPr lang="ar-JO" sz="32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1" t="-1405" r="3213"/>
          <a:stretch/>
        </p:blipFill>
        <p:spPr>
          <a:xfrm>
            <a:off x="156844" y="2018146"/>
            <a:ext cx="5638800" cy="461010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756" y="2018146"/>
            <a:ext cx="59944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97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71977" y="708338"/>
            <a:ext cx="11020023" cy="55268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3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Outline</a:t>
            </a:r>
            <a:endParaRPr lang="en-US" sz="5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Function</a:t>
            </a:r>
            <a:r>
              <a:rPr lang="en-US" b="1" dirty="0"/>
              <a:t>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defTabSz="241300">
              <a:buFont typeface="Wingdings" panose="05000000000000000000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Constraints.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Delivery Systems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Contracts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Quantity survey.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Rivet 3D modeling.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And Cost Management 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using </a:t>
            </a:r>
            <a:r>
              <a:rPr lang="en-US" b="1" dirty="0"/>
              <a:t>Primavera software.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 calculation.</a:t>
            </a:r>
            <a:endParaRPr lang="ar-S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And Conclusions.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Bill of Quantity.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434" y="1789612"/>
            <a:ext cx="5226925" cy="414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7750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1738311" y="408000"/>
            <a:ext cx="8535990" cy="860400"/>
          </a:xfrm>
        </p:spPr>
        <p:txBody>
          <a:bodyPr/>
          <a:lstStyle/>
          <a:p>
            <a:pPr algn="ctr"/>
            <a:r>
              <a:rPr lang="en-GB" sz="4400" b="1" dirty="0">
                <a:solidFill>
                  <a:schemeClr val="tx1"/>
                </a:solidFill>
              </a:rPr>
              <a:t>Levels</a:t>
            </a:r>
            <a:r>
              <a:rPr lang="en-GB" u="sng" dirty="0"/>
              <a:t> </a:t>
            </a:r>
            <a:endParaRPr lang="ar-JO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12" y="1268400"/>
            <a:ext cx="9132889" cy="55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86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1554160" y="408581"/>
            <a:ext cx="8535990" cy="860400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Link CAD </a:t>
            </a:r>
            <a:endParaRPr lang="ar-JO" sz="36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1536700"/>
            <a:ext cx="10579100" cy="503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38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idx="1"/>
          </p:nvPr>
        </p:nvSpPr>
        <p:spPr>
          <a:xfrm>
            <a:off x="1727200" y="784044"/>
            <a:ext cx="9525000" cy="860400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Sections Definition for the Structural Elements </a:t>
            </a:r>
            <a:endParaRPr lang="ar-JO" sz="32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701" y="2044700"/>
            <a:ext cx="3670300" cy="454660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0" y="2044700"/>
            <a:ext cx="3016249" cy="454660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34" y="2044700"/>
            <a:ext cx="3900966" cy="454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85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1624011" y="599081"/>
            <a:ext cx="8535990" cy="860400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solidFill>
                  <a:schemeClr val="tx1"/>
                </a:solidFill>
              </a:rPr>
              <a:t>Foundation and tie beams </a:t>
            </a:r>
            <a:endParaRPr lang="ar-JO" sz="32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040606" y="1459481"/>
            <a:ext cx="10069212" cy="517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22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1814510" y="230220"/>
            <a:ext cx="8955089" cy="1544670"/>
          </a:xfrm>
        </p:spPr>
        <p:txBody>
          <a:bodyPr>
            <a:normAutofit/>
          </a:bodyPr>
          <a:lstStyle/>
          <a:p>
            <a:r>
              <a:rPr lang="ar-SA" dirty="0"/>
              <a:t> </a:t>
            </a:r>
            <a:endParaRPr lang="en-US" dirty="0"/>
          </a:p>
          <a:p>
            <a:pPr lvl="1" algn="ctr"/>
            <a:r>
              <a:rPr lang="en-GB" sz="3200" b="1" dirty="0">
                <a:solidFill>
                  <a:schemeClr val="tx1"/>
                </a:solidFill>
              </a:rPr>
              <a:t>Reinforcing Draw Using Revit</a:t>
            </a:r>
            <a:endParaRPr lang="en-US" sz="3200" b="1" dirty="0">
              <a:solidFill>
                <a:schemeClr val="tx1"/>
              </a:solidFill>
            </a:endParaRPr>
          </a:p>
          <a:p>
            <a:pPr algn="ctr"/>
            <a:endParaRPr lang="ar-JO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900" y="1811371"/>
            <a:ext cx="5626100" cy="442306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45" y="1811370"/>
            <a:ext cx="5621655" cy="442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5259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sz="quarter" idx="13"/>
          </p:nvPr>
        </p:nvSpPr>
        <p:spPr>
          <a:xfrm>
            <a:off x="1090612" y="6053668"/>
            <a:ext cx="8534400" cy="838200"/>
          </a:xfrm>
        </p:spPr>
        <p:txBody>
          <a:bodyPr/>
          <a:lstStyle/>
          <a:p>
            <a:endParaRPr lang="ar-JO" dirty="0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2157411" y="436032"/>
            <a:ext cx="8534401" cy="1227667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cs typeface="+mj-cs"/>
              </a:rPr>
              <a:t>Internal Partition </a:t>
            </a:r>
            <a:endParaRPr lang="ar-JO" sz="32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712" y="1422400"/>
            <a:ext cx="93091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236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-1549400" y="95250"/>
            <a:ext cx="12001500" cy="2247900"/>
          </a:xfrm>
        </p:spPr>
        <p:txBody>
          <a:bodyPr>
            <a:normAutofit/>
          </a:bodyPr>
          <a:lstStyle/>
          <a:p>
            <a:pPr algn="ctr"/>
            <a:endParaRPr lang="en-US" sz="3200" b="1" dirty="0">
              <a:solidFill>
                <a:schemeClr val="tx1"/>
              </a:solidFill>
            </a:endParaRPr>
          </a:p>
          <a:p>
            <a:pPr algn="ctr"/>
            <a:r>
              <a:rPr lang="en-US" sz="3200" b="1" dirty="0">
                <a:solidFill>
                  <a:schemeClr val="tx1"/>
                </a:solidFill>
              </a:rPr>
              <a:t>                                   The Final result</a:t>
            </a:r>
            <a:endParaRPr lang="ar-SA" sz="3200" b="1" dirty="0">
              <a:solidFill>
                <a:schemeClr val="tx1"/>
              </a:solidFill>
            </a:endParaRPr>
          </a:p>
          <a:p>
            <a:pPr algn="r"/>
            <a:r>
              <a:rPr lang="en-US" sz="3200" b="1" dirty="0">
                <a:solidFill>
                  <a:schemeClr val="tx1"/>
                </a:solidFill>
              </a:rPr>
              <a:t> Architectural         </a:t>
            </a:r>
            <a:r>
              <a:rPr lang="ar-SA" sz="3200" b="1" dirty="0">
                <a:solidFill>
                  <a:schemeClr val="tx1"/>
                </a:solidFill>
              </a:rPr>
              <a:t>                                   </a:t>
            </a:r>
            <a:r>
              <a:rPr lang="en-GB" sz="3200" b="1" dirty="0">
                <a:solidFill>
                  <a:schemeClr val="tx1"/>
                </a:solidFill>
              </a:rPr>
              <a:t>S</a:t>
            </a:r>
            <a:r>
              <a:rPr lang="en-US" sz="3200" b="1" dirty="0" err="1">
                <a:solidFill>
                  <a:schemeClr val="tx1"/>
                </a:solidFill>
              </a:rPr>
              <a:t>tructural</a:t>
            </a:r>
            <a:endParaRPr lang="ar-JO" sz="3200" b="1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1" t="-1405" r="3213"/>
          <a:stretch/>
        </p:blipFill>
        <p:spPr>
          <a:xfrm>
            <a:off x="338772" y="2309858"/>
            <a:ext cx="5626100" cy="4135438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716" y="2309858"/>
            <a:ext cx="5735956" cy="413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1241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1954211" y="433981"/>
            <a:ext cx="8535990" cy="860400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solidFill>
                  <a:schemeClr val="tx1"/>
                </a:solidFill>
                <a:cs typeface="+mj-cs"/>
              </a:rPr>
              <a:t>Table</a:t>
            </a:r>
            <a:r>
              <a:rPr lang="en-US" sz="3200" b="1" dirty="0">
                <a:solidFill>
                  <a:schemeClr val="tx1"/>
                </a:solidFill>
              </a:rPr>
              <a:t>s</a:t>
            </a:r>
            <a:r>
              <a:rPr lang="en-GB" sz="3200" b="1" dirty="0">
                <a:solidFill>
                  <a:schemeClr val="tx1"/>
                </a:solidFill>
                <a:cs typeface="+mj-cs"/>
              </a:rPr>
              <a:t> from Revit</a:t>
            </a:r>
            <a:endParaRPr lang="ar-JO" sz="3200" b="1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2" r="17713" b="-1"/>
          <a:stretch/>
        </p:blipFill>
        <p:spPr>
          <a:xfrm>
            <a:off x="190500" y="1294381"/>
            <a:ext cx="6832600" cy="5283200"/>
          </a:xfr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730" y="1294381"/>
            <a:ext cx="4675188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502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381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1193800" y="357780"/>
            <a:ext cx="9702801" cy="201712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Render 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06" y="1150657"/>
            <a:ext cx="10136188" cy="5643843"/>
          </a:xfrm>
        </p:spPr>
      </p:pic>
    </p:spTree>
    <p:extLst>
      <p:ext uri="{BB962C8B-B14F-4D97-AF65-F5344CB8AC3E}">
        <p14:creationId xmlns:p14="http://schemas.microsoft.com/office/powerpoint/2010/main" val="2758499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Function</a:t>
            </a:r>
            <a:r>
              <a:rPr lang="en-US" sz="4000" b="1" dirty="0"/>
              <a:t>s:</a:t>
            </a:r>
            <a:endParaRPr lang="en-US" sz="4000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55" y="1825625"/>
            <a:ext cx="5983089" cy="4351338"/>
          </a:xfrm>
          <a:prstGeom prst="rect">
            <a:avLst/>
          </a:prstGeom>
        </p:spPr>
      </p:pic>
      <p:sp>
        <p:nvSpPr>
          <p:cNvPr id="5" name="سهم إلى اليمين 4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15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0"/>
            <a:ext cx="6609396" cy="6858000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957" y="5430"/>
            <a:ext cx="5675043" cy="685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1008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455047" y="-304800"/>
            <a:ext cx="8534400" cy="1257300"/>
          </a:xfrm>
        </p:spPr>
        <p:txBody>
          <a:bodyPr/>
          <a:lstStyle/>
          <a:p>
            <a:pPr algn="ctr"/>
            <a:r>
              <a:rPr lang="en-US" b="1" dirty="0" err="1"/>
              <a:t>lumion</a:t>
            </a:r>
            <a:endParaRPr lang="ar-JO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1257300"/>
            <a:ext cx="10998200" cy="5600700"/>
          </a:xfrm>
        </p:spPr>
      </p:pic>
    </p:spTree>
    <p:extLst>
      <p:ext uri="{BB962C8B-B14F-4D97-AF65-F5344CB8AC3E}">
        <p14:creationId xmlns:p14="http://schemas.microsoft.com/office/powerpoint/2010/main" val="30483873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2679216" y="2517240"/>
            <a:ext cx="8534400" cy="1697400"/>
          </a:xfrm>
        </p:spPr>
        <p:txBody>
          <a:bodyPr/>
          <a:lstStyle/>
          <a:p>
            <a:endParaRPr lang="ar-JO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idx="1"/>
          </p:nvPr>
        </p:nvSpPr>
        <p:spPr>
          <a:xfrm>
            <a:off x="1876907" y="267519"/>
            <a:ext cx="8535990" cy="860400"/>
          </a:xfrm>
        </p:spPr>
        <p:txBody>
          <a:bodyPr/>
          <a:lstStyle/>
          <a:p>
            <a:endParaRPr lang="ar-JO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574464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Primavera software</a:t>
            </a:r>
            <a:endParaRPr lang="ar-SA" sz="3600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59384"/>
            <a:ext cx="6595353" cy="4984607"/>
          </a:xfrm>
          <a:prstGeom prst="rect">
            <a:avLst/>
          </a:prstGeom>
        </p:spPr>
      </p:pic>
      <p:sp>
        <p:nvSpPr>
          <p:cNvPr id="5" name="سهم إلى اليمين 4"/>
          <p:cNvSpPr/>
          <p:nvPr/>
        </p:nvSpPr>
        <p:spPr>
          <a:xfrm>
            <a:off x="0" y="795980"/>
            <a:ext cx="856034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6552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Project definition</a:t>
            </a:r>
            <a:endParaRPr lang="ar-SA" sz="3600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993" y="1567086"/>
            <a:ext cx="6073071" cy="5047723"/>
          </a:xfrm>
        </p:spPr>
      </p:pic>
      <p:sp>
        <p:nvSpPr>
          <p:cNvPr id="5" name="سهم إلى اليمين 4"/>
          <p:cNvSpPr/>
          <p:nvPr/>
        </p:nvSpPr>
        <p:spPr>
          <a:xfrm>
            <a:off x="0" y="795980"/>
            <a:ext cx="856034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100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627" y="797668"/>
            <a:ext cx="6080915" cy="5661498"/>
          </a:xfrm>
        </p:spPr>
      </p:pic>
    </p:spTree>
    <p:extLst>
      <p:ext uri="{BB962C8B-B14F-4D97-AF65-F5344CB8AC3E}">
        <p14:creationId xmlns:p14="http://schemas.microsoft.com/office/powerpoint/2010/main" val="21919732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160" y="914401"/>
            <a:ext cx="5732881" cy="5097293"/>
          </a:xfrm>
        </p:spPr>
      </p:pic>
    </p:spTree>
    <p:extLst>
      <p:ext uri="{BB962C8B-B14F-4D97-AF65-F5344CB8AC3E}">
        <p14:creationId xmlns:p14="http://schemas.microsoft.com/office/powerpoint/2010/main" val="4632559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Calendar Definition</a:t>
            </a:r>
            <a:endParaRPr lang="ar-SA" sz="3600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429" y="1572450"/>
            <a:ext cx="6173643" cy="4972700"/>
          </a:xfrm>
        </p:spPr>
      </p:pic>
      <p:sp>
        <p:nvSpPr>
          <p:cNvPr id="5" name="سهم إلى اليمين 4"/>
          <p:cNvSpPr/>
          <p:nvPr/>
        </p:nvSpPr>
        <p:spPr>
          <a:xfrm>
            <a:off x="0" y="795980"/>
            <a:ext cx="856034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175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940" y="1489186"/>
            <a:ext cx="6793246" cy="4250134"/>
          </a:xfrm>
        </p:spPr>
      </p:pic>
      <p:sp>
        <p:nvSpPr>
          <p:cNvPr id="5" name="مستطيل 4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	</a:t>
            </a:r>
          </a:p>
        </p:txBody>
      </p:sp>
      <p:pic>
        <p:nvPicPr>
          <p:cNvPr id="6" name="عنصر نائب للمحتوى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881" y="2564904"/>
            <a:ext cx="8054502" cy="184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062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Currency Definition</a:t>
            </a:r>
            <a:endParaRPr lang="ar-SA" sz="3600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574" y="1412777"/>
            <a:ext cx="8003469" cy="5011449"/>
          </a:xfrm>
        </p:spPr>
      </p:pic>
      <p:sp>
        <p:nvSpPr>
          <p:cNvPr id="6" name="سهم إلى اليمين 5"/>
          <p:cNvSpPr/>
          <p:nvPr/>
        </p:nvSpPr>
        <p:spPr>
          <a:xfrm>
            <a:off x="0" y="795980"/>
            <a:ext cx="856034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70055" y="412779"/>
            <a:ext cx="8384733" cy="1038403"/>
          </a:xfrm>
        </p:spPr>
        <p:txBody>
          <a:bodyPr/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Constraints</a:t>
            </a:r>
            <a:endParaRPr lang="en-US" sz="4000" dirty="0"/>
          </a:p>
        </p:txBody>
      </p:sp>
      <p:sp>
        <p:nvSpPr>
          <p:cNvPr id="5" name="Content Placeholder 2"/>
          <p:cNvSpPr>
            <a:spLocks noGrp="1"/>
          </p:cNvSpPr>
          <p:nvPr>
            <p:ph type="subTitle" idx="1"/>
          </p:nvPr>
        </p:nvSpPr>
        <p:spPr>
          <a:xfrm>
            <a:off x="497832" y="2088910"/>
            <a:ext cx="8409709" cy="3920836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</a:p>
          <a:p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188" y="2088910"/>
            <a:ext cx="6691085" cy="3831770"/>
          </a:xfrm>
          <a:prstGeom prst="rect">
            <a:avLst/>
          </a:prstGeom>
        </p:spPr>
      </p:pic>
      <p:sp>
        <p:nvSpPr>
          <p:cNvPr id="7" name="سهم إلى اليمين 6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326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Activates Definition</a:t>
            </a:r>
            <a:endParaRPr lang="ar-SA" sz="3600" b="1" dirty="0"/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514" y="1490239"/>
            <a:ext cx="5950307" cy="5075931"/>
          </a:xfrm>
        </p:spPr>
      </p:pic>
      <p:sp>
        <p:nvSpPr>
          <p:cNvPr id="4" name="سهم إلى اليمين 3"/>
          <p:cNvSpPr/>
          <p:nvPr/>
        </p:nvSpPr>
        <p:spPr>
          <a:xfrm>
            <a:off x="0" y="795980"/>
            <a:ext cx="856034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258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980728"/>
            <a:ext cx="5760640" cy="5659576"/>
          </a:xfrm>
        </p:spPr>
      </p:pic>
    </p:spTree>
    <p:extLst>
      <p:ext uri="{BB962C8B-B14F-4D97-AF65-F5344CB8AC3E}">
        <p14:creationId xmlns:p14="http://schemas.microsoft.com/office/powerpoint/2010/main" val="15012348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0" y="6224"/>
            <a:ext cx="6720747" cy="6601796"/>
          </a:xfrm>
        </p:spPr>
      </p:pic>
    </p:spTree>
    <p:extLst>
      <p:ext uri="{BB962C8B-B14F-4D97-AF65-F5344CB8AC3E}">
        <p14:creationId xmlns:p14="http://schemas.microsoft.com/office/powerpoint/2010/main" val="5218019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Resources definition</a:t>
            </a:r>
            <a:r>
              <a:rPr lang="ar-SA" dirty="0"/>
              <a:t> 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035" y="2247176"/>
            <a:ext cx="8344926" cy="3737386"/>
          </a:xfrm>
        </p:spPr>
      </p:pic>
      <p:sp>
        <p:nvSpPr>
          <p:cNvPr id="5" name="مستطيل 4"/>
          <p:cNvSpPr/>
          <p:nvPr/>
        </p:nvSpPr>
        <p:spPr>
          <a:xfrm>
            <a:off x="5507762" y="3244334"/>
            <a:ext cx="1176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Definition</a:t>
            </a:r>
            <a:r>
              <a:rPr lang="ar-SA" dirty="0"/>
              <a:t> </a:t>
            </a:r>
          </a:p>
        </p:txBody>
      </p:sp>
      <p:sp>
        <p:nvSpPr>
          <p:cNvPr id="6" name="سهم إلى اليمين 5"/>
          <p:cNvSpPr/>
          <p:nvPr/>
        </p:nvSpPr>
        <p:spPr>
          <a:xfrm>
            <a:off x="0" y="795980"/>
            <a:ext cx="856034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188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25" y="2746934"/>
            <a:ext cx="10358641" cy="1792610"/>
          </a:xfrm>
        </p:spPr>
      </p:pic>
    </p:spTree>
    <p:extLst>
      <p:ext uri="{BB962C8B-B14F-4D97-AF65-F5344CB8AC3E}">
        <p14:creationId xmlns:p14="http://schemas.microsoft.com/office/powerpoint/2010/main" val="35585421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Total Direct Cost and Working Days</a:t>
            </a:r>
            <a:endParaRPr lang="ar-SA" sz="3600" b="1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09" y="3030050"/>
            <a:ext cx="10786286" cy="906983"/>
          </a:xfrm>
        </p:spPr>
      </p:pic>
      <p:sp>
        <p:nvSpPr>
          <p:cNvPr id="4" name="سهم إلى اليمين 3"/>
          <p:cNvSpPr/>
          <p:nvPr/>
        </p:nvSpPr>
        <p:spPr>
          <a:xfrm>
            <a:off x="0" y="795980"/>
            <a:ext cx="856034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050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/>
              <a:t>Calender</a:t>
            </a:r>
            <a:r>
              <a:rPr lang="en-US" sz="3600" b="1" dirty="0"/>
              <a:t> Days</a:t>
            </a:r>
            <a:endParaRPr lang="ar-SA" sz="3600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45" y="2564904"/>
            <a:ext cx="10325568" cy="2448272"/>
          </a:xfrm>
        </p:spPr>
      </p:pic>
      <p:sp>
        <p:nvSpPr>
          <p:cNvPr id="5" name="سهم إلى اليمين 4"/>
          <p:cNvSpPr/>
          <p:nvPr/>
        </p:nvSpPr>
        <p:spPr>
          <a:xfrm>
            <a:off x="0" y="795980"/>
            <a:ext cx="856034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527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D1ADB-8D9F-42B5-A5C3-857C3548D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 Curve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8425A9-CBB2-41DF-9644-819FD2B3CC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53491"/>
            <a:ext cx="10515600" cy="3352596"/>
          </a:xfrm>
        </p:spPr>
      </p:pic>
    </p:spTree>
    <p:extLst>
      <p:ext uri="{BB962C8B-B14F-4D97-AF65-F5344CB8AC3E}">
        <p14:creationId xmlns:p14="http://schemas.microsoft.com/office/powerpoint/2010/main" val="8282008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Hand Calculations</a:t>
            </a:r>
            <a:endParaRPr lang="ar-SA" sz="3600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094" y="1554778"/>
            <a:ext cx="5475784" cy="4768202"/>
          </a:xfrm>
        </p:spPr>
      </p:pic>
      <p:sp>
        <p:nvSpPr>
          <p:cNvPr id="5" name="سهم إلى اليمين 4"/>
          <p:cNvSpPr/>
          <p:nvPr/>
        </p:nvSpPr>
        <p:spPr>
          <a:xfrm>
            <a:off x="0" y="795980"/>
            <a:ext cx="856034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2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Concrete volume= length * width* high</a:t>
            </a:r>
          </a:p>
          <a:p>
            <a:pPr marL="0" indent="0" algn="l">
              <a:buNone/>
            </a:pPr>
            <a:r>
              <a:rPr lang="en-US" dirty="0"/>
              <a:t>                              = 0.4*0.6*3.7 </a:t>
            </a:r>
          </a:p>
          <a:p>
            <a:pPr marL="0" indent="0" algn="l">
              <a:buNone/>
            </a:pPr>
            <a:r>
              <a:rPr lang="en-US" dirty="0"/>
              <a:t>                              =0.88m³.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In Revit the quantity of concrete equal 0.89m³, the percent of error 1.1% less than5%</a:t>
            </a:r>
            <a:endParaRPr lang="ar-SA" dirty="0"/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9100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98600" y="0"/>
            <a:ext cx="9232900" cy="2269221"/>
          </a:xfrm>
        </p:spPr>
        <p:txBody>
          <a:bodyPr/>
          <a:lstStyle/>
          <a:p>
            <a:pPr lvl="0" algn="l" defTabSz="457200">
              <a:lnSpc>
                <a:spcPct val="100000"/>
              </a:lnSpc>
              <a:spcBef>
                <a:spcPts val="1000"/>
              </a:spcBef>
            </a:pP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SA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Key Participant</a:t>
            </a:r>
            <a:b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552" y="1808220"/>
            <a:ext cx="7239000" cy="4917045"/>
          </a:xfrm>
          <a:prstGeom prst="rect">
            <a:avLst/>
          </a:prstGeom>
        </p:spPr>
      </p:pic>
      <p:sp>
        <p:nvSpPr>
          <p:cNvPr id="5" name="سهم إلى اليمين 4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1691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Weight of the bars = (Diameter²/162) (bar length) (# of bars) </a:t>
            </a:r>
            <a:endParaRPr lang="ar-SA" dirty="0"/>
          </a:p>
          <a:p>
            <a:pPr algn="l"/>
            <a:endParaRPr lang="ar-SA" dirty="0"/>
          </a:p>
          <a:p>
            <a:pPr marL="0" indent="0" algn="l">
              <a:buNone/>
            </a:pPr>
            <a:r>
              <a:rPr lang="en-US" dirty="0"/>
              <a:t>Net Weight of the bars and stirrups=581 kg</a:t>
            </a:r>
            <a:endParaRPr lang="ar-SA" dirty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In Revit the quantity of reinforcement equal 589 kg, the percent of error 1.5% less than 5%. </a:t>
            </a: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793363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16358" y="4664751"/>
            <a:ext cx="4319082" cy="1325563"/>
          </a:xfrm>
        </p:spPr>
        <p:txBody>
          <a:bodyPr>
            <a:normAutofit/>
          </a:bodyPr>
          <a:lstStyle/>
          <a:p>
            <a:r>
              <a:rPr lang="en-US" sz="2900" dirty="0"/>
              <a:t>Top view of B3</a:t>
            </a:r>
            <a:endParaRPr lang="ar-SA" sz="2900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281" y="150934"/>
            <a:ext cx="6312175" cy="4868539"/>
          </a:xfrm>
        </p:spPr>
      </p:pic>
    </p:spTree>
    <p:extLst>
      <p:ext uri="{BB962C8B-B14F-4D97-AF65-F5344CB8AC3E}">
        <p14:creationId xmlns:p14="http://schemas.microsoft.com/office/powerpoint/2010/main" val="2208363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Total  area of tiles =1054.306 m²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In Revit the area of tiles equal </a:t>
            </a:r>
            <a:r>
              <a:rPr lang="en-US" dirty="0">
                <a:solidFill>
                  <a:prstClr val="black"/>
                </a:solidFill>
              </a:rPr>
              <a:t>1059.58 m²</a:t>
            </a:r>
            <a:r>
              <a:rPr lang="en-US" dirty="0"/>
              <a:t> , the percent of error 0.5% less than 5%. </a:t>
            </a: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939431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7531" y="365124"/>
            <a:ext cx="10550421" cy="1382994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Results &amp; Conclusions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سهم إلى اليمين 4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>
          <a:xfrm>
            <a:off x="637531" y="1690688"/>
            <a:ext cx="10716269" cy="4486275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The important results of our  project </a:t>
            </a:r>
            <a:r>
              <a:rPr lang="en-US" sz="3600" dirty="0"/>
              <a:t>:</a:t>
            </a:r>
          </a:p>
          <a:p>
            <a:r>
              <a:rPr lang="en-US" sz="3400" b="1" dirty="0"/>
              <a:t>Bill of Quantity </a:t>
            </a:r>
          </a:p>
          <a:p>
            <a:r>
              <a:rPr lang="en-US" sz="3400" b="1" dirty="0"/>
              <a:t>Total price of the project</a:t>
            </a:r>
          </a:p>
          <a:p>
            <a:r>
              <a:rPr lang="en-US" sz="3400" b="1" dirty="0"/>
              <a:t>Total duration of the project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638188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1293"/>
          </a:xfrm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Bill of Quantity</a:t>
            </a:r>
            <a:r>
              <a:rPr lang="ar-SA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سهم إلى اليمين 4"/>
          <p:cNvSpPr/>
          <p:nvPr/>
        </p:nvSpPr>
        <p:spPr>
          <a:xfrm>
            <a:off x="934114" y="260192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عنصر نائب للمحتوى 2"/>
          <p:cNvSpPr>
            <a:spLocks noGrp="1"/>
          </p:cNvSpPr>
          <p:nvPr>
            <p:ph idx="1"/>
          </p:nvPr>
        </p:nvSpPr>
        <p:spPr>
          <a:xfrm>
            <a:off x="94129" y="1532964"/>
            <a:ext cx="12030635" cy="5325035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12" y="941293"/>
            <a:ext cx="8996082" cy="543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427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ar-S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" y="1371600"/>
            <a:ext cx="12304059" cy="54864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سهم إلى اليمين 5"/>
          <p:cNvSpPr/>
          <p:nvPr/>
        </p:nvSpPr>
        <p:spPr>
          <a:xfrm>
            <a:off x="838200" y="950690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28" y="1371600"/>
            <a:ext cx="10515599" cy="2152950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28" y="3524550"/>
            <a:ext cx="10515599" cy="310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465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54" y="1690688"/>
            <a:ext cx="10681446" cy="5167312"/>
          </a:xfrm>
        </p:spPr>
      </p:pic>
    </p:spTree>
    <p:extLst>
      <p:ext uri="{BB962C8B-B14F-4D97-AF65-F5344CB8AC3E}">
        <p14:creationId xmlns:p14="http://schemas.microsoft.com/office/powerpoint/2010/main" val="16957465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3" y="1712925"/>
            <a:ext cx="9829799" cy="1464174"/>
          </a:xfrm>
        </p:spPr>
      </p:pic>
      <p:sp>
        <p:nvSpPr>
          <p:cNvPr id="5" name="مستطيل 4"/>
          <p:cNvSpPr/>
          <p:nvPr/>
        </p:nvSpPr>
        <p:spPr>
          <a:xfrm>
            <a:off x="710453" y="4423018"/>
            <a:ext cx="49744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Mobilization= 0.02*2756750= 55135 $</a:t>
            </a:r>
            <a:endParaRPr lang="ar-SA" sz="2400" dirty="0"/>
          </a:p>
          <a:p>
            <a:r>
              <a:rPr lang="en-US" sz="2400" dirty="0"/>
              <a:t> Total Price=2811885 $</a:t>
            </a:r>
          </a:p>
        </p:txBody>
      </p:sp>
    </p:spTree>
    <p:extLst>
      <p:ext uri="{BB962C8B-B14F-4D97-AF65-F5344CB8AC3E}">
        <p14:creationId xmlns:p14="http://schemas.microsoft.com/office/powerpoint/2010/main" val="23514710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411" y="1690688"/>
            <a:ext cx="12169589" cy="5167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Columns Shear Walls Cost and price.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600" b="1" dirty="0"/>
              <a:t>Columns and Shear Walls cost = budgeted material cost+ labor cost= 395443$.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/>
              <a:t>Indirect cost= waste material cost+ job and operating overhead cost.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/>
              <a:t>Waste of materials= .05*(384619.8) = 19231$.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/>
              <a:t> Total cost= 395443+19231=414674$.</a:t>
            </a:r>
          </a:p>
        </p:txBody>
      </p:sp>
    </p:spTree>
    <p:extLst>
      <p:ext uri="{BB962C8B-B14F-4D97-AF65-F5344CB8AC3E}">
        <p14:creationId xmlns:p14="http://schemas.microsoft.com/office/powerpoint/2010/main" val="296188334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825625"/>
            <a:ext cx="113538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Job overhead = 414674*0.1= 41467 $.                      414674+41467=456141 $.</a:t>
            </a:r>
          </a:p>
          <a:p>
            <a:pPr marL="0" indent="0">
              <a:buNone/>
            </a:pPr>
            <a:r>
              <a:rPr lang="en-US" b="1" dirty="0"/>
              <a:t>Operating overhead=456141*0.05=22807$.            456141+22807=478948 $.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Profit =478948*0.15=71842 $.               478948+71842=550790 $.</a:t>
            </a:r>
          </a:p>
          <a:p>
            <a:pPr marL="0" indent="0">
              <a:buNone/>
            </a:pPr>
            <a:r>
              <a:rPr lang="en-US" b="1" dirty="0"/>
              <a:t>Unit price for the columns and walls= Price/total volume. =550790/1354.5= 406.6$/ 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سهم مخطط إلى اليمين 3"/>
          <p:cNvSpPr/>
          <p:nvPr/>
        </p:nvSpPr>
        <p:spPr>
          <a:xfrm>
            <a:off x="4601135" y="3550026"/>
            <a:ext cx="978408" cy="14791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سهم مخطط إلى اليمين 4"/>
          <p:cNvSpPr/>
          <p:nvPr/>
        </p:nvSpPr>
        <p:spPr>
          <a:xfrm>
            <a:off x="5843239" y="2003615"/>
            <a:ext cx="1261780" cy="14791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سهم مخطط إلى اليمين 5"/>
          <p:cNvSpPr/>
          <p:nvPr/>
        </p:nvSpPr>
        <p:spPr>
          <a:xfrm>
            <a:off x="6474129" y="2477439"/>
            <a:ext cx="978408" cy="13447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9704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42940" y="438261"/>
            <a:ext cx="7635740" cy="1517539"/>
          </a:xfrm>
        </p:spPr>
        <p:txBody>
          <a:bodyPr>
            <a:normAutofit/>
          </a:bodyPr>
          <a:lstStyle/>
          <a:p>
            <a:pPr lvl="0" algn="l" defTabSz="457200">
              <a:lnSpc>
                <a:spcPct val="100000"/>
              </a:lnSpc>
              <a:spcBef>
                <a:spcPts val="1000"/>
              </a:spcBef>
            </a:pPr>
            <a:r>
              <a:rPr lang="ar-SA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Delivery Systems</a:t>
            </a:r>
            <a:b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866900"/>
            <a:ext cx="9144000" cy="4864100"/>
          </a:xfrm>
        </p:spPr>
        <p:txBody>
          <a:bodyPr>
            <a:normAutofit/>
          </a:bodyPr>
          <a:lstStyle/>
          <a:p>
            <a:pPr marL="342900" lvl="0" indent="-342900" algn="l" defTabSz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(Design-Bid-Build)</a:t>
            </a:r>
          </a:p>
          <a:p>
            <a:pPr marL="342900" lvl="0" indent="-342900" algn="l" defTabSz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Design-Build (Turnkey)</a:t>
            </a:r>
          </a:p>
          <a:p>
            <a:pPr marL="342900" lvl="0" indent="-342900" algn="l" defTabSz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Self-performance (Owner Builder)</a:t>
            </a:r>
          </a:p>
          <a:p>
            <a:pPr marL="342900" lvl="0" indent="-342900" algn="l" defTabSz="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 Operate Transfer (BOT)</a:t>
            </a:r>
            <a:endParaRPr lang="en-US" sz="2800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9426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6176" y="365125"/>
            <a:ext cx="11017624" cy="62995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Percentage of direct cost of </a:t>
            </a:r>
            <a:r>
              <a:rPr lang="en-US" b="1" dirty="0" smtClean="0"/>
              <a:t>some activities </a:t>
            </a:r>
            <a:r>
              <a:rPr lang="en-US" b="1" dirty="0"/>
              <a:t>to total direct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3" y="1227909"/>
            <a:ext cx="10792097" cy="5512525"/>
          </a:xfrm>
        </p:spPr>
      </p:pic>
    </p:spTree>
    <p:extLst>
      <p:ext uri="{BB962C8B-B14F-4D97-AF65-F5344CB8AC3E}">
        <p14:creationId xmlns:p14="http://schemas.microsoft.com/office/powerpoint/2010/main" val="391309698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/>
            </a:r>
            <a:br>
              <a:rPr lang="ar-SA" dirty="0"/>
            </a:br>
            <a:r>
              <a:rPr lang="en-US" sz="4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The total project cost is 2189894 $.</a:t>
            </a:r>
            <a:endParaRPr lang="ar-SA" sz="3200" b="1" dirty="0"/>
          </a:p>
          <a:p>
            <a:r>
              <a:rPr lang="en-US" sz="3200" b="1" dirty="0"/>
              <a:t> The total project price is 2811885$ </a:t>
            </a:r>
            <a:endParaRPr lang="ar-SA" sz="3200" b="1" dirty="0"/>
          </a:p>
          <a:p>
            <a:r>
              <a:rPr lang="en-US" sz="3200" b="1" dirty="0"/>
              <a:t> The project planning start at 16 August 2009, and the latest finish date 2nd of JAN 2011.</a:t>
            </a:r>
            <a:endParaRPr lang="ar-SA" sz="3200" b="1" dirty="0"/>
          </a:p>
          <a:p>
            <a:r>
              <a:rPr lang="en-US" sz="3200" b="1" dirty="0"/>
              <a:t> The duration for the project is 505 calendar days and 433 working day</a:t>
            </a:r>
          </a:p>
        </p:txBody>
      </p:sp>
    </p:spTree>
    <p:extLst>
      <p:ext uri="{BB962C8B-B14F-4D97-AF65-F5344CB8AC3E}">
        <p14:creationId xmlns:p14="http://schemas.microsoft.com/office/powerpoint/2010/main" val="313797095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ank 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1150" y="1222805"/>
            <a:ext cx="9029700" cy="5165294"/>
          </a:xfrm>
        </p:spPr>
      </p:pic>
    </p:spTree>
    <p:extLst>
      <p:ext uri="{BB962C8B-B14F-4D97-AF65-F5344CB8AC3E}">
        <p14:creationId xmlns:p14="http://schemas.microsoft.com/office/powerpoint/2010/main" val="3041434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42940" y="342900"/>
            <a:ext cx="8925060" cy="2514600"/>
          </a:xfrm>
        </p:spPr>
        <p:txBody>
          <a:bodyPr>
            <a:normAutofit/>
          </a:bodyPr>
          <a:lstStyle/>
          <a:p>
            <a:pPr lvl="0" algn="l" defTabSz="457200">
              <a:lnSpc>
                <a:spcPct val="100000"/>
              </a:lnSpc>
              <a:spcBef>
                <a:spcPts val="1000"/>
              </a:spcBef>
            </a:pP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(Design-Bid-Build)</a:t>
            </a:r>
            <a:b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940" y="1600200"/>
            <a:ext cx="9242836" cy="5142393"/>
          </a:xfrm>
          <a:prstGeom prst="rect">
            <a:avLst/>
          </a:prstGeom>
        </p:spPr>
      </p:pic>
      <p:sp>
        <p:nvSpPr>
          <p:cNvPr id="5" name="سهم إلى اليمين 4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48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270000" y="279399"/>
            <a:ext cx="9301018" cy="3276601"/>
          </a:xfrm>
        </p:spPr>
        <p:txBody>
          <a:bodyPr>
            <a:normAutofit/>
          </a:bodyPr>
          <a:lstStyle/>
          <a:p>
            <a:pPr lvl="0" algn="l" defTabSz="457200">
              <a:lnSpc>
                <a:spcPct val="100000"/>
              </a:lnSpc>
              <a:spcBef>
                <a:spcPts val="1000"/>
              </a:spcBef>
            </a:pP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ar-SA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Design-Build (Turnkey)</a:t>
            </a: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866900"/>
            <a:ext cx="9144000" cy="4864100"/>
          </a:xfrm>
        </p:spPr>
        <p:txBody>
          <a:bodyPr/>
          <a:lstStyle/>
          <a:p>
            <a:pPr lvl="0" algn="l" defTabSz="457200">
              <a:lnSpc>
                <a:spcPct val="150000"/>
              </a:lnSpc>
              <a:buClr>
                <a:srgbClr val="A5B592"/>
              </a:buClr>
            </a:pPr>
            <a:endParaRPr lang="en-US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1783440"/>
            <a:ext cx="9245600" cy="5031019"/>
          </a:xfrm>
          <a:prstGeom prst="rect">
            <a:avLst/>
          </a:prstGeom>
        </p:spPr>
      </p:pic>
      <p:sp>
        <p:nvSpPr>
          <p:cNvPr id="6" name="سهم إلى اليمين 5"/>
          <p:cNvSpPr/>
          <p:nvPr/>
        </p:nvSpPr>
        <p:spPr>
          <a:xfrm>
            <a:off x="620314" y="830545"/>
            <a:ext cx="1105408" cy="40174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62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228600" y="0"/>
            <a:ext cx="10807700" cy="4102100"/>
          </a:xfrm>
        </p:spPr>
        <p:txBody>
          <a:bodyPr>
            <a:normAutofit/>
          </a:bodyPr>
          <a:lstStyle/>
          <a:p>
            <a:pPr lvl="0" algn="l" defTabSz="457200">
              <a:lnSpc>
                <a:spcPct val="100000"/>
              </a:lnSpc>
              <a:spcBef>
                <a:spcPts val="1000"/>
              </a:spcBef>
            </a:pP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ar-SA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Self-Performance</a:t>
            </a: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827" y="1858704"/>
            <a:ext cx="9407251" cy="4821495"/>
          </a:xfrm>
          <a:prstGeom prst="rect">
            <a:avLst/>
          </a:prstGeom>
        </p:spPr>
      </p:pic>
      <p:sp>
        <p:nvSpPr>
          <p:cNvPr id="4" name="سهم إلى اليمين 3"/>
          <p:cNvSpPr/>
          <p:nvPr/>
        </p:nvSpPr>
        <p:spPr>
          <a:xfrm>
            <a:off x="637532" y="817451"/>
            <a:ext cx="1105408" cy="42091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7471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6659</TotalTime>
  <Words>677</Words>
  <Application>Microsoft Office PowerPoint</Application>
  <PresentationFormat>Widescreen</PresentationFormat>
  <Paragraphs>156</Paragraphs>
  <Slides>62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8" baseType="lpstr">
      <vt:lpstr>Arial</vt:lpstr>
      <vt:lpstr>Calibri</vt:lpstr>
      <vt:lpstr>Calibri Light</vt:lpstr>
      <vt:lpstr>Times New Roman</vt:lpstr>
      <vt:lpstr>Wingdings</vt:lpstr>
      <vt:lpstr>نسق Office</vt:lpstr>
      <vt:lpstr>Quantity Surveying and Time Management for Faculty of Medicine-An-Najah National University</vt:lpstr>
      <vt:lpstr>PowerPoint Presentation</vt:lpstr>
      <vt:lpstr>        Management Functions:</vt:lpstr>
      <vt:lpstr>  Project Constraints</vt:lpstr>
      <vt:lpstr>   Project Key Participant </vt:lpstr>
      <vt:lpstr>  Project Delivery Systems </vt:lpstr>
      <vt:lpstr>  Traditional (Design-Bid-Build)  </vt:lpstr>
      <vt:lpstr>     Design-Build (Turnkey)   </vt:lpstr>
      <vt:lpstr>                Self-Performance     </vt:lpstr>
      <vt:lpstr>                  Build Operate Transfer (BOT)    </vt:lpstr>
      <vt:lpstr>        Construction Contracts   </vt:lpstr>
      <vt:lpstr>   </vt:lpstr>
      <vt:lpstr>            Methodology</vt:lpstr>
      <vt:lpstr>         Quantity survey</vt:lpstr>
      <vt:lpstr>Quantity Survey. </vt:lpstr>
      <vt:lpstr>         Units of measure</vt:lpstr>
      <vt:lpstr>PowerPoint Presentation</vt:lpstr>
      <vt:lpstr>,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lumion</vt:lpstr>
      <vt:lpstr>PowerPoint Presentation</vt:lpstr>
      <vt:lpstr>Primavera software</vt:lpstr>
      <vt:lpstr>Project definition</vt:lpstr>
      <vt:lpstr>PowerPoint Presentation</vt:lpstr>
      <vt:lpstr>PowerPoint Presentation</vt:lpstr>
      <vt:lpstr>Calendar Definition</vt:lpstr>
      <vt:lpstr>PowerPoint Presentation</vt:lpstr>
      <vt:lpstr>Currency Definition</vt:lpstr>
      <vt:lpstr>Activates Definition</vt:lpstr>
      <vt:lpstr>PowerPoint Presentation</vt:lpstr>
      <vt:lpstr>PowerPoint Presentation</vt:lpstr>
      <vt:lpstr>Resources definition </vt:lpstr>
      <vt:lpstr>PowerPoint Presentation</vt:lpstr>
      <vt:lpstr>Total Direct Cost and Working Days</vt:lpstr>
      <vt:lpstr>Calender Days</vt:lpstr>
      <vt:lpstr>S Curve</vt:lpstr>
      <vt:lpstr>Hand Calculations</vt:lpstr>
      <vt:lpstr>PowerPoint Presentation</vt:lpstr>
      <vt:lpstr>PowerPoint Presentation</vt:lpstr>
      <vt:lpstr>Top view of B3</vt:lpstr>
      <vt:lpstr>PowerPoint Presentation</vt:lpstr>
      <vt:lpstr>          Results &amp; Conclusions</vt:lpstr>
      <vt:lpstr>          Bill of Quantity </vt:lpstr>
      <vt:lpstr>         </vt:lpstr>
      <vt:lpstr>PowerPoint Presentation</vt:lpstr>
      <vt:lpstr>PowerPoint Presentation</vt:lpstr>
      <vt:lpstr>PowerPoint Presentation</vt:lpstr>
      <vt:lpstr>PowerPoint Presentation</vt:lpstr>
      <vt:lpstr>Percentage of direct cost of some activities to total direct</vt:lpstr>
      <vt:lpstr> Results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Key Participant</dc:title>
  <dc:creator>‏‏مستخدم Windows</dc:creator>
  <cp:lastModifiedBy>baraa</cp:lastModifiedBy>
  <cp:revision>82</cp:revision>
  <dcterms:created xsi:type="dcterms:W3CDTF">2019-05-16T11:28:28Z</dcterms:created>
  <dcterms:modified xsi:type="dcterms:W3CDTF">2020-01-11T22:14:48Z</dcterms:modified>
</cp:coreProperties>
</file>