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02" r:id="rId1"/>
  </p:sldMasterIdLst>
  <p:notesMasterIdLst>
    <p:notesMasterId r:id="rId49"/>
  </p:notesMasterIdLst>
  <p:sldIdLst>
    <p:sldId id="256" r:id="rId2"/>
    <p:sldId id="257" r:id="rId3"/>
    <p:sldId id="258" r:id="rId4"/>
    <p:sldId id="513" r:id="rId5"/>
    <p:sldId id="511" r:id="rId6"/>
    <p:sldId id="261" r:id="rId7"/>
    <p:sldId id="263" r:id="rId8"/>
    <p:sldId id="266" r:id="rId9"/>
    <p:sldId id="285" r:id="rId10"/>
    <p:sldId id="494" r:id="rId11"/>
    <p:sldId id="495" r:id="rId12"/>
    <p:sldId id="490" r:id="rId13"/>
    <p:sldId id="492" r:id="rId14"/>
    <p:sldId id="501" r:id="rId15"/>
    <p:sldId id="503" r:id="rId16"/>
    <p:sldId id="505" r:id="rId17"/>
    <p:sldId id="507" r:id="rId18"/>
    <p:sldId id="512" r:id="rId19"/>
    <p:sldId id="550" r:id="rId20"/>
    <p:sldId id="548" r:id="rId21"/>
    <p:sldId id="549" r:id="rId22"/>
    <p:sldId id="534" r:id="rId23"/>
    <p:sldId id="535" r:id="rId24"/>
    <p:sldId id="536" r:id="rId25"/>
    <p:sldId id="537" r:id="rId26"/>
    <p:sldId id="538" r:id="rId27"/>
    <p:sldId id="539" r:id="rId28"/>
    <p:sldId id="551" r:id="rId29"/>
    <p:sldId id="540" r:id="rId30"/>
    <p:sldId id="541" r:id="rId31"/>
    <p:sldId id="542" r:id="rId32"/>
    <p:sldId id="543" r:id="rId33"/>
    <p:sldId id="544" r:id="rId34"/>
    <p:sldId id="545" r:id="rId35"/>
    <p:sldId id="546" r:id="rId36"/>
    <p:sldId id="547" r:id="rId37"/>
    <p:sldId id="552" r:id="rId38"/>
    <p:sldId id="553" r:id="rId39"/>
    <p:sldId id="554" r:id="rId40"/>
    <p:sldId id="555" r:id="rId41"/>
    <p:sldId id="556" r:id="rId42"/>
    <p:sldId id="557" r:id="rId43"/>
    <p:sldId id="558" r:id="rId44"/>
    <p:sldId id="559" r:id="rId45"/>
    <p:sldId id="531" r:id="rId46"/>
    <p:sldId id="532" r:id="rId47"/>
    <p:sldId id="533"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986" autoAdjust="0"/>
    <p:restoredTop sz="94660"/>
  </p:normalViewPr>
  <p:slideViewPr>
    <p:cSldViewPr snapToGrid="0">
      <p:cViewPr varScale="1">
        <p:scale>
          <a:sx n="85" d="100"/>
          <a:sy n="85" d="100"/>
        </p:scale>
        <p:origin x="18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D53859BE-A5FB-47FD-AB2B-413EB73D06DA}" type="datetimeFigureOut">
              <a:rPr lang="en-US" smtClean="0"/>
              <a:pPr/>
              <a:t>1/1/2021</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42AEC742-84C0-412F-9FE8-F62C7D279E80}" type="slidenum">
              <a:rPr lang="en-US" smtClean="0"/>
              <a:pPr/>
              <a:t>‹#›</a:t>
            </a:fld>
            <a:endParaRPr lang="en-US"/>
          </a:p>
        </p:txBody>
      </p:sp>
    </p:spTree>
    <p:extLst>
      <p:ext uri="{BB962C8B-B14F-4D97-AF65-F5344CB8AC3E}">
        <p14:creationId xmlns:p14="http://schemas.microsoft.com/office/powerpoint/2010/main" val="925400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4287250535"/>
      </p:ext>
    </p:extLst>
  </p:cSld>
  <p:clrMapOvr>
    <a:masterClrMapping/>
  </p:clrMapOvr>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4090686066"/>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54330594"/>
      </p:ext>
    </p:extLst>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579815836"/>
      </p:ext>
    </p:extLst>
  </p:cSld>
  <p:clrMapOvr>
    <a:masterClrMapping/>
  </p:clrMapOvr>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19610645"/>
      </p:ext>
    </p:extLst>
  </p:cSld>
  <p:clrMapOvr>
    <a:masterClrMapping/>
  </p:clrMapOvr>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310606290"/>
      </p:ext>
    </p:extLst>
  </p:cSld>
  <p:clrMapOvr>
    <a:masterClrMapping/>
  </p:clrMapOvr>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178450469"/>
      </p:ext>
    </p:extLst>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4082088106"/>
      </p:ext>
    </p:extLst>
  </p:cSld>
  <p:clrMapOvr>
    <a:masterClrMapping/>
  </p:clrMapOvr>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620253508"/>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1/1/2021</a:t>
            </a:fld>
            <a:endParaRPr lang="en-US"/>
          </a:p>
        </p:txBody>
      </p:sp>
      <p:sp>
        <p:nvSpPr>
          <p:cNvPr id="5" name="Footer Placeholder 4"/>
          <p:cNvSpPr>
            <a:spLocks noGrp="1"/>
          </p:cNvSpPr>
          <p:nvPr>
            <p:ph type="ftr" sz="quarter" idx="11"/>
          </p:nvPr>
        </p:nvSpPr>
        <p:spPr/>
        <p:txBody>
          <a:bodyPr/>
          <a:lstStyle/>
          <a:p>
            <a:r>
              <a:rPr lang="en-US" smtClean="0"/>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4171635098"/>
      </p:ext>
    </p:extLst>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B44CE74-D726-4DF6-BDE7-07E48D2019CF}" type="datetime1">
              <a:rPr lang="en-US" smtClean="0"/>
              <a:pPr/>
              <a:t>1/1/2021</a:t>
            </a:fld>
            <a:endParaRPr lang="en-US"/>
          </a:p>
        </p:txBody>
      </p:sp>
      <p:sp>
        <p:nvSpPr>
          <p:cNvPr id="6" name="Footer Placeholder 5"/>
          <p:cNvSpPr>
            <a:spLocks noGrp="1"/>
          </p:cNvSpPr>
          <p:nvPr>
            <p:ph type="ftr" sz="quarter" idx="11"/>
          </p:nvPr>
        </p:nvSpPr>
        <p:spPr/>
        <p:txBody>
          <a:bodyPr/>
          <a:lstStyle/>
          <a:p>
            <a:r>
              <a:rPr lang="en-US" smtClean="0"/>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712864506"/>
      </p:ext>
    </p:extLst>
  </p:cSld>
  <p:clrMapOvr>
    <a:masterClrMapping/>
  </p:clrMapOvr>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B44CE74-D726-4DF6-BDE7-07E48D2019CF}" type="datetime1">
              <a:rPr lang="en-US" smtClean="0"/>
              <a:pPr/>
              <a:t>1/1/2021</a:t>
            </a:fld>
            <a:endParaRPr lang="en-US"/>
          </a:p>
        </p:txBody>
      </p:sp>
      <p:sp>
        <p:nvSpPr>
          <p:cNvPr id="8" name="Footer Placeholder 7"/>
          <p:cNvSpPr>
            <a:spLocks noGrp="1"/>
          </p:cNvSpPr>
          <p:nvPr>
            <p:ph type="ftr" sz="quarter" idx="11"/>
          </p:nvPr>
        </p:nvSpPr>
        <p:spPr/>
        <p:txBody>
          <a:bodyPr/>
          <a:lstStyle/>
          <a:p>
            <a:r>
              <a:rPr lang="en-US" smtClean="0"/>
              <a:t>islam sawa10lmeah                                                                                                                                                                                                                                                                                            Bilal Melhem</a:t>
            </a:r>
            <a:endParaRPr lang="en-US" dirty="0"/>
          </a:p>
        </p:txBody>
      </p:sp>
      <p:sp>
        <p:nvSpPr>
          <p:cNvPr id="9" name="Slide Number Placeholder 8"/>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162540736"/>
      </p:ext>
    </p:extLst>
  </p:cSld>
  <p:clrMapOvr>
    <a:masterClrMapping/>
  </p:clrMapOvr>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B44CE74-D726-4DF6-BDE7-07E48D2019CF}" type="datetime1">
              <a:rPr lang="en-US" smtClean="0"/>
              <a:pPr/>
              <a:t>1/1/2021</a:t>
            </a:fld>
            <a:endParaRPr lang="en-US"/>
          </a:p>
        </p:txBody>
      </p:sp>
      <p:sp>
        <p:nvSpPr>
          <p:cNvPr id="4" name="Footer Placeholder 3"/>
          <p:cNvSpPr>
            <a:spLocks noGrp="1"/>
          </p:cNvSpPr>
          <p:nvPr>
            <p:ph type="ftr" sz="quarter" idx="11"/>
          </p:nvPr>
        </p:nvSpPr>
        <p:spPr/>
        <p:txBody>
          <a:bodyPr/>
          <a:lstStyle/>
          <a:p>
            <a:r>
              <a:rPr lang="en-US" smtClean="0"/>
              <a:t>islam sawa10lmeah                                                                                                                                                                                                                                                                                            Bilal Melhem</a:t>
            </a:r>
            <a:endParaRPr lang="en-US" dirty="0"/>
          </a:p>
        </p:txBody>
      </p:sp>
      <p:sp>
        <p:nvSpPr>
          <p:cNvPr id="5" name="Slide Number Placeholder 4"/>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912233339"/>
      </p:ext>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4CE74-D726-4DF6-BDE7-07E48D2019CF}" type="datetime1">
              <a:rPr lang="en-US" smtClean="0"/>
              <a:pPr/>
              <a:t>1/1/2021</a:t>
            </a:fld>
            <a:endParaRPr lang="en-US"/>
          </a:p>
        </p:txBody>
      </p:sp>
      <p:sp>
        <p:nvSpPr>
          <p:cNvPr id="3" name="Footer Placeholder 2"/>
          <p:cNvSpPr>
            <a:spLocks noGrp="1"/>
          </p:cNvSpPr>
          <p:nvPr>
            <p:ph type="ftr" sz="quarter" idx="11"/>
          </p:nvPr>
        </p:nvSpPr>
        <p:spPr/>
        <p:txBody>
          <a:bodyPr/>
          <a:lstStyle/>
          <a:p>
            <a:r>
              <a:rPr lang="en-US" smtClean="0"/>
              <a:t>islam sawa10lmeah                                                                                                                                                                                                                                                                                            Bilal Melhem</a:t>
            </a:r>
            <a:endParaRPr lang="en-US" dirty="0"/>
          </a:p>
        </p:txBody>
      </p:sp>
      <p:sp>
        <p:nvSpPr>
          <p:cNvPr id="4" name="Slide Number Placeholder 3"/>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430965160"/>
      </p:ext>
    </p:extLst>
  </p:cSld>
  <p:clrMapOvr>
    <a:masterClrMapping/>
  </p:clrMapOvr>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B44CE74-D726-4DF6-BDE7-07E48D2019CF}" type="datetime1">
              <a:rPr lang="en-US" smtClean="0"/>
              <a:pPr/>
              <a:t>1/1/2021</a:t>
            </a:fld>
            <a:endParaRPr lang="en-US"/>
          </a:p>
        </p:txBody>
      </p:sp>
      <p:sp>
        <p:nvSpPr>
          <p:cNvPr id="6" name="Footer Placeholder 5"/>
          <p:cNvSpPr>
            <a:spLocks noGrp="1"/>
          </p:cNvSpPr>
          <p:nvPr>
            <p:ph type="ftr" sz="quarter" idx="11"/>
          </p:nvPr>
        </p:nvSpPr>
        <p:spPr/>
        <p:txBody>
          <a:bodyPr/>
          <a:lstStyle/>
          <a:p>
            <a:r>
              <a:rPr lang="en-US" smtClean="0"/>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968390523"/>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B44CE74-D726-4DF6-BDE7-07E48D2019CF}" type="datetime1">
              <a:rPr lang="en-US" smtClean="0"/>
              <a:pPr/>
              <a:t>1/1/2021</a:t>
            </a:fld>
            <a:endParaRPr lang="en-US"/>
          </a:p>
        </p:txBody>
      </p:sp>
      <p:sp>
        <p:nvSpPr>
          <p:cNvPr id="6" name="Footer Placeholder 5"/>
          <p:cNvSpPr>
            <a:spLocks noGrp="1"/>
          </p:cNvSpPr>
          <p:nvPr>
            <p:ph type="ftr" sz="quarter" idx="11"/>
          </p:nvPr>
        </p:nvSpPr>
        <p:spPr/>
        <p:txBody>
          <a:bodyPr/>
          <a:lstStyle/>
          <a:p>
            <a:r>
              <a:rPr lang="en-US" smtClean="0"/>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819542136"/>
      </p:ext>
    </p:extLst>
  </p:cSld>
  <p:clrMapOvr>
    <a:masterClrMapping/>
  </p:clrMapOvr>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B44CE74-D726-4DF6-BDE7-07E48D2019CF}" type="datetime1">
              <a:rPr lang="en-US" smtClean="0"/>
              <a:pPr/>
              <a:t>1/1/2021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islam sawa10lmeah                                                                                                                                                                                                                                                                                            Bilal Melhem</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9964888-E3DD-43E6-9D6D-BA1E53871D58}" type="slidenum">
              <a:rPr lang="en-US" smtClean="0"/>
              <a:pPr/>
              <a:t>‹#›</a:t>
            </a:fld>
            <a:endParaRPr lang="en-US"/>
          </a:p>
        </p:txBody>
      </p:sp>
    </p:spTree>
    <p:extLst>
      <p:ext uri="{BB962C8B-B14F-4D97-AF65-F5344CB8AC3E}">
        <p14:creationId xmlns:p14="http://schemas.microsoft.com/office/powerpoint/2010/main" val="1390881099"/>
      </p:ext>
    </p:extLst>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4006" r:id="rId4"/>
    <p:sldLayoutId id="2147484007" r:id="rId5"/>
    <p:sldLayoutId id="2147484008" r:id="rId6"/>
    <p:sldLayoutId id="2147484009" r:id="rId7"/>
    <p:sldLayoutId id="2147484010" r:id="rId8"/>
    <p:sldLayoutId id="2147484011" r:id="rId9"/>
    <p:sldLayoutId id="2147484012" r:id="rId10"/>
    <p:sldLayoutId id="2147484013" r:id="rId11"/>
    <p:sldLayoutId id="2147484014" r:id="rId12"/>
    <p:sldLayoutId id="2147484015" r:id="rId13"/>
    <p:sldLayoutId id="2147484016" r:id="rId14"/>
    <p:sldLayoutId id="2147484017" r:id="rId15"/>
    <p:sldLayoutId id="2147484018" r:id="rId16"/>
  </p:sldLayoutIdLst>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timing>
    <p:tnLst>
      <p:par>
        <p:cTn id="1" dur="indefinite" restart="never" nodeType="tmRoot"/>
      </p:par>
    </p:tnLst>
  </p:timing>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a16="http://schemas.microsoft.com/office/drawing/2014/main" id="{3C825CC4-780C-4E39-9D32-CA67808EBD90}"/>
              </a:ext>
            </a:extLst>
          </p:cNvPr>
          <p:cNvSpPr/>
          <p:nvPr/>
        </p:nvSpPr>
        <p:spPr>
          <a:xfrm>
            <a:off x="162886" y="4240003"/>
            <a:ext cx="11866225" cy="524118"/>
          </a:xfrm>
          <a:prstGeom prst="rect">
            <a:avLst/>
          </a:prstGeom>
          <a:noFill/>
          <a:ln>
            <a:noFill/>
          </a:ln>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marL="0" marR="0" algn="ctr">
              <a:lnSpc>
                <a:spcPct val="105000"/>
              </a:lnSpc>
              <a:spcBef>
                <a:spcPts val="0"/>
              </a:spcBef>
              <a:spcAft>
                <a:spcPts val="800"/>
              </a:spcAft>
            </a:pPr>
            <a:r>
              <a:rPr lang="en-US" sz="2800" b="1" dirty="0">
                <a:effectLst/>
                <a:latin typeface="Times New Roman" panose="02020603050405020304" pitchFamily="18" charset="0"/>
                <a:ea typeface="Times New Roman" panose="02020603050405020304" pitchFamily="18" charset="0"/>
                <a:cs typeface="Arial" panose="020B0604020202020204" pitchFamily="34" charset="0"/>
              </a:rPr>
              <a:t>Assessment and Redesign of Solitaire restaurant   </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5" name="صورة 4">
            <a:extLst>
              <a:ext uri="{FF2B5EF4-FFF2-40B4-BE49-F238E27FC236}">
                <a16:creationId xmlns:a16="http://schemas.microsoft.com/office/drawing/2014/main" id="{50E0C0B8-842E-4A9A-9F77-F75F058E28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29742" y="391514"/>
            <a:ext cx="1932516" cy="1934521"/>
          </a:xfrm>
          <a:prstGeom prst="rect">
            <a:avLst/>
          </a:prstGeom>
        </p:spPr>
      </p:pic>
      <p:sp>
        <p:nvSpPr>
          <p:cNvPr id="7" name="مربع نص 6">
            <a:extLst>
              <a:ext uri="{FF2B5EF4-FFF2-40B4-BE49-F238E27FC236}">
                <a16:creationId xmlns:a16="http://schemas.microsoft.com/office/drawing/2014/main" id="{6BBA92D0-0EE2-48FD-80FE-76579BF80713}"/>
              </a:ext>
            </a:extLst>
          </p:cNvPr>
          <p:cNvSpPr txBox="1"/>
          <p:nvPr/>
        </p:nvSpPr>
        <p:spPr>
          <a:xfrm>
            <a:off x="3152118" y="2561182"/>
            <a:ext cx="5887763" cy="1569660"/>
          </a:xfrm>
          <a:prstGeom prst="rect">
            <a:avLst/>
          </a:prstGeom>
          <a:noFill/>
        </p:spPr>
        <p:txBody>
          <a:bodyPr wrap="square" rtlCol="0">
            <a:spAutoFit/>
          </a:bodyPr>
          <a:lstStyle/>
          <a:p>
            <a:pPr algn="ctr">
              <a:lnSpc>
                <a:spcPct val="150000"/>
              </a:lnSpc>
            </a:pPr>
            <a:r>
              <a:rPr lang="en-US" sz="1600" dirty="0">
                <a:cs typeface="+mj-cs"/>
              </a:rPr>
              <a:t> </a:t>
            </a:r>
            <a:r>
              <a:rPr lang="en-US" sz="1600" b="1" dirty="0">
                <a:latin typeface="Simplified Arabic" panose="02020603050405020304" pitchFamily="18" charset="-78"/>
                <a:cs typeface="+mj-cs"/>
              </a:rPr>
              <a:t>An-Najah National University </a:t>
            </a:r>
            <a:endParaRPr lang="en-US" sz="1600" dirty="0">
              <a:latin typeface="Simplified Arabic" panose="02020603050405020304" pitchFamily="18" charset="-78"/>
              <a:cs typeface="+mj-cs"/>
            </a:endParaRPr>
          </a:p>
          <a:p>
            <a:pPr algn="ctr">
              <a:lnSpc>
                <a:spcPct val="150000"/>
              </a:lnSpc>
            </a:pPr>
            <a:r>
              <a:rPr lang="en-US" sz="1600" b="1" dirty="0">
                <a:latin typeface="Simplified Arabic" panose="02020603050405020304" pitchFamily="18" charset="-78"/>
                <a:cs typeface="+mj-cs"/>
              </a:rPr>
              <a:t>Faculty of Engineering &amp; Information Technology </a:t>
            </a:r>
            <a:endParaRPr lang="en-US" sz="1600" dirty="0">
              <a:latin typeface="Simplified Arabic" panose="02020603050405020304" pitchFamily="18" charset="-78"/>
              <a:cs typeface="+mj-cs"/>
            </a:endParaRPr>
          </a:p>
          <a:p>
            <a:pPr algn="ctr">
              <a:lnSpc>
                <a:spcPct val="150000"/>
              </a:lnSpc>
            </a:pPr>
            <a:r>
              <a:rPr lang="en-US" sz="1600" b="1" dirty="0">
                <a:latin typeface="Simplified Arabic" panose="02020603050405020304" pitchFamily="18" charset="-78"/>
                <a:cs typeface="+mj-cs"/>
              </a:rPr>
              <a:t>Department of Building Engineering</a:t>
            </a:r>
          </a:p>
          <a:p>
            <a:pPr algn="ctr">
              <a:lnSpc>
                <a:spcPct val="150000"/>
              </a:lnSpc>
            </a:pPr>
            <a:r>
              <a:rPr lang="en-US" sz="1600" b="1" dirty="0">
                <a:latin typeface="Simplified Arabic" panose="02020603050405020304" pitchFamily="18" charset="-78"/>
                <a:cs typeface="+mj-cs"/>
              </a:rPr>
              <a:t>Graduation Project </a:t>
            </a:r>
            <a:r>
              <a:rPr lang="en-US" sz="1600" b="1" dirty="0" smtClean="0">
                <a:latin typeface="Simplified Arabic" panose="02020603050405020304" pitchFamily="18" charset="-78"/>
                <a:cs typeface="+mj-cs"/>
              </a:rPr>
              <a:t>(2) </a:t>
            </a:r>
            <a:endParaRPr lang="ar-SA" sz="1600" b="1" dirty="0">
              <a:latin typeface="Simplified Arabic" panose="02020603050405020304" pitchFamily="18" charset="-78"/>
              <a:cs typeface="+mj-cs"/>
            </a:endParaRPr>
          </a:p>
        </p:txBody>
      </p:sp>
      <p:cxnSp>
        <p:nvCxnSpPr>
          <p:cNvPr id="9" name="رابط مستقيم 8">
            <a:extLst>
              <a:ext uri="{FF2B5EF4-FFF2-40B4-BE49-F238E27FC236}">
                <a16:creationId xmlns:a16="http://schemas.microsoft.com/office/drawing/2014/main" id="{8C29C506-2F62-4CEC-924D-929FDC43B63C}"/>
              </a:ext>
            </a:extLst>
          </p:cNvPr>
          <p:cNvCxnSpPr/>
          <p:nvPr/>
        </p:nvCxnSpPr>
        <p:spPr>
          <a:xfrm flipH="1">
            <a:off x="854110" y="6531429"/>
            <a:ext cx="10601011"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مستطيل 9">
            <a:extLst>
              <a:ext uri="{FF2B5EF4-FFF2-40B4-BE49-F238E27FC236}">
                <a16:creationId xmlns:a16="http://schemas.microsoft.com/office/drawing/2014/main" id="{4164802D-3B9E-443D-9657-8C5DA9C78047}"/>
              </a:ext>
            </a:extLst>
          </p:cNvPr>
          <p:cNvSpPr/>
          <p:nvPr/>
        </p:nvSpPr>
        <p:spPr>
          <a:xfrm>
            <a:off x="232786" y="6132087"/>
            <a:ext cx="11987683" cy="646331"/>
          </a:xfrm>
          <a:prstGeom prst="rect">
            <a:avLst/>
          </a:prstGeom>
          <a:noFill/>
        </p:spPr>
        <p:txBody>
          <a:bodyPr wrap="square" lIns="91440" tIns="45720" rIns="91440" bIns="45720">
            <a:spAutoFit/>
          </a:bodyPr>
          <a:lstStyle/>
          <a:p>
            <a:pPr algn="ctr"/>
            <a:r>
              <a:rPr lang="en-US"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Supervisor :</a:t>
            </a:r>
            <a:r>
              <a:rPr lang="en-US" sz="1800" b="1" dirty="0">
                <a:effectLst/>
                <a:latin typeface="Calibri" panose="020F0502020204030204" pitchFamily="34" charset="0"/>
                <a:ea typeface="Times New Roman" panose="02020603050405020304" pitchFamily="18" charset="0"/>
                <a:cs typeface="Arial" panose="020B0604020202020204" pitchFamily="34" charset="0"/>
              </a:rPr>
              <a:t>Dr. Hasan Mather </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pPr algn="ctr"/>
            <a:endParaRPr lang="ar-SA"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مستطيل 10">
            <a:extLst>
              <a:ext uri="{FF2B5EF4-FFF2-40B4-BE49-F238E27FC236}">
                <a16:creationId xmlns:a16="http://schemas.microsoft.com/office/drawing/2014/main" id="{8B7B5219-65E9-4EBD-BDAB-74230C8DE685}"/>
              </a:ext>
            </a:extLst>
          </p:cNvPr>
          <p:cNvSpPr/>
          <p:nvPr/>
        </p:nvSpPr>
        <p:spPr>
          <a:xfrm>
            <a:off x="232786" y="4882824"/>
            <a:ext cx="11987683" cy="1754326"/>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Students: </a:t>
            </a:r>
            <a:endPar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r>
              <a:rPr lang="en-US"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Ahmad Ismail  ,  </a:t>
            </a: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Ayham </a:t>
            </a:r>
            <a:r>
              <a:rPr lang="en-US" sz="2400" dirty="0" err="1">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Ebayeh</a:t>
            </a: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  </a:t>
            </a:r>
            <a:r>
              <a:rPr lang="en-US" sz="2400" dirty="0" err="1">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Aysar</a:t>
            </a: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Abu </a:t>
            </a:r>
            <a:r>
              <a:rPr lang="en-US" sz="2400" dirty="0" err="1">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Jaish</a:t>
            </a: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  Yahya </a:t>
            </a:r>
            <a:r>
              <a:rPr lang="en-US" sz="2400" dirty="0" err="1">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Qadous</a:t>
            </a:r>
            <a:endPar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endParaRPr lang="en-US"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A71B25EE-E722-4B1F-B0E3-433CC3D77CA1}"/>
              </a:ext>
            </a:extLst>
          </p:cNvPr>
          <p:cNvSpPr>
            <a:spLocks noGrp="1"/>
          </p:cNvSpPr>
          <p:nvPr>
            <p:ph type="sldNum" sz="quarter" idx="12"/>
          </p:nvPr>
        </p:nvSpPr>
        <p:spPr>
          <a:xfrm>
            <a:off x="9037949" y="6272025"/>
            <a:ext cx="2743200" cy="365125"/>
          </a:xfrm>
        </p:spPr>
        <p:txBody>
          <a:bodyPr/>
          <a:lstStyle/>
          <a:p>
            <a:fld id="{09964888-E3DD-43E6-9D6D-BA1E53871D58}" type="slidenum">
              <a:rPr lang="en-US" sz="1600" smtClean="0">
                <a:solidFill>
                  <a:schemeClr val="tx1"/>
                </a:solidFill>
              </a:rPr>
              <a:pPr/>
              <a:t>1</a:t>
            </a:fld>
            <a:endParaRPr lang="en-US" sz="1600" dirty="0">
              <a:solidFill>
                <a:schemeClr val="tx1"/>
              </a:solidFill>
            </a:endParaRPr>
          </a:p>
        </p:txBody>
      </p:sp>
    </p:spTree>
    <p:extLst>
      <p:ext uri="{BB962C8B-B14F-4D97-AF65-F5344CB8AC3E}">
        <p14:creationId xmlns:p14="http://schemas.microsoft.com/office/powerpoint/2010/main" val="226706534"/>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id="{D2ED42F6-512A-4BBF-B6C6-6AE67C7C39F2}"/>
              </a:ext>
            </a:extLst>
          </p:cNvPr>
          <p:cNvSpPr>
            <a:spLocks noGrp="1"/>
          </p:cNvSpPr>
          <p:nvPr>
            <p:ph type="sldNum" sz="quarter" idx="12"/>
          </p:nvPr>
        </p:nvSpPr>
        <p:spPr>
          <a:xfrm>
            <a:off x="9132218" y="6303092"/>
            <a:ext cx="2743200" cy="365125"/>
          </a:xfrm>
        </p:spPr>
        <p:txBody>
          <a:bodyPr/>
          <a:lstStyle/>
          <a:p>
            <a:fld id="{09964888-E3DD-43E6-9D6D-BA1E53871D58}" type="slidenum">
              <a:rPr lang="en-US" sz="2000" b="1" smtClean="0">
                <a:solidFill>
                  <a:schemeClr val="tx1"/>
                </a:solidFill>
              </a:rPr>
              <a:pPr/>
              <a:t>10</a:t>
            </a:fld>
            <a:endParaRPr lang="en-US" sz="2000" b="1" dirty="0">
              <a:solidFill>
                <a:schemeClr val="tx1"/>
              </a:solidFill>
            </a:endParaRPr>
          </a:p>
        </p:txBody>
      </p:sp>
      <p:grpSp>
        <p:nvGrpSpPr>
          <p:cNvPr id="6" name="مجموعة 5">
            <a:extLst>
              <a:ext uri="{FF2B5EF4-FFF2-40B4-BE49-F238E27FC236}">
                <a16:creationId xmlns:a16="http://schemas.microsoft.com/office/drawing/2014/main" id="{731FC8A9-CBAF-46D7-9940-85CB687CE3C8}"/>
              </a:ext>
            </a:extLst>
          </p:cNvPr>
          <p:cNvGrpSpPr/>
          <p:nvPr/>
        </p:nvGrpSpPr>
        <p:grpSpPr>
          <a:xfrm>
            <a:off x="-1" y="90435"/>
            <a:ext cx="12068071" cy="6682154"/>
            <a:chOff x="-1" y="90435"/>
            <a:chExt cx="12068071" cy="6682154"/>
          </a:xfrm>
        </p:grpSpPr>
        <p:sp>
          <p:nvSpPr>
            <p:cNvPr id="8" name="مستطيل 7">
              <a:extLst>
                <a:ext uri="{FF2B5EF4-FFF2-40B4-BE49-F238E27FC236}">
                  <a16:creationId xmlns:a16="http://schemas.microsoft.com/office/drawing/2014/main" id="{D7A66606-B85F-4ABC-8867-0151C379646E}"/>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id="{BCFC0CA8-3178-4841-9B0C-904584210F75}"/>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Site before redesign  </a:t>
              </a:r>
            </a:p>
          </p:txBody>
        </p:sp>
        <p:sp>
          <p:nvSpPr>
            <p:cNvPr id="10" name="مستطيل 9">
              <a:extLst>
                <a:ext uri="{FF2B5EF4-FFF2-40B4-BE49-F238E27FC236}">
                  <a16:creationId xmlns:a16="http://schemas.microsoft.com/office/drawing/2014/main" id="{332EA4A9-447F-4A35-ACD4-70CDA7FDFEE6}"/>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5" name="رابط مستقيم 14">
            <a:extLst>
              <a:ext uri="{FF2B5EF4-FFF2-40B4-BE49-F238E27FC236}">
                <a16:creationId xmlns:a16="http://schemas.microsoft.com/office/drawing/2014/main" id="{245DC10B-8B4B-4C0F-9D0D-8346C82DF317}"/>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CF88E245-23D3-4E36-87A3-F3D34C85AA53}"/>
              </a:ext>
            </a:extLst>
          </p:cNvPr>
          <p:cNvPicPr>
            <a:picLocks noChangeAspect="1"/>
          </p:cNvPicPr>
          <p:nvPr/>
        </p:nvPicPr>
        <p:blipFill rotWithShape="1">
          <a:blip r:embed="rId2">
            <a:extLst>
              <a:ext uri="{28A0092B-C50C-407E-A947-70E740481C1C}">
                <a14:useLocalDpi xmlns:a14="http://schemas.microsoft.com/office/drawing/2010/main" val="0"/>
              </a:ext>
            </a:extLst>
          </a:blip>
          <a:srcRect t="10618" b="10085"/>
          <a:stretch/>
        </p:blipFill>
        <p:spPr>
          <a:xfrm>
            <a:off x="612949" y="1852207"/>
            <a:ext cx="9127957" cy="4679221"/>
          </a:xfrm>
          <a:prstGeom prst="rect">
            <a:avLst/>
          </a:prstGeom>
        </p:spPr>
      </p:pic>
    </p:spTree>
    <p:extLst>
      <p:ext uri="{BB962C8B-B14F-4D97-AF65-F5344CB8AC3E}">
        <p14:creationId xmlns:p14="http://schemas.microsoft.com/office/powerpoint/2010/main" val="2074478995"/>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id="{D4BCF85E-6E7D-4690-9B1B-CA17F7E5AF03}"/>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11</a:t>
            </a:fld>
            <a:endParaRPr lang="en-US" sz="2000" b="1" dirty="0">
              <a:solidFill>
                <a:schemeClr val="tx1"/>
              </a:solidFill>
            </a:endParaRPr>
          </a:p>
        </p:txBody>
      </p:sp>
      <p:grpSp>
        <p:nvGrpSpPr>
          <p:cNvPr id="6" name="مجموعة 5">
            <a:extLst>
              <a:ext uri="{FF2B5EF4-FFF2-40B4-BE49-F238E27FC236}">
                <a16:creationId xmlns:a16="http://schemas.microsoft.com/office/drawing/2014/main" id="{305AC2FC-D503-4A64-9B4C-F590AE95341D}"/>
              </a:ext>
            </a:extLst>
          </p:cNvPr>
          <p:cNvGrpSpPr/>
          <p:nvPr/>
        </p:nvGrpSpPr>
        <p:grpSpPr>
          <a:xfrm>
            <a:off x="-1" y="90435"/>
            <a:ext cx="12068071" cy="6682154"/>
            <a:chOff x="-1" y="90435"/>
            <a:chExt cx="12068071" cy="6682154"/>
          </a:xfrm>
        </p:grpSpPr>
        <p:sp>
          <p:nvSpPr>
            <p:cNvPr id="8" name="مستطيل 7">
              <a:extLst>
                <a:ext uri="{FF2B5EF4-FFF2-40B4-BE49-F238E27FC236}">
                  <a16:creationId xmlns:a16="http://schemas.microsoft.com/office/drawing/2014/main" id="{91E662DB-629C-4C87-9C69-7BE601D1D966}"/>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id="{F836B348-293E-4BC0-95EC-C5AB66B684FA}"/>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Site after redesign  </a:t>
              </a:r>
            </a:p>
          </p:txBody>
        </p:sp>
        <p:sp>
          <p:nvSpPr>
            <p:cNvPr id="10" name="مستطيل 9">
              <a:extLst>
                <a:ext uri="{FF2B5EF4-FFF2-40B4-BE49-F238E27FC236}">
                  <a16:creationId xmlns:a16="http://schemas.microsoft.com/office/drawing/2014/main" id="{79787C16-2DA8-4CE2-92DE-07527EBC8A25}"/>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id="{3A818437-8D89-4F92-B16D-B2097C05226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2" name="صورة 100">
            <a:extLst>
              <a:ext uri="{FF2B5EF4-FFF2-40B4-BE49-F238E27FC236}">
                <a16:creationId xmlns:a16="http://schemas.microsoft.com/office/drawing/2014/main" id="{7A1E07DB-736E-4E16-8B9A-19DE56D2E063}"/>
              </a:ext>
            </a:extLst>
          </p:cNvPr>
          <p:cNvPicPr/>
          <p:nvPr/>
        </p:nvPicPr>
        <p:blipFill>
          <a:blip r:embed="rId2">
            <a:extLst>
              <a:ext uri="{28A0092B-C50C-407E-A947-70E740481C1C}">
                <a14:useLocalDpi xmlns:a14="http://schemas.microsoft.com/office/drawing/2010/main" val="0"/>
              </a:ext>
            </a:extLst>
          </a:blip>
          <a:stretch>
            <a:fillRect/>
          </a:stretch>
        </p:blipFill>
        <p:spPr>
          <a:xfrm>
            <a:off x="1267326" y="1556017"/>
            <a:ext cx="8165432" cy="4706670"/>
          </a:xfrm>
          <a:prstGeom prst="rect">
            <a:avLst/>
          </a:prstGeom>
        </p:spPr>
      </p:pic>
    </p:spTree>
    <p:extLst>
      <p:ext uri="{BB962C8B-B14F-4D97-AF65-F5344CB8AC3E}">
        <p14:creationId xmlns:p14="http://schemas.microsoft.com/office/powerpoint/2010/main" val="562553677"/>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430FCED7-C94A-4EED-B885-86CD5468D83C}"/>
              </a:ext>
            </a:extLst>
          </p:cNvPr>
          <p:cNvSpPr/>
          <p:nvPr/>
        </p:nvSpPr>
        <p:spPr>
          <a:xfrm>
            <a:off x="752831" y="2212471"/>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West elevation before redesign  </a:t>
            </a:r>
          </a:p>
        </p:txBody>
      </p:sp>
      <p:sp>
        <p:nvSpPr>
          <p:cNvPr id="8" name="مستطيل 7">
            <a:extLst>
              <a:ext uri="{FF2B5EF4-FFF2-40B4-BE49-F238E27FC236}">
                <a16:creationId xmlns:a16="http://schemas.microsoft.com/office/drawing/2014/main"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4ED650AE-FF76-4E57-B0F1-80562E3924CD}"/>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12</a:t>
            </a:fld>
            <a:endParaRPr lang="en-US" sz="2000" b="1" dirty="0">
              <a:solidFill>
                <a:schemeClr val="tx1"/>
              </a:solidFill>
            </a:endParaRPr>
          </a:p>
        </p:txBody>
      </p:sp>
      <p:pic>
        <p:nvPicPr>
          <p:cNvPr id="9" name="Picture 8">
            <a:extLst>
              <a:ext uri="{FF2B5EF4-FFF2-40B4-BE49-F238E27FC236}">
                <a16:creationId xmlns:a16="http://schemas.microsoft.com/office/drawing/2014/main" id="{E20E814A-B328-457B-B700-224EFFC537E9}"/>
              </a:ext>
            </a:extLst>
          </p:cNvPr>
          <p:cNvPicPr/>
          <p:nvPr/>
        </p:nvPicPr>
        <p:blipFill rotWithShape="1">
          <a:blip r:embed="rId2"/>
          <a:srcRect l="19445" t="27174" r="13333" b="16008"/>
          <a:stretch/>
        </p:blipFill>
        <p:spPr bwMode="auto">
          <a:xfrm>
            <a:off x="522934" y="2913017"/>
            <a:ext cx="5694986" cy="3377254"/>
          </a:xfrm>
          <a:prstGeom prst="rect">
            <a:avLst/>
          </a:prstGeom>
          <a:ln>
            <a:noFill/>
          </a:ln>
          <a:extLst>
            <a:ext uri="{53640926-AAD7-44D8-BBD7-CCE9431645EC}">
              <a14:shadowObscured xmlns:a14="http://schemas.microsoft.com/office/drawing/2010/main"/>
            </a:ext>
          </a:extLst>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9682" t="25713" r="10359" b="29143"/>
          <a:stretch/>
        </p:blipFill>
        <p:spPr>
          <a:xfrm>
            <a:off x="6209209" y="2913017"/>
            <a:ext cx="5666209" cy="3435849"/>
          </a:xfrm>
          <a:prstGeom prst="rect">
            <a:avLst/>
          </a:prstGeom>
        </p:spPr>
      </p:pic>
      <p:sp>
        <p:nvSpPr>
          <p:cNvPr id="4" name="Rectangle 3"/>
          <p:cNvSpPr/>
          <p:nvPr/>
        </p:nvSpPr>
        <p:spPr>
          <a:xfrm>
            <a:off x="6506546" y="2212936"/>
            <a:ext cx="3752374" cy="646331"/>
          </a:xfrm>
          <a:prstGeom prst="rect">
            <a:avLst/>
          </a:prstGeom>
        </p:spPr>
        <p:txBody>
          <a:bodyPr wrap="none">
            <a:spAutoFit/>
          </a:bodyPr>
          <a:lstStyle/>
          <a:p>
            <a:pPr lvl="0">
              <a:lnSpc>
                <a:spcPct val="150000"/>
              </a:lnSpc>
            </a:pPr>
            <a:r>
              <a:rPr lang="en-US" sz="2400" dirty="0">
                <a:ln w="0"/>
                <a:solidFill>
                  <a:srgbClr val="90C226">
                    <a:lumMod val="75000"/>
                  </a:srgbClr>
                </a:solidFill>
                <a:effectLst>
                  <a:outerShdw blurRad="38100" dist="19050" dir="2700000" algn="tl" rotWithShape="0">
                    <a:prstClr val="black">
                      <a:alpha val="40000"/>
                    </a:prstClr>
                  </a:outerShdw>
                </a:effectLst>
                <a:latin typeface="Times New Roman" panose="02020603050405020304" pitchFamily="18" charset="0"/>
                <a:cs typeface="Times New Roman" panose="02020603050405020304" pitchFamily="18" charset="0"/>
              </a:rPr>
              <a:t>West elevation after redesign</a:t>
            </a:r>
          </a:p>
        </p:txBody>
      </p:sp>
    </p:spTree>
    <p:extLst>
      <p:ext uri="{BB962C8B-B14F-4D97-AF65-F5344CB8AC3E}">
        <p14:creationId xmlns:p14="http://schemas.microsoft.com/office/powerpoint/2010/main" val="2981183101"/>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4ED650AE-FF76-4E57-B0F1-80562E3924CD}"/>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13</a:t>
            </a:fld>
            <a:endParaRPr lang="en-US" sz="2000" b="1" dirty="0">
              <a:solidFill>
                <a:schemeClr val="tx1"/>
              </a:solidFill>
            </a:endParaRPr>
          </a:p>
        </p:txBody>
      </p:sp>
      <p:pic>
        <p:nvPicPr>
          <p:cNvPr id="9" name="Picture 8">
            <a:extLst>
              <a:ext uri="{FF2B5EF4-FFF2-40B4-BE49-F238E27FC236}">
                <a16:creationId xmlns:a16="http://schemas.microsoft.com/office/drawing/2014/main" id="{BEC6FCBA-C438-4345-B39B-CBD51B2B875C}"/>
              </a:ext>
            </a:extLst>
          </p:cNvPr>
          <p:cNvPicPr/>
          <p:nvPr/>
        </p:nvPicPr>
        <p:blipFill rotWithShape="1">
          <a:blip r:embed="rId2"/>
          <a:srcRect l="18195" t="25939" r="24817" b="15761"/>
          <a:stretch/>
        </p:blipFill>
        <p:spPr bwMode="auto">
          <a:xfrm>
            <a:off x="919424" y="3042570"/>
            <a:ext cx="5272370" cy="3272751"/>
          </a:xfrm>
          <a:prstGeom prst="rect">
            <a:avLst/>
          </a:prstGeom>
          <a:ln>
            <a:noFill/>
          </a:ln>
          <a:extLst>
            <a:ext uri="{53640926-AAD7-44D8-BBD7-CCE9431645EC}">
              <a14:shadowObscured xmlns:a14="http://schemas.microsoft.com/office/drawing/2010/main"/>
            </a:ext>
          </a:extLst>
        </p:spPr>
      </p:pic>
      <p:sp>
        <p:nvSpPr>
          <p:cNvPr id="3" name="مستطيل 6">
            <a:extLst>
              <a:ext uri="{FF2B5EF4-FFF2-40B4-BE49-F238E27FC236}">
                <a16:creationId xmlns:a16="http://schemas.microsoft.com/office/drawing/2014/main" id="{A3D5BFF6-F419-4B31-A7B6-385B6FA10C42}"/>
              </a:ext>
            </a:extLst>
          </p:cNvPr>
          <p:cNvSpPr/>
          <p:nvPr/>
        </p:nvSpPr>
        <p:spPr>
          <a:xfrm>
            <a:off x="919424" y="2000688"/>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East  elevation before redesign  </a:t>
            </a:r>
          </a:p>
        </p:txBody>
      </p:sp>
      <p:pic>
        <p:nvPicPr>
          <p:cNvPr id="10" name="Picture 9">
            <a:extLst>
              <a:ext uri="{FF2B5EF4-FFF2-40B4-BE49-F238E27FC236}">
                <a16:creationId xmlns:a16="http://schemas.microsoft.com/office/drawing/2014/main" id="{F34E4EB2-9B8D-451E-9AD2-E3362A3BB054}"/>
              </a:ext>
            </a:extLst>
          </p:cNvPr>
          <p:cNvPicPr/>
          <p:nvPr/>
        </p:nvPicPr>
        <p:blipFill rotWithShape="1">
          <a:blip r:embed="rId3">
            <a:extLst>
              <a:ext uri="{28A0092B-C50C-407E-A947-70E740481C1C}">
                <a14:useLocalDpi xmlns:a14="http://schemas.microsoft.com/office/drawing/2010/main" val="0"/>
              </a:ext>
            </a:extLst>
          </a:blip>
          <a:srcRect l="11818" t="20819" b="28321"/>
          <a:stretch/>
        </p:blipFill>
        <p:spPr bwMode="auto">
          <a:xfrm>
            <a:off x="6393263" y="2735781"/>
            <a:ext cx="5473337" cy="3579540"/>
          </a:xfrm>
          <a:prstGeom prst="rect">
            <a:avLst/>
          </a:prstGeom>
          <a:noFill/>
          <a:ln>
            <a:noFill/>
          </a:ln>
          <a:extLst>
            <a:ext uri="{53640926-AAD7-44D8-BBD7-CCE9431645EC}">
              <a14:shadowObscured xmlns:a14="http://schemas.microsoft.com/office/drawing/2010/main"/>
            </a:ext>
          </a:extLst>
        </p:spPr>
      </p:pic>
      <p:sp>
        <p:nvSpPr>
          <p:cNvPr id="4" name="Rectangle 3"/>
          <p:cNvSpPr/>
          <p:nvPr/>
        </p:nvSpPr>
        <p:spPr>
          <a:xfrm>
            <a:off x="6993652" y="2030852"/>
            <a:ext cx="3905236" cy="646331"/>
          </a:xfrm>
          <a:prstGeom prst="rect">
            <a:avLst/>
          </a:prstGeom>
        </p:spPr>
        <p:txBody>
          <a:bodyPr wrap="none">
            <a:spAutoFit/>
          </a:bodyPr>
          <a:lstStyle/>
          <a:p>
            <a:pPr lvl="0">
              <a:lnSpc>
                <a:spcPct val="150000"/>
              </a:lnSpc>
            </a:pPr>
            <a:r>
              <a:rPr lang="en-US" sz="2400" dirty="0">
                <a:ln w="0"/>
                <a:solidFill>
                  <a:srgbClr val="90C226">
                    <a:lumMod val="75000"/>
                  </a:srgbClr>
                </a:solidFill>
                <a:effectLst>
                  <a:outerShdw blurRad="38100" dist="19050" dir="2700000" algn="tl" rotWithShape="0">
                    <a:prstClr val="black">
                      <a:alpha val="40000"/>
                    </a:prstClr>
                  </a:outerShdw>
                </a:effectLst>
                <a:latin typeface="Times New Roman" panose="02020603050405020304" pitchFamily="18" charset="0"/>
                <a:cs typeface="Times New Roman" panose="02020603050405020304" pitchFamily="18" charset="0"/>
              </a:rPr>
              <a:t>East  elevation after redesign  </a:t>
            </a:r>
          </a:p>
        </p:txBody>
      </p:sp>
    </p:spTree>
    <p:extLst>
      <p:ext uri="{BB962C8B-B14F-4D97-AF65-F5344CB8AC3E}">
        <p14:creationId xmlns:p14="http://schemas.microsoft.com/office/powerpoint/2010/main" val="3302201467"/>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A3E47A3-464F-4477-B66C-BD40296F54DD}"/>
              </a:ext>
            </a:extLst>
          </p:cNvPr>
          <p:cNvSpPr>
            <a:spLocks noGrp="1"/>
          </p:cNvSpPr>
          <p:nvPr>
            <p:ph type="sldNum" sz="quarter" idx="12"/>
          </p:nvPr>
        </p:nvSpPr>
        <p:spPr/>
        <p:txBody>
          <a:bodyPr/>
          <a:lstStyle/>
          <a:p>
            <a:fld id="{09964888-E3DD-43E6-9D6D-BA1E53871D58}" type="slidenum">
              <a:rPr lang="en-US" smtClean="0"/>
              <a:pPr/>
              <a:t>14</a:t>
            </a:fld>
            <a:endParaRPr lang="en-US"/>
          </a:p>
        </p:txBody>
      </p:sp>
      <p:sp>
        <p:nvSpPr>
          <p:cNvPr id="6" name="مستطيل 7">
            <a:extLst>
              <a:ext uri="{FF2B5EF4-FFF2-40B4-BE49-F238E27FC236}">
                <a16:creationId xmlns:a16="http://schemas.microsoft.com/office/drawing/2014/main" id="{AEB6642F-0693-4790-AC2F-EC57BB94F304}"/>
              </a:ext>
            </a:extLst>
          </p:cNvPr>
          <p:cNvSpPr/>
          <p:nvPr/>
        </p:nvSpPr>
        <p:spPr>
          <a:xfrm>
            <a:off x="336884" y="805843"/>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مستطيل 6">
            <a:extLst>
              <a:ext uri="{FF2B5EF4-FFF2-40B4-BE49-F238E27FC236}">
                <a16:creationId xmlns:a16="http://schemas.microsoft.com/office/drawing/2014/main" id="{B84D02D7-A73D-4917-965B-1D957A9A73BA}"/>
              </a:ext>
            </a:extLst>
          </p:cNvPr>
          <p:cNvSpPr/>
          <p:nvPr/>
        </p:nvSpPr>
        <p:spPr>
          <a:xfrm>
            <a:off x="838033" y="2290205"/>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south  elevation before redesign  </a:t>
            </a:r>
          </a:p>
        </p:txBody>
      </p:sp>
      <p:pic>
        <p:nvPicPr>
          <p:cNvPr id="9" name="Picture 8">
            <a:extLst>
              <a:ext uri="{FF2B5EF4-FFF2-40B4-BE49-F238E27FC236}">
                <a16:creationId xmlns:a16="http://schemas.microsoft.com/office/drawing/2014/main" id="{03B3527B-3EFC-475F-9AB7-BE3F200DFA28}"/>
              </a:ext>
            </a:extLst>
          </p:cNvPr>
          <p:cNvPicPr/>
          <p:nvPr/>
        </p:nvPicPr>
        <p:blipFill rotWithShape="1">
          <a:blip r:embed="rId2"/>
          <a:srcRect l="7417" t="26186" r="37369" b="19371"/>
          <a:stretch/>
        </p:blipFill>
        <p:spPr bwMode="auto">
          <a:xfrm>
            <a:off x="336884" y="3450139"/>
            <a:ext cx="5293207" cy="2657447"/>
          </a:xfrm>
          <a:prstGeom prst="rect">
            <a:avLst/>
          </a:prstGeom>
          <a:ln>
            <a:noFill/>
          </a:ln>
          <a:extLst>
            <a:ext uri="{53640926-AAD7-44D8-BBD7-CCE9431645EC}">
              <a14:shadowObscured xmlns:a14="http://schemas.microsoft.com/office/drawing/2010/main"/>
            </a:ext>
          </a:extLst>
        </p:spPr>
      </p:pic>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9213" t="23238" r="3930" b="20191"/>
          <a:stretch/>
        </p:blipFill>
        <p:spPr>
          <a:xfrm>
            <a:off x="5630090" y="2870172"/>
            <a:ext cx="6436493" cy="3353752"/>
          </a:xfrm>
          <a:prstGeom prst="rect">
            <a:avLst/>
          </a:prstGeom>
        </p:spPr>
      </p:pic>
      <p:sp>
        <p:nvSpPr>
          <p:cNvPr id="5" name="Rectangle 4"/>
          <p:cNvSpPr/>
          <p:nvPr/>
        </p:nvSpPr>
        <p:spPr>
          <a:xfrm>
            <a:off x="6826790" y="2172272"/>
            <a:ext cx="4043094" cy="579967"/>
          </a:xfrm>
          <a:prstGeom prst="rect">
            <a:avLst/>
          </a:prstGeom>
        </p:spPr>
        <p:txBody>
          <a:bodyPr wrap="none">
            <a:spAutoFit/>
          </a:bodyPr>
          <a:lstStyle/>
          <a:p>
            <a:pPr lvl="0">
              <a:lnSpc>
                <a:spcPct val="150000"/>
              </a:lnSpc>
            </a:pPr>
            <a:r>
              <a:rPr lang="en-US" sz="2400" dirty="0">
                <a:ln w="0"/>
                <a:solidFill>
                  <a:srgbClr val="90C226">
                    <a:lumMod val="75000"/>
                  </a:srgbClr>
                </a:solidFill>
                <a:effectLst>
                  <a:outerShdw blurRad="38100" dist="19050" dir="2700000" algn="tl" rotWithShape="0">
                    <a:prstClr val="black">
                      <a:alpha val="40000"/>
                    </a:prstClr>
                  </a:outerShdw>
                </a:effectLst>
                <a:latin typeface="Times New Roman" panose="02020603050405020304" pitchFamily="18" charset="0"/>
                <a:cs typeface="Times New Roman" panose="02020603050405020304" pitchFamily="18" charset="0"/>
              </a:rPr>
              <a:t>south  elevation after redesign  </a:t>
            </a:r>
          </a:p>
        </p:txBody>
      </p:sp>
      <p:sp>
        <p:nvSpPr>
          <p:cNvPr id="10"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14</a:t>
            </a:fld>
            <a:endParaRPr lang="en-US" sz="2000" b="1" dirty="0">
              <a:solidFill>
                <a:schemeClr val="tx1"/>
              </a:solidFill>
            </a:endParaRPr>
          </a:p>
        </p:txBody>
      </p:sp>
    </p:spTree>
    <p:extLst>
      <p:ext uri="{BB962C8B-B14F-4D97-AF65-F5344CB8AC3E}">
        <p14:creationId xmlns:p14="http://schemas.microsoft.com/office/powerpoint/2010/main" val="3800911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997F975-D4C3-44D5-AE45-FF435715D457}"/>
              </a:ext>
            </a:extLst>
          </p:cNvPr>
          <p:cNvSpPr>
            <a:spLocks noGrp="1"/>
          </p:cNvSpPr>
          <p:nvPr>
            <p:ph type="sldNum" sz="quarter" idx="12"/>
          </p:nvPr>
        </p:nvSpPr>
        <p:spPr/>
        <p:txBody>
          <a:bodyPr/>
          <a:lstStyle/>
          <a:p>
            <a:fld id="{09964888-E3DD-43E6-9D6D-BA1E53871D58}" type="slidenum">
              <a:rPr lang="en-US" smtClean="0"/>
              <a:pPr/>
              <a:t>15</a:t>
            </a:fld>
            <a:endParaRPr lang="en-US"/>
          </a:p>
        </p:txBody>
      </p:sp>
      <p:sp>
        <p:nvSpPr>
          <p:cNvPr id="6" name="مستطيل 7">
            <a:extLst>
              <a:ext uri="{FF2B5EF4-FFF2-40B4-BE49-F238E27FC236}">
                <a16:creationId xmlns:a16="http://schemas.microsoft.com/office/drawing/2014/main" id="{0F88795E-9CAF-45FD-B676-A2A60431B4B8}"/>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مستطيل 6">
            <a:extLst>
              <a:ext uri="{FF2B5EF4-FFF2-40B4-BE49-F238E27FC236}">
                <a16:creationId xmlns:a16="http://schemas.microsoft.com/office/drawing/2014/main" id="{64EBA0C8-6475-42B3-84D9-4CAFE80293FE}"/>
              </a:ext>
            </a:extLst>
          </p:cNvPr>
          <p:cNvSpPr/>
          <p:nvPr/>
        </p:nvSpPr>
        <p:spPr>
          <a:xfrm>
            <a:off x="1047039" y="179932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north  elevation before redesign  </a:t>
            </a:r>
          </a:p>
        </p:txBody>
      </p:sp>
      <p:pic>
        <p:nvPicPr>
          <p:cNvPr id="9" name="Picture 8">
            <a:extLst>
              <a:ext uri="{FF2B5EF4-FFF2-40B4-BE49-F238E27FC236}">
                <a16:creationId xmlns:a16="http://schemas.microsoft.com/office/drawing/2014/main" id="{DBE939BD-F160-4D3F-BC6A-5826FF429005}"/>
              </a:ext>
            </a:extLst>
          </p:cNvPr>
          <p:cNvPicPr/>
          <p:nvPr/>
        </p:nvPicPr>
        <p:blipFill rotWithShape="1">
          <a:blip r:embed="rId2"/>
          <a:srcRect l="14861" t="25939" r="30385" b="18725"/>
          <a:stretch/>
        </p:blipFill>
        <p:spPr bwMode="auto">
          <a:xfrm>
            <a:off x="673769" y="2690949"/>
            <a:ext cx="4734254" cy="3597556"/>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70762C19-45DE-4691-9004-FBD87E1EF733}"/>
              </a:ext>
            </a:extLst>
          </p:cNvPr>
          <p:cNvPicPr/>
          <p:nvPr/>
        </p:nvPicPr>
        <p:blipFill rotWithShape="1">
          <a:blip r:embed="rId3">
            <a:extLst>
              <a:ext uri="{28A0092B-C50C-407E-A947-70E740481C1C}">
                <a14:useLocalDpi xmlns:a14="http://schemas.microsoft.com/office/drawing/2010/main" val="0"/>
              </a:ext>
            </a:extLst>
          </a:blip>
          <a:srcRect l="4785" t="23810" r="13336" b="30820"/>
          <a:stretch/>
        </p:blipFill>
        <p:spPr bwMode="auto">
          <a:xfrm>
            <a:off x="6282230" y="2859370"/>
            <a:ext cx="5003074" cy="3429135"/>
          </a:xfrm>
          <a:prstGeom prst="rect">
            <a:avLst/>
          </a:prstGeom>
          <a:noFill/>
          <a:ln>
            <a:noFill/>
          </a:ln>
          <a:extLst>
            <a:ext uri="{53640926-AAD7-44D8-BBD7-CCE9431645EC}">
              <a14:shadowObscured xmlns:a14="http://schemas.microsoft.com/office/drawing/2010/main"/>
            </a:ext>
          </a:extLst>
        </p:spPr>
      </p:pic>
      <p:sp>
        <p:nvSpPr>
          <p:cNvPr id="11" name="مستطيل 6">
            <a:extLst>
              <a:ext uri="{FF2B5EF4-FFF2-40B4-BE49-F238E27FC236}">
                <a16:creationId xmlns:a16="http://schemas.microsoft.com/office/drawing/2014/main" id="{64EBA0C8-6475-42B3-84D9-4CAFE80293FE}"/>
              </a:ext>
            </a:extLst>
          </p:cNvPr>
          <p:cNvSpPr/>
          <p:nvPr/>
        </p:nvSpPr>
        <p:spPr>
          <a:xfrm>
            <a:off x="6314736" y="179932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north  elevation after redesign  </a:t>
            </a:r>
          </a:p>
        </p:txBody>
      </p:sp>
      <p:sp>
        <p:nvSpPr>
          <p:cNvPr id="12"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15</a:t>
            </a:fld>
            <a:endParaRPr lang="en-US" sz="2000" b="1" dirty="0">
              <a:solidFill>
                <a:schemeClr val="tx1"/>
              </a:solidFill>
            </a:endParaRPr>
          </a:p>
        </p:txBody>
      </p:sp>
    </p:spTree>
    <p:extLst>
      <p:ext uri="{BB962C8B-B14F-4D97-AF65-F5344CB8AC3E}">
        <p14:creationId xmlns:p14="http://schemas.microsoft.com/office/powerpoint/2010/main" val="998308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1EC5D66-F848-4618-9CCA-40CA4532743B}"/>
              </a:ext>
            </a:extLst>
          </p:cNvPr>
          <p:cNvSpPr>
            <a:spLocks noGrp="1"/>
          </p:cNvSpPr>
          <p:nvPr>
            <p:ph type="sldNum" sz="quarter" idx="12"/>
          </p:nvPr>
        </p:nvSpPr>
        <p:spPr/>
        <p:txBody>
          <a:bodyPr/>
          <a:lstStyle/>
          <a:p>
            <a:fld id="{09964888-E3DD-43E6-9D6D-BA1E53871D58}" type="slidenum">
              <a:rPr lang="en-US" smtClean="0"/>
              <a:pPr/>
              <a:t>16</a:t>
            </a:fld>
            <a:endParaRPr lang="en-US"/>
          </a:p>
        </p:txBody>
      </p:sp>
      <p:sp>
        <p:nvSpPr>
          <p:cNvPr id="6" name="مستطيل 7">
            <a:extLst>
              <a:ext uri="{FF2B5EF4-FFF2-40B4-BE49-F238E27FC236}">
                <a16:creationId xmlns:a16="http://schemas.microsoft.com/office/drawing/2014/main" id="{A69B7A48-A70A-4729-99A7-F66B692F82BB}"/>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مستطيل 6">
            <a:extLst>
              <a:ext uri="{FF2B5EF4-FFF2-40B4-BE49-F238E27FC236}">
                <a16:creationId xmlns:a16="http://schemas.microsoft.com/office/drawing/2014/main" id="{84B8183C-D278-42A1-9A92-9CAC6EF19E96}"/>
              </a:ext>
            </a:extLst>
          </p:cNvPr>
          <p:cNvSpPr/>
          <p:nvPr/>
        </p:nvSpPr>
        <p:spPr>
          <a:xfrm>
            <a:off x="1164604" y="2413281"/>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Section  A-A before redesign  </a:t>
            </a:r>
          </a:p>
        </p:txBody>
      </p:sp>
      <p:pic>
        <p:nvPicPr>
          <p:cNvPr id="10" name="صورة 102">
            <a:extLst>
              <a:ext uri="{FF2B5EF4-FFF2-40B4-BE49-F238E27FC236}">
                <a16:creationId xmlns:a16="http://schemas.microsoft.com/office/drawing/2014/main" id="{1264DFC5-5E79-44FC-9A3E-A91710F050D0}"/>
              </a:ext>
            </a:extLst>
          </p:cNvPr>
          <p:cNvPicPr/>
          <p:nvPr/>
        </p:nvPicPr>
        <p:blipFill rotWithShape="1">
          <a:blip r:embed="rId2" cstate="print">
            <a:extLst>
              <a:ext uri="{28A0092B-C50C-407E-A947-70E740481C1C}">
                <a14:useLocalDpi xmlns:a14="http://schemas.microsoft.com/office/drawing/2010/main" val="0"/>
              </a:ext>
            </a:extLst>
          </a:blip>
          <a:srcRect t="17153" b="27031"/>
          <a:stretch/>
        </p:blipFill>
        <p:spPr bwMode="auto">
          <a:xfrm>
            <a:off x="6399795" y="3276177"/>
            <a:ext cx="5239211" cy="3090374"/>
          </a:xfrm>
          <a:prstGeom prst="rect">
            <a:avLst/>
          </a:prstGeom>
          <a:ln>
            <a:noFill/>
          </a:ln>
          <a:extLst>
            <a:ext uri="{53640926-AAD7-44D8-BBD7-CCE9431645EC}">
              <a14:shadowObscured xmlns:a14="http://schemas.microsoft.com/office/drawing/2010/main"/>
            </a:ext>
          </a:extLst>
        </p:spPr>
      </p:pic>
      <p:sp>
        <p:nvSpPr>
          <p:cNvPr id="11" name="مستطيل 6">
            <a:extLst>
              <a:ext uri="{FF2B5EF4-FFF2-40B4-BE49-F238E27FC236}">
                <a16:creationId xmlns:a16="http://schemas.microsoft.com/office/drawing/2014/main" id="{84B8183C-D278-42A1-9A92-9CAC6EF19E96}"/>
              </a:ext>
            </a:extLst>
          </p:cNvPr>
          <p:cNvSpPr/>
          <p:nvPr/>
        </p:nvSpPr>
        <p:spPr>
          <a:xfrm>
            <a:off x="6656406" y="2413281"/>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Section  A-A after redesign  </a:t>
            </a:r>
          </a:p>
        </p:txBody>
      </p:sp>
      <p:pic>
        <p:nvPicPr>
          <p:cNvPr id="12" name="صورة 101"/>
          <p:cNvPicPr/>
          <p:nvPr/>
        </p:nvPicPr>
        <p:blipFill rotWithShape="1">
          <a:blip r:embed="rId3" cstate="print">
            <a:extLst>
              <a:ext uri="{28A0092B-C50C-407E-A947-70E740481C1C}">
                <a14:useLocalDpi xmlns:a14="http://schemas.microsoft.com/office/drawing/2010/main" val="0"/>
              </a:ext>
            </a:extLst>
          </a:blip>
          <a:srcRect t="17367" b="20977"/>
          <a:stretch/>
        </p:blipFill>
        <p:spPr bwMode="auto">
          <a:xfrm>
            <a:off x="413658" y="3615662"/>
            <a:ext cx="5486400" cy="2790825"/>
          </a:xfrm>
          <a:prstGeom prst="rect">
            <a:avLst/>
          </a:prstGeom>
          <a:ln>
            <a:noFill/>
          </a:ln>
          <a:extLst>
            <a:ext uri="{53640926-AAD7-44D8-BBD7-CCE9431645EC}">
              <a14:shadowObscured xmlns:a14="http://schemas.microsoft.com/office/drawing/2010/main"/>
            </a:ext>
          </a:extLst>
        </p:spPr>
      </p:pic>
      <p:sp>
        <p:nvSpPr>
          <p:cNvPr id="9"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16</a:t>
            </a:fld>
            <a:endParaRPr lang="en-US" sz="2000" b="1" dirty="0">
              <a:solidFill>
                <a:schemeClr val="tx1"/>
              </a:solidFill>
            </a:endParaRPr>
          </a:p>
        </p:txBody>
      </p:sp>
    </p:spTree>
    <p:extLst>
      <p:ext uri="{BB962C8B-B14F-4D97-AF65-F5344CB8AC3E}">
        <p14:creationId xmlns:p14="http://schemas.microsoft.com/office/powerpoint/2010/main" val="2995879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7">
            <a:extLst>
              <a:ext uri="{FF2B5EF4-FFF2-40B4-BE49-F238E27FC236}">
                <a16:creationId xmlns:a16="http://schemas.microsoft.com/office/drawing/2014/main" id="{A69B7A48-A70A-4729-99A7-F66B692F82BB}"/>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مستطيل 6">
            <a:extLst>
              <a:ext uri="{FF2B5EF4-FFF2-40B4-BE49-F238E27FC236}">
                <a16:creationId xmlns:a16="http://schemas.microsoft.com/office/drawing/2014/main" id="{84B8183C-D278-42A1-9A92-9CAC6EF19E96}"/>
              </a:ext>
            </a:extLst>
          </p:cNvPr>
          <p:cNvSpPr/>
          <p:nvPr/>
        </p:nvSpPr>
        <p:spPr>
          <a:xfrm>
            <a:off x="1164604" y="1686276"/>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Section B-B before redesign  </a:t>
            </a:r>
          </a:p>
        </p:txBody>
      </p:sp>
      <p:pic>
        <p:nvPicPr>
          <p:cNvPr id="7" name="صورة 103">
            <a:extLst>
              <a:ext uri="{FF2B5EF4-FFF2-40B4-BE49-F238E27FC236}">
                <a16:creationId xmlns:a16="http://schemas.microsoft.com/office/drawing/2014/main" id="{3CE8C3E5-51BC-4ADD-99BB-90C490232478}"/>
              </a:ext>
            </a:extLst>
          </p:cNvPr>
          <p:cNvPicPr/>
          <p:nvPr/>
        </p:nvPicPr>
        <p:blipFill rotWithShape="1">
          <a:blip r:embed="rId2" cstate="print">
            <a:extLst>
              <a:ext uri="{28A0092B-C50C-407E-A947-70E740481C1C}">
                <a14:useLocalDpi xmlns:a14="http://schemas.microsoft.com/office/drawing/2010/main" val="0"/>
              </a:ext>
            </a:extLst>
          </a:blip>
          <a:srcRect t="17305" b="19869"/>
          <a:stretch/>
        </p:blipFill>
        <p:spPr bwMode="auto">
          <a:xfrm>
            <a:off x="723040" y="2546510"/>
            <a:ext cx="5338125" cy="3375904"/>
          </a:xfrm>
          <a:prstGeom prst="rect">
            <a:avLst/>
          </a:prstGeom>
          <a:ln>
            <a:noFill/>
          </a:ln>
          <a:extLst>
            <a:ext uri="{53640926-AAD7-44D8-BBD7-CCE9431645EC}">
              <a14:shadowObscured xmlns:a14="http://schemas.microsoft.com/office/drawing/2010/main"/>
            </a:ext>
          </a:extLst>
        </p:spPr>
      </p:pic>
      <p:pic>
        <p:nvPicPr>
          <p:cNvPr id="9" name="صورة 104">
            <a:extLst>
              <a:ext uri="{FF2B5EF4-FFF2-40B4-BE49-F238E27FC236}">
                <a16:creationId xmlns:a16="http://schemas.microsoft.com/office/drawing/2014/main" id="{9F0953BD-06A0-4A49-80BB-215588C748BD}"/>
              </a:ext>
            </a:extLst>
          </p:cNvPr>
          <p:cNvPicPr/>
          <p:nvPr/>
        </p:nvPicPr>
        <p:blipFill rotWithShape="1">
          <a:blip r:embed="rId3" cstate="print">
            <a:extLst>
              <a:ext uri="{28A0092B-C50C-407E-A947-70E740481C1C}">
                <a14:useLocalDpi xmlns:a14="http://schemas.microsoft.com/office/drawing/2010/main" val="0"/>
              </a:ext>
            </a:extLst>
          </a:blip>
          <a:srcRect t="16331" b="18340"/>
          <a:stretch/>
        </p:blipFill>
        <p:spPr bwMode="auto">
          <a:xfrm>
            <a:off x="6222247" y="2546510"/>
            <a:ext cx="5420170" cy="3375904"/>
          </a:xfrm>
          <a:prstGeom prst="rect">
            <a:avLst/>
          </a:prstGeom>
          <a:ln>
            <a:noFill/>
          </a:ln>
          <a:extLst>
            <a:ext uri="{53640926-AAD7-44D8-BBD7-CCE9431645EC}">
              <a14:shadowObscured xmlns:a14="http://schemas.microsoft.com/office/drawing/2010/main"/>
            </a:ext>
          </a:extLst>
        </p:spPr>
      </p:pic>
      <p:sp>
        <p:nvSpPr>
          <p:cNvPr id="10" name="مستطيل 6">
            <a:extLst>
              <a:ext uri="{FF2B5EF4-FFF2-40B4-BE49-F238E27FC236}">
                <a16:creationId xmlns:a16="http://schemas.microsoft.com/office/drawing/2014/main" id="{84B8183C-D278-42A1-9A92-9CAC6EF19E96}"/>
              </a:ext>
            </a:extLst>
          </p:cNvPr>
          <p:cNvSpPr/>
          <p:nvPr/>
        </p:nvSpPr>
        <p:spPr>
          <a:xfrm>
            <a:off x="6956809" y="1686276"/>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Section B-B after redesign  </a:t>
            </a:r>
          </a:p>
        </p:txBody>
      </p:sp>
      <p:sp>
        <p:nvSpPr>
          <p:cNvPr id="11"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17</a:t>
            </a:fld>
            <a:endParaRPr lang="en-US" sz="2000" b="1" dirty="0">
              <a:solidFill>
                <a:schemeClr val="tx1"/>
              </a:solidFill>
            </a:endParaRPr>
          </a:p>
        </p:txBody>
      </p:sp>
    </p:spTree>
    <p:extLst>
      <p:ext uri="{BB962C8B-B14F-4D97-AF65-F5344CB8AC3E}">
        <p14:creationId xmlns:p14="http://schemas.microsoft.com/office/powerpoint/2010/main" val="570778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رابط مستقيم 6">
            <a:extLst>
              <a:ext uri="{FF2B5EF4-FFF2-40B4-BE49-F238E27FC236}">
                <a16:creationId xmlns:a16="http://schemas.microsoft.com/office/drawing/2014/main" id="{B1125ED8-8842-40AE-918A-096441AEBDDD}"/>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مستطيل 7">
            <a:extLst>
              <a:ext uri="{FF2B5EF4-FFF2-40B4-BE49-F238E27FC236}">
                <a16:creationId xmlns:a16="http://schemas.microsoft.com/office/drawing/2014/main" id="{4704243F-65E0-4055-968F-0D874BB9D321}"/>
              </a:ext>
            </a:extLst>
          </p:cNvPr>
          <p:cNvSpPr/>
          <p:nvPr/>
        </p:nvSpPr>
        <p:spPr>
          <a:xfrm>
            <a:off x="612949" y="748357"/>
            <a:ext cx="3356149"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Existing building  </a:t>
            </a:r>
          </a:p>
        </p:txBody>
      </p:sp>
      <p:sp>
        <p:nvSpPr>
          <p:cNvPr id="14" name="مستطيل 13">
            <a:extLst>
              <a:ext uri="{FF2B5EF4-FFF2-40B4-BE49-F238E27FC236}">
                <a16:creationId xmlns:a16="http://schemas.microsoft.com/office/drawing/2014/main" id="{4F27CEF6-8EF0-4E25-87B3-FE58C9C2A23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مستطيل 16">
            <a:extLst>
              <a:ext uri="{FF2B5EF4-FFF2-40B4-BE49-F238E27FC236}">
                <a16:creationId xmlns:a16="http://schemas.microsoft.com/office/drawing/2014/main" id="{59FF5CBA-1DC6-4D6C-B0E2-7F647E69E1B6}"/>
              </a:ext>
            </a:extLst>
          </p:cNvPr>
          <p:cNvSpPr/>
          <p:nvPr/>
        </p:nvSpPr>
        <p:spPr>
          <a:xfrm>
            <a:off x="0" y="204952"/>
            <a:ext cx="4582048"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Description of the project :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81D712F8-BEF4-408D-A72A-57C61172E02E}"/>
              </a:ext>
            </a:extLst>
          </p:cNvPr>
          <p:cNvSpPr>
            <a:spLocks noGrp="1"/>
          </p:cNvSpPr>
          <p:nvPr>
            <p:ph type="sldNum" sz="quarter" idx="12"/>
          </p:nvPr>
        </p:nvSpPr>
        <p:spPr>
          <a:xfrm>
            <a:off x="9031848" y="6348866"/>
            <a:ext cx="2743200" cy="365125"/>
          </a:xfrm>
        </p:spPr>
        <p:txBody>
          <a:bodyPr/>
          <a:lstStyle/>
          <a:p>
            <a:fld id="{09964888-E3DD-43E6-9D6D-BA1E53871D58}" type="slidenum">
              <a:rPr lang="en-US" sz="2000" b="1" smtClean="0">
                <a:solidFill>
                  <a:schemeClr val="tx1"/>
                </a:solidFill>
              </a:rPr>
              <a:pPr/>
              <a:t>18</a:t>
            </a:fld>
            <a:endParaRPr lang="en-US" sz="2000" b="1">
              <a:solidFill>
                <a:schemeClr val="tx1"/>
              </a:solidFill>
            </a:endParaRPr>
          </a:p>
        </p:txBody>
      </p:sp>
      <p:pic>
        <p:nvPicPr>
          <p:cNvPr id="3077" name="Picture 5">
            <a:extLst>
              <a:ext uri="{FF2B5EF4-FFF2-40B4-BE49-F238E27FC236}">
                <a16:creationId xmlns:a16="http://schemas.microsoft.com/office/drawing/2014/main" id="{DC87C1CB-A234-42D0-A9C7-B7E1A7AE47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949" y="1360693"/>
            <a:ext cx="9445452" cy="4929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79146"/>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43" y="609600"/>
            <a:ext cx="9183188" cy="735874"/>
          </a:xfrm>
        </p:spPr>
        <p:txBody>
          <a:bodyPr>
            <a:normAutofit fontScale="90000"/>
          </a:bodyPr>
          <a:lstStyle/>
          <a:p>
            <a:r>
              <a:rPr lang="en-US" dirty="0">
                <a:solidFill>
                  <a:schemeClr val="tx1"/>
                </a:solidFill>
              </a:rPr>
              <a:t>3D photo for solitaire restaurant after redesign</a:t>
            </a:r>
          </a:p>
        </p:txBody>
      </p:sp>
      <p:sp>
        <p:nvSpPr>
          <p:cNvPr id="4"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19</a:t>
            </a:fld>
            <a:endParaRPr lang="en-US" sz="2000" b="1" dirty="0">
              <a:solidFill>
                <a:schemeClr val="tx1"/>
              </a:solidFill>
            </a:endParaRP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879075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a:extLst>
              <a:ext uri="{FF2B5EF4-FFF2-40B4-BE49-F238E27FC236}">
                <a16:creationId xmlns:a16="http://schemas.microsoft.com/office/drawing/2014/main" id="{934CBD22-EDAE-46AE-9E1F-8EB83BB91B50}"/>
              </a:ext>
            </a:extLst>
          </p:cNvPr>
          <p:cNvSpPr/>
          <p:nvPr/>
        </p:nvSpPr>
        <p:spPr>
          <a:xfrm>
            <a:off x="0" y="204952"/>
            <a:ext cx="2541450"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Outline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5" name="مستطيل 4">
            <a:extLst>
              <a:ext uri="{FF2B5EF4-FFF2-40B4-BE49-F238E27FC236}">
                <a16:creationId xmlns:a16="http://schemas.microsoft.com/office/drawing/2014/main" id="{200CAB8B-100E-486B-BCFF-7784455D6B73}"/>
              </a:ext>
            </a:extLst>
          </p:cNvPr>
          <p:cNvSpPr/>
          <p:nvPr/>
        </p:nvSpPr>
        <p:spPr>
          <a:xfrm>
            <a:off x="3053916" y="773390"/>
            <a:ext cx="6871317" cy="5262979"/>
          </a:xfrm>
          <a:prstGeom prst="rect">
            <a:avLst/>
          </a:prstGeom>
          <a:noFill/>
        </p:spPr>
        <p:txBody>
          <a:bodyPr wrap="square" lIns="91440" tIns="45720" rIns="91440" bIns="45720">
            <a:spAutoFit/>
          </a:bodyPr>
          <a:lstStyle/>
          <a:p>
            <a:pPr marL="457200" indent="-457200">
              <a:lnSpc>
                <a:spcPct val="200000"/>
              </a:lnSpc>
              <a:buFont typeface="Arial" panose="020B0604020202020204" pitchFamily="34" charset="0"/>
              <a:buChar char="•"/>
            </a:pPr>
            <a:r>
              <a:rPr lang="en-US"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Introduction</a:t>
            </a:r>
          </a:p>
          <a:p>
            <a:pPr marL="457200" indent="-457200">
              <a:lnSpc>
                <a:spcPct val="200000"/>
              </a:lnSpc>
              <a:buFont typeface="Arial" panose="020B0604020202020204" pitchFamily="34" charset="0"/>
              <a:buChar char="•"/>
            </a:pP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Project Description.</a:t>
            </a:r>
          </a:p>
          <a:p>
            <a:pPr marL="457200" indent="-457200">
              <a:lnSpc>
                <a:spcPct val="200000"/>
              </a:lnSpc>
              <a:buFont typeface="Arial" panose="020B0604020202020204" pitchFamily="34" charset="0"/>
              <a:buChar char="•"/>
            </a:pP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p>
          <a:p>
            <a:pPr marL="457200" indent="-457200">
              <a:lnSpc>
                <a:spcPct val="200000"/>
              </a:lnSpc>
              <a:buFont typeface="Arial" panose="020B0604020202020204" pitchFamily="34" charset="0"/>
              <a:buChar char="•"/>
            </a:pP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a:t>
            </a:r>
          </a:p>
          <a:p>
            <a:pPr marL="457200" indent="-457200">
              <a:lnSpc>
                <a:spcPct val="200000"/>
              </a:lnSpc>
              <a:buFont typeface="Arial" panose="020B0604020202020204" pitchFamily="34" charset="0"/>
              <a:buChar char="•"/>
            </a:pPr>
            <a:r>
              <a:rPr lang="en-US" sz="24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t>
            </a: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Analysis</a:t>
            </a:r>
          </a:p>
          <a:p>
            <a:pPr marL="457200" indent="-457200">
              <a:lnSpc>
                <a:spcPct val="200000"/>
              </a:lnSpc>
              <a:buFont typeface="Arial" panose="020B0604020202020204" pitchFamily="34" charset="0"/>
              <a:buChar char="•"/>
            </a:pPr>
            <a:r>
              <a:rPr lang="en-US" sz="24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Cost </a:t>
            </a: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estimation </a:t>
            </a:r>
          </a:p>
          <a:p>
            <a:pPr marL="457200" indent="-457200">
              <a:lnSpc>
                <a:spcPct val="200000"/>
              </a:lnSpc>
              <a:buFont typeface="Arial" panose="020B0604020202020204" pitchFamily="34" charset="0"/>
              <a:buChar char="•"/>
            </a:pP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Results and Recommendation  </a:t>
            </a:r>
          </a:p>
        </p:txBody>
      </p:sp>
      <p:cxnSp>
        <p:nvCxnSpPr>
          <p:cNvPr id="10" name="رابط مستقيم 9">
            <a:extLst>
              <a:ext uri="{FF2B5EF4-FFF2-40B4-BE49-F238E27FC236}">
                <a16:creationId xmlns:a16="http://schemas.microsoft.com/office/drawing/2014/main" id="{542E8FCC-6FA9-409D-9033-B4AE9206C368}"/>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مستطيل 11">
            <a:extLst>
              <a:ext uri="{FF2B5EF4-FFF2-40B4-BE49-F238E27FC236}">
                <a16:creationId xmlns:a16="http://schemas.microsoft.com/office/drawing/2014/main" id="{29ADEC49-F1AE-4D73-A39B-AB1717CF311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E44F3FAE-D356-447D-8141-C2BAFCFAE9FD}"/>
              </a:ext>
            </a:extLst>
          </p:cNvPr>
          <p:cNvSpPr>
            <a:spLocks noGrp="1"/>
          </p:cNvSpPr>
          <p:nvPr>
            <p:ph type="sldNum" sz="quarter" idx="12"/>
          </p:nvPr>
        </p:nvSpPr>
        <p:spPr>
          <a:xfrm>
            <a:off x="9132218" y="6303092"/>
            <a:ext cx="2743200" cy="365125"/>
          </a:xfrm>
        </p:spPr>
        <p:txBody>
          <a:bodyPr/>
          <a:lstStyle/>
          <a:p>
            <a:fld id="{09964888-E3DD-43E6-9D6D-BA1E53871D58}" type="slidenum">
              <a:rPr lang="en-US" sz="2000" b="1" smtClean="0">
                <a:solidFill>
                  <a:schemeClr val="tx1"/>
                </a:solidFill>
              </a:rPr>
              <a:pPr/>
              <a:t>2</a:t>
            </a:fld>
            <a:endParaRPr lang="en-US" sz="2000" b="1" dirty="0">
              <a:solidFill>
                <a:schemeClr val="tx1"/>
              </a:solidFill>
            </a:endParaRPr>
          </a:p>
        </p:txBody>
      </p:sp>
    </p:spTree>
    <p:extLst>
      <p:ext uri="{BB962C8B-B14F-4D97-AF65-F5344CB8AC3E}">
        <p14:creationId xmlns:p14="http://schemas.microsoft.com/office/powerpoint/2010/main" val="1332576843"/>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E1B3C-36A8-49B0-9D30-0D47986A88FD}"/>
              </a:ext>
            </a:extLst>
          </p:cNvPr>
          <p:cNvSpPr>
            <a:spLocks noGrp="1"/>
          </p:cNvSpPr>
          <p:nvPr>
            <p:ph type="title"/>
          </p:nvPr>
        </p:nvSpPr>
        <p:spPr/>
        <p:txBody>
          <a:bodyPr>
            <a:normAutofit/>
          </a:bodyPr>
          <a:lstStyle/>
          <a:p>
            <a:r>
              <a:rPr lang="en-US" sz="2400" dirty="0"/>
              <a:t>Parking suggestion 1 </a:t>
            </a:r>
          </a:p>
        </p:txBody>
      </p:sp>
      <p:sp>
        <p:nvSpPr>
          <p:cNvPr id="4" name="Slide Number Placeholder 3">
            <a:extLst>
              <a:ext uri="{FF2B5EF4-FFF2-40B4-BE49-F238E27FC236}">
                <a16:creationId xmlns:a16="http://schemas.microsoft.com/office/drawing/2014/main" id="{FB3A1670-2458-48FF-B39F-A359B9299DAE}"/>
              </a:ext>
            </a:extLst>
          </p:cNvPr>
          <p:cNvSpPr>
            <a:spLocks noGrp="1"/>
          </p:cNvSpPr>
          <p:nvPr>
            <p:ph type="sldNum" sz="quarter" idx="12"/>
          </p:nvPr>
        </p:nvSpPr>
        <p:spPr/>
        <p:txBody>
          <a:bodyPr/>
          <a:lstStyle/>
          <a:p>
            <a:fld id="{09964888-E3DD-43E6-9D6D-BA1E53871D58}" type="slidenum">
              <a:rPr lang="en-US" smtClean="0"/>
              <a:pPr/>
              <a:t>20</a:t>
            </a:fld>
            <a:endParaRPr lang="en-US"/>
          </a:p>
        </p:txBody>
      </p:sp>
      <p:pic>
        <p:nvPicPr>
          <p:cNvPr id="7" name="Picture 6">
            <a:extLst>
              <a:ext uri="{FF2B5EF4-FFF2-40B4-BE49-F238E27FC236}">
                <a16:creationId xmlns:a16="http://schemas.microsoft.com/office/drawing/2014/main" id="{240E2E45-04E8-4828-8285-326AED505506}"/>
              </a:ext>
            </a:extLst>
          </p:cNvPr>
          <p:cNvPicPr/>
          <p:nvPr/>
        </p:nvPicPr>
        <p:blipFill rotWithShape="1">
          <a:blip r:embed="rId2">
            <a:extLst>
              <a:ext uri="{28A0092B-C50C-407E-A947-70E740481C1C}">
                <a14:useLocalDpi xmlns:a14="http://schemas.microsoft.com/office/drawing/2010/main" val="0"/>
              </a:ext>
            </a:extLst>
          </a:blip>
          <a:srcRect t="17077" r="25595" b="26536"/>
          <a:stretch/>
        </p:blipFill>
        <p:spPr bwMode="auto">
          <a:xfrm>
            <a:off x="417095" y="1315452"/>
            <a:ext cx="5604882" cy="4725909"/>
          </a:xfrm>
          <a:prstGeom prst="rect">
            <a:avLst/>
          </a:prstGeom>
          <a:noFill/>
          <a:ln>
            <a:noFill/>
          </a:ln>
        </p:spPr>
      </p:pic>
      <p:pic>
        <p:nvPicPr>
          <p:cNvPr id="8" name="Picture 7">
            <a:extLst>
              <a:ext uri="{FF2B5EF4-FFF2-40B4-BE49-F238E27FC236}">
                <a16:creationId xmlns:a16="http://schemas.microsoft.com/office/drawing/2014/main" id="{03D5761B-A222-4F9F-B210-CC6EC6AB0361}"/>
              </a:ext>
            </a:extLst>
          </p:cNvPr>
          <p:cNvPicPr/>
          <p:nvPr/>
        </p:nvPicPr>
        <p:blipFill rotWithShape="1">
          <a:blip r:embed="rId3">
            <a:extLst>
              <a:ext uri="{28A0092B-C50C-407E-A947-70E740481C1C}">
                <a14:useLocalDpi xmlns:a14="http://schemas.microsoft.com/office/drawing/2010/main" val="0"/>
              </a:ext>
            </a:extLst>
          </a:blip>
          <a:srcRect t="16565" r="37063" b="27294"/>
          <a:stretch/>
        </p:blipFill>
        <p:spPr bwMode="auto">
          <a:xfrm>
            <a:off x="7001691" y="1315452"/>
            <a:ext cx="4683025" cy="4725909"/>
          </a:xfrm>
          <a:prstGeom prst="rect">
            <a:avLst/>
          </a:prstGeom>
          <a:noFill/>
          <a:ln>
            <a:noFill/>
          </a:ln>
        </p:spPr>
      </p:pic>
      <p:sp>
        <p:nvSpPr>
          <p:cNvPr id="6"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20</a:t>
            </a:fld>
            <a:endParaRPr lang="en-US" sz="2000" b="1" dirty="0">
              <a:solidFill>
                <a:schemeClr val="tx1"/>
              </a:solidFill>
            </a:endParaRPr>
          </a:p>
        </p:txBody>
      </p:sp>
    </p:spTree>
    <p:extLst>
      <p:ext uri="{BB962C8B-B14F-4D97-AF65-F5344CB8AC3E}">
        <p14:creationId xmlns:p14="http://schemas.microsoft.com/office/powerpoint/2010/main" val="2579483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E1B3C-36A8-49B0-9D30-0D47986A88FD}"/>
              </a:ext>
            </a:extLst>
          </p:cNvPr>
          <p:cNvSpPr>
            <a:spLocks noGrp="1"/>
          </p:cNvSpPr>
          <p:nvPr>
            <p:ph type="title"/>
          </p:nvPr>
        </p:nvSpPr>
        <p:spPr/>
        <p:txBody>
          <a:bodyPr>
            <a:normAutofit/>
          </a:bodyPr>
          <a:lstStyle/>
          <a:p>
            <a:r>
              <a:rPr lang="en-US" sz="2400" dirty="0"/>
              <a:t>Parking suggestion 2 </a:t>
            </a:r>
          </a:p>
        </p:txBody>
      </p:sp>
      <p:sp>
        <p:nvSpPr>
          <p:cNvPr id="4" name="Slide Number Placeholder 3">
            <a:extLst>
              <a:ext uri="{FF2B5EF4-FFF2-40B4-BE49-F238E27FC236}">
                <a16:creationId xmlns:a16="http://schemas.microsoft.com/office/drawing/2014/main" id="{FB3A1670-2458-48FF-B39F-A359B9299DAE}"/>
              </a:ext>
            </a:extLst>
          </p:cNvPr>
          <p:cNvSpPr>
            <a:spLocks noGrp="1"/>
          </p:cNvSpPr>
          <p:nvPr>
            <p:ph type="sldNum" sz="quarter" idx="12"/>
          </p:nvPr>
        </p:nvSpPr>
        <p:spPr/>
        <p:txBody>
          <a:bodyPr/>
          <a:lstStyle/>
          <a:p>
            <a:fld id="{09964888-E3DD-43E6-9D6D-BA1E53871D58}" type="slidenum">
              <a:rPr lang="en-US" smtClean="0"/>
              <a:pPr/>
              <a:t>21</a:t>
            </a:fld>
            <a:endParaRPr lang="en-US"/>
          </a:p>
        </p:txBody>
      </p:sp>
      <p:pic>
        <p:nvPicPr>
          <p:cNvPr id="6" name="Picture 5">
            <a:extLst>
              <a:ext uri="{FF2B5EF4-FFF2-40B4-BE49-F238E27FC236}">
                <a16:creationId xmlns:a16="http://schemas.microsoft.com/office/drawing/2014/main" id="{FE084C8B-1F1C-4A49-9F23-17525B776845}"/>
              </a:ext>
            </a:extLst>
          </p:cNvPr>
          <p:cNvPicPr/>
          <p:nvPr/>
        </p:nvPicPr>
        <p:blipFill rotWithShape="1">
          <a:blip r:embed="rId2">
            <a:extLst>
              <a:ext uri="{28A0092B-C50C-407E-A947-70E740481C1C}">
                <a14:useLocalDpi xmlns:a14="http://schemas.microsoft.com/office/drawing/2010/main" val="0"/>
              </a:ext>
            </a:extLst>
          </a:blip>
          <a:srcRect t="18118" r="38107" b="26648"/>
          <a:stretch/>
        </p:blipFill>
        <p:spPr bwMode="auto">
          <a:xfrm>
            <a:off x="677333" y="1459833"/>
            <a:ext cx="4809067" cy="4764092"/>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9E2911C2-EACB-4208-8AB5-2EC904228BF7}"/>
              </a:ext>
            </a:extLst>
          </p:cNvPr>
          <p:cNvPicPr/>
          <p:nvPr/>
        </p:nvPicPr>
        <p:blipFill rotWithShape="1">
          <a:blip r:embed="rId3">
            <a:extLst>
              <a:ext uri="{28A0092B-C50C-407E-A947-70E740481C1C}">
                <a14:useLocalDpi xmlns:a14="http://schemas.microsoft.com/office/drawing/2010/main" val="0"/>
              </a:ext>
            </a:extLst>
          </a:blip>
          <a:srcRect l="-365" t="21884" r="35585" b="29976"/>
          <a:stretch/>
        </p:blipFill>
        <p:spPr bwMode="auto">
          <a:xfrm>
            <a:off x="6911788" y="1449889"/>
            <a:ext cx="5043705" cy="4774035"/>
          </a:xfrm>
          <a:prstGeom prst="rect">
            <a:avLst/>
          </a:prstGeom>
          <a:noFill/>
          <a:ln>
            <a:noFill/>
          </a:ln>
          <a:extLst>
            <a:ext uri="{53640926-AAD7-44D8-BBD7-CCE9431645EC}">
              <a14:shadowObscured xmlns:a14="http://schemas.microsoft.com/office/drawing/2010/main"/>
            </a:ext>
          </a:extLst>
        </p:spPr>
      </p:pic>
      <p:sp>
        <p:nvSpPr>
          <p:cNvPr id="7"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21</a:t>
            </a:fld>
            <a:endParaRPr lang="en-US" sz="2000" b="1" dirty="0">
              <a:solidFill>
                <a:schemeClr val="tx1"/>
              </a:solidFill>
            </a:endParaRPr>
          </a:p>
        </p:txBody>
      </p:sp>
    </p:spTree>
    <p:extLst>
      <p:ext uri="{BB962C8B-B14F-4D97-AF65-F5344CB8AC3E}">
        <p14:creationId xmlns:p14="http://schemas.microsoft.com/office/powerpoint/2010/main" val="4159346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22</a:t>
            </a:fld>
            <a:endParaRPr lang="en-US" sz="2000" b="1" dirty="0">
              <a:solidFill>
                <a:schemeClr val="tx1"/>
              </a:solidFill>
            </a:endParaRPr>
          </a:p>
        </p:txBody>
      </p:sp>
      <p:grpSp>
        <p:nvGrpSpPr>
          <p:cNvPr id="8" name="مجموعة 7">
            <a:extLst>
              <a:ext uri="{FF2B5EF4-FFF2-40B4-BE49-F238E27FC236}">
                <a16:creationId xmlns:a16="http://schemas.microsoft.com/office/drawing/2014/main" id="{4E064058-0579-46A9-B82B-2C4066878C1B}"/>
              </a:ext>
            </a:extLst>
          </p:cNvPr>
          <p:cNvGrpSpPr/>
          <p:nvPr/>
        </p:nvGrpSpPr>
        <p:grpSpPr>
          <a:xfrm>
            <a:off x="-1" y="90435"/>
            <a:ext cx="12068071" cy="6682154"/>
            <a:chOff x="-1" y="90435"/>
            <a:chExt cx="12068071" cy="6682154"/>
          </a:xfrm>
        </p:grpSpPr>
        <p:sp>
          <p:nvSpPr>
            <p:cNvPr id="10" name="مستطيل 9">
              <a:extLst>
                <a:ext uri="{FF2B5EF4-FFF2-40B4-BE49-F238E27FC236}">
                  <a16:creationId xmlns:a16="http://schemas.microsoft.com/office/drawing/2014/main"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id="{286DD74A-4D9A-4377-926D-CDF7D7C5BB33}"/>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General information </a:t>
              </a:r>
            </a:p>
          </p:txBody>
        </p:sp>
        <p:sp>
          <p:nvSpPr>
            <p:cNvPr id="12" name="مستطيل 11">
              <a:extLst>
                <a:ext uri="{FF2B5EF4-FFF2-40B4-BE49-F238E27FC236}">
                  <a16:creationId xmlns:a16="http://schemas.microsoft.com/office/drawing/2014/main" id="{F0944A82-7ACF-43A5-8A0C-121147845CEF}"/>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4" name="مستطيل 13">
            <a:extLst>
              <a:ext uri="{FF2B5EF4-FFF2-40B4-BE49-F238E27FC236}">
                <a16:creationId xmlns:a16="http://schemas.microsoft.com/office/drawing/2014/main" id="{B0A1E924-4110-498D-AA2E-E6260F32056F}"/>
              </a:ext>
            </a:extLst>
          </p:cNvPr>
          <p:cNvSpPr/>
          <p:nvPr/>
        </p:nvSpPr>
        <p:spPr>
          <a:xfrm>
            <a:off x="1909187" y="1373454"/>
            <a:ext cx="9415305" cy="5324535"/>
          </a:xfrm>
          <a:prstGeom prst="rect">
            <a:avLst/>
          </a:prstGeom>
          <a:noFill/>
        </p:spPr>
        <p:txBody>
          <a:bodyPr wrap="square" lIns="91440" tIns="45720" rIns="91440" bIns="45720">
            <a:spAutoFit/>
          </a:bodyPr>
          <a:lstStyle/>
          <a:p>
            <a:r>
              <a:rPr lang="en-US" i="1" u="sng" dirty="0">
                <a:solidFill>
                  <a:schemeClr val="accent1">
                    <a:lumMod val="75000"/>
                  </a:schemeClr>
                </a:solidFill>
                <a:latin typeface="Times New Roman" panose="02020603050405020304" pitchFamily="18" charset="0"/>
                <a:cs typeface="Times New Roman" panose="02020603050405020304" pitchFamily="18" charset="0"/>
              </a:rPr>
              <a:t>Design code :</a:t>
            </a:r>
          </a:p>
          <a:p>
            <a:endParaRPr lang="en-US" i="1" u="sng"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American Concrete Institute ACI 318</a:t>
            </a:r>
          </a:p>
          <a:p>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American Society of Civil Engineers (ASCE) 7-98</a:t>
            </a:r>
            <a:r>
              <a:rPr lang="en-US" dirty="0"/>
              <a:t>.</a:t>
            </a:r>
          </a:p>
          <a:p>
            <a:endParaRPr lang="en-US" dirty="0"/>
          </a:p>
          <a:p>
            <a:r>
              <a:rPr lang="en-US" i="1" u="sng" dirty="0">
                <a:solidFill>
                  <a:schemeClr val="accent1">
                    <a:lumMod val="75000"/>
                  </a:schemeClr>
                </a:solidFill>
                <a:latin typeface="Times New Roman" panose="02020603050405020304" pitchFamily="18" charset="0"/>
                <a:cs typeface="Times New Roman" panose="02020603050405020304" pitchFamily="18" charset="0"/>
              </a:rPr>
              <a:t>Materials :</a:t>
            </a:r>
          </a:p>
          <a:p>
            <a:pPr>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Concrete.</a:t>
            </a:r>
          </a:p>
          <a:p>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f´c</a:t>
            </a:r>
            <a:r>
              <a:rPr lang="en-US" dirty="0">
                <a:latin typeface="Times New Roman" panose="02020603050405020304" pitchFamily="18" charset="0"/>
                <a:cs typeface="Times New Roman" panose="02020603050405020304" pitchFamily="18" charset="0"/>
              </a:rPr>
              <a:t> = 24 </a:t>
            </a:r>
            <a:r>
              <a:rPr lang="en-US" dirty="0" err="1">
                <a:latin typeface="Times New Roman" panose="02020603050405020304" pitchFamily="18" charset="0"/>
                <a:cs typeface="Times New Roman" panose="02020603050405020304" pitchFamily="18" charset="0"/>
              </a:rPr>
              <a:t>Mpa</a:t>
            </a:r>
            <a:r>
              <a:rPr lang="en-US" dirty="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specific weight of Reinforced concrete (Ɣ) = 25 KN/m³ </a:t>
            </a:r>
          </a:p>
          <a:p>
            <a:r>
              <a:rPr lang="en-US" dirty="0">
                <a:latin typeface="Times New Roman" panose="02020603050405020304" pitchFamily="18" charset="0"/>
                <a:cs typeface="Times New Roman" panose="02020603050405020304" pitchFamily="18" charset="0"/>
              </a:rPr>
              <a:t>  specific weight of block (Ɣ) = 12 KN/m³ </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Yielding strength of steel (</a:t>
            </a:r>
            <a:r>
              <a:rPr lang="en-US" dirty="0" err="1">
                <a:latin typeface="Times New Roman" panose="02020603050405020304" pitchFamily="18" charset="0"/>
                <a:cs typeface="Times New Roman" panose="02020603050405020304" pitchFamily="18" charset="0"/>
              </a:rPr>
              <a:t>Fy</a:t>
            </a:r>
            <a:r>
              <a:rPr lang="en-US" dirty="0">
                <a:latin typeface="Times New Roman" panose="02020603050405020304" pitchFamily="18" charset="0"/>
                <a:cs typeface="Times New Roman" panose="02020603050405020304" pitchFamily="18" charset="0"/>
              </a:rPr>
              <a:t> = 420 </a:t>
            </a:r>
            <a:r>
              <a:rPr lang="en-US" dirty="0" err="1">
                <a:latin typeface="Times New Roman" panose="02020603050405020304" pitchFamily="18" charset="0"/>
                <a:cs typeface="Times New Roman" panose="02020603050405020304" pitchFamily="18" charset="0"/>
              </a:rPr>
              <a:t>Mpa</a:t>
            </a:r>
            <a:r>
              <a:rPr lang="en-US"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endParaRPr lang="en-US" sz="1600" b="1" i="1" u="sng"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600" b="1" i="1" u="sng" dirty="0">
              <a:latin typeface="Times New Roman" panose="02020603050405020304" pitchFamily="18" charset="0"/>
              <a:cs typeface="Times New Roman" panose="02020603050405020304" pitchFamily="18" charset="0"/>
            </a:endParaRPr>
          </a:p>
          <a:p>
            <a:endParaRPr lang="en-US" sz="1600" b="1" i="1" u="sng" dirty="0">
              <a:latin typeface="Times New Roman" panose="02020603050405020304" pitchFamily="18" charset="0"/>
              <a:cs typeface="Times New Roman" panose="02020603050405020304" pitchFamily="18" charset="0"/>
            </a:endParaRPr>
          </a:p>
        </p:txBody>
      </p:sp>
      <p:cxnSp>
        <p:nvCxnSpPr>
          <p:cNvPr id="13" name="رابط مستقيم 12">
            <a:extLst>
              <a:ext uri="{FF2B5EF4-FFF2-40B4-BE49-F238E27FC236}">
                <a16:creationId xmlns:a16="http://schemas.microsoft.com/office/drawing/2014/main"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8270031"/>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483A881D-8D22-4094-8046-792029EC56B6}"/>
              </a:ext>
            </a:extLst>
          </p:cNvPr>
          <p:cNvSpPr/>
          <p:nvPr/>
        </p:nvSpPr>
        <p:spPr>
          <a:xfrm>
            <a:off x="1938495" y="1618904"/>
            <a:ext cx="9415305" cy="3108543"/>
          </a:xfrm>
          <a:prstGeom prst="rect">
            <a:avLst/>
          </a:prstGeom>
          <a:noFill/>
        </p:spPr>
        <p:txBody>
          <a:bodyPr wrap="square" lIns="91440" tIns="45720" rIns="91440" bIns="45720">
            <a:spAutoFit/>
          </a:bodyPr>
          <a:lstStyle/>
          <a:p>
            <a:r>
              <a:rPr lang="en-US" i="1" u="sng" dirty="0">
                <a:solidFill>
                  <a:srgbClr val="002060"/>
                </a:solidFill>
                <a:latin typeface="Times New Roman" panose="02020603050405020304" pitchFamily="18" charset="0"/>
                <a:cs typeface="Times New Roman" panose="02020603050405020304" pitchFamily="18" charset="0"/>
              </a:rPr>
              <a:t>Loads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Live Load= 3 KN/m² </a:t>
            </a: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Live Load of barking = </a:t>
            </a:r>
            <a:r>
              <a:rPr lang="en-US">
                <a:latin typeface="Times New Roman" panose="02020603050405020304" pitchFamily="18" charset="0"/>
                <a:cs typeface="Times New Roman" panose="02020603050405020304" pitchFamily="18" charset="0"/>
              </a:rPr>
              <a:t>5 kn/m²</a:t>
            </a: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Superimposed dead load = 4 KN/m² (assumed)</a:t>
            </a: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Weight of Masonry wall = 21 KN/m (assumed)</a:t>
            </a:r>
          </a:p>
          <a:p>
            <a:pPr>
              <a:buNone/>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600" b="1" i="1" u="sng"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23</a:t>
            </a:fld>
            <a:endParaRPr lang="en-US" sz="2000" b="1">
              <a:solidFill>
                <a:schemeClr val="tx1"/>
              </a:solidFill>
            </a:endParaRPr>
          </a:p>
        </p:txBody>
      </p:sp>
      <p:sp>
        <p:nvSpPr>
          <p:cNvPr id="4" name="مستطيل 3">
            <a:extLst>
              <a:ext uri="{FF2B5EF4-FFF2-40B4-BE49-F238E27FC236}">
                <a16:creationId xmlns:a16="http://schemas.microsoft.com/office/drawing/2014/main" id="{363299B7-4898-4BD3-9B53-21425E5AC126}"/>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General information </a:t>
            </a:r>
          </a:p>
        </p:txBody>
      </p:sp>
      <p:grpSp>
        <p:nvGrpSpPr>
          <p:cNvPr id="8" name="مجموعة 7">
            <a:extLst>
              <a:ext uri="{FF2B5EF4-FFF2-40B4-BE49-F238E27FC236}">
                <a16:creationId xmlns:a16="http://schemas.microsoft.com/office/drawing/2014/main" id="{23A3D095-85D8-4E97-A428-C67CB531D1FE}"/>
              </a:ext>
            </a:extLst>
          </p:cNvPr>
          <p:cNvGrpSpPr/>
          <p:nvPr/>
        </p:nvGrpSpPr>
        <p:grpSpPr>
          <a:xfrm>
            <a:off x="-1" y="90435"/>
            <a:ext cx="12068071" cy="6682154"/>
            <a:chOff x="-1" y="90435"/>
            <a:chExt cx="12068071" cy="6682154"/>
          </a:xfrm>
        </p:grpSpPr>
        <p:sp>
          <p:nvSpPr>
            <p:cNvPr id="10" name="مستطيل 9">
              <a:extLst>
                <a:ext uri="{FF2B5EF4-FFF2-40B4-BE49-F238E27FC236}">
                  <a16:creationId xmlns:a16="http://schemas.microsoft.com/office/drawing/2014/main" id="{F34467E9-2140-4086-903B-7213EDA65AC5}"/>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id="{13BFB25D-E352-43CF-BB08-7F21D340A23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General information </a:t>
              </a:r>
            </a:p>
          </p:txBody>
        </p:sp>
        <p:sp>
          <p:nvSpPr>
            <p:cNvPr id="12" name="مستطيل 11">
              <a:extLst>
                <a:ext uri="{FF2B5EF4-FFF2-40B4-BE49-F238E27FC236}">
                  <a16:creationId xmlns:a16="http://schemas.microsoft.com/office/drawing/2014/main" id="{4389B85D-0032-43D8-BEF3-5E08E3CF1E34}"/>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3" name="رابط مستقيم 12">
            <a:extLst>
              <a:ext uri="{FF2B5EF4-FFF2-40B4-BE49-F238E27FC236}">
                <a16:creationId xmlns:a16="http://schemas.microsoft.com/office/drawing/2014/main" id="{7948663B-AB22-476C-957A-B5363D0C3FB2}"/>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41262"/>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24</a:t>
            </a:fld>
            <a:endParaRPr lang="en-US" sz="2000" b="1">
              <a:solidFill>
                <a:schemeClr val="tx1"/>
              </a:solidFill>
            </a:endParaRPr>
          </a:p>
        </p:txBody>
      </p:sp>
      <p:grpSp>
        <p:nvGrpSpPr>
          <p:cNvPr id="4" name="مجموعة 3">
            <a:extLst>
              <a:ext uri="{FF2B5EF4-FFF2-40B4-BE49-F238E27FC236}">
                <a16:creationId xmlns:a16="http://schemas.microsoft.com/office/drawing/2014/main" id="{48DF1C3E-CD71-4776-91D9-7DE48079A045}"/>
              </a:ext>
            </a:extLst>
          </p:cNvPr>
          <p:cNvGrpSpPr/>
          <p:nvPr/>
        </p:nvGrpSpPr>
        <p:grpSpPr>
          <a:xfrm>
            <a:off x="-1" y="90435"/>
            <a:ext cx="12068071" cy="6682154"/>
            <a:chOff x="-1" y="90435"/>
            <a:chExt cx="12068071" cy="6682154"/>
          </a:xfrm>
        </p:grpSpPr>
        <p:sp>
          <p:nvSpPr>
            <p:cNvPr id="6" name="مستطيل 5">
              <a:extLst>
                <a:ext uri="{FF2B5EF4-FFF2-40B4-BE49-F238E27FC236}">
                  <a16:creationId xmlns:a16="http://schemas.microsoft.com/office/drawing/2014/main" id="{724AD2FE-83AA-4E3C-AA61-FF790BA4C640}"/>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EDA71943-545F-4382-8737-4A16C5108300}"/>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element used </a:t>
              </a:r>
            </a:p>
          </p:txBody>
        </p:sp>
        <p:sp>
          <p:nvSpPr>
            <p:cNvPr id="8" name="مستطيل 7">
              <a:extLst>
                <a:ext uri="{FF2B5EF4-FFF2-40B4-BE49-F238E27FC236}">
                  <a16:creationId xmlns:a16="http://schemas.microsoft.com/office/drawing/2014/main" id="{F3757323-16FA-448A-A8F8-D613CA92666E}"/>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9" name="مستطيل 8">
            <a:extLst>
              <a:ext uri="{FF2B5EF4-FFF2-40B4-BE49-F238E27FC236}">
                <a16:creationId xmlns:a16="http://schemas.microsoft.com/office/drawing/2014/main" id="{BD4F1749-046D-471A-B49E-D1BE02C08226}"/>
              </a:ext>
            </a:extLst>
          </p:cNvPr>
          <p:cNvSpPr/>
          <p:nvPr/>
        </p:nvSpPr>
        <p:spPr>
          <a:xfrm>
            <a:off x="1938495" y="1618904"/>
            <a:ext cx="9415305" cy="4516621"/>
          </a:xfrm>
          <a:prstGeom prst="rect">
            <a:avLst/>
          </a:prstGeom>
          <a:noFill/>
        </p:spPr>
        <p:txBody>
          <a:bodyPr wrap="square" lIns="91440" tIns="45720" rIns="91440" bIns="45720">
            <a:spAutoFit/>
          </a:bodyPr>
          <a:lstStyle/>
          <a:p>
            <a:r>
              <a:rPr lang="en-US" sz="2000" i="1" u="sng" dirty="0">
                <a:solidFill>
                  <a:srgbClr val="002060"/>
                </a:solidFill>
                <a:latin typeface="Times New Roman" panose="02020603050405020304" pitchFamily="18" charset="0"/>
                <a:cs typeface="Times New Roman" panose="02020603050405020304" pitchFamily="18" charset="0"/>
              </a:rPr>
              <a:t>- Slab:</a:t>
            </a:r>
          </a:p>
          <a:p>
            <a:endParaRPr lang="en-US"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Solid slab with 15cm thickness for the restaurant floor.</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One way and two way ribbed slab with thickness of 32 cm.</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One way ribbed slab with thickness of 25 cm for the outside laundry.</a:t>
            </a:r>
          </a:p>
          <a:p>
            <a:endParaRPr lang="en-US" sz="1400" dirty="0">
              <a:latin typeface="Times New Roman" panose="02020603050405020304" pitchFamily="18" charset="0"/>
              <a:cs typeface="Times New Roman" panose="02020603050405020304" pitchFamily="18" charset="0"/>
            </a:endParaRPr>
          </a:p>
          <a:p>
            <a:pPr>
              <a:buNone/>
            </a:pPr>
            <a:r>
              <a:rPr lang="en-US" sz="2000" dirty="0">
                <a:latin typeface="Times New Roman" panose="02020603050405020304" pitchFamily="18" charset="0"/>
                <a:cs typeface="Times New Roman" panose="02020603050405020304" pitchFamily="18" charset="0"/>
              </a:rPr>
              <a:t>  </a:t>
            </a:r>
          </a:p>
          <a:p>
            <a:r>
              <a:rPr lang="en-US" sz="2000" i="1" u="sng" dirty="0">
                <a:solidFill>
                  <a:srgbClr val="002060"/>
                </a:solidFill>
                <a:latin typeface="Times New Roman" panose="02020603050405020304" pitchFamily="18" charset="0"/>
                <a:cs typeface="Times New Roman" panose="02020603050405020304" pitchFamily="18" charset="0"/>
              </a:rPr>
              <a:t>- Columns:</a:t>
            </a:r>
          </a:p>
          <a:p>
            <a:endParaRPr lang="en-US" sz="12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columns are dimensional (0.25* 0.6), (0.25* 1) m</a:t>
            </a: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pPr>
              <a:buNone/>
            </a:pPr>
            <a:r>
              <a:rPr lang="en-US" sz="2000" i="1" u="sng" dirty="0">
                <a:solidFill>
                  <a:srgbClr val="002060"/>
                </a:solidFill>
                <a:latin typeface="Times New Roman" panose="02020603050405020304" pitchFamily="18" charset="0"/>
                <a:cs typeface="Times New Roman" panose="02020603050405020304" pitchFamily="18" charset="0"/>
              </a:rPr>
              <a:t>- Shear walls: </a:t>
            </a:r>
            <a:endParaRPr lang="en-US" sz="2000" b="1" i="1" dirty="0">
              <a:solidFill>
                <a:srgbClr val="002060"/>
              </a:solidFill>
              <a:latin typeface="Times New Roman" panose="02020603050405020304" pitchFamily="18" charset="0"/>
              <a:cs typeface="Times New Roman" panose="02020603050405020304" pitchFamily="18" charset="0"/>
            </a:endParaRPr>
          </a:p>
          <a:p>
            <a:endParaRPr lang="en-US" sz="105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GB" dirty="0">
                <a:latin typeface="Times New Roman" panose="02020603050405020304" pitchFamily="18" charset="0"/>
                <a:cs typeface="Times New Roman" panose="02020603050405020304" pitchFamily="18" charset="0"/>
              </a:rPr>
              <a:t>Thickness 30 cm for walls.</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1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600" b="1" i="1" u="sng" dirty="0">
              <a:latin typeface="Times New Roman" panose="02020603050405020304" pitchFamily="18" charset="0"/>
              <a:cs typeface="Times New Roman" panose="02020603050405020304" pitchFamily="18" charset="0"/>
            </a:endParaRPr>
          </a:p>
        </p:txBody>
      </p:sp>
      <p:cxnSp>
        <p:nvCxnSpPr>
          <p:cNvPr id="10" name="رابط مستقيم 9">
            <a:extLst>
              <a:ext uri="{FF2B5EF4-FFF2-40B4-BE49-F238E27FC236}">
                <a16:creationId xmlns:a16="http://schemas.microsoft.com/office/drawing/2014/main" id="{2DF8683C-9742-4DA1-A669-99750A94E01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6034430"/>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C8B44C-CBF4-4C67-8566-369D9F636950}"/>
              </a:ext>
            </a:extLst>
          </p:cNvPr>
          <p:cNvSpPr>
            <a:spLocks noGrp="1"/>
          </p:cNvSpPr>
          <p:nvPr>
            <p:ph idx="1"/>
          </p:nvPr>
        </p:nvSpPr>
        <p:spPr>
          <a:xfrm>
            <a:off x="1909187" y="1235668"/>
            <a:ext cx="8806161" cy="5219728"/>
          </a:xfrm>
        </p:spPr>
        <p:txBody>
          <a:bodyPr>
            <a:normAutofit/>
          </a:bodyPr>
          <a:lstStyle/>
          <a:p>
            <a:pPr>
              <a:buNone/>
            </a:pPr>
            <a:endParaRPr lang="en-US" sz="1800" dirty="0">
              <a:latin typeface="Times New Roman" panose="02020603050405020304" pitchFamily="18" charset="0"/>
              <a:cs typeface="Times New Roman" panose="02020603050405020304" pitchFamily="18" charset="0"/>
            </a:endParaRPr>
          </a:p>
          <a:p>
            <a:pPr marL="0" indent="0">
              <a:buNone/>
            </a:pPr>
            <a:endParaRPr lang="ar-SA" sz="1800" b="1" i="1" dirty="0">
              <a:solidFill>
                <a:srgbClr val="002060"/>
              </a:solidFill>
              <a:latin typeface="Times New Roman" panose="02020603050405020304" pitchFamily="18" charset="0"/>
              <a:cs typeface="Times New Roman" panose="02020603050405020304" pitchFamily="18" charset="0"/>
            </a:endParaRPr>
          </a:p>
          <a:p>
            <a:pPr lvl="0">
              <a:buNone/>
            </a:pPr>
            <a:r>
              <a:rPr lang="en-US" sz="2000" i="1" u="sng" dirty="0">
                <a:solidFill>
                  <a:srgbClr val="002060"/>
                </a:solidFill>
                <a:latin typeface="Times New Roman" panose="02020603050405020304" pitchFamily="18" charset="0"/>
                <a:cs typeface="Times New Roman" panose="02020603050405020304" pitchFamily="18" charset="0"/>
              </a:rPr>
              <a:t>- Main beams: </a:t>
            </a:r>
          </a:p>
          <a:p>
            <a:pPr>
              <a:buFont typeface="Wingdings" panose="05000000000000000000" pitchFamily="2" charset="2"/>
              <a:buChar char="Ø"/>
            </a:pPr>
            <a:endParaRPr lang="ar-SA"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GB" sz="1800" dirty="0"/>
              <a:t>The main beams dimensions are assumed to be 0.6m depth and 0.6m width</a:t>
            </a:r>
            <a:r>
              <a:rPr lang="en-US" sz="1800" dirty="0"/>
              <a:t> .</a:t>
            </a:r>
          </a:p>
          <a:p>
            <a:pPr>
              <a:buNone/>
            </a:pPr>
            <a:endParaRPr lang="en-US" sz="2000" dirty="0"/>
          </a:p>
          <a:p>
            <a:pPr lvl="0">
              <a:buNone/>
            </a:pPr>
            <a:r>
              <a:rPr lang="en-US" sz="2000" i="1" u="sng" dirty="0">
                <a:solidFill>
                  <a:srgbClr val="002060"/>
                </a:solidFill>
                <a:latin typeface="Times New Roman" panose="02020603050405020304" pitchFamily="18" charset="0"/>
                <a:cs typeface="Times New Roman" panose="02020603050405020304" pitchFamily="18" charset="0"/>
              </a:rPr>
              <a:t>-Secondary beams :</a:t>
            </a:r>
          </a:p>
          <a:p>
            <a:pPr>
              <a:buNone/>
            </a:pPr>
            <a:endParaRPr lang="en-US" dirty="0"/>
          </a:p>
          <a:p>
            <a:pPr>
              <a:buFont typeface="Wingdings" panose="05000000000000000000" pitchFamily="2" charset="2"/>
              <a:buChar char="Ø"/>
            </a:pPr>
            <a:r>
              <a:rPr lang="en-GB" sz="1800" dirty="0"/>
              <a:t>The secondary beams dimensions are assumed to be 0.32m depth and 0.4m width</a:t>
            </a:r>
            <a:r>
              <a:rPr lang="en-US" sz="1800" dirty="0">
                <a:solidFill>
                  <a:srgbClr val="002060"/>
                </a:solidFill>
                <a:latin typeface="Times New Roman" panose="02020603050405020304" pitchFamily="18" charset="0"/>
                <a:cs typeface="Times New Roman" panose="02020603050405020304" pitchFamily="18" charset="0"/>
              </a:rPr>
              <a:t> .</a:t>
            </a:r>
            <a:endParaRPr lang="en-US" sz="1800" i="1" u="sng" dirty="0">
              <a:solidFill>
                <a:srgbClr val="002060"/>
              </a:solidFill>
              <a:latin typeface="Times New Roman" panose="02020603050405020304" pitchFamily="18" charset="0"/>
              <a:cs typeface="Times New Roman" panose="02020603050405020304" pitchFamily="18" charset="0"/>
            </a:endParaRPr>
          </a:p>
          <a:p>
            <a:pPr marL="0" indent="0">
              <a:buNone/>
            </a:pPr>
            <a:endParaRPr lang="en-US" i="1" u="sng" dirty="0">
              <a:solidFill>
                <a:srgbClr val="002060"/>
              </a:solidFill>
              <a:latin typeface="Times New Roman" panose="02020603050405020304" pitchFamily="18" charset="0"/>
              <a:cs typeface="Times New Roman" panose="02020603050405020304" pitchFamily="18" charset="0"/>
            </a:endParaRPr>
          </a:p>
          <a:p>
            <a:pPr marL="0" indent="0">
              <a:buNone/>
            </a:pPr>
            <a:endParaRPr lang="en-US" i="1" u="sng" dirty="0">
              <a:solidFill>
                <a:srgbClr val="002060"/>
              </a:solidFill>
              <a:latin typeface="Times New Roman" panose="02020603050405020304" pitchFamily="18" charset="0"/>
              <a:cs typeface="Times New Roman" panose="02020603050405020304" pitchFamily="18" charset="0"/>
            </a:endParaRPr>
          </a:p>
          <a:p>
            <a:pPr marL="0" indent="0">
              <a:buNone/>
            </a:pPr>
            <a:endParaRPr lang="en-US" sz="2400" b="1" i="1" u="sng" dirty="0">
              <a:solidFill>
                <a:srgbClr val="002060"/>
              </a:solidFill>
              <a:latin typeface="Times New Roman" panose="02020603050405020304" pitchFamily="18" charset="0"/>
              <a:cs typeface="Times New Roman" panose="02020603050405020304" pitchFamily="18" charset="0"/>
            </a:endParaRPr>
          </a:p>
          <a:p>
            <a:pPr marL="0" indent="0">
              <a:buNone/>
            </a:pPr>
            <a:endParaRPr lang="en-US" sz="2400" b="1"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Arial" panose="020B0604020202020204" pitchFamily="34" charset="0"/>
            </a:endParaRPr>
          </a:p>
          <a:p>
            <a:pPr marL="0" indent="0">
              <a:buNone/>
            </a:pPr>
            <a:endParaRPr lang="en-US"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25</a:t>
            </a:fld>
            <a:endParaRPr lang="en-US" sz="2000" b="1">
              <a:solidFill>
                <a:schemeClr val="tx1"/>
              </a:solidFill>
            </a:endParaRPr>
          </a:p>
        </p:txBody>
      </p:sp>
      <p:grpSp>
        <p:nvGrpSpPr>
          <p:cNvPr id="4" name="مجموعة 3">
            <a:extLst>
              <a:ext uri="{FF2B5EF4-FFF2-40B4-BE49-F238E27FC236}">
                <a16:creationId xmlns:a16="http://schemas.microsoft.com/office/drawing/2014/main" id="{97B5B817-1422-4F4C-9536-22ACB2BD995A}"/>
              </a:ext>
            </a:extLst>
          </p:cNvPr>
          <p:cNvGrpSpPr/>
          <p:nvPr/>
        </p:nvGrpSpPr>
        <p:grpSpPr>
          <a:xfrm>
            <a:off x="-1" y="90435"/>
            <a:ext cx="12068071" cy="6682154"/>
            <a:chOff x="-1" y="90435"/>
            <a:chExt cx="12068071" cy="6682154"/>
          </a:xfrm>
        </p:grpSpPr>
        <p:sp>
          <p:nvSpPr>
            <p:cNvPr id="6" name="مستطيل 5">
              <a:extLst>
                <a:ext uri="{FF2B5EF4-FFF2-40B4-BE49-F238E27FC236}">
                  <a16:creationId xmlns:a16="http://schemas.microsoft.com/office/drawing/2014/main" id="{D65A7874-C1CF-402B-80B7-A5447FFC367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4AF2E104-3C7D-4C06-A229-5890A1F66403}"/>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element used </a:t>
              </a:r>
            </a:p>
          </p:txBody>
        </p:sp>
        <p:sp>
          <p:nvSpPr>
            <p:cNvPr id="8" name="مستطيل 7">
              <a:extLst>
                <a:ext uri="{FF2B5EF4-FFF2-40B4-BE49-F238E27FC236}">
                  <a16:creationId xmlns:a16="http://schemas.microsoft.com/office/drawing/2014/main" id="{36DC0E82-783D-407C-8B01-5F1E8272D0ED}"/>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9" name="رابط مستقيم 8">
            <a:extLst>
              <a:ext uri="{FF2B5EF4-FFF2-40B4-BE49-F238E27FC236}">
                <a16:creationId xmlns:a16="http://schemas.microsoft.com/office/drawing/2014/main" id="{ED3A92B1-3952-4121-A7F8-54A266C66F5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5150484"/>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775855"/>
            <a:ext cx="11288243" cy="5265507"/>
          </a:xfrm>
        </p:spPr>
        <p:txBody>
          <a:bodyPr/>
          <a:lstStyle/>
          <a:p>
            <a:r>
              <a:rPr lang="en-US" dirty="0"/>
              <a:t>The structural layout after redesign                                 The structural layout before redesign                                   </a:t>
            </a:r>
          </a:p>
          <a:p>
            <a:pPr marL="0" indent="0">
              <a:buNone/>
            </a:pPr>
            <a:r>
              <a:rPr lang="en-US" dirty="0"/>
              <a:t>      </a:t>
            </a:r>
          </a:p>
          <a:p>
            <a:endParaRPr lang="en-US" dirty="0"/>
          </a:p>
        </p:txBody>
      </p:sp>
      <p:sp>
        <p:nvSpPr>
          <p:cNvPr id="4" name="Slide Number Placeholder 3"/>
          <p:cNvSpPr>
            <a:spLocks noGrp="1"/>
          </p:cNvSpPr>
          <p:nvPr>
            <p:ph type="sldNum" sz="quarter" idx="12"/>
          </p:nvPr>
        </p:nvSpPr>
        <p:spPr/>
        <p:txBody>
          <a:bodyPr/>
          <a:lstStyle/>
          <a:p>
            <a:fld id="{09964888-E3DD-43E6-9D6D-BA1E53871D58}" type="slidenum">
              <a:rPr lang="en-US" smtClean="0"/>
              <a:pPr/>
              <a:t>26</a:t>
            </a:fld>
            <a:endParaRPr lang="en-US"/>
          </a:p>
        </p:txBody>
      </p:sp>
      <p:pic>
        <p:nvPicPr>
          <p:cNvPr id="5" name="Picture 4"/>
          <p:cNvPicPr>
            <a:picLocks noChangeAspect="1"/>
          </p:cNvPicPr>
          <p:nvPr/>
        </p:nvPicPr>
        <p:blipFill rotWithShape="1">
          <a:blip r:embed="rId2"/>
          <a:srcRect l="28597" t="12405" r="31472" b="13541"/>
          <a:stretch/>
        </p:blipFill>
        <p:spPr>
          <a:xfrm>
            <a:off x="6558453" y="1136072"/>
            <a:ext cx="5054427" cy="5270081"/>
          </a:xfrm>
          <a:prstGeom prst="rect">
            <a:avLst/>
          </a:prstGeom>
        </p:spPr>
      </p:pic>
      <p:pic>
        <p:nvPicPr>
          <p:cNvPr id="6" name="صورة 110"/>
          <p:cNvPicPr/>
          <p:nvPr/>
        </p:nvPicPr>
        <p:blipFill rotWithShape="1">
          <a:blip r:embed="rId3" cstate="print">
            <a:extLst>
              <a:ext uri="{28A0092B-C50C-407E-A947-70E740481C1C}">
                <a14:useLocalDpi xmlns:a14="http://schemas.microsoft.com/office/drawing/2010/main" val="0"/>
              </a:ext>
            </a:extLst>
          </a:blip>
          <a:srcRect l="9722" r="9087" b="3595"/>
          <a:stretch/>
        </p:blipFill>
        <p:spPr>
          <a:xfrm>
            <a:off x="967549" y="1136072"/>
            <a:ext cx="5590904" cy="5564777"/>
          </a:xfrm>
          <a:prstGeom prst="rect">
            <a:avLst/>
          </a:prstGeom>
        </p:spPr>
      </p:pic>
      <p:sp>
        <p:nvSpPr>
          <p:cNvPr id="7"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26</a:t>
            </a:fld>
            <a:endParaRPr lang="en-US" sz="2000" b="1" dirty="0">
              <a:solidFill>
                <a:schemeClr val="tx1"/>
              </a:solidFill>
            </a:endParaRPr>
          </a:p>
        </p:txBody>
      </p:sp>
    </p:spTree>
    <p:extLst>
      <p:ext uri="{BB962C8B-B14F-4D97-AF65-F5344CB8AC3E}">
        <p14:creationId xmlns:p14="http://schemas.microsoft.com/office/powerpoint/2010/main" val="66549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2061BC-A4EF-4D23-BEF6-9540794066A0}"/>
              </a:ext>
            </a:extLst>
          </p:cNvPr>
          <p:cNvSpPr>
            <a:spLocks noGrp="1"/>
          </p:cNvSpPr>
          <p:nvPr>
            <p:ph idx="1"/>
          </p:nvPr>
        </p:nvSpPr>
        <p:spPr>
          <a:xfrm>
            <a:off x="1909187" y="1335016"/>
            <a:ext cx="9738193" cy="5081192"/>
          </a:xfrm>
        </p:spPr>
        <p:txBody>
          <a:bodyPr>
            <a:normAutofit/>
          </a:bodyPr>
          <a:lstStyle/>
          <a:p>
            <a:pPr marL="0" indent="0">
              <a:buNone/>
            </a:pPr>
            <a:r>
              <a:rPr lang="en-US" sz="2000" dirty="0">
                <a:latin typeface="Times New Roman" panose="02020603050405020304" pitchFamily="18" charset="0"/>
                <a:cs typeface="+mj-cs"/>
              </a:rPr>
              <a:t>The building is one structural blocks.</a:t>
            </a:r>
            <a:endParaRPr lang="en-US" dirty="0">
              <a:latin typeface="Times New Roman" panose="02020603050405020304" pitchFamily="18" charset="0"/>
              <a:cs typeface="+mj-cs"/>
            </a:endParaRPr>
          </a:p>
          <a:p>
            <a:pPr marL="0" indent="0">
              <a:buNone/>
            </a:pPr>
            <a:endParaRPr lang="ar-SA" sz="1800" b="1" i="1" dirty="0">
              <a:solidFill>
                <a:srgbClr val="002060"/>
              </a:solidFill>
              <a:latin typeface="Times New Roman" panose="02020603050405020304" pitchFamily="18" charset="0"/>
              <a:cs typeface="+mj-cs"/>
            </a:endParaRPr>
          </a:p>
          <a:p>
            <a:pPr>
              <a:buFont typeface="Wingdings" panose="05000000000000000000" pitchFamily="2" charset="2"/>
              <a:buChar char="Ø"/>
            </a:pPr>
            <a:endParaRPr lang="ar-SA" sz="2000" dirty="0">
              <a:latin typeface="Times New Roman" panose="02020603050405020304" pitchFamily="18" charset="0"/>
              <a:cs typeface="+mj-cs"/>
            </a:endParaRPr>
          </a:p>
          <a:p>
            <a:pPr>
              <a:buFont typeface="Wingdings" panose="05000000000000000000" pitchFamily="2" charset="2"/>
              <a:buChar char="Ø"/>
            </a:pPr>
            <a:endParaRPr lang="en-US" sz="2000" dirty="0">
              <a:latin typeface="Times New Roman" panose="02020603050405020304" pitchFamily="18" charset="0"/>
              <a:cs typeface="+mj-cs"/>
            </a:endParaRPr>
          </a:p>
          <a:p>
            <a:pPr marL="0" indent="0">
              <a:buNone/>
            </a:pPr>
            <a:endParaRPr lang="en-US" sz="2000" dirty="0">
              <a:latin typeface="Times New Roman" panose="02020603050405020304" pitchFamily="18" charset="0"/>
              <a:cs typeface="+mj-cs"/>
            </a:endParaRPr>
          </a:p>
          <a:p>
            <a:pPr marL="0" indent="0">
              <a:buNone/>
            </a:pPr>
            <a:r>
              <a:rPr lang="en-US" i="1" u="sng" dirty="0">
                <a:solidFill>
                  <a:srgbClr val="002060"/>
                </a:solidFill>
                <a:latin typeface="Times New Roman" panose="02020603050405020304" pitchFamily="18" charset="0"/>
                <a:cs typeface="+mj-cs"/>
              </a:rPr>
              <a:t> </a:t>
            </a:r>
          </a:p>
          <a:p>
            <a:pPr marL="0" indent="0">
              <a:buNone/>
            </a:pPr>
            <a:endParaRPr lang="en-US" i="1" u="sng" dirty="0">
              <a:solidFill>
                <a:srgbClr val="002060"/>
              </a:solidFill>
              <a:latin typeface="Times New Roman" panose="02020603050405020304" pitchFamily="18" charset="0"/>
              <a:cs typeface="+mj-cs"/>
            </a:endParaRPr>
          </a:p>
          <a:p>
            <a:pPr marL="0" indent="0">
              <a:buNone/>
            </a:pPr>
            <a:endParaRPr lang="en-US" i="1" u="sng" dirty="0">
              <a:solidFill>
                <a:srgbClr val="002060"/>
              </a:solidFill>
              <a:latin typeface="Times New Roman" panose="02020603050405020304" pitchFamily="18" charset="0"/>
              <a:cs typeface="+mj-cs"/>
            </a:endParaRPr>
          </a:p>
          <a:p>
            <a:pPr marL="0" indent="0">
              <a:buNone/>
            </a:pPr>
            <a:endParaRPr lang="en-US" sz="2400" b="1" i="1" u="sng" dirty="0">
              <a:solidFill>
                <a:srgbClr val="002060"/>
              </a:solidFill>
              <a:latin typeface="Times New Roman" panose="02020603050405020304" pitchFamily="18" charset="0"/>
              <a:cs typeface="+mj-cs"/>
            </a:endParaRPr>
          </a:p>
          <a:p>
            <a:pPr marL="0" indent="0">
              <a:buNone/>
            </a:pPr>
            <a:endParaRPr lang="en-US" sz="2400" b="1" dirty="0">
              <a:latin typeface="Times New Roman" panose="02020603050405020304" pitchFamily="18" charset="0"/>
              <a:cs typeface="+mj-cs"/>
            </a:endParaRPr>
          </a:p>
          <a:p>
            <a:pPr marL="0" indent="0">
              <a:buNone/>
            </a:pPr>
            <a:r>
              <a:rPr lang="en-US" sz="2000" dirty="0">
                <a:latin typeface="Times New Roman" panose="02020603050405020304" pitchFamily="18" charset="0"/>
                <a:cs typeface="+mj-cs"/>
              </a:rPr>
              <a:t>                                        Columns center lines after redesign</a:t>
            </a:r>
          </a:p>
          <a:p>
            <a:pPr marL="0" indent="0">
              <a:buNone/>
            </a:pPr>
            <a:endParaRPr lang="en-US" b="1" dirty="0">
              <a:latin typeface="Times New Roman" panose="02020603050405020304" pitchFamily="18" charset="0"/>
              <a:cs typeface="+mj-cs"/>
            </a:endParaRPr>
          </a:p>
        </p:txBody>
      </p:sp>
      <p:sp>
        <p:nvSpPr>
          <p:cNvPr id="2" name="Slide Number Placeholder 1"/>
          <p:cNvSpPr>
            <a:spLocks noGrp="1"/>
          </p:cNvSpPr>
          <p:nvPr>
            <p:ph type="sldNum" sz="quarter" idx="12"/>
          </p:nvPr>
        </p:nvSpPr>
        <p:spPr>
          <a:xfrm>
            <a:off x="9114525" y="6348866"/>
            <a:ext cx="2743200" cy="365125"/>
          </a:xfrm>
        </p:spPr>
        <p:txBody>
          <a:bodyPr/>
          <a:lstStyle/>
          <a:p>
            <a:fld id="{71B7BAC7-FE87-40F6-AA24-4F4685D1B022}" type="slidenum">
              <a:rPr lang="en-US" sz="2000" b="1" smtClean="0">
                <a:solidFill>
                  <a:schemeClr val="tx1"/>
                </a:solidFill>
              </a:rPr>
              <a:pPr/>
              <a:t>27</a:t>
            </a:fld>
            <a:endParaRPr lang="en-US" sz="2000" b="1">
              <a:solidFill>
                <a:schemeClr val="tx1"/>
              </a:solidFill>
            </a:endParaRPr>
          </a:p>
        </p:txBody>
      </p:sp>
      <p:sp>
        <p:nvSpPr>
          <p:cNvPr id="6" name="مربع نص 5"/>
          <p:cNvSpPr txBox="1"/>
          <p:nvPr/>
        </p:nvSpPr>
        <p:spPr>
          <a:xfrm>
            <a:off x="3644537" y="6444734"/>
            <a:ext cx="5068389" cy="369332"/>
          </a:xfrm>
          <a:prstGeom prst="rect">
            <a:avLst/>
          </a:prstGeom>
          <a:noFill/>
          <a:ln>
            <a:solidFill>
              <a:schemeClr val="bg2"/>
            </a:solidFill>
          </a:ln>
        </p:spPr>
        <p:txBody>
          <a:bodyPr wrap="square" rtlCol="1" anchor="ctr" anchorCtr="1">
            <a:spAutoFit/>
          </a:bodyPr>
          <a:lstStyle/>
          <a:p>
            <a:endParaRPr lang="ar-SA" dirty="0"/>
          </a:p>
        </p:txBody>
      </p:sp>
      <p:grpSp>
        <p:nvGrpSpPr>
          <p:cNvPr id="7" name="مجموعة 6">
            <a:extLst>
              <a:ext uri="{FF2B5EF4-FFF2-40B4-BE49-F238E27FC236}">
                <a16:creationId xmlns:a16="http://schemas.microsoft.com/office/drawing/2014/main" id="{1973B6F7-106F-41E9-9740-F1C9FF53E0A3}"/>
              </a:ext>
            </a:extLst>
          </p:cNvPr>
          <p:cNvGrpSpPr/>
          <p:nvPr/>
        </p:nvGrpSpPr>
        <p:grpSpPr>
          <a:xfrm>
            <a:off x="-1" y="90435"/>
            <a:ext cx="12068071" cy="6682154"/>
            <a:chOff x="-1" y="90435"/>
            <a:chExt cx="12068071" cy="6682154"/>
          </a:xfrm>
        </p:grpSpPr>
        <p:sp>
          <p:nvSpPr>
            <p:cNvPr id="10" name="مستطيل 9">
              <a:extLst>
                <a:ext uri="{FF2B5EF4-FFF2-40B4-BE49-F238E27FC236}">
                  <a16:creationId xmlns:a16="http://schemas.microsoft.com/office/drawing/2014/main" id="{328B2B4A-6B19-4F63-A451-FAC29D37E217}"/>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id="{27739551-A2A2-41FC-9E9F-6F89460F067D}"/>
                </a:ext>
              </a:extLst>
            </p:cNvPr>
            <p:cNvSpPr/>
            <p:nvPr/>
          </p:nvSpPr>
          <p:spPr>
            <a:xfrm>
              <a:off x="1909187" y="793487"/>
              <a:ext cx="6375831" cy="646331"/>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layout for the building after redesign</a:t>
              </a:r>
            </a:p>
          </p:txBody>
        </p:sp>
        <p:sp>
          <p:nvSpPr>
            <p:cNvPr id="12" name="مستطيل 11">
              <a:extLst>
                <a:ext uri="{FF2B5EF4-FFF2-40B4-BE49-F238E27FC236}">
                  <a16:creationId xmlns:a16="http://schemas.microsoft.com/office/drawing/2014/main" id="{917EC7BD-D9FD-46AC-BCE9-19A1C7516EEE}"/>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3" name="رابط مستقيم 12">
            <a:extLst>
              <a:ext uri="{FF2B5EF4-FFF2-40B4-BE49-F238E27FC236}">
                <a16:creationId xmlns:a16="http://schemas.microsoft.com/office/drawing/2014/main" id="{0394C0C6-4035-4324-B20C-076D92DA8251}"/>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4" name="صورة 113"/>
          <p:cNvPicPr/>
          <p:nvPr/>
        </p:nvPicPr>
        <p:blipFill rotWithShape="1">
          <a:blip r:embed="rId2" cstate="print">
            <a:extLst>
              <a:ext uri="{28A0092B-C50C-407E-A947-70E740481C1C}">
                <a14:useLocalDpi xmlns:a14="http://schemas.microsoft.com/office/drawing/2010/main" val="0"/>
              </a:ext>
            </a:extLst>
          </a:blip>
          <a:srcRect l="11222" r="12539" b="22812"/>
          <a:stretch/>
        </p:blipFill>
        <p:spPr bwMode="auto">
          <a:xfrm>
            <a:off x="3644537" y="1843087"/>
            <a:ext cx="5721532" cy="389893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13823675"/>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62000"/>
          </a:xfrm>
        </p:spPr>
        <p:txBody>
          <a:bodyPr/>
          <a:lstStyle/>
          <a:p>
            <a:r>
              <a:rPr lang="en-US" dirty="0"/>
              <a:t>Beam Layout</a:t>
            </a:r>
          </a:p>
        </p:txBody>
      </p:sp>
      <p:sp>
        <p:nvSpPr>
          <p:cNvPr id="4" name="Slide Number Placeholder 3"/>
          <p:cNvSpPr>
            <a:spLocks noGrp="1"/>
          </p:cNvSpPr>
          <p:nvPr>
            <p:ph type="sldNum" sz="quarter" idx="12"/>
          </p:nvPr>
        </p:nvSpPr>
        <p:spPr/>
        <p:txBody>
          <a:bodyPr/>
          <a:lstStyle/>
          <a:p>
            <a:fld id="{09964888-E3DD-43E6-9D6D-BA1E53871D58}" type="slidenum">
              <a:rPr lang="en-US" smtClean="0"/>
              <a:pPr/>
              <a:t>28</a:t>
            </a:fld>
            <a:endParaRPr lang="en-US"/>
          </a:p>
        </p:txBody>
      </p:sp>
      <p:sp>
        <p:nvSpPr>
          <p:cNvPr id="5" name="Rectangle 4"/>
          <p:cNvSpPr/>
          <p:nvPr/>
        </p:nvSpPr>
        <p:spPr>
          <a:xfrm>
            <a:off x="8325435" y="1859521"/>
            <a:ext cx="1063112" cy="369332"/>
          </a:xfrm>
          <a:prstGeom prst="rect">
            <a:avLst/>
          </a:prstGeom>
        </p:spPr>
        <p:txBody>
          <a:bodyPr wrap="none">
            <a:spAutoFit/>
          </a:bodyPr>
          <a:lstStyle/>
          <a:p>
            <a:pPr lvl="0">
              <a:spcBef>
                <a:spcPts val="1000"/>
              </a:spcBef>
              <a:buClr>
                <a:srgbClr val="90C226"/>
              </a:buClr>
              <a:buSzPct val="80000"/>
            </a:pPr>
            <a:r>
              <a:rPr lang="en-US" dirty="0">
                <a:solidFill>
                  <a:prstClr val="black">
                    <a:lumMod val="75000"/>
                    <a:lumOff val="25000"/>
                  </a:prstClr>
                </a:solidFill>
                <a:latin typeface="Times New Roman" panose="02020603050405020304" pitchFamily="18" charset="0"/>
              </a:rPr>
              <a:t>first floor</a:t>
            </a:r>
          </a:p>
        </p:txBody>
      </p:sp>
      <p:sp>
        <p:nvSpPr>
          <p:cNvPr id="7" name="Rectangle 6"/>
          <p:cNvSpPr/>
          <p:nvPr/>
        </p:nvSpPr>
        <p:spPr>
          <a:xfrm>
            <a:off x="2858642" y="1859521"/>
            <a:ext cx="1457450" cy="400110"/>
          </a:xfrm>
          <a:prstGeom prst="rect">
            <a:avLst/>
          </a:prstGeom>
        </p:spPr>
        <p:txBody>
          <a:bodyPr wrap="none">
            <a:spAutoFit/>
          </a:bodyPr>
          <a:lstStyle/>
          <a:p>
            <a:pPr lvl="0">
              <a:spcBef>
                <a:spcPts val="1000"/>
              </a:spcBef>
              <a:buClr>
                <a:srgbClr val="90C226"/>
              </a:buClr>
              <a:buSzPct val="80000"/>
            </a:pPr>
            <a:r>
              <a:rPr lang="en-US" sz="2000" dirty="0" smtClean="0">
                <a:solidFill>
                  <a:prstClr val="black">
                    <a:lumMod val="75000"/>
                    <a:lumOff val="25000"/>
                  </a:prstClr>
                </a:solidFill>
                <a:latin typeface="Times New Roman" panose="02020603050405020304" pitchFamily="18" charset="0"/>
              </a:rPr>
              <a:t>second </a:t>
            </a:r>
            <a:r>
              <a:rPr lang="en-US" sz="2000" dirty="0">
                <a:solidFill>
                  <a:prstClr val="black">
                    <a:lumMod val="75000"/>
                    <a:lumOff val="25000"/>
                  </a:prstClr>
                </a:solidFill>
                <a:latin typeface="Times New Roman" panose="02020603050405020304" pitchFamily="18" charset="0"/>
              </a:rPr>
              <a:t>floor</a:t>
            </a:r>
            <a:endParaRPr lang="en-US" dirty="0">
              <a:solidFill>
                <a:prstClr val="black">
                  <a:lumMod val="75000"/>
                  <a:lumOff val="25000"/>
                </a:prstClr>
              </a:solidFill>
              <a:latin typeface="Times New Roman" panose="02020603050405020304" pitchFamily="18" charset="0"/>
            </a:endParaRPr>
          </a:p>
        </p:txBody>
      </p:sp>
      <p:sp>
        <p:nvSpPr>
          <p:cNvPr id="9"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28</a:t>
            </a:fld>
            <a:endParaRPr lang="en-US" sz="2000" b="1" dirty="0">
              <a:solidFill>
                <a:schemeClr val="tx1"/>
              </a:solidFill>
            </a:endParaRPr>
          </a:p>
        </p:txBody>
      </p:sp>
    </p:spTree>
    <p:extLst>
      <p:ext uri="{BB962C8B-B14F-4D97-AF65-F5344CB8AC3E}">
        <p14:creationId xmlns:p14="http://schemas.microsoft.com/office/powerpoint/2010/main" val="14165849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E3FA33E-4C46-4873-8200-9E3EA817E6E2}"/>
              </a:ext>
            </a:extLst>
          </p:cNvPr>
          <p:cNvSpPr/>
          <p:nvPr/>
        </p:nvSpPr>
        <p:spPr>
          <a:xfrm>
            <a:off x="4539704" y="5885216"/>
            <a:ext cx="3339376"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:3D model for the first part</a:t>
            </a:r>
          </a:p>
        </p:txBody>
      </p:sp>
      <p:sp>
        <p:nvSpPr>
          <p:cNvPr id="5" name="Slide Number Placeholder 4"/>
          <p:cNvSpPr>
            <a:spLocks noGrp="1"/>
          </p:cNvSpPr>
          <p:nvPr>
            <p:ph type="sldNum" sz="quarter" idx="12"/>
          </p:nvPr>
        </p:nvSpPr>
        <p:spPr>
          <a:xfrm>
            <a:off x="9132218" y="6330168"/>
            <a:ext cx="2743200" cy="365125"/>
          </a:xfrm>
        </p:spPr>
        <p:txBody>
          <a:bodyPr/>
          <a:lstStyle/>
          <a:p>
            <a:fld id="{71B7BAC7-FE87-40F6-AA24-4F4685D1B022}" type="slidenum">
              <a:rPr lang="en-US" sz="2400" b="1" smtClean="0">
                <a:solidFill>
                  <a:schemeClr val="tx1"/>
                </a:solidFill>
              </a:rPr>
              <a:pPr/>
              <a:t>29</a:t>
            </a:fld>
            <a:endParaRPr lang="en-US" sz="2400" b="1">
              <a:solidFill>
                <a:schemeClr val="tx1"/>
              </a:solidFill>
            </a:endParaRPr>
          </a:p>
        </p:txBody>
      </p:sp>
      <p:grpSp>
        <p:nvGrpSpPr>
          <p:cNvPr id="6" name="مجموعة 5">
            <a:extLst>
              <a:ext uri="{FF2B5EF4-FFF2-40B4-BE49-F238E27FC236}">
                <a16:creationId xmlns:a16="http://schemas.microsoft.com/office/drawing/2014/main" id="{D0279B55-B33A-4112-B1ED-FC2162EEF353}"/>
              </a:ext>
            </a:extLst>
          </p:cNvPr>
          <p:cNvGrpSpPr/>
          <p:nvPr/>
        </p:nvGrpSpPr>
        <p:grpSpPr>
          <a:xfrm>
            <a:off x="-1" y="90435"/>
            <a:ext cx="12068071" cy="6682154"/>
            <a:chOff x="-1" y="90435"/>
            <a:chExt cx="12068071" cy="6682154"/>
          </a:xfrm>
        </p:grpSpPr>
        <p:sp>
          <p:nvSpPr>
            <p:cNvPr id="8" name="مستطيل 7">
              <a:extLst>
                <a:ext uri="{FF2B5EF4-FFF2-40B4-BE49-F238E27FC236}">
                  <a16:creationId xmlns:a16="http://schemas.microsoft.com/office/drawing/2014/main" id="{81311724-B8ED-4CDB-8A30-37A2E7FC8145}"/>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a:extLst>
                <a:ext uri="{FF2B5EF4-FFF2-40B4-BE49-F238E27FC236}">
                  <a16:creationId xmlns:a16="http://schemas.microsoft.com/office/drawing/2014/main" id="{ED1D9961-6EC8-4720-BB7C-71170E443692}"/>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ETABS model </a:t>
              </a:r>
            </a:p>
          </p:txBody>
        </p:sp>
        <p:sp>
          <p:nvSpPr>
            <p:cNvPr id="12" name="مستطيل 11">
              <a:extLst>
                <a:ext uri="{FF2B5EF4-FFF2-40B4-BE49-F238E27FC236}">
                  <a16:creationId xmlns:a16="http://schemas.microsoft.com/office/drawing/2014/main" id="{935529B0-B5CD-4C6E-A422-25EC45995F57}"/>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3" name="رابط مستقيم 12">
            <a:extLst>
              <a:ext uri="{FF2B5EF4-FFF2-40B4-BE49-F238E27FC236}">
                <a16:creationId xmlns:a16="http://schemas.microsoft.com/office/drawing/2014/main" id="{1919AB90-7317-4DA9-ABEB-3A24C68A66FA}"/>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142187"/>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رابط مستقيم 7">
            <a:extLst>
              <a:ext uri="{FF2B5EF4-FFF2-40B4-BE49-F238E27FC236}">
                <a16:creationId xmlns:a16="http://schemas.microsoft.com/office/drawing/2014/main" id="{23F54E6B-4414-43D5-9814-13814AEE827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مستطيل 10">
            <a:extLst>
              <a:ext uri="{FF2B5EF4-FFF2-40B4-BE49-F238E27FC236}">
                <a16:creationId xmlns:a16="http://schemas.microsoft.com/office/drawing/2014/main" id="{9240B45B-8CED-4693-8F87-D71438C48ECB}"/>
              </a:ext>
            </a:extLst>
          </p:cNvPr>
          <p:cNvSpPr/>
          <p:nvPr/>
        </p:nvSpPr>
        <p:spPr>
          <a:xfrm>
            <a:off x="1570641" y="1593651"/>
            <a:ext cx="8728778" cy="1394869"/>
          </a:xfrm>
          <a:prstGeom prst="rect">
            <a:avLst/>
          </a:prstGeom>
          <a:noFill/>
        </p:spPr>
        <p:txBody>
          <a:bodyPr wrap="square" lIns="91440" tIns="45720" rIns="91440" bIns="45720">
            <a:spAutoFit/>
          </a:bodyPr>
          <a:lstStyle/>
          <a:p>
            <a:pPr>
              <a:lnSpc>
                <a:spcPct val="115000"/>
              </a:lnSpc>
              <a:spcAft>
                <a:spcPts val="1000"/>
              </a:spcAft>
            </a:pPr>
            <a:r>
              <a:rPr lang="en-US" sz="2000" b="0" i="0" dirty="0">
                <a:effectLst/>
                <a:latin typeface="Times New Roman" panose="02020603050405020304" pitchFamily="18" charset="0"/>
                <a:cs typeface="Times New Roman" panose="02020603050405020304" pitchFamily="18" charset="0"/>
              </a:rPr>
              <a:t>In this project </a:t>
            </a:r>
            <a:r>
              <a:rPr lang="en-US" sz="2000" dirty="0">
                <a:latin typeface="Times New Roman" panose="02020603050405020304" pitchFamily="18" charset="0"/>
                <a:cs typeface="Times New Roman" panose="02020603050405020304" pitchFamily="18" charset="0"/>
              </a:rPr>
              <a:t>an evaluation and  a redesign for the architectural, structural, mechanical and environmental systems was made for solitaire restaurant. </a:t>
            </a:r>
          </a:p>
          <a:p>
            <a:pPr marL="0" marR="0" algn="l">
              <a:lnSpc>
                <a:spcPct val="115000"/>
              </a:lnSpc>
              <a:spcBef>
                <a:spcPts val="0"/>
              </a:spcBef>
              <a:spcAft>
                <a:spcPts val="1000"/>
              </a:spcAft>
            </a:pP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2" name="مستطيل 11">
            <a:extLst>
              <a:ext uri="{FF2B5EF4-FFF2-40B4-BE49-F238E27FC236}">
                <a16:creationId xmlns:a16="http://schemas.microsoft.com/office/drawing/2014/main" id="{752DD309-DB56-445A-AEBB-28018158B90F}"/>
              </a:ext>
            </a:extLst>
          </p:cNvPr>
          <p:cNvSpPr/>
          <p:nvPr/>
        </p:nvSpPr>
        <p:spPr>
          <a:xfrm>
            <a:off x="1909187" y="2447392"/>
            <a:ext cx="8728778" cy="458074"/>
          </a:xfrm>
          <a:prstGeom prst="rect">
            <a:avLst/>
          </a:prstGeom>
          <a:noFill/>
        </p:spPr>
        <p:txBody>
          <a:bodyPr wrap="square" lIns="91440" tIns="45720" rIns="91440" bIns="45720">
            <a:spAutoFit/>
          </a:bodyPr>
          <a:lstStyle/>
          <a:p>
            <a:pPr>
              <a:lnSpc>
                <a:spcPct val="150000"/>
              </a:lnSpc>
            </a:pP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4" name="مستطيل 13">
            <a:extLst>
              <a:ext uri="{FF2B5EF4-FFF2-40B4-BE49-F238E27FC236}">
                <a16:creationId xmlns:a16="http://schemas.microsoft.com/office/drawing/2014/main" id="{4A390FEC-60D3-41DF-BE80-0A0C73A23A64}"/>
              </a:ext>
            </a:extLst>
          </p:cNvPr>
          <p:cNvSpPr/>
          <p:nvPr/>
        </p:nvSpPr>
        <p:spPr>
          <a:xfrm>
            <a:off x="80387" y="689799"/>
            <a:ext cx="2541450"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Introduction:</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6" name="مستطيل 15">
            <a:extLst>
              <a:ext uri="{FF2B5EF4-FFF2-40B4-BE49-F238E27FC236}">
                <a16:creationId xmlns:a16="http://schemas.microsoft.com/office/drawing/2014/main" id="{D5A91FF3-593D-4DB0-AA89-596107438A88}"/>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FE720914-6E97-4625-8EA9-B9DF2C3F5D25}"/>
              </a:ext>
            </a:extLst>
          </p:cNvPr>
          <p:cNvSpPr>
            <a:spLocks noGrp="1"/>
          </p:cNvSpPr>
          <p:nvPr>
            <p:ph type="sldNum" sz="quarter" idx="12"/>
          </p:nvPr>
        </p:nvSpPr>
        <p:spPr>
          <a:xfrm>
            <a:off x="9132218" y="6303092"/>
            <a:ext cx="2743200" cy="365125"/>
          </a:xfrm>
        </p:spPr>
        <p:txBody>
          <a:bodyPr/>
          <a:lstStyle/>
          <a:p>
            <a:fld id="{09964888-E3DD-43E6-9D6D-BA1E53871D58}" type="slidenum">
              <a:rPr lang="en-US" sz="2400" b="1" smtClean="0">
                <a:solidFill>
                  <a:schemeClr val="tx1"/>
                </a:solidFill>
              </a:rPr>
              <a:pPr/>
              <a:t>3</a:t>
            </a:fld>
            <a:endParaRPr lang="en-US" sz="2400" b="1" dirty="0">
              <a:solidFill>
                <a:schemeClr val="tx1"/>
              </a:solidFill>
            </a:endParaRPr>
          </a:p>
        </p:txBody>
      </p:sp>
      <p:sp>
        <p:nvSpPr>
          <p:cNvPr id="3" name="Rectangle 2"/>
          <p:cNvSpPr/>
          <p:nvPr/>
        </p:nvSpPr>
        <p:spPr>
          <a:xfrm>
            <a:off x="261666" y="3669244"/>
            <a:ext cx="2018117" cy="369332"/>
          </a:xfrm>
          <a:prstGeom prst="rect">
            <a:avLst/>
          </a:prstGeom>
        </p:spPr>
        <p:txBody>
          <a:bodyPr wrap="none">
            <a:spAutoFit/>
          </a:bodyPr>
          <a:lstStyle/>
          <a:p>
            <a:r>
              <a:rPr lang="en-US" b="1" dirty="0">
                <a:solidFill>
                  <a:srgbClr val="90C226"/>
                </a:solidFill>
                <a:latin typeface="Cambria" panose="02040503050406030204" pitchFamily="18" charset="0"/>
                <a:ea typeface="+mj-ea"/>
                <a:cs typeface="Times New Roman" panose="02020603050405020304" pitchFamily="18" charset="0"/>
              </a:rPr>
              <a:t>Project problem: </a:t>
            </a:r>
            <a:endParaRPr lang="en-US" dirty="0"/>
          </a:p>
        </p:txBody>
      </p:sp>
      <p:sp>
        <p:nvSpPr>
          <p:cNvPr id="4" name="Rectangle 3"/>
          <p:cNvSpPr/>
          <p:nvPr/>
        </p:nvSpPr>
        <p:spPr>
          <a:xfrm>
            <a:off x="1570641" y="4266913"/>
            <a:ext cx="6096000" cy="1323439"/>
          </a:xfrm>
          <a:prstGeom prst="rect">
            <a:avLst/>
          </a:prstGeom>
        </p:spPr>
        <p:txBody>
          <a:bodyPr>
            <a:spAutoFit/>
          </a:bodyPr>
          <a:lstStyle/>
          <a:p>
            <a:pPr lvl="0">
              <a:spcBef>
                <a:spcPts val="1000"/>
              </a:spcBef>
              <a:buClr>
                <a:srgbClr val="90C226"/>
              </a:buClr>
              <a:buSzPct val="80000"/>
            </a:pPr>
            <a:r>
              <a:rPr lang="en-US" sz="2000" dirty="0">
                <a:latin typeface="Times New Roman" panose="02020603050405020304" pitchFamily="18" charset="0"/>
                <a:ea typeface="Times New Roman" panose="02020603050405020304" pitchFamily="18" charset="0"/>
              </a:rPr>
              <a:t>The city of Nablus is a destination for many tourists</a:t>
            </a:r>
            <a:r>
              <a:rPr lang="ar-SA" sz="2000"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 a noticeable increase in the number of restaurants has been observe. Thus, </a:t>
            </a:r>
            <a:r>
              <a:rPr lang="en-US" sz="2000" dirty="0">
                <a:latin typeface="Times New Roman" panose="02020603050405020304" pitchFamily="18" charset="0"/>
                <a:ea typeface="Calibri" panose="020F0502020204030204" pitchFamily="34" charset="0"/>
              </a:rPr>
              <a:t>this study explored Solitaire restaurant to see if the restaurant meets the required specifications.</a:t>
            </a:r>
          </a:p>
        </p:txBody>
      </p:sp>
    </p:spTree>
    <p:extLst>
      <p:ext uri="{BB962C8B-B14F-4D97-AF65-F5344CB8AC3E}">
        <p14:creationId xmlns:p14="http://schemas.microsoft.com/office/powerpoint/2010/main" val="889662795"/>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492007-E921-4218-9E77-3E8B1C76B806}"/>
              </a:ext>
            </a:extLst>
          </p:cNvPr>
          <p:cNvSpPr>
            <a:spLocks noGrp="1"/>
          </p:cNvSpPr>
          <p:nvPr>
            <p:ph idx="1"/>
          </p:nvPr>
        </p:nvSpPr>
        <p:spPr>
          <a:xfrm>
            <a:off x="1909187" y="2896373"/>
            <a:ext cx="4230356" cy="2642278"/>
          </a:xfrm>
        </p:spPr>
        <p:txBody>
          <a:bodyPr>
            <a:normAutofit/>
          </a:bodyPr>
          <a:lstStyle/>
          <a:p>
            <a:pPr marL="0" indent="0">
              <a:buNone/>
            </a:pPr>
            <a:endParaRPr lang="en-US" sz="1800" dirty="0">
              <a:latin typeface="Times New Roman" panose="02020603050405020304" pitchFamily="18" charset="0"/>
              <a:cs typeface="+mj-cs"/>
            </a:endParaRPr>
          </a:p>
          <a:p>
            <a:pPr marL="0" indent="0">
              <a:buNone/>
            </a:pPr>
            <a:endParaRPr lang="en-US" sz="1800" b="1" dirty="0">
              <a:latin typeface="Times New Roman" panose="02020603050405020304" pitchFamily="18" charset="0"/>
              <a:cs typeface="+mj-cs"/>
            </a:endParaRPr>
          </a:p>
        </p:txBody>
      </p:sp>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30</a:t>
            </a:fld>
            <a:endParaRPr lang="en-US" sz="2000" b="1" dirty="0">
              <a:solidFill>
                <a:schemeClr val="tx1"/>
              </a:solidFill>
            </a:endParaRPr>
          </a:p>
        </p:txBody>
      </p:sp>
      <p:sp>
        <p:nvSpPr>
          <p:cNvPr id="8" name="Content Placeholder 2">
            <a:extLst>
              <a:ext uri="{FF2B5EF4-FFF2-40B4-BE49-F238E27FC236}">
                <a16:creationId xmlns:a16="http://schemas.microsoft.com/office/drawing/2014/main" id="{93324DBD-F945-4C7C-9D3E-185E658BD92D}"/>
              </a:ext>
            </a:extLst>
          </p:cNvPr>
          <p:cNvSpPr txBox="1">
            <a:spLocks/>
          </p:cNvSpPr>
          <p:nvPr/>
        </p:nvSpPr>
        <p:spPr>
          <a:xfrm>
            <a:off x="1909187" y="1518083"/>
            <a:ext cx="10069452" cy="113713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en-US" sz="2000" dirty="0">
                <a:latin typeface="Times New Roman" panose="02020603050405020304" pitchFamily="18" charset="0"/>
                <a:cs typeface="+mj-cs"/>
              </a:rPr>
              <a:t>All checks will be done to make sure that the work was done properly according to ACI which is deflection, compatibility, equilibrium and internal forces check</a:t>
            </a:r>
          </a:p>
          <a:p>
            <a:pPr marL="0" indent="0">
              <a:buFont typeface="Arial" panose="020B0604020202020204" pitchFamily="34" charset="0"/>
              <a:buNone/>
            </a:pPr>
            <a:endParaRPr lang="en-US" sz="2000" b="1" dirty="0">
              <a:latin typeface="Times New Roman" panose="02020603050405020304" pitchFamily="18" charset="0"/>
              <a:cs typeface="+mj-cs"/>
            </a:endParaRPr>
          </a:p>
          <a:p>
            <a:pPr marL="0" indent="0">
              <a:buNone/>
            </a:pPr>
            <a:endParaRPr lang="en-US" sz="2000" b="1" dirty="0">
              <a:latin typeface="Times New Roman" panose="02020603050405020304" pitchFamily="18" charset="0"/>
              <a:cs typeface="+mj-cs"/>
            </a:endParaRPr>
          </a:p>
          <a:p>
            <a:pPr marL="0" indent="0">
              <a:buFont typeface="Arial" panose="020B0604020202020204" pitchFamily="34" charset="0"/>
              <a:buNone/>
            </a:pPr>
            <a:endParaRPr lang="en-US" sz="2000" b="1" dirty="0">
              <a:solidFill>
                <a:srgbClr val="002060"/>
              </a:solidFill>
              <a:latin typeface="Times New Roman" panose="02020603050405020304" pitchFamily="18" charset="0"/>
              <a:cs typeface="+mj-cs"/>
            </a:endParaRPr>
          </a:p>
          <a:p>
            <a:pPr marL="0" indent="0">
              <a:buFont typeface="Arial" panose="020B0604020202020204" pitchFamily="34" charset="0"/>
              <a:buNone/>
            </a:pPr>
            <a:endParaRPr lang="en-US" sz="2000" b="1" dirty="0">
              <a:solidFill>
                <a:srgbClr val="002060"/>
              </a:solidFill>
              <a:latin typeface="Times New Roman" panose="02020603050405020304" pitchFamily="18" charset="0"/>
              <a:cs typeface="+mj-cs"/>
            </a:endParaRPr>
          </a:p>
          <a:p>
            <a:pPr marL="0" indent="0">
              <a:buFont typeface="Arial" panose="020B0604020202020204" pitchFamily="34" charset="0"/>
              <a:buNone/>
            </a:pPr>
            <a:endParaRPr lang="ar-SA" sz="2000" b="1" dirty="0">
              <a:solidFill>
                <a:srgbClr val="002060"/>
              </a:solidFill>
              <a:latin typeface="Times New Roman" panose="02020603050405020304" pitchFamily="18" charset="0"/>
              <a:cs typeface="+mj-cs"/>
            </a:endParaRPr>
          </a:p>
          <a:p>
            <a:pPr>
              <a:buFont typeface="Wingdings" panose="05000000000000000000" pitchFamily="2" charset="2"/>
              <a:buChar char="Ø"/>
            </a:pPr>
            <a:endParaRPr lang="ar-SA" sz="2000" dirty="0">
              <a:latin typeface="Times New Roman" panose="02020603050405020304" pitchFamily="18" charset="0"/>
              <a:cs typeface="+mj-cs"/>
            </a:endParaRPr>
          </a:p>
          <a:p>
            <a:pPr marL="0" indent="0">
              <a:buFont typeface="Arial" panose="020B0604020202020204" pitchFamily="34" charset="0"/>
              <a:buNone/>
            </a:pPr>
            <a:endParaRPr lang="en-US" sz="2000" dirty="0">
              <a:latin typeface="Times New Roman" panose="02020603050405020304" pitchFamily="18" charset="0"/>
              <a:cs typeface="+mj-cs"/>
            </a:endParaRPr>
          </a:p>
        </p:txBody>
      </p:sp>
      <p:grpSp>
        <p:nvGrpSpPr>
          <p:cNvPr id="5" name="مجموعة 4">
            <a:extLst>
              <a:ext uri="{FF2B5EF4-FFF2-40B4-BE49-F238E27FC236}">
                <a16:creationId xmlns:a16="http://schemas.microsoft.com/office/drawing/2014/main" id="{F648A137-C4BF-4B12-9100-327F7FBD4ACC}"/>
              </a:ext>
            </a:extLst>
          </p:cNvPr>
          <p:cNvGrpSpPr/>
          <p:nvPr/>
        </p:nvGrpSpPr>
        <p:grpSpPr>
          <a:xfrm>
            <a:off x="-1" y="90435"/>
            <a:ext cx="12068071" cy="6682154"/>
            <a:chOff x="-1" y="90435"/>
            <a:chExt cx="12068071" cy="6682154"/>
          </a:xfrm>
        </p:grpSpPr>
        <p:sp>
          <p:nvSpPr>
            <p:cNvPr id="7" name="مستطيل 6">
              <a:extLst>
                <a:ext uri="{FF2B5EF4-FFF2-40B4-BE49-F238E27FC236}">
                  <a16:creationId xmlns:a16="http://schemas.microsoft.com/office/drawing/2014/main"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id="{C037FCCB-B85C-46E7-9EB2-C5704E95C6A5}"/>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ETABS checks </a:t>
              </a:r>
            </a:p>
          </p:txBody>
        </p:sp>
        <p:sp>
          <p:nvSpPr>
            <p:cNvPr id="10" name="مستطيل 9">
              <a:extLst>
                <a:ext uri="{FF2B5EF4-FFF2-40B4-BE49-F238E27FC236}">
                  <a16:creationId xmlns:a16="http://schemas.microsoft.com/office/drawing/2014/main" id="{85263A16-B17E-419B-96BE-47DF22B9D3DC}"/>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618795"/>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09749"/>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Deflection check:</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319349"/>
                <a:ext cx="8596668" cy="4722014"/>
              </a:xfrm>
            </p:spPr>
            <p:txBody>
              <a:bodyPr>
                <a:normAutofit/>
              </a:bodyPr>
              <a:lstStyle/>
              <a:p>
                <a:pPr marL="0" marR="0" indent="0" algn="just">
                  <a:lnSpc>
                    <a:spcPct val="105000"/>
                  </a:lnSpc>
                  <a:spcBef>
                    <a:spcPts val="0"/>
                  </a:spcBef>
                  <a:spcAft>
                    <a:spcPts val="800"/>
                  </a:spcAft>
                  <a:buNone/>
                </a:pPr>
                <a:endParaRPr lang="en-US" sz="1400" dirty="0">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r>
                  <a:rPr lang="en-US" sz="1600" dirty="0">
                    <a:latin typeface="Times New Roman" panose="02020603050405020304" pitchFamily="18" charset="0"/>
                    <a:ea typeface="Times New Roman" panose="02020603050405020304" pitchFamily="18" charset="0"/>
                    <a:cs typeface="Arial" panose="020B0604020202020204" pitchFamily="34" charset="0"/>
                  </a:rPr>
                  <a:t>Critical span length =10.80m</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r>
                  <a:rPr lang="en-US" sz="1600">
                    <a:latin typeface="Times New Roman" panose="02020603050405020304" pitchFamily="18" charset="0"/>
                    <a:ea typeface="Times New Roman" panose="02020603050405020304" pitchFamily="18" charset="0"/>
                    <a:cs typeface="Arial" panose="020B0604020202020204" pitchFamily="34" charset="0"/>
                  </a:rPr>
                  <a:t>Deflection </a:t>
                </a:r>
                <a:r>
                  <a:rPr lang="en-US" sz="1600" smtClean="0">
                    <a:latin typeface="Times New Roman" panose="02020603050405020304" pitchFamily="18" charset="0"/>
                    <a:ea typeface="Times New Roman" panose="02020603050405020304" pitchFamily="18" charset="0"/>
                    <a:cs typeface="Arial" panose="020B0604020202020204" pitchFamily="34" charset="0"/>
                  </a:rPr>
                  <a:t>limit </a:t>
                </a:r>
                <a:r>
                  <a:rPr lang="en-US" sz="1600" dirty="0">
                    <a:latin typeface="Times New Roman" panose="02020603050405020304" pitchFamily="18" charset="0"/>
                    <a:ea typeface="Times New Roman" panose="02020603050405020304" pitchFamily="18" charset="0"/>
                    <a:cs typeface="Arial" panose="020B0604020202020204" pitchFamily="34" charset="0"/>
                  </a:rPr>
                  <a:t>(Δ) = </a:t>
                </a:r>
                <a14:m>
                  <m:oMath xmlns:m="http://schemas.openxmlformats.org/officeDocument/2006/math">
                    <m:f>
                      <m:fPr>
                        <m:ctrlPr>
                          <a:rPr lang="en-US" sz="1600" i="1">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a:latin typeface="Cambria Math" panose="02040503050406030204" pitchFamily="18" charset="0"/>
                            <a:ea typeface="Times New Roman" panose="02020603050405020304" pitchFamily="18" charset="0"/>
                            <a:cs typeface="Times New Roman" panose="02020603050405020304" pitchFamily="18" charset="0"/>
                          </a:rPr>
                          <m:t>10</m:t>
                        </m:r>
                        <m:r>
                          <a:rPr lang="en-US" sz="1600" i="1">
                            <a:latin typeface="Cambria Math" panose="02040503050406030204" pitchFamily="18" charset="0"/>
                            <a:ea typeface="Times New Roman" panose="02020603050405020304" pitchFamily="18" charset="0"/>
                            <a:cs typeface="Times New Roman" panose="02020603050405020304" pitchFamily="18" charset="0"/>
                          </a:rPr>
                          <m:t>.</m:t>
                        </m:r>
                        <m:r>
                          <a:rPr lang="en-US" sz="1600" i="1">
                            <a:latin typeface="Cambria Math" panose="02040503050406030204" pitchFamily="18" charset="0"/>
                            <a:ea typeface="Times New Roman" panose="02020603050405020304" pitchFamily="18" charset="0"/>
                            <a:cs typeface="Times New Roman" panose="02020603050405020304" pitchFamily="18" charset="0"/>
                          </a:rPr>
                          <m:t>80</m:t>
                        </m:r>
                      </m:num>
                      <m:den>
                        <m:r>
                          <a:rPr lang="en-US" sz="1600" i="1">
                            <a:latin typeface="Cambria Math" panose="02040503050406030204" pitchFamily="18" charset="0"/>
                            <a:ea typeface="Times New Roman" panose="02020603050405020304" pitchFamily="18" charset="0"/>
                            <a:cs typeface="Times New Roman" panose="02020603050405020304" pitchFamily="18" charset="0"/>
                          </a:rPr>
                          <m:t>240</m:t>
                        </m:r>
                      </m:den>
                    </m:f>
                  </m:oMath>
                </a14:m>
                <a:r>
                  <a:rPr lang="en-US" sz="1600" dirty="0">
                    <a:latin typeface="Times New Roman" panose="02020603050405020304" pitchFamily="18" charset="0"/>
                    <a:ea typeface="Times New Roman" panose="02020603050405020304" pitchFamily="18" charset="0"/>
                    <a:cs typeface="Arial" panose="020B0604020202020204" pitchFamily="34" charset="0"/>
                  </a:rPr>
                  <a:t>  = 0.045m</a:t>
                </a:r>
              </a:p>
              <a:p>
                <a:pPr marL="0" marR="0" algn="just">
                  <a:lnSpc>
                    <a:spcPct val="105000"/>
                  </a:lnSpc>
                  <a:spcBef>
                    <a:spcPts val="0"/>
                  </a:spcBef>
                  <a:spcAft>
                    <a:spcPts val="800"/>
                  </a:spcAft>
                </a:pPr>
                <a:endParaRPr lang="en-US" sz="1600" dirty="0">
                  <a:latin typeface="Times New Roman" panose="02020603050405020304" pitchFamily="18"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endParaRPr lang="en-US" sz="1600" dirty="0">
                  <a:latin typeface="Times New Roman" panose="02020603050405020304" pitchFamily="18"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r>
                  <a:rPr lang="en-US" sz="1600" dirty="0">
                    <a:latin typeface="Times New Roman" panose="02020603050405020304" pitchFamily="18" charset="0"/>
                    <a:ea typeface="Times New Roman" panose="02020603050405020304" pitchFamily="18" charset="0"/>
                    <a:cs typeface="Arial" panose="020B0604020202020204" pitchFamily="34" charset="0"/>
                  </a:rPr>
                  <a:t>From ETAB Deflection = </a:t>
                </a:r>
                <a:r>
                  <a:rPr lang="en-US" sz="1600" dirty="0" err="1">
                    <a:latin typeface="Times New Roman" panose="02020603050405020304" pitchFamily="18" charset="0"/>
                    <a:ea typeface="Times New Roman" panose="02020603050405020304" pitchFamily="18" charset="0"/>
                    <a:cs typeface="Arial" panose="020B0604020202020204" pitchFamily="34" charset="0"/>
                  </a:rPr>
                  <a:t>Uz</a:t>
                </a:r>
                <a:r>
                  <a:rPr lang="en-US" sz="1600" dirty="0">
                    <a:latin typeface="Times New Roman" panose="02020603050405020304" pitchFamily="18" charset="0"/>
                    <a:ea typeface="Times New Roman" panose="02020603050405020304" pitchFamily="18" charset="0"/>
                    <a:cs typeface="Arial" panose="020B0604020202020204" pitchFamily="34" charset="0"/>
                  </a:rPr>
                  <a:t> = 0.021m </a:t>
                </a:r>
                <a:endParaRPr lang="en-US" sz="1400" dirty="0">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r>
                  <a:rPr lang="en-US" sz="1600" dirty="0">
                    <a:latin typeface="Times New Roman" panose="02020603050405020304" pitchFamily="18" charset="0"/>
                    <a:ea typeface="Times New Roman" panose="02020603050405020304" pitchFamily="18" charset="0"/>
                    <a:cs typeface="Arial" panose="020B0604020202020204" pitchFamily="34" charset="0"/>
                  </a:rPr>
                  <a:t>The deflection in slab does not exceed the limit.</a:t>
                </a:r>
                <a:endParaRPr lang="en-US" sz="1400" dirty="0">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319349"/>
                <a:ext cx="8596668" cy="4722014"/>
              </a:xfrm>
              <a:blipFill>
                <a:blip r:embed="rId2"/>
                <a:stretch>
                  <a:fillRect l="-7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09964888-E3DD-43E6-9D6D-BA1E53871D58}" type="slidenum">
              <a:rPr lang="en-US" smtClean="0"/>
              <a:pPr/>
              <a:t>31</a:t>
            </a:fld>
            <a:endParaRPr lang="en-US"/>
          </a:p>
        </p:txBody>
      </p:sp>
      <p:sp>
        <p:nvSpPr>
          <p:cNvPr id="7" name="Slide Number Placeholder 1">
            <a:extLst>
              <a:ext uri="{FF2B5EF4-FFF2-40B4-BE49-F238E27FC236}">
                <a16:creationId xmlns:a16="http://schemas.microsoft.com/office/drawing/2014/main" id="{4ED650AE-FF76-4E57-B0F1-80562E3924CD}"/>
              </a:ext>
            </a:extLst>
          </p:cNvPr>
          <p:cNvSpPr txBox="1">
            <a:spLocks/>
          </p:cNvSpPr>
          <p:nvPr/>
        </p:nvSpPr>
        <p:spPr>
          <a:xfrm>
            <a:off x="9132218" y="6348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000" b="1" smtClean="0">
                <a:solidFill>
                  <a:schemeClr val="tx1"/>
                </a:solidFill>
              </a:rPr>
              <a:pPr/>
              <a:t>31</a:t>
            </a:fld>
            <a:endParaRPr lang="en-US" sz="2000" b="1" dirty="0">
              <a:solidFill>
                <a:schemeClr val="tx1"/>
              </a:solidFill>
            </a:endParaRPr>
          </a:p>
        </p:txBody>
      </p:sp>
      <p:pic>
        <p:nvPicPr>
          <p:cNvPr id="8" name="Picture 7"/>
          <p:cNvPicPr/>
          <p:nvPr/>
        </p:nvPicPr>
        <p:blipFill rotWithShape="1">
          <a:blip r:embed="rId3">
            <a:extLst>
              <a:ext uri="{28A0092B-C50C-407E-A947-70E740481C1C}">
                <a14:useLocalDpi xmlns:a14="http://schemas.microsoft.com/office/drawing/2010/main" val="0"/>
              </a:ext>
            </a:extLst>
          </a:blip>
          <a:srcRect l="3068" r="43577"/>
          <a:stretch/>
        </p:blipFill>
        <p:spPr>
          <a:xfrm>
            <a:off x="5930536" y="1626852"/>
            <a:ext cx="4428310" cy="4233621"/>
          </a:xfrm>
          <a:prstGeom prst="rect">
            <a:avLst/>
          </a:prstGeom>
        </p:spPr>
      </p:pic>
    </p:spTree>
    <p:extLst>
      <p:ext uri="{BB962C8B-B14F-4D97-AF65-F5344CB8AC3E}">
        <p14:creationId xmlns:p14="http://schemas.microsoft.com/office/powerpoint/2010/main" val="21674880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A7CDB5F-1329-403A-AE5E-6FE86E19397E}"/>
              </a:ext>
            </a:extLst>
          </p:cNvPr>
          <p:cNvSpPr/>
          <p:nvPr/>
        </p:nvSpPr>
        <p:spPr>
          <a:xfrm>
            <a:off x="80387" y="1926677"/>
            <a:ext cx="6096000" cy="646331"/>
          </a:xfrm>
          <a:prstGeom prst="rect">
            <a:avLst/>
          </a:prstGeom>
        </p:spPr>
        <p:txBody>
          <a:bodyPr wrap="square">
            <a:spAutoFit/>
          </a:bodyPr>
          <a:lstStyle/>
          <a:p>
            <a:endParaRPr lang="en-US" b="1" dirty="0">
              <a:latin typeface="Times New Roman" panose="02020603050405020304" pitchFamily="18" charset="0"/>
              <a:cs typeface="+mj-cs"/>
            </a:endParaRPr>
          </a:p>
          <a:p>
            <a:endParaRPr lang="en-US" b="1" i="1" dirty="0">
              <a:solidFill>
                <a:srgbClr val="002060"/>
              </a:solidFill>
              <a:latin typeface="Times New Roman" panose="02020603050405020304" pitchFamily="18" charset="0"/>
              <a:cs typeface="+mj-cs"/>
            </a:endParaRPr>
          </a:p>
        </p:txBody>
      </p:sp>
      <p:sp>
        <p:nvSpPr>
          <p:cNvPr id="8" name="مستطيل 7">
            <a:extLst>
              <a:ext uri="{FF2B5EF4-FFF2-40B4-BE49-F238E27FC236}">
                <a16:creationId xmlns:a16="http://schemas.microsoft.com/office/drawing/2014/main" id="{6AA74C57-43BA-44BA-8116-B10E40CE401B}"/>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صر نائب لرقم الشريحة 1">
            <a:extLst>
              <a:ext uri="{FF2B5EF4-FFF2-40B4-BE49-F238E27FC236}">
                <a16:creationId xmlns:a16="http://schemas.microsoft.com/office/drawing/2014/main" id="{CAEA8D2E-D47C-41E7-91BB-3250E8A3FEB4}"/>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32</a:t>
            </a:fld>
            <a:endParaRPr lang="en-US" sz="2000" b="1" dirty="0">
              <a:solidFill>
                <a:schemeClr val="tx1"/>
              </a:solidFill>
            </a:endParaRPr>
          </a:p>
        </p:txBody>
      </p:sp>
      <p:cxnSp>
        <p:nvCxnSpPr>
          <p:cNvPr id="10" name="رابط مستقيم 9">
            <a:extLst>
              <a:ext uri="{FF2B5EF4-FFF2-40B4-BE49-F238E27FC236}">
                <a16:creationId xmlns:a16="http://schemas.microsoft.com/office/drawing/2014/main" id="{A8D16F3F-D433-429C-8F80-9FD05BA4563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129080" y="538392"/>
            <a:ext cx="2266967" cy="405367"/>
          </a:xfrm>
          <a:prstGeom prst="rect">
            <a:avLst/>
          </a:prstGeom>
        </p:spPr>
        <p:txBody>
          <a:bodyPr wrap="none">
            <a:spAutoFit/>
          </a:bodyPr>
          <a:lstStyle/>
          <a:p>
            <a:pPr lvl="0">
              <a:lnSpc>
                <a:spcPct val="107000"/>
              </a:lnSpc>
              <a:spcAft>
                <a:spcPts val="800"/>
              </a:spcAft>
              <a:buSzPts val="1100"/>
            </a:pPr>
            <a:r>
              <a:rPr lang="en-US" sz="2000" dirty="0">
                <a:latin typeface="Times New Roman" panose="02020603050405020304" pitchFamily="18" charset="0"/>
                <a:ea typeface="Calibri" panose="020F0502020204030204" pitchFamily="34" charset="0"/>
                <a:cs typeface="Arial" panose="020B0604020202020204" pitchFamily="34" charset="0"/>
              </a:rPr>
              <a:t>Compatibility check</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1938745" y="1436113"/>
            <a:ext cx="8270966" cy="3990797"/>
          </a:xfrm>
          <a:prstGeom prst="rect">
            <a:avLst/>
          </a:prstGeom>
        </p:spPr>
      </p:pic>
      <p:sp>
        <p:nvSpPr>
          <p:cNvPr id="4" name="Rectangle 3"/>
          <p:cNvSpPr/>
          <p:nvPr/>
        </p:nvSpPr>
        <p:spPr>
          <a:xfrm>
            <a:off x="1564666" y="5674835"/>
            <a:ext cx="7567551" cy="383182"/>
          </a:xfrm>
          <a:prstGeom prst="rect">
            <a:avLst/>
          </a:prstGeom>
        </p:spPr>
        <p:txBody>
          <a:bodyPr wrap="square">
            <a:spAutoFit/>
          </a:bodyPr>
          <a:lstStyle/>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Compatibility check was done on ETAB, all element are moving together.</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970557957"/>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E3FA33E-4C46-4873-8200-9E3EA817E6E2}"/>
              </a:ext>
            </a:extLst>
          </p:cNvPr>
          <p:cNvSpPr/>
          <p:nvPr/>
        </p:nvSpPr>
        <p:spPr>
          <a:xfrm>
            <a:off x="4451015" y="1654757"/>
            <a:ext cx="4041426"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:Equilibrium check for the first part</a:t>
            </a:r>
          </a:p>
        </p:txBody>
      </p:sp>
      <p:sp>
        <p:nvSpPr>
          <p:cNvPr id="8" name="مستطيل 7">
            <a:extLst>
              <a:ext uri="{FF2B5EF4-FFF2-40B4-BE49-F238E27FC236}">
                <a16:creationId xmlns:a16="http://schemas.microsoft.com/office/drawing/2014/main" id="{FE36512D-5842-4ED0-B3E0-0E6E71A5176B}"/>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4">
            <a:extLst>
              <a:ext uri="{FF2B5EF4-FFF2-40B4-BE49-F238E27FC236}">
                <a16:creationId xmlns:a16="http://schemas.microsoft.com/office/drawing/2014/main" id="{600A5213-D090-475C-9219-53A2B6C42639}"/>
              </a:ext>
            </a:extLst>
          </p:cNvPr>
          <p:cNvSpPr/>
          <p:nvPr/>
        </p:nvSpPr>
        <p:spPr>
          <a:xfrm>
            <a:off x="1238414" y="358505"/>
            <a:ext cx="6096000" cy="1200329"/>
          </a:xfrm>
          <a:prstGeom prst="rect">
            <a:avLst/>
          </a:prstGeom>
        </p:spPr>
        <p:txBody>
          <a:bodyPr wrap="square">
            <a:spAutoFit/>
          </a:bodyPr>
          <a:lstStyle/>
          <a:p>
            <a:endParaRPr lang="ar-SA" dirty="0">
              <a:solidFill>
                <a:srgbClr val="FF0000"/>
              </a:solidFill>
              <a:latin typeface="Times New Roman" panose="02020603050405020304" pitchFamily="18" charset="0"/>
              <a:cs typeface="+mj-cs"/>
            </a:endParaRPr>
          </a:p>
          <a:p>
            <a:pPr>
              <a:buFont typeface="Wingdings" panose="05000000000000000000" pitchFamily="2" charset="2"/>
              <a:buChar char="Ø"/>
            </a:pPr>
            <a:r>
              <a:rPr lang="en-US" dirty="0">
                <a:solidFill>
                  <a:srgbClr val="FF0000"/>
                </a:solidFill>
                <a:latin typeface="Times New Roman" panose="02020603050405020304" pitchFamily="18" charset="0"/>
                <a:cs typeface="+mj-cs"/>
              </a:rPr>
              <a:t>Equilibrium check</a:t>
            </a:r>
          </a:p>
          <a:p>
            <a:pPr>
              <a:buFont typeface="Wingdings" panose="05000000000000000000" pitchFamily="2" charset="2"/>
              <a:buChar char="Ø"/>
            </a:pPr>
            <a:endParaRPr lang="en-US" dirty="0">
              <a:latin typeface="Times New Roman" panose="02020603050405020304" pitchFamily="18" charset="0"/>
              <a:cs typeface="+mj-cs"/>
            </a:endParaRPr>
          </a:p>
          <a:p>
            <a:endParaRPr lang="en-US" i="1" dirty="0">
              <a:solidFill>
                <a:srgbClr val="002060"/>
              </a:solidFill>
              <a:latin typeface="Times New Roman" panose="02020603050405020304" pitchFamily="18" charset="0"/>
              <a:cs typeface="+mj-cs"/>
            </a:endParaRPr>
          </a:p>
        </p:txBody>
      </p:sp>
      <p:sp>
        <p:nvSpPr>
          <p:cNvPr id="2" name="عنصر نائب لرقم الشريحة 1">
            <a:extLst>
              <a:ext uri="{FF2B5EF4-FFF2-40B4-BE49-F238E27FC236}">
                <a16:creationId xmlns:a16="http://schemas.microsoft.com/office/drawing/2014/main" id="{CC79AEE6-DA0B-4910-B3B6-24B2259F66AC}"/>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33</a:t>
            </a:fld>
            <a:endParaRPr lang="en-US" sz="2000" b="1">
              <a:solidFill>
                <a:schemeClr val="tx1"/>
              </a:solidFill>
            </a:endParaRPr>
          </a:p>
        </p:txBody>
      </p:sp>
      <p:cxnSp>
        <p:nvCxnSpPr>
          <p:cNvPr id="9" name="رابط مستقيم 8">
            <a:extLst>
              <a:ext uri="{FF2B5EF4-FFF2-40B4-BE49-F238E27FC236}">
                <a16:creationId xmlns:a16="http://schemas.microsoft.com/office/drawing/2014/main" id="{510A632C-B4AA-483A-B2EC-E7A8DD979FDB}"/>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854110" y="2426043"/>
            <a:ext cx="6096000" cy="776623"/>
          </a:xfrm>
          <a:prstGeom prst="rect">
            <a:avLst/>
          </a:prstGeom>
        </p:spPr>
        <p:txBody>
          <a:bodyPr>
            <a:spAutoFit/>
          </a:bodyPr>
          <a:lstStyle/>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a) For Live Load:</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From ETAB LL= 1108.2 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12" name="Picture 11"/>
          <p:cNvPicPr/>
          <p:nvPr/>
        </p:nvPicPr>
        <p:blipFill rotWithShape="1">
          <a:blip r:embed="rId2">
            <a:extLst>
              <a:ext uri="{28A0092B-C50C-407E-A947-70E740481C1C}">
                <a14:useLocalDpi xmlns:a14="http://schemas.microsoft.com/office/drawing/2010/main" val="0"/>
              </a:ext>
            </a:extLst>
          </a:blip>
          <a:srcRect r="30150" b="49606"/>
          <a:stretch/>
        </p:blipFill>
        <p:spPr bwMode="auto">
          <a:xfrm>
            <a:off x="3902110" y="2400382"/>
            <a:ext cx="7096816" cy="3548339"/>
          </a:xfrm>
          <a:prstGeom prst="rect">
            <a:avLst/>
          </a:prstGeom>
          <a:noFill/>
          <a:ln>
            <a:noFill/>
          </a:ln>
          <a:extLst>
            <a:ext uri="{53640926-AAD7-44D8-BBD7-CCE9431645EC}">
              <a14:shadowObscured xmlns:a14="http://schemas.microsoft.com/office/drawing/2010/main"/>
            </a:ext>
          </a:extLst>
        </p:spPr>
      </p:pic>
      <p:sp>
        <p:nvSpPr>
          <p:cNvPr id="4" name="Rectangle 3"/>
          <p:cNvSpPr/>
          <p:nvPr/>
        </p:nvSpPr>
        <p:spPr>
          <a:xfrm>
            <a:off x="749608" y="3630651"/>
            <a:ext cx="6096000" cy="2318070"/>
          </a:xfrm>
          <a:prstGeom prst="rect">
            <a:avLst/>
          </a:prstGeom>
        </p:spPr>
        <p:txBody>
          <a:bodyPr>
            <a:spAutoFit/>
          </a:bodyPr>
          <a:lstStyle/>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Manual: </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LL =657.75 KN “ first story</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LL=455.16 KN “ second story</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LL total=1112.91KN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%Error </a:t>
            </a:r>
            <a:r>
              <a:rPr lang="en-US" sz="1600" dirty="0">
                <a:latin typeface="Times New Roman" panose="02020603050405020304" pitchFamily="18" charset="0"/>
                <a:ea typeface="Times New Roman" panose="02020603050405020304" pitchFamily="18" charset="0"/>
                <a:cs typeface="Arial" panose="020B0604020202020204" pitchFamily="34" charset="0"/>
              </a:rPr>
              <a:t>=0.42 % &lt; 5 % it’s OK</a:t>
            </a:r>
            <a:endParaRPr lang="en-US" sz="14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632316103"/>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a:extLst>
              <a:ext uri="{FF2B5EF4-FFF2-40B4-BE49-F238E27FC236}">
                <a16:creationId xmlns:a16="http://schemas.microsoft.com/office/drawing/2014/main" id="{1E3FA33E-4C46-4873-8200-9E3EA817E6E2}"/>
              </a:ext>
            </a:extLst>
          </p:cNvPr>
          <p:cNvSpPr/>
          <p:nvPr/>
        </p:nvSpPr>
        <p:spPr>
          <a:xfrm>
            <a:off x="3963641" y="2112531"/>
            <a:ext cx="2528193"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:Equilibrium check</a:t>
            </a:r>
          </a:p>
        </p:txBody>
      </p:sp>
      <p:sp>
        <p:nvSpPr>
          <p:cNvPr id="10" name="Rectangle 4">
            <a:extLst>
              <a:ext uri="{FF2B5EF4-FFF2-40B4-BE49-F238E27FC236}">
                <a16:creationId xmlns:a16="http://schemas.microsoft.com/office/drawing/2014/main" id="{BA7CDB5F-1329-403A-AE5E-6FE86E19397E}"/>
              </a:ext>
            </a:extLst>
          </p:cNvPr>
          <p:cNvSpPr/>
          <p:nvPr/>
        </p:nvSpPr>
        <p:spPr>
          <a:xfrm>
            <a:off x="545719" y="300445"/>
            <a:ext cx="6096000" cy="1231106"/>
          </a:xfrm>
          <a:prstGeom prst="rect">
            <a:avLst/>
          </a:prstGeom>
        </p:spPr>
        <p:txBody>
          <a:bodyPr wrap="square">
            <a:spAutoFit/>
          </a:bodyPr>
          <a:lstStyle/>
          <a:p>
            <a:endParaRPr lang="ar-SA" dirty="0">
              <a:latin typeface="Times New Roman" panose="02020603050405020304" pitchFamily="18" charset="0"/>
              <a:cs typeface="+mj-cs"/>
            </a:endParaRPr>
          </a:p>
          <a:p>
            <a:pPr marL="342900" indent="-342900">
              <a:buFont typeface="Wingdings" panose="05000000000000000000" pitchFamily="2" charset="2"/>
              <a:buChar char="Ø"/>
            </a:pPr>
            <a:r>
              <a:rPr lang="en-US" dirty="0">
                <a:solidFill>
                  <a:srgbClr val="FF0000"/>
                </a:solidFill>
                <a:latin typeface="Times New Roman" panose="02020603050405020304" pitchFamily="18" charset="0"/>
                <a:cs typeface="+mj-cs"/>
              </a:rPr>
              <a:t>Equilibrium check</a:t>
            </a:r>
          </a:p>
          <a:p>
            <a:pPr marL="342900" indent="-342900">
              <a:buFont typeface="Wingdings" panose="05000000000000000000" pitchFamily="2" charset="2"/>
              <a:buChar char="Ø"/>
            </a:pPr>
            <a:endParaRPr lang="en-US" dirty="0">
              <a:latin typeface="Times New Roman" panose="02020603050405020304" pitchFamily="18" charset="0"/>
              <a:cs typeface="+mj-cs"/>
            </a:endParaRPr>
          </a:p>
          <a:p>
            <a:endParaRPr lang="en-US" sz="2000" b="1" i="1" dirty="0">
              <a:solidFill>
                <a:srgbClr val="002060"/>
              </a:solidFill>
              <a:latin typeface="Times New Roman" panose="02020603050405020304" pitchFamily="18" charset="0"/>
              <a:cs typeface="Times New Roman" panose="02020603050405020304" pitchFamily="18" charset="0"/>
            </a:endParaRPr>
          </a:p>
        </p:txBody>
      </p:sp>
      <p:sp>
        <p:nvSpPr>
          <p:cNvPr id="9" name="مستطيل 8">
            <a:extLst>
              <a:ext uri="{FF2B5EF4-FFF2-40B4-BE49-F238E27FC236}">
                <a16:creationId xmlns:a16="http://schemas.microsoft.com/office/drawing/2014/main" id="{45C265CD-C74F-4E60-A9A9-BED848E215E8}"/>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صر نائب لرقم الشريحة 1">
            <a:extLst>
              <a:ext uri="{FF2B5EF4-FFF2-40B4-BE49-F238E27FC236}">
                <a16:creationId xmlns:a16="http://schemas.microsoft.com/office/drawing/2014/main" id="{9FF54E69-E48E-43B8-B7BE-E30D66FC35BF}"/>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34</a:t>
            </a:fld>
            <a:endParaRPr lang="en-US" sz="2000" b="1" dirty="0">
              <a:solidFill>
                <a:schemeClr val="tx1"/>
              </a:solidFill>
            </a:endParaRPr>
          </a:p>
        </p:txBody>
      </p:sp>
      <p:cxnSp>
        <p:nvCxnSpPr>
          <p:cNvPr id="11" name="رابط مستقيم 10">
            <a:extLst>
              <a:ext uri="{FF2B5EF4-FFF2-40B4-BE49-F238E27FC236}">
                <a16:creationId xmlns:a16="http://schemas.microsoft.com/office/drawing/2014/main" id="{02CCFDB6-C825-48ED-9241-6244602D5B6E}"/>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3" name="Table 2"/>
          <p:cNvGraphicFramePr>
            <a:graphicFrameLocks noGrp="1"/>
          </p:cNvGraphicFramePr>
          <p:nvPr>
            <p:extLst>
              <p:ext uri="{D42A27DB-BD31-4B8C-83A1-F6EECF244321}">
                <p14:modId xmlns:p14="http://schemas.microsoft.com/office/powerpoint/2010/main" val="1806830701"/>
              </p:ext>
            </p:extLst>
          </p:nvPr>
        </p:nvGraphicFramePr>
        <p:xfrm>
          <a:off x="1418046" y="2676437"/>
          <a:ext cx="8128000" cy="3337560"/>
        </p:xfrm>
        <a:graphic>
          <a:graphicData uri="http://schemas.openxmlformats.org/drawingml/2006/table">
            <a:tbl>
              <a:tblPr firstRow="1" bandRow="1">
                <a:tableStyleId>{F5AB1C69-6EDB-4FF4-983F-18BD219EF322}</a:tableStyleId>
              </a:tblPr>
              <a:tblGrid>
                <a:gridCol w="1625600">
                  <a:extLst>
                    <a:ext uri="{9D8B030D-6E8A-4147-A177-3AD203B41FA5}">
                      <a16:colId xmlns:a16="http://schemas.microsoft.com/office/drawing/2014/main" val="943120730"/>
                    </a:ext>
                  </a:extLst>
                </a:gridCol>
                <a:gridCol w="1625600">
                  <a:extLst>
                    <a:ext uri="{9D8B030D-6E8A-4147-A177-3AD203B41FA5}">
                      <a16:colId xmlns:a16="http://schemas.microsoft.com/office/drawing/2014/main" val="1797134470"/>
                    </a:ext>
                  </a:extLst>
                </a:gridCol>
                <a:gridCol w="1625600">
                  <a:extLst>
                    <a:ext uri="{9D8B030D-6E8A-4147-A177-3AD203B41FA5}">
                      <a16:colId xmlns:a16="http://schemas.microsoft.com/office/drawing/2014/main" val="960168099"/>
                    </a:ext>
                  </a:extLst>
                </a:gridCol>
                <a:gridCol w="1625600">
                  <a:extLst>
                    <a:ext uri="{9D8B030D-6E8A-4147-A177-3AD203B41FA5}">
                      <a16:colId xmlns:a16="http://schemas.microsoft.com/office/drawing/2014/main" val="921674234"/>
                    </a:ext>
                  </a:extLst>
                </a:gridCol>
                <a:gridCol w="1625600">
                  <a:extLst>
                    <a:ext uri="{9D8B030D-6E8A-4147-A177-3AD203B41FA5}">
                      <a16:colId xmlns:a16="http://schemas.microsoft.com/office/drawing/2014/main" val="803709645"/>
                    </a:ext>
                  </a:extLst>
                </a:gridCol>
              </a:tblGrid>
              <a:tr h="370840">
                <a:tc>
                  <a:txBody>
                    <a:bodyPr/>
                    <a:lstStyle/>
                    <a:p>
                      <a:pPr algn="ctr"/>
                      <a:r>
                        <a:rPr lang="en-US" dirty="0"/>
                        <a:t>Loads</a:t>
                      </a:r>
                    </a:p>
                  </a:txBody>
                  <a:tcPr/>
                </a:tc>
                <a:tc>
                  <a:txBody>
                    <a:bodyPr/>
                    <a:lstStyle/>
                    <a:p>
                      <a:pPr algn="ctr"/>
                      <a:r>
                        <a:rPr lang="en-US" dirty="0"/>
                        <a:t>ETABS</a:t>
                      </a:r>
                      <a:r>
                        <a:rPr lang="en-US" baseline="0" dirty="0"/>
                        <a:t> (KN)</a:t>
                      </a:r>
                      <a:endParaRPr lang="en-US" dirty="0"/>
                    </a:p>
                  </a:txBody>
                  <a:tcPr/>
                </a:tc>
                <a:tc>
                  <a:txBody>
                    <a:bodyPr/>
                    <a:lstStyle/>
                    <a:p>
                      <a:pPr algn="ctr"/>
                      <a:r>
                        <a:rPr lang="en-US" dirty="0"/>
                        <a:t>Parts</a:t>
                      </a:r>
                    </a:p>
                  </a:txBody>
                  <a:tcPr/>
                </a:tc>
                <a:tc>
                  <a:txBody>
                    <a:bodyPr/>
                    <a:lstStyle/>
                    <a:p>
                      <a:pPr algn="ctr"/>
                      <a:r>
                        <a:rPr lang="en-US" dirty="0"/>
                        <a:t>Manual</a:t>
                      </a:r>
                    </a:p>
                  </a:txBody>
                  <a:tcPr/>
                </a:tc>
                <a:tc>
                  <a:txBody>
                    <a:bodyPr/>
                    <a:lstStyle/>
                    <a:p>
                      <a:pPr algn="ctr"/>
                      <a:r>
                        <a:rPr lang="en-US" dirty="0"/>
                        <a:t>% Error</a:t>
                      </a:r>
                    </a:p>
                  </a:txBody>
                  <a:tcPr/>
                </a:tc>
                <a:extLst>
                  <a:ext uri="{0D108BD9-81ED-4DB2-BD59-A6C34878D82A}">
                    <a16:rowId xmlns:a16="http://schemas.microsoft.com/office/drawing/2014/main" val="1611843950"/>
                  </a:ext>
                </a:extLst>
              </a:tr>
              <a:tr h="370840">
                <a:tc>
                  <a:txBody>
                    <a:bodyPr/>
                    <a:lstStyle/>
                    <a:p>
                      <a:pPr algn="ctr"/>
                      <a:r>
                        <a:rPr lang="en-US" dirty="0">
                          <a:solidFill>
                            <a:srgbClr val="002060"/>
                          </a:solidFill>
                        </a:rPr>
                        <a:t>Live</a:t>
                      </a:r>
                    </a:p>
                  </a:txBody>
                  <a:tcPr/>
                </a:tc>
                <a:tc>
                  <a:txBody>
                    <a:bodyPr/>
                    <a:lstStyle/>
                    <a:p>
                      <a:pPr algn="ctr"/>
                      <a:r>
                        <a:rPr lang="en-US" dirty="0">
                          <a:solidFill>
                            <a:srgbClr val="002060"/>
                          </a:solidFill>
                        </a:rPr>
                        <a:t>1108.2</a:t>
                      </a:r>
                    </a:p>
                  </a:txBody>
                  <a:tcPr/>
                </a:tc>
                <a:tc>
                  <a:txBody>
                    <a:bodyPr/>
                    <a:lstStyle/>
                    <a:p>
                      <a:pPr algn="ctr"/>
                      <a:r>
                        <a:rPr lang="en-US" dirty="0">
                          <a:solidFill>
                            <a:srgbClr val="002060"/>
                          </a:solidFill>
                        </a:rPr>
                        <a:t>Slabs</a:t>
                      </a:r>
                    </a:p>
                  </a:txBody>
                  <a:tcPr/>
                </a:tc>
                <a:tc>
                  <a:txBody>
                    <a:bodyPr/>
                    <a:lstStyle/>
                    <a:p>
                      <a:pPr algn="ctr"/>
                      <a:r>
                        <a:rPr lang="en-US" dirty="0">
                          <a:solidFill>
                            <a:srgbClr val="002060"/>
                          </a:solidFill>
                        </a:rPr>
                        <a:t>1112.91</a:t>
                      </a:r>
                    </a:p>
                  </a:txBody>
                  <a:tcPr/>
                </a:tc>
                <a:tc>
                  <a:txBody>
                    <a:bodyPr/>
                    <a:lstStyle/>
                    <a:p>
                      <a:pPr algn="ctr"/>
                      <a:r>
                        <a:rPr lang="en-US" dirty="0">
                          <a:solidFill>
                            <a:srgbClr val="002060"/>
                          </a:solidFill>
                        </a:rPr>
                        <a:t>0.42%</a:t>
                      </a:r>
                    </a:p>
                  </a:txBody>
                  <a:tcPr/>
                </a:tc>
                <a:extLst>
                  <a:ext uri="{0D108BD9-81ED-4DB2-BD59-A6C34878D82A}">
                    <a16:rowId xmlns:a16="http://schemas.microsoft.com/office/drawing/2014/main" val="420245612"/>
                  </a:ext>
                </a:extLst>
              </a:tr>
              <a:tr h="370840">
                <a:tc>
                  <a:txBody>
                    <a:bodyPr/>
                    <a:lstStyle/>
                    <a:p>
                      <a:pPr algn="ctr"/>
                      <a:r>
                        <a:rPr lang="en-US" dirty="0"/>
                        <a:t>SID</a:t>
                      </a:r>
                    </a:p>
                  </a:txBody>
                  <a:tcPr/>
                </a:tc>
                <a:tc>
                  <a:txBody>
                    <a:bodyPr/>
                    <a:lstStyle/>
                    <a:p>
                      <a:pPr algn="ctr"/>
                      <a:r>
                        <a:rPr lang="en-US" dirty="0"/>
                        <a:t>3460.86</a:t>
                      </a:r>
                    </a:p>
                  </a:txBody>
                  <a:tcPr/>
                </a:tc>
                <a:tc>
                  <a:txBody>
                    <a:bodyPr/>
                    <a:lstStyle/>
                    <a:p>
                      <a:pPr algn="ctr"/>
                      <a:r>
                        <a:rPr lang="en-US" dirty="0"/>
                        <a:t>Slabs</a:t>
                      </a:r>
                    </a:p>
                  </a:txBody>
                  <a:tcPr/>
                </a:tc>
                <a:tc>
                  <a:txBody>
                    <a:bodyPr/>
                    <a:lstStyle/>
                    <a:p>
                      <a:pPr algn="ctr"/>
                      <a:r>
                        <a:rPr lang="en-US" dirty="0"/>
                        <a:t>3605.83</a:t>
                      </a:r>
                    </a:p>
                  </a:txBody>
                  <a:tcPr/>
                </a:tc>
                <a:tc>
                  <a:txBody>
                    <a:bodyPr/>
                    <a:lstStyle/>
                    <a:p>
                      <a:pPr algn="ctr"/>
                      <a:r>
                        <a:rPr lang="en-US" dirty="0"/>
                        <a:t>4.1%</a:t>
                      </a:r>
                    </a:p>
                  </a:txBody>
                  <a:tcPr/>
                </a:tc>
                <a:extLst>
                  <a:ext uri="{0D108BD9-81ED-4DB2-BD59-A6C34878D82A}">
                    <a16:rowId xmlns:a16="http://schemas.microsoft.com/office/drawing/2014/main" val="3957712053"/>
                  </a:ext>
                </a:extLst>
              </a:tr>
              <a:tr h="370840">
                <a:tc>
                  <a:txBody>
                    <a:bodyPr/>
                    <a:lstStyle/>
                    <a:p>
                      <a:pPr algn="ctr"/>
                      <a:endParaRPr lang="en-US" dirty="0">
                        <a:solidFill>
                          <a:schemeClr val="accent5">
                            <a:lumMod val="50000"/>
                          </a:schemeClr>
                        </a:solidFill>
                        <a:effectLst/>
                      </a:endParaRPr>
                    </a:p>
                  </a:txBody>
                  <a:tcPr/>
                </a:tc>
                <a:tc>
                  <a:txBody>
                    <a:bodyPr/>
                    <a:lstStyle/>
                    <a:p>
                      <a:pPr algn="ctr"/>
                      <a:endParaRPr lang="en-US">
                        <a:solidFill>
                          <a:schemeClr val="accent5">
                            <a:lumMod val="50000"/>
                          </a:schemeClr>
                        </a:solidFill>
                        <a:effectLst/>
                      </a:endParaRPr>
                    </a:p>
                  </a:txBody>
                  <a:tcPr/>
                </a:tc>
                <a:tc>
                  <a:txBody>
                    <a:bodyPr/>
                    <a:lstStyle/>
                    <a:p>
                      <a:pPr algn="ctr"/>
                      <a:r>
                        <a:rPr lang="en-US" dirty="0">
                          <a:solidFill>
                            <a:schemeClr val="accent5">
                              <a:lumMod val="50000"/>
                            </a:schemeClr>
                          </a:solidFill>
                          <a:effectLst/>
                        </a:rPr>
                        <a:t>Slabs</a:t>
                      </a:r>
                    </a:p>
                  </a:txBody>
                  <a:tcPr/>
                </a:tc>
                <a:tc>
                  <a:txBody>
                    <a:bodyPr/>
                    <a:lstStyle/>
                    <a:p>
                      <a:pPr algn="ctr"/>
                      <a:r>
                        <a:rPr lang="en-US" dirty="0">
                          <a:solidFill>
                            <a:schemeClr val="accent5">
                              <a:lumMod val="50000"/>
                            </a:schemeClr>
                          </a:solidFill>
                          <a:effectLst/>
                        </a:rPr>
                        <a:t>3834.92</a:t>
                      </a:r>
                    </a:p>
                  </a:txBody>
                  <a:tcPr/>
                </a:tc>
                <a:tc>
                  <a:txBody>
                    <a:bodyPr/>
                    <a:lstStyle/>
                    <a:p>
                      <a:pPr algn="ctr"/>
                      <a:endParaRPr lang="en-US">
                        <a:solidFill>
                          <a:schemeClr val="accent5">
                            <a:lumMod val="50000"/>
                          </a:schemeClr>
                        </a:solidFill>
                        <a:effectLst/>
                      </a:endParaRPr>
                    </a:p>
                  </a:txBody>
                  <a:tcPr/>
                </a:tc>
                <a:extLst>
                  <a:ext uri="{0D108BD9-81ED-4DB2-BD59-A6C34878D82A}">
                    <a16:rowId xmlns:a16="http://schemas.microsoft.com/office/drawing/2014/main" val="1894667809"/>
                  </a:ext>
                </a:extLst>
              </a:tr>
              <a:tr h="370840">
                <a:tc>
                  <a:txBody>
                    <a:bodyPr/>
                    <a:lstStyle/>
                    <a:p>
                      <a:pPr algn="ctr"/>
                      <a:endParaRPr lang="en-US" dirty="0">
                        <a:solidFill>
                          <a:schemeClr val="accent5">
                            <a:lumMod val="50000"/>
                          </a:schemeClr>
                        </a:solidFill>
                        <a:effectLst/>
                      </a:endParaRPr>
                    </a:p>
                  </a:txBody>
                  <a:tcPr/>
                </a:tc>
                <a:tc>
                  <a:txBody>
                    <a:bodyPr/>
                    <a:lstStyle/>
                    <a:p>
                      <a:pPr algn="ctr"/>
                      <a:endParaRPr lang="en-US" dirty="0">
                        <a:solidFill>
                          <a:schemeClr val="accent5">
                            <a:lumMod val="50000"/>
                          </a:schemeClr>
                        </a:solidFill>
                        <a:effectLst/>
                      </a:endParaRPr>
                    </a:p>
                  </a:txBody>
                  <a:tcPr/>
                </a:tc>
                <a:tc>
                  <a:txBody>
                    <a:bodyPr/>
                    <a:lstStyle/>
                    <a:p>
                      <a:pPr algn="ctr"/>
                      <a:r>
                        <a:rPr lang="en-US" dirty="0">
                          <a:solidFill>
                            <a:schemeClr val="accent5">
                              <a:lumMod val="50000"/>
                            </a:schemeClr>
                          </a:solidFill>
                          <a:effectLst/>
                        </a:rPr>
                        <a:t>Columns</a:t>
                      </a:r>
                    </a:p>
                  </a:txBody>
                  <a:tcPr/>
                </a:tc>
                <a:tc>
                  <a:txBody>
                    <a:bodyPr/>
                    <a:lstStyle/>
                    <a:p>
                      <a:pPr algn="ctr"/>
                      <a:r>
                        <a:rPr lang="en-US" dirty="0">
                          <a:solidFill>
                            <a:schemeClr val="accent5">
                              <a:lumMod val="50000"/>
                            </a:schemeClr>
                          </a:solidFill>
                          <a:effectLst/>
                        </a:rPr>
                        <a:t>450</a:t>
                      </a:r>
                    </a:p>
                  </a:txBody>
                  <a:tcPr/>
                </a:tc>
                <a:tc>
                  <a:txBody>
                    <a:bodyPr/>
                    <a:lstStyle/>
                    <a:p>
                      <a:pPr algn="ctr"/>
                      <a:endParaRPr lang="en-US">
                        <a:solidFill>
                          <a:schemeClr val="accent5">
                            <a:lumMod val="50000"/>
                          </a:schemeClr>
                        </a:solidFill>
                        <a:effectLst/>
                      </a:endParaRPr>
                    </a:p>
                  </a:txBody>
                  <a:tcPr/>
                </a:tc>
                <a:extLst>
                  <a:ext uri="{0D108BD9-81ED-4DB2-BD59-A6C34878D82A}">
                    <a16:rowId xmlns:a16="http://schemas.microsoft.com/office/drawing/2014/main" val="2871020958"/>
                  </a:ext>
                </a:extLst>
              </a:tr>
              <a:tr h="370840">
                <a:tc>
                  <a:txBody>
                    <a:bodyPr/>
                    <a:lstStyle/>
                    <a:p>
                      <a:pPr algn="ctr"/>
                      <a:r>
                        <a:rPr lang="en-US" dirty="0">
                          <a:solidFill>
                            <a:schemeClr val="accent5">
                              <a:lumMod val="50000"/>
                            </a:schemeClr>
                          </a:solidFill>
                          <a:effectLst/>
                        </a:rPr>
                        <a:t>Dead</a:t>
                      </a:r>
                    </a:p>
                  </a:txBody>
                  <a:tcPr/>
                </a:tc>
                <a:tc>
                  <a:txBody>
                    <a:bodyPr/>
                    <a:lstStyle/>
                    <a:p>
                      <a:pPr algn="ctr"/>
                      <a:r>
                        <a:rPr lang="en-US" dirty="0">
                          <a:solidFill>
                            <a:schemeClr val="accent5">
                              <a:lumMod val="50000"/>
                            </a:schemeClr>
                          </a:solidFill>
                          <a:effectLst/>
                        </a:rPr>
                        <a:t>9389.94</a:t>
                      </a:r>
                    </a:p>
                  </a:txBody>
                  <a:tcPr/>
                </a:tc>
                <a:tc>
                  <a:txBody>
                    <a:bodyPr/>
                    <a:lstStyle/>
                    <a:p>
                      <a:pPr algn="ctr"/>
                      <a:r>
                        <a:rPr lang="en-US" dirty="0">
                          <a:solidFill>
                            <a:schemeClr val="accent5">
                              <a:lumMod val="50000"/>
                            </a:schemeClr>
                          </a:solidFill>
                          <a:effectLst/>
                        </a:rPr>
                        <a:t>Walls</a:t>
                      </a:r>
                    </a:p>
                  </a:txBody>
                  <a:tcPr/>
                </a:tc>
                <a:tc>
                  <a:txBody>
                    <a:bodyPr/>
                    <a:lstStyle/>
                    <a:p>
                      <a:pPr algn="ctr"/>
                      <a:r>
                        <a:rPr lang="en-US" dirty="0">
                          <a:solidFill>
                            <a:schemeClr val="accent5">
                              <a:lumMod val="50000"/>
                            </a:schemeClr>
                          </a:solidFill>
                          <a:effectLst/>
                        </a:rPr>
                        <a:t>1324.75</a:t>
                      </a:r>
                    </a:p>
                  </a:txBody>
                  <a:tcPr/>
                </a:tc>
                <a:tc>
                  <a:txBody>
                    <a:bodyPr/>
                    <a:lstStyle/>
                    <a:p>
                      <a:pPr algn="ctr"/>
                      <a:r>
                        <a:rPr lang="en-US" dirty="0">
                          <a:solidFill>
                            <a:schemeClr val="accent5">
                              <a:lumMod val="50000"/>
                            </a:schemeClr>
                          </a:solidFill>
                          <a:effectLst/>
                        </a:rPr>
                        <a:t>0.5%</a:t>
                      </a:r>
                    </a:p>
                  </a:txBody>
                  <a:tcPr/>
                </a:tc>
                <a:extLst>
                  <a:ext uri="{0D108BD9-81ED-4DB2-BD59-A6C34878D82A}">
                    <a16:rowId xmlns:a16="http://schemas.microsoft.com/office/drawing/2014/main" val="2744156225"/>
                  </a:ext>
                </a:extLst>
              </a:tr>
              <a:tr h="370840">
                <a:tc>
                  <a:txBody>
                    <a:bodyPr/>
                    <a:lstStyle/>
                    <a:p>
                      <a:pPr algn="ctr"/>
                      <a:endParaRPr lang="en-US" dirty="0">
                        <a:solidFill>
                          <a:schemeClr val="accent5">
                            <a:lumMod val="50000"/>
                          </a:schemeClr>
                        </a:solidFill>
                        <a:effectLst/>
                      </a:endParaRPr>
                    </a:p>
                  </a:txBody>
                  <a:tcPr/>
                </a:tc>
                <a:tc>
                  <a:txBody>
                    <a:bodyPr/>
                    <a:lstStyle/>
                    <a:p>
                      <a:pPr algn="ctr"/>
                      <a:endParaRPr lang="en-US" dirty="0">
                        <a:solidFill>
                          <a:schemeClr val="accent5">
                            <a:lumMod val="50000"/>
                          </a:schemeClr>
                        </a:solidFill>
                        <a:effectLst/>
                      </a:endParaRPr>
                    </a:p>
                  </a:txBody>
                  <a:tcPr/>
                </a:tc>
                <a:tc>
                  <a:txBody>
                    <a:bodyPr/>
                    <a:lstStyle/>
                    <a:p>
                      <a:pPr algn="ctr"/>
                      <a:r>
                        <a:rPr lang="en-US" dirty="0">
                          <a:solidFill>
                            <a:schemeClr val="accent5">
                              <a:lumMod val="50000"/>
                            </a:schemeClr>
                          </a:solidFill>
                          <a:effectLst/>
                        </a:rPr>
                        <a:t>External</a:t>
                      </a:r>
                      <a:r>
                        <a:rPr lang="en-US" baseline="0" dirty="0">
                          <a:solidFill>
                            <a:schemeClr val="accent5">
                              <a:lumMod val="50000"/>
                            </a:schemeClr>
                          </a:solidFill>
                          <a:effectLst/>
                        </a:rPr>
                        <a:t> walls</a:t>
                      </a:r>
                      <a:endParaRPr lang="en-US" dirty="0">
                        <a:solidFill>
                          <a:schemeClr val="accent5">
                            <a:lumMod val="50000"/>
                          </a:schemeClr>
                        </a:solidFill>
                        <a:effectLst/>
                      </a:endParaRPr>
                    </a:p>
                  </a:txBody>
                  <a:tcPr/>
                </a:tc>
                <a:tc>
                  <a:txBody>
                    <a:bodyPr/>
                    <a:lstStyle/>
                    <a:p>
                      <a:pPr algn="ctr"/>
                      <a:r>
                        <a:rPr lang="en-US" dirty="0">
                          <a:solidFill>
                            <a:schemeClr val="accent5">
                              <a:lumMod val="50000"/>
                            </a:schemeClr>
                          </a:solidFill>
                          <a:effectLst/>
                        </a:rPr>
                        <a:t>2870</a:t>
                      </a:r>
                    </a:p>
                  </a:txBody>
                  <a:tcPr/>
                </a:tc>
                <a:tc>
                  <a:txBody>
                    <a:bodyPr/>
                    <a:lstStyle/>
                    <a:p>
                      <a:pPr algn="ctr"/>
                      <a:endParaRPr lang="en-US">
                        <a:solidFill>
                          <a:schemeClr val="accent5">
                            <a:lumMod val="50000"/>
                          </a:schemeClr>
                        </a:solidFill>
                        <a:effectLst/>
                      </a:endParaRPr>
                    </a:p>
                  </a:txBody>
                  <a:tcPr/>
                </a:tc>
                <a:extLst>
                  <a:ext uri="{0D108BD9-81ED-4DB2-BD59-A6C34878D82A}">
                    <a16:rowId xmlns:a16="http://schemas.microsoft.com/office/drawing/2014/main" val="1591099088"/>
                  </a:ext>
                </a:extLst>
              </a:tr>
              <a:tr h="370840">
                <a:tc>
                  <a:txBody>
                    <a:bodyPr/>
                    <a:lstStyle/>
                    <a:p>
                      <a:pPr algn="ctr"/>
                      <a:endParaRPr lang="en-US" dirty="0">
                        <a:solidFill>
                          <a:schemeClr val="accent5">
                            <a:lumMod val="50000"/>
                          </a:schemeClr>
                        </a:solidFill>
                        <a:effectLst/>
                      </a:endParaRPr>
                    </a:p>
                  </a:txBody>
                  <a:tcPr/>
                </a:tc>
                <a:tc>
                  <a:txBody>
                    <a:bodyPr/>
                    <a:lstStyle/>
                    <a:p>
                      <a:pPr algn="ctr"/>
                      <a:endParaRPr lang="en-US" dirty="0">
                        <a:solidFill>
                          <a:schemeClr val="accent5">
                            <a:lumMod val="50000"/>
                          </a:schemeClr>
                        </a:solidFill>
                        <a:effectLst/>
                      </a:endParaRPr>
                    </a:p>
                  </a:txBody>
                  <a:tcPr/>
                </a:tc>
                <a:tc>
                  <a:txBody>
                    <a:bodyPr/>
                    <a:lstStyle/>
                    <a:p>
                      <a:pPr algn="ctr"/>
                      <a:r>
                        <a:rPr lang="en-US" dirty="0">
                          <a:solidFill>
                            <a:schemeClr val="accent5">
                              <a:lumMod val="50000"/>
                            </a:schemeClr>
                          </a:solidFill>
                          <a:effectLst/>
                        </a:rPr>
                        <a:t>Beams</a:t>
                      </a:r>
                    </a:p>
                  </a:txBody>
                  <a:tcPr/>
                </a:tc>
                <a:tc>
                  <a:txBody>
                    <a:bodyPr/>
                    <a:lstStyle/>
                    <a:p>
                      <a:pPr algn="ctr"/>
                      <a:r>
                        <a:rPr lang="en-US" dirty="0">
                          <a:solidFill>
                            <a:schemeClr val="accent5">
                              <a:lumMod val="50000"/>
                            </a:schemeClr>
                          </a:solidFill>
                          <a:effectLst/>
                        </a:rPr>
                        <a:t>864</a:t>
                      </a:r>
                    </a:p>
                  </a:txBody>
                  <a:tcPr/>
                </a:tc>
                <a:tc>
                  <a:txBody>
                    <a:bodyPr/>
                    <a:lstStyle/>
                    <a:p>
                      <a:pPr algn="ctr"/>
                      <a:endParaRPr lang="en-US" dirty="0">
                        <a:solidFill>
                          <a:schemeClr val="accent5">
                            <a:lumMod val="50000"/>
                          </a:schemeClr>
                        </a:solidFill>
                        <a:effectLst/>
                      </a:endParaRPr>
                    </a:p>
                  </a:txBody>
                  <a:tcPr/>
                </a:tc>
                <a:extLst>
                  <a:ext uri="{0D108BD9-81ED-4DB2-BD59-A6C34878D82A}">
                    <a16:rowId xmlns:a16="http://schemas.microsoft.com/office/drawing/2014/main" val="3234745606"/>
                  </a:ext>
                </a:extLst>
              </a:tr>
              <a:tr h="370840">
                <a:tc gridSpan="3">
                  <a:txBody>
                    <a:bodyPr/>
                    <a:lstStyle/>
                    <a:p>
                      <a:pPr algn="ctr"/>
                      <a:r>
                        <a:rPr lang="en-US" dirty="0">
                          <a:solidFill>
                            <a:schemeClr val="accent5">
                              <a:lumMod val="50000"/>
                            </a:schemeClr>
                          </a:solidFill>
                          <a:effectLst/>
                        </a:rPr>
                        <a:t>Total (KN)</a:t>
                      </a:r>
                    </a:p>
                  </a:txBody>
                  <a:tcPr/>
                </a:tc>
                <a:tc hMerge="1">
                  <a:txBody>
                    <a:bodyPr/>
                    <a:lstStyle/>
                    <a:p>
                      <a:endParaRPr lang="en-US"/>
                    </a:p>
                  </a:txBody>
                  <a:tcPr/>
                </a:tc>
                <a:tc hMerge="1">
                  <a:txBody>
                    <a:bodyPr/>
                    <a:lstStyle/>
                    <a:p>
                      <a:endParaRPr lang="en-US" dirty="0"/>
                    </a:p>
                  </a:txBody>
                  <a:tcPr/>
                </a:tc>
                <a:tc>
                  <a:txBody>
                    <a:bodyPr/>
                    <a:lstStyle/>
                    <a:p>
                      <a:pPr algn="ctr"/>
                      <a:r>
                        <a:rPr lang="en-US" dirty="0">
                          <a:solidFill>
                            <a:schemeClr val="accent5">
                              <a:lumMod val="50000"/>
                            </a:schemeClr>
                          </a:solidFill>
                          <a:effectLst/>
                        </a:rPr>
                        <a:t>9343.67</a:t>
                      </a:r>
                    </a:p>
                  </a:txBody>
                  <a:tcPr/>
                </a:tc>
                <a:tc>
                  <a:txBody>
                    <a:bodyPr/>
                    <a:lstStyle/>
                    <a:p>
                      <a:pPr algn="ctr"/>
                      <a:endParaRPr lang="en-US" dirty="0">
                        <a:solidFill>
                          <a:schemeClr val="accent5">
                            <a:lumMod val="50000"/>
                          </a:schemeClr>
                        </a:solidFill>
                        <a:effectLst/>
                      </a:endParaRPr>
                    </a:p>
                  </a:txBody>
                  <a:tcPr/>
                </a:tc>
                <a:extLst>
                  <a:ext uri="{0D108BD9-81ED-4DB2-BD59-A6C34878D82A}">
                    <a16:rowId xmlns:a16="http://schemas.microsoft.com/office/drawing/2014/main" val="2448364793"/>
                  </a:ext>
                </a:extLst>
              </a:tr>
            </a:tbl>
          </a:graphicData>
        </a:graphic>
      </p:graphicFrame>
    </p:spTree>
    <p:extLst>
      <p:ext uri="{BB962C8B-B14F-4D97-AF65-F5344CB8AC3E}">
        <p14:creationId xmlns:p14="http://schemas.microsoft.com/office/powerpoint/2010/main" val="2089797733"/>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a:extLst>
              <a:ext uri="{FF2B5EF4-FFF2-40B4-BE49-F238E27FC236}">
                <a16:creationId xmlns:a16="http://schemas.microsoft.com/office/drawing/2014/main" id="{DE502A46-1BC0-4A4F-A8A9-0FF40CA533C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4">
            <a:extLst>
              <a:ext uri="{FF2B5EF4-FFF2-40B4-BE49-F238E27FC236}">
                <a16:creationId xmlns:a16="http://schemas.microsoft.com/office/drawing/2014/main" id="{CBB7E793-8919-4E8B-89E8-B57D9E6EB41D}"/>
              </a:ext>
            </a:extLst>
          </p:cNvPr>
          <p:cNvSpPr/>
          <p:nvPr/>
        </p:nvSpPr>
        <p:spPr>
          <a:xfrm>
            <a:off x="545719" y="300445"/>
            <a:ext cx="6096000" cy="954107"/>
          </a:xfrm>
          <a:prstGeom prst="rect">
            <a:avLst/>
          </a:prstGeom>
        </p:spPr>
        <p:txBody>
          <a:bodyPr wrap="square">
            <a:spAutoFit/>
          </a:bodyPr>
          <a:lstStyle/>
          <a:p>
            <a:pPr marL="342900" indent="-342900">
              <a:buFont typeface="Wingdings" panose="05000000000000000000" pitchFamily="2" charset="2"/>
              <a:buChar char="Ø"/>
            </a:pPr>
            <a:endParaRPr lang="en-US" dirty="0">
              <a:latin typeface="Times New Roman" panose="02020603050405020304" pitchFamily="18" charset="0"/>
              <a:cs typeface="+mj-cs"/>
            </a:endParaRPr>
          </a:p>
          <a:p>
            <a:pPr marL="342900" indent="-342900">
              <a:buFont typeface="Wingdings" panose="05000000000000000000" pitchFamily="2" charset="2"/>
              <a:buChar char="Ø"/>
            </a:pPr>
            <a:r>
              <a:rPr lang="en-US" dirty="0">
                <a:solidFill>
                  <a:srgbClr val="FF0000"/>
                </a:solidFill>
                <a:latin typeface="Times New Roman" panose="02020603050405020304" pitchFamily="18" charset="0"/>
                <a:cs typeface="+mj-cs"/>
              </a:rPr>
              <a:t>Internal forces check</a:t>
            </a:r>
          </a:p>
          <a:p>
            <a:endParaRPr lang="en-US" sz="2000" b="1" i="1" dirty="0">
              <a:solidFill>
                <a:srgbClr val="002060"/>
              </a:solidFill>
              <a:latin typeface="Times New Roman" panose="02020603050405020304" pitchFamily="18" charset="0"/>
              <a:cs typeface="Times New Roman" panose="02020603050405020304" pitchFamily="18" charset="0"/>
            </a:endParaRPr>
          </a:p>
        </p:txBody>
      </p:sp>
      <p:sp>
        <p:nvSpPr>
          <p:cNvPr id="2" name="عنصر نائب لرقم الشريحة 1">
            <a:extLst>
              <a:ext uri="{FF2B5EF4-FFF2-40B4-BE49-F238E27FC236}">
                <a16:creationId xmlns:a16="http://schemas.microsoft.com/office/drawing/2014/main" id="{D414EC8C-884E-48FD-9720-C0EB60B323DD}"/>
              </a:ext>
            </a:extLst>
          </p:cNvPr>
          <p:cNvSpPr>
            <a:spLocks noGrp="1"/>
          </p:cNvSpPr>
          <p:nvPr>
            <p:ph type="sldNum" sz="quarter" idx="12"/>
          </p:nvPr>
        </p:nvSpPr>
        <p:spPr>
          <a:xfrm>
            <a:off x="9153485" y="6348866"/>
            <a:ext cx="2743200" cy="365125"/>
          </a:xfrm>
        </p:spPr>
        <p:txBody>
          <a:bodyPr/>
          <a:lstStyle/>
          <a:p>
            <a:fld id="{09964888-E3DD-43E6-9D6D-BA1E53871D58}" type="slidenum">
              <a:rPr lang="en-US" sz="2000" b="1" smtClean="0">
                <a:solidFill>
                  <a:schemeClr val="tx1"/>
                </a:solidFill>
              </a:rPr>
              <a:pPr/>
              <a:t>35</a:t>
            </a:fld>
            <a:endParaRPr lang="en-US" sz="2000" b="1" dirty="0">
              <a:solidFill>
                <a:schemeClr val="tx1"/>
              </a:solidFill>
            </a:endParaRPr>
          </a:p>
        </p:txBody>
      </p:sp>
      <p:cxnSp>
        <p:nvCxnSpPr>
          <p:cNvPr id="14" name="رابط مستقيم 13">
            <a:extLst>
              <a:ext uri="{FF2B5EF4-FFF2-40B4-BE49-F238E27FC236}">
                <a16:creationId xmlns:a16="http://schemas.microsoft.com/office/drawing/2014/main" id="{AF8F43AB-9A75-4B54-9DC0-31042F5CDA5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854110" y="1140392"/>
            <a:ext cx="1165704" cy="410882"/>
          </a:xfrm>
          <a:prstGeom prst="rect">
            <a:avLst/>
          </a:prstGeom>
        </p:spPr>
        <p:txBody>
          <a:bodyPr wrap="none">
            <a:spAutoFit/>
          </a:bodyPr>
          <a:lstStyle/>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Column 1:</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17" name="Picture 16"/>
          <p:cNvPicPr/>
          <p:nvPr/>
        </p:nvPicPr>
        <p:blipFill rotWithShape="1">
          <a:blip r:embed="rId2"/>
          <a:srcRect l="20953" t="27935" r="58302" b="26355"/>
          <a:stretch/>
        </p:blipFill>
        <p:spPr bwMode="auto">
          <a:xfrm>
            <a:off x="385402" y="1982606"/>
            <a:ext cx="2103120" cy="1910384"/>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3048000" y="2106587"/>
            <a:ext cx="6096000" cy="2644827"/>
          </a:xfrm>
          <a:prstGeom prst="rect">
            <a:avLst/>
          </a:prstGeom>
        </p:spPr>
        <p:txBody>
          <a:bodyPr>
            <a:spAutoFit/>
          </a:bodyPr>
          <a:lstStyle/>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From ETAB ultimate axial force = 99.13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Column weight =16.875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Slab weight = 23.7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Wall weight = 60.48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Total manual = 101.05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 error = 1.9% &lt; 5% … Ok</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060678005"/>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57201"/>
            <a:ext cx="8596668" cy="6139542"/>
          </a:xfrm>
        </p:spPr>
        <p:txBody>
          <a:bodyPr/>
          <a:lstStyle/>
          <a:p>
            <a:pPr marL="0">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Beam:</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Moment from ETAB = 13.51 KN.m.</a:t>
            </a:r>
            <a:endParaRPr lang="en-US" dirty="0">
              <a:latin typeface="Times New Roman" panose="02020603050405020304" pitchFamily="18"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Manual = WL</a:t>
            </a:r>
            <a:r>
              <a:rPr lang="en-US" sz="1600" dirty="0">
                <a:latin typeface="Times New Roman" panose="02020603050405020304" pitchFamily="18" charset="0"/>
                <a:ea typeface="Calibri" panose="020F0502020204030204" pitchFamily="34" charset="0"/>
                <a:cs typeface="Arial" panose="020B0604020202020204" pitchFamily="34" charset="0"/>
              </a:rPr>
              <a:t>2</a:t>
            </a:r>
            <a:r>
              <a:rPr lang="en-US" dirty="0">
                <a:latin typeface="Times New Roman" panose="02020603050405020304" pitchFamily="18" charset="0"/>
                <a:ea typeface="Calibri" panose="020F0502020204030204" pitchFamily="34" charset="0"/>
                <a:cs typeface="Arial" panose="020B0604020202020204" pitchFamily="34" charset="0"/>
              </a:rPr>
              <a:t>*Ln^2/16 = 12.6 KN.m</a:t>
            </a:r>
            <a:endParaRPr lang="en-US"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%error = 4.1% &lt; 5% … Ok.</a:t>
            </a:r>
            <a:endParaRPr lang="en-US"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Slab:</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Moment from ETAB = 8.12 KN.m.</a:t>
            </a:r>
            <a:endParaRPr lang="en-US" sz="1600" dirty="0">
              <a:latin typeface="Times New Roman" panose="02020603050405020304" pitchFamily="18"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Manual = WL^</a:t>
            </a:r>
            <a:r>
              <a:rPr lang="en-US" sz="1600" dirty="0">
                <a:latin typeface="Times New Roman" panose="02020603050405020304" pitchFamily="18" charset="0"/>
                <a:ea typeface="Calibri" panose="020F0502020204030204" pitchFamily="34" charset="0"/>
                <a:cs typeface="Arial" panose="020B0604020202020204" pitchFamily="34" charset="0"/>
              </a:rPr>
              <a:t>2</a:t>
            </a:r>
            <a:r>
              <a:rPr lang="en-US" dirty="0">
                <a:latin typeface="Times New Roman" panose="02020603050405020304" pitchFamily="18" charset="0"/>
                <a:ea typeface="Calibri" panose="020F0502020204030204" pitchFamily="34" charset="0"/>
                <a:cs typeface="Arial" panose="020B0604020202020204" pitchFamily="34" charset="0"/>
              </a:rPr>
              <a:t>/8 = 8.4 KN.m.</a:t>
            </a:r>
            <a:endParaRPr lang="en-US"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%error = 3.4 % &lt; 5%… Ok</a:t>
            </a:r>
            <a:r>
              <a:rPr lang="en-US" sz="1600" dirty="0">
                <a:latin typeface="Times New Roman" panose="02020603050405020304"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endParaRPr lang="en-US" sz="1600" dirty="0">
              <a:latin typeface="Calibri" panose="020F0502020204030204" pitchFamily="34" charset="0"/>
              <a:ea typeface="Times New Roman" panose="02020603050405020304" pitchFamily="18" charset="0"/>
              <a:cs typeface="Arial" panose="020B0604020202020204" pitchFamily="34" charset="0"/>
            </a:endParaRPr>
          </a:p>
          <a:p>
            <a:endParaRPr lang="en-US" dirty="0"/>
          </a:p>
        </p:txBody>
      </p:sp>
      <p:sp>
        <p:nvSpPr>
          <p:cNvPr id="7" name="عنصر نائب لرقم الشريحة 1">
            <a:extLst>
              <a:ext uri="{FF2B5EF4-FFF2-40B4-BE49-F238E27FC236}">
                <a16:creationId xmlns:a16="http://schemas.microsoft.com/office/drawing/2014/main" id="{D414EC8C-884E-48FD-9720-C0EB60B323DD}"/>
              </a:ext>
            </a:extLst>
          </p:cNvPr>
          <p:cNvSpPr>
            <a:spLocks noGrp="1"/>
          </p:cNvSpPr>
          <p:nvPr>
            <p:ph type="sldNum" sz="quarter" idx="12"/>
          </p:nvPr>
        </p:nvSpPr>
        <p:spPr>
          <a:xfrm>
            <a:off x="9153485" y="6348866"/>
            <a:ext cx="2743200" cy="365125"/>
          </a:xfrm>
        </p:spPr>
        <p:txBody>
          <a:bodyPr/>
          <a:lstStyle/>
          <a:p>
            <a:fld id="{09964888-E3DD-43E6-9D6D-BA1E53871D58}" type="slidenum">
              <a:rPr lang="en-US" sz="2000" b="1" smtClean="0">
                <a:solidFill>
                  <a:schemeClr val="tx1"/>
                </a:solidFill>
              </a:rPr>
              <a:pPr/>
              <a:t>36</a:t>
            </a:fld>
            <a:endParaRPr lang="en-US" sz="2000" b="1" dirty="0">
              <a:solidFill>
                <a:schemeClr val="tx1"/>
              </a:solidFill>
            </a:endParaRPr>
          </a:p>
        </p:txBody>
      </p:sp>
      <p:pic>
        <p:nvPicPr>
          <p:cNvPr id="5" name="Picture 4"/>
          <p:cNvPicPr/>
          <p:nvPr/>
        </p:nvPicPr>
        <p:blipFill rotWithShape="1">
          <a:blip r:embed="rId2"/>
          <a:srcRect l="31569" t="14539" r="51442" b="8975"/>
          <a:stretch/>
        </p:blipFill>
        <p:spPr bwMode="auto">
          <a:xfrm rot="16200000">
            <a:off x="6996136" y="-1390220"/>
            <a:ext cx="2233749" cy="5484452"/>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3"/>
          <a:srcRect l="29968" t="35256" r="48539" b="23610"/>
          <a:stretch/>
        </p:blipFill>
        <p:spPr bwMode="auto">
          <a:xfrm>
            <a:off x="5370785" y="3445659"/>
            <a:ext cx="3496124" cy="296082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549157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9B1CFF0E-17CA-4A6E-9E7B-FC485E2B3FF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AD5EDF23-9A36-4CBC-A05C-AFDE4B2DD40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0C60ED42-96B7-4A1A-ACD8-5A4DCE9FC68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analysis </a:t>
            </a:r>
          </a:p>
        </p:txBody>
      </p:sp>
      <p:sp>
        <p:nvSpPr>
          <p:cNvPr id="8" name="مستطيل 7">
            <a:extLst>
              <a:ext uri="{FF2B5EF4-FFF2-40B4-BE49-F238E27FC236}">
                <a16:creationId xmlns:a16="http://schemas.microsoft.com/office/drawing/2014/main" id="{3B0F4428-5FCB-4EF7-98CB-982B7D9B7A2C}"/>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3" name="مستطيل 12">
            <a:extLst>
              <a:ext uri="{FF2B5EF4-FFF2-40B4-BE49-F238E27FC236}">
                <a16:creationId xmlns:a16="http://schemas.microsoft.com/office/drawing/2014/main" id="{FF0D3049-E225-4DBA-B331-B3D1BD70B271}"/>
              </a:ext>
            </a:extLst>
          </p:cNvPr>
          <p:cNvSpPr/>
          <p:nvPr/>
        </p:nvSpPr>
        <p:spPr>
          <a:xfrm>
            <a:off x="705448" y="1639720"/>
            <a:ext cx="4662915" cy="873572"/>
          </a:xfrm>
          <a:prstGeom prst="rect">
            <a:avLst/>
          </a:prstGeom>
          <a:noFill/>
        </p:spPr>
        <p:txBody>
          <a:bodyPr wrap="square" lIns="91440" tIns="45720" rIns="91440" bIns="45720">
            <a:spAutoFit/>
          </a:bodyPr>
          <a:lstStyle/>
          <a:p>
            <a:pPr>
              <a:lnSpc>
                <a:spcPct val="150000"/>
              </a:lnSpc>
            </a:pPr>
            <a:r>
              <a:rPr lang="en-US" u="sng" dirty="0">
                <a:ln w="0"/>
                <a:solidFill>
                  <a:schemeClr val="accent5">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Wind direction :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general direction in our country is from the north-west direction.</a:t>
            </a:r>
          </a:p>
        </p:txBody>
      </p:sp>
      <p:sp>
        <p:nvSpPr>
          <p:cNvPr id="14" name="مستطيل 13">
            <a:extLst>
              <a:ext uri="{FF2B5EF4-FFF2-40B4-BE49-F238E27FC236}">
                <a16:creationId xmlns:a16="http://schemas.microsoft.com/office/drawing/2014/main" id="{BB8DC9F1-00A9-4D95-A682-7A84DF9FB6C7}"/>
              </a:ext>
            </a:extLst>
          </p:cNvPr>
          <p:cNvSpPr/>
          <p:nvPr/>
        </p:nvSpPr>
        <p:spPr>
          <a:xfrm>
            <a:off x="602613" y="3153776"/>
            <a:ext cx="5744922" cy="873572"/>
          </a:xfrm>
          <a:prstGeom prst="rect">
            <a:avLst/>
          </a:prstGeom>
          <a:noFill/>
        </p:spPr>
        <p:txBody>
          <a:bodyPr wrap="square" lIns="91440" tIns="45720" rIns="91440" bIns="45720">
            <a:spAutoFit/>
          </a:bodyPr>
          <a:lstStyle/>
          <a:p>
            <a:pPr>
              <a:lnSpc>
                <a:spcPct val="150000"/>
              </a:lnSpc>
            </a:pPr>
            <a:r>
              <a:rPr lang="en-US" u="sng" dirty="0">
                <a:ln w="0"/>
                <a:solidFill>
                  <a:schemeClr val="accent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noise: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mainly from the street and the neighbor buildings.</a:t>
            </a:r>
          </a:p>
        </p:txBody>
      </p:sp>
      <p:sp>
        <p:nvSpPr>
          <p:cNvPr id="15" name="مستطيل 14">
            <a:extLst>
              <a:ext uri="{FF2B5EF4-FFF2-40B4-BE49-F238E27FC236}">
                <a16:creationId xmlns:a16="http://schemas.microsoft.com/office/drawing/2014/main" id="{14C7FDE7-228C-43DA-952A-DD16FFF04912}"/>
              </a:ext>
            </a:extLst>
          </p:cNvPr>
          <p:cNvSpPr/>
          <p:nvPr/>
        </p:nvSpPr>
        <p:spPr>
          <a:xfrm>
            <a:off x="699613" y="5010279"/>
            <a:ext cx="5189437" cy="873572"/>
          </a:xfrm>
          <a:prstGeom prst="rect">
            <a:avLst/>
          </a:prstGeom>
          <a:noFill/>
        </p:spPr>
        <p:txBody>
          <a:bodyPr wrap="square" lIns="91440" tIns="45720" rIns="91440" bIns="45720">
            <a:spAutoFit/>
          </a:bodyPr>
          <a:lstStyle/>
          <a:p>
            <a:pPr>
              <a:lnSpc>
                <a:spcPct val="150000"/>
              </a:lnSpc>
            </a:pPr>
            <a:r>
              <a:rPr lang="en-US" u="sng" dirty="0">
                <a:ln w="0"/>
                <a:solidFill>
                  <a:schemeClr val="accent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orientation of building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restaurant titles northward by an angle of  25 degrees.</a:t>
            </a:r>
          </a:p>
        </p:txBody>
      </p:sp>
      <p:sp>
        <p:nvSpPr>
          <p:cNvPr id="2" name="Slide Number Placeholder 1">
            <a:extLst>
              <a:ext uri="{FF2B5EF4-FFF2-40B4-BE49-F238E27FC236}">
                <a16:creationId xmlns:a16="http://schemas.microsoft.com/office/drawing/2014/main" id="{6B13DA90-0AFC-4D58-8094-5A6DC3EA41BB}"/>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37</a:t>
            </a:fld>
            <a:endParaRPr lang="en-US" sz="2000" b="1" dirty="0">
              <a:solidFill>
                <a:schemeClr val="tx1"/>
              </a:solidFill>
            </a:endParaRPr>
          </a:p>
        </p:txBody>
      </p:sp>
      <p:pic>
        <p:nvPicPr>
          <p:cNvPr id="16" name="Picture 15">
            <a:extLst>
              <a:ext uri="{FF2B5EF4-FFF2-40B4-BE49-F238E27FC236}">
                <a16:creationId xmlns:a16="http://schemas.microsoft.com/office/drawing/2014/main" id="{F728EE03-7EA6-49C7-828E-BC726985DB7D}"/>
              </a:ext>
            </a:extLst>
          </p:cNvPr>
          <p:cNvPicPr/>
          <p:nvPr/>
        </p:nvPicPr>
        <p:blipFill rotWithShape="1">
          <a:blip r:embed="rId2"/>
          <a:srcRect l="23334" t="25692" r="25277" b="16502"/>
          <a:stretch/>
        </p:blipFill>
        <p:spPr bwMode="auto">
          <a:xfrm>
            <a:off x="7144378" y="1866291"/>
            <a:ext cx="4647788" cy="30919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61002560"/>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9B1CFF0E-17CA-4A6E-9E7B-FC485E2B3FF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AD5EDF23-9A36-4CBC-A05C-AFDE4B2DD40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0C60ED42-96B7-4A1A-ACD8-5A4DCE9FC68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analysis </a:t>
            </a:r>
          </a:p>
        </p:txBody>
      </p:sp>
      <p:sp>
        <p:nvSpPr>
          <p:cNvPr id="8" name="مستطيل 7">
            <a:extLst>
              <a:ext uri="{FF2B5EF4-FFF2-40B4-BE49-F238E27FC236}">
                <a16:creationId xmlns:a16="http://schemas.microsoft.com/office/drawing/2014/main" id="{3B0F4428-5FCB-4EF7-98CB-982B7D9B7A2C}"/>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6B13DA90-0AFC-4D58-8094-5A6DC3EA41BB}"/>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38</a:t>
            </a:fld>
            <a:endParaRPr lang="en-US" sz="2000" b="1" dirty="0">
              <a:solidFill>
                <a:schemeClr val="tx1"/>
              </a:solidFill>
            </a:endParaRPr>
          </a:p>
        </p:txBody>
      </p:sp>
      <p:sp>
        <p:nvSpPr>
          <p:cNvPr id="3" name="مستطيل 11">
            <a:extLst>
              <a:ext uri="{FF2B5EF4-FFF2-40B4-BE49-F238E27FC236}">
                <a16:creationId xmlns:a16="http://schemas.microsoft.com/office/drawing/2014/main" id="{1EF3C7B3-461B-46FA-9EAF-1DDFCDC73FF8}"/>
              </a:ext>
            </a:extLst>
          </p:cNvPr>
          <p:cNvSpPr/>
          <p:nvPr/>
        </p:nvSpPr>
        <p:spPr>
          <a:xfrm>
            <a:off x="509104" y="1607788"/>
            <a:ext cx="5235191" cy="1289071"/>
          </a:xfrm>
          <a:prstGeom prst="rect">
            <a:avLst/>
          </a:prstGeom>
          <a:noFill/>
        </p:spPr>
        <p:txBody>
          <a:bodyPr wrap="square" lIns="91440" tIns="45720" rIns="91440" bIns="45720">
            <a:spAutoFit/>
          </a:bodyPr>
          <a:lstStyle/>
          <a:p>
            <a:pPr>
              <a:lnSpc>
                <a:spcPct val="150000"/>
              </a:lnSpc>
            </a:pPr>
            <a:r>
              <a:rPr lang="en-US" u="sng" dirty="0">
                <a:ln w="0"/>
                <a:solidFill>
                  <a:schemeClr val="accent4">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Sun path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sun moves from east to west passing through the south. Therefor,  the south west </a:t>
            </a:r>
            <a:r>
              <a:rPr lang="en-US" dirty="0" err="1">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facad</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will be the one which exposed the most sun heat.</a:t>
            </a:r>
          </a:p>
        </p:txBody>
      </p:sp>
      <p:pic>
        <p:nvPicPr>
          <p:cNvPr id="17" name="image19.jpeg">
            <a:extLst>
              <a:ext uri="{FF2B5EF4-FFF2-40B4-BE49-F238E27FC236}">
                <a16:creationId xmlns:a16="http://schemas.microsoft.com/office/drawing/2014/main" id="{A4581EF9-468B-4310-9CB7-E7AD918CD2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526782" y="2792991"/>
            <a:ext cx="6594363" cy="3913069"/>
          </a:xfrm>
          <a:prstGeom prst="rect">
            <a:avLst/>
          </a:prstGeom>
        </p:spPr>
      </p:pic>
    </p:spTree>
    <p:extLst>
      <p:ext uri="{BB962C8B-B14F-4D97-AF65-F5344CB8AC3E}">
        <p14:creationId xmlns:p14="http://schemas.microsoft.com/office/powerpoint/2010/main" val="2686368390"/>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2770F381-8A9F-4C6E-AE7C-91F5FA1EFEE7}"/>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94613EB3-D845-4565-A138-D991D847F76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a:extLst>
              <a:ext uri="{FF2B5EF4-FFF2-40B4-BE49-F238E27FC236}">
                <a16:creationId xmlns:a16="http://schemas.microsoft.com/office/drawing/2014/main" id="{138C1047-1630-43EC-933F-3448CC6E6938}"/>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مستطيل 10">
            <a:extLst>
              <a:ext uri="{FF2B5EF4-FFF2-40B4-BE49-F238E27FC236}">
                <a16:creationId xmlns:a16="http://schemas.microsoft.com/office/drawing/2014/main" id="{3E62E2EF-3A96-42A1-9AA8-A8368CEF74E9}"/>
              </a:ext>
            </a:extLst>
          </p:cNvPr>
          <p:cNvSpPr/>
          <p:nvPr/>
        </p:nvSpPr>
        <p:spPr>
          <a:xfrm>
            <a:off x="948762" y="1403404"/>
            <a:ext cx="9649539"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According to the sun path a treatment  for the south west elevation was done  with horizontal and vertical  louvers. And a moving shading system was made as a treatment for the roof of the terrace. </a:t>
            </a:r>
          </a:p>
        </p:txBody>
      </p:sp>
      <p:sp>
        <p:nvSpPr>
          <p:cNvPr id="12" name="مستطيل 11">
            <a:extLst>
              <a:ext uri="{FF2B5EF4-FFF2-40B4-BE49-F238E27FC236}">
                <a16:creationId xmlns:a16="http://schemas.microsoft.com/office/drawing/2014/main" id="{3781232A-8741-4381-BE20-02CB031BC27D}"/>
              </a:ext>
            </a:extLst>
          </p:cNvPr>
          <p:cNvSpPr/>
          <p:nvPr/>
        </p:nvSpPr>
        <p:spPr>
          <a:xfrm>
            <a:off x="948762" y="8314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Shading system </a:t>
            </a:r>
          </a:p>
        </p:txBody>
      </p:sp>
      <p:sp>
        <p:nvSpPr>
          <p:cNvPr id="2" name="Slide Number Placeholder 1">
            <a:extLst>
              <a:ext uri="{FF2B5EF4-FFF2-40B4-BE49-F238E27FC236}">
                <a16:creationId xmlns:a16="http://schemas.microsoft.com/office/drawing/2014/main" id="{10E36225-71E1-4CC1-AD2E-6EA2207E9F04}"/>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39</a:t>
            </a:fld>
            <a:endParaRPr lang="en-US" sz="2000" b="1" dirty="0">
              <a:solidFill>
                <a:schemeClr val="tx1"/>
              </a:solidFill>
            </a:endParaRPr>
          </a:p>
        </p:txBody>
      </p:sp>
      <p:pic>
        <p:nvPicPr>
          <p:cNvPr id="9" name="Picture 8">
            <a:extLst>
              <a:ext uri="{FF2B5EF4-FFF2-40B4-BE49-F238E27FC236}">
                <a16:creationId xmlns:a16="http://schemas.microsoft.com/office/drawing/2014/main" id="{78A73DC5-43E3-4867-8FCC-95DAD1007580}"/>
              </a:ext>
            </a:extLst>
          </p:cNvPr>
          <p:cNvPicPr>
            <a:picLocks noChangeAspect="1"/>
          </p:cNvPicPr>
          <p:nvPr/>
        </p:nvPicPr>
        <p:blipFill>
          <a:blip r:embed="rId2"/>
          <a:stretch>
            <a:fillRect/>
          </a:stretch>
        </p:blipFill>
        <p:spPr>
          <a:xfrm>
            <a:off x="2070101" y="2677899"/>
            <a:ext cx="7188199" cy="3612363"/>
          </a:xfrm>
          <a:prstGeom prst="rect">
            <a:avLst/>
          </a:prstGeom>
        </p:spPr>
      </p:pic>
    </p:spTree>
    <p:extLst>
      <p:ext uri="{BB962C8B-B14F-4D97-AF65-F5344CB8AC3E}">
        <p14:creationId xmlns:p14="http://schemas.microsoft.com/office/powerpoint/2010/main" val="4003797582"/>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4212AE-D1BA-4E49-A23E-B3E12763E03A}"/>
              </a:ext>
            </a:extLst>
          </p:cNvPr>
          <p:cNvSpPr>
            <a:spLocks noGrp="1"/>
          </p:cNvSpPr>
          <p:nvPr>
            <p:ph idx="1"/>
          </p:nvPr>
        </p:nvSpPr>
        <p:spPr>
          <a:xfrm>
            <a:off x="677334" y="339634"/>
            <a:ext cx="8596668" cy="5451566"/>
          </a:xfrm>
        </p:spPr>
        <p:txBody>
          <a:bodyPr/>
          <a:lstStyle/>
          <a:p>
            <a:pPr marL="0" indent="0">
              <a:buNone/>
            </a:pPr>
            <a:endParaRPr lang="en-US" sz="2000" dirty="0">
              <a:solidFill>
                <a:srgbClr val="000000"/>
              </a:solidFill>
              <a:latin typeface="Times New Roman" panose="02020603050405020304" pitchFamily="18" charset="0"/>
            </a:endParaRPr>
          </a:p>
          <a:p>
            <a:pPr marL="0" marR="0" indent="0" algn="just">
              <a:lnSpc>
                <a:spcPct val="105000"/>
              </a:lnSpc>
              <a:spcBef>
                <a:spcPts val="600"/>
              </a:spcBef>
              <a:spcAft>
                <a:spcPts val="0"/>
              </a:spcAft>
              <a:buNone/>
            </a:pPr>
            <a:r>
              <a:rPr lang="en-US" b="1" dirty="0">
                <a:solidFill>
                  <a:schemeClr val="accent1"/>
                </a:solidFill>
                <a:latin typeface="Cambria" panose="02040503050406030204" pitchFamily="18" charset="0"/>
                <a:ea typeface="+mj-ea"/>
                <a:cs typeface="Times New Roman" panose="02020603050405020304" pitchFamily="18" charset="0"/>
              </a:rPr>
              <a:t>Objectives:</a:t>
            </a:r>
          </a:p>
          <a:p>
            <a:pPr marL="0" marR="0" indent="0" algn="just">
              <a:lnSpc>
                <a:spcPct val="105000"/>
              </a:lnSpc>
              <a:spcBef>
                <a:spcPts val="0"/>
              </a:spcBef>
              <a:spcAft>
                <a:spcPts val="800"/>
              </a:spcAft>
              <a:buNone/>
            </a:pPr>
            <a:r>
              <a:rPr lang="en-US" sz="1800" dirty="0">
                <a:effectLst/>
                <a:latin typeface="Calibri" panose="020F0502020204030204" pitchFamily="34" charset="0"/>
                <a:ea typeface="Times New Roman" panose="02020603050405020304" pitchFamily="18" charset="0"/>
                <a:cs typeface="Arial" panose="020B0604020202020204" pitchFamily="34" charset="0"/>
              </a:rPr>
              <a:t> </a:t>
            </a:r>
          </a:p>
          <a:p>
            <a:pPr marL="0" indent="0">
              <a:buNone/>
            </a:pPr>
            <a:r>
              <a:rPr lang="en-US" dirty="0">
                <a:solidFill>
                  <a:schemeClr val="tx1"/>
                </a:solidFill>
                <a:latin typeface="Times New Roman" panose="02020603050405020304" pitchFamily="18" charset="0"/>
                <a:cs typeface="Times New Roman" panose="02020603050405020304" pitchFamily="18" charset="0"/>
              </a:rPr>
              <a:t>Evaluation and </a:t>
            </a:r>
            <a:r>
              <a:rPr lang="en-US" b="0" i="0" dirty="0">
                <a:solidFill>
                  <a:schemeClr val="tx1"/>
                </a:solidFill>
                <a:effectLst/>
                <a:latin typeface="Times New Roman" panose="02020603050405020304" pitchFamily="18" charset="0"/>
                <a:cs typeface="Times New Roman" panose="02020603050405020304" pitchFamily="18" charset="0"/>
              </a:rPr>
              <a:t>redesign the architectural, structural , mechanical  and environmental systems</a:t>
            </a:r>
            <a:r>
              <a:rPr lang="en-US" dirty="0">
                <a:solidFill>
                  <a:schemeClr val="tx1"/>
                </a:solidFill>
                <a:latin typeface="Times New Roman" panose="02020603050405020304" pitchFamily="18" charset="0"/>
                <a:cs typeface="Times New Roman" panose="02020603050405020304" pitchFamily="18" charset="0"/>
              </a:rPr>
              <a:t> that achieves the comfort for users , taking the architectural aspects in </a:t>
            </a:r>
            <a:r>
              <a:rPr lang="en-US" dirty="0" smtClean="0">
                <a:solidFill>
                  <a:schemeClr val="tx1"/>
                </a:solidFill>
                <a:latin typeface="Times New Roman" panose="02020603050405020304" pitchFamily="18" charset="0"/>
                <a:cs typeface="Times New Roman" panose="02020603050405020304" pitchFamily="18" charset="0"/>
              </a:rPr>
              <a:t>consideration</a:t>
            </a:r>
            <a:r>
              <a:rPr lang="en-US" dirty="0">
                <a:solidFill>
                  <a:schemeClr val="tx1"/>
                </a:solidFill>
                <a:latin typeface="Times New Roman" panose="02020603050405020304" pitchFamily="18" charset="0"/>
                <a:cs typeface="Times New Roman" panose="02020603050405020304" pitchFamily="18" charset="0"/>
              </a:rPr>
              <a:t>.</a:t>
            </a:r>
          </a:p>
          <a:p>
            <a:endParaRPr lang="en-US" dirty="0">
              <a:solidFill>
                <a:srgbClr val="444950"/>
              </a:solidFill>
              <a:latin typeface="Helvetica" panose="020B0604020202020204" pitchFamily="34" charset="0"/>
            </a:endParaRPr>
          </a:p>
          <a:p>
            <a:pPr marL="0" indent="0">
              <a:buNone/>
            </a:pPr>
            <a:r>
              <a:rPr lang="en-US" b="1" dirty="0">
                <a:solidFill>
                  <a:schemeClr val="accent1"/>
                </a:solidFill>
                <a:latin typeface="Cambria" panose="02040503050406030204" pitchFamily="18" charset="0"/>
                <a:cs typeface="Times New Roman" panose="02020603050405020304" pitchFamily="18" charset="0"/>
              </a:rPr>
              <a:t>Methodology:</a:t>
            </a:r>
          </a:p>
          <a:p>
            <a:pPr marL="0" indent="0">
              <a:buNone/>
            </a:pPr>
            <a:endParaRPr lang="en-US" dirty="0">
              <a:latin typeface="Times New Roman" panose="02020603050405020304" pitchFamily="18" charset="0"/>
              <a:ea typeface="Times New Roman" panose="02020603050405020304" pitchFamily="18" charset="0"/>
              <a:cs typeface="Arial" panose="020B0604020202020204" pitchFamily="34" charset="0"/>
            </a:endParaRPr>
          </a:p>
          <a:p>
            <a:pPr marL="0" indent="0">
              <a:buNone/>
            </a:pPr>
            <a:r>
              <a:rPr lang="en-US"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Then there was a data collection about the </a:t>
            </a:r>
            <a:r>
              <a:rPr lang="en-US" dirty="0">
                <a:solidFill>
                  <a:schemeClr val="tx1"/>
                </a:solidFill>
                <a:latin typeface="Times New Roman" panose="02020603050405020304" pitchFamily="18" charset="0"/>
                <a:ea typeface="Times New Roman" panose="02020603050405020304" pitchFamily="18" charset="0"/>
              </a:rPr>
              <a:t>restaurant  and the </a:t>
            </a:r>
            <a:r>
              <a:rPr lang="en-US"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international standards.</a:t>
            </a:r>
          </a:p>
          <a:p>
            <a:pPr marL="0" indent="0">
              <a:buNone/>
            </a:pPr>
            <a:r>
              <a:rPr lang="en-US" dirty="0">
                <a:solidFill>
                  <a:schemeClr val="tx1"/>
                </a:solidFill>
                <a:latin typeface="Times New Roman" panose="02020603050405020304" pitchFamily="18" charset="0"/>
                <a:ea typeface="Calibri" panose="020F0502020204030204" pitchFamily="34" charset="0"/>
                <a:cs typeface="Arial" panose="020B0604020202020204" pitchFamily="34" charset="0"/>
              </a:rPr>
              <a:t>A comparison with international standards will be done, restructuring and development of the building from the inside, to better organize the spaces, to ensure a smooth flow of work and the comfort of visitors.</a:t>
            </a:r>
            <a:endParaRPr lang="en-US" dirty="0">
              <a:solidFill>
                <a:schemeClr val="tx1"/>
              </a:solidFill>
              <a:latin typeface="Calibri" panose="020F0502020204030204" pitchFamily="34" charset="0"/>
              <a:ea typeface="Times New Roman" panose="02020603050405020304" pitchFamily="18" charset="0"/>
              <a:cs typeface="Arial" panose="020B0604020202020204" pitchFamily="34" charset="0"/>
            </a:endParaRPr>
          </a:p>
          <a:p>
            <a:pPr marL="0" indent="0">
              <a:buNone/>
            </a:pPr>
            <a:endParaRPr lang="en-US" dirty="0">
              <a:latin typeface="Calibri" panose="020F0502020204030204" pitchFamily="34" charset="0"/>
              <a:ea typeface="Times New Roman" panose="02020603050405020304" pitchFamily="18" charset="0"/>
              <a:cs typeface="Arial" panose="020B0604020202020204" pitchFamily="34" charset="0"/>
            </a:endParaRPr>
          </a:p>
          <a:p>
            <a:endParaRPr lang="en-US" dirty="0">
              <a:solidFill>
                <a:srgbClr val="444950"/>
              </a:solidFill>
              <a:latin typeface="Helvetica" panose="020B0604020202020204" pitchFamily="34" charset="0"/>
            </a:endParaRPr>
          </a:p>
          <a:p>
            <a:endParaRPr lang="en-US" dirty="0">
              <a:solidFill>
                <a:srgbClr val="000000"/>
              </a:solidFill>
              <a:latin typeface="Times New Roman" panose="02020603050405020304" pitchFamily="18" charset="0"/>
            </a:endParaRPr>
          </a:p>
        </p:txBody>
      </p:sp>
      <p:sp>
        <p:nvSpPr>
          <p:cNvPr id="4" name="Slide Number Placeholder 3">
            <a:extLst>
              <a:ext uri="{FF2B5EF4-FFF2-40B4-BE49-F238E27FC236}">
                <a16:creationId xmlns:a16="http://schemas.microsoft.com/office/drawing/2014/main" id="{4CE04739-BB1D-4AE2-B40B-B6B8CF7AE067}"/>
              </a:ext>
            </a:extLst>
          </p:cNvPr>
          <p:cNvSpPr>
            <a:spLocks noGrp="1"/>
          </p:cNvSpPr>
          <p:nvPr>
            <p:ph type="sldNum" sz="quarter" idx="12"/>
          </p:nvPr>
        </p:nvSpPr>
        <p:spPr/>
        <p:txBody>
          <a:bodyPr/>
          <a:lstStyle/>
          <a:p>
            <a:fld id="{09964888-E3DD-43E6-9D6D-BA1E53871D58}" type="slidenum">
              <a:rPr lang="en-US" smtClean="0"/>
              <a:pPr/>
              <a:t>4</a:t>
            </a:fld>
            <a:endParaRPr lang="en-US"/>
          </a:p>
        </p:txBody>
      </p:sp>
      <p:sp>
        <p:nvSpPr>
          <p:cNvPr id="5" name="Slide Number Placeholder 1">
            <a:extLst>
              <a:ext uri="{FF2B5EF4-FFF2-40B4-BE49-F238E27FC236}">
                <a16:creationId xmlns:a16="http://schemas.microsoft.com/office/drawing/2014/main" id="{FE720914-6E97-4625-8EA9-B9DF2C3F5D25}"/>
              </a:ext>
            </a:extLst>
          </p:cNvPr>
          <p:cNvSpPr txBox="1">
            <a:spLocks/>
          </p:cNvSpPr>
          <p:nvPr/>
        </p:nvSpPr>
        <p:spPr>
          <a:xfrm>
            <a:off x="9132218" y="6303092"/>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2400" b="1" smtClean="0">
                <a:solidFill>
                  <a:schemeClr val="tx1"/>
                </a:solidFill>
              </a:rPr>
              <a:pPr/>
              <a:t>4</a:t>
            </a:fld>
            <a:endParaRPr lang="en-US" sz="2400" b="1" dirty="0">
              <a:solidFill>
                <a:schemeClr val="tx1"/>
              </a:solidFill>
            </a:endParaRPr>
          </a:p>
        </p:txBody>
      </p:sp>
    </p:spTree>
    <p:extLst>
      <p:ext uri="{BB962C8B-B14F-4D97-AF65-F5344CB8AC3E}">
        <p14:creationId xmlns:p14="http://schemas.microsoft.com/office/powerpoint/2010/main" val="36630227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FE48431A-9C98-429A-A08B-9016CC3F4264}"/>
              </a:ext>
            </a:extLst>
          </p:cNvPr>
          <p:cNvGrpSpPr/>
          <p:nvPr/>
        </p:nvGrpSpPr>
        <p:grpSpPr>
          <a:xfrm>
            <a:off x="0" y="90435"/>
            <a:ext cx="12068070" cy="6682154"/>
            <a:chOff x="0" y="90435"/>
            <a:chExt cx="12068070" cy="6682154"/>
          </a:xfrm>
        </p:grpSpPr>
        <p:sp>
          <p:nvSpPr>
            <p:cNvPr id="7" name="مستطيل 6">
              <a:extLst>
                <a:ext uri="{FF2B5EF4-FFF2-40B4-BE49-F238E27FC236}">
                  <a16:creationId xmlns:a16="http://schemas.microsoft.com/office/drawing/2014/main" id="{4B394A07-A044-4051-9A0B-A4F20BB21B3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id="{E4FE560F-2E00-4B4B-B7AD-FA08414FAD60}"/>
                </a:ext>
              </a:extLst>
            </p:cNvPr>
            <p:cNvSpPr/>
            <p:nvPr/>
          </p:nvSpPr>
          <p:spPr>
            <a:xfrm>
              <a:off x="556171" y="841910"/>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illuminance in the ground floor </a:t>
              </a:r>
            </a:p>
          </p:txBody>
        </p:sp>
        <p:sp>
          <p:nvSpPr>
            <p:cNvPr id="9" name="مستطيل 8">
              <a:extLst>
                <a:ext uri="{FF2B5EF4-FFF2-40B4-BE49-F238E27FC236}">
                  <a16:creationId xmlns:a16="http://schemas.microsoft.com/office/drawing/2014/main" id="{47587899-8451-4E41-8A85-4D9B70CACBE9}"/>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4" name="مستطيل 13">
            <a:extLst>
              <a:ext uri="{FF2B5EF4-FFF2-40B4-BE49-F238E27FC236}">
                <a16:creationId xmlns:a16="http://schemas.microsoft.com/office/drawing/2014/main" id="{06EAB4AE-BAE3-41F3-A5E9-E69B400B4FF3}"/>
              </a:ext>
            </a:extLst>
          </p:cNvPr>
          <p:cNvSpPr/>
          <p:nvPr/>
        </p:nvSpPr>
        <p:spPr>
          <a:xfrm>
            <a:off x="1909187" y="1373454"/>
            <a:ext cx="3274249"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 Modification</a:t>
            </a:r>
            <a:r>
              <a:rPr lang="ar-SA"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4660C0A0-A509-461D-8DAD-E2D9403D10A8}"/>
              </a:ext>
            </a:extLst>
          </p:cNvPr>
          <p:cNvSpPr>
            <a:spLocks noGrp="1"/>
          </p:cNvSpPr>
          <p:nvPr>
            <p:ph type="sldNum" sz="quarter" idx="12"/>
          </p:nvPr>
        </p:nvSpPr>
        <p:spPr>
          <a:xfrm>
            <a:off x="9103109" y="6357593"/>
            <a:ext cx="2743200" cy="365125"/>
          </a:xfrm>
        </p:spPr>
        <p:txBody>
          <a:bodyPr/>
          <a:lstStyle/>
          <a:p>
            <a:fld id="{09964888-E3DD-43E6-9D6D-BA1E53871D58}" type="slidenum">
              <a:rPr lang="en-US" sz="2000" b="1" smtClean="0">
                <a:solidFill>
                  <a:schemeClr val="tx1"/>
                </a:solidFill>
              </a:rPr>
              <a:pPr/>
              <a:t>40</a:t>
            </a:fld>
            <a:endParaRPr lang="en-US" sz="2000" b="1">
              <a:solidFill>
                <a:schemeClr val="tx1"/>
              </a:solidFill>
            </a:endParaRPr>
          </a:p>
        </p:txBody>
      </p:sp>
      <p:cxnSp>
        <p:nvCxnSpPr>
          <p:cNvPr id="13" name="رابط مستقيم 12">
            <a:extLst>
              <a:ext uri="{FF2B5EF4-FFF2-40B4-BE49-F238E27FC236}">
                <a16:creationId xmlns:a16="http://schemas.microsoft.com/office/drawing/2014/main" id="{22C49A58-B1B9-48A4-B09B-141FE429E79C}"/>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1" name="صورة 22">
            <a:extLst>
              <a:ext uri="{FF2B5EF4-FFF2-40B4-BE49-F238E27FC236}">
                <a16:creationId xmlns:a16="http://schemas.microsoft.com/office/drawing/2014/main" id="{E8671A0F-8FFF-48ED-847C-DC0E9756E783}"/>
              </a:ext>
            </a:extLst>
          </p:cNvPr>
          <p:cNvPicPr/>
          <p:nvPr/>
        </p:nvPicPr>
        <p:blipFill>
          <a:blip r:embed="rId2">
            <a:extLst>
              <a:ext uri="{28A0092B-C50C-407E-A947-70E740481C1C}">
                <a14:useLocalDpi xmlns:a14="http://schemas.microsoft.com/office/drawing/2010/main" val="0"/>
              </a:ext>
            </a:extLst>
          </a:blip>
          <a:stretch>
            <a:fillRect/>
          </a:stretch>
        </p:blipFill>
        <p:spPr>
          <a:xfrm>
            <a:off x="708908" y="2076505"/>
            <a:ext cx="4937914" cy="3996849"/>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4195" t="4961" r="212" b="3682"/>
          <a:stretch/>
        </p:blipFill>
        <p:spPr>
          <a:xfrm>
            <a:off x="7067549" y="2289603"/>
            <a:ext cx="4486275" cy="3826832"/>
          </a:xfrm>
          <a:prstGeom prst="rect">
            <a:avLst/>
          </a:prstGeom>
        </p:spPr>
      </p:pic>
      <p:sp>
        <p:nvSpPr>
          <p:cNvPr id="6" name="Rectangle 5"/>
          <p:cNvSpPr/>
          <p:nvPr/>
        </p:nvSpPr>
        <p:spPr>
          <a:xfrm>
            <a:off x="8339642" y="1373454"/>
            <a:ext cx="2076209" cy="458074"/>
          </a:xfrm>
          <a:prstGeom prst="rect">
            <a:avLst/>
          </a:prstGeom>
        </p:spPr>
        <p:txBody>
          <a:bodyPr wrap="none">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Before Modification</a:t>
            </a:r>
          </a:p>
        </p:txBody>
      </p:sp>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l="82743" t="33177" r="493" b="30262"/>
          <a:stretch/>
        </p:blipFill>
        <p:spPr>
          <a:xfrm>
            <a:off x="5880016" y="651350"/>
            <a:ext cx="1614813" cy="2850310"/>
          </a:xfrm>
          <a:prstGeom prst="rect">
            <a:avLst/>
          </a:prstGeom>
        </p:spPr>
      </p:pic>
    </p:spTree>
    <p:extLst>
      <p:ext uri="{BB962C8B-B14F-4D97-AF65-F5344CB8AC3E}">
        <p14:creationId xmlns:p14="http://schemas.microsoft.com/office/powerpoint/2010/main" val="3112315522"/>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id="{7F34D54C-23BE-43DA-ADD9-E988297590EC}"/>
              </a:ext>
            </a:extLst>
          </p:cNvPr>
          <p:cNvSpPr>
            <a:spLocks noGrp="1"/>
          </p:cNvSpPr>
          <p:nvPr>
            <p:ph type="sldNum" sz="quarter" idx="12"/>
          </p:nvPr>
        </p:nvSpPr>
        <p:spPr>
          <a:xfrm>
            <a:off x="9132218" y="6303092"/>
            <a:ext cx="2743200" cy="365125"/>
          </a:xfrm>
        </p:spPr>
        <p:txBody>
          <a:bodyPr/>
          <a:lstStyle/>
          <a:p>
            <a:fld id="{09964888-E3DD-43E6-9D6D-BA1E53871D58}" type="slidenum">
              <a:rPr lang="en-US" sz="2000" b="1" smtClean="0">
                <a:solidFill>
                  <a:schemeClr val="tx1"/>
                </a:solidFill>
              </a:rPr>
              <a:pPr/>
              <a:t>41</a:t>
            </a:fld>
            <a:endParaRPr lang="en-US" sz="2000" b="1" dirty="0">
              <a:solidFill>
                <a:schemeClr val="tx1"/>
              </a:solidFill>
            </a:endParaRPr>
          </a:p>
        </p:txBody>
      </p:sp>
      <p:grpSp>
        <p:nvGrpSpPr>
          <p:cNvPr id="6" name="مجموعة 5">
            <a:extLst>
              <a:ext uri="{FF2B5EF4-FFF2-40B4-BE49-F238E27FC236}">
                <a16:creationId xmlns:a16="http://schemas.microsoft.com/office/drawing/2014/main" id="{2852105B-7B02-40D8-B262-87CAC5A9A25B}"/>
              </a:ext>
            </a:extLst>
          </p:cNvPr>
          <p:cNvGrpSpPr/>
          <p:nvPr/>
        </p:nvGrpSpPr>
        <p:grpSpPr>
          <a:xfrm>
            <a:off x="0" y="90435"/>
            <a:ext cx="12068070" cy="6682154"/>
            <a:chOff x="0" y="90435"/>
            <a:chExt cx="12068070" cy="6682154"/>
          </a:xfrm>
        </p:grpSpPr>
        <p:sp>
          <p:nvSpPr>
            <p:cNvPr id="8" name="مستطيل 7">
              <a:extLst>
                <a:ext uri="{FF2B5EF4-FFF2-40B4-BE49-F238E27FC236}">
                  <a16:creationId xmlns:a16="http://schemas.microsoft.com/office/drawing/2014/main" id="{4AB99DE9-08FF-491A-AB82-10939EBDDFAC}"/>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a:extLst>
                <a:ext uri="{FF2B5EF4-FFF2-40B4-BE49-F238E27FC236}">
                  <a16:creationId xmlns:a16="http://schemas.microsoft.com/office/drawing/2014/main" id="{A1ACAE7C-652A-4F65-AD27-8AEB92FB23B9}"/>
                </a:ext>
              </a:extLst>
            </p:cNvPr>
            <p:cNvSpPr/>
            <p:nvPr/>
          </p:nvSpPr>
          <p:spPr>
            <a:xfrm>
              <a:off x="0" y="210336"/>
              <a:ext cx="6347535" cy="400110"/>
            </a:xfrm>
            <a:prstGeom prst="rect">
              <a:avLst/>
            </a:prstGeom>
            <a:noFill/>
          </p:spPr>
          <p:txBody>
            <a:bodyPr wrap="square" lIns="91440" tIns="45720" rIns="91440" bIns="45720">
              <a:spAutoFit/>
            </a:bodyPr>
            <a:lstStyle/>
            <a:p>
              <a:pPr algn="ct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1" name="مستطيل 10">
            <a:extLst>
              <a:ext uri="{FF2B5EF4-FFF2-40B4-BE49-F238E27FC236}">
                <a16:creationId xmlns:a16="http://schemas.microsoft.com/office/drawing/2014/main" id="{95DAA4A2-4CA7-41CC-872B-4BDF2D17F18F}"/>
              </a:ext>
            </a:extLst>
          </p:cNvPr>
          <p:cNvSpPr/>
          <p:nvPr/>
        </p:nvSpPr>
        <p:spPr>
          <a:xfrm>
            <a:off x="1534471" y="2101393"/>
            <a:ext cx="3274249"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 Modification</a:t>
            </a:r>
          </a:p>
        </p:txBody>
      </p:sp>
      <p:cxnSp>
        <p:nvCxnSpPr>
          <p:cNvPr id="13" name="رابط مستقيم 12">
            <a:extLst>
              <a:ext uri="{FF2B5EF4-FFF2-40B4-BE49-F238E27FC236}">
                <a16:creationId xmlns:a16="http://schemas.microsoft.com/office/drawing/2014/main" id="{767BD034-101A-420E-9497-BD595991BFBB}"/>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2" name="صورة 28">
            <a:extLst>
              <a:ext uri="{FF2B5EF4-FFF2-40B4-BE49-F238E27FC236}">
                <a16:creationId xmlns:a16="http://schemas.microsoft.com/office/drawing/2014/main" id="{2FE70381-63FF-4BFC-A25D-349F93AC7EFC}"/>
              </a:ext>
            </a:extLst>
          </p:cNvPr>
          <p:cNvPicPr/>
          <p:nvPr/>
        </p:nvPicPr>
        <p:blipFill>
          <a:blip r:embed="rId2">
            <a:extLst>
              <a:ext uri="{28A0092B-C50C-407E-A947-70E740481C1C}">
                <a14:useLocalDpi xmlns:a14="http://schemas.microsoft.com/office/drawing/2010/main" val="0"/>
              </a:ext>
            </a:extLst>
          </a:blip>
          <a:stretch>
            <a:fillRect/>
          </a:stretch>
        </p:blipFill>
        <p:spPr>
          <a:xfrm>
            <a:off x="746985" y="2760685"/>
            <a:ext cx="4849223" cy="3810686"/>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4683" y="2628381"/>
            <a:ext cx="4767595" cy="3858722"/>
          </a:xfrm>
          <a:prstGeom prst="rect">
            <a:avLst/>
          </a:prstGeom>
        </p:spPr>
      </p:pic>
      <p:sp>
        <p:nvSpPr>
          <p:cNvPr id="3" name="Rectangle 2"/>
          <p:cNvSpPr/>
          <p:nvPr/>
        </p:nvSpPr>
        <p:spPr>
          <a:xfrm>
            <a:off x="7898194" y="1981016"/>
            <a:ext cx="2076209" cy="458074"/>
          </a:xfrm>
          <a:prstGeom prst="rect">
            <a:avLst/>
          </a:prstGeom>
        </p:spPr>
        <p:txBody>
          <a:bodyPr wrap="none">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Before Modification</a:t>
            </a:r>
          </a:p>
        </p:txBody>
      </p:sp>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82743" t="33177" r="493" b="30262"/>
          <a:stretch/>
        </p:blipFill>
        <p:spPr>
          <a:xfrm>
            <a:off x="5582561" y="271713"/>
            <a:ext cx="1614813" cy="2850310"/>
          </a:xfrm>
          <a:prstGeom prst="rect">
            <a:avLst/>
          </a:prstGeom>
        </p:spPr>
      </p:pic>
      <p:sp>
        <p:nvSpPr>
          <p:cNvPr id="5" name="Rectangle 4"/>
          <p:cNvSpPr/>
          <p:nvPr/>
        </p:nvSpPr>
        <p:spPr>
          <a:xfrm>
            <a:off x="502952" y="1135860"/>
            <a:ext cx="4280339" cy="579967"/>
          </a:xfrm>
          <a:prstGeom prst="rect">
            <a:avLst/>
          </a:prstGeom>
        </p:spPr>
        <p:txBody>
          <a:bodyPr wrap="none">
            <a:spAutoFit/>
          </a:bodyPr>
          <a:lstStyle/>
          <a:p>
            <a:pPr lvl="0">
              <a:lnSpc>
                <a:spcPct val="150000"/>
              </a:lnSpc>
            </a:pPr>
            <a:r>
              <a:rPr lang="en-US" sz="2400" dirty="0">
                <a:ln w="0"/>
                <a:solidFill>
                  <a:srgbClr val="90C226">
                    <a:lumMod val="75000"/>
                  </a:srgbClr>
                </a:solidFill>
                <a:effectLst>
                  <a:outerShdw blurRad="38100" dist="19050" dir="2700000" algn="tl" rotWithShape="0">
                    <a:prstClr val="black">
                      <a:alpha val="40000"/>
                    </a:prstClr>
                  </a:outerShdw>
                </a:effectLst>
                <a:latin typeface="Times New Roman" panose="02020603050405020304" pitchFamily="18" charset="0"/>
                <a:cs typeface="Times New Roman" panose="02020603050405020304" pitchFamily="18" charset="0"/>
              </a:rPr>
              <a:t>The illuminance in the first floor </a:t>
            </a:r>
          </a:p>
        </p:txBody>
      </p:sp>
    </p:spTree>
    <p:extLst>
      <p:ext uri="{BB962C8B-B14F-4D97-AF65-F5344CB8AC3E}">
        <p14:creationId xmlns:p14="http://schemas.microsoft.com/office/powerpoint/2010/main" val="730681856"/>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B782C47C-01BF-40E5-BEB2-DB00307734AA}"/>
              </a:ext>
            </a:extLst>
          </p:cNvPr>
          <p:cNvGrpSpPr/>
          <p:nvPr/>
        </p:nvGrpSpPr>
        <p:grpSpPr>
          <a:xfrm>
            <a:off x="0" y="87923"/>
            <a:ext cx="12068070" cy="6682154"/>
            <a:chOff x="0" y="90435"/>
            <a:chExt cx="12068070" cy="6682154"/>
          </a:xfrm>
        </p:grpSpPr>
        <p:sp>
          <p:nvSpPr>
            <p:cNvPr id="7" name="مستطيل 6">
              <a:extLst>
                <a:ext uri="{FF2B5EF4-FFF2-40B4-BE49-F238E27FC236}">
                  <a16:creationId xmlns:a16="http://schemas.microsoft.com/office/drawing/2014/main" id="{9DC9196E-5A8F-4FEB-815F-FAF56421078C}"/>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id="{512A3C79-EC93-4A4E-8417-10B8659F1C12}"/>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Solar radiation on the elevation  </a:t>
              </a:r>
            </a:p>
          </p:txBody>
        </p:sp>
        <p:sp>
          <p:nvSpPr>
            <p:cNvPr id="9" name="مستطيل 8">
              <a:extLst>
                <a:ext uri="{FF2B5EF4-FFF2-40B4-BE49-F238E27FC236}">
                  <a16:creationId xmlns:a16="http://schemas.microsoft.com/office/drawing/2014/main" id="{9E6BA535-0BA7-41AE-9C8C-312081F89AD4}"/>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0" name="مستطيل 9">
            <a:extLst>
              <a:ext uri="{FF2B5EF4-FFF2-40B4-BE49-F238E27FC236}">
                <a16:creationId xmlns:a16="http://schemas.microsoft.com/office/drawing/2014/main" id="{4F7F08AA-8367-4509-9542-129864C9C0A2}"/>
              </a:ext>
            </a:extLst>
          </p:cNvPr>
          <p:cNvSpPr/>
          <p:nvPr/>
        </p:nvSpPr>
        <p:spPr>
          <a:xfrm>
            <a:off x="980273" y="2073994"/>
            <a:ext cx="9649539" cy="1883657"/>
          </a:xfrm>
          <a:prstGeom prst="rect">
            <a:avLst/>
          </a:prstGeom>
          <a:noFill/>
        </p:spPr>
        <p:txBody>
          <a:bodyPr wrap="square" lIns="91440" tIns="45720" rIns="91440" bIns="45720">
            <a:spAutoFit/>
          </a:bodyPr>
          <a:lstStyle/>
          <a:p>
            <a:pPr>
              <a:lnSpc>
                <a:spcPct val="150000"/>
              </a:lnSpc>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solar radiation has three main components diffuses ,direct and reflected components  the main solar radiation effect on the building is direct solar radiotin on the building elevation by using  Revit to find the value of solar radiation on elevation , this value and its affect was taken into consideration in the HVAC system in the second part of the project.</a:t>
            </a:r>
          </a:p>
        </p:txBody>
      </p:sp>
      <p:sp>
        <p:nvSpPr>
          <p:cNvPr id="2" name="Slide Number Placeholder 1">
            <a:extLst>
              <a:ext uri="{FF2B5EF4-FFF2-40B4-BE49-F238E27FC236}">
                <a16:creationId xmlns:a16="http://schemas.microsoft.com/office/drawing/2014/main" id="{BDF34602-4CF2-4638-8BE9-2C167CD40AC7}"/>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42</a:t>
            </a:fld>
            <a:endParaRPr lang="en-US" sz="2000" b="1">
              <a:solidFill>
                <a:schemeClr val="tx1"/>
              </a:solidFill>
            </a:endParaRPr>
          </a:p>
        </p:txBody>
      </p:sp>
      <p:cxnSp>
        <p:nvCxnSpPr>
          <p:cNvPr id="13" name="رابط مستقيم 12">
            <a:extLst>
              <a:ext uri="{FF2B5EF4-FFF2-40B4-BE49-F238E27FC236}">
                <a16:creationId xmlns:a16="http://schemas.microsoft.com/office/drawing/2014/main" id="{06F474C2-9C06-4FF8-A0BA-CDC93237043D}"/>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1135367"/>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3">
            <a:extLst>
              <a:ext uri="{FF2B5EF4-FFF2-40B4-BE49-F238E27FC236}">
                <a16:creationId xmlns:a16="http://schemas.microsoft.com/office/drawing/2014/main" id="{01C95D3F-388B-4911-B2F8-318FA5A56938}"/>
              </a:ext>
            </a:extLst>
          </p:cNvPr>
          <p:cNvGrpSpPr/>
          <p:nvPr/>
        </p:nvGrpSpPr>
        <p:grpSpPr>
          <a:xfrm>
            <a:off x="0" y="87923"/>
            <a:ext cx="12068070" cy="6682154"/>
            <a:chOff x="0" y="90435"/>
            <a:chExt cx="12068070" cy="6682154"/>
          </a:xfrm>
        </p:grpSpPr>
        <p:sp>
          <p:nvSpPr>
            <p:cNvPr id="6" name="مستطيل 5">
              <a:extLst>
                <a:ext uri="{FF2B5EF4-FFF2-40B4-BE49-F238E27FC236}">
                  <a16:creationId xmlns:a16="http://schemas.microsoft.com/office/drawing/2014/main" id="{01687F99-A1E6-409D-80D7-0B6C36EFF32C}"/>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2FFE79BB-419D-4CFB-B63B-689FFB39BA42}"/>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Solar radiation on the elevation  </a:t>
              </a:r>
            </a:p>
          </p:txBody>
        </p:sp>
        <p:sp>
          <p:nvSpPr>
            <p:cNvPr id="8" name="مستطيل 7">
              <a:extLst>
                <a:ext uri="{FF2B5EF4-FFF2-40B4-BE49-F238E27FC236}">
                  <a16:creationId xmlns:a16="http://schemas.microsoft.com/office/drawing/2014/main" id="{E157C0F4-8A4D-4B65-8480-F33E544B6190}"/>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0" name="مستطيل 9">
            <a:extLst>
              <a:ext uri="{FF2B5EF4-FFF2-40B4-BE49-F238E27FC236}">
                <a16:creationId xmlns:a16="http://schemas.microsoft.com/office/drawing/2014/main" id="{E136E758-4126-48B9-80E4-4372E81065D5}"/>
              </a:ext>
            </a:extLst>
          </p:cNvPr>
          <p:cNvSpPr/>
          <p:nvPr/>
        </p:nvSpPr>
        <p:spPr>
          <a:xfrm>
            <a:off x="1909187" y="3163071"/>
            <a:ext cx="2321309" cy="458074"/>
          </a:xfrm>
          <a:prstGeom prst="rect">
            <a:avLst/>
          </a:prstGeom>
          <a:noFill/>
        </p:spPr>
        <p:txBody>
          <a:bodyPr wrap="square" lIns="91440" tIns="45720" rIns="91440" bIns="45720">
            <a:spAutoFit/>
          </a:bodyPr>
          <a:lstStyle/>
          <a:p>
            <a:pPr>
              <a:lnSpc>
                <a:spcPct val="150000"/>
              </a:lnSpc>
            </a:pPr>
            <a:r>
              <a:rPr lang="en-US" b="1" dirty="0">
                <a:latin typeface="Times New Roman" panose="02020603050405020304" pitchFamily="18" charset="0"/>
                <a:ea typeface="Times New Roman" panose="02020603050405020304" pitchFamily="18" charset="0"/>
              </a:rPr>
              <a:t>North</a:t>
            </a:r>
            <a:r>
              <a:rPr lang="en-US" sz="1800" b="1" dirty="0">
                <a:effectLst/>
                <a:latin typeface="Times New Roman" panose="02020603050405020304" pitchFamily="18" charset="0"/>
                <a:ea typeface="Times New Roman" panose="02020603050405020304" pitchFamily="18" charset="0"/>
              </a:rPr>
              <a:t> elevation</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146D6122-9C6A-4BCD-A337-424EDC2503D0}"/>
              </a:ext>
            </a:extLst>
          </p:cNvPr>
          <p:cNvSpPr>
            <a:spLocks noGrp="1"/>
          </p:cNvSpPr>
          <p:nvPr>
            <p:ph type="sldNum" sz="quarter" idx="12"/>
          </p:nvPr>
        </p:nvSpPr>
        <p:spPr>
          <a:xfrm>
            <a:off x="9152900" y="6348866"/>
            <a:ext cx="2743200" cy="365125"/>
          </a:xfrm>
        </p:spPr>
        <p:txBody>
          <a:bodyPr/>
          <a:lstStyle/>
          <a:p>
            <a:fld id="{09964888-E3DD-43E6-9D6D-BA1E53871D58}" type="slidenum">
              <a:rPr lang="en-US" sz="2000" b="1" smtClean="0">
                <a:solidFill>
                  <a:schemeClr val="tx1"/>
                </a:solidFill>
              </a:rPr>
              <a:pPr/>
              <a:t>43</a:t>
            </a:fld>
            <a:endParaRPr lang="en-US" sz="2000" b="1" dirty="0">
              <a:solidFill>
                <a:schemeClr val="tx1"/>
              </a:solidFill>
            </a:endParaRPr>
          </a:p>
        </p:txBody>
      </p:sp>
      <p:cxnSp>
        <p:nvCxnSpPr>
          <p:cNvPr id="11" name="رابط مستقيم 10">
            <a:extLst>
              <a:ext uri="{FF2B5EF4-FFF2-40B4-BE49-F238E27FC236}">
                <a16:creationId xmlns:a16="http://schemas.microsoft.com/office/drawing/2014/main" id="{C50ECE36-F68B-45D6-8A78-10B617698E2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3595" r="6614"/>
          <a:stretch/>
        </p:blipFill>
        <p:spPr>
          <a:xfrm>
            <a:off x="854109" y="3540034"/>
            <a:ext cx="5211261" cy="2991394"/>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13161"/>
          <a:stretch/>
        </p:blipFill>
        <p:spPr>
          <a:xfrm>
            <a:off x="6347535" y="3621145"/>
            <a:ext cx="4759643" cy="2910284"/>
          </a:xfrm>
          <a:prstGeom prst="rect">
            <a:avLst/>
          </a:prstGeom>
        </p:spPr>
      </p:pic>
      <p:sp>
        <p:nvSpPr>
          <p:cNvPr id="9" name="Rectangle 8"/>
          <p:cNvSpPr/>
          <p:nvPr/>
        </p:nvSpPr>
        <p:spPr>
          <a:xfrm>
            <a:off x="7628337" y="3022032"/>
            <a:ext cx="1563248" cy="458074"/>
          </a:xfrm>
          <a:prstGeom prst="rect">
            <a:avLst/>
          </a:prstGeom>
        </p:spPr>
        <p:txBody>
          <a:bodyPr wrap="none">
            <a:spAutoFit/>
          </a:bodyPr>
          <a:lstStyle/>
          <a:p>
            <a:pPr>
              <a:lnSpc>
                <a:spcPct val="150000"/>
              </a:lnSpc>
            </a:pPr>
            <a:r>
              <a:rPr lang="en-US" b="1" dirty="0">
                <a:latin typeface="Times New Roman" panose="02020603050405020304" pitchFamily="18" charset="0"/>
                <a:ea typeface="Times New Roman" panose="02020603050405020304" pitchFamily="18" charset="0"/>
              </a:rPr>
              <a:t>East elevation</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r="75827" b="45338"/>
          <a:stretch/>
        </p:blipFill>
        <p:spPr>
          <a:xfrm>
            <a:off x="4970967" y="1553505"/>
            <a:ext cx="2422431" cy="3857058"/>
          </a:xfrm>
          <a:prstGeom prst="rect">
            <a:avLst/>
          </a:prstGeom>
        </p:spPr>
      </p:pic>
    </p:spTree>
    <p:extLst>
      <p:ext uri="{BB962C8B-B14F-4D97-AF65-F5344CB8AC3E}">
        <p14:creationId xmlns:p14="http://schemas.microsoft.com/office/powerpoint/2010/main" val="1594855431"/>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3">
            <a:extLst>
              <a:ext uri="{FF2B5EF4-FFF2-40B4-BE49-F238E27FC236}">
                <a16:creationId xmlns:a16="http://schemas.microsoft.com/office/drawing/2014/main" id="{01C95D3F-388B-4911-B2F8-318FA5A56938}"/>
              </a:ext>
            </a:extLst>
          </p:cNvPr>
          <p:cNvGrpSpPr/>
          <p:nvPr/>
        </p:nvGrpSpPr>
        <p:grpSpPr>
          <a:xfrm>
            <a:off x="0" y="87923"/>
            <a:ext cx="12068070" cy="6682154"/>
            <a:chOff x="0" y="90435"/>
            <a:chExt cx="12068070" cy="6682154"/>
          </a:xfrm>
        </p:grpSpPr>
        <p:sp>
          <p:nvSpPr>
            <p:cNvPr id="6" name="مستطيل 5">
              <a:extLst>
                <a:ext uri="{FF2B5EF4-FFF2-40B4-BE49-F238E27FC236}">
                  <a16:creationId xmlns:a16="http://schemas.microsoft.com/office/drawing/2014/main" id="{01687F99-A1E6-409D-80D7-0B6C36EFF32C}"/>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2FFE79BB-419D-4CFB-B63B-689FFB39BA42}"/>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Solar radiation on the elevation  </a:t>
              </a:r>
            </a:p>
          </p:txBody>
        </p:sp>
        <p:sp>
          <p:nvSpPr>
            <p:cNvPr id="8" name="مستطيل 7">
              <a:extLst>
                <a:ext uri="{FF2B5EF4-FFF2-40B4-BE49-F238E27FC236}">
                  <a16:creationId xmlns:a16="http://schemas.microsoft.com/office/drawing/2014/main" id="{E157C0F4-8A4D-4B65-8480-F33E544B6190}"/>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0" name="مستطيل 9">
            <a:extLst>
              <a:ext uri="{FF2B5EF4-FFF2-40B4-BE49-F238E27FC236}">
                <a16:creationId xmlns:a16="http://schemas.microsoft.com/office/drawing/2014/main" id="{E136E758-4126-48B9-80E4-4372E81065D5}"/>
              </a:ext>
            </a:extLst>
          </p:cNvPr>
          <p:cNvSpPr/>
          <p:nvPr/>
        </p:nvSpPr>
        <p:spPr>
          <a:xfrm>
            <a:off x="2700912" y="2341148"/>
            <a:ext cx="2732444" cy="507831"/>
          </a:xfrm>
          <a:prstGeom prst="rect">
            <a:avLst/>
          </a:prstGeom>
          <a:noFill/>
        </p:spPr>
        <p:txBody>
          <a:bodyPr wrap="square" lIns="91440" tIns="45720" rIns="91440" bIns="45720">
            <a:spAutoFit/>
          </a:bodyPr>
          <a:lstStyle/>
          <a:p>
            <a:pPr>
              <a:lnSpc>
                <a:spcPct val="150000"/>
              </a:lnSpc>
            </a:pPr>
            <a:r>
              <a:rPr lang="en-US" sz="1800" b="1" dirty="0">
                <a:effectLst/>
                <a:latin typeface="Times New Roman" panose="02020603050405020304" pitchFamily="18" charset="0"/>
                <a:ea typeface="Times New Roman" panose="02020603050405020304" pitchFamily="18" charset="0"/>
              </a:rPr>
              <a:t>South elevation</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146D6122-9C6A-4BCD-A337-424EDC2503D0}"/>
              </a:ext>
            </a:extLst>
          </p:cNvPr>
          <p:cNvSpPr>
            <a:spLocks noGrp="1"/>
          </p:cNvSpPr>
          <p:nvPr>
            <p:ph type="sldNum" sz="quarter" idx="12"/>
          </p:nvPr>
        </p:nvSpPr>
        <p:spPr>
          <a:xfrm>
            <a:off x="9152900" y="6348866"/>
            <a:ext cx="2743200" cy="365125"/>
          </a:xfrm>
        </p:spPr>
        <p:txBody>
          <a:bodyPr/>
          <a:lstStyle/>
          <a:p>
            <a:fld id="{09964888-E3DD-43E6-9D6D-BA1E53871D58}" type="slidenum">
              <a:rPr lang="en-US" sz="2000" b="1" smtClean="0">
                <a:solidFill>
                  <a:schemeClr val="tx1"/>
                </a:solidFill>
              </a:rPr>
              <a:pPr/>
              <a:t>44</a:t>
            </a:fld>
            <a:endParaRPr lang="en-US" sz="2000" b="1" dirty="0">
              <a:solidFill>
                <a:schemeClr val="tx1"/>
              </a:solidFill>
            </a:endParaRPr>
          </a:p>
        </p:txBody>
      </p:sp>
      <p:cxnSp>
        <p:nvCxnSpPr>
          <p:cNvPr id="11" name="رابط مستقيم 10">
            <a:extLst>
              <a:ext uri="{FF2B5EF4-FFF2-40B4-BE49-F238E27FC236}">
                <a16:creationId xmlns:a16="http://schemas.microsoft.com/office/drawing/2014/main" id="{C50ECE36-F68B-45D6-8A78-10B617698E2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9109" r="6731" b="26275"/>
          <a:stretch/>
        </p:blipFill>
        <p:spPr>
          <a:xfrm>
            <a:off x="-662521" y="2940260"/>
            <a:ext cx="5143415" cy="335747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9331" y="3082677"/>
            <a:ext cx="5115229" cy="3357471"/>
          </a:xfrm>
          <a:prstGeom prst="rect">
            <a:avLst/>
          </a:prstGeom>
        </p:spPr>
      </p:pic>
      <p:sp>
        <p:nvSpPr>
          <p:cNvPr id="9" name="Rectangle 8"/>
          <p:cNvSpPr/>
          <p:nvPr/>
        </p:nvSpPr>
        <p:spPr>
          <a:xfrm>
            <a:off x="8053881" y="2392282"/>
            <a:ext cx="1614609" cy="458074"/>
          </a:xfrm>
          <a:prstGeom prst="rect">
            <a:avLst/>
          </a:prstGeom>
        </p:spPr>
        <p:txBody>
          <a:bodyPr wrap="none">
            <a:spAutoFit/>
          </a:bodyPr>
          <a:lstStyle/>
          <a:p>
            <a:pPr>
              <a:lnSpc>
                <a:spcPct val="150000"/>
              </a:lnSpc>
            </a:pPr>
            <a:r>
              <a:rPr lang="en-US" b="1" dirty="0">
                <a:latin typeface="Times New Roman" panose="02020603050405020304" pitchFamily="18" charset="0"/>
                <a:ea typeface="Times New Roman" panose="02020603050405020304" pitchFamily="18" charset="0"/>
              </a:rPr>
              <a:t>West elevation</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l="1" r="77421" b="45338"/>
          <a:stretch/>
        </p:blipFill>
        <p:spPr>
          <a:xfrm>
            <a:off x="9940320" y="1370942"/>
            <a:ext cx="2061749" cy="3514568"/>
          </a:xfrm>
          <a:prstGeom prst="rect">
            <a:avLst/>
          </a:prstGeom>
        </p:spPr>
      </p:pic>
    </p:spTree>
    <p:extLst>
      <p:ext uri="{BB962C8B-B14F-4D97-AF65-F5344CB8AC3E}">
        <p14:creationId xmlns:p14="http://schemas.microsoft.com/office/powerpoint/2010/main" val="4106644673"/>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18754"/>
          </a:xfrm>
        </p:spPr>
        <p:txBody>
          <a:bodyPr/>
          <a:lstStyle/>
          <a:p>
            <a:r>
              <a:rPr lang="en-US" dirty="0"/>
              <a:t>Cost estimation:</a:t>
            </a:r>
          </a:p>
        </p:txBody>
      </p:sp>
      <p:sp>
        <p:nvSpPr>
          <p:cNvPr id="3" name="Content Placeholder 2"/>
          <p:cNvSpPr>
            <a:spLocks noGrp="1"/>
          </p:cNvSpPr>
          <p:nvPr>
            <p:ph idx="1"/>
          </p:nvPr>
        </p:nvSpPr>
        <p:spPr>
          <a:xfrm>
            <a:off x="677334" y="1737361"/>
            <a:ext cx="8596668" cy="4304002"/>
          </a:xfrm>
        </p:spPr>
        <p:txBody>
          <a:bodyPr/>
          <a:lstStyle/>
          <a:p>
            <a:pPr marL="0" marR="0" algn="just">
              <a:lnSpc>
                <a:spcPct val="150000"/>
              </a:lnSpc>
              <a:spcBef>
                <a:spcPts val="0"/>
              </a:spcBef>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In this stage of the project will follow the parametric modeling for cost estimation. </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15000"/>
              </a:lnSpc>
              <a:spcBef>
                <a:spcPts val="0"/>
              </a:spcBef>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The cost per square meter of such a project is estimated at 600 dollars/m</a:t>
            </a:r>
            <a:r>
              <a:rPr lang="en-US" baseline="30000" dirty="0">
                <a:latin typeface="Times New Roman" panose="02020603050405020304" pitchFamily="18" charset="0"/>
                <a:ea typeface="Times New Roman" panose="02020603050405020304" pitchFamily="18" charset="0"/>
                <a:cs typeface="Arial" panose="020B0604020202020204" pitchFamily="34" charset="0"/>
              </a:rPr>
              <a:t>2</a:t>
            </a:r>
            <a:r>
              <a:rPr lang="en-US" dirty="0">
                <a:latin typeface="Times New Roman" panose="02020603050405020304" pitchFamily="18" charset="0"/>
                <a:ea typeface="Times New Roman" panose="02020603050405020304" pitchFamily="18" charset="0"/>
                <a:cs typeface="Arial" panose="020B0604020202020204" pitchFamily="34" charset="0"/>
              </a:rPr>
              <a:t>.</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50000"/>
              </a:lnSpc>
              <a:spcBef>
                <a:spcPts val="0"/>
              </a:spcBef>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Total cost of the restaurant is around = 600*</a:t>
            </a:r>
            <a:r>
              <a:rPr lang="en-US" dirty="0">
                <a:latin typeface="Times New Roman" panose="02020603050405020304" pitchFamily="18" charset="0"/>
                <a:ea typeface="Calibri" panose="020F0502020204030204" pitchFamily="34" charset="0"/>
                <a:cs typeface="Arial" panose="020B0604020202020204" pitchFamily="34" charset="0"/>
              </a:rPr>
              <a:t>394.52 = 236800 $.</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15000"/>
              </a:lnSpc>
              <a:spcBef>
                <a:spcPts val="0"/>
              </a:spcBef>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The cost per square meter of the Garage is estimated to be a bout = 300 </a:t>
            </a:r>
            <a:r>
              <a:rPr lang="en-US" dirty="0">
                <a:latin typeface="Times New Roman" panose="02020603050405020304" pitchFamily="18" charset="0"/>
                <a:ea typeface="Times New Roman" panose="02020603050405020304" pitchFamily="18" charset="0"/>
                <a:cs typeface="Arial" panose="020B0604020202020204" pitchFamily="34" charset="0"/>
              </a:rPr>
              <a:t>dollars/m</a:t>
            </a:r>
            <a:r>
              <a:rPr lang="en-US" baseline="30000" dirty="0">
                <a:latin typeface="Times New Roman" panose="02020603050405020304" pitchFamily="18" charset="0"/>
                <a:ea typeface="Times New Roman" panose="02020603050405020304" pitchFamily="18" charset="0"/>
                <a:cs typeface="Arial" panose="020B0604020202020204" pitchFamily="34" charset="0"/>
              </a:rPr>
              <a:t>2</a:t>
            </a:r>
            <a:r>
              <a:rPr lang="en-US" dirty="0">
                <a:latin typeface="Times New Roman" panose="02020603050405020304" pitchFamily="18" charset="0"/>
                <a:ea typeface="Times New Roman" panose="02020603050405020304" pitchFamily="18" charset="0"/>
                <a:cs typeface="Arial" panose="020B0604020202020204" pitchFamily="34" charset="0"/>
              </a:rPr>
              <a:t>.</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50000"/>
              </a:lnSpc>
              <a:spcBef>
                <a:spcPts val="0"/>
              </a:spcBef>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Total cost of Garage is around= 274*300 = 82200 $.</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50000"/>
              </a:lnSpc>
              <a:spcBef>
                <a:spcPts val="0"/>
              </a:spcBef>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Total cost for the Restaurant and the Garage is around = 319000 $.</a:t>
            </a:r>
            <a:endParaRPr lang="en-US" sz="1600" dirty="0">
              <a:latin typeface="Calibri" panose="020F0502020204030204" pitchFamily="34" charset="0"/>
              <a:ea typeface="Times New Roman" panose="02020603050405020304" pitchFamily="18" charset="0"/>
              <a:cs typeface="Arial" panose="020B0604020202020204" pitchFamily="34" charset="0"/>
            </a:endParaRPr>
          </a:p>
          <a:p>
            <a:endParaRPr lang="en-US" dirty="0"/>
          </a:p>
        </p:txBody>
      </p:sp>
      <p:sp>
        <p:nvSpPr>
          <p:cNvPr id="6" name="Slide Number Placeholder 3">
            <a:extLst>
              <a:ext uri="{FF2B5EF4-FFF2-40B4-BE49-F238E27FC236}">
                <a16:creationId xmlns:a16="http://schemas.microsoft.com/office/drawing/2014/main" id="{952094E0-0267-4C06-992E-7F69C44EC4B3}"/>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45</a:t>
            </a:fld>
            <a:endParaRPr lang="en-US" sz="2000" b="1" dirty="0">
              <a:solidFill>
                <a:schemeClr val="tx1"/>
              </a:solidFill>
            </a:endParaRPr>
          </a:p>
        </p:txBody>
      </p:sp>
      <p:cxnSp>
        <p:nvCxnSpPr>
          <p:cNvPr id="5" name="رابط مستقيم 8">
            <a:extLst>
              <a:ext uri="{FF2B5EF4-FFF2-40B4-BE49-F238E27FC236}">
                <a16:creationId xmlns:a16="http://schemas.microsoft.com/office/drawing/2014/main" id="{96A85AD3-96B5-4938-A7AA-87A508101F9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50367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9C5BBCBB-27F9-4300-BF0D-6C2B270A9EAD}"/>
              </a:ext>
            </a:extLst>
          </p:cNvPr>
          <p:cNvGrpSpPr/>
          <p:nvPr/>
        </p:nvGrpSpPr>
        <p:grpSpPr>
          <a:xfrm>
            <a:off x="80387" y="87923"/>
            <a:ext cx="11987683" cy="6682154"/>
            <a:chOff x="80387" y="90435"/>
            <a:chExt cx="11987683" cy="6682154"/>
          </a:xfrm>
        </p:grpSpPr>
        <p:sp>
          <p:nvSpPr>
            <p:cNvPr id="7" name="مستطيل 6">
              <a:extLst>
                <a:ext uri="{FF2B5EF4-FFF2-40B4-BE49-F238E27FC236}">
                  <a16:creationId xmlns:a16="http://schemas.microsoft.com/office/drawing/2014/main"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endPar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9" name="مستطيل 8">
              <a:extLst>
                <a:ext uri="{FF2B5EF4-FFF2-40B4-BE49-F238E27FC236}">
                  <a16:creationId xmlns:a16="http://schemas.microsoft.com/office/drawing/2014/main" id="{7F625BCC-15E4-4031-B343-6B7C24EC003F}"/>
                </a:ext>
              </a:extLst>
            </p:cNvPr>
            <p:cNvSpPr/>
            <p:nvPr/>
          </p:nvSpPr>
          <p:spPr>
            <a:xfrm>
              <a:off x="796843" y="793487"/>
              <a:ext cx="6347535" cy="523220"/>
            </a:xfrm>
            <a:prstGeom prst="rect">
              <a:avLst/>
            </a:prstGeom>
            <a:noFill/>
          </p:spPr>
          <p:txBody>
            <a:bodyPr wrap="square" lIns="91440" tIns="45720" rIns="91440" bIns="45720">
              <a:spAutoFit/>
            </a:bodyPr>
            <a:lstStyle/>
            <a:p>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Results</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id="{E0BE7216-E097-47FC-A511-79D4C00A402D}"/>
              </a:ext>
            </a:extLst>
          </p:cNvPr>
          <p:cNvSpPr>
            <a:spLocks noGrp="1"/>
          </p:cNvSpPr>
          <p:nvPr>
            <p:ph type="sldNum" sz="quarter" idx="12"/>
          </p:nvPr>
        </p:nvSpPr>
        <p:spPr>
          <a:xfrm>
            <a:off x="9132218" y="6305604"/>
            <a:ext cx="2743200" cy="365125"/>
          </a:xfrm>
        </p:spPr>
        <p:txBody>
          <a:bodyPr/>
          <a:lstStyle/>
          <a:p>
            <a:fld id="{09964888-E3DD-43E6-9D6D-BA1E53871D58}" type="slidenum">
              <a:rPr lang="en-US" sz="2000" b="1" smtClean="0">
                <a:solidFill>
                  <a:schemeClr val="tx1"/>
                </a:solidFill>
              </a:rPr>
              <a:pPr/>
              <a:t>46</a:t>
            </a:fld>
            <a:endParaRPr lang="en-US" sz="2000" b="1" dirty="0">
              <a:solidFill>
                <a:schemeClr val="tx1"/>
              </a:solidFill>
            </a:endParaRPr>
          </a:p>
        </p:txBody>
      </p:sp>
      <p:cxnSp>
        <p:nvCxnSpPr>
          <p:cNvPr id="10" name="رابط مستقيم 9">
            <a:extLst>
              <a:ext uri="{FF2B5EF4-FFF2-40B4-BE49-F238E27FC236}">
                <a16:creationId xmlns:a16="http://schemas.microsoft.com/office/drawing/2014/main" id="{1F9F84D9-7D82-45C9-95C0-6B6DEEA95623}"/>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075509" y="1596767"/>
            <a:ext cx="7676606" cy="1956946"/>
          </a:xfrm>
          <a:prstGeom prst="rect">
            <a:avLst/>
          </a:prstGeom>
        </p:spPr>
        <p:txBody>
          <a:bodyPr wrap="square">
            <a:spAutoFit/>
          </a:bodyPr>
          <a:lstStyle/>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1) A shortage of car parking lots.</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ar-SA" dirty="0">
                <a:latin typeface="Calibri" panose="020F0502020204030204" pitchFamily="34" charset="0"/>
                <a:ea typeface="Times New Roman" panose="02020603050405020304" pitchFamily="18" charset="0"/>
                <a:cs typeface="Times New Roman" panose="02020603050405020304" pitchFamily="18" charset="0"/>
              </a:rPr>
              <a:t>2</a:t>
            </a:r>
            <a:r>
              <a:rPr lang="en-US" dirty="0">
                <a:latin typeface="Times New Roman" panose="02020603050405020304" pitchFamily="18" charset="0"/>
                <a:ea typeface="Times New Roman" panose="02020603050405020304" pitchFamily="18" charset="0"/>
                <a:cs typeface="Arial" panose="020B0604020202020204" pitchFamily="34" charset="0"/>
              </a:rPr>
              <a:t>) There is a different between shop drawings and as built drawings.</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ar-SA" dirty="0">
                <a:latin typeface="Calibri" panose="020F0502020204030204" pitchFamily="34" charset="0"/>
                <a:ea typeface="Times New Roman" panose="02020603050405020304" pitchFamily="18" charset="0"/>
                <a:cs typeface="Times New Roman" panose="02020603050405020304" pitchFamily="18" charset="0"/>
              </a:rPr>
              <a:t>3</a:t>
            </a:r>
            <a:r>
              <a:rPr lang="en-US" dirty="0">
                <a:latin typeface="Times New Roman" panose="02020603050405020304" pitchFamily="18" charset="0"/>
                <a:ea typeface="Times New Roman" panose="02020603050405020304" pitchFamily="18" charset="0"/>
                <a:cs typeface="Arial" panose="020B0604020202020204" pitchFamily="34" charset="0"/>
              </a:rPr>
              <a:t>) The absence of an emergency exit in the event of a fire inside the restaurant.</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ar-SA" dirty="0">
                <a:latin typeface="Calibri" panose="020F0502020204030204" pitchFamily="34" charset="0"/>
                <a:ea typeface="Times New Roman" panose="02020603050405020304" pitchFamily="18" charset="0"/>
                <a:cs typeface="Times New Roman" panose="02020603050405020304" pitchFamily="18" charset="0"/>
              </a:rPr>
              <a:t>4</a:t>
            </a:r>
            <a:r>
              <a:rPr lang="en-US" dirty="0">
                <a:latin typeface="Times New Roman" panose="02020603050405020304" pitchFamily="18" charset="0"/>
                <a:ea typeface="Times New Roman" panose="02020603050405020304" pitchFamily="18" charset="0"/>
                <a:cs typeface="Arial" panose="020B0604020202020204" pitchFamily="34" charset="0"/>
              </a:rPr>
              <a:t>) There is no service elevator inside the restaurant. </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5) The outside terrace need a suitable shading system.</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68324668"/>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9C5BBCBB-27F9-4300-BF0D-6C2B270A9EAD}"/>
              </a:ext>
            </a:extLst>
          </p:cNvPr>
          <p:cNvGrpSpPr/>
          <p:nvPr/>
        </p:nvGrpSpPr>
        <p:grpSpPr>
          <a:xfrm>
            <a:off x="80387" y="87923"/>
            <a:ext cx="11987683" cy="6682154"/>
            <a:chOff x="80387" y="90435"/>
            <a:chExt cx="11987683" cy="6682154"/>
          </a:xfrm>
        </p:grpSpPr>
        <p:sp>
          <p:nvSpPr>
            <p:cNvPr id="7" name="مستطيل 6">
              <a:extLst>
                <a:ext uri="{FF2B5EF4-FFF2-40B4-BE49-F238E27FC236}">
                  <a16:creationId xmlns:a16="http://schemas.microsoft.com/office/drawing/2014/main"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id="{C7A7A606-1C5A-4DCF-8ED6-622659B8115C}"/>
                </a:ext>
              </a:extLst>
            </p:cNvPr>
            <p:cNvSpPr/>
            <p:nvPr/>
          </p:nvSpPr>
          <p:spPr>
            <a:xfrm>
              <a:off x="985909" y="716506"/>
              <a:ext cx="5235191" cy="579967"/>
            </a:xfrm>
            <a:prstGeom prst="rect">
              <a:avLst/>
            </a:prstGeom>
            <a:noFill/>
          </p:spPr>
          <p:txBody>
            <a:bodyPr wrap="square" lIns="91440" tIns="45720" rIns="91440" bIns="45720">
              <a:spAutoFit/>
            </a:bodyPr>
            <a:lstStyle/>
            <a:p>
              <a:pPr>
                <a:lnSpc>
                  <a:spcPct val="150000"/>
                </a:lnSpc>
              </a:pPr>
              <a:endPar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مستطيل 1">
            <a:extLst>
              <a:ext uri="{FF2B5EF4-FFF2-40B4-BE49-F238E27FC236}">
                <a16:creationId xmlns:a16="http://schemas.microsoft.com/office/drawing/2014/main" id="{ADBC869E-33A4-4D36-8945-0961E619D9BF}"/>
              </a:ext>
            </a:extLst>
          </p:cNvPr>
          <p:cNvSpPr/>
          <p:nvPr/>
        </p:nvSpPr>
        <p:spPr>
          <a:xfrm>
            <a:off x="985909" y="2834253"/>
            <a:ext cx="10085032" cy="1189493"/>
          </a:xfrm>
          <a:prstGeom prst="rect">
            <a:avLst/>
          </a:prstGeom>
        </p:spPr>
        <p:txBody>
          <a:bodyPr wrap="square">
            <a:spAutoFit/>
          </a:bodyPr>
          <a:lstStyle/>
          <a:p>
            <a:pPr indent="180340" algn="ctr">
              <a:lnSpc>
                <a:spcPct val="150000"/>
              </a:lnSpc>
              <a:spcAft>
                <a:spcPts val="1000"/>
              </a:spcAft>
              <a:tabLst>
                <a:tab pos="2104390" algn="l"/>
              </a:tabLst>
            </a:pPr>
            <a:r>
              <a:rPr lang="en-US" sz="540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Thank You</a:t>
            </a:r>
          </a:p>
        </p:txBody>
      </p:sp>
      <p:sp>
        <p:nvSpPr>
          <p:cNvPr id="3" name="Rectangle 1">
            <a:extLst>
              <a:ext uri="{FF2B5EF4-FFF2-40B4-BE49-F238E27FC236}">
                <a16:creationId xmlns:a16="http://schemas.microsoft.com/office/drawing/2014/main" id="{F25219D0-6B60-413A-AD81-30F62E415A21}"/>
              </a:ext>
            </a:extLst>
          </p:cNvPr>
          <p:cNvSpPr>
            <a:spLocks noChangeArrowheads="1"/>
          </p:cNvSpPr>
          <p:nvPr/>
        </p:nvSpPr>
        <p:spPr bwMode="auto">
          <a:xfrm>
            <a:off x="0" y="28545"/>
            <a:ext cx="65" cy="400110"/>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chemeClr val="tx1"/>
                </a:solidFill>
                <a:effectLst/>
              </a:rPr>
              <a:t/>
            </a:r>
            <a:br>
              <a:rPr kumimoji="0" lang="en-US" altLang="en-US" sz="800" b="0" i="0" u="none" strike="noStrike" cap="none" normalizeH="0" baseline="0" dirty="0">
                <a:ln>
                  <a:noFill/>
                </a:ln>
                <a:solidFill>
                  <a:schemeClr val="tx1"/>
                </a:solidFill>
                <a:effectLst/>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Slide Number Placeholder 3">
            <a:extLst>
              <a:ext uri="{FF2B5EF4-FFF2-40B4-BE49-F238E27FC236}">
                <a16:creationId xmlns:a16="http://schemas.microsoft.com/office/drawing/2014/main" id="{952094E0-0267-4C06-992E-7F69C44EC4B3}"/>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47</a:t>
            </a:fld>
            <a:endParaRPr lang="en-US" sz="2000" b="1" dirty="0">
              <a:solidFill>
                <a:schemeClr val="tx1"/>
              </a:solidFill>
            </a:endParaRPr>
          </a:p>
        </p:txBody>
      </p:sp>
      <p:cxnSp>
        <p:nvCxnSpPr>
          <p:cNvPr id="9" name="رابط مستقيم 8">
            <a:extLst>
              <a:ext uri="{FF2B5EF4-FFF2-40B4-BE49-F238E27FC236}">
                <a16:creationId xmlns:a16="http://schemas.microsoft.com/office/drawing/2014/main" id="{96A85AD3-96B5-4938-A7AA-87A508101F9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2803552"/>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رابط مستقيم 7">
            <a:extLst>
              <a:ext uri="{FF2B5EF4-FFF2-40B4-BE49-F238E27FC236}">
                <a16:creationId xmlns:a16="http://schemas.microsoft.com/office/drawing/2014/main" id="{C482CB58-AB3A-485D-AAD9-E4090D437CF4}"/>
              </a:ext>
            </a:extLst>
          </p:cNvPr>
          <p:cNvCxnSpPr/>
          <p:nvPr/>
        </p:nvCxnSpPr>
        <p:spPr>
          <a:xfrm flipH="1">
            <a:off x="854110" y="6531429"/>
            <a:ext cx="10601011"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مستطيل 13">
            <a:extLst>
              <a:ext uri="{FF2B5EF4-FFF2-40B4-BE49-F238E27FC236}">
                <a16:creationId xmlns:a16="http://schemas.microsoft.com/office/drawing/2014/main" id="{F2F7E481-0EC9-4D85-903A-D6F11099483F}"/>
              </a:ext>
            </a:extLst>
          </p:cNvPr>
          <p:cNvSpPr/>
          <p:nvPr/>
        </p:nvSpPr>
        <p:spPr>
          <a:xfrm>
            <a:off x="0" y="204952"/>
            <a:ext cx="4582048"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Description of the  project :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2" name="مستطيل 21">
            <a:extLst>
              <a:ext uri="{FF2B5EF4-FFF2-40B4-BE49-F238E27FC236}">
                <a16:creationId xmlns:a16="http://schemas.microsoft.com/office/drawing/2014/main" id="{AB3C6860-0B54-49F8-BAC0-99BC27186ED9}"/>
              </a:ext>
            </a:extLst>
          </p:cNvPr>
          <p:cNvSpPr/>
          <p:nvPr/>
        </p:nvSpPr>
        <p:spPr>
          <a:xfrm>
            <a:off x="1220874" y="746660"/>
            <a:ext cx="2140299"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Location :</a:t>
            </a:r>
          </a:p>
        </p:txBody>
      </p:sp>
      <p:sp>
        <p:nvSpPr>
          <p:cNvPr id="23" name="مستطيل 22">
            <a:extLst>
              <a:ext uri="{FF2B5EF4-FFF2-40B4-BE49-F238E27FC236}">
                <a16:creationId xmlns:a16="http://schemas.microsoft.com/office/drawing/2014/main" id="{93D4C836-A4A8-41E3-A950-4EC23E0F3AFB}"/>
              </a:ext>
            </a:extLst>
          </p:cNvPr>
          <p:cNvSpPr/>
          <p:nvPr/>
        </p:nvSpPr>
        <p:spPr>
          <a:xfrm>
            <a:off x="747850" y="1097686"/>
            <a:ext cx="10172699" cy="45788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project locates in Beit Wazan village in north west </a:t>
            </a:r>
            <a:r>
              <a:rPr lang="en-US"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of Nablus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city on the land with an  area  of 1131 m</a:t>
            </a:r>
            <a:r>
              <a:rPr lang="en-US" baseline="30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2</a:t>
            </a:r>
            <a:endParaRPr lang="en-US" dirty="0"/>
          </a:p>
        </p:txBody>
      </p:sp>
      <p:sp>
        <p:nvSpPr>
          <p:cNvPr id="26" name="مستطيل 25">
            <a:extLst>
              <a:ext uri="{FF2B5EF4-FFF2-40B4-BE49-F238E27FC236}">
                <a16:creationId xmlns:a16="http://schemas.microsoft.com/office/drawing/2014/main" id="{0C6337A8-58B5-40A1-9AA2-BB09933B04E5}"/>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67E8E8B0-9DB6-41F3-99CD-E9BB9CB356D4}"/>
              </a:ext>
            </a:extLst>
          </p:cNvPr>
          <p:cNvSpPr>
            <a:spLocks noGrp="1"/>
          </p:cNvSpPr>
          <p:nvPr>
            <p:ph type="sldNum" sz="quarter" idx="12"/>
          </p:nvPr>
        </p:nvSpPr>
        <p:spPr>
          <a:xfrm>
            <a:off x="9132218" y="6402440"/>
            <a:ext cx="2743200" cy="365125"/>
          </a:xfrm>
        </p:spPr>
        <p:txBody>
          <a:bodyPr/>
          <a:lstStyle/>
          <a:p>
            <a:fld id="{09964888-E3DD-43E6-9D6D-BA1E53871D58}" type="slidenum">
              <a:rPr lang="en-US" sz="2000" b="1" smtClean="0">
                <a:solidFill>
                  <a:schemeClr val="tx1"/>
                </a:solidFill>
              </a:rPr>
              <a:pPr/>
              <a:t>5</a:t>
            </a:fld>
            <a:endParaRPr lang="en-US" sz="2000" b="1" dirty="0">
              <a:solidFill>
                <a:schemeClr val="tx1"/>
              </a:solidFill>
            </a:endParaRPr>
          </a:p>
        </p:txBody>
      </p:sp>
      <p:pic>
        <p:nvPicPr>
          <p:cNvPr id="2050" name="Picture 2">
            <a:extLst>
              <a:ext uri="{FF2B5EF4-FFF2-40B4-BE49-F238E27FC236}">
                <a16:creationId xmlns:a16="http://schemas.microsoft.com/office/drawing/2014/main" id="{B7D13808-A501-431A-85DB-41C4E43FFBA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185" r="50234" b="37946"/>
          <a:stretch/>
        </p:blipFill>
        <p:spPr bwMode="auto">
          <a:xfrm>
            <a:off x="1220874" y="2037806"/>
            <a:ext cx="7395233" cy="4364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021287"/>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رابط مستقيم 6">
            <a:extLst>
              <a:ext uri="{FF2B5EF4-FFF2-40B4-BE49-F238E27FC236}">
                <a16:creationId xmlns:a16="http://schemas.microsoft.com/office/drawing/2014/main" id="{B1125ED8-8842-40AE-918A-096441AEBDDD}"/>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مستطيل 7">
            <a:extLst>
              <a:ext uri="{FF2B5EF4-FFF2-40B4-BE49-F238E27FC236}">
                <a16:creationId xmlns:a16="http://schemas.microsoft.com/office/drawing/2014/main" id="{4704243F-65E0-4055-968F-0D874BB9D321}"/>
              </a:ext>
            </a:extLst>
          </p:cNvPr>
          <p:cNvSpPr/>
          <p:nvPr/>
        </p:nvSpPr>
        <p:spPr>
          <a:xfrm>
            <a:off x="612949" y="748357"/>
            <a:ext cx="3356149"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and land boundary </a:t>
            </a:r>
          </a:p>
        </p:txBody>
      </p:sp>
      <p:sp>
        <p:nvSpPr>
          <p:cNvPr id="11" name="مستطيل 10">
            <a:extLst>
              <a:ext uri="{FF2B5EF4-FFF2-40B4-BE49-F238E27FC236}">
                <a16:creationId xmlns:a16="http://schemas.microsoft.com/office/drawing/2014/main" id="{C0E6A134-1E8C-4369-A62F-5520BB63EFC3}"/>
              </a:ext>
            </a:extLst>
          </p:cNvPr>
          <p:cNvSpPr/>
          <p:nvPr/>
        </p:nvSpPr>
        <p:spPr>
          <a:xfrm>
            <a:off x="612949" y="1272240"/>
            <a:ext cx="9415305"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total area of the site equals 1131 m</a:t>
            </a:r>
            <a:r>
              <a:rPr lang="en-US" baseline="30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2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en-US" baseline="30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p>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p>
        </p:txBody>
      </p:sp>
      <p:sp>
        <p:nvSpPr>
          <p:cNvPr id="14" name="مستطيل 13">
            <a:extLst>
              <a:ext uri="{FF2B5EF4-FFF2-40B4-BE49-F238E27FC236}">
                <a16:creationId xmlns:a16="http://schemas.microsoft.com/office/drawing/2014/main" id="{4F27CEF6-8EF0-4E25-87B3-FE58C9C2A23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مستطيل 16">
            <a:extLst>
              <a:ext uri="{FF2B5EF4-FFF2-40B4-BE49-F238E27FC236}">
                <a16:creationId xmlns:a16="http://schemas.microsoft.com/office/drawing/2014/main" id="{59FF5CBA-1DC6-4D6C-B0E2-7F647E69E1B6}"/>
              </a:ext>
            </a:extLst>
          </p:cNvPr>
          <p:cNvSpPr/>
          <p:nvPr/>
        </p:nvSpPr>
        <p:spPr>
          <a:xfrm>
            <a:off x="0" y="204952"/>
            <a:ext cx="4582048"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Description of the project :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81D712F8-BEF4-408D-A72A-57C61172E02E}"/>
              </a:ext>
            </a:extLst>
          </p:cNvPr>
          <p:cNvSpPr>
            <a:spLocks noGrp="1"/>
          </p:cNvSpPr>
          <p:nvPr>
            <p:ph type="sldNum" sz="quarter" idx="12"/>
          </p:nvPr>
        </p:nvSpPr>
        <p:spPr>
          <a:xfrm>
            <a:off x="9031848" y="6348866"/>
            <a:ext cx="2743200" cy="365125"/>
          </a:xfrm>
        </p:spPr>
        <p:txBody>
          <a:bodyPr/>
          <a:lstStyle/>
          <a:p>
            <a:fld id="{09964888-E3DD-43E6-9D6D-BA1E53871D58}" type="slidenum">
              <a:rPr lang="en-US" sz="2000" b="1" smtClean="0">
                <a:solidFill>
                  <a:schemeClr val="tx1"/>
                </a:solidFill>
              </a:rPr>
              <a:pPr/>
              <a:t>6</a:t>
            </a:fld>
            <a:endParaRPr lang="en-US" sz="2000" b="1">
              <a:solidFill>
                <a:schemeClr val="tx1"/>
              </a:solidFill>
            </a:endParaRPr>
          </a:p>
        </p:txBody>
      </p:sp>
    </p:spTree>
    <p:extLst>
      <p:ext uri="{BB962C8B-B14F-4D97-AF65-F5344CB8AC3E}">
        <p14:creationId xmlns:p14="http://schemas.microsoft.com/office/powerpoint/2010/main" val="784252326"/>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48A86D24-EBDF-4640-85D1-2917E19A7047}"/>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48210A40-F8EC-4EC0-B41C-601BF6807791}"/>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0AEC50C4-B9C7-4110-8C47-FB12C92E67B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t>
            </a:r>
          </a:p>
        </p:txBody>
      </p:sp>
      <p:sp>
        <p:nvSpPr>
          <p:cNvPr id="8" name="مستطيل 7">
            <a:extLst>
              <a:ext uri="{FF2B5EF4-FFF2-40B4-BE49-F238E27FC236}">
                <a16:creationId xmlns:a16="http://schemas.microsoft.com/office/drawing/2014/main" id="{AC113287-B4D3-4F1C-91E2-154B89218D62}"/>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9" name="مستطيل 8">
            <a:extLst>
              <a:ext uri="{FF2B5EF4-FFF2-40B4-BE49-F238E27FC236}">
                <a16:creationId xmlns:a16="http://schemas.microsoft.com/office/drawing/2014/main" id="{E0FC29B0-DF49-4F39-9F80-D92B163BEFF3}"/>
              </a:ext>
            </a:extLst>
          </p:cNvPr>
          <p:cNvSpPr/>
          <p:nvPr/>
        </p:nvSpPr>
        <p:spPr>
          <a:xfrm>
            <a:off x="808891" y="1602590"/>
            <a:ext cx="9415305" cy="2345322"/>
          </a:xfrm>
          <a:prstGeom prst="rect">
            <a:avLst/>
          </a:prstGeom>
          <a:noFill/>
        </p:spPr>
        <p:txBody>
          <a:bodyPr wrap="square" lIns="91440" tIns="45720" rIns="91440" bIns="45720">
            <a:spAutoFit/>
          </a:bodyPr>
          <a:lstStyle/>
          <a:p>
            <a:pPr>
              <a:lnSpc>
                <a:spcPct val="150000"/>
              </a:lnSpc>
            </a:pPr>
            <a:r>
              <a:rPr lang="en-US" sz="2000" dirty="0">
                <a:ln w="0"/>
                <a:latin typeface="Times New Roman" panose="02020603050405020304" pitchFamily="18" charset="0"/>
                <a:cs typeface="Times New Roman" panose="02020603050405020304" pitchFamily="18" charset="0"/>
              </a:rPr>
              <a:t>This study conducted  the site relationship with streets , garage  and restaurant it self and study the functional spaces in the building by this analysis to reach  results that help us to modify these spaces according to standards.</a:t>
            </a:r>
          </a:p>
          <a:p>
            <a:pPr>
              <a:lnSpc>
                <a:spcPct val="150000"/>
              </a:lnSpc>
            </a:pPr>
            <a:endParaRPr lang="ar-SA"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a:lnSpc>
                <a:spcPct val="150000"/>
              </a:lnSpc>
            </a:pPr>
            <a:endPar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BDF6B5EF-C7D2-4D4C-AEA1-D719534809E9}"/>
              </a:ext>
            </a:extLst>
          </p:cNvPr>
          <p:cNvSpPr>
            <a:spLocks noGrp="1"/>
          </p:cNvSpPr>
          <p:nvPr>
            <p:ph type="sldNum" sz="quarter" idx="12"/>
          </p:nvPr>
        </p:nvSpPr>
        <p:spPr>
          <a:xfrm>
            <a:off x="9132218" y="6402440"/>
            <a:ext cx="2743200" cy="365125"/>
          </a:xfrm>
        </p:spPr>
        <p:txBody>
          <a:bodyPr/>
          <a:lstStyle/>
          <a:p>
            <a:fld id="{09964888-E3DD-43E6-9D6D-BA1E53871D58}" type="slidenum">
              <a:rPr lang="en-US" sz="2000" b="1" smtClean="0">
                <a:solidFill>
                  <a:schemeClr val="tx1"/>
                </a:solidFill>
              </a:rPr>
              <a:pPr/>
              <a:t>7</a:t>
            </a:fld>
            <a:endParaRPr lang="en-US" sz="2000" b="1">
              <a:solidFill>
                <a:schemeClr val="tx1"/>
              </a:solidFill>
            </a:endParaRPr>
          </a:p>
        </p:txBody>
      </p:sp>
    </p:spTree>
    <p:extLst>
      <p:ext uri="{BB962C8B-B14F-4D97-AF65-F5344CB8AC3E}">
        <p14:creationId xmlns:p14="http://schemas.microsoft.com/office/powerpoint/2010/main" val="1358303752"/>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430FCED7-C94A-4EED-B885-86CD5468D83C}"/>
              </a:ext>
            </a:extLst>
          </p:cNvPr>
          <p:cNvSpPr/>
          <p:nvPr/>
        </p:nvSpPr>
        <p:spPr>
          <a:xfrm>
            <a:off x="281353" y="842689"/>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Ground floor plan:  </a:t>
            </a:r>
          </a:p>
        </p:txBody>
      </p:sp>
      <p:sp>
        <p:nvSpPr>
          <p:cNvPr id="8" name="مستطيل 7">
            <a:extLst>
              <a:ext uri="{FF2B5EF4-FFF2-40B4-BE49-F238E27FC236}">
                <a16:creationId xmlns:a16="http://schemas.microsoft.com/office/drawing/2014/main"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C9B47325-EEA6-4271-8353-110A7EBAF2A3}"/>
              </a:ext>
            </a:extLst>
          </p:cNvPr>
          <p:cNvSpPr>
            <a:spLocks noGrp="1"/>
          </p:cNvSpPr>
          <p:nvPr>
            <p:ph type="sldNum" sz="quarter" idx="12"/>
          </p:nvPr>
        </p:nvSpPr>
        <p:spPr>
          <a:xfrm>
            <a:off x="9132218" y="6303092"/>
            <a:ext cx="2743200" cy="365125"/>
          </a:xfrm>
        </p:spPr>
        <p:txBody>
          <a:bodyPr/>
          <a:lstStyle/>
          <a:p>
            <a:fld id="{09964888-E3DD-43E6-9D6D-BA1E53871D58}" type="slidenum">
              <a:rPr lang="en-US" sz="2000" b="1" smtClean="0">
                <a:solidFill>
                  <a:schemeClr val="tx1"/>
                </a:solidFill>
              </a:rPr>
              <a:pPr/>
              <a:t>8</a:t>
            </a:fld>
            <a:endParaRPr lang="en-US" sz="2000" b="1" dirty="0">
              <a:solidFill>
                <a:schemeClr val="tx1"/>
              </a:solidFill>
            </a:endParaRPr>
          </a:p>
        </p:txBody>
      </p:sp>
      <p:sp>
        <p:nvSpPr>
          <p:cNvPr id="11" name="مستطيل 10">
            <a:extLst>
              <a:ext uri="{FF2B5EF4-FFF2-40B4-BE49-F238E27FC236}">
                <a16:creationId xmlns:a16="http://schemas.microsoft.com/office/drawing/2014/main" id="{660C3C48-9A75-4DCA-9647-99949BCCAC15}"/>
              </a:ext>
            </a:extLst>
          </p:cNvPr>
          <p:cNvSpPr/>
          <p:nvPr/>
        </p:nvSpPr>
        <p:spPr>
          <a:xfrm>
            <a:off x="7522482" y="5684196"/>
            <a:ext cx="727481"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a:t>
            </a:r>
          </a:p>
        </p:txBody>
      </p:sp>
      <p:sp>
        <p:nvSpPr>
          <p:cNvPr id="12" name="مستطيل 11">
            <a:extLst>
              <a:ext uri="{FF2B5EF4-FFF2-40B4-BE49-F238E27FC236}">
                <a16:creationId xmlns:a16="http://schemas.microsoft.com/office/drawing/2014/main" id="{E341D518-9DD5-47B5-8F23-EB54CA4B58A2}"/>
              </a:ext>
            </a:extLst>
          </p:cNvPr>
          <p:cNvSpPr/>
          <p:nvPr/>
        </p:nvSpPr>
        <p:spPr>
          <a:xfrm>
            <a:off x="2394530" y="5743110"/>
            <a:ext cx="899086"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Before </a:t>
            </a:r>
          </a:p>
        </p:txBody>
      </p:sp>
      <p:sp>
        <p:nvSpPr>
          <p:cNvPr id="22" name="شكل بيضاوي 21">
            <a:extLst>
              <a:ext uri="{FF2B5EF4-FFF2-40B4-BE49-F238E27FC236}">
                <a16:creationId xmlns:a16="http://schemas.microsoft.com/office/drawing/2014/main" id="{5AEDB5E5-B2C3-4D7B-96DA-175C56AF7BC0}"/>
              </a:ext>
            </a:extLst>
          </p:cNvPr>
          <p:cNvSpPr/>
          <p:nvPr/>
        </p:nvSpPr>
        <p:spPr>
          <a:xfrm>
            <a:off x="10345412" y="2616121"/>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صورة 92">
            <a:extLst>
              <a:ext uri="{FF2B5EF4-FFF2-40B4-BE49-F238E27FC236}">
                <a16:creationId xmlns:a16="http://schemas.microsoft.com/office/drawing/2014/main" id="{00BCB460-FE5A-42F8-BD32-8EF31DB6D2FC}"/>
              </a:ext>
            </a:extLst>
          </p:cNvPr>
          <p:cNvPicPr/>
          <p:nvPr/>
        </p:nvPicPr>
        <p:blipFill rotWithShape="1">
          <a:blip r:embed="rId2" cstate="print">
            <a:extLst>
              <a:ext uri="{28A0092B-C50C-407E-A947-70E740481C1C}">
                <a14:useLocalDpi xmlns:a14="http://schemas.microsoft.com/office/drawing/2010/main" val="0"/>
              </a:ext>
            </a:extLst>
          </a:blip>
          <a:srcRect l="11994" r="10813"/>
          <a:stretch/>
        </p:blipFill>
        <p:spPr>
          <a:xfrm>
            <a:off x="854110" y="2024898"/>
            <a:ext cx="4136923" cy="3553090"/>
          </a:xfrm>
          <a:prstGeom prst="rect">
            <a:avLst/>
          </a:prstGeom>
        </p:spPr>
      </p:pic>
      <p:pic>
        <p:nvPicPr>
          <p:cNvPr id="28" name="صورة 93">
            <a:extLst>
              <a:ext uri="{FF2B5EF4-FFF2-40B4-BE49-F238E27FC236}">
                <a16:creationId xmlns:a16="http://schemas.microsoft.com/office/drawing/2014/main" id="{D01F063E-4A1E-4202-92C3-40CC7D7227DD}"/>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268628" y="1747649"/>
            <a:ext cx="5235190" cy="4005462"/>
          </a:xfrm>
          <a:prstGeom prst="rect">
            <a:avLst/>
          </a:prstGeom>
        </p:spPr>
      </p:pic>
    </p:spTree>
    <p:extLst>
      <p:ext uri="{BB962C8B-B14F-4D97-AF65-F5344CB8AC3E}">
        <p14:creationId xmlns:p14="http://schemas.microsoft.com/office/powerpoint/2010/main" val="2695465739"/>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430FCED7-C94A-4EED-B885-86CD5468D83C}"/>
              </a:ext>
            </a:extLst>
          </p:cNvPr>
          <p:cNvSpPr/>
          <p:nvPr/>
        </p:nvSpPr>
        <p:spPr>
          <a:xfrm>
            <a:off x="513347" y="770522"/>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First floor plan:   </a:t>
            </a:r>
          </a:p>
        </p:txBody>
      </p:sp>
      <p:sp>
        <p:nvSpPr>
          <p:cNvPr id="8" name="مستطيل 7">
            <a:extLst>
              <a:ext uri="{FF2B5EF4-FFF2-40B4-BE49-F238E27FC236}">
                <a16:creationId xmlns:a16="http://schemas.microsoft.com/office/drawing/2014/main"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7189210A-8FB8-4C74-98C2-8D40C0D647BF}"/>
              </a:ext>
            </a:extLst>
          </p:cNvPr>
          <p:cNvSpPr>
            <a:spLocks noGrp="1"/>
          </p:cNvSpPr>
          <p:nvPr>
            <p:ph type="sldNum" sz="quarter" idx="12"/>
          </p:nvPr>
        </p:nvSpPr>
        <p:spPr>
          <a:xfrm>
            <a:off x="9132218" y="6402440"/>
            <a:ext cx="2743200" cy="365125"/>
          </a:xfrm>
        </p:spPr>
        <p:txBody>
          <a:bodyPr/>
          <a:lstStyle/>
          <a:p>
            <a:fld id="{09964888-E3DD-43E6-9D6D-BA1E53871D58}" type="slidenum">
              <a:rPr lang="en-US" sz="2000" b="1" smtClean="0">
                <a:solidFill>
                  <a:schemeClr val="tx1"/>
                </a:solidFill>
              </a:rPr>
              <a:pPr/>
              <a:t>9</a:t>
            </a:fld>
            <a:endParaRPr lang="en-US" sz="2000" b="1">
              <a:solidFill>
                <a:schemeClr val="tx1"/>
              </a:solidFill>
            </a:endParaRPr>
          </a:p>
        </p:txBody>
      </p:sp>
      <p:sp>
        <p:nvSpPr>
          <p:cNvPr id="13" name="مستطيل 12">
            <a:extLst>
              <a:ext uri="{FF2B5EF4-FFF2-40B4-BE49-F238E27FC236}">
                <a16:creationId xmlns:a16="http://schemas.microsoft.com/office/drawing/2014/main" id="{2F443D39-CC97-48B9-8313-412189E64A90}"/>
              </a:ext>
            </a:extLst>
          </p:cNvPr>
          <p:cNvSpPr/>
          <p:nvPr/>
        </p:nvSpPr>
        <p:spPr>
          <a:xfrm>
            <a:off x="8053749" y="5779824"/>
            <a:ext cx="727481"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a:t>
            </a:r>
          </a:p>
        </p:txBody>
      </p:sp>
      <p:sp>
        <p:nvSpPr>
          <p:cNvPr id="14" name="مستطيل 13">
            <a:extLst>
              <a:ext uri="{FF2B5EF4-FFF2-40B4-BE49-F238E27FC236}">
                <a16:creationId xmlns:a16="http://schemas.microsoft.com/office/drawing/2014/main" id="{4F76737E-B4A2-463A-9534-2073BD268B45}"/>
              </a:ext>
            </a:extLst>
          </p:cNvPr>
          <p:cNvSpPr/>
          <p:nvPr/>
        </p:nvSpPr>
        <p:spPr>
          <a:xfrm>
            <a:off x="2525208" y="5558370"/>
            <a:ext cx="899086"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Before </a:t>
            </a:r>
          </a:p>
        </p:txBody>
      </p:sp>
      <p:pic>
        <p:nvPicPr>
          <p:cNvPr id="21" name="صورة 96">
            <a:extLst>
              <a:ext uri="{FF2B5EF4-FFF2-40B4-BE49-F238E27FC236}">
                <a16:creationId xmlns:a16="http://schemas.microsoft.com/office/drawing/2014/main" id="{DB28ED75-1A95-4DAF-9DB5-5D0DEF0E9C8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3347" y="1643628"/>
            <a:ext cx="5003197" cy="3785753"/>
          </a:xfrm>
          <a:prstGeom prst="rect">
            <a:avLst/>
          </a:prstGeom>
        </p:spPr>
      </p:pic>
      <p:pic>
        <p:nvPicPr>
          <p:cNvPr id="22" name="صورة 97">
            <a:extLst>
              <a:ext uri="{FF2B5EF4-FFF2-40B4-BE49-F238E27FC236}">
                <a16:creationId xmlns:a16="http://schemas.microsoft.com/office/drawing/2014/main" id="{E25CDF57-10F8-4B58-BB3A-F9ED4476BD12}"/>
              </a:ext>
            </a:extLst>
          </p:cNvPr>
          <p:cNvPicPr/>
          <p:nvPr/>
        </p:nvPicPr>
        <p:blipFill rotWithShape="1">
          <a:blip r:embed="rId3" cstate="print">
            <a:extLst>
              <a:ext uri="{28A0092B-C50C-407E-A947-70E740481C1C}">
                <a14:useLocalDpi xmlns:a14="http://schemas.microsoft.com/office/drawing/2010/main" val="0"/>
              </a:ext>
            </a:extLst>
          </a:blip>
          <a:srcRect l="7702" t="1593" r="6559" b="2575"/>
          <a:stretch/>
        </p:blipFill>
        <p:spPr bwMode="auto">
          <a:xfrm>
            <a:off x="5436154" y="1611529"/>
            <a:ext cx="5235191" cy="406637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74015399"/>
      </p:ext>
    </p:extLst>
  </p:cSld>
  <p:clrMapOvr>
    <a:masterClrMapping/>
  </p:clrMapOvr>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TM02900688[[fn=Facet]]</Template>
  <TotalTime>4531</TotalTime>
  <Words>1463</Words>
  <Application>Microsoft Office PowerPoint</Application>
  <PresentationFormat>Widescreen</PresentationFormat>
  <Paragraphs>342</Paragraphs>
  <Slides>47</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47</vt:i4>
      </vt:variant>
    </vt:vector>
  </HeadingPairs>
  <TitlesOfParts>
    <vt:vector size="59" baseType="lpstr">
      <vt:lpstr>Arial</vt:lpstr>
      <vt:lpstr>Calibri</vt:lpstr>
      <vt:lpstr>Cambria</vt:lpstr>
      <vt:lpstr>Cambria Math</vt:lpstr>
      <vt:lpstr>Helvetica</vt:lpstr>
      <vt:lpstr>Simplified Arabic</vt:lpstr>
      <vt:lpstr>Tahoma</vt:lpstr>
      <vt:lpstr>Times New Roman</vt:lpstr>
      <vt:lpstr>Trebuchet MS</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3D photo for solitaire restaurant after redesign</vt:lpstr>
      <vt:lpstr>Parking suggestion 1 </vt:lpstr>
      <vt:lpstr>Parking suggestion 2 </vt:lpstr>
      <vt:lpstr>PowerPoint Presentation</vt:lpstr>
      <vt:lpstr>PowerPoint Presentation</vt:lpstr>
      <vt:lpstr>PowerPoint Presentation</vt:lpstr>
      <vt:lpstr>PowerPoint Presentation</vt:lpstr>
      <vt:lpstr>PowerPoint Presentation</vt:lpstr>
      <vt:lpstr>PowerPoint Presentation</vt:lpstr>
      <vt:lpstr>Beam Layout</vt:lpstr>
      <vt:lpstr>PowerPoint Presentation</vt:lpstr>
      <vt:lpstr>PowerPoint Presentation</vt:lpstr>
      <vt:lpstr>Deflection check: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Cost estimation: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islam sawalmi</dc:creator>
  <cp:lastModifiedBy>fastprint</cp:lastModifiedBy>
  <cp:revision>244</cp:revision>
  <dcterms:created xsi:type="dcterms:W3CDTF">2019-12-14T18:35:33Z</dcterms:created>
  <dcterms:modified xsi:type="dcterms:W3CDTF">2021-01-01T18:13:32Z</dcterms:modified>
</cp:coreProperties>
</file>