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87" r:id="rId3"/>
    <p:sldId id="257" r:id="rId4"/>
    <p:sldId id="258" r:id="rId5"/>
    <p:sldId id="288" r:id="rId6"/>
    <p:sldId id="262" r:id="rId7"/>
    <p:sldId id="289" r:id="rId8"/>
    <p:sldId id="263" r:id="rId9"/>
    <p:sldId id="290" r:id="rId10"/>
    <p:sldId id="291" r:id="rId11"/>
    <p:sldId id="292" r:id="rId12"/>
    <p:sldId id="264" r:id="rId13"/>
    <p:sldId id="293" r:id="rId14"/>
    <p:sldId id="265" r:id="rId15"/>
    <p:sldId id="294" r:id="rId16"/>
    <p:sldId id="266" r:id="rId17"/>
    <p:sldId id="267" r:id="rId18"/>
    <p:sldId id="268" r:id="rId19"/>
    <p:sldId id="269" r:id="rId20"/>
    <p:sldId id="295" r:id="rId21"/>
    <p:sldId id="270" r:id="rId22"/>
    <p:sldId id="271" r:id="rId23"/>
    <p:sldId id="296" r:id="rId24"/>
    <p:sldId id="272" r:id="rId25"/>
    <p:sldId id="273" r:id="rId26"/>
    <p:sldId id="274" r:id="rId27"/>
    <p:sldId id="297" r:id="rId28"/>
    <p:sldId id="300" r:id="rId29"/>
    <p:sldId id="275" r:id="rId30"/>
    <p:sldId id="298" r:id="rId31"/>
    <p:sldId id="299" r:id="rId32"/>
    <p:sldId id="276" r:id="rId33"/>
    <p:sldId id="259" r:id="rId34"/>
    <p:sldId id="301" r:id="rId35"/>
    <p:sldId id="260" r:id="rId36"/>
    <p:sldId id="261" r:id="rId37"/>
    <p:sldId id="302" r:id="rId38"/>
    <p:sldId id="278" r:id="rId39"/>
    <p:sldId id="303" r:id="rId40"/>
    <p:sldId id="279" r:id="rId41"/>
    <p:sldId id="280" r:id="rId42"/>
    <p:sldId id="281" r:id="rId43"/>
    <p:sldId id="282" r:id="rId44"/>
    <p:sldId id="304" r:id="rId45"/>
    <p:sldId id="305" r:id="rId46"/>
    <p:sldId id="283" r:id="rId47"/>
    <p:sldId id="284" r:id="rId48"/>
    <p:sldId id="285" r:id="rId49"/>
    <p:sldId id="286" r:id="rId50"/>
    <p:sldId id="306" r:id="rId51"/>
    <p:sldId id="30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60" autoAdjust="0"/>
    <p:restoredTop sz="94660"/>
  </p:normalViewPr>
  <p:slideViewPr>
    <p:cSldViewPr>
      <p:cViewPr>
        <p:scale>
          <a:sx n="60" d="100"/>
          <a:sy n="60" d="100"/>
        </p:scale>
        <p:origin x="-1656"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0B4FA9-A697-4A30-911D-54808AD162D9}" type="datetimeFigureOut">
              <a:rPr lang="en-US" smtClean="0"/>
              <a:pPr/>
              <a:t>5/17/2016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E556B1-3B81-4E17-A763-23F4917AB9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E556B1-3B81-4E17-A763-23F4917AB92C}"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A11FCC6-A699-499D-ADCB-E2BEF6696FFC}" type="datetimeFigureOut">
              <a:rPr lang="en-US" smtClean="0"/>
              <a:pPr/>
              <a:t>5/17/2016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8F8752D-960C-438A-884E-86C658A78F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11FCC6-A699-499D-ADCB-E2BEF6696FFC}"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11FCC6-A699-499D-ADCB-E2BEF6696FFC}"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A11FCC6-A699-499D-ADCB-E2BEF6696FFC}" type="datetimeFigureOut">
              <a:rPr lang="en-US" smtClean="0"/>
              <a:pPr/>
              <a:t>5/17/2016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8F8752D-960C-438A-884E-86C658A78F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A11FCC6-A699-499D-ADCB-E2BEF6696FFC}" type="datetimeFigureOut">
              <a:rPr lang="en-US" smtClean="0"/>
              <a:pPr/>
              <a:t>5/17/2016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8F8752D-960C-438A-884E-86C658A78F2C}"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A11FCC6-A699-499D-ADCB-E2BEF6696FFC}" type="datetimeFigureOut">
              <a:rPr lang="en-US" smtClean="0"/>
              <a:pPr/>
              <a:t>5/17/2016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A11FCC6-A699-499D-ADCB-E2BEF6696FFC}" type="datetimeFigureOut">
              <a:rPr lang="en-US" smtClean="0"/>
              <a:pPr/>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8F8752D-960C-438A-884E-86C658A78F2C}"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A11FCC6-A699-499D-ADCB-E2BEF6696FFC}" type="datetimeFigureOut">
              <a:rPr lang="en-US" smtClean="0"/>
              <a:pPr/>
              <a:t>5/17/2016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A11FCC6-A699-499D-ADCB-E2BEF6696FFC}" type="datetimeFigureOut">
              <a:rPr lang="en-US" smtClean="0"/>
              <a:pPr/>
              <a:t>5/17/2016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A11FCC6-A699-499D-ADCB-E2BEF6696FFC}" type="datetimeFigureOut">
              <a:rPr lang="en-US" smtClean="0"/>
              <a:pPr/>
              <a:t>5/17/2016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8752D-960C-438A-884E-86C658A78F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3A11FCC6-A699-499D-ADCB-E2BEF6696FFC}" type="datetimeFigureOut">
              <a:rPr lang="en-US" smtClean="0"/>
              <a:pPr/>
              <a:t>5/17/2016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8F8752D-960C-438A-884E-86C658A78F2C}"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A11FCC6-A699-499D-ADCB-E2BEF6696FFC}" type="datetimeFigureOut">
              <a:rPr lang="en-US" smtClean="0"/>
              <a:pPr/>
              <a:t>5/17/2016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8F8752D-960C-438A-884E-86C658A78F2C}"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1575;&#1604;&#1588;&#1585;&#1603;&#1577;%20&#1575;&#1604;&#1608;&#1591;&#1606;&#1610;&#1577;%20&#1604;&#1589;&#1606;&#1575;&#1593;&#1577;%20&#1575;&#1604;&#1603;&#1585;&#1578;&#1608;&#1606;%20NC-cut.mp4"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Gap%20Analysis.doc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1575;&#1604;&#1588;&#1585;&#1603;&#1577;%20&#1575;&#1604;&#1608;&#1591;&#1606;&#1610;&#1577;%20&#1604;&#1589;&#1606;&#1575;&#1593;&#1577;%20&#1575;&#1604;&#1603;&#1585;&#1578;&#1608;&#1606;%20(2).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1582;&#1591;&#1577;%20&#1575;&#1604;&#1573;&#1582;&#1604;&#1575;&#1569;%20&#1601;&#1610;%20&#1581;&#1575;&#1604;&#1575;&#1578;%20&#1575;&#1604;&#1591;&#1608;&#1575;&#1585;&#1574;.docx" TargetMode="External"/><Relationship Id="rId2" Type="http://schemas.openxmlformats.org/officeDocument/2006/relationships/hyperlink" Target="&#1583;&#1604;&#1610;&#1604;%20&#1578;&#1582;&#1591;&#1610;&#1591;%20&#1575;&#1604;&#1575;&#1585;&#1590;&#1610;&#1575;&#1578;%20&#1608;&#1575;&#1604;&#1575;&#1588;&#1575;&#1585;&#1575;&#1578;.pdf"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1575;&#1604;&#1586;&#1608;&#1575;&#1585;-&#1601;&#1610;-&#1576;&#1610;&#1574;&#1577;-&#1575;&#1604;&#1593;&#1605;&#1604;.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28600" y="228600"/>
            <a:ext cx="7620000" cy="1524000"/>
          </a:xfrm>
        </p:spPr>
        <p:txBody>
          <a:bodyPr>
            <a:normAutofit/>
          </a:bodyPr>
          <a:lstStyle/>
          <a:p>
            <a:r>
              <a:rPr lang="en-US" sz="2800" b="1" smtClean="0">
                <a:latin typeface="Axure Handwriting" pitchFamily="34" charset="0"/>
              </a:rPr>
              <a:t>Preparing National Carton Factory for OHSAS 18000</a:t>
            </a:r>
            <a:endParaRPr lang="en-US" sz="2800" dirty="0"/>
          </a:p>
        </p:txBody>
      </p:sp>
      <p:sp>
        <p:nvSpPr>
          <p:cNvPr id="11" name="Text Placeholder 10"/>
          <p:cNvSpPr>
            <a:spLocks noGrp="1"/>
          </p:cNvSpPr>
          <p:nvPr>
            <p:ph type="body" sz="half" idx="2"/>
          </p:nvPr>
        </p:nvSpPr>
        <p:spPr>
          <a:xfrm>
            <a:off x="381000" y="2057400"/>
            <a:ext cx="3657600" cy="4244168"/>
          </a:xfrm>
        </p:spPr>
        <p:txBody>
          <a:bodyPr>
            <a:normAutofit/>
          </a:bodyPr>
          <a:lstStyle/>
          <a:p>
            <a:r>
              <a:rPr lang="en-US" sz="2400" b="1" smtClean="0">
                <a:latin typeface="Axure Handwriting" pitchFamily="34" charset="0"/>
              </a:rPr>
              <a:t>Prepared by :</a:t>
            </a:r>
          </a:p>
          <a:p>
            <a:r>
              <a:rPr lang="en-US" sz="2400" b="1" smtClean="0">
                <a:latin typeface="Axure Handwriting" pitchFamily="34" charset="0"/>
              </a:rPr>
              <a:t>Adnan Amer</a:t>
            </a:r>
          </a:p>
          <a:p>
            <a:r>
              <a:rPr lang="en-US" sz="2400" b="1" smtClean="0">
                <a:latin typeface="Axure Handwriting" pitchFamily="34" charset="0"/>
              </a:rPr>
              <a:t>Kholood Obaid</a:t>
            </a:r>
          </a:p>
          <a:p>
            <a:r>
              <a:rPr lang="en-US" sz="2400" b="1" smtClean="0">
                <a:latin typeface="Axure Handwriting" pitchFamily="34" charset="0"/>
              </a:rPr>
              <a:t>Dina Shhadeh</a:t>
            </a:r>
          </a:p>
          <a:p>
            <a:r>
              <a:rPr lang="en-US" sz="2400" b="1" smtClean="0">
                <a:latin typeface="Axure Handwriting" pitchFamily="34" charset="0"/>
              </a:rPr>
              <a:t>Saja Zaid</a:t>
            </a:r>
          </a:p>
          <a:p>
            <a:endParaRPr lang="en-US" sz="2400" smtClean="0"/>
          </a:p>
          <a:p>
            <a:endParaRPr lang="en-US" sz="2400" smtClean="0"/>
          </a:p>
          <a:p>
            <a:r>
              <a:rPr lang="en-US" sz="2400" b="1" smtClean="0">
                <a:latin typeface="Axure Handwriting" pitchFamily="34" charset="0"/>
              </a:rPr>
              <a:t>Supervisor :</a:t>
            </a:r>
          </a:p>
          <a:p>
            <a:r>
              <a:rPr lang="en-US" sz="2400" b="1" i="1" smtClean="0">
                <a:latin typeface="Axure Handwriting" pitchFamily="34" charset="0"/>
              </a:rPr>
              <a:t>Eng. Suleiman Daifi</a:t>
            </a:r>
            <a:endParaRPr lang="en-US" sz="2400" b="1" smtClean="0">
              <a:latin typeface="Axure Handwriting" pitchFamily="34" charset="0"/>
            </a:endParaRPr>
          </a:p>
          <a:p>
            <a:endParaRPr lang="en-US" sz="2400" dirty="0"/>
          </a:p>
        </p:txBody>
      </p:sp>
      <p:pic>
        <p:nvPicPr>
          <p:cNvPr id="12" name="Picture Placeholder 11" descr="20150204120826.jpg"/>
          <p:cNvPicPr>
            <a:picLocks noGrp="1" noChangeAspect="1"/>
          </p:cNvPicPr>
          <p:nvPr>
            <p:ph type="pic" idx="1"/>
          </p:nvPr>
        </p:nvPicPr>
        <p:blipFill>
          <a:blip r:embed="rId3"/>
          <a:stretch>
            <a:fillRect/>
          </a:stretch>
        </p:blipFill>
        <p:spPr>
          <a:xfrm>
            <a:off x="3381375" y="1676400"/>
            <a:ext cx="5762625" cy="51816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0"/>
            <a:ext cx="8686800" cy="838200"/>
          </a:xfrm>
        </p:spPr>
        <p:txBody>
          <a:bodyPr/>
          <a:lstStyle/>
          <a:p>
            <a:r>
              <a:rPr lang="en-US" dirty="0" smtClean="0"/>
              <a:t>training  programs</a:t>
            </a:r>
            <a:endParaRPr lang="en-US" dirty="0"/>
          </a:p>
        </p:txBody>
      </p:sp>
      <p:graphicFrame>
        <p:nvGraphicFramePr>
          <p:cNvPr id="7" name="Content Placeholder 6"/>
          <p:cNvGraphicFramePr>
            <a:graphicFrameLocks noGrp="1"/>
          </p:cNvGraphicFramePr>
          <p:nvPr>
            <p:ph idx="1"/>
          </p:nvPr>
        </p:nvGraphicFramePr>
        <p:xfrm>
          <a:off x="304800" y="1066799"/>
          <a:ext cx="8686800" cy="5353011"/>
        </p:xfrm>
        <a:graphic>
          <a:graphicData uri="http://schemas.openxmlformats.org/drawingml/2006/table">
            <a:tbl>
              <a:tblPr firstRow="1" bandRow="1">
                <a:tableStyleId>{5C22544A-7EE6-4342-B048-85BDC9FD1C3A}</a:tableStyleId>
              </a:tblPr>
              <a:tblGrid>
                <a:gridCol w="1981200"/>
                <a:gridCol w="1143000"/>
                <a:gridCol w="3390900"/>
                <a:gridCol w="2171700"/>
              </a:tblGrid>
              <a:tr h="462105">
                <a:tc>
                  <a:txBody>
                    <a:bodyPr/>
                    <a:lstStyle/>
                    <a:p>
                      <a:pPr marL="0" marR="0" algn="r" rtl="1">
                        <a:lnSpc>
                          <a:spcPct val="115000"/>
                        </a:lnSpc>
                        <a:spcBef>
                          <a:spcPts val="0"/>
                        </a:spcBef>
                        <a:spcAft>
                          <a:spcPts val="0"/>
                        </a:spcAft>
                      </a:pPr>
                      <a:r>
                        <a:rPr lang="ar-SA" sz="1800" b="1" dirty="0">
                          <a:solidFill>
                            <a:schemeClr val="tx1"/>
                          </a:solidFill>
                          <a:latin typeface="Calibri"/>
                          <a:ea typeface="Calibri"/>
                          <a:cs typeface="Times New Roman"/>
                        </a:rPr>
                        <a:t>تجديد التدريب</a:t>
                      </a:r>
                      <a:endParaRPr lang="en-US" sz="1800" b="1" dirty="0">
                        <a:solidFill>
                          <a:schemeClr val="tx1"/>
                        </a:solidFill>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800" b="1">
                          <a:solidFill>
                            <a:schemeClr val="tx1"/>
                          </a:solidFill>
                          <a:latin typeface="Calibri"/>
                          <a:ea typeface="Calibri"/>
                          <a:cs typeface="Times New Roman"/>
                        </a:rPr>
                        <a:t>مدة التدريب</a:t>
                      </a:r>
                      <a:endParaRPr lang="en-US" sz="1800" b="1">
                        <a:solidFill>
                          <a:schemeClr val="tx1"/>
                        </a:solidFill>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800" b="1">
                          <a:solidFill>
                            <a:schemeClr val="tx1"/>
                          </a:solidFill>
                          <a:latin typeface="Calibri"/>
                          <a:ea typeface="Calibri"/>
                          <a:cs typeface="Times New Roman"/>
                        </a:rPr>
                        <a:t>التدريب</a:t>
                      </a:r>
                      <a:endParaRPr lang="en-US" sz="1800" b="1">
                        <a:solidFill>
                          <a:schemeClr val="tx1"/>
                        </a:solidFill>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800" b="1" dirty="0">
                          <a:solidFill>
                            <a:schemeClr val="tx1"/>
                          </a:solidFill>
                          <a:latin typeface="Calibri"/>
                          <a:ea typeface="Calibri"/>
                          <a:cs typeface="Times New Roman"/>
                        </a:rPr>
                        <a:t>الموظفين الذين يتم تدريبهم</a:t>
                      </a:r>
                      <a:endParaRPr lang="en-US" sz="1800" b="1" dirty="0">
                        <a:solidFill>
                          <a:schemeClr val="tx1"/>
                        </a:solidFill>
                        <a:latin typeface="Calibri"/>
                        <a:ea typeface="Calibri"/>
                        <a:cs typeface="Arial"/>
                      </a:endParaRPr>
                    </a:p>
                  </a:txBody>
                  <a:tcPr marL="68580" marR="68580" marT="0" marB="0"/>
                </a:tc>
              </a:tr>
              <a:tr h="1214296">
                <a:tc>
                  <a:txBody>
                    <a:bodyPr/>
                    <a:lstStyle/>
                    <a:p>
                      <a:endParaRPr lang="en-US" sz="1600" b="1" dirty="0">
                        <a:latin typeface="Times New Roman" pitchFamily="18" charset="0"/>
                        <a:cs typeface="Times New Roman" pitchFamily="18" charset="0"/>
                      </a:endParaRPr>
                    </a:p>
                  </a:txBody>
                  <a:tcPr/>
                </a:tc>
                <a:tc>
                  <a:txBody>
                    <a:bodyPr/>
                    <a:lstStyle/>
                    <a:p>
                      <a:r>
                        <a:rPr kumimoji="0" lang="ar-SA" sz="1600" b="1" kern="1200" dirty="0" smtClean="0">
                          <a:solidFill>
                            <a:schemeClr val="dk1"/>
                          </a:solidFill>
                          <a:latin typeface="Times New Roman" pitchFamily="18" charset="0"/>
                          <a:ea typeface="+mn-ea"/>
                          <a:cs typeface="Times New Roman" pitchFamily="18" charset="0"/>
                        </a:rPr>
                        <a:t>يوم واحد</a:t>
                      </a:r>
                      <a:endParaRPr lang="en-US" sz="1600" b="1" dirty="0">
                        <a:latin typeface="Times New Roman" pitchFamily="18" charset="0"/>
                        <a:cs typeface="Times New Roman" pitchFamily="18" charset="0"/>
                      </a:endParaRPr>
                    </a:p>
                  </a:txBody>
                  <a:tcPr/>
                </a:tc>
                <a:tc>
                  <a:txBody>
                    <a:bodyPr/>
                    <a:lstStyle/>
                    <a:p>
                      <a:pPr marL="0" marR="0" algn="r" rtl="1">
                        <a:lnSpc>
                          <a:spcPct val="115000"/>
                        </a:lnSpc>
                        <a:spcBef>
                          <a:spcPts val="0"/>
                        </a:spcBef>
                        <a:spcAft>
                          <a:spcPts val="0"/>
                        </a:spcAft>
                      </a:pPr>
                      <a:r>
                        <a:rPr lang="en-US" sz="1600" b="1" dirty="0">
                          <a:latin typeface="Times New Roman" pitchFamily="18" charset="0"/>
                          <a:ea typeface="Calibri"/>
                          <a:cs typeface="Times New Roman" pitchFamily="18" charset="0"/>
                        </a:rPr>
                        <a:t> </a:t>
                      </a:r>
                      <a:r>
                        <a:rPr lang="ar-SA" sz="1600" b="1" dirty="0">
                          <a:latin typeface="Times New Roman" pitchFamily="18" charset="0"/>
                          <a:ea typeface="Calibri"/>
                          <a:cs typeface="Times New Roman" pitchFamily="18" charset="0"/>
                        </a:rPr>
                        <a:t>في إدارة السلامة حيث يتم تعريفهم بتعليمات السلامة والصحة المهنية المطلوبة في مجال عملهم كذلك تعريفهم بالتصرف السليم المطلوب منهم القيام به في حالات الطوارئ وضرورة الإبلاغ عن أية حوادث تقع أو مخاطر يكتشفها في مكان عمله.</a:t>
                      </a:r>
                      <a:endParaRPr lang="en-US" sz="1600" b="1" dirty="0">
                        <a:latin typeface="Times New Roman" pitchFamily="18" charset="0"/>
                        <a:ea typeface="Calibri"/>
                        <a:cs typeface="Times New Roman" pitchFamily="18" charset="0"/>
                      </a:endParaRPr>
                    </a:p>
                  </a:txBody>
                  <a:tcPr marL="68580" marR="68580" marT="0" marB="0"/>
                </a:tc>
                <a:tc row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600" b="1" kern="1200" dirty="0" smtClean="0">
                          <a:solidFill>
                            <a:schemeClr val="dk1"/>
                          </a:solidFill>
                          <a:latin typeface="Times New Roman" pitchFamily="18" charset="0"/>
                          <a:ea typeface="+mn-ea"/>
                          <a:cs typeface="Times New Roman" pitchFamily="18" charset="0"/>
                        </a:rPr>
                        <a:t>الموظفين الجدد الذين يلتحقون بالمنشأة أو العاملين الذين ينقلون من أماكن عملهم إلي أماكن أخرى</a:t>
                      </a:r>
                      <a:endParaRPr kumimoji="0" lang="en-US" sz="1600" b="1" kern="1200" dirty="0" smtClean="0">
                        <a:solidFill>
                          <a:schemeClr val="dk1"/>
                        </a:solidFill>
                        <a:latin typeface="Times New Roman" pitchFamily="18" charset="0"/>
                        <a:ea typeface="+mn-ea"/>
                        <a:cs typeface="Times New Roman" pitchFamily="18" charset="0"/>
                      </a:endParaRPr>
                    </a:p>
                    <a:p>
                      <a:endParaRPr lang="en-US" sz="1600" b="1" dirty="0">
                        <a:latin typeface="Times New Roman" pitchFamily="18" charset="0"/>
                        <a:cs typeface="Times New Roman" pitchFamily="18" charset="0"/>
                      </a:endParaRPr>
                    </a:p>
                  </a:txBody>
                  <a:tcPr/>
                </a:tc>
              </a:tr>
              <a:tr h="897863">
                <a:tc>
                  <a:txBody>
                    <a:bodyPr/>
                    <a:lstStyle/>
                    <a:p>
                      <a:endParaRPr lang="en-US" sz="1600" b="1">
                        <a:latin typeface="Times New Roman" pitchFamily="18" charset="0"/>
                        <a:cs typeface="Times New Roman" pitchFamily="18" charset="0"/>
                      </a:endParaRPr>
                    </a:p>
                  </a:txBody>
                  <a:tcPr/>
                </a:tc>
                <a:tc>
                  <a:txBody>
                    <a:bodyPr/>
                    <a:lstStyle/>
                    <a:p>
                      <a:endParaRPr lang="en-US" sz="1600" b="1" dirty="0">
                        <a:latin typeface="Times New Roman" pitchFamily="18" charset="0"/>
                        <a:cs typeface="Times New Roman" pitchFamily="18" charset="0"/>
                      </a:endParaRPr>
                    </a:p>
                  </a:txBody>
                  <a:tcPr/>
                </a:tc>
                <a:tc>
                  <a:txBody>
                    <a:bodyPr/>
                    <a:lstStyle/>
                    <a:p>
                      <a:pPr marL="0" marR="0" algn="r" rtl="1">
                        <a:lnSpc>
                          <a:spcPct val="115000"/>
                        </a:lnSpc>
                        <a:spcBef>
                          <a:spcPts val="0"/>
                        </a:spcBef>
                        <a:spcAft>
                          <a:spcPts val="0"/>
                        </a:spcAft>
                      </a:pPr>
                      <a:r>
                        <a:rPr lang="ar-SA" sz="1600" b="1" dirty="0">
                          <a:latin typeface="Times New Roman" pitchFamily="18" charset="0"/>
                          <a:ea typeface="Calibri"/>
                          <a:cs typeface="Times New Roman" pitchFamily="18" charset="0"/>
                        </a:rPr>
                        <a:t>تدريبهم من قبل مشرف العمل علي الطرق السليمة لأدائهم لعملهم حسب النظم القياسية للتشغيل.</a:t>
                      </a:r>
                      <a:endParaRPr lang="en-US" sz="1600" b="1" dirty="0">
                        <a:latin typeface="Times New Roman" pitchFamily="18" charset="0"/>
                        <a:ea typeface="Calibri"/>
                        <a:cs typeface="Times New Roman" pitchFamily="18" charset="0"/>
                      </a:endParaRPr>
                    </a:p>
                  </a:txBody>
                  <a:tcPr marL="68580" marR="68580" marT="0" marB="0"/>
                </a:tc>
                <a:tc vMerge="1">
                  <a:txBody>
                    <a:bodyPr/>
                    <a:lstStyle/>
                    <a:p>
                      <a:endParaRPr lang="en-US" dirty="0"/>
                    </a:p>
                  </a:txBody>
                  <a:tcPr/>
                </a:tc>
              </a:tr>
              <a:tr h="592114">
                <a:tc>
                  <a:txBody>
                    <a:bodyPr/>
                    <a:lstStyle/>
                    <a:p>
                      <a:pPr marL="0" marR="0" algn="r" rtl="1">
                        <a:lnSpc>
                          <a:spcPct val="115000"/>
                        </a:lnSpc>
                        <a:spcBef>
                          <a:spcPts val="0"/>
                        </a:spcBef>
                        <a:spcAft>
                          <a:spcPts val="0"/>
                        </a:spcAft>
                      </a:pPr>
                      <a:r>
                        <a:rPr lang="en-US" sz="1600" b="1" dirty="0">
                          <a:latin typeface="Times New Roman" pitchFamily="18" charset="0"/>
                          <a:ea typeface="Calibri"/>
                          <a:cs typeface="Times New Roman" pitchFamily="18" charset="0"/>
                        </a:rPr>
                        <a:t> </a:t>
                      </a:r>
                      <a:r>
                        <a:rPr lang="ar-SA" sz="1600" b="1" dirty="0">
                          <a:latin typeface="Times New Roman" pitchFamily="18" charset="0"/>
                          <a:ea typeface="Calibri"/>
                          <a:cs typeface="Times New Roman" pitchFamily="18" charset="0"/>
                        </a:rPr>
                        <a:t>في حالة شراء معدات وآلات جديدة للعمل.</a:t>
                      </a:r>
                      <a:endParaRPr lang="en-US" sz="1600" b="1" dirty="0">
                        <a:latin typeface="Times New Roman" pitchFamily="18" charset="0"/>
                        <a:ea typeface="Calibri"/>
                        <a:cs typeface="Times New Roman" pitchFamily="18" charset="0"/>
                      </a:endParaRPr>
                    </a:p>
                  </a:txBody>
                  <a:tcPr marL="68580" marR="68580" marT="0" marB="0"/>
                </a:tc>
                <a:tc>
                  <a:txBody>
                    <a:bodyPr/>
                    <a:lstStyle/>
                    <a:p>
                      <a:endParaRPr lang="en-US" sz="1600" b="1">
                        <a:latin typeface="Times New Roman" pitchFamily="18" charset="0"/>
                        <a:cs typeface="Times New Roman" pitchFamily="18" charset="0"/>
                      </a:endParaRPr>
                    </a:p>
                  </a:txBody>
                  <a:tcPr/>
                </a:tc>
                <a:tc>
                  <a:txBody>
                    <a:bodyPr/>
                    <a:lstStyle/>
                    <a:p>
                      <a:pPr marL="0" marR="0" algn="r" rtl="1">
                        <a:lnSpc>
                          <a:spcPct val="115000"/>
                        </a:lnSpc>
                        <a:spcBef>
                          <a:spcPts val="0"/>
                        </a:spcBef>
                        <a:spcAft>
                          <a:spcPts val="0"/>
                        </a:spcAft>
                      </a:pPr>
                      <a:r>
                        <a:rPr lang="ar-SA" sz="1600" b="1">
                          <a:latin typeface="Times New Roman" pitchFamily="18" charset="0"/>
                          <a:ea typeface="Calibri"/>
                          <a:cs typeface="Times New Roman" pitchFamily="18" charset="0"/>
                        </a:rPr>
                        <a:t>التدريب على استخدام المعدات وآلالات الجديدة.</a:t>
                      </a:r>
                      <a:endParaRPr lang="en-US" sz="1600" b="1">
                        <a:latin typeface="Times New Roman" pitchFamily="18" charset="0"/>
                        <a:ea typeface="Calibri"/>
                        <a:cs typeface="Times New Roman" pitchFamily="18" charset="0"/>
                      </a:endParaRPr>
                    </a:p>
                  </a:txBody>
                  <a:tcPr marL="68580" marR="68580" marT="0" marB="0"/>
                </a:tc>
                <a:tc rowSpan="3">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600" b="1" kern="1200" dirty="0" smtClean="0">
                          <a:solidFill>
                            <a:schemeClr val="dk1"/>
                          </a:solidFill>
                          <a:latin typeface="Times New Roman" pitchFamily="18" charset="0"/>
                          <a:ea typeface="+mn-ea"/>
                          <a:cs typeface="Times New Roman" pitchFamily="18" charset="0"/>
                        </a:rPr>
                        <a:t>تدريب للموظفين القدامى بالمنشأة</a:t>
                      </a:r>
                      <a:endParaRPr kumimoji="0" lang="en-US" sz="1600" b="1" kern="1200" dirty="0" smtClean="0">
                        <a:solidFill>
                          <a:schemeClr val="dk1"/>
                        </a:solidFill>
                        <a:latin typeface="Times New Roman" pitchFamily="18" charset="0"/>
                        <a:ea typeface="+mn-ea"/>
                        <a:cs typeface="Times New Roman" pitchFamily="18" charset="0"/>
                      </a:endParaRPr>
                    </a:p>
                    <a:p>
                      <a:endParaRPr lang="en-US" sz="1600" b="1" dirty="0">
                        <a:latin typeface="Times New Roman" pitchFamily="18" charset="0"/>
                        <a:cs typeface="Times New Roman" pitchFamily="18" charset="0"/>
                      </a:endParaRPr>
                    </a:p>
                  </a:txBody>
                  <a:tcPr/>
                </a:tc>
              </a:tr>
              <a:tr h="592114">
                <a:tc>
                  <a:txBody>
                    <a:bodyPr/>
                    <a:lstStyle/>
                    <a:p>
                      <a:pPr marL="0" marR="0" algn="r" rtl="1">
                        <a:lnSpc>
                          <a:spcPct val="115000"/>
                        </a:lnSpc>
                        <a:spcBef>
                          <a:spcPts val="0"/>
                        </a:spcBef>
                        <a:spcAft>
                          <a:spcPts val="0"/>
                        </a:spcAft>
                      </a:pPr>
                      <a:r>
                        <a:rPr lang="ar-SA" sz="1600" b="1">
                          <a:latin typeface="Times New Roman" pitchFamily="18" charset="0"/>
                          <a:ea typeface="Calibri"/>
                          <a:cs typeface="Times New Roman" pitchFamily="18" charset="0"/>
                        </a:rPr>
                        <a:t>في حالة وقوع حادث أو إصابة بليغة تثبت الاحتياج للتدريب.</a:t>
                      </a:r>
                      <a:endParaRPr lang="en-US" sz="1600" b="1">
                        <a:latin typeface="Times New Roman" pitchFamily="18" charset="0"/>
                        <a:ea typeface="Calibri"/>
                        <a:cs typeface="Times New Roman" pitchFamily="18" charset="0"/>
                      </a:endParaRPr>
                    </a:p>
                  </a:txBody>
                  <a:tcPr marL="68580" marR="68580" marT="0" marB="0"/>
                </a:tc>
                <a:tc>
                  <a:txBody>
                    <a:bodyPr/>
                    <a:lstStyle/>
                    <a:p>
                      <a:endParaRPr lang="en-US" sz="1600" b="1">
                        <a:latin typeface="Times New Roman" pitchFamily="18" charset="0"/>
                        <a:cs typeface="Times New Roman" pitchFamily="18" charset="0"/>
                      </a:endParaRPr>
                    </a:p>
                  </a:txBody>
                  <a:tcPr/>
                </a:tc>
                <a:tc>
                  <a:txBody>
                    <a:bodyPr/>
                    <a:lstStyle/>
                    <a:p>
                      <a:pPr marL="0" marR="0" algn="r" rtl="1">
                        <a:lnSpc>
                          <a:spcPct val="115000"/>
                        </a:lnSpc>
                        <a:spcBef>
                          <a:spcPts val="0"/>
                        </a:spcBef>
                        <a:spcAft>
                          <a:spcPts val="0"/>
                        </a:spcAft>
                      </a:pPr>
                      <a:r>
                        <a:rPr lang="en-US" sz="1600" b="1" dirty="0">
                          <a:latin typeface="Times New Roman" pitchFamily="18" charset="0"/>
                          <a:ea typeface="Calibri"/>
                          <a:cs typeface="Times New Roman" pitchFamily="18" charset="0"/>
                        </a:rPr>
                        <a:t> </a:t>
                      </a:r>
                      <a:r>
                        <a:rPr lang="ar-SA" sz="1600" b="1" dirty="0">
                          <a:latin typeface="Times New Roman" pitchFamily="18" charset="0"/>
                          <a:ea typeface="Calibri"/>
                          <a:cs typeface="Times New Roman" pitchFamily="18" charset="0"/>
                        </a:rPr>
                        <a:t>التدريب على كيفية التصرف عند وقوع الحوادث.</a:t>
                      </a:r>
                      <a:endParaRPr lang="en-US" sz="1600" b="1" dirty="0">
                        <a:latin typeface="Times New Roman" pitchFamily="18" charset="0"/>
                        <a:ea typeface="Calibri"/>
                        <a:cs typeface="Times New Roman" pitchFamily="18" charset="0"/>
                      </a:endParaRPr>
                    </a:p>
                  </a:txBody>
                  <a:tcPr marL="68580" marR="68580" marT="0" marB="0"/>
                </a:tc>
                <a:tc vMerge="1">
                  <a:txBody>
                    <a:bodyPr/>
                    <a:lstStyle/>
                    <a:p>
                      <a:endParaRPr lang="en-US" dirty="0"/>
                    </a:p>
                  </a:txBody>
                  <a:tcPr/>
                </a:tc>
              </a:tr>
              <a:tr h="877185">
                <a:tc>
                  <a:txBody>
                    <a:bodyPr/>
                    <a:lstStyle/>
                    <a:p>
                      <a:pPr marL="0" marR="0" algn="r" rtl="1">
                        <a:lnSpc>
                          <a:spcPct val="115000"/>
                        </a:lnSpc>
                        <a:spcBef>
                          <a:spcPts val="0"/>
                        </a:spcBef>
                        <a:spcAft>
                          <a:spcPts val="0"/>
                        </a:spcAft>
                      </a:pPr>
                      <a:r>
                        <a:rPr lang="ar-SA" sz="1600" b="1" dirty="0">
                          <a:latin typeface="Times New Roman" pitchFamily="18" charset="0"/>
                          <a:ea typeface="Calibri"/>
                          <a:cs typeface="Times New Roman" pitchFamily="18" charset="0"/>
                        </a:rPr>
                        <a:t> في حالة إجراء أي تعديلات أو تغييرات في </a:t>
                      </a:r>
                      <a:r>
                        <a:rPr lang="ar-SA" sz="1600" b="1" dirty="0" smtClean="0">
                          <a:latin typeface="Times New Roman" pitchFamily="18" charset="0"/>
                          <a:ea typeface="Calibri"/>
                          <a:cs typeface="Times New Roman" pitchFamily="18" charset="0"/>
                        </a:rPr>
                        <a:t>نظام للتشغيل</a:t>
                      </a:r>
                      <a:endParaRPr lang="en-US" sz="1600" b="1" dirty="0">
                        <a:latin typeface="Times New Roman" pitchFamily="18" charset="0"/>
                        <a:ea typeface="Calibri"/>
                        <a:cs typeface="Times New Roman" pitchFamily="18" charset="0"/>
                      </a:endParaRPr>
                    </a:p>
                  </a:txBody>
                  <a:tcPr marL="68580" marR="68580" marT="0" marB="0"/>
                </a:tc>
                <a:tc>
                  <a:txBody>
                    <a:bodyPr/>
                    <a:lstStyle/>
                    <a:p>
                      <a:endParaRPr lang="en-US" sz="1600" b="1" dirty="0">
                        <a:latin typeface="Times New Roman" pitchFamily="18" charset="0"/>
                        <a:cs typeface="Times New Roman" pitchFamily="18" charset="0"/>
                      </a:endParaRPr>
                    </a:p>
                  </a:txBody>
                  <a:tcPr/>
                </a:tc>
                <a:tc>
                  <a:txBody>
                    <a:bodyPr/>
                    <a:lstStyle/>
                    <a:p>
                      <a:pPr marL="0" marR="0" algn="r" rtl="1">
                        <a:lnSpc>
                          <a:spcPct val="115000"/>
                        </a:lnSpc>
                        <a:spcBef>
                          <a:spcPts val="0"/>
                        </a:spcBef>
                        <a:spcAft>
                          <a:spcPts val="0"/>
                        </a:spcAft>
                      </a:pPr>
                      <a:r>
                        <a:rPr lang="ar-SA" sz="1600" b="1" dirty="0">
                          <a:latin typeface="Times New Roman" pitchFamily="18" charset="0"/>
                          <a:ea typeface="Calibri"/>
                          <a:cs typeface="Times New Roman" pitchFamily="18" charset="0"/>
                        </a:rPr>
                        <a:t>تدريبهم على كيفية التعامل مع متغيرات العمل </a:t>
                      </a:r>
                      <a:r>
                        <a:rPr lang="ar-SA" sz="1600" b="1" dirty="0" err="1">
                          <a:latin typeface="Times New Roman" pitchFamily="18" charset="0"/>
                          <a:ea typeface="Calibri"/>
                          <a:cs typeface="Times New Roman" pitchFamily="18" charset="0"/>
                        </a:rPr>
                        <a:t>و</a:t>
                      </a:r>
                      <a:r>
                        <a:rPr lang="ar-SA" sz="1600" b="1" dirty="0">
                          <a:latin typeface="Times New Roman" pitchFamily="18" charset="0"/>
                          <a:ea typeface="Calibri"/>
                          <a:cs typeface="Times New Roman" pitchFamily="18" charset="0"/>
                        </a:rPr>
                        <a:t> ظروفه.</a:t>
                      </a:r>
                      <a:endParaRPr lang="en-US" sz="1600" b="1" dirty="0">
                        <a:latin typeface="Times New Roman" pitchFamily="18" charset="0"/>
                        <a:ea typeface="Calibri"/>
                        <a:cs typeface="Times New Roman" pitchFamily="18" charset="0"/>
                      </a:endParaRPr>
                    </a:p>
                  </a:txBody>
                  <a:tcPr marL="68580" marR="68580" marT="0" marB="0"/>
                </a:tc>
                <a:tc vMerge="1">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Awareness programs</a:t>
            </a:r>
            <a:endParaRPr lang="en-US" dirty="0"/>
          </a:p>
        </p:txBody>
      </p:sp>
      <p:graphicFrame>
        <p:nvGraphicFramePr>
          <p:cNvPr id="4" name="Content Placeholder 3"/>
          <p:cNvGraphicFramePr>
            <a:graphicFrameLocks noGrp="1"/>
          </p:cNvGraphicFramePr>
          <p:nvPr>
            <p:ph idx="1"/>
          </p:nvPr>
        </p:nvGraphicFramePr>
        <p:xfrm>
          <a:off x="304800" y="1554160"/>
          <a:ext cx="8686800" cy="3551240"/>
        </p:xfrm>
        <a:graphic>
          <a:graphicData uri="http://schemas.openxmlformats.org/drawingml/2006/table">
            <a:tbl>
              <a:tblPr firstRow="1" bandRow="1">
                <a:tableStyleId>{5C22544A-7EE6-4342-B048-85BDC9FD1C3A}</a:tableStyleId>
              </a:tblPr>
              <a:tblGrid>
                <a:gridCol w="1981200"/>
                <a:gridCol w="4191000"/>
                <a:gridCol w="2514600"/>
              </a:tblGrid>
              <a:tr h="503770">
                <a:tc>
                  <a:txBody>
                    <a:bodyPr/>
                    <a:lstStyle/>
                    <a:p>
                      <a:pPr marL="0" marR="0" algn="r" rtl="1">
                        <a:lnSpc>
                          <a:spcPct val="115000"/>
                        </a:lnSpc>
                        <a:spcBef>
                          <a:spcPts val="0"/>
                        </a:spcBef>
                        <a:spcAft>
                          <a:spcPts val="0"/>
                        </a:spcAft>
                      </a:pPr>
                      <a:r>
                        <a:rPr lang="ar-SA" sz="2000" b="1" dirty="0" smtClean="0">
                          <a:solidFill>
                            <a:srgbClr val="000000"/>
                          </a:solidFill>
                          <a:latin typeface="Calibri"/>
                          <a:ea typeface="Calibri"/>
                          <a:cs typeface="Times New Roman"/>
                        </a:rPr>
                        <a:t>تحديث البرامج</a:t>
                      </a:r>
                      <a:endParaRPr lang="en-US" sz="2000" b="1" dirty="0">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b="1" dirty="0" smtClean="0">
                          <a:solidFill>
                            <a:srgbClr val="000000"/>
                          </a:solidFill>
                          <a:latin typeface="Calibri"/>
                          <a:ea typeface="Calibri"/>
                          <a:cs typeface="Times New Roman"/>
                        </a:rPr>
                        <a:t>تهيئة العاملين لبرامج التوعية</a:t>
                      </a:r>
                      <a:endParaRPr lang="en-US" sz="2000" b="1" dirty="0">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2000" b="1" dirty="0" smtClean="0">
                          <a:solidFill>
                            <a:srgbClr val="000000"/>
                          </a:solidFill>
                          <a:latin typeface="Calibri"/>
                          <a:ea typeface="Calibri"/>
                          <a:cs typeface="Times New Roman"/>
                        </a:rPr>
                        <a:t>برامج  الوعي</a:t>
                      </a:r>
                      <a:endParaRPr lang="en-US" sz="2000" b="1" dirty="0">
                        <a:latin typeface="Calibri"/>
                        <a:ea typeface="Calibri"/>
                        <a:cs typeface="Arial"/>
                      </a:endParaRPr>
                    </a:p>
                  </a:txBody>
                  <a:tcPr marL="68580" marR="68580" marT="0" marB="0"/>
                </a:tc>
              </a:tr>
              <a:tr h="761868">
                <a:tc>
                  <a:txBody>
                    <a:bodyPr/>
                    <a:lstStyle/>
                    <a:p>
                      <a:pPr marL="0" marR="0" algn="r" rtl="1">
                        <a:lnSpc>
                          <a:spcPct val="115000"/>
                        </a:lnSpc>
                        <a:spcBef>
                          <a:spcPts val="0"/>
                        </a:spcBef>
                        <a:spcAft>
                          <a:spcPts val="0"/>
                        </a:spcAft>
                      </a:pPr>
                      <a:r>
                        <a:rPr lang="ar-SA" sz="1600" b="1" smtClean="0">
                          <a:solidFill>
                            <a:srgbClr val="000000"/>
                          </a:solidFill>
                          <a:latin typeface="Calibri"/>
                          <a:ea typeface="Calibri"/>
                          <a:cs typeface="Times New Roman"/>
                        </a:rPr>
                        <a:t>3شهور</a:t>
                      </a:r>
                      <a:endParaRPr lang="en-US" sz="1600" b="1">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smtClean="0">
                          <a:latin typeface="Calibri"/>
                          <a:ea typeface="Calibri"/>
                          <a:cs typeface="Times New Roman"/>
                        </a:rPr>
                        <a:t> إعداد نشرات دورية عن السلامة والصحة المهنية </a:t>
                      </a:r>
                      <a:endParaRPr lang="en-US" sz="1600" b="1">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smtClean="0">
                          <a:latin typeface="Calibri"/>
                          <a:ea typeface="Calibri"/>
                          <a:cs typeface="Times New Roman"/>
                        </a:rPr>
                        <a:t> إعداد نشرات عن السلامة والصحة المهنية.</a:t>
                      </a:r>
                      <a:endParaRPr lang="en-US" sz="1600" b="1">
                        <a:latin typeface="Calibri"/>
                        <a:ea typeface="Calibri"/>
                        <a:cs typeface="Arial"/>
                      </a:endParaRPr>
                    </a:p>
                  </a:txBody>
                  <a:tcPr marL="68580" marR="68580" marT="0" marB="0"/>
                </a:tc>
              </a:tr>
              <a:tr h="1142801">
                <a:tc>
                  <a:txBody>
                    <a:bodyPr/>
                    <a:lstStyle/>
                    <a:p>
                      <a:pPr marL="0" marR="0" algn="r" rtl="1">
                        <a:lnSpc>
                          <a:spcPct val="115000"/>
                        </a:lnSpc>
                        <a:spcBef>
                          <a:spcPts val="0"/>
                        </a:spcBef>
                        <a:spcAft>
                          <a:spcPts val="0"/>
                        </a:spcAft>
                      </a:pPr>
                      <a:r>
                        <a:rPr lang="ar-SA" sz="1600" b="1" smtClean="0">
                          <a:solidFill>
                            <a:srgbClr val="000000"/>
                          </a:solidFill>
                          <a:latin typeface="Calibri"/>
                          <a:ea typeface="Calibri"/>
                          <a:cs typeface="Times New Roman"/>
                        </a:rPr>
                        <a:t>سنويا أو عند الضرورة</a:t>
                      </a:r>
                      <a:endParaRPr lang="en-US" sz="1600" b="1">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smtClean="0">
                          <a:latin typeface="Calibri"/>
                          <a:ea typeface="Calibri"/>
                          <a:cs typeface="Times New Roman"/>
                        </a:rPr>
                        <a:t>تثبيت الملصقات والصور الخاصة بإرشادات السلامة والصحة المهنية في جميع مواقع تجمع العاملين (المداخل – المكاتب- مناطق العمل – الورش – المخازن – المعامل – الكافيتريات).</a:t>
                      </a:r>
                      <a:endParaRPr lang="en-US" sz="1600" b="1">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endParaRPr lang="ar-SA" sz="1600" b="1" smtClean="0">
                        <a:latin typeface="Calibri"/>
                        <a:ea typeface="Calibri"/>
                        <a:cs typeface="Times New Roman"/>
                      </a:endParaRPr>
                    </a:p>
                    <a:p>
                      <a:pPr marL="0" marR="0" algn="r" rtl="1">
                        <a:lnSpc>
                          <a:spcPct val="115000"/>
                        </a:lnSpc>
                        <a:spcBef>
                          <a:spcPts val="0"/>
                        </a:spcBef>
                        <a:spcAft>
                          <a:spcPts val="0"/>
                        </a:spcAft>
                      </a:pPr>
                      <a:r>
                        <a:rPr lang="ar-SA" sz="1600" b="1" smtClean="0">
                          <a:latin typeface="Calibri"/>
                          <a:ea typeface="Calibri"/>
                          <a:cs typeface="Times New Roman"/>
                        </a:rPr>
                        <a:t>إرشادات السلامة والصحة المهنية</a:t>
                      </a:r>
                      <a:endParaRPr lang="en-US" sz="1600" b="1">
                        <a:latin typeface="Calibri"/>
                        <a:ea typeface="Calibri"/>
                        <a:cs typeface="Arial"/>
                      </a:endParaRPr>
                    </a:p>
                  </a:txBody>
                  <a:tcPr marL="68580" marR="68580" marT="0" marB="0"/>
                </a:tc>
              </a:tr>
              <a:tr h="1142801">
                <a:tc>
                  <a:txBody>
                    <a:bodyPr/>
                    <a:lstStyle/>
                    <a:p>
                      <a:pPr marL="0" marR="0" algn="r" rtl="1">
                        <a:lnSpc>
                          <a:spcPct val="115000"/>
                        </a:lnSpc>
                        <a:spcBef>
                          <a:spcPts val="0"/>
                        </a:spcBef>
                        <a:spcAft>
                          <a:spcPts val="0"/>
                        </a:spcAft>
                      </a:pPr>
                      <a:r>
                        <a:rPr lang="ar-SA" sz="1600" b="1" smtClean="0">
                          <a:solidFill>
                            <a:srgbClr val="000000"/>
                          </a:solidFill>
                          <a:latin typeface="Calibri"/>
                          <a:ea typeface="Calibri"/>
                          <a:cs typeface="Times New Roman"/>
                        </a:rPr>
                        <a:t>عند وقوع حوادث</a:t>
                      </a:r>
                      <a:endParaRPr lang="en-US" sz="1600" b="1" dirty="0">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smtClean="0">
                          <a:latin typeface="Calibri"/>
                          <a:ea typeface="Calibri"/>
                          <a:cs typeface="Times New Roman"/>
                        </a:rPr>
                        <a:t>نشر الأخبار الخاصة بإحصائيات الحوادث وإصابات العمل وذكر الأقسام التي لم تقع بها حوادث وإصابات عمل وتقديم هدايا وحوافز لهم.</a:t>
                      </a:r>
                      <a:endParaRPr lang="en-US" sz="1600" b="1" dirty="0">
                        <a:latin typeface="Calibri"/>
                        <a:ea typeface="Calibri"/>
                        <a:cs typeface="Arial"/>
                      </a:endParaRPr>
                    </a:p>
                  </a:txBody>
                  <a:tcPr marL="68580" marR="68580" marT="0" marB="0"/>
                </a:tc>
                <a:tc>
                  <a:txBody>
                    <a:bodyPr/>
                    <a:lstStyle/>
                    <a:p>
                      <a:pPr marL="0" marR="0" algn="r" rtl="1">
                        <a:lnSpc>
                          <a:spcPct val="115000"/>
                        </a:lnSpc>
                        <a:spcBef>
                          <a:spcPts val="0"/>
                        </a:spcBef>
                        <a:spcAft>
                          <a:spcPts val="0"/>
                        </a:spcAft>
                      </a:pPr>
                      <a:r>
                        <a:rPr lang="ar-SA" sz="1600" b="1" dirty="0" smtClean="0">
                          <a:solidFill>
                            <a:srgbClr val="000000"/>
                          </a:solidFill>
                          <a:latin typeface="Calibri"/>
                          <a:ea typeface="Calibri"/>
                          <a:cs typeface="Times New Roman"/>
                        </a:rPr>
                        <a:t>برامج توعية العاملين بالحوادث والإصابات التي وقعت في بيئة العمل</a:t>
                      </a:r>
                      <a:endParaRPr lang="en-US" sz="1600" b="1"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8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Consultation and Communication</a:t>
            </a:r>
          </a:p>
        </p:txBody>
      </p:sp>
      <p:sp>
        <p:nvSpPr>
          <p:cNvPr id="3" name="Content Placeholder 2"/>
          <p:cNvSpPr>
            <a:spLocks noGrp="1"/>
          </p:cNvSpPr>
          <p:nvPr>
            <p:ph idx="1"/>
          </p:nvPr>
        </p:nvSpPr>
        <p:spPr/>
        <p:txBody>
          <a:bodyPr>
            <a:normAutofit fontScale="77500" lnSpcReduction="20000"/>
          </a:bodyPr>
          <a:lstStyle/>
          <a:p>
            <a:r>
              <a:rPr lang="en-US" sz="5200" b="1" dirty="0">
                <a:solidFill>
                  <a:schemeClr val="tx1"/>
                </a:solidFill>
              </a:rPr>
              <a:t>Consultation is required </a:t>
            </a:r>
            <a:r>
              <a:rPr lang="en-US" sz="5200" b="1" dirty="0" smtClean="0">
                <a:solidFill>
                  <a:schemeClr val="tx1"/>
                </a:solidFill>
              </a:rPr>
              <a:t>when</a:t>
            </a:r>
          </a:p>
          <a:p>
            <a:pPr>
              <a:buNone/>
            </a:pPr>
            <a:endParaRPr lang="en-US" b="1" dirty="0" smtClean="0">
              <a:solidFill>
                <a:schemeClr val="tx1"/>
              </a:solidFill>
            </a:endParaRPr>
          </a:p>
          <a:p>
            <a:pPr>
              <a:buFont typeface="Wingdings" pitchFamily="2" charset="2"/>
              <a:buChar char="q"/>
            </a:pPr>
            <a:r>
              <a:rPr lang="en-US" sz="4800" b="1" dirty="0" smtClean="0">
                <a:solidFill>
                  <a:schemeClr val="tx1"/>
                </a:solidFill>
              </a:rPr>
              <a:t>Identifying or assessing hazards or risk</a:t>
            </a:r>
          </a:p>
          <a:p>
            <a:pPr>
              <a:buFont typeface="Wingdings" pitchFamily="2" charset="2"/>
              <a:buChar char="q"/>
            </a:pPr>
            <a:endParaRPr lang="en-US" sz="4800" b="1" dirty="0" smtClean="0">
              <a:solidFill>
                <a:schemeClr val="tx1"/>
              </a:solidFill>
            </a:endParaRPr>
          </a:p>
          <a:p>
            <a:pPr>
              <a:buFont typeface="Wingdings" pitchFamily="2" charset="2"/>
              <a:buChar char="q"/>
            </a:pPr>
            <a:r>
              <a:rPr lang="en-US" sz="4800" b="1" dirty="0" smtClean="0">
                <a:solidFill>
                  <a:schemeClr val="tx1"/>
                </a:solidFill>
              </a:rPr>
              <a:t>Making decisions on how to control risks</a:t>
            </a:r>
          </a:p>
          <a:p>
            <a:pPr>
              <a:buFont typeface="Wingdings" pitchFamily="2" charset="2"/>
              <a:buChar char="q"/>
            </a:pPr>
            <a:endParaRPr lang="en-US" sz="4800" b="1" dirty="0" smtClean="0">
              <a:solidFill>
                <a:schemeClr val="tx1"/>
              </a:solidFill>
            </a:endParaRPr>
          </a:p>
          <a:p>
            <a:pPr>
              <a:buFont typeface="Wingdings" pitchFamily="2" charset="2"/>
              <a:buChar char="q"/>
            </a:pPr>
            <a:r>
              <a:rPr lang="en-US" sz="4800" b="1" dirty="0" smtClean="0">
                <a:solidFill>
                  <a:schemeClr val="tx1"/>
                </a:solidFill>
              </a:rPr>
              <a:t>Making decisions about the adequacy of facilities for employee welfare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304800"/>
            <a:ext cx="8686800" cy="5775325"/>
          </a:xfrm>
        </p:spPr>
        <p:txBody>
          <a:bodyPr>
            <a:noAutofit/>
          </a:bodyPr>
          <a:lstStyle/>
          <a:p>
            <a:pPr>
              <a:buFont typeface="Wingdings" pitchFamily="2" charset="2"/>
              <a:buChar char="q"/>
            </a:pPr>
            <a:r>
              <a:rPr lang="en-US" b="1" dirty="0" smtClean="0">
                <a:solidFill>
                  <a:schemeClr val="tx1"/>
                </a:solidFill>
              </a:rPr>
              <a:t>Making decisions about procedures</a:t>
            </a:r>
          </a:p>
          <a:p>
            <a:pPr>
              <a:buFont typeface="Wingdings" pitchFamily="2" charset="2"/>
              <a:buChar char="q"/>
            </a:pPr>
            <a:endParaRPr lang="en-US" b="1" dirty="0" smtClean="0">
              <a:solidFill>
                <a:schemeClr val="tx1"/>
              </a:solidFill>
            </a:endParaRPr>
          </a:p>
          <a:p>
            <a:pPr>
              <a:buFont typeface="Wingdings" pitchFamily="2" charset="2"/>
              <a:buChar char="q"/>
            </a:pPr>
            <a:r>
              <a:rPr lang="en-US" b="1" dirty="0" smtClean="0">
                <a:solidFill>
                  <a:schemeClr val="tx1"/>
                </a:solidFill>
              </a:rPr>
              <a:t>Determining the membership of any health and safety committee in the workplace</a:t>
            </a:r>
          </a:p>
          <a:p>
            <a:pPr>
              <a:buFont typeface="Wingdings" pitchFamily="2" charset="2"/>
              <a:buChar char="q"/>
            </a:pPr>
            <a:endParaRPr lang="en-US" b="1" dirty="0" smtClean="0">
              <a:solidFill>
                <a:schemeClr val="tx1"/>
              </a:solidFill>
            </a:endParaRPr>
          </a:p>
          <a:p>
            <a:pPr>
              <a:buFont typeface="Wingdings" pitchFamily="2" charset="2"/>
              <a:buChar char="q"/>
            </a:pPr>
            <a:r>
              <a:rPr lang="en-US" b="1" dirty="0" smtClean="0">
                <a:solidFill>
                  <a:schemeClr val="tx1"/>
                </a:solidFill>
              </a:rPr>
              <a:t>Proposing changes that may affect employee health and safety</a:t>
            </a:r>
          </a:p>
          <a:p>
            <a:pPr>
              <a:buFont typeface="Wingdings" pitchFamily="2" charset="2"/>
              <a:buChar char="q"/>
            </a:pPr>
            <a:endParaRPr lang="en-US" b="1" dirty="0" smtClean="0">
              <a:solidFill>
                <a:schemeClr val="tx1"/>
              </a:solidFill>
            </a:endParaRPr>
          </a:p>
          <a:p>
            <a:pPr>
              <a:buFont typeface="Wingdings" pitchFamily="2" charset="2"/>
              <a:buChar char="q"/>
            </a:pPr>
            <a:r>
              <a:rPr lang="en-US" b="1" dirty="0" smtClean="0">
                <a:solidFill>
                  <a:schemeClr val="tx1"/>
                </a:solidFill>
              </a:rPr>
              <a:t>Doing any other thing prescribed by the Regulations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Documentation</a:t>
            </a:r>
          </a:p>
        </p:txBody>
      </p:sp>
      <p:sp>
        <p:nvSpPr>
          <p:cNvPr id="3" name="Content Placeholder 2"/>
          <p:cNvSpPr>
            <a:spLocks noGrp="1"/>
          </p:cNvSpPr>
          <p:nvPr>
            <p:ph idx="1"/>
          </p:nvPr>
        </p:nvSpPr>
        <p:spPr/>
        <p:txBody>
          <a:bodyPr/>
          <a:lstStyle/>
          <a:p>
            <a:pPr>
              <a:buNone/>
            </a:pPr>
            <a:r>
              <a:rPr lang="en-US" sz="4000" b="1" dirty="0">
                <a:solidFill>
                  <a:schemeClr val="tx1"/>
                </a:solidFill>
              </a:rPr>
              <a:t>OHSAS 18001 document </a:t>
            </a:r>
            <a:r>
              <a:rPr lang="en-US" sz="4000" b="1" dirty="0" smtClean="0">
                <a:solidFill>
                  <a:schemeClr val="tx1"/>
                </a:solidFill>
              </a:rPr>
              <a:t>contains:</a:t>
            </a:r>
          </a:p>
          <a:p>
            <a:pPr>
              <a:buNone/>
            </a:pPr>
            <a:endParaRPr lang="en-US" dirty="0" smtClean="0"/>
          </a:p>
          <a:p>
            <a:pPr lvl="0">
              <a:buFont typeface="Wingdings" pitchFamily="2" charset="2"/>
              <a:buChar char="q"/>
            </a:pPr>
            <a:r>
              <a:rPr lang="en-US" sz="3600" b="1" dirty="0">
                <a:solidFill>
                  <a:schemeClr val="tx1"/>
                </a:solidFill>
              </a:rPr>
              <a:t>OHSAS 18001 </a:t>
            </a:r>
            <a:r>
              <a:rPr lang="en-US" sz="3600" b="1" dirty="0" smtClean="0">
                <a:solidFill>
                  <a:schemeClr val="tx1"/>
                </a:solidFill>
              </a:rPr>
              <a:t>Document</a:t>
            </a:r>
          </a:p>
          <a:p>
            <a:pPr lvl="0">
              <a:buFont typeface="Wingdings" pitchFamily="2" charset="2"/>
              <a:buChar char="q"/>
            </a:pPr>
            <a:endParaRPr lang="en-US" sz="3600" b="1" dirty="0">
              <a:solidFill>
                <a:schemeClr val="tx1"/>
              </a:solidFill>
            </a:endParaRPr>
          </a:p>
          <a:p>
            <a:pPr lvl="0">
              <a:buFont typeface="Wingdings" pitchFamily="2" charset="2"/>
              <a:buChar char="q"/>
            </a:pPr>
            <a:r>
              <a:rPr lang="en-US" sz="3600" b="1" dirty="0">
                <a:solidFill>
                  <a:schemeClr val="tx1"/>
                </a:solidFill>
              </a:rPr>
              <a:t>Occupational Health &amp; Safety OHSAS 18001 Manual </a:t>
            </a:r>
            <a:r>
              <a:rPr lang="en-US" sz="3600" b="1" dirty="0" smtClean="0">
                <a:solidFill>
                  <a:schemeClr val="tx1"/>
                </a:solidFill>
              </a:rPr>
              <a:t>&amp; OHSAS </a:t>
            </a:r>
            <a:r>
              <a:rPr lang="en-US" sz="3600" b="1" dirty="0">
                <a:solidFill>
                  <a:schemeClr val="tx1"/>
                </a:solidFill>
              </a:rPr>
              <a:t>18001 Policy.</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buFont typeface="Wingdings" pitchFamily="2" charset="2"/>
              <a:buChar char="q"/>
            </a:pPr>
            <a:endParaRPr lang="en-US" dirty="0" smtClean="0"/>
          </a:p>
          <a:p>
            <a:pPr lvl="0">
              <a:buFont typeface="Wingdings" pitchFamily="2" charset="2"/>
              <a:buChar char="q"/>
            </a:pPr>
            <a:r>
              <a:rPr lang="en-US" b="1" dirty="0" smtClean="0">
                <a:solidFill>
                  <a:schemeClr val="tx1"/>
                </a:solidFill>
              </a:rPr>
              <a:t>Health and Safety Procedures .</a:t>
            </a:r>
          </a:p>
          <a:p>
            <a:pPr lvl="0">
              <a:buNone/>
            </a:pPr>
            <a:endParaRPr lang="en-US" b="1" dirty="0" smtClean="0">
              <a:solidFill>
                <a:schemeClr val="tx1"/>
              </a:solidFill>
            </a:endParaRPr>
          </a:p>
          <a:p>
            <a:pPr lvl="0">
              <a:buFont typeface="Wingdings" pitchFamily="2" charset="2"/>
              <a:buChar char="q"/>
            </a:pPr>
            <a:r>
              <a:rPr lang="en-US" b="1" dirty="0" smtClean="0">
                <a:solidFill>
                  <a:schemeClr val="tx1"/>
                </a:solidFill>
              </a:rPr>
              <a:t>Health and safety work Instructions/SOP OHSAS 18001 Audit Checklist.</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Checking Requirements</a:t>
            </a:r>
          </a:p>
        </p:txBody>
      </p:sp>
      <p:sp>
        <p:nvSpPr>
          <p:cNvPr id="3" name="Content Placeholder 2"/>
          <p:cNvSpPr>
            <a:spLocks noGrp="1"/>
          </p:cNvSpPr>
          <p:nvPr>
            <p:ph idx="1"/>
          </p:nvPr>
        </p:nvSpPr>
        <p:spPr>
          <a:xfrm>
            <a:off x="0" y="1554162"/>
            <a:ext cx="9144000" cy="4525963"/>
          </a:xfrm>
        </p:spPr>
        <p:txBody>
          <a:bodyPr>
            <a:normAutofit/>
          </a:bodyPr>
          <a:lstStyle/>
          <a:p>
            <a:pPr lvl="0"/>
            <a:r>
              <a:rPr lang="en-US" sz="3600" dirty="0"/>
              <a:t>Performance measurement and monitoring.</a:t>
            </a:r>
          </a:p>
          <a:p>
            <a:pPr lvl="0"/>
            <a:r>
              <a:rPr lang="en-US" sz="3600" dirty="0"/>
              <a:t>Evaluation of compliance.</a:t>
            </a:r>
          </a:p>
          <a:p>
            <a:pPr lvl="0"/>
            <a:r>
              <a:rPr lang="en-US" sz="3600" dirty="0"/>
              <a:t>Incident investigation and Non-conformance and Corrective and Preventive Action.</a:t>
            </a:r>
          </a:p>
          <a:p>
            <a:pPr lvl="0"/>
            <a:r>
              <a:rPr lang="en-US" sz="3600" dirty="0"/>
              <a:t>Control of records.</a:t>
            </a:r>
          </a:p>
          <a:p>
            <a:pPr lvl="0"/>
            <a:r>
              <a:rPr lang="en-US" sz="3600" dirty="0"/>
              <a:t>Internal audit.</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86800" cy="6080125"/>
          </a:xfrm>
        </p:spPr>
        <p:txBody>
          <a:bodyPr/>
          <a:lstStyle/>
          <a:p>
            <a:r>
              <a:rPr lang="en-US" dirty="0"/>
              <a:t>Performance measurement and monitoring</a:t>
            </a:r>
          </a:p>
        </p:txBody>
      </p:sp>
      <p:pic>
        <p:nvPicPr>
          <p:cNvPr id="4" name="صورة 7"/>
          <p:cNvPicPr/>
          <p:nvPr/>
        </p:nvPicPr>
        <p:blipFill>
          <a:blip r:embed="rId2"/>
          <a:srcRect/>
          <a:stretch>
            <a:fillRect/>
          </a:stretch>
        </p:blipFill>
        <p:spPr bwMode="auto">
          <a:xfrm>
            <a:off x="0" y="685801"/>
            <a:ext cx="91440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8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rPr>
              <a:t>Evaluation of compliance:</a:t>
            </a:r>
            <a:br>
              <a:rPr lang="en-US" dirty="0" smtClean="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Autofit/>
          </a:bodyPr>
          <a:lstStyle/>
          <a:p>
            <a:r>
              <a:rPr lang="en-US" sz="3600" b="1" dirty="0" smtClean="0">
                <a:solidFill>
                  <a:schemeClr val="tx1"/>
                </a:solidFill>
              </a:rPr>
              <a:t>Audits</a:t>
            </a:r>
          </a:p>
          <a:p>
            <a:endParaRPr lang="en-US" sz="3600" b="1" dirty="0" smtClean="0">
              <a:solidFill>
                <a:schemeClr val="tx1"/>
              </a:solidFill>
            </a:endParaRPr>
          </a:p>
          <a:p>
            <a:r>
              <a:rPr lang="en-US" sz="3600" b="1" dirty="0" smtClean="0">
                <a:solidFill>
                  <a:schemeClr val="tx1"/>
                </a:solidFill>
              </a:rPr>
              <a:t>Inspections</a:t>
            </a:r>
          </a:p>
          <a:p>
            <a:endParaRPr lang="en-US" sz="3600" b="1" dirty="0" smtClean="0">
              <a:solidFill>
                <a:schemeClr val="tx1"/>
              </a:solidFill>
            </a:endParaRPr>
          </a:p>
          <a:p>
            <a:r>
              <a:rPr lang="en-US" sz="3600" b="1" dirty="0">
                <a:solidFill>
                  <a:schemeClr val="tx1"/>
                </a:solidFill>
              </a:rPr>
              <a:t>P</a:t>
            </a:r>
            <a:r>
              <a:rPr lang="en-US" sz="3600" b="1" dirty="0" smtClean="0">
                <a:solidFill>
                  <a:schemeClr val="tx1"/>
                </a:solidFill>
              </a:rPr>
              <a:t>roduct </a:t>
            </a:r>
            <a:r>
              <a:rPr lang="en-US" sz="3600" b="1" dirty="0">
                <a:solidFill>
                  <a:schemeClr val="tx1"/>
                </a:solidFill>
              </a:rPr>
              <a:t>records </a:t>
            </a:r>
            <a:endParaRPr lang="en-US" sz="3600" b="1" dirty="0" smtClean="0">
              <a:solidFill>
                <a:schemeClr val="tx1"/>
              </a:solidFill>
            </a:endParaRPr>
          </a:p>
          <a:p>
            <a:endParaRPr lang="en-US" sz="3600" b="1" dirty="0" smtClean="0">
              <a:solidFill>
                <a:schemeClr val="tx1"/>
              </a:solidFill>
            </a:endParaRPr>
          </a:p>
          <a:p>
            <a:r>
              <a:rPr lang="en-US" sz="3600" b="1" dirty="0">
                <a:solidFill>
                  <a:schemeClr val="tx1"/>
                </a:solidFill>
              </a:rPr>
              <a:t>M</a:t>
            </a:r>
            <a:r>
              <a:rPr lang="en-US" sz="3600" b="1" dirty="0" smtClean="0">
                <a:solidFill>
                  <a:schemeClr val="tx1"/>
                </a:solidFill>
              </a:rPr>
              <a:t>anagement </a:t>
            </a:r>
            <a:r>
              <a:rPr lang="en-US" sz="3600" b="1" dirty="0">
                <a:solidFill>
                  <a:schemeClr val="tx1"/>
                </a:solidFill>
              </a:rPr>
              <a:t>review </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a:bodyPr>
          <a:lstStyle/>
          <a:p>
            <a:r>
              <a:rPr lang="en-US" sz="2800" dirty="0"/>
              <a:t>Incident investigation and </a:t>
            </a:r>
            <a:r>
              <a:rPr lang="en-US" sz="2800" dirty="0" smtClean="0"/>
              <a:t>Non-conformance </a:t>
            </a:r>
            <a:r>
              <a:rPr lang="en-US" sz="2800" dirty="0"/>
              <a:t>and Corrective and Preventive Action</a:t>
            </a:r>
          </a:p>
        </p:txBody>
      </p:sp>
      <p:sp>
        <p:nvSpPr>
          <p:cNvPr id="3" name="Content Placeholder 2"/>
          <p:cNvSpPr>
            <a:spLocks noGrp="1"/>
          </p:cNvSpPr>
          <p:nvPr>
            <p:ph idx="1"/>
          </p:nvPr>
        </p:nvSpPr>
        <p:spPr>
          <a:xfrm>
            <a:off x="304800" y="2133600"/>
            <a:ext cx="8686800" cy="4724400"/>
          </a:xfrm>
        </p:spPr>
        <p:txBody>
          <a:bodyPr>
            <a:normAutofit/>
          </a:bodyPr>
          <a:lstStyle/>
          <a:p>
            <a:r>
              <a:rPr lang="en-US" sz="4400" b="1" dirty="0"/>
              <a:t>Incident </a:t>
            </a:r>
            <a:r>
              <a:rPr lang="en-US" sz="4400" b="1" dirty="0" smtClean="0"/>
              <a:t>investigation:</a:t>
            </a:r>
          </a:p>
          <a:p>
            <a:pPr>
              <a:buNone/>
            </a:pPr>
            <a:r>
              <a:rPr lang="en-US" dirty="0"/>
              <a:t>The steps followed for investigation of incidents are:</a:t>
            </a:r>
          </a:p>
          <a:p>
            <a:pPr lvl="0">
              <a:buFont typeface="Wingdings" pitchFamily="2" charset="2"/>
              <a:buChar char="q"/>
            </a:pPr>
            <a:r>
              <a:rPr lang="en-US" dirty="0"/>
              <a:t>Gathering the relevant </a:t>
            </a:r>
            <a:r>
              <a:rPr lang="en-US" dirty="0" smtClean="0"/>
              <a:t>data</a:t>
            </a:r>
          </a:p>
          <a:p>
            <a:pPr lvl="0">
              <a:buNone/>
            </a:pPr>
            <a:endParaRPr lang="en-US" dirty="0"/>
          </a:p>
          <a:p>
            <a:pPr lvl="0">
              <a:buFont typeface="Wingdings" pitchFamily="2" charset="2"/>
              <a:buChar char="q"/>
            </a:pPr>
            <a:r>
              <a:rPr lang="en-US" dirty="0"/>
              <a:t>Analyzing the data to determine causal factors</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9" name="Subtitle 8"/>
          <p:cNvSpPr>
            <a:spLocks noGrp="1"/>
          </p:cNvSpPr>
          <p:nvPr>
            <p:ph type="subTitle" idx="4294967295"/>
          </p:nvPr>
        </p:nvSpPr>
        <p:spPr>
          <a:xfrm>
            <a:off x="3429000" y="6400800"/>
            <a:ext cx="5715000" cy="457200"/>
          </a:xfrm>
          <a:solidFill>
            <a:schemeClr val="bg1"/>
          </a:solidFill>
          <a:ln>
            <a:solidFill>
              <a:schemeClr val="tx1"/>
            </a:solidFill>
          </a:ln>
        </p:spPr>
        <p:txBody>
          <a:bodyPr>
            <a:normAutofit fontScale="70000" lnSpcReduction="20000"/>
          </a:bodyPr>
          <a:lstStyle/>
          <a:p>
            <a:r>
              <a:rPr lang="ar-SA" dirty="0" smtClean="0">
                <a:solidFill>
                  <a:schemeClr val="tx1"/>
                </a:solidFill>
                <a:hlinkClick r:id="rId3" action="ppaction://hlinkfile"/>
              </a:rPr>
              <a:t>الشركة الوطنية لصناعة الكرتون </a:t>
            </a:r>
            <a:r>
              <a:rPr lang="en-US" dirty="0" smtClean="0">
                <a:solidFill>
                  <a:schemeClr val="tx1"/>
                </a:solidFill>
                <a:hlinkClick r:id="rId3" action="ppaction://hlinkfile"/>
              </a:rPr>
              <a:t>NC-cut.mp4</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762000"/>
            <a:ext cx="8686800" cy="5318125"/>
          </a:xfrm>
        </p:spPr>
        <p:txBody>
          <a:bodyPr/>
          <a:lstStyle/>
          <a:p>
            <a:pPr lvl="0">
              <a:buFont typeface="Wingdings" pitchFamily="2" charset="2"/>
              <a:buChar char="q"/>
            </a:pPr>
            <a:r>
              <a:rPr lang="en-US" sz="3600" dirty="0" smtClean="0"/>
              <a:t>Identifying root and contributing causes of the incident</a:t>
            </a:r>
          </a:p>
          <a:p>
            <a:pPr lvl="0">
              <a:buFont typeface="Wingdings" pitchFamily="2" charset="2"/>
              <a:buChar char="q"/>
            </a:pPr>
            <a:endParaRPr lang="en-US" sz="3600" dirty="0" smtClean="0"/>
          </a:p>
          <a:p>
            <a:pPr lvl="0">
              <a:buFont typeface="Wingdings" pitchFamily="2" charset="2"/>
              <a:buChar char="q"/>
            </a:pPr>
            <a:r>
              <a:rPr lang="en-US" sz="3600" dirty="0" smtClean="0"/>
              <a:t>Developing recommendations to address the root causes</a:t>
            </a:r>
          </a:p>
          <a:p>
            <a:pPr lvl="0">
              <a:buFont typeface="Wingdings" pitchFamily="2" charset="2"/>
              <a:buChar char="q"/>
            </a:pPr>
            <a:endParaRPr lang="en-US" sz="3600" dirty="0" smtClean="0"/>
          </a:p>
          <a:p>
            <a:pPr lvl="0">
              <a:buFont typeface="Wingdings" pitchFamily="2" charset="2"/>
              <a:buChar char="q"/>
            </a:pPr>
            <a:r>
              <a:rPr lang="en-US" sz="3600" dirty="0" smtClean="0"/>
              <a:t>Documentation of the incident investigation report.</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4400" b="1" i="1" dirty="0" smtClean="0"/>
              <a:t>Non-conformance and Corrective and Preventive Actions</a:t>
            </a:r>
          </a:p>
          <a:p>
            <a:endParaRPr lang="en-US" dirty="0" smtClean="0"/>
          </a:p>
          <a:p>
            <a:pPr>
              <a:buFont typeface="Wingdings" pitchFamily="2" charset="2"/>
              <a:buChar char="q"/>
            </a:pPr>
            <a:r>
              <a:rPr lang="en-US" sz="4000" b="1" dirty="0"/>
              <a:t>A </a:t>
            </a:r>
            <a:r>
              <a:rPr lang="en-US" sz="4000" b="1" dirty="0" smtClean="0"/>
              <a:t>non-conformity</a:t>
            </a:r>
          </a:p>
          <a:p>
            <a:pPr>
              <a:buNone/>
            </a:pPr>
            <a:endParaRPr lang="en-US" sz="4000" b="1" dirty="0" smtClean="0"/>
          </a:p>
          <a:p>
            <a:pPr>
              <a:buFont typeface="Wingdings" pitchFamily="2" charset="2"/>
              <a:buChar char="q"/>
            </a:pPr>
            <a:r>
              <a:rPr lang="en-US" sz="4000" b="1" dirty="0" smtClean="0"/>
              <a:t>The </a:t>
            </a:r>
            <a:r>
              <a:rPr lang="en-US" sz="4000" b="1" dirty="0"/>
              <a:t>corrective action process </a:t>
            </a:r>
            <a:endParaRPr lang="en-US" sz="4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Corrective actions table example</a:t>
            </a:r>
            <a:br>
              <a:rPr lang="en-US" dirty="0" smtClean="0"/>
            </a:br>
            <a:endParaRPr lang="en-US" dirty="0"/>
          </a:p>
        </p:txBody>
      </p:sp>
      <p:sp>
        <p:nvSpPr>
          <p:cNvPr id="3" name="Content Placeholder 2"/>
          <p:cNvSpPr>
            <a:spLocks noGrp="1"/>
          </p:cNvSpPr>
          <p:nvPr>
            <p:ph idx="1"/>
          </p:nvPr>
        </p:nvSpPr>
        <p:spPr/>
        <p:txBody>
          <a:bodyPr/>
          <a:lstStyle/>
          <a:p>
            <a:pPr>
              <a:buNone/>
            </a:pPr>
            <a:endParaRPr lang="en-US" dirty="0"/>
          </a:p>
        </p:txBody>
      </p:sp>
      <p:graphicFrame>
        <p:nvGraphicFramePr>
          <p:cNvPr id="4" name="Table 3"/>
          <p:cNvGraphicFramePr>
            <a:graphicFrameLocks noGrp="1"/>
          </p:cNvGraphicFramePr>
          <p:nvPr/>
        </p:nvGraphicFramePr>
        <p:xfrm>
          <a:off x="0" y="1110996"/>
          <a:ext cx="9144000" cy="5747004"/>
        </p:xfrm>
        <a:graphic>
          <a:graphicData uri="http://schemas.openxmlformats.org/drawingml/2006/table">
            <a:tbl>
              <a:tblPr firstRow="1" bandRow="1">
                <a:tableStyleId>{5C22544A-7EE6-4342-B048-85BDC9FD1C3A}</a:tableStyleId>
              </a:tblPr>
              <a:tblGrid>
                <a:gridCol w="3047998"/>
                <a:gridCol w="914400"/>
                <a:gridCol w="516296"/>
                <a:gridCol w="550504"/>
                <a:gridCol w="4114802"/>
              </a:tblGrid>
              <a:tr h="685800">
                <a:tc>
                  <a:txBody>
                    <a:bodyPr/>
                    <a:lstStyle/>
                    <a:p>
                      <a:pPr marL="0" marR="0" algn="r" rtl="0">
                        <a:lnSpc>
                          <a:spcPct val="115000"/>
                        </a:lnSpc>
                        <a:spcBef>
                          <a:spcPts val="0"/>
                        </a:spcBef>
                        <a:spcAft>
                          <a:spcPts val="0"/>
                        </a:spcAft>
                      </a:pPr>
                      <a:r>
                        <a:rPr lang="ar-SA" sz="1800" b="1" dirty="0">
                          <a:solidFill>
                            <a:srgbClr val="000000"/>
                          </a:solidFill>
                          <a:latin typeface="Calibri"/>
                          <a:ea typeface="Calibri"/>
                          <a:cs typeface="Arial"/>
                        </a:rPr>
                        <a:t>الإجراءات التصحيحية </a:t>
                      </a:r>
                      <a:endParaRPr lang="en-US" sz="1800" b="1" dirty="0">
                        <a:latin typeface="Calibri"/>
                        <a:ea typeface="Calibri"/>
                        <a:cs typeface="Arial"/>
                      </a:endParaRPr>
                    </a:p>
                  </a:txBody>
                  <a:tcPr marL="68580" marR="68580" marT="0" marB="0"/>
                </a:tc>
                <a:tc>
                  <a:txBody>
                    <a:bodyPr/>
                    <a:lstStyle/>
                    <a:p>
                      <a:pPr marL="0" marR="0" algn="r" rtl="0">
                        <a:lnSpc>
                          <a:spcPct val="115000"/>
                        </a:lnSpc>
                        <a:spcBef>
                          <a:spcPts val="0"/>
                        </a:spcBef>
                        <a:spcAft>
                          <a:spcPts val="0"/>
                        </a:spcAft>
                      </a:pPr>
                      <a:r>
                        <a:rPr lang="ar-JO" sz="1800" b="1" dirty="0">
                          <a:solidFill>
                            <a:schemeClr val="tx1"/>
                          </a:solidFill>
                          <a:latin typeface="Calibri"/>
                          <a:ea typeface="Calibri"/>
                          <a:cs typeface="Arial"/>
                        </a:rPr>
                        <a:t>تاريخ التصحيح</a:t>
                      </a:r>
                      <a:endParaRPr lang="en-US" sz="1800" b="1" dirty="0">
                        <a:solidFill>
                          <a:schemeClr val="tx1"/>
                        </a:solidFill>
                        <a:latin typeface="Calibri"/>
                        <a:ea typeface="Calibri"/>
                        <a:cs typeface="Arial"/>
                      </a:endParaRPr>
                    </a:p>
                  </a:txBody>
                  <a:tcPr marL="68580" marR="68580" marT="0" marB="0"/>
                </a:tc>
                <a:tc gridSpan="2">
                  <a:txBody>
                    <a:bodyPr/>
                    <a:lstStyle/>
                    <a:p>
                      <a:pPr algn="ctr"/>
                      <a:r>
                        <a:rPr kumimoji="0" lang="ar-JO" sz="1800" b="1" kern="1200" dirty="0" smtClean="0">
                          <a:solidFill>
                            <a:schemeClr val="tx1"/>
                          </a:solidFill>
                          <a:latin typeface="+mn-lt"/>
                          <a:ea typeface="+mn-ea"/>
                          <a:cs typeface="+mn-cs"/>
                        </a:rPr>
                        <a:t>نعم / لا</a:t>
                      </a:r>
                      <a:endParaRPr lang="en-US" sz="1800" b="1" dirty="0">
                        <a:solidFill>
                          <a:schemeClr val="tx1"/>
                        </a:solidFill>
                      </a:endParaRPr>
                    </a:p>
                  </a:txBody>
                  <a:tcPr/>
                </a:tc>
                <a:tc hMerge="1">
                  <a:txBody>
                    <a:bodyPr/>
                    <a:lstStyle/>
                    <a:p>
                      <a:endParaRPr lang="en-US" dirty="0"/>
                    </a:p>
                  </a:txBody>
                  <a:tcPr/>
                </a:tc>
                <a:tc>
                  <a:txBody>
                    <a:bodyPr/>
                    <a:lstStyle/>
                    <a:p>
                      <a:pPr marL="0" marR="0" algn="r" rtl="0">
                        <a:lnSpc>
                          <a:spcPct val="115000"/>
                        </a:lnSpc>
                        <a:spcBef>
                          <a:spcPts val="0"/>
                        </a:spcBef>
                        <a:spcAft>
                          <a:spcPts val="0"/>
                        </a:spcAft>
                      </a:pPr>
                      <a:r>
                        <a:rPr lang="ar-JO" sz="1800" b="1" dirty="0">
                          <a:solidFill>
                            <a:schemeClr val="tx1"/>
                          </a:solidFill>
                          <a:latin typeface="Calibri"/>
                          <a:ea typeface="Calibri"/>
                          <a:cs typeface="Arial"/>
                        </a:rPr>
                        <a:t>الأرضيات والممرات</a:t>
                      </a:r>
                      <a:endParaRPr lang="en-US" sz="1800" b="1" dirty="0">
                        <a:solidFill>
                          <a:schemeClr val="tx1"/>
                        </a:solidFill>
                        <a:latin typeface="Calibri"/>
                        <a:ea typeface="Calibri"/>
                        <a:cs typeface="Arial"/>
                      </a:endParaRPr>
                    </a:p>
                  </a:txBody>
                  <a:tcPr marL="68580" marR="68580" marT="0" marB="0"/>
                </a:tc>
              </a:tr>
              <a:tr h="685800">
                <a:tc>
                  <a:txBody>
                    <a:bodyPr/>
                    <a:lstStyle/>
                    <a:p>
                      <a:pPr marL="0" marR="0" algn="r" rtl="0">
                        <a:lnSpc>
                          <a:spcPct val="115000"/>
                        </a:lnSpc>
                        <a:spcBef>
                          <a:spcPts val="0"/>
                        </a:spcBef>
                        <a:spcAft>
                          <a:spcPts val="0"/>
                        </a:spcAft>
                      </a:pPr>
                      <a:r>
                        <a:rPr lang="ar-JO" sz="1800" b="1">
                          <a:latin typeface="Calibri"/>
                          <a:ea typeface="Calibri"/>
                          <a:cs typeface="Arial"/>
                        </a:rPr>
                        <a:t>تنظيف الممرات من كافة المواد والمعدات</a:t>
                      </a:r>
                      <a:endParaRPr lang="en-US" sz="1800" b="1">
                        <a:latin typeface="Calibri"/>
                        <a:ea typeface="Calibri"/>
                        <a:cs typeface="Arial"/>
                      </a:endParaRPr>
                    </a:p>
                  </a:txBody>
                  <a:tcPr marL="68580" marR="68580" marT="0" marB="0"/>
                </a:tc>
                <a:tc>
                  <a:txBody>
                    <a:bodyPr/>
                    <a:lstStyle/>
                    <a:p>
                      <a:endParaRPr lang="en-US" sz="1800" b="1" dirty="0"/>
                    </a:p>
                  </a:txBody>
                  <a:tcPr/>
                </a:tc>
                <a:tc>
                  <a:txBody>
                    <a:bodyPr/>
                    <a:lstStyle/>
                    <a:p>
                      <a:r>
                        <a:rPr lang="en-US" sz="1800" b="1" dirty="0" smtClean="0"/>
                        <a:t>*</a:t>
                      </a:r>
                      <a:endParaRPr lang="en-US" sz="1800" b="1" dirty="0"/>
                    </a:p>
                  </a:txBody>
                  <a:tcPr/>
                </a:tc>
                <a:tc>
                  <a:txBody>
                    <a:bodyPr/>
                    <a:lstStyle/>
                    <a:p>
                      <a:endParaRPr lang="en-US" sz="1800" b="1"/>
                    </a:p>
                  </a:txBody>
                  <a:tcPr/>
                </a:tc>
                <a:tc>
                  <a:txBody>
                    <a:bodyPr/>
                    <a:lstStyle/>
                    <a:p>
                      <a:pPr marL="0" marR="0" algn="r" rtl="0">
                        <a:lnSpc>
                          <a:spcPct val="115000"/>
                        </a:lnSpc>
                        <a:spcBef>
                          <a:spcPts val="0"/>
                        </a:spcBef>
                        <a:spcAft>
                          <a:spcPts val="0"/>
                        </a:spcAft>
                      </a:pPr>
                      <a:r>
                        <a:rPr lang="ar-JO" sz="1800" b="1">
                          <a:latin typeface="Calibri"/>
                          <a:ea typeface="Calibri"/>
                          <a:cs typeface="Arial"/>
                        </a:rPr>
                        <a:t>هل الممرات خالية من المواد أو المعدات؟</a:t>
                      </a:r>
                      <a:endParaRPr lang="en-US" sz="1800" b="1">
                        <a:latin typeface="Calibri"/>
                        <a:ea typeface="Calibri"/>
                        <a:cs typeface="Arial"/>
                      </a:endParaRPr>
                    </a:p>
                  </a:txBody>
                  <a:tcPr marL="68580" marR="68580" marT="0" marB="0"/>
                </a:tc>
              </a:tr>
              <a:tr h="685800">
                <a:tc>
                  <a:txBody>
                    <a:bodyPr/>
                    <a:lstStyle/>
                    <a:p>
                      <a:pPr marL="0" marR="0" algn="r" rtl="0">
                        <a:lnSpc>
                          <a:spcPct val="115000"/>
                        </a:lnSpc>
                        <a:spcBef>
                          <a:spcPts val="0"/>
                        </a:spcBef>
                        <a:spcAft>
                          <a:spcPts val="0"/>
                        </a:spcAft>
                      </a:pPr>
                      <a:r>
                        <a:rPr lang="ar-JO" sz="1800" b="1" dirty="0">
                          <a:latin typeface="Calibri"/>
                          <a:ea typeface="Calibri"/>
                          <a:cs typeface="Arial"/>
                        </a:rPr>
                        <a:t>توفير ممرات خاصة للرافعات الشوكية</a:t>
                      </a:r>
                      <a:endParaRPr lang="en-US" sz="1800" b="1" dirty="0">
                        <a:latin typeface="Calibri"/>
                        <a:ea typeface="Calibri"/>
                        <a:cs typeface="Arial"/>
                      </a:endParaRPr>
                    </a:p>
                  </a:txBody>
                  <a:tcPr marL="68580" marR="68580" marT="0" marB="0"/>
                </a:tc>
                <a:tc>
                  <a:txBody>
                    <a:bodyPr/>
                    <a:lstStyle/>
                    <a:p>
                      <a:endParaRPr lang="en-US" sz="1800" b="1" dirty="0"/>
                    </a:p>
                  </a:txBody>
                  <a:tcPr/>
                </a:tc>
                <a:tc>
                  <a:txBody>
                    <a:bodyPr/>
                    <a:lstStyle/>
                    <a:p>
                      <a:r>
                        <a:rPr lang="en-US" sz="1800" b="1" dirty="0" smtClean="0"/>
                        <a:t>*</a:t>
                      </a:r>
                      <a:endParaRPr lang="en-US" sz="1800" b="1" dirty="0"/>
                    </a:p>
                  </a:txBody>
                  <a:tcPr/>
                </a:tc>
                <a:tc>
                  <a:txBody>
                    <a:bodyPr/>
                    <a:lstStyle/>
                    <a:p>
                      <a:endParaRPr lang="en-US" sz="1800" b="1"/>
                    </a:p>
                  </a:txBody>
                  <a:tcPr/>
                </a:tc>
                <a:tc>
                  <a:txBody>
                    <a:bodyPr/>
                    <a:lstStyle/>
                    <a:p>
                      <a:pPr marL="0" marR="0" algn="r" rtl="0">
                        <a:lnSpc>
                          <a:spcPct val="115000"/>
                        </a:lnSpc>
                        <a:spcBef>
                          <a:spcPts val="0"/>
                        </a:spcBef>
                        <a:spcAft>
                          <a:spcPts val="0"/>
                        </a:spcAft>
                      </a:pPr>
                      <a:r>
                        <a:rPr lang="ar-JO" sz="1800" b="1">
                          <a:latin typeface="Calibri"/>
                          <a:ea typeface="Calibri"/>
                          <a:cs typeface="Arial"/>
                        </a:rPr>
                        <a:t>هل هناك ممرات واضحة للرافعات منفصلة عن ممرات الموظفين والعاملين؟</a:t>
                      </a:r>
                      <a:endParaRPr lang="en-US" sz="1800" b="1">
                        <a:latin typeface="Calibri"/>
                        <a:ea typeface="Calibri"/>
                        <a:cs typeface="Arial"/>
                      </a:endParaRPr>
                    </a:p>
                  </a:txBody>
                  <a:tcPr marL="68580" marR="68580" marT="0" marB="0"/>
                </a:tc>
              </a:tr>
              <a:tr h="685800">
                <a:tc>
                  <a:txBody>
                    <a:bodyPr/>
                    <a:lstStyle/>
                    <a:p>
                      <a:pPr marL="0" marR="0" algn="r" rtl="1">
                        <a:lnSpc>
                          <a:spcPct val="115000"/>
                        </a:lnSpc>
                        <a:spcBef>
                          <a:spcPts val="0"/>
                        </a:spcBef>
                        <a:spcAft>
                          <a:spcPts val="0"/>
                        </a:spcAft>
                      </a:pPr>
                      <a:endParaRPr lang="ar-JO" sz="1800" b="1">
                        <a:latin typeface="Calibri"/>
                        <a:ea typeface="Calibri"/>
                        <a:cs typeface="Arial"/>
                      </a:endParaRPr>
                    </a:p>
                  </a:txBody>
                  <a:tcPr marL="68580" marR="68580" marT="0" marB="0"/>
                </a:tc>
                <a:tc>
                  <a:txBody>
                    <a:bodyPr/>
                    <a:lstStyle/>
                    <a:p>
                      <a:endParaRPr lang="en-US" sz="1800" b="1" dirty="0"/>
                    </a:p>
                  </a:txBody>
                  <a:tcPr/>
                </a:tc>
                <a:tc>
                  <a:txBody>
                    <a:bodyPr/>
                    <a:lstStyle/>
                    <a:p>
                      <a:endParaRPr lang="en-US" sz="1800" b="1" dirty="0"/>
                    </a:p>
                  </a:txBody>
                  <a:tcPr/>
                </a:tc>
                <a:tc>
                  <a:txBody>
                    <a:bodyPr/>
                    <a:lstStyle/>
                    <a:p>
                      <a:r>
                        <a:rPr lang="en-US" sz="1800" b="1" dirty="0" smtClean="0"/>
                        <a:t>*</a:t>
                      </a:r>
                      <a:endParaRPr lang="en-US" sz="1800" b="1" dirty="0"/>
                    </a:p>
                  </a:txBody>
                  <a:tcPr/>
                </a:tc>
                <a:tc>
                  <a:txBody>
                    <a:bodyPr/>
                    <a:lstStyle/>
                    <a:p>
                      <a:pPr marL="0" marR="0" algn="r" rtl="0">
                        <a:lnSpc>
                          <a:spcPct val="115000"/>
                        </a:lnSpc>
                        <a:spcBef>
                          <a:spcPts val="0"/>
                        </a:spcBef>
                        <a:spcAft>
                          <a:spcPts val="0"/>
                        </a:spcAft>
                      </a:pPr>
                      <a:r>
                        <a:rPr lang="ar-JO" sz="1800" b="1" dirty="0">
                          <a:latin typeface="Calibri"/>
                          <a:ea typeface="Calibri"/>
                          <a:cs typeface="Arial"/>
                        </a:rPr>
                        <a:t>هي المداخل واضحة للمواد أو المعدات؟</a:t>
                      </a:r>
                      <a:endParaRPr lang="en-US" sz="1800" b="1" dirty="0">
                        <a:latin typeface="Calibri"/>
                        <a:ea typeface="Calibri"/>
                        <a:cs typeface="Arial"/>
                      </a:endParaRPr>
                    </a:p>
                  </a:txBody>
                  <a:tcPr marL="68580" marR="68580" marT="0" marB="0"/>
                </a:tc>
              </a:tr>
              <a:tr h="685800">
                <a:tc>
                  <a:txBody>
                    <a:bodyPr/>
                    <a:lstStyle/>
                    <a:p>
                      <a:pPr marL="0" marR="0" algn="r" rtl="1">
                        <a:lnSpc>
                          <a:spcPct val="115000"/>
                        </a:lnSpc>
                        <a:spcBef>
                          <a:spcPts val="0"/>
                        </a:spcBef>
                        <a:spcAft>
                          <a:spcPts val="0"/>
                        </a:spcAft>
                      </a:pPr>
                      <a:endParaRPr lang="ar-JO" sz="1800" b="1">
                        <a:latin typeface="Calibri"/>
                        <a:ea typeface="Calibri"/>
                        <a:cs typeface="Arial"/>
                      </a:endParaRPr>
                    </a:p>
                  </a:txBody>
                  <a:tcPr marL="68580" marR="68580" marT="0" marB="0"/>
                </a:tc>
                <a:tc>
                  <a:txBody>
                    <a:bodyPr/>
                    <a:lstStyle/>
                    <a:p>
                      <a:endParaRPr lang="en-US" sz="1800" b="1" dirty="0"/>
                    </a:p>
                  </a:txBody>
                  <a:tcPr/>
                </a:tc>
                <a:tc>
                  <a:txBody>
                    <a:bodyPr/>
                    <a:lstStyle/>
                    <a:p>
                      <a:endParaRPr lang="en-US" sz="1800" b="1"/>
                    </a:p>
                  </a:txBody>
                  <a:tcPr/>
                </a:tc>
                <a:tc>
                  <a:txBody>
                    <a:bodyPr/>
                    <a:lstStyle/>
                    <a:p>
                      <a:r>
                        <a:rPr lang="en-US" sz="1800" b="1" dirty="0" smtClean="0"/>
                        <a:t>*</a:t>
                      </a:r>
                      <a:endParaRPr lang="en-US" sz="1800" b="1" dirty="0"/>
                    </a:p>
                  </a:txBody>
                  <a:tcPr/>
                </a:tc>
                <a:tc>
                  <a:txBody>
                    <a:bodyPr/>
                    <a:lstStyle/>
                    <a:p>
                      <a:pPr marL="0" marR="0" algn="r" rtl="0">
                        <a:lnSpc>
                          <a:spcPct val="115000"/>
                        </a:lnSpc>
                        <a:spcBef>
                          <a:spcPts val="0"/>
                        </a:spcBef>
                        <a:spcAft>
                          <a:spcPts val="0"/>
                        </a:spcAft>
                      </a:pPr>
                      <a:r>
                        <a:rPr lang="ar-JO" sz="1800" b="1">
                          <a:latin typeface="Calibri"/>
                          <a:ea typeface="Calibri"/>
                          <a:cs typeface="Arial"/>
                        </a:rPr>
                        <a:t>هل الأرضيات نظيفة وخالية من الزيوت أو الشحوم أو الأدوات الحادة ؟</a:t>
                      </a:r>
                      <a:endParaRPr lang="en-US" sz="1800" b="1">
                        <a:latin typeface="Calibri"/>
                        <a:ea typeface="Calibri"/>
                        <a:cs typeface="Arial"/>
                      </a:endParaRPr>
                    </a:p>
                  </a:txBody>
                  <a:tcPr marL="68580" marR="68580" marT="0" marB="0"/>
                </a:tc>
              </a:tr>
              <a:tr h="685800">
                <a:tc>
                  <a:txBody>
                    <a:bodyPr/>
                    <a:lstStyle/>
                    <a:p>
                      <a:pPr marL="0" marR="0" algn="r" rtl="1">
                        <a:lnSpc>
                          <a:spcPct val="115000"/>
                        </a:lnSpc>
                        <a:spcBef>
                          <a:spcPts val="0"/>
                        </a:spcBef>
                        <a:spcAft>
                          <a:spcPts val="0"/>
                        </a:spcAft>
                      </a:pPr>
                      <a:endParaRPr lang="ar-JO" sz="1800" b="1">
                        <a:latin typeface="Calibri"/>
                        <a:ea typeface="Calibri"/>
                        <a:cs typeface="Arial"/>
                      </a:endParaRPr>
                    </a:p>
                  </a:txBody>
                  <a:tcPr marL="68580" marR="68580" marT="0" marB="0"/>
                </a:tc>
                <a:tc>
                  <a:txBody>
                    <a:bodyPr/>
                    <a:lstStyle/>
                    <a:p>
                      <a:endParaRPr lang="en-US" sz="1800" b="1" dirty="0"/>
                    </a:p>
                  </a:txBody>
                  <a:tcPr/>
                </a:tc>
                <a:tc>
                  <a:txBody>
                    <a:bodyPr/>
                    <a:lstStyle/>
                    <a:p>
                      <a:endParaRPr lang="en-US" sz="1800" b="1"/>
                    </a:p>
                  </a:txBody>
                  <a:tcPr/>
                </a:tc>
                <a:tc>
                  <a:txBody>
                    <a:bodyPr/>
                    <a:lstStyle/>
                    <a:p>
                      <a:r>
                        <a:rPr lang="en-US" sz="1800" b="1" dirty="0" smtClean="0"/>
                        <a:t>*</a:t>
                      </a:r>
                      <a:endParaRPr lang="en-US" sz="1800" b="1" dirty="0"/>
                    </a:p>
                  </a:txBody>
                  <a:tcPr/>
                </a:tc>
                <a:tc>
                  <a:txBody>
                    <a:bodyPr/>
                    <a:lstStyle/>
                    <a:p>
                      <a:pPr marL="0" marR="0" algn="r" rtl="0">
                        <a:lnSpc>
                          <a:spcPct val="115000"/>
                        </a:lnSpc>
                        <a:spcBef>
                          <a:spcPts val="0"/>
                        </a:spcBef>
                        <a:spcAft>
                          <a:spcPts val="0"/>
                        </a:spcAft>
                      </a:pPr>
                      <a:r>
                        <a:rPr lang="ar-JO" sz="1800" b="1">
                          <a:latin typeface="Calibri"/>
                          <a:ea typeface="Calibri"/>
                          <a:cs typeface="Arial"/>
                        </a:rPr>
                        <a:t>هل الأرضيات جافة  تقي خطر الانزلاق ؟</a:t>
                      </a:r>
                      <a:endParaRPr lang="en-US" sz="1800" b="1">
                        <a:latin typeface="Calibri"/>
                        <a:ea typeface="Calibri"/>
                        <a:cs typeface="Arial"/>
                      </a:endParaRPr>
                    </a:p>
                  </a:txBody>
                  <a:tcPr marL="68580" marR="68580" marT="0" marB="0"/>
                </a:tc>
              </a:tr>
              <a:tr h="685800">
                <a:tc>
                  <a:txBody>
                    <a:bodyPr/>
                    <a:lstStyle/>
                    <a:p>
                      <a:pPr marL="0" marR="0" algn="r" rtl="0">
                        <a:lnSpc>
                          <a:spcPct val="115000"/>
                        </a:lnSpc>
                        <a:spcBef>
                          <a:spcPts val="0"/>
                        </a:spcBef>
                        <a:spcAft>
                          <a:spcPts val="0"/>
                        </a:spcAft>
                      </a:pPr>
                      <a:r>
                        <a:rPr lang="ar-JO" sz="1800" b="1">
                          <a:latin typeface="Calibri"/>
                          <a:ea typeface="Calibri"/>
                          <a:cs typeface="Arial"/>
                        </a:rPr>
                        <a:t>تكديس المواد على ارتفاع </a:t>
                      </a:r>
                      <a:r>
                        <a:rPr lang="ar-JO" sz="1800" b="1">
                          <a:latin typeface="Calibri"/>
                          <a:ea typeface="Calibri"/>
                          <a:cs typeface="Calibri"/>
                        </a:rPr>
                        <a:t>3 </a:t>
                      </a:r>
                      <a:r>
                        <a:rPr lang="ar-JO" sz="1800" b="1">
                          <a:latin typeface="Calibri"/>
                          <a:ea typeface="Calibri"/>
                          <a:cs typeface="Arial"/>
                        </a:rPr>
                        <a:t>صناديق فقط</a:t>
                      </a:r>
                      <a:endParaRPr lang="en-US" sz="1800" b="1">
                        <a:latin typeface="Calibri"/>
                        <a:ea typeface="Calibri"/>
                        <a:cs typeface="Arial"/>
                      </a:endParaRPr>
                    </a:p>
                  </a:txBody>
                  <a:tcPr marL="68580" marR="68580" marT="0" marB="0"/>
                </a:tc>
                <a:tc>
                  <a:txBody>
                    <a:bodyPr/>
                    <a:lstStyle/>
                    <a:p>
                      <a:endParaRPr lang="en-US" sz="1800" b="1" dirty="0"/>
                    </a:p>
                  </a:txBody>
                  <a:tcPr/>
                </a:tc>
                <a:tc>
                  <a:txBody>
                    <a:bodyPr/>
                    <a:lstStyle/>
                    <a:p>
                      <a:r>
                        <a:rPr lang="en-US" sz="1800" b="1" dirty="0" smtClean="0"/>
                        <a:t>*</a:t>
                      </a:r>
                      <a:endParaRPr lang="en-US" sz="1800" b="1" dirty="0"/>
                    </a:p>
                  </a:txBody>
                  <a:tcPr/>
                </a:tc>
                <a:tc>
                  <a:txBody>
                    <a:bodyPr/>
                    <a:lstStyle/>
                    <a:p>
                      <a:endParaRPr lang="en-US" sz="1800" b="1" dirty="0"/>
                    </a:p>
                  </a:txBody>
                  <a:tcPr/>
                </a:tc>
                <a:tc>
                  <a:txBody>
                    <a:bodyPr/>
                    <a:lstStyle/>
                    <a:p>
                      <a:pPr marL="0" marR="0" algn="r" rtl="0">
                        <a:lnSpc>
                          <a:spcPct val="115000"/>
                        </a:lnSpc>
                        <a:spcBef>
                          <a:spcPts val="0"/>
                        </a:spcBef>
                        <a:spcAft>
                          <a:spcPts val="0"/>
                        </a:spcAft>
                      </a:pPr>
                      <a:r>
                        <a:rPr lang="ar-JO" sz="1800" b="1">
                          <a:latin typeface="Calibri"/>
                          <a:ea typeface="Calibri"/>
                          <a:cs typeface="Arial"/>
                        </a:rPr>
                        <a:t>إ ذا تم تخزين الإمدادات أو المواد على الأرض، هل تخزن  بعيدا عن الأبواب والممرات وتكدس بما لا يزيد عن 3 صناديق؟</a:t>
                      </a:r>
                      <a:endParaRPr lang="en-US" sz="1800" b="1">
                        <a:latin typeface="Calibri"/>
                        <a:ea typeface="Calibri"/>
                        <a:cs typeface="Arial"/>
                      </a:endParaRPr>
                    </a:p>
                  </a:txBody>
                  <a:tcPr marL="68580" marR="68580" marT="0" marB="0"/>
                </a:tc>
              </a:tr>
              <a:tr h="685800">
                <a:tc>
                  <a:txBody>
                    <a:bodyPr/>
                    <a:lstStyle/>
                    <a:p>
                      <a:pPr marL="0" marR="0" algn="r" rtl="0">
                        <a:lnSpc>
                          <a:spcPct val="115000"/>
                        </a:lnSpc>
                        <a:spcBef>
                          <a:spcPts val="0"/>
                        </a:spcBef>
                        <a:spcAft>
                          <a:spcPts val="0"/>
                        </a:spcAft>
                      </a:pPr>
                      <a:r>
                        <a:rPr lang="ar-JO" sz="1800" b="1" dirty="0">
                          <a:latin typeface="Calibri"/>
                          <a:ea typeface="Calibri"/>
                          <a:cs typeface="Arial"/>
                        </a:rPr>
                        <a:t>وضع وتثبيت علامات تحذيرية في الأماكن المناسبة</a:t>
                      </a:r>
                      <a:endParaRPr lang="en-US" sz="1800" b="1" dirty="0">
                        <a:latin typeface="Calibri"/>
                        <a:ea typeface="Calibri"/>
                        <a:cs typeface="Arial"/>
                      </a:endParaRPr>
                    </a:p>
                  </a:txBody>
                  <a:tcPr marL="68580" marR="68580" marT="0" marB="0"/>
                </a:tc>
                <a:tc>
                  <a:txBody>
                    <a:bodyPr/>
                    <a:lstStyle/>
                    <a:p>
                      <a:endParaRPr lang="en-US" sz="1800" b="1" dirty="0"/>
                    </a:p>
                  </a:txBody>
                  <a:tcPr/>
                </a:tc>
                <a:tc>
                  <a:txBody>
                    <a:bodyPr/>
                    <a:lstStyle/>
                    <a:p>
                      <a:r>
                        <a:rPr lang="en-US" sz="1800" b="1" dirty="0" smtClean="0"/>
                        <a:t>*</a:t>
                      </a:r>
                      <a:endParaRPr lang="en-US" sz="1800" b="1" dirty="0"/>
                    </a:p>
                  </a:txBody>
                  <a:tcPr/>
                </a:tc>
                <a:tc>
                  <a:txBody>
                    <a:bodyPr/>
                    <a:lstStyle/>
                    <a:p>
                      <a:endParaRPr lang="en-US" sz="1800" b="1" dirty="0"/>
                    </a:p>
                  </a:txBody>
                  <a:tcPr/>
                </a:tc>
                <a:tc>
                  <a:txBody>
                    <a:bodyPr/>
                    <a:lstStyle/>
                    <a:p>
                      <a:pPr marL="0" marR="0" algn="r" rtl="0">
                        <a:lnSpc>
                          <a:spcPct val="115000"/>
                        </a:lnSpc>
                        <a:spcBef>
                          <a:spcPts val="0"/>
                        </a:spcBef>
                        <a:spcAft>
                          <a:spcPts val="0"/>
                        </a:spcAft>
                      </a:pPr>
                      <a:r>
                        <a:rPr lang="ar-JO" sz="1800" b="1" dirty="0">
                          <a:latin typeface="Calibri"/>
                          <a:ea typeface="Calibri"/>
                          <a:cs typeface="Arial"/>
                        </a:rPr>
                        <a:t>هل يتم تثبيت العلامات واللوائح التحذيرية بالشكل الصحيح ؟</a:t>
                      </a:r>
                      <a:endParaRPr lang="en-US" sz="1800" b="1"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Corrective actions table example</a:t>
            </a:r>
            <a:br>
              <a:rPr lang="en-US" dirty="0" smtClean="0"/>
            </a:br>
            <a:endParaRPr lang="en-US" dirty="0"/>
          </a:p>
        </p:txBody>
      </p:sp>
      <p:graphicFrame>
        <p:nvGraphicFramePr>
          <p:cNvPr id="4" name="Content Placeholder 3"/>
          <p:cNvGraphicFramePr>
            <a:graphicFrameLocks noGrp="1"/>
          </p:cNvGraphicFramePr>
          <p:nvPr>
            <p:ph idx="1"/>
          </p:nvPr>
        </p:nvGraphicFramePr>
        <p:xfrm>
          <a:off x="0" y="1828800"/>
          <a:ext cx="9144000" cy="3075432"/>
        </p:xfrm>
        <a:graphic>
          <a:graphicData uri="http://schemas.openxmlformats.org/drawingml/2006/table">
            <a:tbl>
              <a:tblPr firstRow="1" bandRow="1">
                <a:tableStyleId>{5C22544A-7EE6-4342-B048-85BDC9FD1C3A}</a:tableStyleId>
              </a:tblPr>
              <a:tblGrid>
                <a:gridCol w="3609474"/>
                <a:gridCol w="1203158"/>
                <a:gridCol w="673768"/>
                <a:gridCol w="609600"/>
                <a:gridCol w="3048000"/>
              </a:tblGrid>
              <a:tr h="370840">
                <a:tc>
                  <a:txBody>
                    <a:bodyPr/>
                    <a:lstStyle/>
                    <a:p>
                      <a:pPr marL="0" marR="0" algn="r" rtl="0">
                        <a:lnSpc>
                          <a:spcPct val="115000"/>
                        </a:lnSpc>
                        <a:spcBef>
                          <a:spcPts val="0"/>
                        </a:spcBef>
                        <a:spcAft>
                          <a:spcPts val="0"/>
                        </a:spcAft>
                      </a:pPr>
                      <a:r>
                        <a:rPr lang="ar-SA" sz="1600" dirty="0">
                          <a:solidFill>
                            <a:schemeClr val="tx1"/>
                          </a:solidFill>
                          <a:latin typeface="Calibri"/>
                          <a:ea typeface="Calibri"/>
                          <a:cs typeface="Arial"/>
                        </a:rPr>
                        <a:t>الإجراءات التصحيحية </a:t>
                      </a:r>
                      <a:endParaRPr lang="en-US" sz="1600" dirty="0">
                        <a:solidFill>
                          <a:schemeClr val="tx1"/>
                        </a:solidFill>
                        <a:latin typeface="Calibri"/>
                        <a:ea typeface="Calibri"/>
                        <a:cs typeface="Arial"/>
                      </a:endParaRPr>
                    </a:p>
                  </a:txBody>
                  <a:tcPr marL="68580" marR="68580" marT="0" marB="0"/>
                </a:tc>
                <a:tc>
                  <a:txBody>
                    <a:bodyPr/>
                    <a:lstStyle/>
                    <a:p>
                      <a:pPr marL="0" marR="0" algn="r" rtl="0">
                        <a:lnSpc>
                          <a:spcPct val="115000"/>
                        </a:lnSpc>
                        <a:spcBef>
                          <a:spcPts val="0"/>
                        </a:spcBef>
                        <a:spcAft>
                          <a:spcPts val="0"/>
                        </a:spcAft>
                      </a:pPr>
                      <a:r>
                        <a:rPr lang="ar-JO" sz="1600" dirty="0">
                          <a:solidFill>
                            <a:schemeClr val="tx1"/>
                          </a:solidFill>
                          <a:latin typeface="Calibri"/>
                          <a:ea typeface="Calibri"/>
                          <a:cs typeface="Arial"/>
                        </a:rPr>
                        <a:t>تاريخ التصحيح</a:t>
                      </a:r>
                      <a:endParaRPr lang="en-US" sz="1600" dirty="0">
                        <a:solidFill>
                          <a:schemeClr val="tx1"/>
                        </a:solidFill>
                        <a:latin typeface="Calibri"/>
                        <a:ea typeface="Calibri"/>
                        <a:cs typeface="Arial"/>
                      </a:endParaRPr>
                    </a:p>
                  </a:txBody>
                  <a:tcPr marL="68580" marR="68580" marT="0" marB="0"/>
                </a:tc>
                <a:tc gridSpan="2">
                  <a:txBody>
                    <a:bodyPr/>
                    <a:lstStyle/>
                    <a:p>
                      <a:pPr algn="ctr"/>
                      <a:r>
                        <a:rPr kumimoji="0" lang="ar-JO" sz="1600" b="1" kern="1200" dirty="0" smtClean="0">
                          <a:solidFill>
                            <a:schemeClr val="tx1"/>
                          </a:solidFill>
                          <a:latin typeface="+mn-lt"/>
                          <a:ea typeface="+mn-ea"/>
                          <a:cs typeface="+mn-cs"/>
                        </a:rPr>
                        <a:t>نعم   /   لا</a:t>
                      </a:r>
                      <a:endParaRPr lang="en-US" sz="1600" dirty="0">
                        <a:solidFill>
                          <a:schemeClr val="tx1"/>
                        </a:solidFill>
                      </a:endParaRPr>
                    </a:p>
                  </a:txBody>
                  <a:tcPr/>
                </a:tc>
                <a:tc hMerge="1">
                  <a:txBody>
                    <a:bodyPr/>
                    <a:lstStyle/>
                    <a:p>
                      <a:endParaRPr lang="en-US" dirty="0"/>
                    </a:p>
                  </a:txBody>
                  <a:tcPr/>
                </a:tc>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الإسعافات الأولية</a:t>
                      </a:r>
                      <a:endParaRPr lang="en-US" sz="1600">
                        <a:solidFill>
                          <a:schemeClr val="tx1"/>
                        </a:solidFill>
                        <a:latin typeface="Calibri"/>
                        <a:ea typeface="Calibri"/>
                        <a:cs typeface="Arial"/>
                      </a:endParaRPr>
                    </a:p>
                  </a:txBody>
                  <a:tcPr marL="68580" marR="68580" marT="0" marB="0"/>
                </a:tc>
              </a:tr>
              <a:tr h="370840">
                <a:tc>
                  <a:txBody>
                    <a:bodyPr/>
                    <a:lstStyle/>
                    <a:p>
                      <a:endParaRPr lang="en-US" sz="1600" b="1" dirty="0">
                        <a:solidFill>
                          <a:schemeClr val="tx1"/>
                        </a:solidFill>
                      </a:endParaRPr>
                    </a:p>
                  </a:txBody>
                  <a:tcPr/>
                </a:tc>
                <a:tc>
                  <a:txBody>
                    <a:bodyPr/>
                    <a:lstStyle/>
                    <a:p>
                      <a:endParaRPr lang="en-US" sz="1600" b="1">
                        <a:solidFill>
                          <a:schemeClr val="tx1"/>
                        </a:solidFill>
                      </a:endParaRPr>
                    </a:p>
                  </a:txBody>
                  <a:tcPr/>
                </a:tc>
                <a:tc>
                  <a:txBody>
                    <a:bodyPr/>
                    <a:lstStyle/>
                    <a:p>
                      <a:pPr algn="ctr"/>
                      <a:endParaRPr lang="en-US" sz="1600" b="1" dirty="0">
                        <a:solidFill>
                          <a:schemeClr val="tx1"/>
                        </a:solidFill>
                      </a:endParaRPr>
                    </a:p>
                  </a:txBody>
                  <a:tcPr/>
                </a:tc>
                <a:tc>
                  <a:txBody>
                    <a:bodyPr/>
                    <a:lstStyle/>
                    <a:p>
                      <a:pPr algn="ctr"/>
                      <a:r>
                        <a:rPr lang="en-US" sz="1600" b="1" dirty="0" smtClean="0">
                          <a:solidFill>
                            <a:schemeClr val="tx1"/>
                          </a:solidFill>
                        </a:rPr>
                        <a:t>*</a:t>
                      </a:r>
                      <a:endParaRPr lang="en-US" sz="1600" b="1" dirty="0">
                        <a:solidFill>
                          <a:schemeClr val="tx1"/>
                        </a:solidFill>
                      </a:endParaRPr>
                    </a:p>
                  </a:txBody>
                  <a:tcPr/>
                </a:tc>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هل معدات الإسعافات الأولية متاحة ومحفوظة في أماكن واضحة و قريبة من متناول اليد؟</a:t>
                      </a:r>
                      <a:endParaRPr lang="en-US" sz="1600" b="1">
                        <a:solidFill>
                          <a:schemeClr val="tx1"/>
                        </a:solidFill>
                        <a:latin typeface="Calibri"/>
                        <a:ea typeface="Calibri"/>
                        <a:cs typeface="Arial"/>
                      </a:endParaRPr>
                    </a:p>
                  </a:txBody>
                  <a:tcPr marL="68580" marR="68580" marT="0" marB="0"/>
                </a:tc>
              </a:tr>
              <a:tr h="370840">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توفير معدات إسعاف أولية كافية للموظفين</a:t>
                      </a:r>
                      <a:endParaRPr lang="en-US" sz="1600" b="1">
                        <a:solidFill>
                          <a:schemeClr val="tx1"/>
                        </a:solidFill>
                        <a:latin typeface="Calibri"/>
                        <a:ea typeface="Calibri"/>
                        <a:cs typeface="Arial"/>
                      </a:endParaRPr>
                    </a:p>
                  </a:txBody>
                  <a:tcPr marL="68580" marR="68580" marT="0" marB="0"/>
                </a:tc>
                <a:tc>
                  <a:txBody>
                    <a:bodyPr/>
                    <a:lstStyle/>
                    <a:p>
                      <a:endParaRPr lang="en-US" sz="1600" b="1" dirty="0">
                        <a:solidFill>
                          <a:schemeClr val="tx1"/>
                        </a:solidFill>
                      </a:endParaRPr>
                    </a:p>
                  </a:txBody>
                  <a:tcPr/>
                </a:tc>
                <a:tc>
                  <a:txBody>
                    <a:bodyPr/>
                    <a:lstStyle/>
                    <a:p>
                      <a:pPr algn="ctr"/>
                      <a:r>
                        <a:rPr lang="en-US" sz="1600" b="1" dirty="0" smtClean="0">
                          <a:solidFill>
                            <a:schemeClr val="tx1"/>
                          </a:solidFill>
                        </a:rPr>
                        <a:t>*</a:t>
                      </a:r>
                      <a:endParaRPr lang="en-US" sz="1600" b="1" dirty="0">
                        <a:solidFill>
                          <a:schemeClr val="tx1"/>
                        </a:solidFill>
                      </a:endParaRPr>
                    </a:p>
                  </a:txBody>
                  <a:tcPr/>
                </a:tc>
                <a:tc>
                  <a:txBody>
                    <a:bodyPr/>
                    <a:lstStyle/>
                    <a:p>
                      <a:pPr algn="ctr"/>
                      <a:endParaRPr lang="en-US" sz="1600" b="1" dirty="0">
                        <a:solidFill>
                          <a:schemeClr val="tx1"/>
                        </a:solidFill>
                      </a:endParaRPr>
                    </a:p>
                  </a:txBody>
                  <a:tcPr/>
                </a:tc>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هل معدات الإسعاف الأولية كافية؟</a:t>
                      </a:r>
                      <a:endParaRPr lang="en-US" sz="1600" b="1">
                        <a:solidFill>
                          <a:schemeClr val="tx1"/>
                        </a:solidFill>
                        <a:latin typeface="Calibri"/>
                        <a:ea typeface="Calibri"/>
                        <a:cs typeface="Arial"/>
                      </a:endParaRPr>
                    </a:p>
                  </a:txBody>
                  <a:tcPr marL="68580" marR="68580" marT="0" marB="0"/>
                </a:tc>
              </a:tr>
              <a:tr h="370840">
                <a:tc>
                  <a:txBody>
                    <a:bodyPr/>
                    <a:lstStyle/>
                    <a:p>
                      <a:pPr marL="0" marR="0" algn="r" rtl="1">
                        <a:lnSpc>
                          <a:spcPct val="115000"/>
                        </a:lnSpc>
                        <a:spcBef>
                          <a:spcPts val="0"/>
                        </a:spcBef>
                        <a:spcAft>
                          <a:spcPts val="0"/>
                        </a:spcAft>
                      </a:pPr>
                      <a:endParaRPr lang="ar-JO" sz="1600" b="1">
                        <a:solidFill>
                          <a:schemeClr val="tx1"/>
                        </a:solidFill>
                        <a:latin typeface="Calibri"/>
                        <a:ea typeface="Calibri"/>
                        <a:cs typeface="Arial"/>
                      </a:endParaRPr>
                    </a:p>
                  </a:txBody>
                  <a:tcPr marL="68580" marR="68580" marT="0" marB="0"/>
                </a:tc>
                <a:tc>
                  <a:txBody>
                    <a:bodyPr/>
                    <a:lstStyle/>
                    <a:p>
                      <a:endParaRPr lang="en-US" sz="1600" b="1" dirty="0">
                        <a:solidFill>
                          <a:schemeClr val="tx1"/>
                        </a:solidFill>
                      </a:endParaRPr>
                    </a:p>
                  </a:txBody>
                  <a:tcPr/>
                </a:tc>
                <a:tc>
                  <a:txBody>
                    <a:bodyPr/>
                    <a:lstStyle/>
                    <a:p>
                      <a:pPr algn="ctr"/>
                      <a:endParaRPr lang="en-US" sz="1600" b="1" dirty="0">
                        <a:solidFill>
                          <a:schemeClr val="tx1"/>
                        </a:solidFill>
                      </a:endParaRPr>
                    </a:p>
                  </a:txBody>
                  <a:tcPr/>
                </a:tc>
                <a:tc>
                  <a:txBody>
                    <a:bodyPr/>
                    <a:lstStyle/>
                    <a:p>
                      <a:pPr algn="ctr"/>
                      <a:r>
                        <a:rPr lang="en-US" sz="1600" b="1" dirty="0" smtClean="0">
                          <a:solidFill>
                            <a:schemeClr val="tx1"/>
                          </a:solidFill>
                        </a:rPr>
                        <a:t>*</a:t>
                      </a:r>
                      <a:endParaRPr lang="en-US" sz="1600" b="1" dirty="0">
                        <a:solidFill>
                          <a:schemeClr val="tx1"/>
                        </a:solidFill>
                      </a:endParaRPr>
                    </a:p>
                  </a:txBody>
                  <a:tcPr/>
                </a:tc>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هل معدات الإسعاف الأولية نظيفة وجافة؟</a:t>
                      </a:r>
                      <a:endParaRPr lang="en-US" sz="1600" b="1">
                        <a:solidFill>
                          <a:schemeClr val="tx1"/>
                        </a:solidFill>
                        <a:latin typeface="Calibri"/>
                        <a:ea typeface="Calibri"/>
                        <a:cs typeface="Arial"/>
                      </a:endParaRPr>
                    </a:p>
                  </a:txBody>
                  <a:tcPr marL="68580" marR="68580" marT="0" marB="0"/>
                </a:tc>
              </a:tr>
              <a:tr h="370840">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تدريب الموظفين على إجراءات الإسعافات الأولية</a:t>
                      </a:r>
                      <a:endParaRPr lang="en-US" sz="1600" b="1">
                        <a:solidFill>
                          <a:schemeClr val="tx1"/>
                        </a:solidFill>
                        <a:latin typeface="Calibri"/>
                        <a:ea typeface="Calibri"/>
                        <a:cs typeface="Arial"/>
                      </a:endParaRPr>
                    </a:p>
                  </a:txBody>
                  <a:tcPr marL="68580" marR="68580" marT="0" marB="0"/>
                </a:tc>
                <a:tc>
                  <a:txBody>
                    <a:bodyPr/>
                    <a:lstStyle/>
                    <a:p>
                      <a:endParaRPr lang="en-US" sz="1600" b="1">
                        <a:solidFill>
                          <a:schemeClr val="tx1"/>
                        </a:solidFill>
                      </a:endParaRPr>
                    </a:p>
                  </a:txBody>
                  <a:tcPr/>
                </a:tc>
                <a:tc>
                  <a:txBody>
                    <a:bodyPr/>
                    <a:lstStyle/>
                    <a:p>
                      <a:pPr algn="ctr"/>
                      <a:r>
                        <a:rPr lang="en-US" sz="1600" b="1" dirty="0" smtClean="0">
                          <a:solidFill>
                            <a:schemeClr val="tx1"/>
                          </a:solidFill>
                        </a:rPr>
                        <a:t>*</a:t>
                      </a:r>
                      <a:endParaRPr lang="en-US" sz="1600" b="1" dirty="0">
                        <a:solidFill>
                          <a:schemeClr val="tx1"/>
                        </a:solidFill>
                      </a:endParaRPr>
                    </a:p>
                  </a:txBody>
                  <a:tcPr/>
                </a:tc>
                <a:tc>
                  <a:txBody>
                    <a:bodyPr/>
                    <a:lstStyle/>
                    <a:p>
                      <a:pPr algn="ctr"/>
                      <a:endParaRPr lang="en-US" sz="1600" b="1" dirty="0">
                        <a:solidFill>
                          <a:schemeClr val="tx1"/>
                        </a:solidFill>
                      </a:endParaRPr>
                    </a:p>
                  </a:txBody>
                  <a:tcPr/>
                </a:tc>
                <a:tc>
                  <a:txBody>
                    <a:bodyPr/>
                    <a:lstStyle/>
                    <a:p>
                      <a:pPr marL="0" marR="0" algn="r" rtl="0">
                        <a:lnSpc>
                          <a:spcPct val="115000"/>
                        </a:lnSpc>
                        <a:spcBef>
                          <a:spcPts val="0"/>
                        </a:spcBef>
                        <a:spcAft>
                          <a:spcPts val="0"/>
                        </a:spcAft>
                      </a:pPr>
                      <a:r>
                        <a:rPr lang="ar-JO" sz="1600" b="1">
                          <a:solidFill>
                            <a:schemeClr val="tx1"/>
                          </a:solidFill>
                          <a:latin typeface="Calibri"/>
                          <a:ea typeface="Calibri"/>
                          <a:cs typeface="Arial"/>
                        </a:rPr>
                        <a:t>هل يتم تدريب الموظفين والعاملين على القيام بالإسعافات الأولية ؟</a:t>
                      </a:r>
                      <a:endParaRPr lang="en-US" sz="1600" b="1">
                        <a:solidFill>
                          <a:schemeClr val="tx1"/>
                        </a:solidFill>
                        <a:latin typeface="Calibri"/>
                        <a:ea typeface="Calibri"/>
                        <a:cs typeface="Arial"/>
                      </a:endParaRPr>
                    </a:p>
                  </a:txBody>
                  <a:tcPr marL="68580" marR="68580" marT="0" marB="0"/>
                </a:tc>
              </a:tr>
              <a:tr h="370840">
                <a:tc>
                  <a:txBody>
                    <a:bodyPr/>
                    <a:lstStyle/>
                    <a:p>
                      <a:pPr marL="0" marR="0" algn="r" rtl="0">
                        <a:lnSpc>
                          <a:spcPct val="115000"/>
                        </a:lnSpc>
                        <a:spcBef>
                          <a:spcPts val="0"/>
                        </a:spcBef>
                        <a:spcAft>
                          <a:spcPts val="0"/>
                        </a:spcAft>
                      </a:pPr>
                      <a:r>
                        <a:rPr lang="ar-JO" sz="1600" b="1" dirty="0">
                          <a:solidFill>
                            <a:schemeClr val="tx1"/>
                          </a:solidFill>
                          <a:latin typeface="Calibri"/>
                          <a:ea typeface="Calibri"/>
                          <a:cs typeface="Arial"/>
                        </a:rPr>
                        <a:t>وضع أرقام الطوارئ في أماكن واضحة للموظفين</a:t>
                      </a:r>
                      <a:endParaRPr lang="en-US" sz="1600" b="1" dirty="0">
                        <a:solidFill>
                          <a:schemeClr val="tx1"/>
                        </a:solidFill>
                        <a:latin typeface="Calibri"/>
                        <a:ea typeface="Calibri"/>
                        <a:cs typeface="Arial"/>
                      </a:endParaRPr>
                    </a:p>
                  </a:txBody>
                  <a:tcPr marL="68580" marR="68580" marT="0" marB="0"/>
                </a:tc>
                <a:tc>
                  <a:txBody>
                    <a:bodyPr/>
                    <a:lstStyle/>
                    <a:p>
                      <a:endParaRPr lang="en-US" sz="1600" b="1" dirty="0">
                        <a:solidFill>
                          <a:schemeClr val="tx1"/>
                        </a:solidFill>
                      </a:endParaRPr>
                    </a:p>
                  </a:txBody>
                  <a:tcPr/>
                </a:tc>
                <a:tc>
                  <a:txBody>
                    <a:bodyPr/>
                    <a:lstStyle/>
                    <a:p>
                      <a:pPr algn="ctr"/>
                      <a:r>
                        <a:rPr lang="en-US" sz="1600" b="1" dirty="0" smtClean="0">
                          <a:solidFill>
                            <a:schemeClr val="tx1"/>
                          </a:solidFill>
                        </a:rPr>
                        <a:t>*</a:t>
                      </a:r>
                      <a:endParaRPr lang="en-US" sz="1600" b="1" dirty="0">
                        <a:solidFill>
                          <a:schemeClr val="tx1"/>
                        </a:solidFill>
                      </a:endParaRPr>
                    </a:p>
                  </a:txBody>
                  <a:tcPr/>
                </a:tc>
                <a:tc>
                  <a:txBody>
                    <a:bodyPr/>
                    <a:lstStyle/>
                    <a:p>
                      <a:pPr algn="ctr"/>
                      <a:endParaRPr lang="en-US" sz="1600" b="1" dirty="0">
                        <a:solidFill>
                          <a:schemeClr val="tx1"/>
                        </a:solidFill>
                      </a:endParaRPr>
                    </a:p>
                  </a:txBody>
                  <a:tcPr/>
                </a:tc>
                <a:tc>
                  <a:txBody>
                    <a:bodyPr/>
                    <a:lstStyle/>
                    <a:p>
                      <a:pPr marL="0" marR="0" algn="r" rtl="0">
                        <a:lnSpc>
                          <a:spcPct val="115000"/>
                        </a:lnSpc>
                        <a:spcBef>
                          <a:spcPts val="0"/>
                        </a:spcBef>
                        <a:spcAft>
                          <a:spcPts val="0"/>
                        </a:spcAft>
                      </a:pPr>
                      <a:r>
                        <a:rPr lang="ar-JO" sz="1600" b="1" dirty="0">
                          <a:solidFill>
                            <a:schemeClr val="tx1"/>
                          </a:solidFill>
                          <a:latin typeface="Calibri"/>
                          <a:ea typeface="Calibri"/>
                          <a:cs typeface="Arial"/>
                        </a:rPr>
                        <a:t>هل يتم وضع أرقام الطوارئ في أماكن واضحة لجميع الموظفين؟؟</a:t>
                      </a:r>
                      <a:endParaRPr lang="en-US" sz="1600" b="1" dirty="0">
                        <a:solidFill>
                          <a:schemeClr val="tx1"/>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of records</a:t>
            </a:r>
          </a:p>
        </p:txBody>
      </p:sp>
      <p:sp>
        <p:nvSpPr>
          <p:cNvPr id="3" name="Content Placeholder 2"/>
          <p:cNvSpPr>
            <a:spLocks noGrp="1"/>
          </p:cNvSpPr>
          <p:nvPr>
            <p:ph idx="1"/>
          </p:nvPr>
        </p:nvSpPr>
        <p:spPr>
          <a:xfrm>
            <a:off x="0" y="1554162"/>
            <a:ext cx="9144000" cy="4525963"/>
          </a:xfrm>
        </p:spPr>
        <p:txBody>
          <a:bodyPr/>
          <a:lstStyle/>
          <a:p>
            <a:r>
              <a:rPr lang="en-US" sz="4000" dirty="0">
                <a:solidFill>
                  <a:schemeClr val="tx1"/>
                </a:solidFill>
              </a:rPr>
              <a:t>The organization shall establish, implement and maintain a procedure(s) </a:t>
            </a:r>
            <a:r>
              <a:rPr lang="en-US" sz="4000" dirty="0" smtClean="0">
                <a:solidFill>
                  <a:schemeClr val="tx1"/>
                </a:solidFill>
              </a:rPr>
              <a:t>for:</a:t>
            </a:r>
          </a:p>
          <a:p>
            <a:pPr>
              <a:buNone/>
            </a:pPr>
            <a:r>
              <a:rPr lang="en-US" sz="4000" dirty="0" smtClean="0">
                <a:solidFill>
                  <a:schemeClr val="tx1"/>
                </a:solidFill>
              </a:rPr>
              <a:t>  </a:t>
            </a:r>
            <a:r>
              <a:rPr lang="en-US" sz="4000" dirty="0">
                <a:solidFill>
                  <a:schemeClr val="tx1"/>
                </a:solidFill>
              </a:rPr>
              <a:t>I</a:t>
            </a:r>
            <a:r>
              <a:rPr lang="en-US" sz="4000" dirty="0" smtClean="0">
                <a:solidFill>
                  <a:schemeClr val="tx1"/>
                </a:solidFill>
              </a:rPr>
              <a:t>dentification</a:t>
            </a:r>
            <a:r>
              <a:rPr lang="en-US" sz="4000" dirty="0">
                <a:solidFill>
                  <a:schemeClr val="tx1"/>
                </a:solidFill>
              </a:rPr>
              <a:t>, storage, protection, retrieval, retention </a:t>
            </a:r>
            <a:r>
              <a:rPr lang="en-US" sz="4000" dirty="0" smtClean="0">
                <a:solidFill>
                  <a:schemeClr val="tx1"/>
                </a:solidFill>
              </a:rPr>
              <a:t>of </a:t>
            </a:r>
            <a:r>
              <a:rPr lang="en-US" sz="4000" dirty="0">
                <a:solidFill>
                  <a:schemeClr val="tx1"/>
                </a:solidFill>
              </a:rPr>
              <a:t>records</a:t>
            </a:r>
            <a:r>
              <a:rPr lang="en-US" dirty="0">
                <a:solidFill>
                  <a:schemeClr val="tx1"/>
                </a:solidFill>
              </a:rPr>
              <a:t>.</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audit</a:t>
            </a:r>
          </a:p>
        </p:txBody>
      </p:sp>
      <p:sp>
        <p:nvSpPr>
          <p:cNvPr id="3" name="Content Placeholder 2"/>
          <p:cNvSpPr>
            <a:spLocks noGrp="1"/>
          </p:cNvSpPr>
          <p:nvPr>
            <p:ph idx="1"/>
          </p:nvPr>
        </p:nvSpPr>
        <p:spPr>
          <a:xfrm>
            <a:off x="0" y="1554162"/>
            <a:ext cx="9144000" cy="4525963"/>
          </a:xfrm>
        </p:spPr>
        <p:txBody>
          <a:bodyPr>
            <a:normAutofit/>
          </a:bodyPr>
          <a:lstStyle/>
          <a:p>
            <a:endParaRPr lang="en-US" sz="4000" dirty="0" smtClean="0"/>
          </a:p>
          <a:p>
            <a:r>
              <a:rPr lang="en-US" sz="4000" dirty="0" smtClean="0"/>
              <a:t>The </a:t>
            </a:r>
            <a:r>
              <a:rPr lang="en-US" sz="4000" dirty="0"/>
              <a:t>organization shall ensure that internal audits of the OH&amp;S management system are </a:t>
            </a:r>
            <a:r>
              <a:rPr lang="en-US" sz="4000" dirty="0" smtClean="0"/>
              <a:t>conducted </a:t>
            </a:r>
            <a:r>
              <a:rPr lang="en-US" sz="4000" dirty="0"/>
              <a:t>at planned intervals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4000" dirty="0"/>
              <a:t>Audit programme(s) shall be planned, established, implemented and maintained by the organization, based on  results of risk assessments of the organization’s activities, and the results of previous audits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pPr algn="ctr"/>
            <a:r>
              <a:rPr lang="en-US" dirty="0" smtClean="0">
                <a:solidFill>
                  <a:schemeClr val="tx1"/>
                </a:solidFill>
              </a:rPr>
              <a:t>Management review</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143000"/>
          </a:xfrm>
        </p:spPr>
        <p:txBody>
          <a:bodyPr>
            <a:normAutofit fontScale="90000"/>
          </a:bodyPr>
          <a:lstStyle/>
          <a:p>
            <a:r>
              <a:rPr lang="en-US" dirty="0" smtClean="0"/>
              <a:t>Input to management reviews shall include</a:t>
            </a:r>
            <a:endParaRPr lang="en-US" dirty="0"/>
          </a:p>
        </p:txBody>
      </p:sp>
      <p:sp>
        <p:nvSpPr>
          <p:cNvPr id="3" name="Content Placeholder 2"/>
          <p:cNvSpPr>
            <a:spLocks noGrp="1"/>
          </p:cNvSpPr>
          <p:nvPr>
            <p:ph idx="1"/>
          </p:nvPr>
        </p:nvSpPr>
        <p:spPr>
          <a:xfrm>
            <a:off x="304800" y="1676400"/>
            <a:ext cx="8686800" cy="4403725"/>
          </a:xfrm>
        </p:spPr>
        <p:txBody>
          <a:bodyPr/>
          <a:lstStyle/>
          <a:p>
            <a:pPr>
              <a:buNone/>
            </a:pPr>
            <a:r>
              <a:rPr lang="en-US" dirty="0" smtClean="0"/>
              <a:t> </a:t>
            </a:r>
          </a:p>
          <a:p>
            <a:pPr>
              <a:buFont typeface="Wingdings" pitchFamily="2" charset="2"/>
              <a:buChar char="q"/>
            </a:pPr>
            <a:r>
              <a:rPr lang="en-US" sz="3600" dirty="0" smtClean="0"/>
              <a:t>Results of internal audits and evaluations of compliance </a:t>
            </a:r>
          </a:p>
          <a:p>
            <a:pPr>
              <a:buFont typeface="Wingdings" pitchFamily="2" charset="2"/>
              <a:buChar char="q"/>
            </a:pPr>
            <a:r>
              <a:rPr lang="en-US" sz="3600" dirty="0" smtClean="0"/>
              <a:t>The results of participation and consultation</a:t>
            </a:r>
          </a:p>
          <a:p>
            <a:pPr>
              <a:buFont typeface="Wingdings" pitchFamily="2" charset="2"/>
              <a:buChar char="q"/>
            </a:pPr>
            <a:r>
              <a:rPr lang="en-US" sz="3600" dirty="0" smtClean="0"/>
              <a:t>Relevant communication(s) from external interested parties, including complaints</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Problem statement</a:t>
            </a:r>
            <a:br>
              <a:rPr lang="en-US" b="1" dirty="0" smtClean="0">
                <a:solidFill>
                  <a:srgbClr val="FF0000"/>
                </a:solidFill>
              </a:rPr>
            </a:br>
            <a:endParaRPr lang="en-US" dirty="0"/>
          </a:p>
        </p:txBody>
      </p:sp>
      <p:sp>
        <p:nvSpPr>
          <p:cNvPr id="3" name="Content Placeholder 2"/>
          <p:cNvSpPr>
            <a:spLocks noGrp="1"/>
          </p:cNvSpPr>
          <p:nvPr>
            <p:ph idx="1"/>
          </p:nvPr>
        </p:nvSpPr>
        <p:spPr/>
        <p:txBody>
          <a:bodyPr/>
          <a:lstStyle/>
          <a:p>
            <a:r>
              <a:rPr lang="en-US" sz="3600" dirty="0" smtClean="0">
                <a:latin typeface="+mj-lt"/>
              </a:rPr>
              <a:t>AL Carton National Company looks forward to implement OHSAS 18000 </a:t>
            </a:r>
          </a:p>
          <a:p>
            <a:endParaRPr lang="en-US" sz="3600" dirty="0" smtClean="0">
              <a:latin typeface="+mj-lt"/>
            </a:endParaRPr>
          </a:p>
          <a:p>
            <a:r>
              <a:rPr lang="en-US" sz="3600" dirty="0" smtClean="0">
                <a:latin typeface="+mj-lt"/>
              </a:rPr>
              <a:t>Build a Safety management system that complies with the standard requirements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buFont typeface="Wingdings" pitchFamily="2" charset="2"/>
              <a:buChar char="q"/>
            </a:pPr>
            <a:r>
              <a:rPr lang="en-US" sz="3600" dirty="0" smtClean="0"/>
              <a:t>The OH&amp;S performance of the organization.</a:t>
            </a:r>
          </a:p>
          <a:p>
            <a:pPr lvl="1">
              <a:buFont typeface="Wingdings" pitchFamily="2" charset="2"/>
              <a:buChar char="q"/>
            </a:pPr>
            <a:r>
              <a:rPr lang="en-US" sz="3600" dirty="0" smtClean="0"/>
              <a:t>The extent to which objectives have been met.</a:t>
            </a:r>
          </a:p>
          <a:p>
            <a:pPr lvl="1">
              <a:buFont typeface="Wingdings" pitchFamily="2" charset="2"/>
              <a:buChar char="q"/>
            </a:pPr>
            <a:r>
              <a:rPr lang="en-US" sz="3600" dirty="0" smtClean="0"/>
              <a:t>Status of incident investigations, corrective actions and preventive actions.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686800" cy="4708525"/>
          </a:xfrm>
        </p:spPr>
        <p:txBody>
          <a:bodyPr/>
          <a:lstStyle/>
          <a:p>
            <a:pPr lvl="1">
              <a:buFont typeface="Wingdings" pitchFamily="2" charset="2"/>
              <a:buChar char="q"/>
            </a:pPr>
            <a:r>
              <a:rPr lang="en-US" sz="3600" dirty="0" smtClean="0"/>
              <a:t>Follow-up actions from previous management reviews.</a:t>
            </a:r>
          </a:p>
          <a:p>
            <a:pPr lvl="1">
              <a:buFont typeface="Wingdings" pitchFamily="2" charset="2"/>
              <a:buChar char="q"/>
            </a:pPr>
            <a:r>
              <a:rPr lang="en-US" sz="3600" dirty="0" smtClean="0"/>
              <a:t>Changing circumstances, including developments in legal and other requirements related to OH&amp;S </a:t>
            </a:r>
          </a:p>
          <a:p>
            <a:pPr lvl="1">
              <a:buFont typeface="Wingdings" pitchFamily="2" charset="2"/>
              <a:buChar char="q"/>
            </a:pPr>
            <a:r>
              <a:rPr lang="en-US" sz="3600" dirty="0" smtClean="0"/>
              <a:t>Recommendations for improvement.</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143000"/>
          </a:xfrm>
        </p:spPr>
        <p:txBody>
          <a:bodyPr>
            <a:normAutofit fontScale="90000"/>
          </a:bodyPr>
          <a:lstStyle/>
          <a:p>
            <a:r>
              <a:rPr lang="en-US" dirty="0" smtClean="0"/>
              <a:t>outputs from management reviews shall be consistent</a:t>
            </a:r>
            <a:endParaRPr lang="en-US" dirty="0"/>
          </a:p>
        </p:txBody>
      </p:sp>
      <p:sp>
        <p:nvSpPr>
          <p:cNvPr id="3" name="Content Placeholder 2"/>
          <p:cNvSpPr>
            <a:spLocks noGrp="1"/>
          </p:cNvSpPr>
          <p:nvPr>
            <p:ph idx="1"/>
          </p:nvPr>
        </p:nvSpPr>
        <p:spPr>
          <a:xfrm>
            <a:off x="304800" y="1905000"/>
            <a:ext cx="8686800" cy="4175125"/>
          </a:xfrm>
        </p:spPr>
        <p:txBody>
          <a:bodyPr/>
          <a:lstStyle/>
          <a:p>
            <a:pPr>
              <a:buNone/>
            </a:pPr>
            <a:endParaRPr lang="ar-SA" dirty="0" smtClean="0"/>
          </a:p>
          <a:p>
            <a:pPr lvl="0">
              <a:buFont typeface="Wingdings" pitchFamily="2" charset="2"/>
              <a:buChar char="q"/>
            </a:pPr>
            <a:r>
              <a:rPr lang="en-US" sz="3600" dirty="0"/>
              <a:t>OH&amp;S performance.</a:t>
            </a:r>
          </a:p>
          <a:p>
            <a:pPr lvl="0">
              <a:buFont typeface="Wingdings" pitchFamily="2" charset="2"/>
              <a:buChar char="q"/>
            </a:pPr>
            <a:r>
              <a:rPr lang="en-US" sz="3600" dirty="0"/>
              <a:t>OH&amp;S policy and objectives.</a:t>
            </a:r>
          </a:p>
          <a:p>
            <a:pPr lvl="0">
              <a:buFont typeface="Wingdings" pitchFamily="2" charset="2"/>
              <a:buChar char="q"/>
            </a:pPr>
            <a:r>
              <a:rPr lang="en-US" sz="3600" dirty="0"/>
              <a:t>R</a:t>
            </a:r>
            <a:r>
              <a:rPr lang="en-US" sz="3600" dirty="0" smtClean="0"/>
              <a:t>esources</a:t>
            </a:r>
            <a:r>
              <a:rPr lang="en-US" sz="3600" dirty="0"/>
              <a:t>.</a:t>
            </a:r>
          </a:p>
          <a:p>
            <a:pPr lvl="0">
              <a:buFont typeface="Wingdings" pitchFamily="2" charset="2"/>
              <a:buChar char="q"/>
            </a:pPr>
            <a:r>
              <a:rPr lang="en-US" sz="3600" dirty="0"/>
              <a:t>O</a:t>
            </a:r>
            <a:r>
              <a:rPr lang="en-US" sz="3600" dirty="0" smtClean="0"/>
              <a:t>ther </a:t>
            </a:r>
            <a:r>
              <a:rPr lang="en-US" sz="3600" dirty="0"/>
              <a:t>elements of the OH&amp;S management system.</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Ohsas</a:t>
            </a:r>
            <a:r>
              <a:rPr lang="en-US" dirty="0" smtClean="0"/>
              <a:t> 18000 gap analysis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a:p>
            <a:endParaRPr lang="en-US" dirty="0" smtClean="0"/>
          </a:p>
          <a:p>
            <a:pPr algn="ctr">
              <a:buNone/>
            </a:pPr>
            <a:r>
              <a:rPr lang="en-US" sz="4800" dirty="0" smtClean="0"/>
              <a:t>What is gap analysis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sz="4000" b="1" dirty="0" smtClean="0"/>
          </a:p>
          <a:p>
            <a:pPr>
              <a:buNone/>
            </a:pPr>
            <a:endParaRPr lang="en-US" sz="4000" b="1" dirty="0" smtClean="0"/>
          </a:p>
          <a:p>
            <a:pPr algn="ctr">
              <a:buNone/>
            </a:pPr>
            <a:r>
              <a:rPr lang="en-US" sz="4000" b="1" dirty="0" smtClean="0"/>
              <a:t>Correct way to implement gap analysis</a:t>
            </a:r>
          </a:p>
          <a:p>
            <a:pPr algn="ctr">
              <a:buNone/>
            </a:pPr>
            <a:endParaRPr lang="en-US" sz="4000" b="1" dirty="0" smtClean="0"/>
          </a:p>
          <a:p>
            <a:pPr algn="ctr">
              <a:buNone/>
            </a:pPr>
            <a:endParaRPr lang="en-US" sz="4000" b="1" dirty="0" smtClean="0"/>
          </a:p>
          <a:p>
            <a:pPr algn="r">
              <a:buNone/>
            </a:pPr>
            <a:r>
              <a:rPr lang="en-US" sz="2800" b="1" dirty="0" smtClean="0">
                <a:hlinkClick r:id="rId2" action="ppaction://hlinkfile"/>
              </a:rPr>
              <a:t>Gap Analysis.docx</a:t>
            </a:r>
            <a:endParaRPr lang="en-US" sz="2800" b="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3900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 name="Content Placeholder 3" descr="howto-assessneeds-gap.png"/>
          <p:cNvPicPr>
            <a:picLocks noGrp="1"/>
          </p:cNvPicPr>
          <p:nvPr>
            <p:ph idx="4294967295"/>
          </p:nvPr>
        </p:nvPicPr>
        <p:blipFill>
          <a:blip r:embed="rId2"/>
          <a:stretch>
            <a:fillRect/>
          </a:stretch>
        </p:blipFill>
        <p:spPr>
          <a:xfrm>
            <a:off x="0" y="1143000"/>
            <a:ext cx="9144000" cy="42672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Using Poka-yoke for mistake proving</a:t>
            </a:r>
          </a:p>
        </p:txBody>
      </p:sp>
      <p:sp>
        <p:nvSpPr>
          <p:cNvPr id="3" name="Content Placeholder 2"/>
          <p:cNvSpPr>
            <a:spLocks noGrp="1"/>
          </p:cNvSpPr>
          <p:nvPr>
            <p:ph idx="1"/>
          </p:nvPr>
        </p:nvSpPr>
        <p:spPr/>
        <p:txBody>
          <a:bodyPr>
            <a:normAutofit/>
          </a:bodyPr>
          <a:lstStyle/>
          <a:p>
            <a:pPr>
              <a:buNone/>
            </a:pPr>
            <a:r>
              <a:rPr lang="en-US" sz="4000" b="1" dirty="0"/>
              <a:t>Categories of Poka-yoke </a:t>
            </a:r>
            <a:r>
              <a:rPr lang="en-US" sz="4000" b="1" dirty="0" smtClean="0"/>
              <a:t>devices:</a:t>
            </a:r>
          </a:p>
          <a:p>
            <a:pPr>
              <a:buNone/>
            </a:pPr>
            <a:endParaRPr lang="en-US" dirty="0" smtClean="0"/>
          </a:p>
          <a:p>
            <a:pPr>
              <a:buFont typeface="Wingdings" pitchFamily="2" charset="2"/>
              <a:buChar char="q"/>
            </a:pPr>
            <a:r>
              <a:rPr lang="en-US" sz="3600" i="1" dirty="0"/>
              <a:t>P</a:t>
            </a:r>
            <a:r>
              <a:rPr lang="en-US" sz="3600" i="1" dirty="0" smtClean="0"/>
              <a:t>revention </a:t>
            </a:r>
            <a:r>
              <a:rPr lang="en-US" sz="3600" dirty="0"/>
              <a:t>device </a:t>
            </a:r>
            <a:endParaRPr lang="en-US" sz="3600" dirty="0" smtClean="0"/>
          </a:p>
          <a:p>
            <a:pPr>
              <a:buNone/>
            </a:pPr>
            <a:endParaRPr lang="en-US" sz="3600" dirty="0" smtClean="0"/>
          </a:p>
          <a:p>
            <a:pPr>
              <a:buFont typeface="Wingdings" pitchFamily="2" charset="2"/>
              <a:buChar char="q"/>
            </a:pPr>
            <a:r>
              <a:rPr lang="en-US" sz="3600" i="1" dirty="0"/>
              <a:t>D</a:t>
            </a:r>
            <a:r>
              <a:rPr lang="en-US" sz="3600" i="1" dirty="0" smtClean="0"/>
              <a:t>etection </a:t>
            </a:r>
            <a:r>
              <a:rPr lang="en-US" sz="3600" dirty="0" smtClean="0"/>
              <a:t>device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ka-Yoke1.png"/>
          <p:cNvPicPr>
            <a:picLocks noChangeAspect="1"/>
          </p:cNvPicPr>
          <p:nvPr/>
        </p:nvPicPr>
        <p:blipFill>
          <a:blip r:embed="rId2"/>
          <a:stretch>
            <a:fillRect/>
          </a:stretch>
        </p:blipFill>
        <p:spPr>
          <a:xfrm>
            <a:off x="4724400" y="0"/>
            <a:ext cx="4419600" cy="6858000"/>
          </a:xfrm>
          <a:prstGeom prst="rect">
            <a:avLst/>
          </a:prstGeom>
        </p:spPr>
      </p:pic>
      <p:pic>
        <p:nvPicPr>
          <p:cNvPr id="5" name="Picture 4" descr="poka.png"/>
          <p:cNvPicPr>
            <a:picLocks noChangeAspect="1"/>
          </p:cNvPicPr>
          <p:nvPr/>
        </p:nvPicPr>
        <p:blipFill>
          <a:blip r:embed="rId3"/>
          <a:stretch>
            <a:fillRect/>
          </a:stretch>
        </p:blipFill>
        <p:spPr>
          <a:xfrm>
            <a:off x="0" y="0"/>
            <a:ext cx="4724400"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554163"/>
            <a:ext cx="8686800" cy="4525962"/>
          </a:xfrm>
        </p:spPr>
        <p:txBody>
          <a:bodyPr/>
          <a:lstStyle/>
          <a:p>
            <a:pPr algn="ctr">
              <a:buNone/>
            </a:pPr>
            <a:endParaRPr lang="en-US" b="1" dirty="0" smtClean="0">
              <a:solidFill>
                <a:schemeClr val="tx1"/>
              </a:solidFill>
            </a:endParaRPr>
          </a:p>
          <a:p>
            <a:pPr algn="ctr">
              <a:buNone/>
            </a:pPr>
            <a:endParaRPr lang="en-US" b="1" dirty="0" smtClean="0">
              <a:solidFill>
                <a:schemeClr val="tx1"/>
              </a:solidFill>
            </a:endParaRPr>
          </a:p>
          <a:p>
            <a:pPr algn="ctr">
              <a:buNone/>
            </a:pPr>
            <a:r>
              <a:rPr lang="en-US" sz="4400" b="1" dirty="0" smtClean="0">
                <a:solidFill>
                  <a:schemeClr val="tx1"/>
                </a:solidFill>
              </a:rPr>
              <a:t>The </a:t>
            </a:r>
            <a:r>
              <a:rPr lang="en-US" sz="4400" b="1" dirty="0">
                <a:solidFill>
                  <a:schemeClr val="tx1"/>
                </a:solidFill>
              </a:rPr>
              <a:t>difficulties with human error</a:t>
            </a:r>
            <a:endParaRPr lang="en-US" sz="4400" dirty="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9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Methods for Using Poka yoke:</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sz="4000" b="1" dirty="0" smtClean="0"/>
              <a:t>Contact Methods</a:t>
            </a:r>
          </a:p>
          <a:p>
            <a:pPr>
              <a:buFont typeface="Wingdings" pitchFamily="2" charset="2"/>
              <a:buChar char="q"/>
            </a:pPr>
            <a:endParaRPr lang="en-US" sz="4000" dirty="0"/>
          </a:p>
          <a:p>
            <a:pPr>
              <a:buFont typeface="Wingdings" pitchFamily="2" charset="2"/>
              <a:buChar char="q"/>
            </a:pPr>
            <a:r>
              <a:rPr lang="en-US" sz="4000" b="1" dirty="0"/>
              <a:t>Counting </a:t>
            </a:r>
            <a:r>
              <a:rPr lang="en-US" sz="4000" b="1" dirty="0" smtClean="0"/>
              <a:t>Method</a:t>
            </a:r>
          </a:p>
          <a:p>
            <a:pPr>
              <a:buFont typeface="Wingdings" pitchFamily="2" charset="2"/>
              <a:buChar char="q"/>
            </a:pPr>
            <a:endParaRPr lang="en-US" sz="4000" b="1" dirty="0" smtClean="0"/>
          </a:p>
          <a:p>
            <a:pPr>
              <a:buFont typeface="Wingdings" pitchFamily="2" charset="2"/>
              <a:buChar char="q"/>
            </a:pPr>
            <a:r>
              <a:rPr lang="en-US" sz="4000" b="1" dirty="0"/>
              <a:t>Motion-Sequence Method</a:t>
            </a:r>
            <a:endParaRPr lang="en-US" sz="4000" dirty="0"/>
          </a:p>
          <a:p>
            <a:pPr>
              <a:buFont typeface="Wingdings" pitchFamily="2" charset="2"/>
              <a:buChar char="q"/>
            </a:pPr>
            <a:endParaRPr lang="en-US" sz="4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dirty="0" smtClean="0"/>
              <a:t>Results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4000" dirty="0" smtClean="0"/>
              <a:t>After we understand the OHSAS requirements and implementing this requirements on al carton national company:</a:t>
            </a:r>
          </a:p>
          <a:p>
            <a:pPr>
              <a:buFont typeface="Wingdings" pitchFamily="2" charset="2"/>
              <a:buChar char="q"/>
            </a:pPr>
            <a:r>
              <a:rPr lang="en-US" sz="4000" dirty="0" smtClean="0"/>
              <a:t>   We discuss these requirements in easy way with top management and OHSAS team</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q"/>
            </a:pPr>
            <a:r>
              <a:rPr lang="en-US" dirty="0" smtClean="0"/>
              <a:t>From this point we achieve some documents which is :</a:t>
            </a:r>
          </a:p>
          <a:p>
            <a:pPr>
              <a:buNone/>
            </a:pPr>
            <a:endParaRPr lang="en-US" dirty="0" smtClean="0"/>
          </a:p>
          <a:p>
            <a:pPr>
              <a:buFont typeface="Wingdings" pitchFamily="2" charset="2"/>
              <a:buChar char="Ø"/>
            </a:pPr>
            <a:r>
              <a:rPr lang="en-US" dirty="0" smtClean="0"/>
              <a:t>Safety manual </a:t>
            </a:r>
          </a:p>
          <a:p>
            <a:pPr>
              <a:buNone/>
            </a:pPr>
            <a:r>
              <a:rPr lang="ar-SA" sz="1600" dirty="0" smtClean="0">
                <a:hlinkClick r:id="rId2" action="ppaction://hlinkfile"/>
              </a:rPr>
              <a:t>الشركة الوطنية لصناعة الكرتون (2).</a:t>
            </a:r>
            <a:r>
              <a:rPr lang="en-US" sz="1600" dirty="0" err="1" smtClean="0">
                <a:hlinkClick r:id="rId2" action="ppaction://hlinkfile"/>
              </a:rPr>
              <a:t>pdf</a:t>
            </a:r>
            <a:endParaRPr lang="en-US" sz="16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dirty="0" smtClean="0"/>
              <a:t>Floor marking and safety singe guide</a:t>
            </a:r>
          </a:p>
          <a:p>
            <a:pPr>
              <a:buNone/>
            </a:pPr>
            <a:r>
              <a:rPr lang="ar-SA" sz="1800" dirty="0" smtClean="0">
                <a:hlinkClick r:id="rId2" action="ppaction://hlinkfile"/>
              </a:rPr>
              <a:t>دليل تخطيط </a:t>
            </a:r>
            <a:r>
              <a:rPr lang="ar-SA" sz="1800" dirty="0" err="1" smtClean="0">
                <a:hlinkClick r:id="rId2" action="ppaction://hlinkfile"/>
              </a:rPr>
              <a:t>الارضيات</a:t>
            </a:r>
            <a:r>
              <a:rPr lang="ar-SA" sz="1800" dirty="0" smtClean="0">
                <a:hlinkClick r:id="rId2" action="ppaction://hlinkfile"/>
              </a:rPr>
              <a:t> </a:t>
            </a:r>
            <a:r>
              <a:rPr lang="ar-SA" sz="1800" dirty="0" err="1" smtClean="0">
                <a:hlinkClick r:id="rId2" action="ppaction://hlinkfile"/>
              </a:rPr>
              <a:t>والاشارات</a:t>
            </a:r>
            <a:r>
              <a:rPr lang="ar-SA" sz="1800" dirty="0" smtClean="0">
                <a:hlinkClick r:id="rId2" action="ppaction://hlinkfile"/>
              </a:rPr>
              <a:t>.</a:t>
            </a:r>
            <a:r>
              <a:rPr lang="en-US" sz="1800" dirty="0" err="1" smtClean="0">
                <a:hlinkClick r:id="rId2" action="ppaction://hlinkfile"/>
              </a:rPr>
              <a:t>pdf</a:t>
            </a:r>
            <a:endParaRPr lang="en-US" sz="1800" dirty="0" smtClean="0"/>
          </a:p>
          <a:p>
            <a:pPr>
              <a:buNone/>
            </a:pPr>
            <a:endParaRPr lang="en-US" dirty="0" smtClean="0"/>
          </a:p>
          <a:p>
            <a:pPr>
              <a:buNone/>
            </a:pPr>
            <a:endParaRPr lang="en-US" dirty="0" smtClean="0"/>
          </a:p>
          <a:p>
            <a:pPr>
              <a:buFont typeface="Wingdings" pitchFamily="2" charset="2"/>
              <a:buChar char="Ø"/>
            </a:pPr>
            <a:r>
              <a:rPr lang="en-US" dirty="0" smtClean="0"/>
              <a:t>Emergency plane</a:t>
            </a:r>
          </a:p>
          <a:p>
            <a:pPr>
              <a:buNone/>
            </a:pPr>
            <a:r>
              <a:rPr lang="ar-SA" sz="1800" dirty="0" smtClean="0">
                <a:hlinkClick r:id="rId3" action="ppaction://hlinkfile"/>
              </a:rPr>
              <a:t>خطة الإخلاء في حالات الطوارئ.</a:t>
            </a:r>
            <a:r>
              <a:rPr lang="en-US" sz="1800" dirty="0" err="1" smtClean="0">
                <a:hlinkClick r:id="rId3" action="ppaction://hlinkfile"/>
              </a:rPr>
              <a:t>docx</a:t>
            </a:r>
            <a:endParaRPr lang="en-US" sz="18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a:bodyPr>
          <a:lstStyle/>
          <a:p>
            <a:pPr>
              <a:buFont typeface="Wingdings" pitchFamily="2" charset="2"/>
              <a:buChar char="q"/>
            </a:pPr>
            <a:r>
              <a:rPr lang="en-US" sz="3600" dirty="0" smtClean="0"/>
              <a:t>Health and safety </a:t>
            </a:r>
            <a:r>
              <a:rPr lang="en-US" sz="3600" dirty="0"/>
              <a:t>is an important aspect of workers’ motivation and job </a:t>
            </a:r>
            <a:r>
              <a:rPr lang="en-US" sz="3600" dirty="0" smtClean="0"/>
              <a:t>satisfaction</a:t>
            </a:r>
          </a:p>
          <a:p>
            <a:endParaRPr lang="en-US" sz="3600" dirty="0"/>
          </a:p>
          <a:p>
            <a:pPr>
              <a:buFont typeface="Wingdings" pitchFamily="2" charset="2"/>
              <a:buChar char="q"/>
            </a:pPr>
            <a:r>
              <a:rPr lang="en-US" sz="3600" dirty="0"/>
              <a:t>The most important thing is to make safety part of our business culture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686800" cy="4708525"/>
          </a:xfrm>
        </p:spPr>
        <p:txBody>
          <a:bodyPr/>
          <a:lstStyle/>
          <a:p>
            <a:pPr>
              <a:buFont typeface="Wingdings" pitchFamily="2" charset="2"/>
              <a:buChar char="q"/>
            </a:pPr>
            <a:r>
              <a:rPr lang="en-US" sz="3600" dirty="0"/>
              <a:t>Benefits of working safely include Fewer </a:t>
            </a:r>
            <a:r>
              <a:rPr lang="en-US" sz="3600" dirty="0" smtClean="0"/>
              <a:t>workplace </a:t>
            </a:r>
            <a:r>
              <a:rPr lang="en-US" sz="3600" dirty="0"/>
              <a:t>accidents ,Fewer medical </a:t>
            </a:r>
            <a:r>
              <a:rPr lang="en-US" sz="3600" dirty="0" smtClean="0"/>
              <a:t>claims</a:t>
            </a:r>
          </a:p>
          <a:p>
            <a:endParaRPr lang="en-US" sz="3600" dirty="0"/>
          </a:p>
          <a:p>
            <a:pPr>
              <a:buFont typeface="Wingdings" pitchFamily="2" charset="2"/>
              <a:buChar char="q"/>
            </a:pPr>
            <a:r>
              <a:rPr lang="en-US" sz="3600" dirty="0"/>
              <a:t>D</a:t>
            </a:r>
            <a:r>
              <a:rPr lang="en-US" sz="3600" dirty="0" smtClean="0"/>
              <a:t>o </a:t>
            </a:r>
            <a:r>
              <a:rPr lang="en-US" sz="3600" dirty="0"/>
              <a:t>not spent extra money to recover the unexpected accidents happened</a:t>
            </a:r>
            <a:r>
              <a:rPr lang="en-US" dirty="0"/>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a:t>
            </a:r>
          </a:p>
        </p:txBody>
      </p:sp>
      <p:sp>
        <p:nvSpPr>
          <p:cNvPr id="3" name="Content Placeholder 2"/>
          <p:cNvSpPr>
            <a:spLocks noGrp="1"/>
          </p:cNvSpPr>
          <p:nvPr>
            <p:ph idx="1"/>
          </p:nvPr>
        </p:nvSpPr>
        <p:spPr/>
        <p:txBody>
          <a:bodyPr>
            <a:noAutofit/>
          </a:bodyPr>
          <a:lstStyle/>
          <a:p>
            <a:pPr lvl="0">
              <a:buFont typeface="Wingdings" pitchFamily="2" charset="2"/>
              <a:buChar char="q"/>
            </a:pPr>
            <a:r>
              <a:rPr lang="en-US" sz="3600" dirty="0"/>
              <a:t>To ensure the safety procedures providing in the company required  a specialized department </a:t>
            </a:r>
            <a:r>
              <a:rPr lang="en-US" sz="3600" dirty="0" smtClean="0"/>
              <a:t>in </a:t>
            </a:r>
            <a:r>
              <a:rPr lang="en-US" sz="3600" dirty="0"/>
              <a:t>following up on these procedures within departments. </a:t>
            </a:r>
          </a:p>
          <a:p>
            <a:pPr>
              <a:buNone/>
            </a:pPr>
            <a:endParaRPr lang="en-US" sz="3600" dirty="0" smtClean="0"/>
          </a:p>
          <a:p>
            <a:pPr>
              <a:buFont typeface="Wingdings" pitchFamily="2" charset="2"/>
              <a:buChar char="q"/>
            </a:pPr>
            <a:r>
              <a:rPr lang="en-US" sz="3600" dirty="0"/>
              <a:t>Urged the Health Ministry to activate the role of occupational diseases department  in institutions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t>
            </a:r>
            <a:endParaRPr lang="en-US"/>
          </a:p>
        </p:txBody>
      </p:sp>
      <p:sp>
        <p:nvSpPr>
          <p:cNvPr id="3" name="Content Placeholder 2"/>
          <p:cNvSpPr>
            <a:spLocks noGrp="1"/>
          </p:cNvSpPr>
          <p:nvPr>
            <p:ph idx="1"/>
          </p:nvPr>
        </p:nvSpPr>
        <p:spPr/>
        <p:txBody>
          <a:bodyPr/>
          <a:lstStyle/>
          <a:p>
            <a:pPr>
              <a:buFont typeface="Wingdings" pitchFamily="2" charset="2"/>
              <a:buChar char="q"/>
            </a:pPr>
            <a:r>
              <a:rPr lang="en-US" sz="3600" dirty="0" smtClean="0"/>
              <a:t>Continual improvements for the safety manual that we prepared.</a:t>
            </a:r>
          </a:p>
          <a:p>
            <a:endParaRPr lang="en-US" sz="3600" dirty="0"/>
          </a:p>
          <a:p>
            <a:pPr lvl="0">
              <a:buFont typeface="Wingdings" pitchFamily="2" charset="2"/>
              <a:buChar char="q"/>
            </a:pPr>
            <a:r>
              <a:rPr lang="en-US" sz="3600" dirty="0"/>
              <a:t>Maintain Contact with Workers. The staffing agency should establish methods to maintain contact with worker.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sz="3600" b="1" dirty="0" smtClean="0"/>
          </a:p>
          <a:p>
            <a:r>
              <a:rPr lang="en-US" sz="3600" dirty="0" smtClean="0">
                <a:latin typeface="+mj-lt"/>
              </a:rPr>
              <a:t>OH&amp;S Policy</a:t>
            </a:r>
          </a:p>
          <a:p>
            <a:endParaRPr lang="en-US" sz="3600" dirty="0" smtClean="0">
              <a:latin typeface="+mj-lt"/>
            </a:endParaRPr>
          </a:p>
          <a:p>
            <a:pPr>
              <a:buNone/>
            </a:pPr>
            <a:endParaRPr lang="en-US" sz="3600" dirty="0" smtClean="0">
              <a:latin typeface="+mj-lt"/>
            </a:endParaRPr>
          </a:p>
          <a:p>
            <a:r>
              <a:rPr lang="en-US" sz="3600" dirty="0" smtClean="0">
                <a:latin typeface="+mj-lt"/>
              </a:rPr>
              <a:t>Planning</a:t>
            </a:r>
            <a:endParaRPr lang="en-US" sz="3600" dirty="0">
              <a:latin typeface="+mj-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990600" y="3048000"/>
            <a:ext cx="7345857"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oper Black" pitchFamily="18" charset="0"/>
              </a:rPr>
              <a:t>Thanks for listening</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oper Black"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and Operation</a:t>
            </a:r>
          </a:p>
        </p:txBody>
      </p:sp>
      <p:sp>
        <p:nvSpPr>
          <p:cNvPr id="3" name="Content Placeholder 2"/>
          <p:cNvSpPr>
            <a:spLocks noGrp="1"/>
          </p:cNvSpPr>
          <p:nvPr>
            <p:ph idx="1"/>
          </p:nvPr>
        </p:nvSpPr>
        <p:spPr/>
        <p:txBody>
          <a:bodyPr>
            <a:normAutofit/>
          </a:bodyPr>
          <a:lstStyle/>
          <a:p>
            <a:pPr algn="ctr">
              <a:buNone/>
            </a:pPr>
            <a:endParaRPr lang="en-US" sz="3600" dirty="0" smtClean="0"/>
          </a:p>
          <a:p>
            <a:pPr algn="ctr">
              <a:buNone/>
            </a:pPr>
            <a:r>
              <a:rPr lang="en-US" sz="3600" b="1" dirty="0" smtClean="0"/>
              <a:t>Structure </a:t>
            </a:r>
            <a:r>
              <a:rPr lang="en-US" sz="3600" b="1" dirty="0"/>
              <a:t>and </a:t>
            </a:r>
            <a:r>
              <a:rPr lang="en-US" sz="3600" b="1" dirty="0" smtClean="0"/>
              <a:t>Responsibility</a:t>
            </a:r>
          </a:p>
          <a:p>
            <a:endParaRPr lang="en-US" sz="3600" dirty="0" smtClean="0"/>
          </a:p>
          <a:p>
            <a:r>
              <a:rPr lang="en-US" sz="3600" dirty="0" smtClean="0"/>
              <a:t>1- </a:t>
            </a:r>
            <a:r>
              <a:rPr lang="en-US" sz="3600" dirty="0"/>
              <a:t>Responsibilities of </a:t>
            </a:r>
            <a:r>
              <a:rPr lang="en-US" sz="3600" dirty="0" smtClean="0"/>
              <a:t>employees</a:t>
            </a:r>
          </a:p>
          <a:p>
            <a:endParaRPr lang="en-US" sz="3600" dirty="0" smtClean="0"/>
          </a:p>
          <a:p>
            <a:r>
              <a:rPr lang="en-US" sz="3600" dirty="0" smtClean="0"/>
              <a:t>2- </a:t>
            </a:r>
            <a:r>
              <a:rPr lang="en-US" sz="3600" dirty="0"/>
              <a:t>Responsibilities of </a:t>
            </a:r>
            <a:r>
              <a:rPr lang="en-US" sz="3600" dirty="0" smtClean="0"/>
              <a:t>supervisors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3-Management responsibilities</a:t>
            </a:r>
          </a:p>
          <a:p>
            <a:endParaRPr lang="en-US" dirty="0" smtClean="0"/>
          </a:p>
          <a:p>
            <a:r>
              <a:rPr lang="en-US" dirty="0" smtClean="0"/>
              <a:t>4- Responsibilities of Health and Safety Officer</a:t>
            </a:r>
          </a:p>
          <a:p>
            <a:endParaRPr lang="en-US" dirty="0" smtClean="0"/>
          </a:p>
          <a:p>
            <a:r>
              <a:rPr lang="en-US" dirty="0" smtClean="0"/>
              <a:t>Visitors responsibilities</a:t>
            </a:r>
          </a:p>
          <a:p>
            <a:pPr>
              <a:buNone/>
            </a:pPr>
            <a:r>
              <a:rPr lang="ar-SA" sz="2000" dirty="0" smtClean="0">
                <a:hlinkClick r:id="rId2" action="ppaction://hlinkfile"/>
              </a:rPr>
              <a:t>الزوار-في-بيئة-العمل.</a:t>
            </a:r>
            <a:r>
              <a:rPr lang="en-US" sz="2000" dirty="0" err="1" smtClean="0">
                <a:hlinkClick r:id="rId2" action="ppaction://hlinkfile"/>
              </a:rPr>
              <a:t>docx</a:t>
            </a:r>
            <a:endParaRPr lang="en-US" sz="20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Training , Awareness and Competence</a:t>
            </a:r>
          </a:p>
        </p:txBody>
      </p:sp>
      <p:sp>
        <p:nvSpPr>
          <p:cNvPr id="3" name="Content Placeholder 2"/>
          <p:cNvSpPr>
            <a:spLocks noGrp="1"/>
          </p:cNvSpPr>
          <p:nvPr>
            <p:ph idx="1"/>
          </p:nvPr>
        </p:nvSpPr>
        <p:spPr/>
        <p:txBody>
          <a:bodyPr/>
          <a:lstStyle/>
          <a:p>
            <a:endParaRPr lang="en-US" dirty="0" smtClean="0"/>
          </a:p>
          <a:p>
            <a:r>
              <a:rPr lang="en-US" sz="4000" b="1" dirty="0" smtClean="0">
                <a:solidFill>
                  <a:schemeClr val="tx1"/>
                </a:solidFill>
              </a:rPr>
              <a:t>Type </a:t>
            </a:r>
            <a:r>
              <a:rPr lang="en-US" sz="4000" b="1" dirty="0">
                <a:solidFill>
                  <a:schemeClr val="tx1"/>
                </a:solidFill>
              </a:rPr>
              <a:t>of </a:t>
            </a:r>
            <a:r>
              <a:rPr lang="en-US" sz="4000" b="1" dirty="0" smtClean="0">
                <a:solidFill>
                  <a:schemeClr val="tx1"/>
                </a:solidFill>
              </a:rPr>
              <a:t>Training</a:t>
            </a:r>
            <a:endParaRPr lang="en-US" sz="4000" b="1" dirty="0">
              <a:solidFill>
                <a:schemeClr val="tx1"/>
              </a:solidFill>
            </a:endParaRPr>
          </a:p>
          <a:p>
            <a:endParaRPr lang="en-US" sz="4000" b="1" u="sng" dirty="0" smtClean="0">
              <a:solidFill>
                <a:schemeClr val="tx1"/>
              </a:solidFill>
            </a:endParaRPr>
          </a:p>
          <a:p>
            <a:r>
              <a:rPr lang="en-US" sz="4000" b="1" dirty="0" smtClean="0">
                <a:solidFill>
                  <a:schemeClr val="tx1"/>
                </a:solidFill>
              </a:rPr>
              <a:t>Element of Training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half" idx="1"/>
          </p:nvPr>
        </p:nvGraphicFramePr>
        <p:xfrm>
          <a:off x="457200" y="609600"/>
          <a:ext cx="8458200" cy="4495800"/>
        </p:xfrm>
        <a:graphic>
          <a:graphicData uri="http://schemas.openxmlformats.org/drawingml/2006/table">
            <a:tbl>
              <a:tblPr firstRow="1" bandRow="1">
                <a:tableStyleId>{0660B408-B3CF-4A94-85FC-2B1E0A45F4A2}</a:tableStyleId>
              </a:tblPr>
              <a:tblGrid>
                <a:gridCol w="667753"/>
                <a:gridCol w="7790447"/>
              </a:tblGrid>
              <a:tr h="561975">
                <a:tc>
                  <a:txBody>
                    <a:bodyPr/>
                    <a:lstStyle/>
                    <a:p>
                      <a:pPr marL="0" marR="0" algn="ctr">
                        <a:lnSpc>
                          <a:spcPct val="115000"/>
                        </a:lnSpc>
                        <a:spcBef>
                          <a:spcPts val="0"/>
                        </a:spcBef>
                        <a:spcAft>
                          <a:spcPts val="0"/>
                        </a:spcAft>
                      </a:pPr>
                      <a:r>
                        <a:rPr lang="en-US" sz="1200" dirty="0"/>
                        <a:t># No.</a:t>
                      </a:r>
                      <a:endParaRPr lang="en-US" sz="1100" dirty="0">
                        <a:latin typeface="Calibri"/>
                        <a:ea typeface="Calibri"/>
                        <a:cs typeface="Arial"/>
                      </a:endParaRPr>
                    </a:p>
                  </a:txBody>
                  <a:tcPr marL="42161" marR="42161" marT="0" marB="0"/>
                </a:tc>
                <a:tc>
                  <a:txBody>
                    <a:bodyPr/>
                    <a:lstStyle/>
                    <a:p>
                      <a:pPr marL="0" marR="0" algn="ctr">
                        <a:lnSpc>
                          <a:spcPct val="115000"/>
                        </a:lnSpc>
                        <a:spcBef>
                          <a:spcPts val="0"/>
                        </a:spcBef>
                        <a:spcAft>
                          <a:spcPts val="0"/>
                        </a:spcAft>
                      </a:pPr>
                      <a:r>
                        <a:rPr lang="en-US" sz="2000" dirty="0"/>
                        <a:t>elements that must be included in the training program</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a:t>1.</a:t>
                      </a:r>
                      <a:endParaRPr lang="en-US" sz="110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E</a:t>
                      </a:r>
                      <a:r>
                        <a:rPr lang="en-US" sz="2000" dirty="0" smtClean="0"/>
                        <a:t>mergency </a:t>
                      </a:r>
                      <a:r>
                        <a:rPr lang="en-US" sz="2000" dirty="0"/>
                        <a:t>plans and the right behavior in emergency situations.</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a:t>2.</a:t>
                      </a:r>
                      <a:endParaRPr lang="en-US" sz="110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Staff responsibilities In terms of the health and safety.</a:t>
                      </a:r>
                      <a:endParaRPr lang="en-US" sz="1800" dirty="0">
                        <a:latin typeface="Calibri"/>
                        <a:ea typeface="Calibri"/>
                        <a:cs typeface="Arial"/>
                      </a:endParaRPr>
                    </a:p>
                  </a:txBody>
                  <a:tcPr marL="42161" marR="42161" marT="0" marB="0"/>
                </a:tc>
              </a:tr>
              <a:tr h="561975">
                <a:tc>
                  <a:txBody>
                    <a:bodyPr/>
                    <a:lstStyle/>
                    <a:p>
                      <a:pPr marL="0" marR="0" algn="ctr" rtl="0">
                        <a:lnSpc>
                          <a:spcPct val="115000"/>
                        </a:lnSpc>
                        <a:spcBef>
                          <a:spcPts val="0"/>
                        </a:spcBef>
                        <a:spcAft>
                          <a:spcPts val="0"/>
                        </a:spcAft>
                      </a:pPr>
                      <a:r>
                        <a:rPr lang="en-US" sz="1200"/>
                        <a:t>3.</a:t>
                      </a:r>
                      <a:endParaRPr lang="en-US" sz="110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Reporting of work-related injuries and unsafe working conditions</a:t>
                      </a:r>
                      <a:r>
                        <a:rPr lang="ar-SA" sz="2000" dirty="0"/>
                        <a:t>.</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a:t>4.</a:t>
                      </a:r>
                      <a:endParaRPr lang="en-US" sz="110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Use different fire extinguishers</a:t>
                      </a:r>
                      <a:r>
                        <a:rPr lang="ar-SA" sz="2000" dirty="0"/>
                        <a:t>.</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a:t>5.</a:t>
                      </a:r>
                      <a:endParaRPr lang="en-US" sz="110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Use personal protective equipment</a:t>
                      </a:r>
                      <a:r>
                        <a:rPr lang="ar-SA" sz="2000" dirty="0"/>
                        <a:t>.</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dirty="0"/>
                        <a:t>6.</a:t>
                      </a:r>
                      <a:endParaRPr lang="en-US" sz="1100" dirty="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First aid training.</a:t>
                      </a:r>
                      <a:endParaRPr lang="en-US" sz="1800" dirty="0">
                        <a:latin typeface="Calibri"/>
                        <a:ea typeface="Calibri"/>
                        <a:cs typeface="Arial"/>
                      </a:endParaRPr>
                    </a:p>
                  </a:txBody>
                  <a:tcPr marL="42161" marR="42161" marT="0" marB="0"/>
                </a:tc>
              </a:tr>
              <a:tr h="561975">
                <a:tc>
                  <a:txBody>
                    <a:bodyPr/>
                    <a:lstStyle/>
                    <a:p>
                      <a:pPr marL="0" marR="0" algn="ctr">
                        <a:lnSpc>
                          <a:spcPct val="115000"/>
                        </a:lnSpc>
                        <a:spcBef>
                          <a:spcPts val="0"/>
                        </a:spcBef>
                        <a:spcAft>
                          <a:spcPts val="0"/>
                        </a:spcAft>
                      </a:pPr>
                      <a:r>
                        <a:rPr lang="en-US" sz="1200" dirty="0"/>
                        <a:t>7.</a:t>
                      </a:r>
                      <a:endParaRPr lang="en-US" sz="1100" dirty="0">
                        <a:latin typeface="Calibri"/>
                        <a:ea typeface="Calibri"/>
                        <a:cs typeface="Arial"/>
                      </a:endParaRPr>
                    </a:p>
                  </a:txBody>
                  <a:tcPr marL="42161" marR="42161" marT="0" marB="0"/>
                </a:tc>
                <a:tc>
                  <a:txBody>
                    <a:bodyPr/>
                    <a:lstStyle/>
                    <a:p>
                      <a:pPr marL="0" marR="0">
                        <a:lnSpc>
                          <a:spcPct val="115000"/>
                        </a:lnSpc>
                        <a:spcBef>
                          <a:spcPts val="0"/>
                        </a:spcBef>
                        <a:spcAft>
                          <a:spcPts val="0"/>
                        </a:spcAft>
                      </a:pPr>
                      <a:r>
                        <a:rPr lang="en-US" sz="2000" dirty="0"/>
                        <a:t>T</a:t>
                      </a:r>
                      <a:r>
                        <a:rPr lang="en-US" sz="2000" dirty="0" smtClean="0"/>
                        <a:t>he </a:t>
                      </a:r>
                      <a:r>
                        <a:rPr lang="en-US" sz="2000" dirty="0"/>
                        <a:t>potential risks that may occur and how to deal with it</a:t>
                      </a:r>
                      <a:r>
                        <a:rPr lang="ar-SA" sz="2000" dirty="0"/>
                        <a:t>.</a:t>
                      </a:r>
                      <a:endParaRPr lang="en-US" sz="1800" dirty="0">
                        <a:latin typeface="Calibri"/>
                        <a:ea typeface="Calibri"/>
                        <a:cs typeface="Arial"/>
                      </a:endParaRPr>
                    </a:p>
                  </a:txBody>
                  <a:tcPr marL="42161" marR="42161"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892</TotalTime>
  <Words>1257</Words>
  <Application>Microsoft Office PowerPoint</Application>
  <PresentationFormat>On-screen Show (4:3)</PresentationFormat>
  <Paragraphs>262</Paragraphs>
  <Slides>51</Slides>
  <Notes>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Trek</vt:lpstr>
      <vt:lpstr>Preparing National Carton Factory for OHSAS 18000</vt:lpstr>
      <vt:lpstr>Slide 2</vt:lpstr>
      <vt:lpstr>Problem statement </vt:lpstr>
      <vt:lpstr>Slide 4</vt:lpstr>
      <vt:lpstr>Slide 5</vt:lpstr>
      <vt:lpstr>Implementation and Operation</vt:lpstr>
      <vt:lpstr>Slide 7</vt:lpstr>
      <vt:lpstr>Training , Awareness and Competence</vt:lpstr>
      <vt:lpstr>Slide 9</vt:lpstr>
      <vt:lpstr>training  programs</vt:lpstr>
      <vt:lpstr>Awareness programs</vt:lpstr>
      <vt:lpstr>Consultation and Communication</vt:lpstr>
      <vt:lpstr>Slide 13</vt:lpstr>
      <vt:lpstr>Documentation</vt:lpstr>
      <vt:lpstr>Slide 15</vt:lpstr>
      <vt:lpstr>Checking Requirements</vt:lpstr>
      <vt:lpstr>Slide 17</vt:lpstr>
      <vt:lpstr>Evaluation of compliance: </vt:lpstr>
      <vt:lpstr>Incident investigation and Non-conformance and Corrective and Preventive Action</vt:lpstr>
      <vt:lpstr>Slide 20</vt:lpstr>
      <vt:lpstr>Slide 21</vt:lpstr>
      <vt:lpstr>Corrective actions table example </vt:lpstr>
      <vt:lpstr>Corrective actions table example </vt:lpstr>
      <vt:lpstr>Control of records</vt:lpstr>
      <vt:lpstr>Internal audit</vt:lpstr>
      <vt:lpstr>Slide 26</vt:lpstr>
      <vt:lpstr>Slide 27</vt:lpstr>
      <vt:lpstr>Management review</vt:lpstr>
      <vt:lpstr>Input to management reviews shall include</vt:lpstr>
      <vt:lpstr>Slide 30</vt:lpstr>
      <vt:lpstr>Slide 31</vt:lpstr>
      <vt:lpstr>outputs from management reviews shall be consistent</vt:lpstr>
      <vt:lpstr>Ohsas 18000 gap analysis</vt:lpstr>
      <vt:lpstr>Slide 34</vt:lpstr>
      <vt:lpstr>Slide 35</vt:lpstr>
      <vt:lpstr>Slide 36</vt:lpstr>
      <vt:lpstr>Slide 37</vt:lpstr>
      <vt:lpstr>Using Poka-yoke for mistake proving</vt:lpstr>
      <vt:lpstr>Slide 39</vt:lpstr>
      <vt:lpstr>Slide 40</vt:lpstr>
      <vt:lpstr>Methods for Using Poka yoke: </vt:lpstr>
      <vt:lpstr>Results </vt:lpstr>
      <vt:lpstr>Slide 43</vt:lpstr>
      <vt:lpstr>Slide 44</vt:lpstr>
      <vt:lpstr>Slide 45</vt:lpstr>
      <vt:lpstr>Conclusion</vt:lpstr>
      <vt:lpstr>Slide 47</vt:lpstr>
      <vt:lpstr>Recommendation</vt:lpstr>
      <vt:lpstr>       </vt:lpstr>
      <vt:lpstr>Slide 50</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hp</cp:lastModifiedBy>
  <cp:revision>93</cp:revision>
  <dcterms:created xsi:type="dcterms:W3CDTF">2016-04-30T07:48:05Z</dcterms:created>
  <dcterms:modified xsi:type="dcterms:W3CDTF">2016-05-17T10:57:16Z</dcterms:modified>
</cp:coreProperties>
</file>