
<file path=[Content_Types].xml><?xml version="1.0" encoding="utf-8"?>
<Types xmlns="http://schemas.openxmlformats.org/package/2006/content-types">
  <Default Extension="gif" ContentType="image/gif"/>
  <Default Extension="jfif" ContentType="image/jpeg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8"/>
  </p:notes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6" r:id="rId10"/>
    <p:sldId id="267" r:id="rId11"/>
    <p:sldId id="269" r:id="rId12"/>
    <p:sldId id="268" r:id="rId13"/>
    <p:sldId id="270" r:id="rId14"/>
    <p:sldId id="275" r:id="rId15"/>
    <p:sldId id="279" r:id="rId16"/>
    <p:sldId id="278" r:id="rId17"/>
    <p:sldId id="280" r:id="rId18"/>
    <p:sldId id="281" r:id="rId19"/>
    <p:sldId id="273" r:id="rId20"/>
    <p:sldId id="271" r:id="rId21"/>
    <p:sldId id="272" r:id="rId22"/>
    <p:sldId id="274" r:id="rId23"/>
    <p:sldId id="282" r:id="rId24"/>
    <p:sldId id="276" r:id="rId25"/>
    <p:sldId id="277" r:id="rId26"/>
    <p:sldId id="283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B9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7419" autoAdjust="0"/>
  </p:normalViewPr>
  <p:slideViewPr>
    <p:cSldViewPr snapToGrid="0">
      <p:cViewPr>
        <p:scale>
          <a:sx n="50" d="100"/>
          <a:sy n="50" d="100"/>
        </p:scale>
        <p:origin x="12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DB156-33F3-4DAF-B869-46C99463BE7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406BF-A761-4A6D-8E65-E74D20045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Assotiasion</a:t>
            </a:r>
            <a:r>
              <a:rPr lang="en-US" dirty="0"/>
              <a:t> for safe international road travel</a:t>
            </a:r>
          </a:p>
          <a:p>
            <a:r>
              <a:rPr lang="en-US" dirty="0"/>
              <a:t>AAA foundation</a:t>
            </a:r>
          </a:p>
          <a:p>
            <a:r>
              <a:rPr lang="en-US" dirty="0"/>
              <a:t>3 times more to be in crash if he is fatigued : national safety council </a:t>
            </a:r>
            <a:endParaRPr lang="he-IL" dirty="0"/>
          </a:p>
          <a:p>
            <a:r>
              <a:rPr lang="ar-JO" dirty="0"/>
              <a:t>خطر عليه وعلي حوليه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67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8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458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20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80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94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2047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Accuracy + range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036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434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609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04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Assotiasion</a:t>
            </a:r>
            <a:r>
              <a:rPr lang="en-US" dirty="0"/>
              <a:t> for safe international road travel</a:t>
            </a:r>
          </a:p>
          <a:p>
            <a:r>
              <a:rPr lang="en-US" dirty="0"/>
              <a:t>AAA foundation</a:t>
            </a:r>
          </a:p>
          <a:p>
            <a:r>
              <a:rPr lang="en-US" dirty="0"/>
              <a:t>3 times more to be in crash if he is fatigued : national safety council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11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2644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295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93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60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Combine 3 </a:t>
            </a:r>
          </a:p>
          <a:p>
            <a:r>
              <a:rPr lang="en-US" dirty="0"/>
              <a:t>Human health with future(image processing)/.. Sensors</a:t>
            </a:r>
          </a:p>
          <a:p>
            <a:r>
              <a:rPr lang="en-US" dirty="0"/>
              <a:t>Not </a:t>
            </a:r>
            <a:r>
              <a:rPr lang="en-US" dirty="0" err="1"/>
              <a:t>fsd</a:t>
            </a:r>
            <a:r>
              <a:rPr lang="en-US" dirty="0"/>
              <a:t> so trust and </a:t>
            </a:r>
            <a:r>
              <a:rPr lang="en-US" dirty="0" err="1"/>
              <a:t>athics</a:t>
            </a:r>
            <a:r>
              <a:rPr lang="en-US" dirty="0"/>
              <a:t> solved </a:t>
            </a:r>
          </a:p>
          <a:p>
            <a:r>
              <a:rPr lang="en-US" dirty="0"/>
              <a:t>Must important less accidents</a:t>
            </a:r>
          </a:p>
          <a:p>
            <a:r>
              <a:rPr lang="en-US" dirty="0"/>
              <a:t>Other that what was implemented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549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65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24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60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91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406BF-A761-4A6D-8E65-E74D20045F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913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E36636D-D922-432D-A958-524484B5923D}" type="datetimeFigureOut">
              <a:rPr lang="en-US" dirty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2" r:id="rId10"/>
    <p:sldLayoutId id="2147483853" r:id="rId11"/>
    <p:sldLayoutId id="2147483854" r:id="rId12"/>
    <p:sldLayoutId id="2147483855" r:id="rId13"/>
    <p:sldLayoutId id="2147483858" r:id="rId14"/>
    <p:sldLayoutId id="2147483859" r:id="rId15"/>
    <p:sldLayoutId id="2147483850" r:id="rId16"/>
    <p:sldLayoutId id="214748385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7.jpe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10" Type="http://schemas.openxmlformats.org/officeDocument/2006/relationships/image" Target="../media/image24.jp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media" Target="../media/media2.mp4"/><Relationship Id="rId7" Type="http://schemas.openxmlformats.org/officeDocument/2006/relationships/image" Target="../media/image7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8.xml"/><Relationship Id="rId4" Type="http://schemas.openxmlformats.org/officeDocument/2006/relationships/video" Target="../media/media2.mp4"/><Relationship Id="rId9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30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2.jp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31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35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f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jf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2.jfif"/><Relationship Id="rId4" Type="http://schemas.openxmlformats.org/officeDocument/2006/relationships/image" Target="../media/image25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f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F1F70-E4C7-424B-B4A1-C578F4939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0693" y="4406537"/>
            <a:ext cx="9440034" cy="665795"/>
          </a:xfrm>
        </p:spPr>
        <p:txBody>
          <a:bodyPr>
            <a:normAutofit fontScale="90000"/>
          </a:bodyPr>
          <a:lstStyle/>
          <a:p>
            <a:r>
              <a:rPr lang="en-US" sz="4800"/>
              <a:t>Safe Driving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FEACDC-D825-403C-9192-FCCAA5C015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0693" y="5266481"/>
            <a:ext cx="9450614" cy="126164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u="sng"/>
              <a:t>Prepared by: </a:t>
            </a:r>
            <a:r>
              <a:rPr lang="en-US" sz="2400"/>
              <a:t>		Nour Abu-Hijleh &amp;&amp; Raya Mahamdeh</a:t>
            </a:r>
          </a:p>
          <a:p>
            <a:pPr>
              <a:lnSpc>
                <a:spcPct val="90000"/>
              </a:lnSpc>
            </a:pPr>
            <a:r>
              <a:rPr lang="en-US" sz="2400" u="sng"/>
              <a:t>Teacher supervisor: </a:t>
            </a:r>
            <a:r>
              <a:rPr lang="en-US" sz="2400">
                <a:effectLst/>
              </a:rPr>
              <a:t>			Dr. Aladdin Masri			</a:t>
            </a:r>
            <a:endParaRPr lang="en-US" sz="2400" dirty="0">
              <a:effectLst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852255-769E-43DF-8F1D-9119D01A9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0"/>
            <a:ext cx="12192001" cy="43222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4E5E08-1573-4511-9309-D9C60656DA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582" r="-1" b="32059"/>
          <a:stretch/>
        </p:blipFill>
        <p:spPr>
          <a:xfrm>
            <a:off x="-1" y="-1"/>
            <a:ext cx="12198915" cy="422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094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2E50AC-D784-40FD-8992-2492979F5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622" y="548746"/>
            <a:ext cx="2345872" cy="16421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7B8317-319F-4E2B-A191-DD04170872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520" y="3222518"/>
            <a:ext cx="2409197" cy="224356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1CCECE9-D08E-4385-91BC-07C2AA5607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5562" y="362056"/>
            <a:ext cx="1828800" cy="18288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3620DFA-F3C7-48B4-A1B2-712D2D66DC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5782" y="362056"/>
            <a:ext cx="3114122" cy="200712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AF5BFB5-57AF-4F5F-BEB4-0251D2F86D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55562" y="4667144"/>
            <a:ext cx="1892322" cy="18288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E5EFCBD-14E6-4A1C-BFC1-0D48DEC6F7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52207" y="3314858"/>
            <a:ext cx="3061272" cy="192860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9CB4DBE-B36F-46B2-ADBA-1A1D0DB011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23801" y="2522008"/>
            <a:ext cx="1892322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90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9065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spcAft>
                <a:spcPts val="600"/>
              </a:spcAft>
            </a:pPr>
            <a:r>
              <a:rPr lang="en-US" sz="4000" dirty="0"/>
              <a:t>Steering pattern monitoring + Physiological measurement</a:t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EC9BA5-45BC-418C-9045-5772084B55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1341" y="2342516"/>
            <a:ext cx="5655945" cy="314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35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/>
              <a:t>Driver eye/face monitoring</a:t>
            </a:r>
            <a:br>
              <a:rPr lang="en-US" sz="4000" dirty="0"/>
            </a:br>
            <a:endParaRPr lang="en-US" sz="4000" b="1" u="sn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5B5BC6-9B63-4DE8-8735-D806A0022E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" y="1675849"/>
            <a:ext cx="6643687" cy="25431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D68E4-2433-4A06-8B56-0F488ABAC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397" y="4314823"/>
            <a:ext cx="4965955" cy="236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86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8" y="2499360"/>
            <a:ext cx="10856321" cy="1021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u="sng" dirty="0"/>
              <a:t>Discussion &amp; Results:</a:t>
            </a:r>
          </a:p>
        </p:txBody>
      </p:sp>
    </p:spTree>
    <p:extLst>
      <p:ext uri="{BB962C8B-B14F-4D97-AF65-F5344CB8AC3E}">
        <p14:creationId xmlns:p14="http://schemas.microsoft.com/office/powerpoint/2010/main" val="4019579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386548-909A-4CAC-8AAB-7AB81037E968}"/>
              </a:ext>
            </a:extLst>
          </p:cNvPr>
          <p:cNvSpPr txBox="1"/>
          <p:nvPr/>
        </p:nvSpPr>
        <p:spPr>
          <a:xfrm>
            <a:off x="599440" y="701040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Forward Collision Avoidances</a:t>
            </a:r>
          </a:p>
        </p:txBody>
      </p:sp>
      <p:pic>
        <p:nvPicPr>
          <p:cNvPr id="6" name="AUTO STOPPING">
            <a:hlinkClick r:id="" action="ppaction://media"/>
            <a:extLst>
              <a:ext uri="{FF2B5EF4-FFF2-40B4-BE49-F238E27FC236}">
                <a16:creationId xmlns:a16="http://schemas.microsoft.com/office/drawing/2014/main" id="{ADC7C778-7D23-401F-ADA6-403E9F4BB84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531100" y="358301"/>
            <a:ext cx="4295140" cy="5763099"/>
          </a:xfrm>
          <a:prstGeom prst="rect">
            <a:avLst/>
          </a:prstGeom>
        </p:spPr>
      </p:pic>
      <p:pic>
        <p:nvPicPr>
          <p:cNvPr id="7" name="heartbeatwithautostopp">
            <a:hlinkClick r:id="" action="ppaction://media"/>
            <a:extLst>
              <a:ext uri="{FF2B5EF4-FFF2-40B4-BE49-F238E27FC236}">
                <a16:creationId xmlns:a16="http://schemas.microsoft.com/office/drawing/2014/main" id="{6B8F31B1-E983-4E6B-BD44-54E34EF97E03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68392" y="2479288"/>
            <a:ext cx="6030538" cy="341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15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64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 mute="1">
                <p:cTn id="1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5DA075-4D77-4915-B6D0-D59D995C3A4D}"/>
              </a:ext>
            </a:extLst>
          </p:cNvPr>
          <p:cNvSpPr txBox="1"/>
          <p:nvPr/>
        </p:nvSpPr>
        <p:spPr>
          <a:xfrm>
            <a:off x="640080" y="701040"/>
            <a:ext cx="2966720" cy="65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0EE823-F1B9-43E2-B441-EA57228EDBF6}"/>
              </a:ext>
            </a:extLst>
          </p:cNvPr>
          <p:cNvSpPr txBox="1"/>
          <p:nvPr/>
        </p:nvSpPr>
        <p:spPr>
          <a:xfrm>
            <a:off x="640080" y="782320"/>
            <a:ext cx="3596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Stay In Lane</a:t>
            </a:r>
          </a:p>
        </p:txBody>
      </p:sp>
      <p:pic>
        <p:nvPicPr>
          <p:cNvPr id="6" name="stayinlane">
            <a:hlinkClick r:id="" action="ppaction://media"/>
            <a:extLst>
              <a:ext uri="{FF2B5EF4-FFF2-40B4-BE49-F238E27FC236}">
                <a16:creationId xmlns:a16="http://schemas.microsoft.com/office/drawing/2014/main" id="{FFBAD1F4-65A7-4488-9C14-B64DC956823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105400" y="117345"/>
            <a:ext cx="3746500" cy="661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2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9970F0-35DB-4F1A-8BA9-57AB61CA9379}"/>
              </a:ext>
            </a:extLst>
          </p:cNvPr>
          <p:cNvSpPr txBox="1"/>
          <p:nvPr/>
        </p:nvSpPr>
        <p:spPr>
          <a:xfrm>
            <a:off x="345440" y="558800"/>
            <a:ext cx="2214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Parking</a:t>
            </a:r>
            <a:endParaRPr lang="en-US" dirty="0"/>
          </a:p>
        </p:txBody>
      </p:sp>
      <p:pic>
        <p:nvPicPr>
          <p:cNvPr id="5" name="PARKING2">
            <a:hlinkClick r:id="" action="ppaction://media"/>
            <a:extLst>
              <a:ext uri="{FF2B5EF4-FFF2-40B4-BE49-F238E27FC236}">
                <a16:creationId xmlns:a16="http://schemas.microsoft.com/office/drawing/2014/main" id="{88EDC830-D097-4E43-A7E1-96151383D3D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82846" y="1143575"/>
            <a:ext cx="7363714" cy="41681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2DC03A-CF9B-45AE-809F-CCFDDA6FD5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594" y="1457582"/>
            <a:ext cx="3540125" cy="354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04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/>
          </a:blip>
          <a:srcRect l="889" r="-1" b="-1"/>
          <a:stretch/>
        </p:blipFill>
        <p:spPr>
          <a:xfrm>
            <a:off x="20" y="-63490"/>
            <a:ext cx="12191980" cy="6857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C63C9BF-A40C-4447-9731-0D49100F54B1}"/>
              </a:ext>
            </a:extLst>
          </p:cNvPr>
          <p:cNvSpPr txBox="1"/>
          <p:nvPr/>
        </p:nvSpPr>
        <p:spPr>
          <a:xfrm>
            <a:off x="251460" y="298163"/>
            <a:ext cx="3992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Heartbeat Detection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FFEBE5-C12B-4932-9AA5-3AC1ACEBDA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b="41281"/>
          <a:stretch/>
        </p:blipFill>
        <p:spPr>
          <a:xfrm>
            <a:off x="242755" y="882938"/>
            <a:ext cx="5853245" cy="44002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0EB231-E6DB-4C79-A384-3D9E96FE63D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1504"/>
          <a:stretch/>
        </p:blipFill>
        <p:spPr>
          <a:xfrm>
            <a:off x="6272509" y="895638"/>
            <a:ext cx="5625460" cy="4387562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F3E327A-09C0-4654-AB0C-4D7AE386F0BE}"/>
              </a:ext>
            </a:extLst>
          </p:cNvPr>
          <p:cNvSpPr/>
          <p:nvPr/>
        </p:nvSpPr>
        <p:spPr>
          <a:xfrm>
            <a:off x="4965700" y="2959100"/>
            <a:ext cx="1306809" cy="12827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5AE3B02-3322-42B8-A3D3-DB23565FA09F}"/>
              </a:ext>
            </a:extLst>
          </p:cNvPr>
          <p:cNvSpPr/>
          <p:nvPr/>
        </p:nvSpPr>
        <p:spPr>
          <a:xfrm>
            <a:off x="10591160" y="3200400"/>
            <a:ext cx="1306809" cy="12827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160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78E3CD-A02B-4AC7-8786-39EE7046D1C4}"/>
              </a:ext>
            </a:extLst>
          </p:cNvPr>
          <p:cNvSpPr txBox="1"/>
          <p:nvPr/>
        </p:nvSpPr>
        <p:spPr>
          <a:xfrm>
            <a:off x="330200" y="215618"/>
            <a:ext cx="391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Eye/Face Detection</a:t>
            </a:r>
          </a:p>
        </p:txBody>
      </p:sp>
      <p:pic>
        <p:nvPicPr>
          <p:cNvPr id="5" name="opencv">
            <a:hlinkClick r:id="" action="ppaction://media"/>
            <a:extLst>
              <a:ext uri="{FF2B5EF4-FFF2-40B4-BE49-F238E27FC236}">
                <a16:creationId xmlns:a16="http://schemas.microsoft.com/office/drawing/2014/main" id="{45296BF9-DF1A-4FAB-BCBD-86C6DEE404E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97000" y="841077"/>
            <a:ext cx="10477499" cy="593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77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999" y="396240"/>
            <a:ext cx="8844642" cy="65549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b="1" u="sng" dirty="0"/>
              <a:t>Bad Streets 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8042DB-2C2D-48E9-9A8B-6DCB13005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0970" y="1969293"/>
            <a:ext cx="3892550" cy="291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178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8A39EC9-71FE-4D58-90C8-48D575646B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alphaModFix amt="7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u="sng" dirty="0"/>
              <a:t>Overview: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C5B7B8-DF8F-44B2-B1F6-9D92FA486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26919" y="1732450"/>
            <a:ext cx="9640638" cy="37302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b="1" dirty="0"/>
              <a:t>Introduction.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b="1" dirty="0"/>
              <a:t>Literature Review.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b="1" dirty="0"/>
              <a:t>Methodology.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b="1" dirty="0"/>
              <a:t>Discussion &amp; Results.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b="1" dirty="0"/>
              <a:t>Conclusion &amp; Future Work.</a:t>
            </a:r>
          </a:p>
        </p:txBody>
      </p:sp>
    </p:spTree>
    <p:extLst>
      <p:ext uri="{BB962C8B-B14F-4D97-AF65-F5344CB8AC3E}">
        <p14:creationId xmlns:p14="http://schemas.microsoft.com/office/powerpoint/2010/main" val="32237878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999" y="396240"/>
            <a:ext cx="8844642" cy="65549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b="1" u="sng" dirty="0"/>
              <a:t>LiDAR &amp; Image Processing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68033A-DAFD-49B8-B0C8-FEE482296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159" y="1623757"/>
            <a:ext cx="2844800" cy="2844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9816F9-D69B-4ABA-888B-8A224EEC6B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6561" y="1623757"/>
            <a:ext cx="3474722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938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999" y="396240"/>
            <a:ext cx="8844642" cy="65549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b="1" u="sng" dirty="0"/>
              <a:t>LiDAR &amp; Image Processing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2D2778-B5E2-49E1-8FC9-C9D016896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42" y="1825114"/>
            <a:ext cx="4709795" cy="352920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C45F94D-8476-4BFF-B988-1AA70BD8FD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1920" y="1227517"/>
            <a:ext cx="45720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0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999" y="396240"/>
            <a:ext cx="8844642" cy="65549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b="1" u="sng" dirty="0"/>
              <a:t>Heartbeat through steering wheel: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81B1D1-2842-4E5C-9B27-E6FD25CBF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567" y="1253575"/>
            <a:ext cx="4201795" cy="29221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69847C-E012-469E-B2B1-9A1A3E4C0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241" y="4503686"/>
            <a:ext cx="3373120" cy="20618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0E39B6-1C5B-4B10-AF57-FC0524E921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640" y="1379656"/>
            <a:ext cx="4201795" cy="2796104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7747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8" y="2499360"/>
            <a:ext cx="10856321" cy="1021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/>
              <a:t>Conclusion &amp; Future Work</a:t>
            </a:r>
            <a:endParaRPr lang="en-US" sz="4000" b="1" u="sng" dirty="0"/>
          </a:p>
        </p:txBody>
      </p:sp>
    </p:spTree>
    <p:extLst>
      <p:ext uri="{BB962C8B-B14F-4D97-AF65-F5344CB8AC3E}">
        <p14:creationId xmlns:p14="http://schemas.microsoft.com/office/powerpoint/2010/main" val="5185354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/>
          </a:blip>
          <a:srcRect l="889" r="-1" b="-1"/>
          <a:stretch/>
        </p:blipFill>
        <p:spPr>
          <a:xfrm>
            <a:off x="20" y="-30470"/>
            <a:ext cx="12191980" cy="685799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BCE7F1C-755C-47F4-B18E-22CEB5E479DB}"/>
              </a:ext>
            </a:extLst>
          </p:cNvPr>
          <p:cNvSpPr/>
          <p:nvPr/>
        </p:nvSpPr>
        <p:spPr>
          <a:xfrm>
            <a:off x="7325340" y="4495840"/>
            <a:ext cx="4023380" cy="2042150"/>
          </a:xfrm>
          <a:prstGeom prst="rect">
            <a:avLst/>
          </a:prstGeom>
          <a:solidFill>
            <a:srgbClr val="2BB9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Less Car Accidents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39C075-CC32-4850-87F5-26935B993AD6}"/>
              </a:ext>
            </a:extLst>
          </p:cNvPr>
          <p:cNvSpPr/>
          <p:nvPr/>
        </p:nvSpPr>
        <p:spPr>
          <a:xfrm>
            <a:off x="147320" y="208280"/>
            <a:ext cx="3870960" cy="1991360"/>
          </a:xfrm>
          <a:prstGeom prst="rect">
            <a:avLst/>
          </a:prstGeom>
          <a:solidFill>
            <a:srgbClr val="2BB9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Drowsy Driver Detection</a:t>
            </a:r>
          </a:p>
          <a:p>
            <a:pPr algn="ctr"/>
            <a:r>
              <a:rPr lang="en-US" dirty="0"/>
              <a:t>&amp;</a:t>
            </a:r>
          </a:p>
          <a:p>
            <a:pPr algn="ctr"/>
            <a:r>
              <a:rPr lang="en-US" dirty="0"/>
              <a:t>Forward Collision Avoidances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F4DF7A-E95A-4B27-8731-1B61DAD4C0E4}"/>
              </a:ext>
            </a:extLst>
          </p:cNvPr>
          <p:cNvSpPr/>
          <p:nvPr/>
        </p:nvSpPr>
        <p:spPr>
          <a:xfrm>
            <a:off x="3774440" y="2352060"/>
            <a:ext cx="3870960" cy="1991360"/>
          </a:xfrm>
          <a:prstGeom prst="rect">
            <a:avLst/>
          </a:prstGeom>
          <a:solidFill>
            <a:srgbClr val="2BB9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Appropriate Action Taken </a:t>
            </a:r>
          </a:p>
        </p:txBody>
      </p:sp>
    </p:spTree>
    <p:extLst>
      <p:ext uri="{BB962C8B-B14F-4D97-AF65-F5344CB8AC3E}">
        <p14:creationId xmlns:p14="http://schemas.microsoft.com/office/powerpoint/2010/main" val="22720881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D6D0A5-E27D-454E-99D8-186B4C4EEEB6}"/>
              </a:ext>
            </a:extLst>
          </p:cNvPr>
          <p:cNvSpPr txBox="1"/>
          <p:nvPr/>
        </p:nvSpPr>
        <p:spPr>
          <a:xfrm>
            <a:off x="355600" y="1920240"/>
            <a:ext cx="100380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Better sensors  &gt;  Better accuracy  &gt;  and More features: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Intersections and  Traffic lights handling.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Better detection of the number of lanes.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Using eye/face Detection for more than blinking detection.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Adding GPS to locate the car and SOS.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… and many other different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091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18" y="850900"/>
            <a:ext cx="10856321" cy="51435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 b="1" u="sng" dirty="0"/>
              <a:t>Thank  You</a:t>
            </a:r>
          </a:p>
        </p:txBody>
      </p:sp>
    </p:spTree>
    <p:extLst>
      <p:ext uri="{BB962C8B-B14F-4D97-AF65-F5344CB8AC3E}">
        <p14:creationId xmlns:p14="http://schemas.microsoft.com/office/powerpoint/2010/main" val="137682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60727"/>
            <a:ext cx="12192001" cy="9704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u="sng" dirty="0"/>
              <a:t>Introduction: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4DFDAE-3CC2-4E07-9694-EA8B79C55EAF}"/>
              </a:ext>
            </a:extLst>
          </p:cNvPr>
          <p:cNvSpPr txBox="1"/>
          <p:nvPr/>
        </p:nvSpPr>
        <p:spPr>
          <a:xfrm>
            <a:off x="329786" y="1175286"/>
            <a:ext cx="653813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Car Accidents : 9</a:t>
            </a:r>
            <a:r>
              <a:rPr lang="en-US" sz="3200" baseline="30000" dirty="0"/>
              <a:t>th</a:t>
            </a:r>
            <a:r>
              <a:rPr lang="en-US" sz="3200" dirty="0"/>
              <a:t> leading cause of death globally.</a:t>
            </a:r>
          </a:p>
          <a:p>
            <a:r>
              <a:rPr lang="en-US" sz="3200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What is Drowsy Driving ?</a:t>
            </a:r>
          </a:p>
          <a:p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328000 annually !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r>
              <a:rPr lang="en-US" sz="3600" dirty="0"/>
              <a:t>Thus SAFE DRIVING Project.</a:t>
            </a: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582CE9-AE00-4E56-8EFE-32A2EABDA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5529" y="1600151"/>
            <a:ext cx="6538135" cy="365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895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u="sng" dirty="0"/>
              <a:t>Literature Review: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4DFDAE-3CC2-4E07-9694-EA8B79C55EAF}"/>
              </a:ext>
            </a:extLst>
          </p:cNvPr>
          <p:cNvSpPr txBox="1"/>
          <p:nvPr/>
        </p:nvSpPr>
        <p:spPr>
          <a:xfrm>
            <a:off x="127983" y="1718162"/>
            <a:ext cx="11139574" cy="4796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3429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en-US" sz="2400" b="1" dirty="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</a:rPr>
              <a:t>Full Self-Driving Cars (Autonomous Driver) &amp; semi-autonomous.</a:t>
            </a: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</a:pPr>
            <a:endParaRPr lang="en-US" sz="2400" b="1" dirty="0">
              <a:ln>
                <a:solidFill>
                  <a:schemeClr val="bg1">
                    <a:lumMod val="75000"/>
                    <a:lumOff val="25000"/>
                    <a:alpha val="10000"/>
                  </a:schemeClr>
                </a:solidFill>
              </a:ln>
              <a:effectLst>
                <a:outerShdw blurRad="9525" dist="25400" dir="14640000" algn="tl" rotWithShape="0">
                  <a:schemeClr val="bg1">
                    <a:alpha val="30000"/>
                  </a:schemeClr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en-US" sz="2400" b="1" dirty="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</a:rPr>
              <a:t>Different driving  features.</a:t>
            </a: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</a:pPr>
            <a:endParaRPr lang="en-US" sz="2400" b="1" dirty="0">
              <a:ln>
                <a:solidFill>
                  <a:schemeClr val="bg1">
                    <a:lumMod val="75000"/>
                    <a:lumOff val="25000"/>
                    <a:alpha val="10000"/>
                  </a:schemeClr>
                </a:solidFill>
              </a:ln>
              <a:effectLst>
                <a:outerShdw blurRad="9525" dist="25400" dir="14640000" algn="tl" rotWithShape="0">
                  <a:schemeClr val="bg1">
                    <a:alpha val="3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9969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3D94B-591A-4AE1-8C3F-1FBAF4A38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Full </a:t>
            </a:r>
            <a:r>
              <a:rPr lang="en-US" sz="4400" b="1" dirty="0"/>
              <a:t>Self-Driving</a:t>
            </a:r>
            <a:r>
              <a:rPr lang="en-US" b="1" dirty="0"/>
              <a:t> Cars (Autonomous Driver)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7553A-6FD3-4BD0-8D30-E703A465F5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4511" y="1708909"/>
            <a:ext cx="11752330" cy="1139221"/>
          </a:xfrm>
        </p:spPr>
        <p:txBody>
          <a:bodyPr/>
          <a:lstStyle/>
          <a:p>
            <a:r>
              <a:rPr lang="en-US" dirty="0"/>
              <a:t>Tesla , Waymo … even Mercedes and many others </a:t>
            </a:r>
            <a:r>
              <a:rPr lang="en-US" sz="3200" dirty="0"/>
              <a:t>!</a:t>
            </a:r>
          </a:p>
          <a:p>
            <a:r>
              <a:rPr lang="en-US" sz="3600" dirty="0"/>
              <a:t> </a:t>
            </a:r>
            <a:r>
              <a:rPr lang="en-US" sz="2800" i="1" u="sng" dirty="0"/>
              <a:t>But when ? And why not now 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C1EAE4-AA86-4887-BC9E-AD028DB46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868" y="3566556"/>
            <a:ext cx="4349749" cy="29358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AFD5EC-316A-42C6-BE66-47FAC76F7F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795" y="3566556"/>
            <a:ext cx="4276811" cy="293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921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3D94B-591A-4AE1-8C3F-1FBAF4A38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Different driving  features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12123C-72C4-48CC-BB6C-73C645365E1C}"/>
              </a:ext>
            </a:extLst>
          </p:cNvPr>
          <p:cNvSpPr txBox="1"/>
          <p:nvPr/>
        </p:nvSpPr>
        <p:spPr>
          <a:xfrm>
            <a:off x="596900" y="1580050"/>
            <a:ext cx="10198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/>
              <a:t>Auto parking cars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B5C2DB8-EAD4-4E12-B711-7F0F78BC7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662" y="2085348"/>
            <a:ext cx="5119238" cy="319260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E9AB48C-9342-4D5E-9C65-00F3EA6595FC}"/>
              </a:ext>
            </a:extLst>
          </p:cNvPr>
          <p:cNvSpPr txBox="1"/>
          <p:nvPr/>
        </p:nvSpPr>
        <p:spPr>
          <a:xfrm>
            <a:off x="6324600" y="2946399"/>
            <a:ext cx="4813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/>
              <a:t>Audio controlled by hand motion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95AFE8C-9A9C-407E-9032-F51DE9623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49936"/>
            <a:ext cx="5665901" cy="320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4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3D94B-591A-4AE1-8C3F-1FBAF4A38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Different driving  features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12123C-72C4-48CC-BB6C-73C645365E1C}"/>
              </a:ext>
            </a:extLst>
          </p:cNvPr>
          <p:cNvSpPr txBox="1"/>
          <p:nvPr/>
        </p:nvSpPr>
        <p:spPr>
          <a:xfrm>
            <a:off x="596900" y="1580050"/>
            <a:ext cx="10198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/>
              <a:t> Led Matrix-Lighting Technology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61F938-3FEE-4F84-A92B-7D682F7D7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550" y="2181225"/>
            <a:ext cx="5111750" cy="34321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EA536F-84C9-4279-914E-1B16247DA448}"/>
              </a:ext>
            </a:extLst>
          </p:cNvPr>
          <p:cNvSpPr txBox="1"/>
          <p:nvPr/>
        </p:nvSpPr>
        <p:spPr>
          <a:xfrm>
            <a:off x="7296150" y="2580802"/>
            <a:ext cx="10198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/>
              <a:t> Drowsiness alert cars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D35B63-4E0D-447E-B074-012F5A685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8350" y="3450044"/>
            <a:ext cx="4857749" cy="273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28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74A307C-3E72-45BC-AE7F-A2E981C5E0B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0000"/>
            <a:extLst/>
          </a:blip>
          <a:srcRect l="889" r="-1" b="-1"/>
          <a:stretch/>
        </p:blipFill>
        <p:spPr>
          <a:xfrm>
            <a:off x="-73285" y="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E3D94B-591A-4AE1-8C3F-1FBAF4A38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5983" y="311878"/>
            <a:ext cx="9440034" cy="18288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To detect Drowsy driving ?</a:t>
            </a:r>
            <a:br>
              <a:rPr lang="en-US" sz="5400" dirty="0"/>
            </a:br>
            <a:endParaRPr lang="en-US" sz="5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5699C3-803D-46E0-821C-26D9EE284F2B}"/>
              </a:ext>
            </a:extLst>
          </p:cNvPr>
          <p:cNvSpPr/>
          <p:nvPr/>
        </p:nvSpPr>
        <p:spPr>
          <a:xfrm>
            <a:off x="800100" y="1727200"/>
            <a:ext cx="3111500" cy="1803400"/>
          </a:xfrm>
          <a:prstGeom prst="rect">
            <a:avLst/>
          </a:prstGeom>
          <a:solidFill>
            <a:srgbClr val="2BB9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3200" dirty="0"/>
              <a:t>Steering pattern monitoring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275F69-F005-4A06-87F7-411BE5B09F09}"/>
              </a:ext>
            </a:extLst>
          </p:cNvPr>
          <p:cNvSpPr/>
          <p:nvPr/>
        </p:nvSpPr>
        <p:spPr>
          <a:xfrm>
            <a:off x="3320946" y="3828321"/>
            <a:ext cx="3111500" cy="1803400"/>
          </a:xfrm>
          <a:prstGeom prst="rect">
            <a:avLst/>
          </a:prstGeom>
          <a:solidFill>
            <a:srgbClr val="2BB9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it-IT" sz="3200" dirty="0"/>
              <a:t>Vehicle position in lane monitoring</a:t>
            </a:r>
            <a:endParaRPr lang="en-US" sz="32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338A0A-FA87-4B99-8BF2-D549D0920943}"/>
              </a:ext>
            </a:extLst>
          </p:cNvPr>
          <p:cNvSpPr/>
          <p:nvPr/>
        </p:nvSpPr>
        <p:spPr>
          <a:xfrm>
            <a:off x="5138089" y="1727200"/>
            <a:ext cx="3111500" cy="1803400"/>
          </a:xfrm>
          <a:prstGeom prst="rect">
            <a:avLst/>
          </a:prstGeom>
          <a:solidFill>
            <a:srgbClr val="2BB9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3200" dirty="0"/>
              <a:t>Driver eye/face monitoring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E1FF2F7-1392-4999-8DA7-EBC21553BAF2}"/>
              </a:ext>
            </a:extLst>
          </p:cNvPr>
          <p:cNvSpPr/>
          <p:nvPr/>
        </p:nvSpPr>
        <p:spPr>
          <a:xfrm>
            <a:off x="7946115" y="3828321"/>
            <a:ext cx="3111500" cy="1803400"/>
          </a:xfrm>
          <a:prstGeom prst="rect">
            <a:avLst/>
          </a:prstGeom>
          <a:solidFill>
            <a:srgbClr val="2BB9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3200" dirty="0"/>
              <a:t>Physiological measurement</a:t>
            </a:r>
          </a:p>
        </p:txBody>
      </p:sp>
    </p:spTree>
    <p:extLst>
      <p:ext uri="{BB962C8B-B14F-4D97-AF65-F5344CB8AC3E}">
        <p14:creationId xmlns:p14="http://schemas.microsoft.com/office/powerpoint/2010/main" val="2737885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5BD1A8-FD7C-40A1-BBB8-CC8C22B58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/>
          </a:blip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4BF344-BF82-4540-8487-7E5C5E3A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u="sng" dirty="0"/>
              <a:t>Methodology: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8F7BD2-24CC-4CEC-A1A2-CF41CE0674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4825" y="1999795"/>
            <a:ext cx="4329559" cy="32034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50E47A-3BA8-4585-A20E-56965EAC1E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525" y="2006702"/>
            <a:ext cx="3733588" cy="32034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93AC07-CCC4-44BE-90AE-D4A955D193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6883" y="1999795"/>
            <a:ext cx="3182618" cy="321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8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3EC26C"/>
      </a:accent1>
      <a:accent2>
        <a:srgbClr val="B3D463"/>
      </a:accent2>
      <a:accent3>
        <a:srgbClr val="3BBC9D"/>
      </a:accent3>
      <a:accent4>
        <a:srgbClr val="97AF75"/>
      </a:accent4>
      <a:accent5>
        <a:srgbClr val="6BA841"/>
      </a:accent5>
      <a:accent6>
        <a:srgbClr val="79AE90"/>
      </a:accent6>
      <a:hlink>
        <a:srgbClr val="85E4A6"/>
      </a:hlink>
      <a:folHlink>
        <a:srgbClr val="BDF3D0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43372978-11FE-4814-AC26-BC300187D8C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</TotalTime>
  <Words>351</Words>
  <Application>Microsoft Office PowerPoint</Application>
  <PresentationFormat>Widescreen</PresentationFormat>
  <Paragraphs>107</Paragraphs>
  <Slides>26</Slides>
  <Notes>22</Notes>
  <HiddenSlides>0</HiddenSlides>
  <MMClips>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Calisto MT</vt:lpstr>
      <vt:lpstr>Wingdings</vt:lpstr>
      <vt:lpstr>Wingdings 2</vt:lpstr>
      <vt:lpstr>Slate</vt:lpstr>
      <vt:lpstr>Safe Driving</vt:lpstr>
      <vt:lpstr>Overview:</vt:lpstr>
      <vt:lpstr>Introduction:</vt:lpstr>
      <vt:lpstr>Literature Review:</vt:lpstr>
      <vt:lpstr>Full Self-Driving Cars (Autonomous Driver) </vt:lpstr>
      <vt:lpstr>Different driving  features</vt:lpstr>
      <vt:lpstr>Different driving  features</vt:lpstr>
      <vt:lpstr>To detect Drowsy driving ? </vt:lpstr>
      <vt:lpstr>Methodology:</vt:lpstr>
      <vt:lpstr>PowerPoint Presentation</vt:lpstr>
      <vt:lpstr>Steering pattern monitoring + Physiological measurement </vt:lpstr>
      <vt:lpstr>Driver eye/face monitoring </vt:lpstr>
      <vt:lpstr>Discussion &amp; Results: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Bad Streets :</vt:lpstr>
      <vt:lpstr>LiDAR &amp; Image Processing</vt:lpstr>
      <vt:lpstr>LiDAR &amp; Image Processing</vt:lpstr>
      <vt:lpstr>Heartbeat through steering wheel:</vt:lpstr>
      <vt:lpstr>Conclusion &amp; Future Work</vt:lpstr>
      <vt:lpstr>PowerPoint Presentation</vt:lpstr>
      <vt:lpstr>PowerPoint Presentation</vt:lpstr>
      <vt:lpstr>Thank 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 Driving</dc:title>
  <dc:creator>Abu-hijleh, Nour</dc:creator>
  <cp:keywords>CTPClassification=CTP_NT</cp:keywords>
  <cp:lastModifiedBy>Abu-hijleh, Nour</cp:lastModifiedBy>
  <cp:revision>48</cp:revision>
  <dcterms:created xsi:type="dcterms:W3CDTF">2019-12-22T08:48:25Z</dcterms:created>
  <dcterms:modified xsi:type="dcterms:W3CDTF">2019-12-23T09:29:08Z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3cd33952-fee9-4989-9965-1d9528fec6ec</vt:lpwstr>
  </property>
  <property fmtid="{D5CDD505-2E9C-101B-9397-08002B2CF9AE}" pid="3" name="CTP_TimeStamp">
    <vt:lpwstr>2019-12-23 09:29:07Z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