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42"/>
  </p:notesMasterIdLst>
  <p:sldIdLst>
    <p:sldId id="257" r:id="rId2"/>
    <p:sldId id="258" r:id="rId3"/>
    <p:sldId id="260" r:id="rId4"/>
    <p:sldId id="263" r:id="rId5"/>
    <p:sldId id="296" r:id="rId6"/>
    <p:sldId id="265" r:id="rId7"/>
    <p:sldId id="300" r:id="rId8"/>
    <p:sldId id="301" r:id="rId9"/>
    <p:sldId id="264" r:id="rId10"/>
    <p:sldId id="276" r:id="rId11"/>
    <p:sldId id="289" r:id="rId12"/>
    <p:sldId id="280" r:id="rId13"/>
    <p:sldId id="298" r:id="rId14"/>
    <p:sldId id="304" r:id="rId15"/>
    <p:sldId id="271" r:id="rId16"/>
    <p:sldId id="306" r:id="rId17"/>
    <p:sldId id="267" r:id="rId18"/>
    <p:sldId id="270" r:id="rId19"/>
    <p:sldId id="302" r:id="rId20"/>
    <p:sldId id="326" r:id="rId21"/>
    <p:sldId id="305" r:id="rId22"/>
    <p:sldId id="272" r:id="rId23"/>
    <p:sldId id="307" r:id="rId24"/>
    <p:sldId id="310" r:id="rId25"/>
    <p:sldId id="308" r:id="rId26"/>
    <p:sldId id="312" r:id="rId27"/>
    <p:sldId id="314" r:id="rId28"/>
    <p:sldId id="315" r:id="rId29"/>
    <p:sldId id="324" r:id="rId30"/>
    <p:sldId id="316" r:id="rId31"/>
    <p:sldId id="317" r:id="rId32"/>
    <p:sldId id="318" r:id="rId33"/>
    <p:sldId id="319" r:id="rId34"/>
    <p:sldId id="320" r:id="rId35"/>
    <p:sldId id="321" r:id="rId36"/>
    <p:sldId id="322" r:id="rId37"/>
    <p:sldId id="323" r:id="rId38"/>
    <p:sldId id="325" r:id="rId39"/>
    <p:sldId id="290" r:id="rId40"/>
    <p:sldId id="287"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5" autoAdjust="0"/>
    <p:restoredTop sz="94660"/>
  </p:normalViewPr>
  <p:slideViewPr>
    <p:cSldViewPr snapToGrid="0">
      <p:cViewPr varScale="1">
        <p:scale>
          <a:sx n="73" d="100"/>
          <a:sy n="73" d="100"/>
        </p:scale>
        <p:origin x="61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73F917-8A96-4E3F-97D1-0F6E18A0F082}" type="datetimeFigureOut">
              <a:rPr lang="en-US" smtClean="0"/>
              <a:t>12/22/2018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39FA03-CD85-4343-AC78-B9A3171A8FB6}" type="slidenum">
              <a:rPr lang="en-US" smtClean="0"/>
              <a:t>‹#›</a:t>
            </a:fld>
            <a:endParaRPr lang="en-US"/>
          </a:p>
        </p:txBody>
      </p:sp>
    </p:spTree>
    <p:extLst>
      <p:ext uri="{BB962C8B-B14F-4D97-AF65-F5344CB8AC3E}">
        <p14:creationId xmlns:p14="http://schemas.microsoft.com/office/powerpoint/2010/main" val="40406256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E3602395-088C-41D6-B613-23C9AD512DBC}" type="datetimeFigureOut">
              <a:rPr lang="en-US" smtClean="0"/>
              <a:t>12/22/2018</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EA06E3D3-CCFA-4702-A86C-9EA79FF12315}" type="slidenum">
              <a:rPr lang="en-US" smtClean="0"/>
              <a:t>‹#›</a:t>
            </a:fld>
            <a:endParaRPr lang="en-US"/>
          </a:p>
        </p:txBody>
      </p:sp>
    </p:spTree>
    <p:extLst>
      <p:ext uri="{BB962C8B-B14F-4D97-AF65-F5344CB8AC3E}">
        <p14:creationId xmlns:p14="http://schemas.microsoft.com/office/powerpoint/2010/main" val="3759269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3602395-088C-41D6-B613-23C9AD512DBC}" type="datetimeFigureOut">
              <a:rPr lang="en-US" smtClean="0"/>
              <a:t>12/22/2018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E3D3-CCFA-4702-A86C-9EA79FF12315}" type="slidenum">
              <a:rPr lang="en-US" smtClean="0"/>
              <a:t>‹#›</a:t>
            </a:fld>
            <a:endParaRPr lang="en-US"/>
          </a:p>
        </p:txBody>
      </p:sp>
    </p:spTree>
    <p:extLst>
      <p:ext uri="{BB962C8B-B14F-4D97-AF65-F5344CB8AC3E}">
        <p14:creationId xmlns:p14="http://schemas.microsoft.com/office/powerpoint/2010/main" val="3246631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3602395-088C-41D6-B613-23C9AD512DBC}" type="datetimeFigureOut">
              <a:rPr lang="en-US" smtClean="0"/>
              <a:t>12/22/2018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E3D3-CCFA-4702-A86C-9EA79FF12315}" type="slidenum">
              <a:rPr lang="en-US" smtClean="0"/>
              <a:t>‹#›</a:t>
            </a:fld>
            <a:endParaRPr lang="en-US"/>
          </a:p>
        </p:txBody>
      </p:sp>
    </p:spTree>
    <p:extLst>
      <p:ext uri="{BB962C8B-B14F-4D97-AF65-F5344CB8AC3E}">
        <p14:creationId xmlns:p14="http://schemas.microsoft.com/office/powerpoint/2010/main" val="11710058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3602395-088C-41D6-B613-23C9AD512DBC}" type="datetimeFigureOut">
              <a:rPr lang="en-US" smtClean="0"/>
              <a:t>12/22/2018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E3D3-CCFA-4702-A86C-9EA79FF12315}" type="slidenum">
              <a:rPr lang="en-US" smtClean="0"/>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3167499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3602395-088C-41D6-B613-23C9AD512DBC}" type="datetimeFigureOut">
              <a:rPr lang="en-US" smtClean="0"/>
              <a:t>12/22/2018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E3D3-CCFA-4702-A86C-9EA79FF12315}" type="slidenum">
              <a:rPr lang="en-US" smtClean="0"/>
              <a:t>‹#›</a:t>
            </a:fld>
            <a:endParaRPr lang="en-US"/>
          </a:p>
        </p:txBody>
      </p:sp>
    </p:spTree>
    <p:extLst>
      <p:ext uri="{BB962C8B-B14F-4D97-AF65-F5344CB8AC3E}">
        <p14:creationId xmlns:p14="http://schemas.microsoft.com/office/powerpoint/2010/main" val="16777139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E3602395-088C-41D6-B613-23C9AD512DBC}" type="datetimeFigureOut">
              <a:rPr lang="en-US" smtClean="0"/>
              <a:t>12/22/2018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E3D3-CCFA-4702-A86C-9EA79FF12315}" type="slidenum">
              <a:rPr lang="en-US" smtClean="0"/>
              <a:t>‹#›</a:t>
            </a:fld>
            <a:endParaRPr lang="en-US"/>
          </a:p>
        </p:txBody>
      </p:sp>
    </p:spTree>
    <p:extLst>
      <p:ext uri="{BB962C8B-B14F-4D97-AF65-F5344CB8AC3E}">
        <p14:creationId xmlns:p14="http://schemas.microsoft.com/office/powerpoint/2010/main" val="12500900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E3602395-088C-41D6-B613-23C9AD512DBC}" type="datetimeFigureOut">
              <a:rPr lang="en-US" smtClean="0"/>
              <a:t>12/22/2018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E3D3-CCFA-4702-A86C-9EA79FF12315}" type="slidenum">
              <a:rPr lang="en-US" smtClean="0"/>
              <a:t>‹#›</a:t>
            </a:fld>
            <a:endParaRPr lang="en-US"/>
          </a:p>
        </p:txBody>
      </p:sp>
    </p:spTree>
    <p:extLst>
      <p:ext uri="{BB962C8B-B14F-4D97-AF65-F5344CB8AC3E}">
        <p14:creationId xmlns:p14="http://schemas.microsoft.com/office/powerpoint/2010/main" val="294828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602395-088C-41D6-B613-23C9AD512DBC}" type="datetimeFigureOut">
              <a:rPr lang="en-US" smtClean="0"/>
              <a:t>12/22/2018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E3D3-CCFA-4702-A86C-9EA79FF12315}" type="slidenum">
              <a:rPr lang="en-US" smtClean="0"/>
              <a:t>‹#›</a:t>
            </a:fld>
            <a:endParaRPr lang="en-US"/>
          </a:p>
        </p:txBody>
      </p:sp>
    </p:spTree>
    <p:extLst>
      <p:ext uri="{BB962C8B-B14F-4D97-AF65-F5344CB8AC3E}">
        <p14:creationId xmlns:p14="http://schemas.microsoft.com/office/powerpoint/2010/main" val="35045163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602395-088C-41D6-B613-23C9AD512DBC}" type="datetimeFigureOut">
              <a:rPr lang="en-US" smtClean="0"/>
              <a:t>12/22/2018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E3D3-CCFA-4702-A86C-9EA79FF12315}" type="slidenum">
              <a:rPr lang="en-US" smtClean="0"/>
              <a:t>‹#›</a:t>
            </a:fld>
            <a:endParaRPr lang="en-US"/>
          </a:p>
        </p:txBody>
      </p:sp>
    </p:spTree>
    <p:extLst>
      <p:ext uri="{BB962C8B-B14F-4D97-AF65-F5344CB8AC3E}">
        <p14:creationId xmlns:p14="http://schemas.microsoft.com/office/powerpoint/2010/main" val="310040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602395-088C-41D6-B613-23C9AD512DBC}" type="datetimeFigureOut">
              <a:rPr lang="en-US" smtClean="0"/>
              <a:t>12/22/2018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E3D3-CCFA-4702-A86C-9EA79FF12315}" type="slidenum">
              <a:rPr lang="en-US" smtClean="0"/>
              <a:t>‹#›</a:t>
            </a:fld>
            <a:endParaRPr lang="en-US"/>
          </a:p>
        </p:txBody>
      </p:sp>
    </p:spTree>
    <p:extLst>
      <p:ext uri="{BB962C8B-B14F-4D97-AF65-F5344CB8AC3E}">
        <p14:creationId xmlns:p14="http://schemas.microsoft.com/office/powerpoint/2010/main" val="1265952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3602395-088C-41D6-B613-23C9AD512DBC}" type="datetimeFigureOut">
              <a:rPr lang="en-US" smtClean="0"/>
              <a:t>12/22/2018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E3D3-CCFA-4702-A86C-9EA79FF12315}" type="slidenum">
              <a:rPr lang="en-US" smtClean="0"/>
              <a:t>‹#›</a:t>
            </a:fld>
            <a:endParaRPr lang="en-US"/>
          </a:p>
        </p:txBody>
      </p:sp>
    </p:spTree>
    <p:extLst>
      <p:ext uri="{BB962C8B-B14F-4D97-AF65-F5344CB8AC3E}">
        <p14:creationId xmlns:p14="http://schemas.microsoft.com/office/powerpoint/2010/main" val="4255900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3602395-088C-41D6-B613-23C9AD512DBC}" type="datetimeFigureOut">
              <a:rPr lang="en-US" smtClean="0"/>
              <a:t>12/22/2018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E3D3-CCFA-4702-A86C-9EA79FF12315}" type="slidenum">
              <a:rPr lang="en-US" smtClean="0"/>
              <a:t>‹#›</a:t>
            </a:fld>
            <a:endParaRPr lang="en-US"/>
          </a:p>
        </p:txBody>
      </p:sp>
    </p:spTree>
    <p:extLst>
      <p:ext uri="{BB962C8B-B14F-4D97-AF65-F5344CB8AC3E}">
        <p14:creationId xmlns:p14="http://schemas.microsoft.com/office/powerpoint/2010/main" val="28954795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3602395-088C-41D6-B613-23C9AD512DBC}" type="datetimeFigureOut">
              <a:rPr lang="en-US" smtClean="0"/>
              <a:t>12/22/2018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E3D3-CCFA-4702-A86C-9EA79FF12315}" type="slidenum">
              <a:rPr lang="en-US" smtClean="0"/>
              <a:t>‹#›</a:t>
            </a:fld>
            <a:endParaRPr lang="en-US"/>
          </a:p>
        </p:txBody>
      </p:sp>
    </p:spTree>
    <p:extLst>
      <p:ext uri="{BB962C8B-B14F-4D97-AF65-F5344CB8AC3E}">
        <p14:creationId xmlns:p14="http://schemas.microsoft.com/office/powerpoint/2010/main" val="1784122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3602395-088C-41D6-B613-23C9AD512DBC}" type="datetimeFigureOut">
              <a:rPr lang="en-US" smtClean="0"/>
              <a:t>12/22/2018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E3D3-CCFA-4702-A86C-9EA79FF12315}" type="slidenum">
              <a:rPr lang="en-US" smtClean="0"/>
              <a:t>‹#›</a:t>
            </a:fld>
            <a:endParaRPr lang="en-US"/>
          </a:p>
        </p:txBody>
      </p:sp>
    </p:spTree>
    <p:extLst>
      <p:ext uri="{BB962C8B-B14F-4D97-AF65-F5344CB8AC3E}">
        <p14:creationId xmlns:p14="http://schemas.microsoft.com/office/powerpoint/2010/main" val="1746561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602395-088C-41D6-B613-23C9AD512DBC}" type="datetimeFigureOut">
              <a:rPr lang="en-US" smtClean="0"/>
              <a:t>12/22/2018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E3D3-CCFA-4702-A86C-9EA79FF12315}" type="slidenum">
              <a:rPr lang="en-US" smtClean="0"/>
              <a:t>‹#›</a:t>
            </a:fld>
            <a:endParaRPr lang="en-US"/>
          </a:p>
        </p:txBody>
      </p:sp>
    </p:spTree>
    <p:extLst>
      <p:ext uri="{BB962C8B-B14F-4D97-AF65-F5344CB8AC3E}">
        <p14:creationId xmlns:p14="http://schemas.microsoft.com/office/powerpoint/2010/main" val="3009033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3602395-088C-41D6-B613-23C9AD512DBC}" type="datetimeFigureOut">
              <a:rPr lang="en-US" smtClean="0"/>
              <a:t>12/22/2018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E3D3-CCFA-4702-A86C-9EA79FF12315}" type="slidenum">
              <a:rPr lang="en-US" smtClean="0"/>
              <a:t>‹#›</a:t>
            </a:fld>
            <a:endParaRPr lang="en-US"/>
          </a:p>
        </p:txBody>
      </p:sp>
    </p:spTree>
    <p:extLst>
      <p:ext uri="{BB962C8B-B14F-4D97-AF65-F5344CB8AC3E}">
        <p14:creationId xmlns:p14="http://schemas.microsoft.com/office/powerpoint/2010/main" val="16190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3602395-088C-41D6-B613-23C9AD512DBC}" type="datetimeFigureOut">
              <a:rPr lang="en-US" smtClean="0"/>
              <a:t>12/22/2018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E3D3-CCFA-4702-A86C-9EA79FF12315}" type="slidenum">
              <a:rPr lang="en-US" smtClean="0"/>
              <a:t>‹#›</a:t>
            </a:fld>
            <a:endParaRPr lang="en-US"/>
          </a:p>
        </p:txBody>
      </p:sp>
    </p:spTree>
    <p:extLst>
      <p:ext uri="{BB962C8B-B14F-4D97-AF65-F5344CB8AC3E}">
        <p14:creationId xmlns:p14="http://schemas.microsoft.com/office/powerpoint/2010/main" val="2649818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E3602395-088C-41D6-B613-23C9AD512DBC}" type="datetimeFigureOut">
              <a:rPr lang="en-US" smtClean="0"/>
              <a:t>12/22/2018</a:t>
            </a:fld>
            <a:endParaRPr 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EA06E3D3-CCFA-4702-A86C-9EA79FF12315}" type="slidenum">
              <a:rPr lang="en-US" smtClean="0"/>
              <a:t>‹#›</a:t>
            </a:fld>
            <a:endParaRPr lang="en-US"/>
          </a:p>
        </p:txBody>
      </p:sp>
    </p:spTree>
    <p:extLst>
      <p:ext uri="{BB962C8B-B14F-4D97-AF65-F5344CB8AC3E}">
        <p14:creationId xmlns:p14="http://schemas.microsoft.com/office/powerpoint/2010/main" val="237668348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2460625"/>
            <a:ext cx="12115800" cy="1325563"/>
          </a:xfrm>
        </p:spPr>
        <p:txBody>
          <a:bodyPr/>
          <a:lstStyle/>
          <a:p>
            <a:r>
              <a:rPr lang="en-US" dirty="0" smtClean="0"/>
              <a:t>General board for full automatic washing machines</a:t>
            </a:r>
            <a:endParaRPr lang="en-US" dirty="0"/>
          </a:p>
        </p:txBody>
      </p:sp>
    </p:spTree>
    <p:extLst>
      <p:ext uri="{BB962C8B-B14F-4D97-AF65-F5344CB8AC3E}">
        <p14:creationId xmlns:p14="http://schemas.microsoft.com/office/powerpoint/2010/main" val="42340480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932027"/>
            <a:ext cx="9905998" cy="1210282"/>
          </a:xfrm>
        </p:spPr>
        <p:txBody>
          <a:bodyPr>
            <a:normAutofit fontScale="90000"/>
          </a:bodyPr>
          <a:lstStyle/>
          <a:p>
            <a:r>
              <a:rPr lang="en-US" b="1" dirty="0"/>
              <a:t>Speed of the universal </a:t>
            </a:r>
            <a:r>
              <a:rPr lang="en-US" b="1" dirty="0" smtClean="0"/>
              <a:t>motor</a:t>
            </a:r>
            <a:br>
              <a:rPr lang="en-US" b="1" dirty="0" smtClean="0"/>
            </a:br>
            <a:r>
              <a:rPr lang="en-US" b="1" dirty="0" smtClean="0"/>
              <a:t/>
            </a:r>
            <a:br>
              <a:rPr lang="en-US" b="1" dirty="0" smtClean="0"/>
            </a:br>
            <a:r>
              <a:rPr lang="en-US" sz="3200" b="1" cap="none" dirty="0" smtClean="0">
                <a:solidFill>
                  <a:prstClr val="black"/>
                </a:solidFill>
                <a:latin typeface="Calibri Light" panose="020F0302020204030204"/>
              </a:rPr>
              <a:t>By z</a:t>
            </a:r>
            <a:r>
              <a:rPr lang="en-US" sz="3200" b="1" cap="none" dirty="0" smtClean="0">
                <a:solidFill>
                  <a:prstClr val="black"/>
                </a:solidFill>
                <a:latin typeface="Calibri Light" panose="020F0302020204030204"/>
              </a:rPr>
              <a:t>ero </a:t>
            </a:r>
            <a:r>
              <a:rPr lang="en-US" sz="3200" b="1" cap="none" dirty="0" smtClean="0">
                <a:solidFill>
                  <a:prstClr val="black"/>
                </a:solidFill>
                <a:latin typeface="Calibri Light" panose="020F0302020204030204"/>
              </a:rPr>
              <a:t>crossing detector CCT</a:t>
            </a:r>
            <a:endParaRPr lang="en-US" sz="3200"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70792" y="2142309"/>
            <a:ext cx="8366364" cy="4570652"/>
          </a:xfrm>
        </p:spPr>
      </p:pic>
      <p:pic>
        <p:nvPicPr>
          <p:cNvPr id="4" name="Picture 3"/>
          <p:cNvPicPr>
            <a:picLocks noChangeAspect="1"/>
          </p:cNvPicPr>
          <p:nvPr/>
        </p:nvPicPr>
        <p:blipFill>
          <a:blip r:embed="rId3"/>
          <a:stretch>
            <a:fillRect/>
          </a:stretch>
        </p:blipFill>
        <p:spPr>
          <a:xfrm>
            <a:off x="215330" y="3415926"/>
            <a:ext cx="3172305" cy="1802675"/>
          </a:xfrm>
          <a:prstGeom prst="rect">
            <a:avLst/>
          </a:prstGeom>
        </p:spPr>
      </p:pic>
    </p:spTree>
    <p:extLst>
      <p:ext uri="{BB962C8B-B14F-4D97-AF65-F5344CB8AC3E}">
        <p14:creationId xmlns:p14="http://schemas.microsoft.com/office/powerpoint/2010/main" val="28972313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none" dirty="0">
                <a:solidFill>
                  <a:prstClr val="black"/>
                </a:solidFill>
                <a:latin typeface="Calibri Light" panose="020F0302020204030204"/>
              </a:rPr>
              <a:t>T</a:t>
            </a:r>
            <a:r>
              <a:rPr lang="en-US" b="1" cap="none" dirty="0" smtClean="0">
                <a:solidFill>
                  <a:prstClr val="black"/>
                </a:solidFill>
                <a:latin typeface="Calibri Light" panose="020F0302020204030204"/>
              </a:rPr>
              <a:t>he </a:t>
            </a:r>
            <a:r>
              <a:rPr lang="en-US" b="1" cap="none" dirty="0">
                <a:solidFill>
                  <a:prstClr val="black"/>
                </a:solidFill>
                <a:latin typeface="Calibri Light" panose="020F0302020204030204"/>
              </a:rPr>
              <a:t>direction of rotation in the universal motor</a:t>
            </a:r>
            <a:endParaRPr lang="en-US" b="1" dirty="0"/>
          </a:p>
        </p:txBody>
      </p:sp>
      <p:sp>
        <p:nvSpPr>
          <p:cNvPr id="3" name="Content Placeholder 2"/>
          <p:cNvSpPr>
            <a:spLocks noGrp="1"/>
          </p:cNvSpPr>
          <p:nvPr>
            <p:ph idx="1"/>
          </p:nvPr>
        </p:nvSpPr>
        <p:spPr/>
        <p:txBody>
          <a:bodyPr/>
          <a:lstStyle/>
          <a:p>
            <a:pPr marL="0" indent="0">
              <a:buNone/>
            </a:pPr>
            <a:r>
              <a:rPr lang="en-US" dirty="0"/>
              <a:t>Reverse the </a:t>
            </a:r>
            <a:r>
              <a:rPr lang="en-US" b="1" dirty="0"/>
              <a:t>direction of rotation </a:t>
            </a:r>
            <a:r>
              <a:rPr lang="en-US" dirty="0"/>
              <a:t>in the </a:t>
            </a:r>
            <a:endParaRPr lang="en-US" dirty="0" smtClean="0"/>
          </a:p>
          <a:p>
            <a:pPr marL="0" indent="0">
              <a:buNone/>
            </a:pPr>
            <a:r>
              <a:rPr lang="en-US" dirty="0" smtClean="0"/>
              <a:t>universal </a:t>
            </a:r>
            <a:r>
              <a:rPr lang="en-US" dirty="0"/>
              <a:t>motor</a:t>
            </a:r>
            <a:r>
              <a:rPr lang="en-US" b="1" dirty="0"/>
              <a:t> </a:t>
            </a:r>
            <a:r>
              <a:rPr lang="en-US" dirty="0"/>
              <a:t>depends on reversing </a:t>
            </a:r>
            <a:endParaRPr lang="en-US" dirty="0" smtClean="0"/>
          </a:p>
          <a:p>
            <a:pPr marL="0" indent="0">
              <a:buNone/>
            </a:pPr>
            <a:r>
              <a:rPr lang="en-US" dirty="0" smtClean="0"/>
              <a:t>the </a:t>
            </a:r>
            <a:r>
              <a:rPr lang="en-US" dirty="0"/>
              <a:t>current in the rotor only .</a:t>
            </a:r>
          </a:p>
          <a:p>
            <a:pPr marL="0" indent="0">
              <a:buNone/>
            </a:pPr>
            <a:endParaRPr lang="en-US" dirty="0"/>
          </a:p>
        </p:txBody>
      </p:sp>
      <p:pic>
        <p:nvPicPr>
          <p:cNvPr id="5" name="Picture 4"/>
          <p:cNvPicPr>
            <a:picLocks noChangeAspect="1"/>
          </p:cNvPicPr>
          <p:nvPr/>
        </p:nvPicPr>
        <p:blipFill>
          <a:blip r:embed="rId2"/>
          <a:stretch>
            <a:fillRect/>
          </a:stretch>
        </p:blipFill>
        <p:spPr>
          <a:xfrm>
            <a:off x="3837490" y="4342175"/>
            <a:ext cx="7805681" cy="2407285"/>
          </a:xfrm>
          <a:prstGeom prst="rect">
            <a:avLst/>
          </a:prstGeom>
        </p:spPr>
      </p:pic>
      <p:pic>
        <p:nvPicPr>
          <p:cNvPr id="6" name="Picture 5"/>
          <p:cNvPicPr>
            <a:picLocks noChangeAspect="1"/>
          </p:cNvPicPr>
          <p:nvPr/>
        </p:nvPicPr>
        <p:blipFill>
          <a:blip r:embed="rId3"/>
          <a:stretch>
            <a:fillRect/>
          </a:stretch>
        </p:blipFill>
        <p:spPr>
          <a:xfrm>
            <a:off x="6799804" y="1777046"/>
            <a:ext cx="4741906" cy="2414590"/>
          </a:xfrm>
          <a:prstGeom prst="rect">
            <a:avLst/>
          </a:prstGeom>
        </p:spPr>
      </p:pic>
    </p:spTree>
    <p:extLst>
      <p:ext uri="{BB962C8B-B14F-4D97-AF65-F5344CB8AC3E}">
        <p14:creationId xmlns:p14="http://schemas.microsoft.com/office/powerpoint/2010/main" val="34336296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latin typeface="Calibri Light" panose="020F0302020204030204" pitchFamily="34" charset="0"/>
                <a:cs typeface="Calibri Light" panose="020F0302020204030204" pitchFamily="34" charset="0"/>
              </a:rPr>
              <a:t>Heater</a:t>
            </a:r>
            <a:endParaRPr lang="en-US" dirty="0">
              <a:latin typeface="Calibri Light" panose="020F0302020204030204" pitchFamily="34" charset="0"/>
              <a:cs typeface="Calibri Light" panose="020F0302020204030204" pitchFamily="34" charset="0"/>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55417" y="2097088"/>
            <a:ext cx="3294960" cy="3683949"/>
          </a:xfrm>
        </p:spPr>
      </p:pic>
      <p:pic>
        <p:nvPicPr>
          <p:cNvPr id="5" name="Picture 4"/>
          <p:cNvPicPr>
            <a:picLocks noChangeAspect="1"/>
          </p:cNvPicPr>
          <p:nvPr/>
        </p:nvPicPr>
        <p:blipFill>
          <a:blip r:embed="rId3"/>
          <a:stretch>
            <a:fillRect/>
          </a:stretch>
        </p:blipFill>
        <p:spPr>
          <a:xfrm>
            <a:off x="5081451" y="2775357"/>
            <a:ext cx="6698069" cy="2327410"/>
          </a:xfrm>
          <a:prstGeom prst="rect">
            <a:avLst/>
          </a:prstGeom>
        </p:spPr>
      </p:pic>
    </p:spTree>
    <p:extLst>
      <p:ext uri="{BB962C8B-B14F-4D97-AF65-F5344CB8AC3E}">
        <p14:creationId xmlns:p14="http://schemas.microsoft.com/office/powerpoint/2010/main" val="37383847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display</a:t>
            </a:r>
            <a:endParaRPr lang="en-US" dirty="0"/>
          </a:p>
        </p:txBody>
      </p:sp>
      <p:sp>
        <p:nvSpPr>
          <p:cNvPr id="3" name="عنصر نائب للمحتوى 2"/>
          <p:cNvSpPr>
            <a:spLocks noGrp="1"/>
          </p:cNvSpPr>
          <p:nvPr>
            <p:ph idx="1"/>
          </p:nvPr>
        </p:nvSpPr>
        <p:spPr/>
        <p:txBody>
          <a:bodyPr/>
          <a:lstStyle/>
          <a:p>
            <a:r>
              <a:rPr lang="en-US" dirty="0"/>
              <a:t>A liquid crystal display, or </a:t>
            </a:r>
            <a:r>
              <a:rPr lang="en-US" dirty="0" smtClean="0"/>
              <a:t>LCD with I2C module was used as a display pf this project.</a:t>
            </a:r>
          </a:p>
          <a:p>
            <a:r>
              <a:rPr lang="en-US" dirty="0" smtClean="0"/>
              <a:t>Need 2 pins in the controller for serial data and serial clock and 2 pins for power.</a:t>
            </a:r>
          </a:p>
          <a:p>
            <a:endParaRPr lang="en-US" dirty="0"/>
          </a:p>
        </p:txBody>
      </p:sp>
      <p:pic>
        <p:nvPicPr>
          <p:cNvPr id="7" name="image34.jpeg"/>
          <p:cNvPicPr/>
          <p:nvPr/>
        </p:nvPicPr>
        <p:blipFill>
          <a:blip r:embed="rId2" cstate="print"/>
          <a:stretch>
            <a:fillRect/>
          </a:stretch>
        </p:blipFill>
        <p:spPr>
          <a:xfrm>
            <a:off x="3615517" y="4020344"/>
            <a:ext cx="4957787" cy="2390503"/>
          </a:xfrm>
          <a:prstGeom prst="rect">
            <a:avLst/>
          </a:prstGeom>
        </p:spPr>
      </p:pic>
    </p:spTree>
    <p:extLst>
      <p:ext uri="{BB962C8B-B14F-4D97-AF65-F5344CB8AC3E}">
        <p14:creationId xmlns:p14="http://schemas.microsoft.com/office/powerpoint/2010/main" val="14892409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sz="3600" b="1" dirty="0" smtClean="0">
              <a:latin typeface="Calibri Light" panose="020F0302020204030204" pitchFamily="34" charset="0"/>
              <a:cs typeface="Calibri Light" panose="020F0302020204030204" pitchFamily="34" charset="0"/>
            </a:endParaRPr>
          </a:p>
          <a:p>
            <a:pPr marL="0" indent="0" algn="ctr">
              <a:buNone/>
            </a:pPr>
            <a:r>
              <a:rPr lang="en-US" sz="3600" b="1" dirty="0" smtClean="0">
                <a:latin typeface="Calibri Light" panose="020F0302020204030204" pitchFamily="34" charset="0"/>
                <a:cs typeface="Calibri Light" panose="020F0302020204030204" pitchFamily="34" charset="0"/>
              </a:rPr>
              <a:t>Inputs </a:t>
            </a:r>
            <a:r>
              <a:rPr lang="en-US" sz="3600" b="1" dirty="0">
                <a:latin typeface="Calibri Light" panose="020F0302020204030204" pitchFamily="34" charset="0"/>
                <a:cs typeface="Calibri Light" panose="020F0302020204030204" pitchFamily="34" charset="0"/>
              </a:rPr>
              <a:t>in washing machines</a:t>
            </a:r>
            <a:endParaRPr lang="en-US" sz="3600" dirty="0"/>
          </a:p>
          <a:p>
            <a:endParaRPr lang="en-US" dirty="0"/>
          </a:p>
        </p:txBody>
      </p:sp>
    </p:spTree>
    <p:extLst>
      <p:ext uri="{BB962C8B-B14F-4D97-AF65-F5344CB8AC3E}">
        <p14:creationId xmlns:p14="http://schemas.microsoft.com/office/powerpoint/2010/main" val="31508620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latin typeface="Calibri Light" panose="020F0302020204030204" pitchFamily="34" charset="0"/>
                <a:cs typeface="Calibri Light" panose="020F0302020204030204" pitchFamily="34" charset="0"/>
              </a:rPr>
              <a:t/>
            </a:r>
            <a:br>
              <a:rPr lang="en-US" dirty="0" smtClean="0">
                <a:latin typeface="Calibri Light" panose="020F0302020204030204" pitchFamily="34" charset="0"/>
                <a:cs typeface="Calibri Light" panose="020F0302020204030204" pitchFamily="34" charset="0"/>
              </a:rPr>
            </a:br>
            <a:r>
              <a:rPr lang="en-US" dirty="0" smtClean="0">
                <a:latin typeface="Calibri Light" panose="020F0302020204030204" pitchFamily="34" charset="0"/>
                <a:cs typeface="Calibri Light" panose="020F0302020204030204" pitchFamily="34" charset="0"/>
              </a:rPr>
              <a:t>Power </a:t>
            </a:r>
            <a:r>
              <a:rPr lang="en-US" dirty="0">
                <a:latin typeface="Calibri Light" panose="020F0302020204030204" pitchFamily="34" charset="0"/>
                <a:cs typeface="Calibri Light" panose="020F0302020204030204" pitchFamily="34" charset="0"/>
              </a:rPr>
              <a:t>switch ( </a:t>
            </a:r>
            <a:r>
              <a:rPr lang="en-US" dirty="0" smtClean="0">
                <a:latin typeface="Calibri Light" panose="020F0302020204030204" pitchFamily="34" charset="0"/>
                <a:cs typeface="Calibri Light" panose="020F0302020204030204" pitchFamily="34" charset="0"/>
              </a:rPr>
              <a:t>selector ) </a:t>
            </a:r>
            <a:r>
              <a:rPr lang="en-US" dirty="0">
                <a:latin typeface="Calibri Light" panose="020F0302020204030204" pitchFamily="34" charset="0"/>
                <a:cs typeface="Calibri Light" panose="020F0302020204030204" pitchFamily="34" charset="0"/>
              </a:rPr>
              <a:t>:</a:t>
            </a:r>
            <a:br>
              <a:rPr lang="en-US" dirty="0">
                <a:latin typeface="Calibri Light" panose="020F0302020204030204" pitchFamily="34" charset="0"/>
                <a:cs typeface="Calibri Light" panose="020F0302020204030204" pitchFamily="34" charset="0"/>
              </a:rPr>
            </a:br>
            <a:endParaRPr lang="en-US" dirty="0">
              <a:latin typeface="Calibri Light" panose="020F0302020204030204" pitchFamily="34" charset="0"/>
              <a:cs typeface="Calibri Light" panose="020F0302020204030204" pitchFamily="34" charset="0"/>
            </a:endParaRPr>
          </a:p>
        </p:txBody>
      </p:sp>
      <p:sp>
        <p:nvSpPr>
          <p:cNvPr id="3" name="Content Placeholder 2"/>
          <p:cNvSpPr>
            <a:spLocks noGrp="1"/>
          </p:cNvSpPr>
          <p:nvPr>
            <p:ph idx="1"/>
          </p:nvPr>
        </p:nvSpPr>
        <p:spPr>
          <a:xfrm>
            <a:off x="1141412" y="2097088"/>
            <a:ext cx="9905999" cy="3541714"/>
          </a:xfrm>
        </p:spPr>
        <p:txBody>
          <a:bodyPr/>
          <a:lstStyle/>
          <a:p>
            <a:r>
              <a:rPr lang="en-US" dirty="0" smtClean="0"/>
              <a:t>It </a:t>
            </a:r>
            <a:r>
              <a:rPr lang="en-US" dirty="0"/>
              <a:t>is just a selector to select at what program (washing type ) the washing </a:t>
            </a:r>
            <a:r>
              <a:rPr lang="en-US" dirty="0" smtClean="0"/>
              <a:t>machine </a:t>
            </a:r>
            <a:r>
              <a:rPr lang="en-US" dirty="0"/>
              <a:t>will work “</a:t>
            </a:r>
            <a:r>
              <a:rPr lang="en-US" dirty="0" err="1"/>
              <a:t>eg</a:t>
            </a:r>
            <a:r>
              <a:rPr lang="en-US" dirty="0"/>
              <a:t>: cotton , sport wear , …. </a:t>
            </a:r>
            <a:r>
              <a:rPr lang="en-US" dirty="0" err="1"/>
              <a:t>etc</a:t>
            </a:r>
            <a:r>
              <a:rPr lang="en-US" dirty="0"/>
              <a:t>” </a:t>
            </a:r>
            <a:endParaRPr lang="en-US" dirty="0" smtClean="0"/>
          </a:p>
          <a:p>
            <a:endParaRPr lang="en-US" dirty="0"/>
          </a:p>
        </p:txBody>
      </p:sp>
      <p:pic>
        <p:nvPicPr>
          <p:cNvPr id="4" name="Picture 3"/>
          <p:cNvPicPr>
            <a:picLocks noChangeAspect="1"/>
          </p:cNvPicPr>
          <p:nvPr/>
        </p:nvPicPr>
        <p:blipFill>
          <a:blip r:embed="rId2"/>
          <a:stretch>
            <a:fillRect/>
          </a:stretch>
        </p:blipFill>
        <p:spPr>
          <a:xfrm>
            <a:off x="1141411" y="3053143"/>
            <a:ext cx="5222173" cy="3169387"/>
          </a:xfrm>
          <a:prstGeom prst="rect">
            <a:avLst/>
          </a:prstGeom>
        </p:spPr>
      </p:pic>
      <p:pic>
        <p:nvPicPr>
          <p:cNvPr id="5" name="صورة 23" descr="C:\Users\ASUS\Desktop\مشروع\الانكودر سويش.png"/>
          <p:cNvPicPr/>
          <p:nvPr/>
        </p:nvPicPr>
        <p:blipFill>
          <a:blip r:embed="rId3">
            <a:extLst>
              <a:ext uri="{28A0092B-C50C-407E-A947-70E740481C1C}">
                <a14:useLocalDpi xmlns:a14="http://schemas.microsoft.com/office/drawing/2010/main" val="0"/>
              </a:ext>
            </a:extLst>
          </a:blip>
          <a:srcRect/>
          <a:stretch>
            <a:fillRect/>
          </a:stretch>
        </p:blipFill>
        <p:spPr bwMode="auto">
          <a:xfrm>
            <a:off x="6518367" y="3053142"/>
            <a:ext cx="5521482" cy="3169387"/>
          </a:xfrm>
          <a:prstGeom prst="rect">
            <a:avLst/>
          </a:prstGeom>
          <a:noFill/>
          <a:ln>
            <a:noFill/>
          </a:ln>
        </p:spPr>
      </p:pic>
    </p:spTree>
    <p:extLst>
      <p:ext uri="{BB962C8B-B14F-4D97-AF65-F5344CB8AC3E}">
        <p14:creationId xmlns:p14="http://schemas.microsoft.com/office/powerpoint/2010/main" val="416638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Push buttons</a:t>
            </a:r>
            <a:endParaRPr lang="en-US" b="1" dirty="0"/>
          </a:p>
        </p:txBody>
      </p:sp>
      <p:sp>
        <p:nvSpPr>
          <p:cNvPr id="3" name="Content Placeholder 2"/>
          <p:cNvSpPr>
            <a:spLocks noGrp="1"/>
          </p:cNvSpPr>
          <p:nvPr>
            <p:ph idx="1"/>
          </p:nvPr>
        </p:nvSpPr>
        <p:spPr>
          <a:xfrm>
            <a:off x="1141412" y="1854926"/>
            <a:ext cx="9905999" cy="3936275"/>
          </a:xfrm>
        </p:spPr>
        <p:txBody>
          <a:bodyPr/>
          <a:lstStyle/>
          <a:p>
            <a:pPr marL="0" indent="0">
              <a:buNone/>
            </a:pPr>
            <a:r>
              <a:rPr lang="en-US" dirty="0" smtClean="0"/>
              <a:t>4 push buttons were considered as inputs in this project: </a:t>
            </a:r>
          </a:p>
          <a:p>
            <a:endParaRPr lang="en-US" dirty="0" smtClean="0"/>
          </a:p>
          <a:p>
            <a:r>
              <a:rPr lang="en-US" dirty="0" smtClean="0"/>
              <a:t>Play/pause.</a:t>
            </a:r>
          </a:p>
          <a:p>
            <a:r>
              <a:rPr lang="en-US" dirty="0" smtClean="0"/>
              <a:t>Temperature adjustment.</a:t>
            </a:r>
          </a:p>
          <a:p>
            <a:r>
              <a:rPr lang="en-US" dirty="0" smtClean="0"/>
              <a:t>Rinse adjustment.</a:t>
            </a:r>
          </a:p>
          <a:p>
            <a:r>
              <a:rPr lang="en-US" dirty="0" smtClean="0"/>
              <a:t>Spin speed adjustment.</a:t>
            </a:r>
          </a:p>
          <a:p>
            <a:endParaRPr lang="en-US" dirty="0" smtClean="0"/>
          </a:p>
          <a:p>
            <a:pPr marL="0" indent="0">
              <a:buNone/>
            </a:pPr>
            <a:endParaRPr lang="en-US" dirty="0"/>
          </a:p>
        </p:txBody>
      </p:sp>
      <p:pic>
        <p:nvPicPr>
          <p:cNvPr id="4" name="Picture 3"/>
          <p:cNvPicPr>
            <a:picLocks noChangeAspect="1"/>
          </p:cNvPicPr>
          <p:nvPr/>
        </p:nvPicPr>
        <p:blipFill>
          <a:blip r:embed="rId2"/>
          <a:stretch>
            <a:fillRect/>
          </a:stretch>
        </p:blipFill>
        <p:spPr>
          <a:xfrm>
            <a:off x="5928162" y="2311588"/>
            <a:ext cx="5214455" cy="4546411"/>
          </a:xfrm>
          <a:prstGeom prst="rect">
            <a:avLst/>
          </a:prstGeom>
        </p:spPr>
      </p:pic>
    </p:spTree>
    <p:extLst>
      <p:ext uri="{BB962C8B-B14F-4D97-AF65-F5344CB8AC3E}">
        <p14:creationId xmlns:p14="http://schemas.microsoft.com/office/powerpoint/2010/main" val="31389212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latin typeface="Calibri Light" panose="020F0302020204030204" pitchFamily="34" charset="0"/>
                <a:cs typeface="Calibri Light" panose="020F0302020204030204" pitchFamily="34" charset="0"/>
              </a:rPr>
              <a:t>Pressure sensor</a:t>
            </a:r>
            <a:endParaRPr lang="en-US" dirty="0">
              <a:latin typeface="Calibri Light" panose="020F0302020204030204" pitchFamily="34" charset="0"/>
              <a:cs typeface="Calibri Light" panose="020F0302020204030204" pitchFamily="34" charset="0"/>
            </a:endParaRPr>
          </a:p>
        </p:txBody>
      </p:sp>
      <p:sp>
        <p:nvSpPr>
          <p:cNvPr id="3" name="عنصر نائب للمحتوى 2"/>
          <p:cNvSpPr>
            <a:spLocks noGrp="1"/>
          </p:cNvSpPr>
          <p:nvPr>
            <p:ph idx="1"/>
          </p:nvPr>
        </p:nvSpPr>
        <p:spPr/>
        <p:txBody>
          <a:bodyPr/>
          <a:lstStyle/>
          <a:p>
            <a:r>
              <a:rPr lang="en-US" dirty="0"/>
              <a:t>The pressure sensor is a device that detects the level of water that required to the clothes that will be washed </a:t>
            </a:r>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4411" y="3423443"/>
            <a:ext cx="2659063" cy="2461418"/>
          </a:xfrm>
          <a:prstGeom prst="rect">
            <a:avLst/>
          </a:prstGeom>
        </p:spPr>
      </p:pic>
      <p:pic>
        <p:nvPicPr>
          <p:cNvPr id="8" name="عنصر نائب للمحتوى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5574" y="3175604"/>
            <a:ext cx="3263640" cy="2957097"/>
          </a:xfrm>
          <a:prstGeom prst="rect">
            <a:avLst/>
          </a:prstGeom>
        </p:spPr>
      </p:pic>
    </p:spTree>
    <p:extLst>
      <p:ext uri="{BB962C8B-B14F-4D97-AF65-F5344CB8AC3E}">
        <p14:creationId xmlns:p14="http://schemas.microsoft.com/office/powerpoint/2010/main" val="7861417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thermistor </a:t>
            </a:r>
            <a:endParaRPr lang="en-US" dirty="0"/>
          </a:p>
        </p:txBody>
      </p:sp>
      <p:sp>
        <p:nvSpPr>
          <p:cNvPr id="3" name="Content Placeholder 2"/>
          <p:cNvSpPr>
            <a:spLocks noGrp="1"/>
          </p:cNvSpPr>
          <p:nvPr>
            <p:ph idx="1"/>
          </p:nvPr>
        </p:nvSpPr>
        <p:spPr>
          <a:xfrm>
            <a:off x="1141412" y="1829198"/>
            <a:ext cx="9905999" cy="3541714"/>
          </a:xfrm>
        </p:spPr>
        <p:txBody>
          <a:bodyPr>
            <a:normAutofit/>
          </a:bodyPr>
          <a:lstStyle/>
          <a:p>
            <a:pPr marL="0" indent="0">
              <a:buNone/>
            </a:pPr>
            <a:r>
              <a:rPr lang="en-US" dirty="0" smtClean="0">
                <a:latin typeface="Times New Roman" panose="02020603050405020304" pitchFamily="18" charset="0"/>
                <a:ea typeface="Calibri" panose="020F0502020204030204" pitchFamily="34" charset="0"/>
              </a:rPr>
              <a:t>The </a:t>
            </a:r>
            <a:r>
              <a:rPr lang="en-US" dirty="0">
                <a:latin typeface="Times New Roman" panose="02020603050405020304" pitchFamily="18" charset="0"/>
                <a:ea typeface="Calibri" panose="020F0502020204030204" pitchFamily="34" charset="0"/>
              </a:rPr>
              <a:t>thermistor (temperature sensor) acts as a feedback unit to the controller to obtain the temperature that is reached by the </a:t>
            </a:r>
            <a:r>
              <a:rPr lang="en-US" dirty="0" smtClean="0">
                <a:latin typeface="Times New Roman" panose="02020603050405020304" pitchFamily="18" charset="0"/>
                <a:ea typeface="Calibri" panose="020F0502020204030204" pitchFamily="34" charset="0"/>
              </a:rPr>
              <a:t>heater</a:t>
            </a:r>
          </a:p>
        </p:txBody>
      </p:sp>
      <p:pic>
        <p:nvPicPr>
          <p:cNvPr id="4" name="Picture 3"/>
          <p:cNvPicPr>
            <a:picLocks noChangeAspect="1"/>
          </p:cNvPicPr>
          <p:nvPr/>
        </p:nvPicPr>
        <p:blipFill>
          <a:blip r:embed="rId2"/>
          <a:stretch>
            <a:fillRect/>
          </a:stretch>
        </p:blipFill>
        <p:spPr>
          <a:xfrm>
            <a:off x="1353287" y="2876654"/>
            <a:ext cx="4684623" cy="273604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1995" y="2876654"/>
            <a:ext cx="4038095" cy="2736045"/>
          </a:xfrm>
          <a:prstGeom prst="rect">
            <a:avLst/>
          </a:prstGeom>
        </p:spPr>
      </p:pic>
      <p:pic>
        <p:nvPicPr>
          <p:cNvPr id="6" name="Picture 5"/>
          <p:cNvPicPr>
            <a:picLocks noChangeAspect="1"/>
          </p:cNvPicPr>
          <p:nvPr/>
        </p:nvPicPr>
        <p:blipFill>
          <a:blip r:embed="rId4"/>
          <a:stretch>
            <a:fillRect/>
          </a:stretch>
        </p:blipFill>
        <p:spPr>
          <a:xfrm>
            <a:off x="1888170" y="5612699"/>
            <a:ext cx="8412482" cy="1031966"/>
          </a:xfrm>
          <a:prstGeom prst="rect">
            <a:avLst/>
          </a:prstGeom>
        </p:spPr>
      </p:pic>
    </p:spTree>
    <p:extLst>
      <p:ext uri="{BB962C8B-B14F-4D97-AF65-F5344CB8AC3E}">
        <p14:creationId xmlns:p14="http://schemas.microsoft.com/office/powerpoint/2010/main" val="29660745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Calibri Light" panose="020F0302020204030204" pitchFamily="34" charset="0"/>
                <a:cs typeface="Calibri Light" panose="020F0302020204030204" pitchFamily="34" charset="0"/>
              </a:rPr>
              <a:t>tachometer</a:t>
            </a:r>
            <a:endParaRPr lang="en-US" b="1" dirty="0"/>
          </a:p>
        </p:txBody>
      </p:sp>
      <p:sp>
        <p:nvSpPr>
          <p:cNvPr id="3" name="Content Placeholder 2"/>
          <p:cNvSpPr>
            <a:spLocks noGrp="1"/>
          </p:cNvSpPr>
          <p:nvPr>
            <p:ph idx="1"/>
          </p:nvPr>
        </p:nvSpPr>
        <p:spPr/>
        <p:txBody>
          <a:bodyPr/>
          <a:lstStyle/>
          <a:p>
            <a:pPr marL="0" indent="0">
              <a:buNone/>
            </a:pPr>
            <a:r>
              <a:rPr lang="en-US" dirty="0"/>
              <a:t>T</a:t>
            </a:r>
            <a:r>
              <a:rPr lang="en-US" dirty="0" smtClean="0"/>
              <a:t>he </a:t>
            </a:r>
            <a:r>
              <a:rPr lang="en-US" dirty="0"/>
              <a:t>speed of the motor will </a:t>
            </a:r>
            <a:r>
              <a:rPr lang="en-US" dirty="0" smtClean="0"/>
              <a:t>be measured </a:t>
            </a:r>
            <a:r>
              <a:rPr lang="en-US" dirty="0"/>
              <a:t>and sent to the </a:t>
            </a:r>
            <a:r>
              <a:rPr lang="en-US" dirty="0" smtClean="0"/>
              <a:t>controller as </a:t>
            </a:r>
            <a:r>
              <a:rPr lang="en-US" dirty="0"/>
              <a:t>a feedback by the AC tachometer</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8196" y="3226526"/>
            <a:ext cx="7832032" cy="2564675"/>
          </a:xfrm>
          <a:prstGeom prst="rect">
            <a:avLst/>
          </a:prstGeom>
        </p:spPr>
      </p:pic>
    </p:spTree>
    <p:extLst>
      <p:ext uri="{BB962C8B-B14F-4D97-AF65-F5344CB8AC3E}">
        <p14:creationId xmlns:p14="http://schemas.microsoft.com/office/powerpoint/2010/main" val="3544047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 simple definition of our project</a:t>
            </a:r>
            <a:endParaRPr lang="en-US" dirty="0"/>
          </a:p>
        </p:txBody>
      </p:sp>
      <p:sp>
        <p:nvSpPr>
          <p:cNvPr id="3" name="عنصر نائب للمحتوى 2"/>
          <p:cNvSpPr>
            <a:spLocks noGrp="1"/>
          </p:cNvSpPr>
          <p:nvPr>
            <p:ph idx="1"/>
          </p:nvPr>
        </p:nvSpPr>
        <p:spPr/>
        <p:txBody>
          <a:bodyPr/>
          <a:lstStyle/>
          <a:p>
            <a:r>
              <a:rPr lang="en-US" dirty="0" smtClean="0"/>
              <a:t>Design general board for full automatic washing machines that is capable of dealing with </a:t>
            </a:r>
            <a:r>
              <a:rPr lang="en-US" b="1" u="sng" dirty="0" smtClean="0"/>
              <a:t>most</a:t>
            </a:r>
            <a:r>
              <a:rPr lang="en-US" dirty="0" smtClean="0"/>
              <a:t> of the types found in the Palestinian market</a:t>
            </a:r>
            <a:endParaRPr lang="en-US" dirty="0"/>
          </a:p>
        </p:txBody>
      </p:sp>
    </p:spTree>
    <p:extLst>
      <p:ext uri="{BB962C8B-B14F-4D97-AF65-F5344CB8AC3E}">
        <p14:creationId xmlns:p14="http://schemas.microsoft.com/office/powerpoint/2010/main" val="32898140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007712" y="4763771"/>
            <a:ext cx="10173398" cy="1418884"/>
          </a:xfrm>
          <a:prstGeom prst="rect">
            <a:avLst/>
          </a:prstGeom>
        </p:spPr>
      </p:pic>
      <p:pic>
        <p:nvPicPr>
          <p:cNvPr id="5" name="Picture 4"/>
          <p:cNvPicPr>
            <a:picLocks noChangeAspect="1"/>
          </p:cNvPicPr>
          <p:nvPr/>
        </p:nvPicPr>
        <p:blipFill>
          <a:blip r:embed="rId3"/>
          <a:stretch>
            <a:fillRect/>
          </a:stretch>
        </p:blipFill>
        <p:spPr>
          <a:xfrm>
            <a:off x="3080339" y="852535"/>
            <a:ext cx="2781300" cy="3848100"/>
          </a:xfrm>
          <a:prstGeom prst="rect">
            <a:avLst/>
          </a:prstGeom>
        </p:spPr>
      </p:pic>
      <p:pic>
        <p:nvPicPr>
          <p:cNvPr id="6" name="Picture 5"/>
          <p:cNvPicPr>
            <a:picLocks noChangeAspect="1"/>
          </p:cNvPicPr>
          <p:nvPr/>
        </p:nvPicPr>
        <p:blipFill>
          <a:blip r:embed="rId4"/>
          <a:stretch>
            <a:fillRect/>
          </a:stretch>
        </p:blipFill>
        <p:spPr>
          <a:xfrm>
            <a:off x="6456452" y="839472"/>
            <a:ext cx="2781300" cy="3848100"/>
          </a:xfrm>
          <a:prstGeom prst="rect">
            <a:avLst/>
          </a:prstGeom>
        </p:spPr>
      </p:pic>
    </p:spTree>
    <p:extLst>
      <p:ext uri="{BB962C8B-B14F-4D97-AF65-F5344CB8AC3E}">
        <p14:creationId xmlns:p14="http://schemas.microsoft.com/office/powerpoint/2010/main" val="8082379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Calibri Light" panose="020F0302020204030204" pitchFamily="34" charset="0"/>
                <a:cs typeface="Calibri Light" panose="020F0302020204030204" pitchFamily="34" charset="0"/>
              </a:rPr>
              <a:t>Feed back pin of the door lock</a:t>
            </a:r>
            <a:endParaRPr lang="en-US"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61964" y="1726973"/>
            <a:ext cx="8064896" cy="4608513"/>
          </a:xfrm>
        </p:spPr>
      </p:pic>
    </p:spTree>
    <p:extLst>
      <p:ext uri="{BB962C8B-B14F-4D97-AF65-F5344CB8AC3E}">
        <p14:creationId xmlns:p14="http://schemas.microsoft.com/office/powerpoint/2010/main" val="20047416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Calibri Light" panose="020F0302020204030204" pitchFamily="34" charset="0"/>
                <a:cs typeface="Calibri Light" panose="020F0302020204030204" pitchFamily="34" charset="0"/>
              </a:rPr>
              <a:t>The Type of the controller</a:t>
            </a:r>
            <a:endParaRPr lang="en-US" b="1" dirty="0">
              <a:latin typeface="Calibri Light" panose="020F0302020204030204" pitchFamily="34" charset="0"/>
              <a:cs typeface="Calibri Light" panose="020F0302020204030204" pitchFamily="34" charset="0"/>
            </a:endParaRPr>
          </a:p>
        </p:txBody>
      </p:sp>
      <p:sp>
        <p:nvSpPr>
          <p:cNvPr id="3" name="Content Placeholder 2"/>
          <p:cNvSpPr>
            <a:spLocks noGrp="1"/>
          </p:cNvSpPr>
          <p:nvPr>
            <p:ph idx="1"/>
          </p:nvPr>
        </p:nvSpPr>
        <p:spPr/>
        <p:txBody>
          <a:bodyPr>
            <a:normAutofit/>
          </a:bodyPr>
          <a:lstStyle/>
          <a:p>
            <a:r>
              <a:rPr lang="en-US" dirty="0" smtClean="0"/>
              <a:t>We found that using Arduino is more cheaper and easier for controlling and still effective controller for this process .</a:t>
            </a:r>
          </a:p>
          <a:p>
            <a:r>
              <a:rPr lang="en-US" dirty="0"/>
              <a:t>W</a:t>
            </a:r>
            <a:r>
              <a:rPr lang="en-US" dirty="0" smtClean="0"/>
              <a:t>e chose Arduino UNO.</a:t>
            </a:r>
          </a:p>
          <a:p>
            <a:r>
              <a:rPr lang="en-US" dirty="0" smtClean="0"/>
              <a:t>UNO contains 18 I/O pins.</a:t>
            </a:r>
          </a:p>
          <a:p>
            <a:r>
              <a:rPr lang="en-US" dirty="0" smtClean="0"/>
              <a:t>23 I/O pins are needed.</a:t>
            </a:r>
            <a:br>
              <a:rPr lang="en-US" dirty="0" smtClean="0"/>
            </a:br>
            <a:endParaRPr lang="en-US" b="1"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20149" y="2996222"/>
            <a:ext cx="3327262" cy="2947378"/>
          </a:xfrm>
          <a:prstGeom prst="rect">
            <a:avLst/>
          </a:prstGeom>
        </p:spPr>
      </p:pic>
    </p:spTree>
    <p:extLst>
      <p:ext uri="{BB962C8B-B14F-4D97-AF65-F5344CB8AC3E}">
        <p14:creationId xmlns:p14="http://schemas.microsoft.com/office/powerpoint/2010/main" val="34395091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none" dirty="0" smtClean="0">
                <a:solidFill>
                  <a:prstClr val="black"/>
                </a:solidFill>
                <a:latin typeface="Calibri Light" panose="020F0302020204030204"/>
              </a:rPr>
              <a:t>Expanding I/O pins of the controller</a:t>
            </a:r>
            <a:endParaRPr lang="en-US" dirty="0"/>
          </a:p>
        </p:txBody>
      </p:sp>
      <p:sp>
        <p:nvSpPr>
          <p:cNvPr id="3" name="Content Placeholder 2"/>
          <p:cNvSpPr>
            <a:spLocks noGrp="1"/>
          </p:cNvSpPr>
          <p:nvPr>
            <p:ph idx="1"/>
          </p:nvPr>
        </p:nvSpPr>
        <p:spPr/>
        <p:txBody>
          <a:bodyPr/>
          <a:lstStyle/>
          <a:p>
            <a:pPr marL="0" indent="0">
              <a:buNone/>
            </a:pPr>
            <a:r>
              <a:rPr lang="en-US" dirty="0" smtClean="0"/>
              <a:t>we used 8-bit </a:t>
            </a:r>
            <a:r>
              <a:rPr lang="en-US" b="1" dirty="0" smtClean="0"/>
              <a:t>Shift Register </a:t>
            </a:r>
            <a:r>
              <a:rPr lang="en-US" dirty="0" smtClean="0"/>
              <a:t>for expanding output pins of </a:t>
            </a:r>
            <a:r>
              <a:rPr lang="en-US" dirty="0" err="1" smtClean="0"/>
              <a:t>UNo</a:t>
            </a:r>
            <a:endParaRPr lang="en-US" dirty="0" smtClean="0"/>
          </a:p>
          <a:p>
            <a:pPr marL="0" indent="0">
              <a:buNone/>
            </a:pPr>
            <a:endParaRPr lang="en-US" dirty="0" smtClean="0"/>
          </a:p>
          <a:p>
            <a:pPr marL="0" indent="0">
              <a:buNone/>
            </a:pPr>
            <a:endParaRPr lang="en-US" b="1" dirty="0"/>
          </a:p>
        </p:txBody>
      </p:sp>
      <p:pic>
        <p:nvPicPr>
          <p:cNvPr id="4" name="Picture 3"/>
          <p:cNvPicPr>
            <a:picLocks noChangeAspect="1"/>
          </p:cNvPicPr>
          <p:nvPr/>
        </p:nvPicPr>
        <p:blipFill>
          <a:blip r:embed="rId2"/>
          <a:stretch>
            <a:fillRect/>
          </a:stretch>
        </p:blipFill>
        <p:spPr>
          <a:xfrm>
            <a:off x="2527590" y="3004457"/>
            <a:ext cx="7133642" cy="3853543"/>
          </a:xfrm>
          <a:prstGeom prst="rect">
            <a:avLst/>
          </a:prstGeom>
        </p:spPr>
      </p:pic>
    </p:spTree>
    <p:extLst>
      <p:ext uri="{BB962C8B-B14F-4D97-AF65-F5344CB8AC3E}">
        <p14:creationId xmlns:p14="http://schemas.microsoft.com/office/powerpoint/2010/main" val="33010496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243630"/>
            <a:ext cx="9905998" cy="1478570"/>
          </a:xfrm>
        </p:spPr>
        <p:txBody>
          <a:bodyPr/>
          <a:lstStyle/>
          <a:p>
            <a:endParaRPr lang="en-US" dirty="0"/>
          </a:p>
        </p:txBody>
      </p:sp>
      <p:sp>
        <p:nvSpPr>
          <p:cNvPr id="3" name="Content Placeholder 2"/>
          <p:cNvSpPr>
            <a:spLocks noGrp="1"/>
          </p:cNvSpPr>
          <p:nvPr>
            <p:ph idx="1"/>
          </p:nvPr>
        </p:nvSpPr>
        <p:spPr>
          <a:xfrm>
            <a:off x="1141412" y="1522322"/>
            <a:ext cx="9905999" cy="3541714"/>
          </a:xfrm>
        </p:spPr>
        <p:txBody>
          <a:bodyPr/>
          <a:lstStyle/>
          <a:p>
            <a:pPr marL="0" indent="0" algn="ctr">
              <a:buNone/>
            </a:pPr>
            <a:r>
              <a:rPr lang="en-US" sz="3600" b="1" dirty="0" smtClean="0">
                <a:latin typeface="Calibri Light" panose="020F0302020204030204" pitchFamily="34" charset="0"/>
                <a:cs typeface="Calibri Light" panose="020F0302020204030204" pitchFamily="34" charset="0"/>
              </a:rPr>
              <a:t>Designing all schematics </a:t>
            </a:r>
            <a:r>
              <a:rPr lang="en-US" sz="3600" b="1" dirty="0">
                <a:latin typeface="Calibri Light" panose="020F0302020204030204" pitchFamily="34" charset="0"/>
                <a:cs typeface="Calibri Light" panose="020F0302020204030204" pitchFamily="34" charset="0"/>
              </a:rPr>
              <a:t>a</a:t>
            </a:r>
            <a:r>
              <a:rPr lang="en-US" sz="3600" b="1" dirty="0" smtClean="0">
                <a:latin typeface="Calibri Light" panose="020F0302020204030204" pitchFamily="34" charset="0"/>
                <a:cs typeface="Calibri Light" panose="020F0302020204030204" pitchFamily="34" charset="0"/>
              </a:rPr>
              <a:t>nd generating them to board files</a:t>
            </a:r>
            <a:endParaRPr lang="en-US" sz="3600"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5049" y="3108960"/>
            <a:ext cx="4898724" cy="3657600"/>
          </a:xfrm>
          <a:prstGeom prst="rect">
            <a:avLst/>
          </a:prstGeom>
        </p:spPr>
      </p:pic>
    </p:spTree>
    <p:extLst>
      <p:ext uri="{BB962C8B-B14F-4D97-AF65-F5344CB8AC3E}">
        <p14:creationId xmlns:p14="http://schemas.microsoft.com/office/powerpoint/2010/main" val="40449305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3665" y="0"/>
            <a:ext cx="9905998" cy="831459"/>
          </a:xfrm>
        </p:spPr>
        <p:txBody>
          <a:bodyPr/>
          <a:lstStyle/>
          <a:p>
            <a:r>
              <a:rPr lang="en-US" dirty="0" smtClean="0"/>
              <a:t>For board connected to digital pins</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831459"/>
            <a:ext cx="6322424" cy="5208654"/>
          </a:xfrm>
        </p:spPr>
      </p:pic>
      <p:pic>
        <p:nvPicPr>
          <p:cNvPr id="6" name="Picture 5"/>
          <p:cNvPicPr>
            <a:picLocks noChangeAspect="1"/>
          </p:cNvPicPr>
          <p:nvPr/>
        </p:nvPicPr>
        <p:blipFill>
          <a:blip r:embed="rId3"/>
          <a:stretch>
            <a:fillRect/>
          </a:stretch>
        </p:blipFill>
        <p:spPr>
          <a:xfrm>
            <a:off x="6217112" y="831460"/>
            <a:ext cx="5974888" cy="5208654"/>
          </a:xfrm>
          <a:prstGeom prst="rect">
            <a:avLst/>
          </a:prstGeom>
        </p:spPr>
      </p:pic>
    </p:spTree>
    <p:extLst>
      <p:ext uri="{BB962C8B-B14F-4D97-AF65-F5344CB8AC3E}">
        <p14:creationId xmlns:p14="http://schemas.microsoft.com/office/powerpoint/2010/main" val="26541567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3665" y="0"/>
            <a:ext cx="9905998" cy="831459"/>
          </a:xfrm>
        </p:spPr>
        <p:txBody>
          <a:bodyPr/>
          <a:lstStyle/>
          <a:p>
            <a:r>
              <a:rPr lang="en-US" dirty="0" smtClean="0"/>
              <a:t>For second board connected to digital pins</a:t>
            </a:r>
            <a:endParaRPr lang="en-US" dirty="0"/>
          </a:p>
        </p:txBody>
      </p:sp>
      <p:sp>
        <p:nvSpPr>
          <p:cNvPr id="3" name="Content Placeholder 2"/>
          <p:cNvSpPr>
            <a:spLocks noGrp="1"/>
          </p:cNvSpPr>
          <p:nvPr>
            <p:ph idx="1"/>
          </p:nvPr>
        </p:nvSpPr>
        <p:spPr/>
        <p:txBody>
          <a:bodyPr/>
          <a:lstStyle/>
          <a:p>
            <a:endParaRPr lang="en-US"/>
          </a:p>
        </p:txBody>
      </p:sp>
      <p:pic>
        <p:nvPicPr>
          <p:cNvPr id="6" name="Picture 5"/>
          <p:cNvPicPr>
            <a:picLocks noChangeAspect="1"/>
          </p:cNvPicPr>
          <p:nvPr/>
        </p:nvPicPr>
        <p:blipFill>
          <a:blip r:embed="rId2"/>
          <a:stretch>
            <a:fillRect/>
          </a:stretch>
        </p:blipFill>
        <p:spPr>
          <a:xfrm>
            <a:off x="1" y="831459"/>
            <a:ext cx="6181998" cy="5125393"/>
          </a:xfrm>
          <a:prstGeom prst="rect">
            <a:avLst/>
          </a:prstGeom>
        </p:spPr>
      </p:pic>
      <p:pic>
        <p:nvPicPr>
          <p:cNvPr id="8" name="Picture 7"/>
          <p:cNvPicPr>
            <a:picLocks noChangeAspect="1"/>
          </p:cNvPicPr>
          <p:nvPr/>
        </p:nvPicPr>
        <p:blipFill>
          <a:blip r:embed="rId3"/>
          <a:stretch>
            <a:fillRect/>
          </a:stretch>
        </p:blipFill>
        <p:spPr>
          <a:xfrm>
            <a:off x="6181999" y="831459"/>
            <a:ext cx="5603035" cy="5099587"/>
          </a:xfrm>
          <a:prstGeom prst="rect">
            <a:avLst/>
          </a:prstGeom>
        </p:spPr>
      </p:pic>
    </p:spTree>
    <p:extLst>
      <p:ext uri="{BB962C8B-B14F-4D97-AF65-F5344CB8AC3E}">
        <p14:creationId xmlns:p14="http://schemas.microsoft.com/office/powerpoint/2010/main" val="10500788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3665" y="0"/>
            <a:ext cx="9905998" cy="831459"/>
          </a:xfrm>
        </p:spPr>
        <p:txBody>
          <a:bodyPr/>
          <a:lstStyle/>
          <a:p>
            <a:r>
              <a:rPr lang="en-US" dirty="0" smtClean="0"/>
              <a:t>For board connected to analog pins</a:t>
            </a:r>
            <a:endParaRPr lang="en-US" dirty="0"/>
          </a:p>
        </p:txBody>
      </p:sp>
      <p:sp>
        <p:nvSpPr>
          <p:cNvPr id="3" name="Content Placeholder 2"/>
          <p:cNvSpPr>
            <a:spLocks noGrp="1"/>
          </p:cNvSpPr>
          <p:nvPr>
            <p:ph idx="1"/>
          </p:nvPr>
        </p:nvSpPr>
        <p:spPr/>
        <p:txBody>
          <a:bodyPr/>
          <a:lstStyle/>
          <a:p>
            <a:endParaRPr lang="en-US"/>
          </a:p>
        </p:txBody>
      </p:sp>
      <p:pic>
        <p:nvPicPr>
          <p:cNvPr id="7" name="Picture 6"/>
          <p:cNvPicPr>
            <a:picLocks noChangeAspect="1"/>
          </p:cNvPicPr>
          <p:nvPr/>
        </p:nvPicPr>
        <p:blipFill>
          <a:blip r:embed="rId2"/>
          <a:stretch>
            <a:fillRect/>
          </a:stretch>
        </p:blipFill>
        <p:spPr>
          <a:xfrm>
            <a:off x="6215639" y="831459"/>
            <a:ext cx="5544593" cy="5099587"/>
          </a:xfrm>
          <a:prstGeom prst="rect">
            <a:avLst/>
          </a:prstGeom>
        </p:spPr>
      </p:pic>
      <p:pic>
        <p:nvPicPr>
          <p:cNvPr id="8" name="Picture 7"/>
          <p:cNvPicPr>
            <a:picLocks noChangeAspect="1"/>
          </p:cNvPicPr>
          <p:nvPr/>
        </p:nvPicPr>
        <p:blipFill>
          <a:blip r:embed="rId3"/>
          <a:stretch>
            <a:fillRect/>
          </a:stretch>
        </p:blipFill>
        <p:spPr>
          <a:xfrm>
            <a:off x="0" y="831459"/>
            <a:ext cx="6215639" cy="5099587"/>
          </a:xfrm>
          <a:prstGeom prst="rect">
            <a:avLst/>
          </a:prstGeom>
        </p:spPr>
      </p:pic>
    </p:spTree>
    <p:extLst>
      <p:ext uri="{BB962C8B-B14F-4D97-AF65-F5344CB8AC3E}">
        <p14:creationId xmlns:p14="http://schemas.microsoft.com/office/powerpoint/2010/main" val="21092890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3665" y="0"/>
            <a:ext cx="9905998" cy="831459"/>
          </a:xfrm>
        </p:spPr>
        <p:txBody>
          <a:bodyPr>
            <a:normAutofit/>
          </a:bodyPr>
          <a:lstStyle/>
          <a:p>
            <a:r>
              <a:rPr lang="en-US" dirty="0" smtClean="0"/>
              <a:t>For push buttons board </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874757" y="589189"/>
            <a:ext cx="5829966" cy="3735706"/>
          </a:xfrm>
          <a:prstGeom prst="rect">
            <a:avLst/>
          </a:prstGeom>
        </p:spPr>
      </p:pic>
      <p:pic>
        <p:nvPicPr>
          <p:cNvPr id="5" name="Picture 4"/>
          <p:cNvPicPr>
            <a:picLocks noChangeAspect="1"/>
          </p:cNvPicPr>
          <p:nvPr/>
        </p:nvPicPr>
        <p:blipFill>
          <a:blip r:embed="rId3"/>
          <a:stretch>
            <a:fillRect/>
          </a:stretch>
        </p:blipFill>
        <p:spPr>
          <a:xfrm>
            <a:off x="260348" y="4324895"/>
            <a:ext cx="11668125" cy="2362200"/>
          </a:xfrm>
          <a:prstGeom prst="rect">
            <a:avLst/>
          </a:prstGeom>
        </p:spPr>
      </p:pic>
    </p:spTree>
    <p:extLst>
      <p:ext uri="{BB962C8B-B14F-4D97-AF65-F5344CB8AC3E}">
        <p14:creationId xmlns:p14="http://schemas.microsoft.com/office/powerpoint/2010/main" val="12439546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1" y="435243"/>
            <a:ext cx="9905998" cy="871778"/>
          </a:xfrm>
        </p:spPr>
        <p:txBody>
          <a:bodyPr>
            <a:normAutofit fontScale="90000"/>
          </a:bodyPr>
          <a:lstStyle/>
          <a:p>
            <a:r>
              <a:rPr lang="en-US" dirty="0"/>
              <a:t/>
            </a:r>
            <a:br>
              <a:rPr lang="en-US" dirty="0"/>
            </a:br>
            <a:endParaRPr lang="en-US" dirty="0"/>
          </a:p>
        </p:txBody>
      </p:sp>
      <p:sp>
        <p:nvSpPr>
          <p:cNvPr id="3" name="Content Placeholder 2"/>
          <p:cNvSpPr>
            <a:spLocks noGrp="1"/>
          </p:cNvSpPr>
          <p:nvPr>
            <p:ph idx="1"/>
          </p:nvPr>
        </p:nvSpPr>
        <p:spPr>
          <a:xfrm>
            <a:off x="1141411" y="1622470"/>
            <a:ext cx="9905999" cy="3541714"/>
          </a:xfrm>
        </p:spPr>
        <p:txBody>
          <a:bodyPr/>
          <a:lstStyle/>
          <a:p>
            <a:pPr marL="0" indent="0" algn="ctr">
              <a:buNone/>
            </a:pPr>
            <a:r>
              <a:rPr lang="en-US" sz="3600" b="1" dirty="0">
                <a:latin typeface="Calibri Light" panose="020F0302020204030204" pitchFamily="34" charset="0"/>
                <a:cs typeface="Calibri Light" panose="020F0302020204030204" pitchFamily="34" charset="0"/>
              </a:rPr>
              <a:t>Transform to real </a:t>
            </a:r>
            <a:r>
              <a:rPr lang="en-US" sz="3600" b="1" dirty="0" smtClean="0">
                <a:latin typeface="Calibri Light" panose="020F0302020204030204" pitchFamily="34" charset="0"/>
                <a:cs typeface="Calibri Light" panose="020F0302020204030204" pitchFamily="34" charset="0"/>
              </a:rPr>
              <a:t>boards</a:t>
            </a:r>
            <a:endParaRPr lang="en-US" sz="3600" b="1" dirty="0" smtClean="0">
              <a:latin typeface="Calibri Light" panose="020F0302020204030204" pitchFamily="34" charset="0"/>
              <a:cs typeface="Calibri Light" panose="020F0302020204030204" pitchFamily="34" charset="0"/>
            </a:endParaRP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08844" y="2142309"/>
            <a:ext cx="8571132" cy="4545874"/>
          </a:xfrm>
          <a:prstGeom prst="rect">
            <a:avLst/>
          </a:prstGeom>
        </p:spPr>
      </p:pic>
    </p:spTree>
    <p:extLst>
      <p:ext uri="{BB962C8B-B14F-4D97-AF65-F5344CB8AC3E}">
        <p14:creationId xmlns:p14="http://schemas.microsoft.com/office/powerpoint/2010/main" val="19704248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Project Idea</a:t>
            </a:r>
            <a:endParaRPr lang="en-US" dirty="0"/>
          </a:p>
        </p:txBody>
      </p:sp>
      <p:sp>
        <p:nvSpPr>
          <p:cNvPr id="3" name="عنصر نائب للمحتوى 2"/>
          <p:cNvSpPr>
            <a:spLocks noGrp="1"/>
          </p:cNvSpPr>
          <p:nvPr>
            <p:ph idx="1"/>
          </p:nvPr>
        </p:nvSpPr>
        <p:spPr/>
        <p:txBody>
          <a:bodyPr/>
          <a:lstStyle/>
          <a:p>
            <a:r>
              <a:rPr lang="en-US" dirty="0"/>
              <a:t>The idea behind our project, that many machines are produced once and sold in our market without technical support, so the alternative solution of the customer if any fault occurs in the board of washing machine is to buy a new board from the global market which is cost and need a lot of time to get it in Palestine that is not acceptable, here starts the problem of the local market.</a:t>
            </a:r>
          </a:p>
        </p:txBody>
      </p:sp>
    </p:spTree>
    <p:extLst>
      <p:ext uri="{BB962C8B-B14F-4D97-AF65-F5344CB8AC3E}">
        <p14:creationId xmlns:p14="http://schemas.microsoft.com/office/powerpoint/2010/main" val="39709717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779208"/>
          </a:xfrm>
        </p:spPr>
        <p:txBody>
          <a:bodyPr/>
          <a:lstStyle/>
          <a:p>
            <a:r>
              <a:rPr lang="en-US" b="1" cap="none" dirty="0" smtClean="0">
                <a:solidFill>
                  <a:prstClr val="black"/>
                </a:solidFill>
                <a:latin typeface="Calibri Light" panose="020F0302020204030204"/>
              </a:rPr>
              <a:t>Print CCT’s onto photo paper</a:t>
            </a:r>
            <a:endParaRPr lang="en-US" dirty="0"/>
          </a:p>
        </p:txBody>
      </p:sp>
      <p:sp>
        <p:nvSpPr>
          <p:cNvPr id="11" name="Content Placeholder 10"/>
          <p:cNvSpPr>
            <a:spLocks noGrp="1"/>
          </p:cNvSpPr>
          <p:nvPr>
            <p:ph idx="1"/>
          </p:nvPr>
        </p:nvSpPr>
        <p:spPr/>
        <p:txBody>
          <a:bodyPr/>
          <a:lstStyle/>
          <a:p>
            <a:endParaRPr lang="en-US"/>
          </a:p>
        </p:txBody>
      </p:sp>
      <p:pic>
        <p:nvPicPr>
          <p:cNvPr id="7" name="Picture 6"/>
          <p:cNvPicPr>
            <a:picLocks noChangeAspect="1"/>
          </p:cNvPicPr>
          <p:nvPr/>
        </p:nvPicPr>
        <p:blipFill>
          <a:blip r:embed="rId2"/>
          <a:stretch>
            <a:fillRect/>
          </a:stretch>
        </p:blipFill>
        <p:spPr>
          <a:xfrm>
            <a:off x="3253206" y="2106858"/>
            <a:ext cx="5682409" cy="4751142"/>
          </a:xfrm>
          <a:prstGeom prst="rect">
            <a:avLst/>
          </a:prstGeom>
        </p:spPr>
      </p:pic>
    </p:spTree>
    <p:extLst>
      <p:ext uri="{BB962C8B-B14F-4D97-AF65-F5344CB8AC3E}">
        <p14:creationId xmlns:p14="http://schemas.microsoft.com/office/powerpoint/2010/main" val="28067163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none" dirty="0" smtClean="0">
                <a:solidFill>
                  <a:prstClr val="black"/>
                </a:solidFill>
                <a:latin typeface="Calibri Light" panose="020F0302020204030204"/>
              </a:rPr>
              <a:t>Put the photo paper on copper board under iron</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517340" y="2050869"/>
            <a:ext cx="7154142" cy="4807131"/>
          </a:xfrm>
          <a:prstGeom prst="rect">
            <a:avLst/>
          </a:prstGeom>
        </p:spPr>
      </p:pic>
    </p:spTree>
    <p:extLst>
      <p:ext uri="{BB962C8B-B14F-4D97-AF65-F5344CB8AC3E}">
        <p14:creationId xmlns:p14="http://schemas.microsoft.com/office/powerpoint/2010/main" val="19155469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none" dirty="0" smtClean="0">
                <a:solidFill>
                  <a:prstClr val="black"/>
                </a:solidFill>
                <a:latin typeface="Calibri Light" panose="020F0302020204030204"/>
              </a:rPr>
              <a:t>Removing photo paper</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418136" y="1805941"/>
            <a:ext cx="7352550" cy="5052059"/>
          </a:xfrm>
          <a:prstGeom prst="rect">
            <a:avLst/>
          </a:prstGeom>
        </p:spPr>
      </p:pic>
    </p:spTree>
    <p:extLst>
      <p:ext uri="{BB962C8B-B14F-4D97-AF65-F5344CB8AC3E}">
        <p14:creationId xmlns:p14="http://schemas.microsoft.com/office/powerpoint/2010/main" val="15091741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none" dirty="0" smtClean="0">
                <a:solidFill>
                  <a:prstClr val="black"/>
                </a:solidFill>
                <a:latin typeface="Calibri Light" panose="020F0302020204030204"/>
              </a:rPr>
              <a:t>Putting this copper board under ferric chloride acid </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504745" y="2249487"/>
            <a:ext cx="7179331" cy="4016828"/>
          </a:xfrm>
          <a:prstGeom prst="rect">
            <a:avLst/>
          </a:prstGeom>
        </p:spPr>
      </p:pic>
    </p:spTree>
    <p:extLst>
      <p:ext uri="{BB962C8B-B14F-4D97-AF65-F5344CB8AC3E}">
        <p14:creationId xmlns:p14="http://schemas.microsoft.com/office/powerpoint/2010/main" val="32525551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none" dirty="0" smtClean="0">
                <a:solidFill>
                  <a:prstClr val="black"/>
                </a:solidFill>
                <a:latin typeface="Calibri Light" panose="020F0302020204030204"/>
              </a:rPr>
              <a:t>Taking the board and drying it from the acid</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600887" y="2097088"/>
            <a:ext cx="6987048" cy="4672147"/>
          </a:xfrm>
          <a:prstGeom prst="rect">
            <a:avLst/>
          </a:prstGeom>
        </p:spPr>
      </p:pic>
    </p:spTree>
    <p:extLst>
      <p:ext uri="{BB962C8B-B14F-4D97-AF65-F5344CB8AC3E}">
        <p14:creationId xmlns:p14="http://schemas.microsoft.com/office/powerpoint/2010/main" val="1700691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none" dirty="0">
                <a:solidFill>
                  <a:prstClr val="black"/>
                </a:solidFill>
                <a:latin typeface="Calibri Light" panose="020F0302020204030204"/>
              </a:rPr>
              <a:t> </a:t>
            </a:r>
            <a:r>
              <a:rPr lang="en-US" b="1" cap="none" dirty="0" smtClean="0">
                <a:solidFill>
                  <a:prstClr val="black"/>
                </a:solidFill>
                <a:latin typeface="Calibri Light" panose="020F0302020204030204"/>
              </a:rPr>
              <a:t>Erasing </a:t>
            </a:r>
            <a:r>
              <a:rPr lang="en-US" b="1" cap="none" dirty="0">
                <a:solidFill>
                  <a:prstClr val="black"/>
                </a:solidFill>
                <a:latin typeface="Calibri Light" panose="020F0302020204030204"/>
              </a:rPr>
              <a:t>the protection ink by sharp fiber </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569748" y="2097088"/>
            <a:ext cx="7049326" cy="4419597"/>
          </a:xfrm>
          <a:prstGeom prst="rect">
            <a:avLst/>
          </a:prstGeom>
        </p:spPr>
      </p:pic>
    </p:spTree>
    <p:extLst>
      <p:ext uri="{BB962C8B-B14F-4D97-AF65-F5344CB8AC3E}">
        <p14:creationId xmlns:p14="http://schemas.microsoft.com/office/powerpoint/2010/main" val="2524861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none" dirty="0">
                <a:solidFill>
                  <a:prstClr val="black"/>
                </a:solidFill>
                <a:latin typeface="Calibri Light" panose="020F0302020204030204"/>
              </a:rPr>
              <a:t>P</a:t>
            </a:r>
            <a:r>
              <a:rPr lang="en-US" b="1" cap="none" dirty="0" smtClean="0">
                <a:solidFill>
                  <a:prstClr val="black"/>
                </a:solidFill>
                <a:latin typeface="Calibri Light" panose="020F0302020204030204"/>
              </a:rPr>
              <a:t>uncture all pads and </a:t>
            </a:r>
            <a:r>
              <a:rPr lang="en-US" b="1" cap="none" dirty="0" err="1" smtClean="0">
                <a:solidFill>
                  <a:prstClr val="black"/>
                </a:solidFill>
                <a:latin typeface="Calibri Light" panose="020F0302020204030204"/>
              </a:rPr>
              <a:t>vias</a:t>
            </a:r>
            <a:r>
              <a:rPr lang="en-US" b="1" cap="none" dirty="0" smtClean="0">
                <a:solidFill>
                  <a:prstClr val="black"/>
                </a:solidFill>
                <a:latin typeface="Calibri Light" panose="020F0302020204030204"/>
              </a:rPr>
              <a:t> by a drill and weld all components</a:t>
            </a:r>
            <a:endParaRPr lang="en-US" dirty="0"/>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14098" y="2097088"/>
            <a:ext cx="6760626" cy="4517689"/>
          </a:xfrm>
          <a:prstGeom prst="rect">
            <a:avLst/>
          </a:prstGeom>
        </p:spPr>
      </p:pic>
    </p:spTree>
    <p:extLst>
      <p:ext uri="{BB962C8B-B14F-4D97-AF65-F5344CB8AC3E}">
        <p14:creationId xmlns:p14="http://schemas.microsoft.com/office/powerpoint/2010/main" val="5135697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none" dirty="0" smtClean="0">
                <a:solidFill>
                  <a:prstClr val="black"/>
                </a:solidFill>
                <a:latin typeface="Calibri Light" panose="020F0302020204030204"/>
              </a:rPr>
              <a:t>The final results</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00585" y="1841863"/>
            <a:ext cx="10029416" cy="5016137"/>
          </a:xfrm>
        </p:spPr>
      </p:pic>
    </p:spTree>
    <p:extLst>
      <p:ext uri="{BB962C8B-B14F-4D97-AF65-F5344CB8AC3E}">
        <p14:creationId xmlns:p14="http://schemas.microsoft.com/office/powerpoint/2010/main" val="88794793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sz="3600" b="1" dirty="0" smtClean="0">
              <a:latin typeface="Calibri Light" panose="020F0302020204030204" pitchFamily="34" charset="0"/>
              <a:cs typeface="Calibri Light" panose="020F0302020204030204" pitchFamily="34" charset="0"/>
            </a:endParaRPr>
          </a:p>
          <a:p>
            <a:pPr marL="0" indent="0" algn="ctr">
              <a:buNone/>
            </a:pPr>
            <a:r>
              <a:rPr lang="en-US" sz="3600" b="1" dirty="0" smtClean="0">
                <a:latin typeface="Calibri Light" panose="020F0302020204030204" pitchFamily="34" charset="0"/>
                <a:cs typeface="Calibri Light" panose="020F0302020204030204" pitchFamily="34" charset="0"/>
              </a:rPr>
              <a:t>Programming general algorithm </a:t>
            </a:r>
            <a:endParaRPr lang="en-US" sz="3600" b="1" dirty="0"/>
          </a:p>
          <a:p>
            <a:endParaRPr lang="en-US" dirty="0"/>
          </a:p>
        </p:txBody>
      </p:sp>
    </p:spTree>
    <p:extLst>
      <p:ext uri="{BB962C8B-B14F-4D97-AF65-F5344CB8AC3E}">
        <p14:creationId xmlns:p14="http://schemas.microsoft.com/office/powerpoint/2010/main" val="87161579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Economical study</a:t>
            </a:r>
            <a:endParaRPr lang="en-US" dirty="0"/>
          </a:p>
        </p:txBody>
      </p:sp>
      <p:sp>
        <p:nvSpPr>
          <p:cNvPr id="3" name="Content Placeholder 2"/>
          <p:cNvSpPr>
            <a:spLocks noGrp="1"/>
          </p:cNvSpPr>
          <p:nvPr>
            <p:ph idx="1"/>
          </p:nvPr>
        </p:nvSpPr>
        <p:spPr/>
        <p:txBody>
          <a:bodyPr>
            <a:normAutofit lnSpcReduction="10000"/>
          </a:bodyPr>
          <a:lstStyle/>
          <a:p>
            <a:r>
              <a:rPr lang="en-US" dirty="0" smtClean="0"/>
              <a:t>The whole project costed 35$ and it will suit most of washing machines.</a:t>
            </a:r>
          </a:p>
          <a:p>
            <a:endParaRPr lang="en-US" dirty="0" smtClean="0"/>
          </a:p>
          <a:p>
            <a:r>
              <a:rPr lang="en-US" dirty="0" smtClean="0"/>
              <a:t>The </a:t>
            </a:r>
            <a:r>
              <a:rPr lang="en-US" dirty="0"/>
              <a:t>average price of the </a:t>
            </a:r>
            <a:r>
              <a:rPr lang="en-US" dirty="0" smtClean="0"/>
              <a:t>manufactured </a:t>
            </a:r>
            <a:r>
              <a:rPr lang="en-US" dirty="0"/>
              <a:t>boards </a:t>
            </a:r>
            <a:r>
              <a:rPr lang="en-US" dirty="0" smtClean="0"/>
              <a:t>sold </a:t>
            </a:r>
            <a:br>
              <a:rPr lang="en-US" dirty="0" smtClean="0"/>
            </a:br>
            <a:r>
              <a:rPr lang="en-US" dirty="0" smtClean="0"/>
              <a:t>in </a:t>
            </a:r>
            <a:r>
              <a:rPr lang="en-US" dirty="0"/>
              <a:t>the market = 90 </a:t>
            </a:r>
            <a:r>
              <a:rPr lang="en-US" dirty="0" smtClean="0"/>
              <a:t>$ and it suits specific brands only.</a:t>
            </a:r>
          </a:p>
          <a:p>
            <a:endParaRPr lang="en-US" dirty="0" smtClean="0"/>
          </a:p>
          <a:p>
            <a:r>
              <a:rPr lang="en-US" dirty="0" smtClean="0"/>
              <a:t>Which means that it is economically feasible </a:t>
            </a:r>
            <a:br>
              <a:rPr lang="en-US" dirty="0" smtClean="0"/>
            </a:br>
            <a:r>
              <a:rPr lang="en-US" dirty="0" smtClean="0"/>
              <a:t>and money-saving</a:t>
            </a:r>
          </a:p>
          <a:p>
            <a:endParaRPr lang="en-US" dirty="0" smtClean="0"/>
          </a:p>
          <a:p>
            <a:endParaRPr lang="en-US" dirty="0" smtClean="0"/>
          </a:p>
        </p:txBody>
      </p:sp>
      <p:pic>
        <p:nvPicPr>
          <p:cNvPr id="5" name="Picture 4"/>
          <p:cNvPicPr>
            <a:picLocks noChangeAspect="1"/>
          </p:cNvPicPr>
          <p:nvPr/>
        </p:nvPicPr>
        <p:blipFill>
          <a:blip r:embed="rId2"/>
          <a:stretch>
            <a:fillRect/>
          </a:stretch>
        </p:blipFill>
        <p:spPr>
          <a:xfrm>
            <a:off x="7981406" y="3500847"/>
            <a:ext cx="3066005" cy="3200400"/>
          </a:xfrm>
          <a:prstGeom prst="rect">
            <a:avLst/>
          </a:prstGeom>
        </p:spPr>
      </p:pic>
    </p:spTree>
    <p:extLst>
      <p:ext uri="{BB962C8B-B14F-4D97-AF65-F5344CB8AC3E}">
        <p14:creationId xmlns:p14="http://schemas.microsoft.com/office/powerpoint/2010/main" val="321015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How can we make </a:t>
            </a:r>
            <a:r>
              <a:rPr lang="en-US" dirty="0" smtClean="0"/>
              <a:t>it general ??</a:t>
            </a:r>
            <a:endParaRPr lang="en-US" dirty="0"/>
          </a:p>
        </p:txBody>
      </p:sp>
      <p:sp>
        <p:nvSpPr>
          <p:cNvPr id="3" name="عنصر نائب للمحتوى 2"/>
          <p:cNvSpPr>
            <a:spLocks noGrp="1"/>
          </p:cNvSpPr>
          <p:nvPr>
            <p:ph idx="1"/>
          </p:nvPr>
        </p:nvSpPr>
        <p:spPr>
          <a:xfrm>
            <a:off x="1141413" y="1831475"/>
            <a:ext cx="9905999" cy="3541714"/>
          </a:xfrm>
        </p:spPr>
        <p:txBody>
          <a:bodyPr>
            <a:normAutofit/>
          </a:bodyPr>
          <a:lstStyle/>
          <a:p>
            <a:r>
              <a:rPr lang="en-US" dirty="0" smtClean="0"/>
              <a:t>First we should figure out all components in the washing machines and know the algorithm and the flow chart of its process</a:t>
            </a:r>
            <a:endParaRPr lang="en-US" dirty="0"/>
          </a:p>
          <a:p>
            <a:r>
              <a:rPr lang="en-US" dirty="0"/>
              <a:t>D</a:t>
            </a:r>
            <a:r>
              <a:rPr lang="en-US" dirty="0" smtClean="0"/>
              <a:t>esign </a:t>
            </a:r>
            <a:r>
              <a:rPr lang="en-US" dirty="0"/>
              <a:t>drive circuit that fit most of types of actuator </a:t>
            </a:r>
            <a:r>
              <a:rPr lang="en-US" dirty="0" smtClean="0"/>
              <a:t>.</a:t>
            </a:r>
          </a:p>
          <a:p>
            <a:r>
              <a:rPr lang="en-US" dirty="0"/>
              <a:t>Choose a microcontroller capable of handling most of </a:t>
            </a:r>
            <a:r>
              <a:rPr lang="en-US" dirty="0" smtClean="0"/>
              <a:t>actuators </a:t>
            </a:r>
            <a:r>
              <a:rPr lang="en-US" dirty="0"/>
              <a:t>and </a:t>
            </a:r>
            <a:r>
              <a:rPr lang="en-US" dirty="0" smtClean="0"/>
              <a:t>sensors.</a:t>
            </a:r>
            <a:endParaRPr lang="en-US" dirty="0"/>
          </a:p>
          <a:p>
            <a:r>
              <a:rPr lang="en-US" dirty="0"/>
              <a:t>Make some code modification to suit the sensor data</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3246708" y="4441371"/>
            <a:ext cx="5695406" cy="2416629"/>
          </a:xfrm>
          <a:prstGeom prst="rect">
            <a:avLst/>
          </a:prstGeom>
        </p:spPr>
      </p:pic>
    </p:spTree>
    <p:extLst>
      <p:ext uri="{BB962C8B-B14F-4D97-AF65-F5344CB8AC3E}">
        <p14:creationId xmlns:p14="http://schemas.microsoft.com/office/powerpoint/2010/main" val="30214635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9600" dirty="0" smtClean="0">
                <a:latin typeface="BankGothic Lt BT" panose="020B0607020203060204" pitchFamily="34" charset="0"/>
              </a:rPr>
              <a:t>Thank you </a:t>
            </a:r>
            <a:endParaRPr lang="en-US" sz="9600" dirty="0">
              <a:latin typeface="BankGothic Lt BT" panose="020B0607020203060204" pitchFamily="34" charset="0"/>
            </a:endParaRPr>
          </a:p>
        </p:txBody>
      </p:sp>
    </p:spTree>
    <p:extLst>
      <p:ext uri="{BB962C8B-B14F-4D97-AF65-F5344CB8AC3E}">
        <p14:creationId xmlns:p14="http://schemas.microsoft.com/office/powerpoint/2010/main" val="33461813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en-US" dirty="0" smtClean="0"/>
          </a:p>
          <a:p>
            <a:pPr marL="0" indent="0" algn="ctr">
              <a:buNone/>
            </a:pPr>
            <a:r>
              <a:rPr lang="en-US" sz="3600" dirty="0" smtClean="0"/>
              <a:t>The electrical components in the washing machine</a:t>
            </a:r>
            <a:endParaRPr lang="en-US" sz="3600" dirty="0"/>
          </a:p>
        </p:txBody>
      </p:sp>
    </p:spTree>
    <p:extLst>
      <p:ext uri="{BB962C8B-B14F-4D97-AF65-F5344CB8AC3E}">
        <p14:creationId xmlns:p14="http://schemas.microsoft.com/office/powerpoint/2010/main" val="310803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latin typeface="Calibri Light" panose="020F0302020204030204" pitchFamily="34" charset="0"/>
              <a:cs typeface="Calibri Light" panose="020F0302020204030204" pitchFamily="34" charset="0"/>
            </a:endParaRPr>
          </a:p>
        </p:txBody>
      </p:sp>
      <p:sp>
        <p:nvSpPr>
          <p:cNvPr id="3" name="عنصر نائب للمحتوى 2"/>
          <p:cNvSpPr>
            <a:spLocks noGrp="1"/>
          </p:cNvSpPr>
          <p:nvPr>
            <p:ph idx="1"/>
          </p:nvPr>
        </p:nvSpPr>
        <p:spPr>
          <a:xfrm>
            <a:off x="1141412" y="1899081"/>
            <a:ext cx="9905999" cy="3541714"/>
          </a:xfrm>
        </p:spPr>
        <p:txBody>
          <a:bodyPr>
            <a:normAutofit/>
          </a:bodyPr>
          <a:lstStyle/>
          <a:p>
            <a:pPr marL="0" indent="0" algn="ctr">
              <a:buNone/>
            </a:pPr>
            <a:endParaRPr lang="en-US" sz="3600" b="1" dirty="0" smtClean="0">
              <a:latin typeface="Calibri Light" panose="020F0302020204030204" pitchFamily="34" charset="0"/>
              <a:cs typeface="Calibri Light" panose="020F0302020204030204" pitchFamily="34" charset="0"/>
            </a:endParaRPr>
          </a:p>
          <a:p>
            <a:pPr marL="0" indent="0" algn="ctr">
              <a:buNone/>
            </a:pPr>
            <a:r>
              <a:rPr lang="en-US" sz="3600" b="1" dirty="0" smtClean="0">
                <a:latin typeface="Calibri Light" panose="020F0302020204030204" pitchFamily="34" charset="0"/>
                <a:cs typeface="Calibri Light" panose="020F0302020204030204" pitchFamily="34" charset="0"/>
              </a:rPr>
              <a:t>Actuators </a:t>
            </a:r>
            <a:r>
              <a:rPr lang="en-US" sz="3600" b="1" dirty="0">
                <a:latin typeface="Calibri Light" panose="020F0302020204030204" pitchFamily="34" charset="0"/>
                <a:cs typeface="Calibri Light" panose="020F0302020204030204" pitchFamily="34" charset="0"/>
              </a:rPr>
              <a:t>in washing machines</a:t>
            </a:r>
            <a:endParaRPr lang="en-US" sz="3600" dirty="0"/>
          </a:p>
        </p:txBody>
      </p:sp>
    </p:spTree>
    <p:extLst>
      <p:ext uri="{BB962C8B-B14F-4D97-AF65-F5344CB8AC3E}">
        <p14:creationId xmlns:p14="http://schemas.microsoft.com/office/powerpoint/2010/main" val="561103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122129"/>
            <a:ext cx="9905998" cy="308945"/>
          </a:xfrm>
        </p:spPr>
        <p:txBody>
          <a:bodyPr>
            <a:normAutofit fontScale="90000"/>
          </a:bodyPr>
          <a:lstStyle/>
          <a:p>
            <a:endParaRPr lang="en-US" dirty="0"/>
          </a:p>
        </p:txBody>
      </p:sp>
      <p:sp>
        <p:nvSpPr>
          <p:cNvPr id="3" name="Content Placeholder 2"/>
          <p:cNvSpPr>
            <a:spLocks noGrp="1"/>
          </p:cNvSpPr>
          <p:nvPr>
            <p:ph idx="1"/>
          </p:nvPr>
        </p:nvSpPr>
        <p:spPr>
          <a:xfrm>
            <a:off x="1141412" y="796834"/>
            <a:ext cx="9905999" cy="5891349"/>
          </a:xfrm>
        </p:spPr>
        <p:txBody>
          <a:bodyPr>
            <a:normAutofit lnSpcReduction="10000"/>
          </a:bodyPr>
          <a:lstStyle/>
          <a:p>
            <a:pPr marL="0" indent="0">
              <a:buNone/>
            </a:pPr>
            <a:r>
              <a:rPr lang="en-US" sz="2800" dirty="0" smtClean="0"/>
              <a:t>            - Water inlet valve</a:t>
            </a:r>
          </a:p>
          <a:p>
            <a:endParaRPr lang="en-US" sz="2800" dirty="0"/>
          </a:p>
          <a:p>
            <a:endParaRPr lang="en-US" sz="2800" dirty="0" smtClean="0"/>
          </a:p>
          <a:p>
            <a:endParaRPr lang="en-US" sz="2800" dirty="0"/>
          </a:p>
          <a:p>
            <a:pPr marL="0" indent="0">
              <a:buNone/>
            </a:pPr>
            <a:r>
              <a:rPr lang="en-US" sz="2800" dirty="0" smtClean="0"/>
              <a:t>             - Door lock</a:t>
            </a:r>
            <a:br>
              <a:rPr lang="en-US" sz="2800" dirty="0" smtClean="0"/>
            </a:br>
            <a:r>
              <a:rPr lang="en-US" sz="2800" dirty="0" smtClean="0"/>
              <a:t/>
            </a:r>
            <a:br>
              <a:rPr lang="en-US" sz="2800" dirty="0" smtClean="0"/>
            </a:br>
            <a:endParaRPr lang="en-US" sz="2800" dirty="0" smtClean="0"/>
          </a:p>
          <a:p>
            <a:endParaRPr lang="en-US" sz="2800" dirty="0" smtClean="0"/>
          </a:p>
          <a:p>
            <a:endParaRPr lang="en-US" sz="2800" dirty="0"/>
          </a:p>
          <a:p>
            <a:pPr marL="0" indent="0">
              <a:buNone/>
            </a:pPr>
            <a:r>
              <a:rPr lang="en-US" sz="2800" dirty="0" smtClean="0"/>
              <a:t>             - Drain pump </a:t>
            </a:r>
          </a:p>
          <a:p>
            <a:endParaRPr lang="en-US" dirty="0"/>
          </a:p>
          <a:p>
            <a:endParaRPr lang="en-US" dirty="0" smtClean="0"/>
          </a:p>
        </p:txBody>
      </p:sp>
      <p:pic>
        <p:nvPicPr>
          <p:cNvPr id="4" name="Picture 3"/>
          <p:cNvPicPr>
            <a:picLocks noChangeAspect="1"/>
          </p:cNvPicPr>
          <p:nvPr/>
        </p:nvPicPr>
        <p:blipFill>
          <a:blip r:embed="rId2"/>
          <a:stretch>
            <a:fillRect/>
          </a:stretch>
        </p:blipFill>
        <p:spPr>
          <a:xfrm>
            <a:off x="6553065" y="2670063"/>
            <a:ext cx="2639797" cy="1853345"/>
          </a:xfrm>
          <a:prstGeom prst="rect">
            <a:avLst/>
          </a:prstGeom>
        </p:spPr>
      </p:pic>
      <p:pic>
        <p:nvPicPr>
          <p:cNvPr id="5" name="Picture 4"/>
          <p:cNvPicPr>
            <a:picLocks noChangeAspect="1"/>
          </p:cNvPicPr>
          <p:nvPr/>
        </p:nvPicPr>
        <p:blipFill>
          <a:blip r:embed="rId3"/>
          <a:stretch>
            <a:fillRect/>
          </a:stretch>
        </p:blipFill>
        <p:spPr>
          <a:xfrm>
            <a:off x="7022498" y="572352"/>
            <a:ext cx="2170364" cy="1786283"/>
          </a:xfrm>
          <a:prstGeom prst="rect">
            <a:avLst/>
          </a:prstGeom>
        </p:spPr>
      </p:pic>
      <p:pic>
        <p:nvPicPr>
          <p:cNvPr id="6" name="صورة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66410" y="4732638"/>
            <a:ext cx="2526452" cy="2025288"/>
          </a:xfrm>
          <a:prstGeom prst="rect">
            <a:avLst/>
          </a:prstGeom>
        </p:spPr>
      </p:pic>
    </p:spTree>
    <p:extLst>
      <p:ext uri="{BB962C8B-B14F-4D97-AF65-F5344CB8AC3E}">
        <p14:creationId xmlns:p14="http://schemas.microsoft.com/office/powerpoint/2010/main" val="17998380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2671" y="-128347"/>
            <a:ext cx="9905998" cy="256694"/>
          </a:xfrm>
        </p:spPr>
        <p:txBody>
          <a:bodyPr>
            <a:normAutofit fontScale="90000"/>
          </a:bodyPr>
          <a:lstStyle/>
          <a:p>
            <a:endParaRPr lang="en-US" dirty="0"/>
          </a:p>
        </p:txBody>
      </p:sp>
      <p:sp>
        <p:nvSpPr>
          <p:cNvPr id="9" name="Content Placeholder 8"/>
          <p:cNvSpPr>
            <a:spLocks noGrp="1"/>
          </p:cNvSpPr>
          <p:nvPr>
            <p:ph idx="1"/>
          </p:nvPr>
        </p:nvSpPr>
        <p:spPr>
          <a:xfrm>
            <a:off x="1141412" y="339634"/>
            <a:ext cx="9905999" cy="5451567"/>
          </a:xfrm>
        </p:spPr>
        <p:txBody>
          <a:bodyPr/>
          <a:lstStyle/>
          <a:p>
            <a:pPr>
              <a:buFontTx/>
              <a:buChar char="-"/>
            </a:pPr>
            <a:endParaRPr lang="en-US" dirty="0" smtClean="0"/>
          </a:p>
          <a:p>
            <a:pPr>
              <a:buFontTx/>
              <a:buChar char="-"/>
            </a:pPr>
            <a:r>
              <a:rPr lang="en-US" dirty="0" smtClean="0"/>
              <a:t>TRIAC was used for switching these loads at zero firing angle</a:t>
            </a:r>
          </a:p>
          <a:p>
            <a:pPr>
              <a:buFontTx/>
              <a:buChar char="-"/>
            </a:pPr>
            <a:r>
              <a:rPr lang="en-US" dirty="0" err="1" smtClean="0"/>
              <a:t>Opto-Diac</a:t>
            </a:r>
            <a:r>
              <a:rPr lang="en-US" dirty="0" smtClean="0"/>
              <a:t> for </a:t>
            </a:r>
            <a:r>
              <a:rPr lang="en-US" b="1" dirty="0" smtClean="0"/>
              <a:t>isolation</a:t>
            </a:r>
            <a:r>
              <a:rPr lang="en-US" dirty="0" smtClean="0"/>
              <a:t> and make firing point </a:t>
            </a:r>
            <a:r>
              <a:rPr lang="en-US" b="1" dirty="0" smtClean="0"/>
              <a:t>more</a:t>
            </a:r>
            <a:r>
              <a:rPr lang="en-US" dirty="0" smtClean="0"/>
              <a:t> </a:t>
            </a:r>
            <a:r>
              <a:rPr lang="en-US" b="1" dirty="0" smtClean="0"/>
              <a:t>even</a:t>
            </a:r>
            <a:r>
              <a:rPr lang="en-US" dirty="0" smtClean="0"/>
              <a:t> in both +</a:t>
            </a:r>
            <a:r>
              <a:rPr lang="en-US" dirty="0" err="1" smtClean="0"/>
              <a:t>ve</a:t>
            </a:r>
            <a:r>
              <a:rPr lang="en-US" dirty="0" smtClean="0"/>
              <a:t> ,-</a:t>
            </a:r>
            <a:r>
              <a:rPr lang="en-US" dirty="0" err="1" smtClean="0"/>
              <a:t>ve</a:t>
            </a:r>
            <a:r>
              <a:rPr lang="en-US" dirty="0" smtClean="0"/>
              <a:t> AC</a:t>
            </a:r>
          </a:p>
          <a:p>
            <a:pPr marL="0" indent="0">
              <a:buNone/>
            </a:pPr>
            <a:r>
              <a:rPr lang="en-US" dirty="0" smtClean="0"/>
              <a:t>- MOV for protecting </a:t>
            </a:r>
            <a:r>
              <a:rPr lang="en-US" dirty="0"/>
              <a:t>TRIAC circuit from any high instant voltages that generated from switching on and off inductive loads and also reduce noise waves .  </a:t>
            </a:r>
          </a:p>
          <a:p>
            <a:pPr marL="0" indent="0">
              <a:buNone/>
            </a:pPr>
            <a:endParaRPr lang="en-US" dirty="0"/>
          </a:p>
        </p:txBody>
      </p:sp>
      <p:pic>
        <p:nvPicPr>
          <p:cNvPr id="11" name="Content Placeholder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2484" y="3568858"/>
            <a:ext cx="8763853" cy="3125961"/>
          </a:xfrm>
          <a:prstGeom prst="rect">
            <a:avLst/>
          </a:prstGeom>
        </p:spPr>
      </p:pic>
    </p:spTree>
    <p:extLst>
      <p:ext uri="{BB962C8B-B14F-4D97-AF65-F5344CB8AC3E}">
        <p14:creationId xmlns:p14="http://schemas.microsoft.com/office/powerpoint/2010/main" val="26566301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lvl="0"/>
            <a:r>
              <a:rPr lang="en-US" b="1" dirty="0" smtClean="0">
                <a:latin typeface="Calibri Light" panose="020F0302020204030204" pitchFamily="34" charset="0"/>
                <a:cs typeface="Calibri Light" panose="020F0302020204030204" pitchFamily="34" charset="0"/>
              </a:rPr>
              <a:t>Motor</a:t>
            </a:r>
            <a:endParaRPr lang="en-US" b="1" dirty="0">
              <a:latin typeface="Calibri Light" panose="020F0302020204030204" pitchFamily="34" charset="0"/>
              <a:cs typeface="Calibri Light" panose="020F0302020204030204" pitchFamily="34" charset="0"/>
            </a:endParaRPr>
          </a:p>
        </p:txBody>
      </p:sp>
      <p:sp>
        <p:nvSpPr>
          <p:cNvPr id="3" name="عنصر نائب للمحتوى 2"/>
          <p:cNvSpPr>
            <a:spLocks noGrp="1"/>
          </p:cNvSpPr>
          <p:nvPr>
            <p:ph idx="1"/>
          </p:nvPr>
        </p:nvSpPr>
        <p:spPr/>
        <p:txBody>
          <a:bodyPr/>
          <a:lstStyle/>
          <a:p>
            <a:pPr marL="0" indent="0">
              <a:buNone/>
            </a:pPr>
            <a:r>
              <a:rPr lang="en-US" dirty="0" smtClean="0"/>
              <a:t>The board is designed for washing machines that contain universal motor</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3276" y="2904565"/>
            <a:ext cx="4982270" cy="3229426"/>
          </a:xfrm>
          <a:prstGeom prst="rect">
            <a:avLst/>
          </a:prstGeom>
        </p:spPr>
      </p:pic>
    </p:spTree>
    <p:extLst>
      <p:ext uri="{BB962C8B-B14F-4D97-AF65-F5344CB8AC3E}">
        <p14:creationId xmlns:p14="http://schemas.microsoft.com/office/powerpoint/2010/main" val="31669888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2944</TotalTime>
  <Words>648</Words>
  <Application>Microsoft Office PowerPoint</Application>
  <PresentationFormat>Widescreen</PresentationFormat>
  <Paragraphs>86</Paragraphs>
  <Slides>40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40</vt:i4>
      </vt:variant>
    </vt:vector>
  </HeadingPairs>
  <TitlesOfParts>
    <vt:vector size="47" baseType="lpstr">
      <vt:lpstr>Arial</vt:lpstr>
      <vt:lpstr>BankGothic Lt BT</vt:lpstr>
      <vt:lpstr>Calibri</vt:lpstr>
      <vt:lpstr>Calibri Light</vt:lpstr>
      <vt:lpstr>Times New Roman</vt:lpstr>
      <vt:lpstr>Trebuchet MS</vt:lpstr>
      <vt:lpstr>Circuit</vt:lpstr>
      <vt:lpstr>General board for full automatic washing machines</vt:lpstr>
      <vt:lpstr>A simple definition of our project</vt:lpstr>
      <vt:lpstr>Project Idea</vt:lpstr>
      <vt:lpstr>How can we make it general ??</vt:lpstr>
      <vt:lpstr>PowerPoint Presentation</vt:lpstr>
      <vt:lpstr>PowerPoint Presentation</vt:lpstr>
      <vt:lpstr>PowerPoint Presentation</vt:lpstr>
      <vt:lpstr>PowerPoint Presentation</vt:lpstr>
      <vt:lpstr>Motor</vt:lpstr>
      <vt:lpstr>Speed of the universal motor  By zero crossing detector CCT</vt:lpstr>
      <vt:lpstr>The direction of rotation in the universal motor</vt:lpstr>
      <vt:lpstr>Heater</vt:lpstr>
      <vt:lpstr>display</vt:lpstr>
      <vt:lpstr>PowerPoint Presentation</vt:lpstr>
      <vt:lpstr> Power switch ( selector ) : </vt:lpstr>
      <vt:lpstr>Push buttons</vt:lpstr>
      <vt:lpstr>Pressure sensor</vt:lpstr>
      <vt:lpstr>thermistor </vt:lpstr>
      <vt:lpstr>tachometer</vt:lpstr>
      <vt:lpstr>PowerPoint Presentation</vt:lpstr>
      <vt:lpstr>Feed back pin of the door lock</vt:lpstr>
      <vt:lpstr>The Type of the controller</vt:lpstr>
      <vt:lpstr>Expanding I/O pins of the controller</vt:lpstr>
      <vt:lpstr>PowerPoint Presentation</vt:lpstr>
      <vt:lpstr>For board connected to digital pins</vt:lpstr>
      <vt:lpstr>For second board connected to digital pins</vt:lpstr>
      <vt:lpstr>For board connected to analog pins</vt:lpstr>
      <vt:lpstr>For push buttons board </vt:lpstr>
      <vt:lpstr> </vt:lpstr>
      <vt:lpstr>Print CCT’s onto photo paper</vt:lpstr>
      <vt:lpstr>Put the photo paper on copper board under iron</vt:lpstr>
      <vt:lpstr>Removing photo paper</vt:lpstr>
      <vt:lpstr>Putting this copper board under ferric chloride acid </vt:lpstr>
      <vt:lpstr>Taking the board and drying it from the acid</vt:lpstr>
      <vt:lpstr> Erasing the protection ink by sharp fiber </vt:lpstr>
      <vt:lpstr>Puncture all pads and vias by a drill and weld all components</vt:lpstr>
      <vt:lpstr>The final results</vt:lpstr>
      <vt:lpstr>PowerPoint Presentation</vt:lpstr>
      <vt:lpstr>Economical study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General board for full automatic washing machines</dc:title>
  <dc:creator>ASUS</dc:creator>
  <cp:lastModifiedBy>Amr khamalan</cp:lastModifiedBy>
  <cp:revision>96</cp:revision>
  <dcterms:created xsi:type="dcterms:W3CDTF">2018-04-25T18:15:58Z</dcterms:created>
  <dcterms:modified xsi:type="dcterms:W3CDTF">2018-12-22T17:56:34Z</dcterms:modified>
</cp:coreProperties>
</file>