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30"/>
  </p:notesMasterIdLst>
  <p:sldIdLst>
    <p:sldId id="256" r:id="rId2"/>
    <p:sldId id="260" r:id="rId3"/>
    <p:sldId id="287" r:id="rId4"/>
    <p:sldId id="262" r:id="rId5"/>
    <p:sldId id="263" r:id="rId6"/>
    <p:sldId id="278" r:id="rId7"/>
    <p:sldId id="265" r:id="rId8"/>
    <p:sldId id="264" r:id="rId9"/>
    <p:sldId id="279" r:id="rId10"/>
    <p:sldId id="280" r:id="rId11"/>
    <p:sldId id="281" r:id="rId12"/>
    <p:sldId id="266" r:id="rId13"/>
    <p:sldId id="267" r:id="rId14"/>
    <p:sldId id="268" r:id="rId15"/>
    <p:sldId id="282" r:id="rId16"/>
    <p:sldId id="283" r:id="rId17"/>
    <p:sldId id="284" r:id="rId18"/>
    <p:sldId id="285" r:id="rId19"/>
    <p:sldId id="286" r:id="rId20"/>
    <p:sldId id="269" r:id="rId21"/>
    <p:sldId id="276" r:id="rId22"/>
    <p:sldId id="277" r:id="rId23"/>
    <p:sldId id="270" r:id="rId24"/>
    <p:sldId id="271" r:id="rId25"/>
    <p:sldId id="272" r:id="rId26"/>
    <p:sldId id="273" r:id="rId27"/>
    <p:sldId id="274" r:id="rId28"/>
    <p:sldId id="275" r:id="rId2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نمط متوسط 4 - تميي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83088" autoAdjust="0"/>
    <p:restoredTop sz="94660"/>
  </p:normalViewPr>
  <p:slideViewPr>
    <p:cSldViewPr>
      <p:cViewPr varScale="1">
        <p:scale>
          <a:sx n="68" d="100"/>
          <a:sy n="68" d="100"/>
        </p:scale>
        <p:origin x="-121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2035A5E-146F-463D-AAFB-4C2F416CE1DA}" type="datetimeFigureOut">
              <a:rPr lang="ar-SA" smtClean="0"/>
              <a:pPr/>
              <a:t>08/07/1434</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D9D104D-3F05-4F59-8A9D-DF13CBA8AB7A}"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C571C33-2EFE-4D80-83DD-3A5FDDA04433}" type="datetimeFigureOut">
              <a:rPr lang="ar-SA" smtClean="0"/>
              <a:pPr/>
              <a:t>08/07/1434</a:t>
            </a:fld>
            <a:endParaRPr lang="ar-SA"/>
          </a:p>
        </p:txBody>
      </p:sp>
      <p:sp>
        <p:nvSpPr>
          <p:cNvPr id="20" name="Footer Placeholder 19"/>
          <p:cNvSpPr>
            <a:spLocks noGrp="1"/>
          </p:cNvSpPr>
          <p:nvPr>
            <p:ph type="ftr" sz="quarter" idx="11"/>
          </p:nvPr>
        </p:nvSpPr>
        <p:spPr/>
        <p:txBody>
          <a:bodyPr/>
          <a:lstStyle>
            <a:extLst/>
          </a:lstStyle>
          <a:p>
            <a:endParaRPr lang="ar-SA"/>
          </a:p>
        </p:txBody>
      </p:sp>
      <p:sp>
        <p:nvSpPr>
          <p:cNvPr id="10" name="Slide Number Placeholder 9"/>
          <p:cNvSpPr>
            <a:spLocks noGrp="1"/>
          </p:cNvSpPr>
          <p:nvPr>
            <p:ph type="sldNum" sz="quarter" idx="12"/>
          </p:nvPr>
        </p:nvSpPr>
        <p:spPr/>
        <p:txBody>
          <a:bodyPr/>
          <a:lstStyle>
            <a:extLst/>
          </a:lstStyle>
          <a:p>
            <a:fld id="{789572FF-E680-4828-A567-21738AA5D1E9}" type="slidenum">
              <a:rPr lang="ar-SA" smtClean="0"/>
              <a:pPr/>
              <a:t>‹#›</a:t>
            </a:fld>
            <a:endParaRPr lang="ar-SA"/>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C571C33-2EFE-4D80-83DD-3A5FDDA04433}" type="datetimeFigureOut">
              <a:rPr lang="ar-SA" smtClean="0"/>
              <a:pPr/>
              <a:t>08/07/1434</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789572FF-E680-4828-A567-21738AA5D1E9}"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C571C33-2EFE-4D80-83DD-3A5FDDA04433}" type="datetimeFigureOut">
              <a:rPr lang="ar-SA" smtClean="0"/>
              <a:pPr/>
              <a:t>08/07/1434</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789572FF-E680-4828-A567-21738AA5D1E9}"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C571C33-2EFE-4D80-83DD-3A5FDDA04433}" type="datetimeFigureOut">
              <a:rPr lang="ar-SA" smtClean="0"/>
              <a:pPr/>
              <a:t>08/07/1434</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789572FF-E680-4828-A567-21738AA5D1E9}"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C571C33-2EFE-4D80-83DD-3A5FDDA04433}" type="datetimeFigureOut">
              <a:rPr lang="ar-SA" smtClean="0"/>
              <a:pPr/>
              <a:t>08/07/1434</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789572FF-E680-4828-A567-21738AA5D1E9}" type="slidenum">
              <a:rPr lang="ar-SA" smtClean="0"/>
              <a:pPr/>
              <a:t>‹#›</a:t>
            </a:fld>
            <a:endParaRPr lang="ar-SA"/>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C571C33-2EFE-4D80-83DD-3A5FDDA04433}" type="datetimeFigureOut">
              <a:rPr lang="ar-SA" smtClean="0"/>
              <a:pPr/>
              <a:t>08/07/1434</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789572FF-E680-4828-A567-21738AA5D1E9}"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C571C33-2EFE-4D80-83DD-3A5FDDA04433}" type="datetimeFigureOut">
              <a:rPr lang="ar-SA" smtClean="0"/>
              <a:pPr/>
              <a:t>08/07/1434</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789572FF-E680-4828-A567-21738AA5D1E9}"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C571C33-2EFE-4D80-83DD-3A5FDDA04433}" type="datetimeFigureOut">
              <a:rPr lang="ar-SA" smtClean="0"/>
              <a:pPr/>
              <a:t>08/07/1434</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789572FF-E680-4828-A567-21738AA5D1E9}"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2C571C33-2EFE-4D80-83DD-3A5FDDA04433}" type="datetimeFigureOut">
              <a:rPr lang="ar-SA" smtClean="0"/>
              <a:pPr/>
              <a:t>08/07/1434</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789572FF-E680-4828-A567-21738AA5D1E9}" type="slidenum">
              <a:rPr lang="ar-SA" smtClean="0"/>
              <a:pPr/>
              <a:t>‹#›</a:t>
            </a:fld>
            <a:endParaRPr lang="ar-SA"/>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C571C33-2EFE-4D80-83DD-3A5FDDA04433}" type="datetimeFigureOut">
              <a:rPr lang="ar-SA" smtClean="0"/>
              <a:pPr/>
              <a:t>08/07/1434</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789572FF-E680-4828-A567-21738AA5D1E9}"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2C571C33-2EFE-4D80-83DD-3A5FDDA04433}" type="datetimeFigureOut">
              <a:rPr lang="ar-SA" smtClean="0"/>
              <a:pPr/>
              <a:t>08/07/1434</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789572FF-E680-4828-A567-21738AA5D1E9}" type="slidenum">
              <a:rPr lang="ar-SA" smtClean="0"/>
              <a:pPr/>
              <a:t>‹#›</a:t>
            </a:fld>
            <a:endParaRPr lang="ar-SA"/>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dirty="0"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C571C33-2EFE-4D80-83DD-3A5FDDA04433}" type="datetimeFigureOut">
              <a:rPr lang="ar-SA" smtClean="0"/>
              <a:pPr/>
              <a:t>08/07/1434</a:t>
            </a:fld>
            <a:endParaRPr lang="ar-S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89572FF-E680-4828-A567-21738AA5D1E9}" type="slidenum">
              <a:rPr lang="ar-SA" smtClean="0"/>
              <a:pPr/>
              <a:t>‹#›</a:t>
            </a:fld>
            <a:endParaRPr lang="ar-SA"/>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85852" y="2000240"/>
            <a:ext cx="6696744" cy="642942"/>
          </a:xfrm>
        </p:spPr>
        <p:txBody>
          <a:bodyPr>
            <a:noAutofit/>
          </a:bodyPr>
          <a:lstStyle/>
          <a:p>
            <a:pPr algn="ctr" rtl="0"/>
            <a:r>
              <a:rPr lang="en-US" sz="3600" b="1" dirty="0" smtClean="0">
                <a:solidFill>
                  <a:srgbClr val="002060"/>
                </a:solidFill>
                <a:latin typeface="Algerian" pitchFamily="82" charset="0"/>
              </a:rPr>
              <a:t>  Granulation Project 2</a:t>
            </a:r>
            <a:endParaRPr lang="ar-SA" sz="3600" b="1" dirty="0">
              <a:solidFill>
                <a:srgbClr val="002060"/>
              </a:solidFill>
              <a:latin typeface="Algerian" pitchFamily="82" charset="0"/>
            </a:endParaRPr>
          </a:p>
        </p:txBody>
      </p:sp>
      <p:pic>
        <p:nvPicPr>
          <p:cNvPr id="4" name="Picture 3" descr="images1"/>
          <p:cNvPicPr/>
          <p:nvPr/>
        </p:nvPicPr>
        <p:blipFill>
          <a:blip r:embed="rId2" cstate="print"/>
          <a:srcRect/>
          <a:stretch>
            <a:fillRect/>
          </a:stretch>
        </p:blipFill>
        <p:spPr bwMode="auto">
          <a:xfrm>
            <a:off x="3929058" y="428604"/>
            <a:ext cx="1785950" cy="1643074"/>
          </a:xfrm>
          <a:prstGeom prst="rect">
            <a:avLst/>
          </a:prstGeom>
          <a:noFill/>
          <a:ln w="9525">
            <a:noFill/>
            <a:miter lim="800000"/>
            <a:headEnd/>
            <a:tailEnd/>
          </a:ln>
        </p:spPr>
      </p:pic>
      <p:sp>
        <p:nvSpPr>
          <p:cNvPr id="7" name="مستطيل 6"/>
          <p:cNvSpPr/>
          <p:nvPr/>
        </p:nvSpPr>
        <p:spPr>
          <a:xfrm>
            <a:off x="857224" y="2714620"/>
            <a:ext cx="7973657" cy="646331"/>
          </a:xfrm>
          <a:prstGeom prst="rect">
            <a:avLst/>
          </a:prstGeom>
        </p:spPr>
        <p:txBody>
          <a:bodyPr wrap="none">
            <a:spAutoFit/>
          </a:bodyPr>
          <a:lstStyle/>
          <a:p>
            <a:r>
              <a:rPr lang="en-US" sz="3600" b="1" dirty="0" smtClean="0">
                <a:solidFill>
                  <a:srgbClr val="002060"/>
                </a:solidFill>
                <a:latin typeface="Algerian" pitchFamily="82" charset="0"/>
              </a:rPr>
              <a:t>MECHANICAL SYSTEMS IN BUILDINGS</a:t>
            </a:r>
            <a:endParaRPr lang="ar-SA" sz="3600" dirty="0">
              <a:solidFill>
                <a:srgbClr val="002060"/>
              </a:solidFill>
            </a:endParaRPr>
          </a:p>
        </p:txBody>
      </p:sp>
      <p:sp>
        <p:nvSpPr>
          <p:cNvPr id="8" name="مستطيل 7"/>
          <p:cNvSpPr/>
          <p:nvPr/>
        </p:nvSpPr>
        <p:spPr>
          <a:xfrm>
            <a:off x="2214546" y="3500438"/>
            <a:ext cx="5072066" cy="646331"/>
          </a:xfrm>
          <a:prstGeom prst="rect">
            <a:avLst/>
          </a:prstGeom>
        </p:spPr>
        <p:txBody>
          <a:bodyPr wrap="square">
            <a:spAutoFit/>
          </a:bodyPr>
          <a:lstStyle/>
          <a:p>
            <a:pPr algn="ctr">
              <a:buNone/>
            </a:pPr>
            <a:r>
              <a:rPr lang="en-US" sz="3600" b="1" dirty="0" smtClean="0">
                <a:solidFill>
                  <a:srgbClr val="002060"/>
                </a:solidFill>
                <a:effectLst>
                  <a:outerShdw blurRad="38100" dist="38100" dir="2700000" algn="tl">
                    <a:srgbClr val="000000">
                      <a:alpha val="43137"/>
                    </a:srgbClr>
                  </a:outerShdw>
                </a:effectLst>
                <a:latin typeface="Algerian" pitchFamily="82" charset="0"/>
              </a:rPr>
              <a:t> IBN SENA HOSPITAL</a:t>
            </a:r>
            <a:endParaRPr lang="en-US" sz="3600" b="1" dirty="0">
              <a:solidFill>
                <a:srgbClr val="002060"/>
              </a:solidFill>
              <a:effectLst>
                <a:outerShdw blurRad="38100" dist="38100" dir="2700000" algn="tl">
                  <a:srgbClr val="000000">
                    <a:alpha val="43137"/>
                  </a:srgbClr>
                </a:outerShdw>
              </a:effectLst>
              <a:latin typeface="Algerian" pitchFamily="82" charset="0"/>
            </a:endParaRPr>
          </a:p>
        </p:txBody>
      </p:sp>
      <p:sp>
        <p:nvSpPr>
          <p:cNvPr id="9" name="مربع نص 8"/>
          <p:cNvSpPr txBox="1"/>
          <p:nvPr/>
        </p:nvSpPr>
        <p:spPr>
          <a:xfrm>
            <a:off x="1142976" y="4509120"/>
            <a:ext cx="3429024" cy="2308324"/>
          </a:xfrm>
          <a:prstGeom prst="rect">
            <a:avLst/>
          </a:prstGeom>
          <a:noFill/>
        </p:spPr>
        <p:txBody>
          <a:bodyPr wrap="square" rtlCol="1">
            <a:spAutoFit/>
          </a:bodyPr>
          <a:lstStyle/>
          <a:p>
            <a:pPr algn="l" rtl="0"/>
            <a:r>
              <a:rPr lang="en-US" sz="2400" b="1" dirty="0" smtClean="0">
                <a:solidFill>
                  <a:srgbClr val="0070C0"/>
                </a:solidFill>
                <a:latin typeface="Andalus" pitchFamily="18" charset="-78"/>
                <a:cs typeface="Andalus" pitchFamily="18" charset="-78"/>
              </a:rPr>
              <a:t>Prepared by:</a:t>
            </a:r>
          </a:p>
          <a:p>
            <a:pPr algn="l" rtl="0"/>
            <a:r>
              <a:rPr lang="en-US" sz="2400" b="1" dirty="0" smtClean="0">
                <a:solidFill>
                  <a:srgbClr val="0070C0"/>
                </a:solidFill>
                <a:latin typeface="Andalus" pitchFamily="18" charset="-78"/>
                <a:cs typeface="Andalus" pitchFamily="18" charset="-78"/>
              </a:rPr>
              <a:t>Abdullah Hasayen</a:t>
            </a:r>
          </a:p>
          <a:p>
            <a:pPr algn="l" rtl="0"/>
            <a:r>
              <a:rPr lang="en-US" sz="2400" b="1" dirty="0" smtClean="0">
                <a:solidFill>
                  <a:srgbClr val="0070C0"/>
                </a:solidFill>
                <a:latin typeface="Andalus" pitchFamily="18" charset="-78"/>
                <a:cs typeface="Andalus" pitchFamily="18" charset="-78"/>
              </a:rPr>
              <a:t>Mazin Khalid</a:t>
            </a:r>
          </a:p>
          <a:p>
            <a:pPr algn="l" rtl="0"/>
            <a:r>
              <a:rPr lang="en-US" sz="2400" b="1" dirty="0" smtClean="0">
                <a:solidFill>
                  <a:srgbClr val="0070C0"/>
                </a:solidFill>
                <a:latin typeface="Andalus" pitchFamily="18" charset="-78"/>
                <a:cs typeface="Andalus" pitchFamily="18" charset="-78"/>
              </a:rPr>
              <a:t>Moath Ayyash</a:t>
            </a:r>
          </a:p>
          <a:p>
            <a:pPr algn="l" rtl="0"/>
            <a:r>
              <a:rPr lang="en-US" sz="2400" b="1" dirty="0" smtClean="0">
                <a:solidFill>
                  <a:srgbClr val="0070C0"/>
                </a:solidFill>
                <a:latin typeface="Andalus" pitchFamily="18" charset="-78"/>
                <a:cs typeface="Andalus" pitchFamily="18" charset="-78"/>
              </a:rPr>
              <a:t>Mohammad Abu Al-Rub</a:t>
            </a:r>
          </a:p>
          <a:p>
            <a:pPr algn="l" rtl="0"/>
            <a:endParaRPr lang="ar-SA" sz="2400" b="1" dirty="0">
              <a:solidFill>
                <a:srgbClr val="0070C0"/>
              </a:solidFill>
              <a:latin typeface="Andalus" pitchFamily="18" charset="-78"/>
              <a:cs typeface="Andalus" pitchFamily="18" charset="-78"/>
            </a:endParaRPr>
          </a:p>
        </p:txBody>
      </p:sp>
      <p:sp>
        <p:nvSpPr>
          <p:cNvPr id="10" name="مربع نص 9"/>
          <p:cNvSpPr txBox="1"/>
          <p:nvPr/>
        </p:nvSpPr>
        <p:spPr>
          <a:xfrm>
            <a:off x="5643570" y="5000636"/>
            <a:ext cx="2571768" cy="646331"/>
          </a:xfrm>
          <a:prstGeom prst="rect">
            <a:avLst/>
          </a:prstGeom>
          <a:noFill/>
        </p:spPr>
        <p:txBody>
          <a:bodyPr wrap="square" rtlCol="1">
            <a:spAutoFit/>
          </a:bodyPr>
          <a:lstStyle/>
          <a:p>
            <a:pPr algn="l" rtl="0"/>
            <a:r>
              <a:rPr lang="en-US" b="1" dirty="0" smtClean="0">
                <a:solidFill>
                  <a:srgbClr val="0070C0"/>
                </a:solidFill>
                <a:latin typeface="Andalus" pitchFamily="18" charset="-78"/>
                <a:cs typeface="Andalus" pitchFamily="18" charset="-78"/>
              </a:rPr>
              <a:t>Supervisor:</a:t>
            </a:r>
          </a:p>
          <a:p>
            <a:pPr algn="l" rtl="0"/>
            <a:r>
              <a:rPr lang="en-US" b="1" dirty="0" smtClean="0">
                <a:solidFill>
                  <a:srgbClr val="0070C0"/>
                </a:solidFill>
                <a:latin typeface="Andalus" pitchFamily="18" charset="-78"/>
                <a:cs typeface="Andalus" pitchFamily="18" charset="-78"/>
              </a:rPr>
              <a:t>Dr. Ramiz Al Khaldi</a:t>
            </a:r>
            <a:endParaRPr lang="ar-SA" b="1" dirty="0">
              <a:solidFill>
                <a:srgbClr val="0070C0"/>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404664"/>
            <a:ext cx="8172400" cy="969496"/>
          </a:xfrm>
          <a:prstGeom prst="rect">
            <a:avLst/>
          </a:prstGeom>
        </p:spPr>
        <p:txBody>
          <a:bodyPr wrap="square">
            <a:spAutoFit/>
          </a:bodyPr>
          <a:lstStyle/>
          <a:p>
            <a:pPr algn="ctr" eaLnBrk="0" hangingPunct="0">
              <a:lnSpc>
                <a:spcPct val="150000"/>
              </a:lnSpc>
              <a:tabLst>
                <a:tab pos="3616325" algn="l"/>
              </a:tabLst>
            </a:pPr>
            <a:r>
              <a:rPr lang="en-US" sz="2000" b="1" dirty="0" smtClean="0">
                <a:latin typeface="Times New Roman" pitchFamily="18" charset="0"/>
                <a:ea typeface="Calibri" pitchFamily="34" charset="0"/>
                <a:cs typeface="Times New Roman" pitchFamily="18" charset="0"/>
              </a:rPr>
              <a:t>The boiler is the main source of heating process, selection of boiler depends on its capacity. selection of boilers from </a:t>
            </a:r>
            <a:r>
              <a:rPr lang="en-US" sz="2000" dirty="0" smtClean="0">
                <a:solidFill>
                  <a:srgbClr val="FF0000"/>
                </a:solidFill>
                <a:ea typeface="Calibri" pitchFamily="34" charset="0"/>
                <a:cs typeface="Times New Roman" pitchFamily="18" charset="0"/>
              </a:rPr>
              <a:t>De Dietrich </a:t>
            </a:r>
            <a:r>
              <a:rPr lang="en-US" sz="2000" b="1" dirty="0" smtClean="0">
                <a:latin typeface="Times New Roman" pitchFamily="18" charset="0"/>
                <a:ea typeface="Calibri" pitchFamily="34" charset="0"/>
                <a:cs typeface="Times New Roman" pitchFamily="18" charset="0"/>
              </a:rPr>
              <a:t>company.</a:t>
            </a:r>
            <a:endParaRPr lang="en-US" sz="2000" b="1" dirty="0">
              <a:latin typeface="Times New Roman" pitchFamily="18" charset="0"/>
              <a:ea typeface="Calibri" pitchFamily="34" charset="0"/>
              <a:cs typeface="Times New Roman" pitchFamily="18" charset="0"/>
            </a:endParaRPr>
          </a:p>
        </p:txBody>
      </p:sp>
      <p:sp>
        <p:nvSpPr>
          <p:cNvPr id="3" name="Rectangle 2"/>
          <p:cNvSpPr/>
          <p:nvPr/>
        </p:nvSpPr>
        <p:spPr>
          <a:xfrm>
            <a:off x="1043608" y="1484784"/>
            <a:ext cx="8100392" cy="2246769"/>
          </a:xfrm>
          <a:prstGeom prst="rect">
            <a:avLst/>
          </a:prstGeom>
        </p:spPr>
        <p:txBody>
          <a:bodyPr wrap="square">
            <a:spAutoFit/>
          </a:bodyPr>
          <a:lstStyle/>
          <a:p>
            <a:pPr algn="ctr" eaLnBrk="0" hangingPunct="0">
              <a:lnSpc>
                <a:spcPct val="150000"/>
              </a:lnSpc>
              <a:tabLst>
                <a:tab pos="3616325" algn="l"/>
              </a:tabLst>
            </a:pPr>
            <a:r>
              <a:rPr lang="en-US" sz="2000" b="1" dirty="0" smtClean="0">
                <a:latin typeface="Times New Roman" pitchFamily="18" charset="0"/>
              </a:rPr>
              <a:t>The total amount of heat in our project equal to </a:t>
            </a:r>
            <a:r>
              <a:rPr lang="en-US" sz="2000" b="1" dirty="0" smtClean="0">
                <a:solidFill>
                  <a:srgbClr val="7030A0"/>
                </a:solidFill>
                <a:latin typeface="Times New Roman" pitchFamily="18" charset="0"/>
              </a:rPr>
              <a:t>580.4 KW</a:t>
            </a:r>
            <a:r>
              <a:rPr lang="en-US" sz="2000" b="1" dirty="0" smtClean="0">
                <a:latin typeface="Times New Roman" pitchFamily="18" charset="0"/>
              </a:rPr>
              <a:t>. </a:t>
            </a:r>
          </a:p>
          <a:p>
            <a:pPr algn="ctr"/>
            <a:endParaRPr lang="en-US" sz="2000" b="1" dirty="0" smtClean="0"/>
          </a:p>
          <a:p>
            <a:pPr algn="ctr"/>
            <a:r>
              <a:rPr lang="en-US" sz="2000" b="1" dirty="0" smtClean="0"/>
              <a:t>Total heating = [Q)</a:t>
            </a:r>
            <a:r>
              <a:rPr lang="en-US" sz="2000" b="1" baseline="-25000" dirty="0" smtClean="0"/>
              <a:t>Heating load</a:t>
            </a:r>
            <a:r>
              <a:rPr lang="en-US" sz="2000" b="1" dirty="0" smtClean="0"/>
              <a:t> +Q)</a:t>
            </a:r>
            <a:r>
              <a:rPr lang="en-US" sz="2000" b="1" baseline="-25000" dirty="0" smtClean="0"/>
              <a:t>domestic</a:t>
            </a:r>
            <a:r>
              <a:rPr lang="en-US" sz="2000" b="1" dirty="0" smtClean="0"/>
              <a:t>]*1.1 </a:t>
            </a:r>
          </a:p>
          <a:p>
            <a:pPr algn="ctr"/>
            <a:endParaRPr lang="en-US" sz="2000" dirty="0" smtClean="0"/>
          </a:p>
          <a:p>
            <a:pPr algn="ctr"/>
            <a:r>
              <a:rPr lang="en-US" sz="2000" b="1" dirty="0" smtClean="0"/>
              <a:t>Total heating = (580+480)*1.1 = 1166 KW</a:t>
            </a:r>
            <a:endParaRPr lang="en-US" sz="2000" dirty="0" smtClean="0"/>
          </a:p>
          <a:p>
            <a:pPr algn="ctr" eaLnBrk="0" hangingPunct="0">
              <a:lnSpc>
                <a:spcPct val="150000"/>
              </a:lnSpc>
              <a:tabLst>
                <a:tab pos="3616325" algn="l"/>
              </a:tabLst>
            </a:pPr>
            <a:r>
              <a:rPr lang="en-US" sz="2000" b="1" dirty="0" smtClean="0">
                <a:solidFill>
                  <a:srgbClr val="FF5050"/>
                </a:solidFill>
                <a:latin typeface="Times New Roman" pitchFamily="18" charset="0"/>
                <a:cs typeface="Times New Roman" pitchFamily="18" charset="0"/>
              </a:rPr>
              <a:t> </a:t>
            </a:r>
            <a:r>
              <a:rPr lang="en-US" sz="2000" dirty="0" smtClean="0">
                <a:latin typeface="Times New Roman" pitchFamily="18" charset="0"/>
                <a:cs typeface="Times New Roman" pitchFamily="18" charset="0"/>
              </a:rPr>
              <a:t>.</a:t>
            </a:r>
            <a:endParaRPr lang="en-US" sz="2000" dirty="0">
              <a:latin typeface="Times New Roman" pitchFamily="18" charset="0"/>
              <a:cs typeface="Times New Roman" pitchFamily="18" charset="0"/>
            </a:endParaRPr>
          </a:p>
        </p:txBody>
      </p:sp>
      <p:sp>
        <p:nvSpPr>
          <p:cNvPr id="4" name="Rectangle 3"/>
          <p:cNvSpPr/>
          <p:nvPr/>
        </p:nvSpPr>
        <p:spPr>
          <a:xfrm>
            <a:off x="971600" y="3717032"/>
            <a:ext cx="8172400" cy="2400657"/>
          </a:xfrm>
          <a:prstGeom prst="rect">
            <a:avLst/>
          </a:prstGeom>
        </p:spPr>
        <p:txBody>
          <a:bodyPr wrap="square">
            <a:spAutoFit/>
          </a:bodyPr>
          <a:lstStyle/>
          <a:p>
            <a:pPr algn="ctr" eaLnBrk="0" hangingPunct="0">
              <a:lnSpc>
                <a:spcPct val="150000"/>
              </a:lnSpc>
              <a:tabLst>
                <a:tab pos="3616325" algn="l"/>
              </a:tabLst>
            </a:pPr>
            <a:r>
              <a:rPr lang="en-US" sz="2000" b="1" dirty="0" smtClean="0">
                <a:latin typeface="Times New Roman" pitchFamily="18" charset="0"/>
                <a:ea typeface="Calibri" pitchFamily="34" charset="0"/>
                <a:cs typeface="Times New Roman" pitchFamily="18" charset="0"/>
              </a:rPr>
              <a:t>From </a:t>
            </a:r>
            <a:r>
              <a:rPr lang="en-US" sz="2000" b="1" dirty="0" smtClean="0">
                <a:ea typeface="Calibri" pitchFamily="34" charset="0"/>
                <a:cs typeface="Times New Roman" pitchFamily="18" charset="0"/>
              </a:rPr>
              <a:t>De Dietrich catalogue we choose the boiler</a:t>
            </a:r>
          </a:p>
          <a:p>
            <a:pPr lvl="0" algn="ctr" eaLnBrk="0" hangingPunct="0">
              <a:lnSpc>
                <a:spcPct val="150000"/>
              </a:lnSpc>
              <a:tabLst>
                <a:tab pos="3616325" algn="l"/>
              </a:tabLst>
            </a:pPr>
            <a:r>
              <a:rPr lang="en-US" sz="2000" b="1" dirty="0" smtClean="0">
                <a:solidFill>
                  <a:srgbClr val="000000"/>
                </a:solidFill>
                <a:latin typeface="Times New Roman" pitchFamily="18" charset="0"/>
                <a:ea typeface="Times New Roman" pitchFamily="18" charset="0"/>
                <a:cs typeface="Times New Roman" pitchFamily="18" charset="0"/>
              </a:rPr>
              <a:t>GT530 DIEMATIC-m3</a:t>
            </a:r>
            <a:endParaRPr lang="en-US" sz="3200" dirty="0" smtClean="0">
              <a:latin typeface="Arial" pitchFamily="34" charset="0"/>
              <a:cs typeface="Arial" pitchFamily="34" charset="0"/>
            </a:endParaRPr>
          </a:p>
          <a:p>
            <a:pPr algn="ctr" eaLnBrk="0" hangingPunct="0">
              <a:lnSpc>
                <a:spcPct val="150000"/>
              </a:lnSpc>
              <a:tabLst>
                <a:tab pos="3616325" algn="l"/>
              </a:tabLst>
            </a:pPr>
            <a:endParaRPr lang="en-US" sz="2000" dirty="0" smtClean="0">
              <a:solidFill>
                <a:srgbClr val="FF0000"/>
              </a:solidFill>
              <a:ea typeface="Calibri" pitchFamily="34" charset="0"/>
              <a:cs typeface="Times New Roman" pitchFamily="18" charset="0"/>
            </a:endParaRPr>
          </a:p>
          <a:p>
            <a:pPr algn="ctr" eaLnBrk="0" hangingPunct="0">
              <a:lnSpc>
                <a:spcPct val="150000"/>
              </a:lnSpc>
              <a:tabLst>
                <a:tab pos="3616325" algn="l"/>
              </a:tabLst>
            </a:pPr>
            <a:r>
              <a:rPr lang="en-US" sz="2000" dirty="0" smtClean="0">
                <a:solidFill>
                  <a:srgbClr val="FF0000"/>
                </a:solidFill>
                <a:ea typeface="Calibri" pitchFamily="34" charset="0"/>
                <a:cs typeface="Times New Roman" pitchFamily="18" charset="0"/>
              </a:rPr>
              <a:t> </a:t>
            </a:r>
          </a:p>
          <a:p>
            <a:pPr algn="ctr" eaLnBrk="0" hangingPunct="0">
              <a:lnSpc>
                <a:spcPct val="150000"/>
              </a:lnSpc>
              <a:tabLst>
                <a:tab pos="3616325" algn="l"/>
              </a:tabLst>
            </a:pPr>
            <a:r>
              <a:rPr lang="en-US" sz="2000" dirty="0" smtClean="0">
                <a:solidFill>
                  <a:srgbClr val="FF0000"/>
                </a:solidFill>
                <a:ea typeface="Calibri" pitchFamily="34" charset="0"/>
                <a:cs typeface="Times New Roman" pitchFamily="18" charset="0"/>
              </a:rPr>
              <a:t>  </a:t>
            </a:r>
            <a:r>
              <a:rPr lang="en-US" sz="2000" b="1" dirty="0" smtClean="0">
                <a:latin typeface="Times New Roman" pitchFamily="18" charset="0"/>
                <a:ea typeface="Calibri" pitchFamily="34" charset="0"/>
                <a:cs typeface="Times New Roman" pitchFamily="18" charset="0"/>
              </a:rPr>
              <a:t> </a:t>
            </a:r>
            <a:endParaRPr lang="en-US" sz="2000" b="1" dirty="0">
              <a:latin typeface="Times New Roman" pitchFamily="18" charset="0"/>
              <a:ea typeface="Calibri" pitchFamily="34"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95736" y="836712"/>
            <a:ext cx="4734272" cy="3785652"/>
          </a:xfrm>
          <a:prstGeom prst="rect">
            <a:avLst/>
          </a:prstGeom>
        </p:spPr>
        <p:txBody>
          <a:bodyPr wrap="square">
            <a:spAutoFit/>
          </a:bodyPr>
          <a:lstStyle/>
          <a:p>
            <a:pPr algn="ctr">
              <a:defRPr/>
            </a:pPr>
            <a:endParaRPr lang="en-US" sz="6000" b="1" u="sng" dirty="0" smtClean="0">
              <a:ln w="17780" cmpd="sng">
                <a:solidFill>
                  <a:srgbClr val="FFFFFF"/>
                </a:solidFill>
                <a:prstDash val="solid"/>
                <a:miter lim="800000"/>
              </a:ln>
              <a:effectLst>
                <a:outerShdw blurRad="38100" dist="38100" dir="2700000" algn="tl">
                  <a:srgbClr val="000000">
                    <a:alpha val="43137"/>
                  </a:srgbClr>
                </a:outerShdw>
              </a:effectLst>
              <a:latin typeface="Times New Roman" pitchFamily="18" charset="0"/>
            </a:endParaRPr>
          </a:p>
          <a:p>
            <a:pPr algn="ctr">
              <a:defRPr/>
            </a:pPr>
            <a:r>
              <a:rPr lang="en-US" sz="6000" b="1" u="sng" dirty="0" smtClean="0">
                <a:ln w="17780" cmpd="sng">
                  <a:solidFill>
                    <a:srgbClr val="FFFFFF"/>
                  </a:solidFill>
                  <a:prstDash val="solid"/>
                  <a:miter lim="800000"/>
                </a:ln>
                <a:effectLst>
                  <a:outerShdw blurRad="38100" dist="38100" dir="2700000" algn="tl">
                    <a:srgbClr val="000000">
                      <a:alpha val="43137"/>
                    </a:srgbClr>
                  </a:outerShdw>
                </a:effectLst>
                <a:latin typeface="Times New Roman" pitchFamily="18" charset="0"/>
              </a:rPr>
              <a:t>Cooling load</a:t>
            </a:r>
          </a:p>
          <a:p>
            <a:pPr algn="ctr">
              <a:defRPr/>
            </a:pPr>
            <a:endParaRPr lang="en-US" sz="6000" b="1" u="sng" dirty="0" smtClean="0">
              <a:ln w="17780" cmpd="sng">
                <a:solidFill>
                  <a:srgbClr val="FFFFFF"/>
                </a:solidFill>
                <a:prstDash val="solid"/>
                <a:miter lim="800000"/>
              </a:ln>
              <a:effectLst>
                <a:outerShdw blurRad="38100" dist="38100" dir="2700000" algn="tl">
                  <a:srgbClr val="000000">
                    <a:alpha val="43137"/>
                  </a:srgbClr>
                </a:outerShdw>
              </a:effectLst>
              <a:latin typeface="Times New Roman" pitchFamily="18" charset="0"/>
            </a:endParaRPr>
          </a:p>
          <a:p>
            <a:pPr algn="ctr">
              <a:defRPr/>
            </a:pPr>
            <a:r>
              <a:rPr lang="en-US" sz="6000" b="1" u="sng" dirty="0" smtClean="0">
                <a:ln w="17780" cmpd="sng">
                  <a:solidFill>
                    <a:srgbClr val="FFFFFF"/>
                  </a:solidFill>
                  <a:prstDash val="solid"/>
                  <a:miter lim="800000"/>
                </a:ln>
                <a:effectLst>
                  <a:outerShdw blurRad="38100" dist="38100" dir="2700000" algn="tl">
                    <a:srgbClr val="000000">
                      <a:alpha val="43137"/>
                    </a:srgbClr>
                  </a:outerShdw>
                </a:effectLst>
                <a:latin typeface="Times New Roman" pitchFamily="18" charset="0"/>
              </a:rPr>
              <a:t>calculation</a:t>
            </a:r>
            <a:endParaRPr lang="en-US" sz="6000" b="1" u="sng" dirty="0" smtClean="0">
              <a:ln w="17780" cmpd="sng">
                <a:solidFill>
                  <a:srgbClr val="FFFFFF"/>
                </a:solidFill>
                <a:prstDash val="solid"/>
                <a:miter lim="800000"/>
              </a:ln>
              <a:latin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428736"/>
            <a:ext cx="8100392" cy="5239484"/>
          </a:xfrm>
        </p:spPr>
        <p:txBody>
          <a:bodyPr>
            <a:normAutofit fontScale="70000" lnSpcReduction="20000"/>
          </a:bodyPr>
          <a:lstStyle/>
          <a:p>
            <a:pPr algn="l">
              <a:buNone/>
            </a:pPr>
            <a:r>
              <a:rPr lang="en-US" sz="4600" b="1" dirty="0" smtClean="0">
                <a:effectLst>
                  <a:outerShdw blurRad="50800" dist="38100" dir="2700000" algn="tl" rotWithShape="0">
                    <a:prstClr val="black">
                      <a:alpha val="40000"/>
                    </a:prstClr>
                  </a:outerShdw>
                </a:effectLst>
                <a:latin typeface="Andalus" pitchFamily="18" charset="-78"/>
                <a:cs typeface="Andalus" pitchFamily="18" charset="-78"/>
              </a:rPr>
              <a:t>Cooling load calculated at summer season.</a:t>
            </a:r>
          </a:p>
          <a:p>
            <a:pPr algn="l">
              <a:buNone/>
            </a:pPr>
            <a:r>
              <a:rPr lang="en-US" sz="4600" b="1" dirty="0" smtClean="0">
                <a:effectLst>
                  <a:outerShdw blurRad="50800" dist="38100" dir="2700000" algn="tl" rotWithShape="0">
                    <a:prstClr val="black">
                      <a:alpha val="40000"/>
                    </a:prstClr>
                  </a:outerShdw>
                </a:effectLst>
                <a:latin typeface="Andalus" pitchFamily="18" charset="-78"/>
                <a:cs typeface="Andalus" pitchFamily="18" charset="-78"/>
              </a:rPr>
              <a:t>Cooling design conditions (in summer):</a:t>
            </a:r>
          </a:p>
          <a:p>
            <a:pPr algn="ctr">
              <a:buNone/>
            </a:pPr>
            <a:endParaRPr lang="en-US" b="1" dirty="0" smtClean="0">
              <a:latin typeface="Times New Roman" pitchFamily="18" charset="0"/>
              <a:cs typeface="Times New Roman" pitchFamily="18" charset="0"/>
            </a:endParaRPr>
          </a:p>
          <a:p>
            <a:pPr algn="l">
              <a:lnSpc>
                <a:spcPct val="150000"/>
              </a:lnSpc>
              <a:buNone/>
            </a:pPr>
            <a:r>
              <a:rPr lang="en-US" b="1" dirty="0" smtClean="0">
                <a:latin typeface="Times New Roman" pitchFamily="18" charset="0"/>
                <a:cs typeface="Times New Roman" pitchFamily="18" charset="0"/>
              </a:rPr>
              <a:t>Outside temperature (T</a:t>
            </a:r>
            <a:r>
              <a:rPr lang="en-US" sz="2400" b="1" dirty="0" smtClean="0">
                <a:latin typeface="Times New Roman" pitchFamily="18" charset="0"/>
                <a:cs typeface="Times New Roman" pitchFamily="18" charset="0"/>
              </a:rPr>
              <a:t>o</a:t>
            </a:r>
            <a:r>
              <a:rPr lang="en-US" b="1" dirty="0" smtClean="0">
                <a:latin typeface="Times New Roman" pitchFamily="18" charset="0"/>
                <a:cs typeface="Times New Roman" pitchFamily="18" charset="0"/>
              </a:rPr>
              <a:t>) be 31.9˚C.</a:t>
            </a:r>
          </a:p>
          <a:p>
            <a:pPr algn="l">
              <a:lnSpc>
                <a:spcPct val="150000"/>
              </a:lnSpc>
              <a:buNone/>
            </a:pPr>
            <a:r>
              <a:rPr lang="en-US" b="1" dirty="0" smtClean="0">
                <a:latin typeface="Times New Roman" pitchFamily="18" charset="0"/>
                <a:cs typeface="Times New Roman" pitchFamily="18" charset="0"/>
              </a:rPr>
              <a:t>Inside temperature (T</a:t>
            </a:r>
            <a:r>
              <a:rPr lang="en-US" sz="2000" b="1" dirty="0" smtClean="0">
                <a:latin typeface="Times New Roman" pitchFamily="18" charset="0"/>
                <a:cs typeface="Times New Roman" pitchFamily="18" charset="0"/>
              </a:rPr>
              <a:t>i</a:t>
            </a:r>
            <a:r>
              <a:rPr lang="en-US" b="1" dirty="0" smtClean="0">
                <a:latin typeface="Times New Roman" pitchFamily="18" charset="0"/>
                <a:cs typeface="Times New Roman" pitchFamily="18" charset="0"/>
              </a:rPr>
              <a:t>) be 24 ˚C.</a:t>
            </a:r>
          </a:p>
          <a:p>
            <a:pPr algn="l">
              <a:lnSpc>
                <a:spcPct val="150000"/>
              </a:lnSpc>
              <a:buNone/>
            </a:pPr>
            <a:r>
              <a:rPr lang="en-US" b="1" dirty="0" smtClean="0">
                <a:latin typeface="Times New Roman" pitchFamily="18" charset="0"/>
                <a:cs typeface="Times New Roman" pitchFamily="18" charset="0"/>
              </a:rPr>
              <a:t>Outside Relative humidity (Ф</a:t>
            </a:r>
            <a:r>
              <a:rPr lang="en-US" b="1" baseline="-25000" dirty="0" smtClean="0">
                <a:latin typeface="Times New Roman" pitchFamily="18" charset="0"/>
                <a:cs typeface="Times New Roman" pitchFamily="18" charset="0"/>
              </a:rPr>
              <a:t>o</a:t>
            </a:r>
            <a:r>
              <a:rPr lang="en-US" b="1" dirty="0" smtClean="0">
                <a:latin typeface="Times New Roman" pitchFamily="18" charset="0"/>
                <a:cs typeface="Times New Roman" pitchFamily="18" charset="0"/>
              </a:rPr>
              <a:t>) is 44%.</a:t>
            </a:r>
          </a:p>
          <a:p>
            <a:pPr algn="l">
              <a:lnSpc>
                <a:spcPct val="150000"/>
              </a:lnSpc>
              <a:buNone/>
            </a:pPr>
            <a:r>
              <a:rPr lang="en-US" b="1" dirty="0" smtClean="0">
                <a:latin typeface="Times New Roman" pitchFamily="18" charset="0"/>
                <a:cs typeface="Times New Roman" pitchFamily="18" charset="0"/>
              </a:rPr>
              <a:t>Inside Relative humidity (Ф</a:t>
            </a:r>
            <a:r>
              <a:rPr lang="en-US" b="1" baseline="-25000" dirty="0" smtClean="0">
                <a:latin typeface="Times New Roman" pitchFamily="18" charset="0"/>
                <a:cs typeface="Times New Roman" pitchFamily="18" charset="0"/>
              </a:rPr>
              <a:t>i</a:t>
            </a:r>
            <a:r>
              <a:rPr lang="en-US" b="1" dirty="0" smtClean="0">
                <a:latin typeface="Times New Roman" pitchFamily="18" charset="0"/>
                <a:cs typeface="Times New Roman" pitchFamily="18" charset="0"/>
              </a:rPr>
              <a:t>) is 50%.</a:t>
            </a:r>
          </a:p>
          <a:p>
            <a:pPr algn="l">
              <a:lnSpc>
                <a:spcPct val="150000"/>
              </a:lnSpc>
              <a:buNone/>
            </a:pPr>
            <a:r>
              <a:rPr lang="en-US" b="1" dirty="0" smtClean="0">
                <a:latin typeface="Times New Roman" pitchFamily="18" charset="0"/>
                <a:cs typeface="Times New Roman" pitchFamily="18" charset="0"/>
              </a:rPr>
              <a:t>Outside Moisture content (W</a:t>
            </a:r>
            <a:r>
              <a:rPr lang="en-US" b="1" baseline="-25000" dirty="0" smtClean="0">
                <a:latin typeface="Times New Roman" pitchFamily="18" charset="0"/>
                <a:cs typeface="Times New Roman" pitchFamily="18" charset="0"/>
              </a:rPr>
              <a:t>o</a:t>
            </a:r>
            <a:r>
              <a:rPr lang="en-US" b="1" dirty="0" smtClean="0">
                <a:latin typeface="Times New Roman" pitchFamily="18" charset="0"/>
                <a:cs typeface="Times New Roman" pitchFamily="18" charset="0"/>
              </a:rPr>
              <a:t>) is 12.5 g of water/ Kg of dry air.</a:t>
            </a:r>
          </a:p>
          <a:p>
            <a:pPr algn="l">
              <a:lnSpc>
                <a:spcPct val="150000"/>
              </a:lnSpc>
              <a:buNone/>
            </a:pPr>
            <a:r>
              <a:rPr lang="en-US" b="1" dirty="0" smtClean="0">
                <a:latin typeface="Times New Roman" pitchFamily="18" charset="0"/>
                <a:cs typeface="Times New Roman" pitchFamily="18" charset="0"/>
              </a:rPr>
              <a:t>Inside Moisture content (W</a:t>
            </a:r>
            <a:r>
              <a:rPr lang="en-US" b="1" baseline="-25000" dirty="0" smtClean="0">
                <a:latin typeface="Times New Roman" pitchFamily="18" charset="0"/>
                <a:cs typeface="Times New Roman" pitchFamily="18" charset="0"/>
              </a:rPr>
              <a:t>i</a:t>
            </a:r>
            <a:r>
              <a:rPr lang="en-US" b="1" dirty="0" smtClean="0">
                <a:latin typeface="Times New Roman" pitchFamily="18" charset="0"/>
                <a:cs typeface="Times New Roman" pitchFamily="18" charset="0"/>
              </a:rPr>
              <a:t>) is 9.4 g of water/ Kg of dry air.</a:t>
            </a:r>
          </a:p>
          <a:p>
            <a:pPr algn="l">
              <a:lnSpc>
                <a:spcPct val="150000"/>
              </a:lnSpc>
              <a:buNone/>
            </a:pPr>
            <a:r>
              <a:rPr lang="en-US" b="1" dirty="0" smtClean="0">
                <a:latin typeface="Times New Roman" pitchFamily="18" charset="0"/>
                <a:cs typeface="Times New Roman" pitchFamily="18" charset="0"/>
              </a:rPr>
              <a:t>The wind speed at JENIN is (5 m/s). </a:t>
            </a:r>
          </a:p>
          <a:p>
            <a:pPr algn="l">
              <a:buNone/>
            </a:pPr>
            <a:endParaRPr lang="en-US" dirty="0"/>
          </a:p>
        </p:txBody>
      </p:sp>
      <p:sp>
        <p:nvSpPr>
          <p:cNvPr id="4" name="مربع نص 3"/>
          <p:cNvSpPr txBox="1"/>
          <p:nvPr/>
        </p:nvSpPr>
        <p:spPr>
          <a:xfrm>
            <a:off x="2428860" y="357166"/>
            <a:ext cx="4143404" cy="707886"/>
          </a:xfrm>
          <a:prstGeom prst="rect">
            <a:avLst/>
          </a:prstGeom>
          <a:noFill/>
        </p:spPr>
        <p:txBody>
          <a:bodyPr wrap="square" rtlCol="1">
            <a:spAutoFit/>
          </a:bodyPr>
          <a:lstStyle/>
          <a:p>
            <a:r>
              <a:rPr lang="en-US" sz="4000" b="1" dirty="0" smtClean="0">
                <a:solidFill>
                  <a:srgbClr val="002060"/>
                </a:solidFill>
                <a:latin typeface="Andalus" pitchFamily="18" charset="-78"/>
                <a:cs typeface="Andalus" pitchFamily="18" charset="-78"/>
              </a:rPr>
              <a:t>Cooling Load </a:t>
            </a:r>
            <a:endParaRPr lang="ar-SA" sz="4000" b="1" dirty="0">
              <a:solidFill>
                <a:srgbClr val="002060"/>
              </a:solidFill>
              <a:latin typeface="Andalus" pitchFamily="18" charset="-78"/>
              <a:cs typeface="Andalus" pitchFamily="18" charset="-7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447800"/>
            <a:ext cx="7890080" cy="5410200"/>
          </a:xfrm>
        </p:spPr>
        <p:txBody>
          <a:bodyPr>
            <a:normAutofit/>
          </a:bodyPr>
          <a:lstStyle/>
          <a:p>
            <a:pPr algn="l" rtl="0">
              <a:buFont typeface="Wingdings" pitchFamily="2" charset="2"/>
              <a:buChar char="Ø"/>
            </a:pPr>
            <a:r>
              <a:rPr lang="en-US" sz="2200" b="1" dirty="0" smtClean="0">
                <a:latin typeface="Times New Roman" pitchFamily="18" charset="0"/>
                <a:cs typeface="Times New Roman" pitchFamily="18" charset="0"/>
              </a:rPr>
              <a:t>Qs</a:t>
            </a:r>
            <a:r>
              <a:rPr lang="en-US" sz="2200" dirty="0" smtClean="0">
                <a:latin typeface="Times New Roman" pitchFamily="18" charset="0"/>
                <a:cs typeface="Times New Roman" pitchFamily="18" charset="0"/>
              </a:rPr>
              <a:t> = U *  A * CLTD corc</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CLTD</a:t>
            </a:r>
            <a:r>
              <a:rPr lang="en-US" sz="22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coro</a:t>
            </a:r>
            <a:r>
              <a:rPr lang="en-US" sz="2200" dirty="0" smtClean="0">
                <a:latin typeface="Times New Roman" pitchFamily="18" charset="0"/>
                <a:cs typeface="Times New Roman" pitchFamily="18" charset="0"/>
              </a:rPr>
              <a:t> = ( CLTD + LM ) K +( Tin -25.5 ) + ( To – 29.4 ).</a:t>
            </a:r>
            <a:br>
              <a:rPr lang="en-US" sz="2200" dirty="0" smtClean="0">
                <a:latin typeface="Times New Roman" pitchFamily="18" charset="0"/>
                <a:cs typeface="Times New Roman" pitchFamily="18" charset="0"/>
              </a:rPr>
            </a:br>
            <a:r>
              <a:rPr lang="en-US" sz="2200" b="1" dirty="0" smtClean="0">
                <a:latin typeface="Times New Roman" pitchFamily="18" charset="0"/>
                <a:cs typeface="Times New Roman" pitchFamily="18" charset="0"/>
              </a:rPr>
              <a:t>Qs) </a:t>
            </a:r>
            <a:r>
              <a:rPr lang="en-US" sz="2000" dirty="0" smtClean="0">
                <a:latin typeface="Times New Roman" pitchFamily="18" charset="0"/>
                <a:cs typeface="Times New Roman" pitchFamily="18" charset="0"/>
              </a:rPr>
              <a:t>transmitted</a:t>
            </a:r>
            <a:r>
              <a:rPr lang="en-US" sz="2200" dirty="0" smtClean="0">
                <a:latin typeface="Times New Roman" pitchFamily="18" charset="0"/>
                <a:cs typeface="Times New Roman" pitchFamily="18" charset="0"/>
              </a:rPr>
              <a:t>  = A * SHG * SC * CLF . </a:t>
            </a:r>
            <a:br>
              <a:rPr lang="en-US" sz="2200" dirty="0" smtClean="0">
                <a:latin typeface="Times New Roman" pitchFamily="18" charset="0"/>
                <a:cs typeface="Times New Roman" pitchFamily="18" charset="0"/>
              </a:rPr>
            </a:br>
            <a:r>
              <a:rPr lang="en-US" sz="2200" b="1" dirty="0" smtClean="0">
                <a:latin typeface="Times New Roman" pitchFamily="18" charset="0"/>
                <a:cs typeface="Times New Roman" pitchFamily="18" charset="0"/>
              </a:rPr>
              <a:t>Qs) </a:t>
            </a:r>
            <a:r>
              <a:rPr lang="en-US" sz="2000" dirty="0" smtClean="0">
                <a:latin typeface="Times New Roman" pitchFamily="18" charset="0"/>
                <a:cs typeface="Times New Roman" pitchFamily="18" charset="0"/>
              </a:rPr>
              <a:t>convection </a:t>
            </a:r>
            <a:r>
              <a:rPr lang="en-US" sz="2200" dirty="0" smtClean="0">
                <a:latin typeface="Times New Roman" pitchFamily="18" charset="0"/>
                <a:cs typeface="Times New Roman" pitchFamily="18" charset="0"/>
              </a:rPr>
              <a:t>=  U * A  * ( CLTD ) correction. </a:t>
            </a:r>
            <a:br>
              <a:rPr lang="en-US" sz="2200" dirty="0" smtClean="0">
                <a:latin typeface="Times New Roman" pitchFamily="18" charset="0"/>
                <a:cs typeface="Times New Roman" pitchFamily="18" charset="0"/>
              </a:rPr>
            </a:br>
            <a:r>
              <a:rPr lang="en-US" sz="2200" b="1" dirty="0" smtClean="0">
                <a:latin typeface="Times New Roman" pitchFamily="18" charset="0"/>
                <a:cs typeface="Times New Roman" pitchFamily="18" charset="0"/>
              </a:rPr>
              <a:t>Qs) </a:t>
            </a:r>
            <a:r>
              <a:rPr lang="en-US" sz="2000" dirty="0" smtClean="0">
                <a:latin typeface="Times New Roman" pitchFamily="18" charset="0"/>
                <a:cs typeface="Times New Roman" pitchFamily="18" charset="0"/>
              </a:rPr>
              <a:t>vent </a:t>
            </a:r>
            <a:r>
              <a:rPr lang="en-US" sz="2200" dirty="0" smtClean="0">
                <a:latin typeface="Times New Roman" pitchFamily="18" charset="0"/>
                <a:cs typeface="Times New Roman" pitchFamily="18" charset="0"/>
              </a:rPr>
              <a:t>= 1.2 *A * ( To – T in ) .</a:t>
            </a:r>
            <a:br>
              <a:rPr lang="en-US" sz="2200" dirty="0" smtClean="0">
                <a:latin typeface="Times New Roman" pitchFamily="18" charset="0"/>
                <a:cs typeface="Times New Roman" pitchFamily="18" charset="0"/>
              </a:rPr>
            </a:br>
            <a:r>
              <a:rPr lang="en-US" sz="2200" b="1" dirty="0" smtClean="0">
                <a:latin typeface="Times New Roman" pitchFamily="18" charset="0"/>
                <a:cs typeface="Times New Roman" pitchFamily="18" charset="0"/>
              </a:rPr>
              <a:t>Q</a:t>
            </a:r>
            <a:r>
              <a:rPr lang="en-US" sz="22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latent  </a:t>
            </a:r>
            <a:r>
              <a:rPr lang="en-US" sz="2200" dirty="0" smtClean="0">
                <a:latin typeface="Times New Roman" pitchFamily="18" charset="0"/>
                <a:cs typeface="Times New Roman" pitchFamily="18" charset="0"/>
              </a:rPr>
              <a:t>= 3 * A ( W o –W in )</a:t>
            </a:r>
            <a:br>
              <a:rPr lang="en-US" sz="2200" dirty="0" smtClean="0">
                <a:latin typeface="Times New Roman" pitchFamily="18" charset="0"/>
                <a:cs typeface="Times New Roman" pitchFamily="18" charset="0"/>
              </a:rPr>
            </a:br>
            <a:endParaRPr lang="en-US" sz="2200" dirty="0" smtClean="0">
              <a:latin typeface="Times New Roman" pitchFamily="18" charset="0"/>
              <a:cs typeface="Times New Roman" pitchFamily="18" charset="0"/>
            </a:endParaRPr>
          </a:p>
          <a:p>
            <a:pPr algn="l" rtl="0">
              <a:buFont typeface="Wingdings" pitchFamily="2" charset="2"/>
              <a:buChar char="Ø"/>
            </a:pPr>
            <a:r>
              <a:rPr lang="en-US" sz="2200"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Qs) </a:t>
            </a:r>
            <a:r>
              <a:rPr lang="en-US" sz="2200" dirty="0" smtClean="0">
                <a:latin typeface="Times New Roman" pitchFamily="18" charset="0"/>
                <a:cs typeface="Times New Roman" pitchFamily="18" charset="0"/>
              </a:rPr>
              <a:t>people = qs * n * CLF</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Ql) </a:t>
            </a:r>
            <a:r>
              <a:rPr lang="en-US" sz="2200" dirty="0" smtClean="0">
                <a:latin typeface="Times New Roman" pitchFamily="18" charset="0"/>
                <a:cs typeface="Times New Roman" pitchFamily="18" charset="0"/>
              </a:rPr>
              <a:t>people = ql * n</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Qs) </a:t>
            </a:r>
            <a:r>
              <a:rPr lang="en-US" sz="2200" dirty="0" smtClean="0">
                <a:latin typeface="Times New Roman" pitchFamily="18" charset="0"/>
                <a:cs typeface="Times New Roman" pitchFamily="18" charset="0"/>
              </a:rPr>
              <a:t>lighting = W * CLF</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Qs) </a:t>
            </a:r>
            <a:r>
              <a:rPr lang="en-US" sz="2200" dirty="0" smtClean="0">
                <a:latin typeface="Times New Roman" pitchFamily="18" charset="0"/>
                <a:cs typeface="Times New Roman" pitchFamily="18" charset="0"/>
              </a:rPr>
              <a:t>equipment = qs * CLF</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Ql) </a:t>
            </a:r>
            <a:r>
              <a:rPr lang="en-US" sz="2200" dirty="0" smtClean="0">
                <a:latin typeface="Times New Roman" pitchFamily="18" charset="0"/>
                <a:cs typeface="Times New Roman" pitchFamily="18" charset="0"/>
              </a:rPr>
              <a:t>equipment = ql</a:t>
            </a:r>
            <a:endParaRPr lang="en-US" sz="2200" dirty="0"/>
          </a:p>
        </p:txBody>
      </p:sp>
      <p:sp>
        <p:nvSpPr>
          <p:cNvPr id="4" name="مربع نص 3"/>
          <p:cNvSpPr txBox="1"/>
          <p:nvPr/>
        </p:nvSpPr>
        <p:spPr>
          <a:xfrm>
            <a:off x="2643174" y="642918"/>
            <a:ext cx="4643470" cy="707886"/>
          </a:xfrm>
          <a:prstGeom prst="rect">
            <a:avLst/>
          </a:prstGeom>
          <a:noFill/>
        </p:spPr>
        <p:txBody>
          <a:bodyPr wrap="square" rtlCol="1">
            <a:spAutoFit/>
          </a:bodyPr>
          <a:lstStyle/>
          <a:p>
            <a:r>
              <a:rPr lang="en-US" sz="4000" b="1" dirty="0" smtClean="0">
                <a:solidFill>
                  <a:srgbClr val="002060"/>
                </a:solidFill>
                <a:latin typeface="Andalus" pitchFamily="18" charset="-78"/>
                <a:cs typeface="Andalus" pitchFamily="18" charset="-78"/>
              </a:rPr>
              <a:t>Cooling Equations </a:t>
            </a:r>
            <a:endParaRPr lang="ar-SA" sz="4000" b="1" dirty="0">
              <a:solidFill>
                <a:srgbClr val="002060"/>
              </a:solidFill>
              <a:latin typeface="Andalus" pitchFamily="18" charset="-78"/>
              <a:cs typeface="Andalus" pitchFamily="18" charset="-7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1700808"/>
            <a:ext cx="7498080" cy="4968552"/>
          </a:xfrm>
        </p:spPr>
        <p:txBody>
          <a:bodyPr>
            <a:normAutofit fontScale="47500" lnSpcReduction="20000"/>
          </a:bodyPr>
          <a:lstStyle/>
          <a:p>
            <a:pPr algn="l">
              <a:lnSpc>
                <a:spcPct val="150000"/>
              </a:lnSpc>
              <a:buNone/>
            </a:pP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Q : heat loss ( watt) .</a:t>
            </a:r>
          </a:p>
          <a:p>
            <a:pPr algn="l">
              <a:lnSpc>
                <a:spcPct val="150000"/>
              </a:lnSpc>
              <a:buNone/>
            </a:pP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U : over all heat transfer coefficient  (w/m2.k).</a:t>
            </a:r>
          </a:p>
          <a:p>
            <a:pPr algn="l">
              <a:lnSpc>
                <a:spcPct val="150000"/>
              </a:lnSpc>
              <a:buNone/>
            </a:pP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Tin : inside temperature (C) .</a:t>
            </a:r>
          </a:p>
          <a:p>
            <a:pPr algn="l">
              <a:lnSpc>
                <a:spcPct val="150000"/>
              </a:lnSpc>
              <a:buNone/>
            </a:pP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To : outside temperature ( C ).  </a:t>
            </a:r>
          </a:p>
          <a:p>
            <a:pPr algn="l">
              <a:lnSpc>
                <a:spcPct val="150000"/>
              </a:lnSpc>
              <a:buNone/>
            </a:pP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LM : Latitude correction factor .</a:t>
            </a:r>
          </a:p>
          <a:p>
            <a:pPr algn="l">
              <a:lnSpc>
                <a:spcPct val="150000"/>
              </a:lnSpc>
              <a:buNone/>
            </a:pP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SHG: Solar heat gain .</a:t>
            </a:r>
          </a:p>
          <a:p>
            <a:pPr algn="l">
              <a:lnSpc>
                <a:spcPct val="150000"/>
              </a:lnSpc>
              <a:buNone/>
            </a:pP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SC :shading coefficient  .</a:t>
            </a:r>
          </a:p>
          <a:p>
            <a:pPr algn="l">
              <a:lnSpc>
                <a:spcPct val="150000"/>
              </a:lnSpc>
              <a:buNone/>
            </a:pP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CLF : cooling load factor .</a:t>
            </a:r>
          </a:p>
          <a:p>
            <a:pPr algn="l">
              <a:lnSpc>
                <a:spcPct val="150000"/>
              </a:lnSpc>
              <a:buNone/>
            </a:pP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CLTDcorr    : The correction of cooling load temperature difference.</a:t>
            </a:r>
          </a:p>
          <a:p>
            <a:pPr algn="l">
              <a:lnSpc>
                <a:spcPct val="150000"/>
              </a:lnSpc>
              <a:buNone/>
            </a:pP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n: number of people.</a:t>
            </a:r>
          </a:p>
          <a:p>
            <a:pPr algn="l">
              <a:lnSpc>
                <a:spcPct val="150000"/>
              </a:lnSpc>
              <a:buNone/>
            </a:pP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W: lighting capacity.</a:t>
            </a:r>
          </a:p>
          <a:p>
            <a:pPr algn="l">
              <a:lnSpc>
                <a:spcPct val="150000"/>
              </a:lnSpc>
              <a:buNone/>
            </a:pP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Q vent : the heat losses due to sensible ventilation .</a:t>
            </a:r>
          </a:p>
          <a:p>
            <a:pPr algn="l">
              <a:buNone/>
            </a:pPr>
            <a:endParaRPr lang="en-US" b="1" dirty="0"/>
          </a:p>
        </p:txBody>
      </p:sp>
      <p:sp>
        <p:nvSpPr>
          <p:cNvPr id="5" name="مربع نص 4"/>
          <p:cNvSpPr txBox="1"/>
          <p:nvPr/>
        </p:nvSpPr>
        <p:spPr>
          <a:xfrm>
            <a:off x="857224" y="285728"/>
            <a:ext cx="8072462" cy="1323439"/>
          </a:xfrm>
          <a:prstGeom prst="rect">
            <a:avLst/>
          </a:prstGeom>
          <a:noFill/>
        </p:spPr>
        <p:txBody>
          <a:bodyPr wrap="square" rtlCol="1">
            <a:spAutoFit/>
          </a:bodyPr>
          <a:lstStyle/>
          <a:p>
            <a:pPr algn="ctr"/>
            <a:r>
              <a:rPr lang="en-US" sz="4000" b="1" dirty="0" smtClean="0">
                <a:solidFill>
                  <a:srgbClr val="002060"/>
                </a:solidFill>
                <a:latin typeface="Andalus" pitchFamily="18" charset="-78"/>
                <a:cs typeface="Andalus" pitchFamily="18" charset="-78"/>
              </a:rPr>
              <a:t>Definition for term of Previous Equations </a:t>
            </a:r>
            <a:endParaRPr lang="ar-SA" sz="4000" b="1" dirty="0">
              <a:solidFill>
                <a:srgbClr val="002060"/>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187624" y="1628800"/>
          <a:ext cx="7704855" cy="4864498"/>
        </p:xfrm>
        <a:graphic>
          <a:graphicData uri="http://schemas.openxmlformats.org/drawingml/2006/table">
            <a:tbl>
              <a:tblPr/>
              <a:tblGrid>
                <a:gridCol w="2088232"/>
                <a:gridCol w="1968969"/>
                <a:gridCol w="1871672"/>
                <a:gridCol w="1775982"/>
              </a:tblGrid>
              <a:tr h="417593">
                <a:tc>
                  <a:txBody>
                    <a:bodyPr/>
                    <a:lstStyle/>
                    <a:p>
                      <a:pPr algn="ctr" rtl="0" fontAlgn="b"/>
                      <a:r>
                        <a:rPr lang="en-US" sz="2000" b="1" i="0" u="none" strike="noStrike" dirty="0">
                          <a:solidFill>
                            <a:srgbClr val="000000"/>
                          </a:solidFill>
                          <a:latin typeface="Times New Roman"/>
                        </a:rPr>
                        <a:t>No. of</a:t>
                      </a:r>
                    </a:p>
                  </a:txBody>
                  <a:tcPr marL="9089" marR="9089" marT="90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B6DDE8"/>
                    </a:solidFill>
                  </a:tcPr>
                </a:tc>
                <a:tc>
                  <a:txBody>
                    <a:bodyPr/>
                    <a:lstStyle/>
                    <a:p>
                      <a:pPr algn="ctr" rtl="0" fontAlgn="b"/>
                      <a:r>
                        <a:rPr lang="en-US" sz="2700" b="0" i="0" u="none" strike="noStrike" dirty="0" smtClean="0">
                          <a:solidFill>
                            <a:srgbClr val="000000"/>
                          </a:solidFill>
                          <a:latin typeface="Times New Roman"/>
                        </a:rPr>
                        <a:t> Q </a:t>
                      </a:r>
                      <a:r>
                        <a:rPr lang="en-US" sz="2700" b="0" i="0" u="none" strike="noStrike" dirty="0">
                          <a:solidFill>
                            <a:srgbClr val="000000"/>
                          </a:solidFill>
                          <a:latin typeface="Times New Roman"/>
                        </a:rPr>
                        <a:t>(total)</a:t>
                      </a:r>
                    </a:p>
                  </a:txBody>
                  <a:tcPr marL="9089" marR="9089" marT="90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B6DDE8"/>
                    </a:solidFill>
                  </a:tcPr>
                </a:tc>
                <a:tc rowSpan="2">
                  <a:txBody>
                    <a:bodyPr/>
                    <a:lstStyle/>
                    <a:p>
                      <a:pPr algn="ctr" rtl="0" fontAlgn="b"/>
                      <a:r>
                        <a:rPr lang="en-US" sz="2700" b="0" i="0" u="none" strike="noStrike" dirty="0">
                          <a:solidFill>
                            <a:srgbClr val="000000"/>
                          </a:solidFill>
                          <a:latin typeface="Times New Roman"/>
                        </a:rPr>
                        <a:t>Q (total) </a:t>
                      </a:r>
                      <a:endParaRPr lang="en-US" sz="2700" b="0" i="0" u="none" strike="noStrike" dirty="0" smtClean="0">
                        <a:solidFill>
                          <a:srgbClr val="000000"/>
                        </a:solidFill>
                        <a:latin typeface="Times New Roman"/>
                      </a:endParaRPr>
                    </a:p>
                    <a:p>
                      <a:pPr algn="ctr" rtl="0" fontAlgn="b"/>
                      <a:r>
                        <a:rPr lang="en-US" sz="2700" b="0" i="0" u="none" strike="noStrike" dirty="0" smtClean="0">
                          <a:solidFill>
                            <a:srgbClr val="000000"/>
                          </a:solidFill>
                          <a:latin typeface="Times New Roman"/>
                        </a:rPr>
                        <a:t>Ton</a:t>
                      </a:r>
                      <a:endParaRPr lang="en-US" sz="2700" b="0" i="0" u="none" strike="noStrike" dirty="0">
                        <a:solidFill>
                          <a:srgbClr val="000000"/>
                        </a:solidFill>
                        <a:latin typeface="Times New Roman"/>
                      </a:endParaRPr>
                    </a:p>
                  </a:txBody>
                  <a:tcPr marL="9089" marR="9089" marT="90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rowSpan="2">
                  <a:txBody>
                    <a:bodyPr/>
                    <a:lstStyle/>
                    <a:p>
                      <a:pPr algn="ctr" rtl="0" fontAlgn="b"/>
                      <a:r>
                        <a:rPr lang="en-US" sz="2700" b="0" i="0" u="none" strike="noStrike" dirty="0">
                          <a:solidFill>
                            <a:srgbClr val="000000"/>
                          </a:solidFill>
                          <a:latin typeface="Times New Roman"/>
                        </a:rPr>
                        <a:t>Q (total) CFM</a:t>
                      </a:r>
                    </a:p>
                  </a:txBody>
                  <a:tcPr marL="9089" marR="9089" marT="90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r>
              <a:tr h="417593">
                <a:tc>
                  <a:txBody>
                    <a:bodyPr/>
                    <a:lstStyle/>
                    <a:p>
                      <a:pPr algn="ctr" rtl="0" fontAlgn="b"/>
                      <a:r>
                        <a:rPr lang="en-US" sz="2000" b="1" i="0" u="none" strike="noStrike" dirty="0">
                          <a:solidFill>
                            <a:srgbClr val="000000"/>
                          </a:solidFill>
                          <a:latin typeface="Times New Roman"/>
                        </a:rPr>
                        <a:t> Floor </a:t>
                      </a:r>
                    </a:p>
                  </a:txBody>
                  <a:tcPr marL="9089" marR="9089" marT="90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B6DDE8"/>
                    </a:solidFill>
                  </a:tcPr>
                </a:tc>
                <a:tc>
                  <a:txBody>
                    <a:bodyPr/>
                    <a:lstStyle/>
                    <a:p>
                      <a:pPr algn="ctr" rtl="0" fontAlgn="b"/>
                      <a:r>
                        <a:rPr lang="en-US" sz="2700" b="0" i="0" u="none" strike="noStrike" dirty="0">
                          <a:solidFill>
                            <a:srgbClr val="000000"/>
                          </a:solidFill>
                          <a:latin typeface="Times New Roman"/>
                        </a:rPr>
                        <a:t> kw </a:t>
                      </a:r>
                    </a:p>
                  </a:txBody>
                  <a:tcPr marL="9089" marR="9089" marT="90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B6DDE8"/>
                    </a:solidFill>
                  </a:tcPr>
                </a:tc>
                <a:tc vMerge="1">
                  <a:txBody>
                    <a:bodyPr/>
                    <a:lstStyle/>
                    <a:p>
                      <a:endParaRPr lang="en-US"/>
                    </a:p>
                  </a:txBody>
                  <a:tcPr/>
                </a:tc>
                <a:tc vMerge="1">
                  <a:txBody>
                    <a:bodyPr/>
                    <a:lstStyle/>
                    <a:p>
                      <a:endParaRPr lang="en-US"/>
                    </a:p>
                  </a:txBody>
                  <a:tcPr/>
                </a:tc>
              </a:tr>
              <a:tr h="995117">
                <a:tc>
                  <a:txBody>
                    <a:bodyPr/>
                    <a:lstStyle/>
                    <a:p>
                      <a:pPr algn="ctr" rtl="0" fontAlgn="b"/>
                      <a:r>
                        <a:rPr lang="en-US" sz="3100" b="1" i="0" u="none" strike="noStrike" dirty="0" smtClean="0">
                          <a:solidFill>
                            <a:srgbClr val="000000"/>
                          </a:solidFill>
                          <a:latin typeface="Times New Roman"/>
                        </a:rPr>
                        <a:t>Basement floor</a:t>
                      </a:r>
                      <a:endParaRPr lang="en-US" sz="3100" b="1" i="0" u="none" strike="noStrike" dirty="0">
                        <a:solidFill>
                          <a:srgbClr val="000000"/>
                        </a:solidFill>
                        <a:latin typeface="Times New Roman"/>
                      </a:endParaRPr>
                    </a:p>
                  </a:txBody>
                  <a:tcPr marL="9089" marR="9089" marT="90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9B8"/>
                    </a:solidFill>
                  </a:tcPr>
                </a:tc>
                <a:tc>
                  <a:txBody>
                    <a:bodyPr/>
                    <a:lstStyle/>
                    <a:p>
                      <a:pPr marL="0" marR="0" algn="ctr">
                        <a:lnSpc>
                          <a:spcPct val="150000"/>
                        </a:lnSpc>
                        <a:spcBef>
                          <a:spcPts val="0"/>
                        </a:spcBef>
                        <a:spcAft>
                          <a:spcPts val="0"/>
                        </a:spcAft>
                      </a:pPr>
                      <a:r>
                        <a:rPr lang="en-US" sz="4400" b="1" dirty="0">
                          <a:latin typeface="Times New Roman"/>
                          <a:ea typeface="Times New Roman"/>
                          <a:cs typeface="Arial"/>
                        </a:rPr>
                        <a:t>75.99</a:t>
                      </a:r>
                      <a:endParaRPr lang="en-US" sz="44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marL="0" marR="0" algn="ctr">
                        <a:lnSpc>
                          <a:spcPct val="150000"/>
                        </a:lnSpc>
                        <a:spcBef>
                          <a:spcPts val="0"/>
                        </a:spcBef>
                        <a:spcAft>
                          <a:spcPts val="0"/>
                        </a:spcAft>
                      </a:pPr>
                      <a:r>
                        <a:rPr lang="en-US" sz="4000" b="1" dirty="0">
                          <a:latin typeface="Times New Roman"/>
                          <a:ea typeface="Times New Roman"/>
                          <a:cs typeface="Arial"/>
                        </a:rPr>
                        <a:t>21.48</a:t>
                      </a:r>
                      <a:endParaRPr lang="en-US" sz="4000" b="1" dirty="0">
                        <a:latin typeface="Calibri"/>
                        <a:ea typeface="Times New Roman"/>
                        <a:cs typeface="Arial"/>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marL="0" marR="0" algn="ctr">
                        <a:lnSpc>
                          <a:spcPct val="150000"/>
                        </a:lnSpc>
                        <a:spcBef>
                          <a:spcPts val="0"/>
                        </a:spcBef>
                        <a:spcAft>
                          <a:spcPts val="0"/>
                        </a:spcAft>
                      </a:pPr>
                      <a:r>
                        <a:rPr lang="en-US" sz="4000" b="1" dirty="0" smtClean="0">
                          <a:latin typeface="Times New Roman"/>
                          <a:ea typeface="Times New Roman"/>
                          <a:cs typeface="Arial"/>
                        </a:rPr>
                        <a:t>13931</a:t>
                      </a:r>
                      <a:endParaRPr lang="en-US" sz="4000" b="1" dirty="0">
                        <a:latin typeface="Calibri"/>
                        <a:ea typeface="Times New Roman"/>
                        <a:cs typeface="Arial"/>
                      </a:endParaRPr>
                    </a:p>
                  </a:txBody>
                  <a:tcPr marL="68580" marR="6858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r>
              <a:tr h="995117">
                <a:tc>
                  <a:txBody>
                    <a:bodyPr/>
                    <a:lstStyle/>
                    <a:p>
                      <a:pPr algn="ctr" rtl="0" fontAlgn="b"/>
                      <a:r>
                        <a:rPr lang="en-US" sz="3100" b="1" i="0" u="none" strike="noStrike" dirty="0" smtClean="0">
                          <a:solidFill>
                            <a:srgbClr val="000000"/>
                          </a:solidFill>
                          <a:latin typeface="Times New Roman"/>
                        </a:rPr>
                        <a:t>Ground</a:t>
                      </a:r>
                      <a:r>
                        <a:rPr lang="en-US" sz="3100" b="1" i="0" u="none" strike="noStrike" baseline="0" dirty="0" smtClean="0">
                          <a:solidFill>
                            <a:srgbClr val="000000"/>
                          </a:solidFill>
                          <a:latin typeface="Times New Roman"/>
                        </a:rPr>
                        <a:t> </a:t>
                      </a:r>
                      <a:r>
                        <a:rPr lang="en-US" sz="3100" b="1" i="0" u="none" strike="noStrike" dirty="0" smtClean="0">
                          <a:solidFill>
                            <a:srgbClr val="000000"/>
                          </a:solidFill>
                          <a:latin typeface="Times New Roman"/>
                        </a:rPr>
                        <a:t>floor</a:t>
                      </a:r>
                      <a:endParaRPr lang="en-US" sz="3100" b="1" i="0" u="none" strike="noStrike" dirty="0">
                        <a:solidFill>
                          <a:srgbClr val="000000"/>
                        </a:solidFill>
                        <a:latin typeface="Times New Roman"/>
                      </a:endParaRPr>
                    </a:p>
                  </a:txBody>
                  <a:tcPr marL="9089" marR="9089" marT="90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9B8"/>
                    </a:solidFill>
                  </a:tcPr>
                </a:tc>
                <a:tc>
                  <a:txBody>
                    <a:bodyPr/>
                    <a:lstStyle/>
                    <a:p>
                      <a:pPr marL="0" marR="0" algn="ctr">
                        <a:lnSpc>
                          <a:spcPct val="150000"/>
                        </a:lnSpc>
                        <a:spcBef>
                          <a:spcPts val="0"/>
                        </a:spcBef>
                        <a:spcAft>
                          <a:spcPts val="0"/>
                        </a:spcAft>
                      </a:pPr>
                      <a:r>
                        <a:rPr lang="en-US" sz="4400" b="1">
                          <a:latin typeface="Times New Roman"/>
                          <a:ea typeface="Times New Roman"/>
                          <a:cs typeface="Arial"/>
                        </a:rPr>
                        <a:t>190.342</a:t>
                      </a:r>
                      <a:endParaRPr lang="en-US" sz="44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marL="0" marR="0" algn="ctr">
                        <a:lnSpc>
                          <a:spcPct val="150000"/>
                        </a:lnSpc>
                        <a:spcBef>
                          <a:spcPts val="0"/>
                        </a:spcBef>
                        <a:spcAft>
                          <a:spcPts val="0"/>
                        </a:spcAft>
                      </a:pPr>
                      <a:r>
                        <a:rPr lang="en-US" sz="4000" b="1" dirty="0">
                          <a:latin typeface="Times New Roman"/>
                          <a:ea typeface="Times New Roman"/>
                          <a:cs typeface="Arial"/>
                        </a:rPr>
                        <a:t>54.38</a:t>
                      </a:r>
                      <a:endParaRPr lang="en-US" sz="4000" b="1" dirty="0">
                        <a:latin typeface="Calibri"/>
                        <a:ea typeface="Times New Roman"/>
                        <a:cs typeface="Arial"/>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marL="0" marR="0" algn="ctr">
                        <a:lnSpc>
                          <a:spcPct val="150000"/>
                        </a:lnSpc>
                        <a:spcBef>
                          <a:spcPts val="0"/>
                        </a:spcBef>
                        <a:spcAft>
                          <a:spcPts val="0"/>
                        </a:spcAft>
                      </a:pPr>
                      <a:r>
                        <a:rPr lang="en-US" sz="4200" b="1" dirty="0" smtClean="0">
                          <a:latin typeface="Times New Roman"/>
                          <a:ea typeface="Times New Roman"/>
                          <a:cs typeface="Arial"/>
                        </a:rPr>
                        <a:t>34896</a:t>
                      </a:r>
                      <a:endParaRPr lang="en-US" sz="4200" b="1" dirty="0">
                        <a:latin typeface="Calibri"/>
                        <a:ea typeface="Times New Roman"/>
                        <a:cs typeface="Arial"/>
                      </a:endParaRPr>
                    </a:p>
                  </a:txBody>
                  <a:tcPr marL="68580" marR="6858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r>
              <a:tr h="995117">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3100" b="1" i="0" u="none" strike="noStrike" dirty="0" smtClean="0">
                          <a:solidFill>
                            <a:srgbClr val="000000"/>
                          </a:solidFill>
                          <a:latin typeface="Times New Roman"/>
                        </a:rPr>
                        <a:t>First Floor</a:t>
                      </a:r>
                    </a:p>
                    <a:p>
                      <a:pPr algn="ctr" rtl="0" fontAlgn="b"/>
                      <a:endParaRPr lang="en-US" sz="3100" b="1" i="0" u="none" strike="noStrike" dirty="0">
                        <a:solidFill>
                          <a:srgbClr val="000000"/>
                        </a:solidFill>
                        <a:latin typeface="Times New Roman"/>
                      </a:endParaRPr>
                    </a:p>
                  </a:txBody>
                  <a:tcPr marL="9089" marR="9089" marT="90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9B8"/>
                    </a:solidFill>
                  </a:tcPr>
                </a:tc>
                <a:tc>
                  <a:txBody>
                    <a:bodyPr/>
                    <a:lstStyle/>
                    <a:p>
                      <a:pPr marL="0" marR="0" algn="ctr">
                        <a:lnSpc>
                          <a:spcPct val="150000"/>
                        </a:lnSpc>
                        <a:spcBef>
                          <a:spcPts val="0"/>
                        </a:spcBef>
                        <a:spcAft>
                          <a:spcPts val="0"/>
                        </a:spcAft>
                      </a:pPr>
                      <a:r>
                        <a:rPr lang="en-US" sz="4400" b="1">
                          <a:latin typeface="Times New Roman"/>
                          <a:ea typeface="Times New Roman"/>
                          <a:cs typeface="Arial"/>
                        </a:rPr>
                        <a:t>236.283</a:t>
                      </a:r>
                      <a:endParaRPr lang="en-US" sz="44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marL="0" marR="0" algn="ctr">
                        <a:lnSpc>
                          <a:spcPct val="150000"/>
                        </a:lnSpc>
                        <a:spcBef>
                          <a:spcPts val="0"/>
                        </a:spcBef>
                        <a:spcAft>
                          <a:spcPts val="0"/>
                        </a:spcAft>
                      </a:pPr>
                      <a:r>
                        <a:rPr lang="en-US" sz="4000" b="1">
                          <a:latin typeface="Times New Roman"/>
                          <a:ea typeface="Times New Roman"/>
                          <a:cs typeface="Arial"/>
                        </a:rPr>
                        <a:t>67.5</a:t>
                      </a:r>
                      <a:endParaRPr lang="en-US" sz="4000" b="1">
                        <a:latin typeface="Calibri"/>
                        <a:ea typeface="Times New Roman"/>
                        <a:cs typeface="Arial"/>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marL="0" marR="0" algn="ctr">
                        <a:lnSpc>
                          <a:spcPct val="150000"/>
                        </a:lnSpc>
                        <a:spcBef>
                          <a:spcPts val="0"/>
                        </a:spcBef>
                        <a:spcAft>
                          <a:spcPts val="0"/>
                        </a:spcAft>
                      </a:pPr>
                      <a:r>
                        <a:rPr lang="en-US" sz="4200" b="1" dirty="0" smtClean="0">
                          <a:latin typeface="Times New Roman"/>
                          <a:ea typeface="Times New Roman"/>
                          <a:cs typeface="Arial"/>
                        </a:rPr>
                        <a:t>43318</a:t>
                      </a:r>
                      <a:endParaRPr lang="en-US" sz="4200" b="1" dirty="0">
                        <a:latin typeface="Calibri"/>
                        <a:ea typeface="Times New Roman"/>
                        <a:cs typeface="Arial"/>
                      </a:endParaRPr>
                    </a:p>
                  </a:txBody>
                  <a:tcPr marL="68580" marR="6858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r>
              <a:tr h="1004000">
                <a:tc>
                  <a:txBody>
                    <a:bodyPr/>
                    <a:lstStyle/>
                    <a:p>
                      <a:pPr algn="ctr" rtl="0" fontAlgn="b"/>
                      <a:r>
                        <a:rPr lang="en-US" sz="3100" b="1" i="0" u="none" strike="noStrike" dirty="0">
                          <a:solidFill>
                            <a:srgbClr val="000000"/>
                          </a:solidFill>
                          <a:latin typeface="Times New Roman"/>
                        </a:rPr>
                        <a:t>Second Floor </a:t>
                      </a:r>
                    </a:p>
                  </a:txBody>
                  <a:tcPr marL="9089" marR="9089" marT="90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marL="0" marR="0" algn="ctr">
                        <a:lnSpc>
                          <a:spcPct val="150000"/>
                        </a:lnSpc>
                        <a:spcBef>
                          <a:spcPts val="0"/>
                        </a:spcBef>
                        <a:spcAft>
                          <a:spcPts val="0"/>
                        </a:spcAft>
                      </a:pPr>
                      <a:r>
                        <a:rPr lang="en-US" sz="4400" b="1" dirty="0">
                          <a:latin typeface="Times New Roman"/>
                          <a:ea typeface="Times New Roman"/>
                          <a:cs typeface="Arial"/>
                        </a:rPr>
                        <a:t>288.793</a:t>
                      </a:r>
                      <a:endParaRPr lang="en-US" sz="44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marL="0" marR="0" algn="ctr">
                        <a:lnSpc>
                          <a:spcPct val="150000"/>
                        </a:lnSpc>
                        <a:spcBef>
                          <a:spcPts val="0"/>
                        </a:spcBef>
                        <a:spcAft>
                          <a:spcPts val="0"/>
                        </a:spcAft>
                        <a:tabLst>
                          <a:tab pos="295275" algn="l"/>
                          <a:tab pos="448310" algn="ctr"/>
                        </a:tabLst>
                      </a:pPr>
                      <a:r>
                        <a:rPr lang="en-US" sz="4000" b="1" dirty="0">
                          <a:latin typeface="Times New Roman"/>
                          <a:ea typeface="Times New Roman"/>
                          <a:cs typeface="Arial"/>
                        </a:rPr>
                        <a:t>82.51</a:t>
                      </a:r>
                      <a:endParaRPr lang="en-US" sz="4000" b="1" dirty="0">
                        <a:latin typeface="Calibri"/>
                        <a:ea typeface="Times New Roman"/>
                        <a:cs typeface="Arial"/>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marL="0" marR="0" algn="ctr">
                        <a:lnSpc>
                          <a:spcPct val="150000"/>
                        </a:lnSpc>
                        <a:spcBef>
                          <a:spcPts val="0"/>
                        </a:spcBef>
                        <a:spcAft>
                          <a:spcPts val="0"/>
                        </a:spcAft>
                        <a:tabLst>
                          <a:tab pos="295275" algn="l"/>
                          <a:tab pos="448310" algn="ctr"/>
                        </a:tabLst>
                      </a:pPr>
                      <a:r>
                        <a:rPr lang="en-US" sz="4200" b="1" dirty="0" smtClean="0">
                          <a:latin typeface="Times New Roman"/>
                          <a:ea typeface="Times New Roman"/>
                          <a:cs typeface="Arial"/>
                        </a:rPr>
                        <a:t>52945</a:t>
                      </a:r>
                      <a:endParaRPr lang="en-US" sz="4200" b="1" dirty="0">
                        <a:latin typeface="Calibri"/>
                        <a:ea typeface="Times New Roman"/>
                        <a:cs typeface="Arial"/>
                      </a:endParaRPr>
                    </a:p>
                  </a:txBody>
                  <a:tcPr marL="68580" marR="6858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bl>
          </a:graphicData>
        </a:graphic>
      </p:graphicFrame>
      <p:sp>
        <p:nvSpPr>
          <p:cNvPr id="6" name="Horizontal Scroll 8"/>
          <p:cNvSpPr>
            <a:spLocks noChangeArrowheads="1"/>
          </p:cNvSpPr>
          <p:nvPr/>
        </p:nvSpPr>
        <p:spPr bwMode="auto">
          <a:xfrm>
            <a:off x="1043608" y="0"/>
            <a:ext cx="7929618" cy="1571636"/>
          </a:xfrm>
          <a:prstGeom prst="horizontalScroll">
            <a:avLst>
              <a:gd name="adj" fmla="val 12500"/>
            </a:avLst>
          </a:prstGeom>
          <a:ln>
            <a:headEnd/>
            <a:tailEnd/>
          </a:ln>
        </p:spPr>
        <p:style>
          <a:lnRef idx="2">
            <a:schemeClr val="dk1"/>
          </a:lnRef>
          <a:fillRef idx="1">
            <a:schemeClr val="lt1"/>
          </a:fillRef>
          <a:effectRef idx="0">
            <a:schemeClr val="dk1"/>
          </a:effectRef>
          <a:fontRef idx="minor">
            <a:schemeClr val="dk1"/>
          </a:fontRef>
        </p:style>
        <p:txBody>
          <a:bodyPr/>
          <a:lstStyle/>
          <a:p>
            <a:pPr eaLnBrk="0" hangingPunct="0">
              <a:defRPr/>
            </a:pPr>
            <a:r>
              <a:rPr lang="en-US" sz="43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rPr>
              <a:t>   </a:t>
            </a:r>
            <a:r>
              <a:rPr lang="en-US" sz="43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rPr>
              <a:t>COOLING </a:t>
            </a:r>
            <a:r>
              <a:rPr lang="en-US" sz="43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rPr>
              <a:t>LOAD RESULTS</a:t>
            </a:r>
            <a:endParaRPr lang="ar-SA" sz="43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260648"/>
            <a:ext cx="7848872" cy="1107996"/>
          </a:xfrm>
          <a:prstGeom prst="rect">
            <a:avLst/>
          </a:prstGeom>
        </p:spPr>
        <p:txBody>
          <a:bodyPr wrap="square">
            <a:spAutoFit/>
          </a:bodyPr>
          <a:lstStyle/>
          <a:p>
            <a:pPr algn="ctr" eaLnBrk="0" hangingPunct="0">
              <a:lnSpc>
                <a:spcPct val="150000"/>
              </a:lnSpc>
              <a:tabLst>
                <a:tab pos="3616325" algn="l"/>
              </a:tabLst>
            </a:pPr>
            <a:r>
              <a:rPr lang="en-US" sz="2200" b="1" dirty="0" smtClean="0">
                <a:latin typeface="Times New Roman" pitchFamily="18" charset="0"/>
                <a:ea typeface="Calibri" pitchFamily="34" charset="0"/>
                <a:cs typeface="Times New Roman" pitchFamily="18" charset="0"/>
              </a:rPr>
              <a:t>The chiller is the main source of cooling process, our selection depends on  PETRA COMPANY.</a:t>
            </a:r>
            <a:endParaRPr lang="en-US" sz="2200" b="1" dirty="0">
              <a:latin typeface="Times New Roman" pitchFamily="18" charset="0"/>
              <a:ea typeface="Calibri" pitchFamily="34" charset="0"/>
              <a:cs typeface="Times New Roman" pitchFamily="18" charset="0"/>
            </a:endParaRPr>
          </a:p>
        </p:txBody>
      </p:sp>
      <p:sp>
        <p:nvSpPr>
          <p:cNvPr id="3" name="Rectangle 2"/>
          <p:cNvSpPr/>
          <p:nvPr/>
        </p:nvSpPr>
        <p:spPr>
          <a:xfrm>
            <a:off x="1331640" y="2132856"/>
            <a:ext cx="7272808" cy="2631490"/>
          </a:xfrm>
          <a:prstGeom prst="rect">
            <a:avLst/>
          </a:prstGeom>
        </p:spPr>
        <p:txBody>
          <a:bodyPr wrap="square">
            <a:spAutoFit/>
          </a:bodyPr>
          <a:lstStyle/>
          <a:p>
            <a:pPr eaLnBrk="0" hangingPunct="0">
              <a:lnSpc>
                <a:spcPct val="150000"/>
              </a:lnSpc>
              <a:tabLst>
                <a:tab pos="3616325" algn="l"/>
              </a:tabLst>
            </a:pPr>
            <a:r>
              <a:rPr lang="en-US" sz="2200" b="1" dirty="0" smtClean="0"/>
              <a:t>The Total sum of cooling load =225.87*1.1= 247.5 Ton</a:t>
            </a:r>
          </a:p>
          <a:p>
            <a:pPr eaLnBrk="0" hangingPunct="0">
              <a:lnSpc>
                <a:spcPct val="150000"/>
              </a:lnSpc>
              <a:tabLst>
                <a:tab pos="3616325" algn="l"/>
              </a:tabLst>
            </a:pPr>
            <a:r>
              <a:rPr lang="en-US" sz="2200" b="1" dirty="0" smtClean="0">
                <a:latin typeface="Times New Roman" pitchFamily="18" charset="0"/>
                <a:ea typeface="Calibri" pitchFamily="34" charset="0"/>
                <a:cs typeface="Times New Roman" pitchFamily="18" charset="0"/>
              </a:rPr>
              <a:t>So we select </a:t>
            </a:r>
            <a:r>
              <a:rPr lang="en-US" sz="2200" b="1" dirty="0" smtClean="0">
                <a:solidFill>
                  <a:srgbClr val="FF0000"/>
                </a:solidFill>
                <a:latin typeface="Times New Roman" pitchFamily="18" charset="0"/>
                <a:ea typeface="Calibri" pitchFamily="34" charset="0"/>
                <a:cs typeface="Times New Roman" pitchFamily="18" charset="0"/>
              </a:rPr>
              <a:t>435 ton R 134-a </a:t>
            </a:r>
            <a:r>
              <a:rPr lang="en-US" sz="2200" b="1" dirty="0" smtClean="0">
                <a:latin typeface="Times New Roman" pitchFamily="18" charset="0"/>
                <a:ea typeface="Calibri" pitchFamily="34" charset="0"/>
                <a:cs typeface="Times New Roman" pitchFamily="18" charset="0"/>
              </a:rPr>
              <a:t>chiller it's manufactured with two compressors and with the same compressors type.</a:t>
            </a:r>
          </a:p>
          <a:p>
            <a:pPr algn="ctr" eaLnBrk="0" hangingPunct="0">
              <a:lnSpc>
                <a:spcPct val="150000"/>
              </a:lnSpc>
              <a:tabLst>
                <a:tab pos="3616325" algn="l"/>
              </a:tabLst>
            </a:pPr>
            <a:r>
              <a:rPr lang="en-US" sz="2200" b="1" u="sng" dirty="0" smtClean="0">
                <a:latin typeface="Times New Roman" pitchFamily="18" charset="0"/>
                <a:ea typeface="Calibri" pitchFamily="34" charset="0"/>
                <a:cs typeface="Times New Roman" pitchFamily="18" charset="0"/>
              </a:rPr>
              <a:t>The Chiller Code is:</a:t>
            </a:r>
            <a:r>
              <a:rPr lang="en-US" sz="2200" b="1" dirty="0" smtClean="0">
                <a:latin typeface="Times New Roman" pitchFamily="18" charset="0"/>
                <a:ea typeface="Calibri" pitchFamily="34" charset="0"/>
                <a:cs typeface="Times New Roman" pitchFamily="18" charset="0"/>
              </a:rPr>
              <a:t>     </a:t>
            </a:r>
            <a:r>
              <a:rPr lang="en-US" sz="2200" b="1" dirty="0" smtClean="0">
                <a:solidFill>
                  <a:srgbClr val="FF0000"/>
                </a:solidFill>
                <a:latin typeface="Times New Roman" pitchFamily="18" charset="0"/>
                <a:ea typeface="Calibri" pitchFamily="34" charset="0"/>
                <a:cs typeface="Times New Roman" pitchFamily="18" charset="0"/>
              </a:rPr>
              <a:t>WPS   a   220    2  S</a:t>
            </a:r>
          </a:p>
          <a:p>
            <a:pPr eaLnBrk="0" hangingPunct="0">
              <a:lnSpc>
                <a:spcPct val="150000"/>
              </a:lnSpc>
              <a:tabLst>
                <a:tab pos="3616325" algn="l"/>
              </a:tabLst>
            </a:pPr>
            <a:endParaRPr lang="en-US" sz="2200" b="1" dirty="0" smtClean="0">
              <a:solidFill>
                <a:srgbClr val="FF0000"/>
              </a:solidFill>
              <a:latin typeface="Times New Roman" pitchFamily="18" charset="0"/>
              <a:ea typeface="Calibri" pitchFamily="34"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Horizontal Scroll 8"/>
          <p:cNvSpPr>
            <a:spLocks noChangeArrowheads="1"/>
          </p:cNvSpPr>
          <p:nvPr/>
        </p:nvSpPr>
        <p:spPr bwMode="auto">
          <a:xfrm>
            <a:off x="1691680" y="188640"/>
            <a:ext cx="6480720" cy="1052736"/>
          </a:xfrm>
          <a:prstGeom prst="horizontalScroll">
            <a:avLst>
              <a:gd name="adj" fmla="val 12500"/>
            </a:avLst>
          </a:prstGeom>
          <a:ln>
            <a:headEnd/>
            <a:tailEnd/>
          </a:ln>
        </p:spPr>
        <p:style>
          <a:lnRef idx="2">
            <a:schemeClr val="dk1"/>
          </a:lnRef>
          <a:fillRef idx="1">
            <a:schemeClr val="lt1"/>
          </a:fillRef>
          <a:effectRef idx="0">
            <a:schemeClr val="dk1"/>
          </a:effectRef>
          <a:fontRef idx="minor">
            <a:schemeClr val="dk1"/>
          </a:fontRef>
        </p:style>
        <p:txBody>
          <a:bodyPr/>
          <a:lstStyle/>
          <a:p>
            <a:pPr algn="ctr" eaLnBrk="0" hangingPunct="0">
              <a:defRPr/>
            </a:pPr>
            <a:r>
              <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rPr>
              <a:t>DUCT DESIGN</a:t>
            </a:r>
            <a:endParaRPr lang="ar-SA"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endParaRPr>
          </a:p>
        </p:txBody>
      </p:sp>
      <p:sp>
        <p:nvSpPr>
          <p:cNvPr id="4" name="Rectangle 3"/>
          <p:cNvSpPr/>
          <p:nvPr/>
        </p:nvSpPr>
        <p:spPr>
          <a:xfrm>
            <a:off x="1403648" y="1628800"/>
            <a:ext cx="4464496" cy="5139869"/>
          </a:xfrm>
          <a:prstGeom prst="rect">
            <a:avLst/>
          </a:prstGeom>
        </p:spPr>
        <p:txBody>
          <a:bodyPr wrap="square">
            <a:spAutoFit/>
          </a:bodyPr>
          <a:lstStyle/>
          <a:p>
            <a:pPr algn="l" rtl="0" eaLnBrk="0" hangingPunct="0">
              <a:buFont typeface="Wingdings" pitchFamily="2" charset="2"/>
              <a:buChar char="Ø"/>
            </a:pPr>
            <a:r>
              <a:rPr lang="en-US" sz="1600" b="1" dirty="0" smtClean="0">
                <a:latin typeface="Times New Roman" pitchFamily="18" charset="0"/>
              </a:rPr>
              <a:t> </a:t>
            </a:r>
            <a:r>
              <a:rPr lang="en-US" sz="2000" b="1" dirty="0" smtClean="0">
                <a:latin typeface="Times New Roman" pitchFamily="18" charset="0"/>
              </a:rPr>
              <a:t>Grills are calculated and distributed uniformly.</a:t>
            </a:r>
          </a:p>
          <a:p>
            <a:pPr algn="l" rtl="0" eaLnBrk="0" hangingPunct="0"/>
            <a:endParaRPr lang="en-US" sz="2000" b="1" dirty="0" smtClean="0"/>
          </a:p>
          <a:p>
            <a:pPr algn="l" rtl="0" eaLnBrk="0" hangingPunct="0">
              <a:buFont typeface="Wingdings" pitchFamily="2" charset="2"/>
              <a:buChar char="Ø"/>
            </a:pPr>
            <a:r>
              <a:rPr lang="en-US" sz="2000" b="1" dirty="0" smtClean="0">
                <a:latin typeface="Times New Roman" pitchFamily="18" charset="0"/>
              </a:rPr>
              <a:t> The duct is drawn and distributed before </a:t>
            </a:r>
          </a:p>
          <a:p>
            <a:pPr algn="l" rtl="0" eaLnBrk="0" hangingPunct="0"/>
            <a:r>
              <a:rPr lang="en-US" sz="2000" b="1" dirty="0" smtClean="0">
                <a:latin typeface="Times New Roman" pitchFamily="18" charset="0"/>
              </a:rPr>
              <a:t>Calculations</a:t>
            </a:r>
          </a:p>
          <a:p>
            <a:pPr algn="l" rtl="0" eaLnBrk="0" hangingPunct="0"/>
            <a:endParaRPr lang="en-US" sz="2000" b="1" dirty="0" smtClean="0">
              <a:latin typeface="Times New Roman" pitchFamily="18" charset="0"/>
            </a:endParaRPr>
          </a:p>
          <a:p>
            <a:pPr algn="l" rtl="0" eaLnBrk="0" hangingPunct="0">
              <a:buFont typeface="Wingdings" pitchFamily="2" charset="2"/>
              <a:buChar char="Ø"/>
            </a:pPr>
            <a:r>
              <a:rPr lang="en-US" sz="2000" b="1" dirty="0" smtClean="0">
                <a:latin typeface="Times New Roman" pitchFamily="18" charset="0"/>
              </a:rPr>
              <a:t> The sensible heat of floor is calculated.</a:t>
            </a:r>
          </a:p>
          <a:p>
            <a:pPr algn="l" rtl="0" eaLnBrk="0" hangingPunct="0">
              <a:buFont typeface="Wingdings" pitchFamily="2" charset="2"/>
              <a:buChar char="Ø"/>
            </a:pPr>
            <a:endParaRPr lang="en-US" sz="2000" b="1" dirty="0" smtClean="0">
              <a:latin typeface="Times New Roman" pitchFamily="18" charset="0"/>
            </a:endParaRPr>
          </a:p>
          <a:p>
            <a:pPr algn="l" rtl="0" eaLnBrk="0" hangingPunct="0">
              <a:buFont typeface="Wingdings" pitchFamily="2" charset="2"/>
              <a:buChar char="Ø"/>
            </a:pPr>
            <a:r>
              <a:rPr lang="en-US" sz="2000" b="1" dirty="0" smtClean="0">
                <a:latin typeface="Times New Roman" pitchFamily="18" charset="0"/>
              </a:rPr>
              <a:t>The initial velocity is 5 m/s.</a:t>
            </a:r>
          </a:p>
          <a:p>
            <a:pPr algn="l" rtl="0" eaLnBrk="0" hangingPunct="0">
              <a:buFont typeface="Wingdings" pitchFamily="2" charset="2"/>
              <a:buChar char="Ø"/>
            </a:pPr>
            <a:endParaRPr lang="en-US" sz="2000" b="1" dirty="0" smtClean="0">
              <a:latin typeface="Times New Roman" pitchFamily="18" charset="0"/>
            </a:endParaRPr>
          </a:p>
          <a:p>
            <a:pPr algn="l" rtl="0" eaLnBrk="0" hangingPunct="0">
              <a:buFont typeface="Wingdings" pitchFamily="2" charset="2"/>
              <a:buChar char="Ø"/>
            </a:pPr>
            <a:r>
              <a:rPr lang="en-US" sz="2000" b="1" dirty="0" smtClean="0">
                <a:latin typeface="Times New Roman" pitchFamily="18" charset="0"/>
              </a:rPr>
              <a:t>And then we use </a:t>
            </a:r>
            <a:r>
              <a:rPr lang="en-US" sz="2000" b="1" u="sng" dirty="0" smtClean="0">
                <a:latin typeface="Times New Roman" pitchFamily="18" charset="0"/>
              </a:rPr>
              <a:t>ductulator</a:t>
            </a:r>
            <a:r>
              <a:rPr lang="en-US" sz="2000" b="1" dirty="0" smtClean="0">
                <a:latin typeface="Times New Roman" pitchFamily="18" charset="0"/>
              </a:rPr>
              <a:t> software</a:t>
            </a:r>
          </a:p>
          <a:p>
            <a:pPr algn="l" rtl="0" eaLnBrk="0" hangingPunct="0"/>
            <a:r>
              <a:rPr lang="en-US" sz="2000" b="1" dirty="0" smtClean="0">
                <a:latin typeface="Times New Roman" pitchFamily="18" charset="0"/>
              </a:rPr>
              <a:t>As shown in figure.</a:t>
            </a:r>
          </a:p>
          <a:p>
            <a:pPr algn="l" rtl="0" eaLnBrk="0" hangingPunct="0"/>
            <a:endParaRPr lang="en-US" sz="1600" b="1" dirty="0" smtClean="0">
              <a:latin typeface="Times New Roman" pitchFamily="18" charset="0"/>
            </a:endParaRPr>
          </a:p>
          <a:p>
            <a:pPr algn="l" rtl="0" eaLnBrk="0" hangingPunct="0">
              <a:buFont typeface="Wingdings" pitchFamily="2" charset="2"/>
              <a:buChar char="Ø"/>
            </a:pPr>
            <a:endParaRPr lang="en-US" sz="1600" b="1" dirty="0" smtClean="0">
              <a:latin typeface="Times New Roman" pitchFamily="18" charset="0"/>
            </a:endParaRPr>
          </a:p>
          <a:p>
            <a:pPr algn="l" rtl="0" eaLnBrk="0" hangingPunct="0"/>
            <a:endParaRPr lang="en-US" sz="1600" b="1" dirty="0" smtClean="0"/>
          </a:p>
        </p:txBody>
      </p:sp>
      <p:pic>
        <p:nvPicPr>
          <p:cNvPr id="36866" name="Picture 2"/>
          <p:cNvPicPr>
            <a:picLocks noChangeAspect="1" noChangeArrowheads="1"/>
          </p:cNvPicPr>
          <p:nvPr/>
        </p:nvPicPr>
        <p:blipFill>
          <a:blip r:embed="rId2" cstate="print"/>
          <a:srcRect/>
          <a:stretch>
            <a:fillRect/>
          </a:stretch>
        </p:blipFill>
        <p:spPr bwMode="auto">
          <a:xfrm>
            <a:off x="5940152" y="1196752"/>
            <a:ext cx="3059832" cy="5661248"/>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orizontal Scroll 8"/>
          <p:cNvSpPr>
            <a:spLocks noChangeArrowheads="1"/>
          </p:cNvSpPr>
          <p:nvPr/>
        </p:nvSpPr>
        <p:spPr bwMode="auto">
          <a:xfrm>
            <a:off x="1907704" y="188640"/>
            <a:ext cx="6169318" cy="1052736"/>
          </a:xfrm>
          <a:prstGeom prst="horizontalScroll">
            <a:avLst>
              <a:gd name="adj" fmla="val 12500"/>
            </a:avLst>
          </a:prstGeom>
          <a:ln>
            <a:headEnd/>
            <a:tailEnd/>
          </a:ln>
        </p:spPr>
        <p:style>
          <a:lnRef idx="2">
            <a:schemeClr val="dk1"/>
          </a:lnRef>
          <a:fillRef idx="1">
            <a:schemeClr val="lt1"/>
          </a:fillRef>
          <a:effectRef idx="0">
            <a:schemeClr val="dk1"/>
          </a:effectRef>
          <a:fontRef idx="minor">
            <a:schemeClr val="dk1"/>
          </a:fontRef>
        </p:style>
        <p:txBody>
          <a:bodyPr/>
          <a:lstStyle/>
          <a:p>
            <a:pPr algn="ctr" eaLnBrk="0" hangingPunct="0">
              <a:defRPr/>
            </a:pPr>
            <a:r>
              <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rPr>
              <a:t>PIPE DESIGN</a:t>
            </a:r>
            <a:endParaRPr lang="ar-SA"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endParaRPr>
          </a:p>
        </p:txBody>
      </p:sp>
      <p:sp>
        <p:nvSpPr>
          <p:cNvPr id="3" name="Rectangle 2"/>
          <p:cNvSpPr/>
          <p:nvPr/>
        </p:nvSpPr>
        <p:spPr>
          <a:xfrm>
            <a:off x="1475656" y="1772816"/>
            <a:ext cx="6840760" cy="4401205"/>
          </a:xfrm>
          <a:prstGeom prst="rect">
            <a:avLst/>
          </a:prstGeom>
        </p:spPr>
        <p:txBody>
          <a:bodyPr wrap="square">
            <a:spAutoFit/>
          </a:bodyPr>
          <a:lstStyle/>
          <a:p>
            <a:pPr algn="l" rtl="0" eaLnBrk="0" hangingPunct="0">
              <a:buFont typeface="Wingdings" pitchFamily="2" charset="2"/>
              <a:buChar char="Ø"/>
              <a:tabLst>
                <a:tab pos="457200" algn="l"/>
              </a:tabLst>
            </a:pPr>
            <a:r>
              <a:rPr lang="en-US" sz="2000" b="1" dirty="0" smtClean="0">
                <a:latin typeface="Times New Roman" pitchFamily="18" charset="0"/>
              </a:rPr>
              <a:t>The total cooling load was calculated for the floor.</a:t>
            </a:r>
          </a:p>
          <a:p>
            <a:pPr algn="l" rtl="0" eaLnBrk="0" hangingPunct="0">
              <a:buFontTx/>
              <a:buChar char="•"/>
              <a:tabLst>
                <a:tab pos="457200" algn="l"/>
              </a:tabLst>
            </a:pPr>
            <a:endParaRPr lang="en-US" sz="2000" b="1" dirty="0" smtClean="0"/>
          </a:p>
          <a:p>
            <a:pPr algn="l" rtl="0" eaLnBrk="0" hangingPunct="0">
              <a:buFont typeface="Wingdings" pitchFamily="2" charset="2"/>
              <a:buChar char="Ø"/>
              <a:tabLst>
                <a:tab pos="457200" algn="l"/>
              </a:tabLst>
            </a:pPr>
            <a:r>
              <a:rPr lang="en-US" sz="2000" b="1" dirty="0" smtClean="0">
                <a:latin typeface="Times New Roman" pitchFamily="18" charset="0"/>
              </a:rPr>
              <a:t>The mass flow rate for the water calculated (m).</a:t>
            </a:r>
          </a:p>
          <a:p>
            <a:pPr algn="l" rtl="0" eaLnBrk="0" hangingPunct="0">
              <a:buFontTx/>
              <a:buChar char="•"/>
              <a:tabLst>
                <a:tab pos="457200" algn="l"/>
              </a:tabLst>
            </a:pPr>
            <a:endParaRPr lang="en-US" sz="2000" b="1" dirty="0" smtClean="0"/>
          </a:p>
          <a:p>
            <a:pPr algn="l" rtl="0" eaLnBrk="0" hangingPunct="0">
              <a:buFont typeface="Wingdings" pitchFamily="2" charset="2"/>
              <a:buChar char="Ø"/>
              <a:tabLst>
                <a:tab pos="457200" algn="l"/>
              </a:tabLst>
            </a:pPr>
            <a:r>
              <a:rPr lang="en-US" sz="2000" b="1" dirty="0" smtClean="0">
                <a:latin typeface="Times New Roman" pitchFamily="18" charset="0"/>
              </a:rPr>
              <a:t>The pressure head was estimated in (Kpa) .</a:t>
            </a:r>
          </a:p>
          <a:p>
            <a:pPr algn="l" rtl="0" eaLnBrk="0" hangingPunct="0">
              <a:buFontTx/>
              <a:buChar char="•"/>
              <a:tabLst>
                <a:tab pos="457200" algn="l"/>
              </a:tabLst>
            </a:pPr>
            <a:endParaRPr lang="en-US" sz="2000" b="1" dirty="0" smtClean="0"/>
          </a:p>
          <a:p>
            <a:pPr algn="l" rtl="0" eaLnBrk="0" hangingPunct="0">
              <a:buFont typeface="Wingdings" pitchFamily="2" charset="2"/>
              <a:buChar char="Ø"/>
              <a:tabLst>
                <a:tab pos="457200" algn="l"/>
              </a:tabLst>
            </a:pPr>
            <a:r>
              <a:rPr lang="en-US" sz="2000" b="1" dirty="0" smtClean="0">
                <a:latin typeface="Times New Roman" pitchFamily="18" charset="0"/>
              </a:rPr>
              <a:t>The longest loop from the boiler to the far fan coil unit and return to the boiler was calculated multiplying by (1.5) due to fittings.</a:t>
            </a:r>
          </a:p>
          <a:p>
            <a:pPr algn="l" rtl="0" eaLnBrk="0" hangingPunct="0">
              <a:tabLst>
                <a:tab pos="457200" algn="l"/>
              </a:tabLst>
            </a:pPr>
            <a:endParaRPr lang="en-US" sz="2000" b="1" dirty="0" smtClean="0"/>
          </a:p>
          <a:p>
            <a:pPr algn="l" rtl="0" eaLnBrk="0" hangingPunct="0">
              <a:buFont typeface="Wingdings" pitchFamily="2" charset="2"/>
              <a:buChar char="Ø"/>
              <a:tabLst>
                <a:tab pos="457200" algn="l"/>
              </a:tabLst>
            </a:pPr>
            <a:r>
              <a:rPr lang="en-US" sz="2000" b="1" dirty="0" smtClean="0">
                <a:latin typeface="Times New Roman" pitchFamily="18" charset="0"/>
              </a:rPr>
              <a:t>The pressure head per unit length is calculated and it should be between range from (200&lt; ∆p/L&lt;550).</a:t>
            </a:r>
          </a:p>
          <a:p>
            <a:pPr algn="l" rtl="0" eaLnBrk="0" hangingPunct="0">
              <a:buFontTx/>
              <a:buChar char="•"/>
              <a:tabLst>
                <a:tab pos="457200" algn="l"/>
              </a:tabLst>
            </a:pPr>
            <a:endParaRPr lang="en-US" sz="2000" b="1" dirty="0" smtClean="0"/>
          </a:p>
          <a:p>
            <a:pPr algn="l" rtl="0" eaLnBrk="0" hangingPunct="0">
              <a:buFont typeface="Wingdings" pitchFamily="2" charset="2"/>
              <a:buChar char="Ø"/>
              <a:tabLst>
                <a:tab pos="457200" algn="l"/>
              </a:tabLst>
            </a:pPr>
            <a:r>
              <a:rPr lang="en-US" sz="2000" b="1" dirty="0" smtClean="0">
                <a:latin typeface="Times New Roman" pitchFamily="18" charset="0"/>
              </a:rPr>
              <a:t>Then the diameter of pipe entering to the floor is estimated </a:t>
            </a:r>
            <a:endParaRPr lang="en-US" sz="2000"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orizontal Scroll 8"/>
          <p:cNvSpPr>
            <a:spLocks noChangeArrowheads="1"/>
          </p:cNvSpPr>
          <p:nvPr/>
        </p:nvSpPr>
        <p:spPr bwMode="auto">
          <a:xfrm>
            <a:off x="1187624" y="260648"/>
            <a:ext cx="7848872" cy="1008112"/>
          </a:xfrm>
          <a:prstGeom prst="horizontalScroll">
            <a:avLst>
              <a:gd name="adj" fmla="val 12500"/>
            </a:avLst>
          </a:prstGeom>
          <a:ln>
            <a:headEnd/>
            <a:tailEnd/>
          </a:ln>
        </p:spPr>
        <p:style>
          <a:lnRef idx="2">
            <a:schemeClr val="dk1"/>
          </a:lnRef>
          <a:fillRef idx="1">
            <a:schemeClr val="lt1"/>
          </a:fillRef>
          <a:effectRef idx="0">
            <a:schemeClr val="dk1"/>
          </a:effectRef>
          <a:fontRef idx="minor">
            <a:schemeClr val="dk1"/>
          </a:fontRef>
        </p:style>
        <p:txBody>
          <a:bodyPr/>
          <a:lstStyle/>
          <a:p>
            <a:pPr eaLnBrk="0" hangingPunct="0">
              <a:defRPr/>
            </a:pPr>
            <a:r>
              <a:rPr lang="en-US"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rPr>
              <a:t>FAN COIL UNITS SELECTION</a:t>
            </a:r>
            <a:endParaRPr lang="ar-SA"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endParaRPr>
          </a:p>
        </p:txBody>
      </p:sp>
      <p:sp>
        <p:nvSpPr>
          <p:cNvPr id="4" name="Rectangle 3"/>
          <p:cNvSpPr/>
          <p:nvPr/>
        </p:nvSpPr>
        <p:spPr>
          <a:xfrm>
            <a:off x="1259632" y="1916832"/>
            <a:ext cx="7632848" cy="4154984"/>
          </a:xfrm>
          <a:prstGeom prst="rect">
            <a:avLst/>
          </a:prstGeom>
        </p:spPr>
        <p:txBody>
          <a:bodyPr wrap="square">
            <a:spAutoFit/>
          </a:bodyPr>
          <a:lstStyle/>
          <a:p>
            <a:pPr algn="l"/>
            <a:r>
              <a:rPr lang="en-US" sz="2400" dirty="0" smtClean="0">
                <a:latin typeface="Times New Roman" pitchFamily="18" charset="0"/>
                <a:cs typeface="Times New Roman" pitchFamily="18" charset="0"/>
              </a:rPr>
              <a:t>The fan coils units are selected from PETRA COMPANY, the catalogue of Petra Company are used to selections depending on the air flow rate (</a:t>
            </a:r>
            <a:r>
              <a:rPr lang="en-US" sz="2400" i="1" dirty="0" smtClean="0">
                <a:latin typeface="Times New Roman" pitchFamily="18" charset="0"/>
                <a:cs typeface="Times New Roman" pitchFamily="18" charset="0"/>
              </a:rPr>
              <a:t>cfm</a:t>
            </a:r>
            <a:r>
              <a:rPr lang="en-US" sz="2400" dirty="0" smtClean="0">
                <a:latin typeface="Times New Roman" pitchFamily="18" charset="0"/>
                <a:cs typeface="Times New Roman" pitchFamily="18" charset="0"/>
              </a:rPr>
              <a:t>)    </a:t>
            </a:r>
          </a:p>
          <a:p>
            <a:pPr lvl="0" algn="l"/>
            <a:r>
              <a:rPr lang="en-US" sz="2400" dirty="0" smtClean="0">
                <a:latin typeface="Times New Roman" pitchFamily="18" charset="0"/>
                <a:cs typeface="Times New Roman" pitchFamily="18" charset="0"/>
              </a:rPr>
              <a:t>Selection Code from (catalogue I):</a:t>
            </a:r>
          </a:p>
          <a:p>
            <a:pPr algn="l"/>
            <a:r>
              <a:rPr lang="en-US" sz="2400" dirty="0" smtClean="0">
                <a:latin typeface="Times New Roman" pitchFamily="18" charset="0"/>
                <a:cs typeface="Times New Roman" pitchFamily="18" charset="0"/>
              </a:rPr>
              <a:t>This code from (catalogue I) used to selection the flow rate from (200 cfm to 1200 cfm).</a:t>
            </a:r>
          </a:p>
          <a:p>
            <a:pPr algn="l"/>
            <a:endParaRPr lang="en-US" sz="2400" dirty="0" smtClean="0">
              <a:latin typeface="Times New Roman" pitchFamily="18" charset="0"/>
              <a:cs typeface="Times New Roman" pitchFamily="18" charset="0"/>
            </a:endParaRPr>
          </a:p>
          <a:p>
            <a:pPr algn="l"/>
            <a:endParaRPr lang="en-US" sz="2400" dirty="0" smtClean="0">
              <a:latin typeface="Times New Roman" pitchFamily="18" charset="0"/>
              <a:cs typeface="Times New Roman" pitchFamily="18" charset="0"/>
            </a:endParaRPr>
          </a:p>
          <a:p>
            <a:pPr algn="l"/>
            <a:r>
              <a:rPr lang="en-US" sz="2400" b="1" u="sng" dirty="0" smtClean="0">
                <a:latin typeface="Times New Roman" pitchFamily="18" charset="0"/>
                <a:cs typeface="Times New Roman" pitchFamily="18" charset="0"/>
              </a:rPr>
              <a:t>Fan coil for first room in second floor:</a:t>
            </a:r>
            <a:endParaRPr lang="en-US" sz="2400" dirty="0" smtClean="0">
              <a:latin typeface="Times New Roman" pitchFamily="18" charset="0"/>
              <a:cs typeface="Times New Roman" pitchFamily="18" charset="0"/>
            </a:endParaRPr>
          </a:p>
          <a:p>
            <a:pPr algn="l"/>
            <a:r>
              <a:rPr lang="en-US" sz="2400" dirty="0" smtClean="0">
                <a:latin typeface="Times New Roman" pitchFamily="18" charset="0"/>
                <a:cs typeface="Times New Roman" pitchFamily="18" charset="0"/>
              </a:rPr>
              <a:t>V</a:t>
            </a:r>
            <a:r>
              <a:rPr lang="en-US" sz="2000" dirty="0" smtClean="0">
                <a:latin typeface="Times New Roman" pitchFamily="18" charset="0"/>
                <a:cs typeface="Times New Roman" pitchFamily="18" charset="0"/>
              </a:rPr>
              <a:t>circulation</a:t>
            </a:r>
            <a:r>
              <a:rPr lang="en-US" sz="2400" dirty="0" smtClean="0">
                <a:latin typeface="Times New Roman" pitchFamily="18" charset="0"/>
                <a:cs typeface="Times New Roman" pitchFamily="18" charset="0"/>
              </a:rPr>
              <a:t> = 476L\s = 671.385 CFM, we select</a:t>
            </a:r>
          </a:p>
          <a:p>
            <a:pPr algn="l"/>
            <a:r>
              <a:rPr lang="en-US" sz="2400" b="1" dirty="0" smtClean="0">
                <a:latin typeface="Times New Roman" pitchFamily="18" charset="0"/>
                <a:cs typeface="Times New Roman" pitchFamily="18" charset="0"/>
              </a:rPr>
              <a:t> DC10 FCU</a:t>
            </a:r>
            <a:r>
              <a:rPr lang="en-US" sz="2400" dirty="0" smtClean="0">
                <a:latin typeface="Times New Roman" pitchFamily="18" charset="0"/>
                <a:cs typeface="Times New Roman" pitchFamily="18" charset="0"/>
              </a:rPr>
              <a:t>.</a:t>
            </a:r>
            <a:r>
              <a:rPr lang="en-US" sz="2400" b="1"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538" y="357166"/>
            <a:ext cx="7498080" cy="1419070"/>
          </a:xfrm>
        </p:spPr>
        <p:txBody>
          <a:bodyPr>
            <a:normAutofit/>
          </a:bodyPr>
          <a:lstStyle/>
          <a:p>
            <a:pPr algn="ctr"/>
            <a:r>
              <a:rPr lang="en-US" sz="3600" b="1" dirty="0" smtClean="0">
                <a:solidFill>
                  <a:srgbClr val="002060"/>
                </a:solidFill>
                <a:latin typeface="Andalus" pitchFamily="18" charset="-78"/>
                <a:cs typeface="Andalus" pitchFamily="18" charset="-78"/>
              </a:rPr>
              <a:t>In our project we will design the following mechanical systems:</a:t>
            </a:r>
            <a:endParaRPr lang="en-US" sz="3600" b="1" dirty="0">
              <a:solidFill>
                <a:srgbClr val="002060"/>
              </a:solidFill>
              <a:latin typeface="Andalus" pitchFamily="18" charset="-78"/>
              <a:cs typeface="Andalus" pitchFamily="18" charset="-78"/>
            </a:endParaRPr>
          </a:p>
        </p:txBody>
      </p:sp>
      <p:sp>
        <p:nvSpPr>
          <p:cNvPr id="3" name="Content Placeholder 2"/>
          <p:cNvSpPr>
            <a:spLocks noGrp="1"/>
          </p:cNvSpPr>
          <p:nvPr>
            <p:ph idx="1"/>
          </p:nvPr>
        </p:nvSpPr>
        <p:spPr>
          <a:xfrm>
            <a:off x="1428728" y="2000240"/>
            <a:ext cx="7498080" cy="3714776"/>
          </a:xfrm>
        </p:spPr>
        <p:txBody>
          <a:bodyPr>
            <a:normAutofit/>
          </a:bodyPr>
          <a:lstStyle/>
          <a:p>
            <a:pPr algn="l" rtl="0">
              <a:lnSpc>
                <a:spcPct val="150000"/>
              </a:lnSpc>
              <a:buFont typeface="Wingdings" pitchFamily="2" charset="2"/>
              <a:buChar char="Ø"/>
            </a:pPr>
            <a:r>
              <a:rPr lang="en-US" b="1" dirty="0" smtClean="0">
                <a:effectLst>
                  <a:outerShdw blurRad="50800" dist="38100" dir="2700000" algn="tl" rotWithShape="0">
                    <a:prstClr val="black">
                      <a:alpha val="40000"/>
                    </a:prstClr>
                  </a:outerShdw>
                </a:effectLst>
                <a:latin typeface="Andalus" pitchFamily="18" charset="-78"/>
                <a:cs typeface="Andalus" pitchFamily="18" charset="-78"/>
              </a:rPr>
              <a:t>Heat Ventilation and air conditioning (HVAC) system in </a:t>
            </a:r>
            <a:r>
              <a:rPr lang="en-US" b="1" dirty="0" smtClean="0">
                <a:solidFill>
                  <a:srgbClr val="002060"/>
                </a:solidFill>
                <a:effectLst>
                  <a:outerShdw blurRad="50800" dist="38100" dir="2700000" algn="tl" rotWithShape="0">
                    <a:prstClr val="black">
                      <a:alpha val="40000"/>
                    </a:prstClr>
                  </a:outerShdw>
                </a:effectLst>
                <a:latin typeface="Andalus" pitchFamily="18" charset="-78"/>
                <a:cs typeface="Andalus" pitchFamily="18" charset="-78"/>
              </a:rPr>
              <a:t>IBN SENA </a:t>
            </a:r>
            <a:r>
              <a:rPr lang="en-US" b="1" dirty="0" smtClean="0">
                <a:effectLst>
                  <a:outerShdw blurRad="50800" dist="38100" dir="2700000" algn="tl" rotWithShape="0">
                    <a:prstClr val="black">
                      <a:alpha val="40000"/>
                    </a:prstClr>
                  </a:outerShdw>
                </a:effectLst>
                <a:latin typeface="Andalus" pitchFamily="18" charset="-78"/>
                <a:cs typeface="Andalus" pitchFamily="18" charset="-78"/>
              </a:rPr>
              <a:t>Hospital.</a:t>
            </a:r>
          </a:p>
          <a:p>
            <a:pPr algn="l" rtl="0">
              <a:lnSpc>
                <a:spcPct val="150000"/>
              </a:lnSpc>
              <a:buFont typeface="Wingdings" pitchFamily="2" charset="2"/>
              <a:buChar char="Ø"/>
            </a:pPr>
            <a:r>
              <a:rPr lang="en-US" b="1" dirty="0" smtClean="0">
                <a:effectLst>
                  <a:outerShdw blurRad="50800" dist="38100" dir="2700000" algn="tl" rotWithShape="0">
                    <a:prstClr val="black">
                      <a:alpha val="40000"/>
                    </a:prstClr>
                  </a:outerShdw>
                </a:effectLst>
                <a:latin typeface="Andalus" pitchFamily="18" charset="-78"/>
                <a:cs typeface="Andalus" pitchFamily="18" charset="-78"/>
              </a:rPr>
              <a:t>Plumping system in </a:t>
            </a:r>
            <a:r>
              <a:rPr lang="en-US" b="1" dirty="0" smtClean="0">
                <a:solidFill>
                  <a:srgbClr val="002060"/>
                </a:solidFill>
                <a:effectLst>
                  <a:outerShdw blurRad="50800" dist="38100" dir="2700000" algn="tl" rotWithShape="0">
                    <a:prstClr val="black">
                      <a:alpha val="40000"/>
                    </a:prstClr>
                  </a:outerShdw>
                </a:effectLst>
                <a:latin typeface="Andalus" pitchFamily="18" charset="-78"/>
                <a:cs typeface="Andalus" pitchFamily="18" charset="-78"/>
              </a:rPr>
              <a:t>IBN SENA </a:t>
            </a:r>
            <a:r>
              <a:rPr lang="en-US" b="1" dirty="0" smtClean="0">
                <a:effectLst>
                  <a:outerShdw blurRad="50800" dist="38100" dir="2700000" algn="tl" rotWithShape="0">
                    <a:prstClr val="black">
                      <a:alpha val="40000"/>
                    </a:prstClr>
                  </a:outerShdw>
                </a:effectLst>
                <a:latin typeface="Andalus" pitchFamily="18" charset="-78"/>
                <a:cs typeface="Andalus" pitchFamily="18" charset="-78"/>
              </a:rPr>
              <a:t>Hospital .</a:t>
            </a:r>
          </a:p>
          <a:p>
            <a:pPr algn="l" rtl="0">
              <a:lnSpc>
                <a:spcPct val="150000"/>
              </a:lnSpc>
              <a:buFont typeface="Wingdings" pitchFamily="2" charset="2"/>
              <a:buChar char="Ø"/>
            </a:pPr>
            <a:r>
              <a:rPr lang="en-US" b="1" dirty="0" smtClean="0">
                <a:effectLst>
                  <a:outerShdw blurRad="50800" dist="38100" dir="2700000" algn="tl" rotWithShape="0">
                    <a:prstClr val="black">
                      <a:alpha val="40000"/>
                    </a:prstClr>
                  </a:outerShdw>
                </a:effectLst>
                <a:latin typeface="Andalus" pitchFamily="18" charset="-78"/>
                <a:cs typeface="Andalus" pitchFamily="18" charset="-78"/>
              </a:rPr>
              <a:t>Fire fighting in </a:t>
            </a:r>
            <a:r>
              <a:rPr lang="en-US" b="1" dirty="0" smtClean="0">
                <a:solidFill>
                  <a:srgbClr val="002060"/>
                </a:solidFill>
                <a:effectLst>
                  <a:outerShdw blurRad="50800" dist="38100" dir="2700000" algn="tl" rotWithShape="0">
                    <a:prstClr val="black">
                      <a:alpha val="40000"/>
                    </a:prstClr>
                  </a:outerShdw>
                </a:effectLst>
                <a:latin typeface="Andalus" pitchFamily="18" charset="-78"/>
                <a:cs typeface="Andalus" pitchFamily="18" charset="-78"/>
              </a:rPr>
              <a:t>IBN SENA </a:t>
            </a:r>
            <a:r>
              <a:rPr lang="en-US" b="1" dirty="0" smtClean="0">
                <a:effectLst>
                  <a:outerShdw blurRad="50800" dist="38100" dir="2700000" algn="tl" rotWithShape="0">
                    <a:prstClr val="black">
                      <a:alpha val="40000"/>
                    </a:prstClr>
                  </a:outerShdw>
                </a:effectLst>
                <a:latin typeface="Andalus" pitchFamily="18" charset="-78"/>
                <a:cs typeface="Andalus" pitchFamily="18" charset="-78"/>
              </a:rPr>
              <a:t>Hospital .</a:t>
            </a:r>
            <a:endParaRPr lang="ar-SA" b="1" dirty="0" smtClean="0">
              <a:effectLst>
                <a:outerShdw blurRad="50800" dist="38100" dir="2700000" algn="tl" rotWithShape="0">
                  <a:prstClr val="black">
                    <a:alpha val="40000"/>
                  </a:prstClr>
                </a:outerShdw>
              </a:effectLst>
              <a:latin typeface="Andalus" pitchFamily="18" charset="-78"/>
              <a:cs typeface="Andalus" pitchFamily="18" charset="-78"/>
            </a:endParaRPr>
          </a:p>
          <a:p>
            <a:pPr algn="l">
              <a:buNone/>
            </a:pPr>
            <a:endParaRPr lang="en-US" dirty="0" smtClean="0">
              <a:effectLst>
                <a:outerShdw blurRad="50800" dist="38100" dir="2700000" algn="tl" rotWithShape="0">
                  <a:prstClr val="black">
                    <a:alpha val="40000"/>
                  </a:prstClr>
                </a:outerShdw>
              </a:effectLst>
              <a:latin typeface="Andalus" pitchFamily="18" charset="-78"/>
              <a:cs typeface="Andalus" pitchFamily="18" charset="-7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57290" y="1857364"/>
            <a:ext cx="7498080" cy="2571768"/>
          </a:xfrm>
        </p:spPr>
        <p:txBody>
          <a:bodyPr>
            <a:normAutofit/>
          </a:bodyPr>
          <a:lstStyle/>
          <a:p>
            <a:pPr algn="l">
              <a:buNone/>
            </a:pPr>
            <a:r>
              <a:rPr lang="en-US" b="1" dirty="0" smtClean="0">
                <a:effectLst>
                  <a:outerShdw blurRad="50800" dist="38100" dir="2700000" algn="tl" rotWithShape="0">
                    <a:prstClr val="black">
                      <a:alpha val="40000"/>
                    </a:prstClr>
                  </a:outerShdw>
                </a:effectLst>
                <a:latin typeface="Andalus" pitchFamily="18" charset="-78"/>
                <a:cs typeface="Andalus" pitchFamily="18" charset="-78"/>
              </a:rPr>
              <a:t>There are many type of fixture that used in the building and there size of every pipe in the fixture are establishing from the international standard code.</a:t>
            </a:r>
          </a:p>
          <a:p>
            <a:endParaRPr lang="en-US" b="1" dirty="0">
              <a:effectLst>
                <a:outerShdw blurRad="50800" dist="38100" dir="2700000" algn="tl" rotWithShape="0">
                  <a:prstClr val="black">
                    <a:alpha val="40000"/>
                  </a:prstClr>
                </a:outerShdw>
              </a:effectLst>
              <a:latin typeface="Andalus" pitchFamily="18" charset="-78"/>
              <a:cs typeface="Andalus" pitchFamily="18" charset="-78"/>
            </a:endParaRPr>
          </a:p>
        </p:txBody>
      </p:sp>
      <p:sp>
        <p:nvSpPr>
          <p:cNvPr id="4" name="مربع نص 3"/>
          <p:cNvSpPr txBox="1"/>
          <p:nvPr/>
        </p:nvSpPr>
        <p:spPr>
          <a:xfrm>
            <a:off x="1285852" y="428604"/>
            <a:ext cx="6643734" cy="707886"/>
          </a:xfrm>
          <a:prstGeom prst="rect">
            <a:avLst/>
          </a:prstGeom>
          <a:noFill/>
        </p:spPr>
        <p:txBody>
          <a:bodyPr wrap="square" rtlCol="1">
            <a:spAutoFit/>
          </a:bodyPr>
          <a:lstStyle/>
          <a:p>
            <a:r>
              <a:rPr lang="en-US" sz="4000" b="1" dirty="0" smtClean="0">
                <a:solidFill>
                  <a:srgbClr val="002060"/>
                </a:solidFill>
                <a:effectLst>
                  <a:outerShdw blurRad="38100" dist="38100" dir="2700000" algn="tl">
                    <a:srgbClr val="000000">
                      <a:alpha val="43137"/>
                    </a:srgbClr>
                  </a:outerShdw>
                </a:effectLst>
                <a:latin typeface="Andalus" pitchFamily="18" charset="-78"/>
                <a:cs typeface="Andalus" pitchFamily="18" charset="-78"/>
              </a:rPr>
              <a:t>Plumping System in Building </a:t>
            </a:r>
            <a:endParaRPr lang="ar-SA" sz="4000" b="1" dirty="0">
              <a:solidFill>
                <a:srgbClr val="002060"/>
              </a:solidFill>
              <a:effectLst>
                <a:outerShdw blurRad="38100" dist="38100" dir="2700000" algn="tl">
                  <a:srgbClr val="000000">
                    <a:alpha val="43137"/>
                  </a:srgbClr>
                </a:outerShdw>
              </a:effectLst>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000" b="1" dirty="0" smtClean="0">
                <a:effectLst/>
                <a:latin typeface="Andalus" pitchFamily="18" charset="-78"/>
                <a:cs typeface="Andalus" pitchFamily="18" charset="-78"/>
              </a:rPr>
              <a:t>The plumping fixture unit in building</a:t>
            </a:r>
            <a:endParaRPr lang="en-US" dirty="0">
              <a:effectLst/>
              <a:latin typeface="Andalus" pitchFamily="18" charset="-78"/>
              <a:cs typeface="Andalus" pitchFamily="18" charset="-78"/>
            </a:endParaRPr>
          </a:p>
        </p:txBody>
      </p:sp>
      <p:graphicFrame>
        <p:nvGraphicFramePr>
          <p:cNvPr id="4" name="Content Placeholder 3"/>
          <p:cNvGraphicFramePr>
            <a:graphicFrameLocks noGrp="1"/>
          </p:cNvGraphicFramePr>
          <p:nvPr>
            <p:ph idx="1"/>
          </p:nvPr>
        </p:nvGraphicFramePr>
        <p:xfrm>
          <a:off x="1331640" y="1484784"/>
          <a:ext cx="7560840" cy="5105178"/>
        </p:xfrm>
        <a:graphic>
          <a:graphicData uri="http://schemas.openxmlformats.org/drawingml/2006/table">
            <a:tbl>
              <a:tblPr firstRow="1" bandRow="1">
                <a:tableStyleId>{69CF1AB2-1976-4502-BF36-3FF5EA218861}</a:tableStyleId>
              </a:tblPr>
              <a:tblGrid>
                <a:gridCol w="2520280"/>
                <a:gridCol w="2520280"/>
                <a:gridCol w="2520280"/>
              </a:tblGrid>
              <a:tr h="1247851">
                <a:tc>
                  <a:txBody>
                    <a:bodyPr/>
                    <a:lstStyle/>
                    <a:p>
                      <a:pPr algn="ctr" rtl="1">
                        <a:lnSpc>
                          <a:spcPct val="150000"/>
                        </a:lnSpc>
                        <a:spcAft>
                          <a:spcPts val="0"/>
                        </a:spcAft>
                      </a:pPr>
                      <a:r>
                        <a:rPr lang="en-US" sz="2800" dirty="0"/>
                        <a:t>Type of fixture </a:t>
                      </a:r>
                      <a:endParaRPr lang="en-US" sz="2800" dirty="0">
                        <a:latin typeface="Calibri"/>
                        <a:ea typeface="Calibri"/>
                        <a:cs typeface="Arial"/>
                      </a:endParaRPr>
                    </a:p>
                  </a:txBody>
                  <a:tcPr marL="68580" marR="68580" marT="0" marB="0"/>
                </a:tc>
                <a:tc>
                  <a:txBody>
                    <a:bodyPr/>
                    <a:lstStyle/>
                    <a:p>
                      <a:pPr algn="ctr" rtl="1">
                        <a:lnSpc>
                          <a:spcPct val="150000"/>
                        </a:lnSpc>
                        <a:spcAft>
                          <a:spcPts val="0"/>
                        </a:spcAft>
                      </a:pPr>
                      <a:r>
                        <a:rPr lang="en-US" sz="2800" dirty="0"/>
                        <a:t>No. of fixture </a:t>
                      </a:r>
                      <a:endParaRPr lang="en-US" sz="2800" dirty="0">
                        <a:latin typeface="Calibri"/>
                        <a:ea typeface="Calibri"/>
                        <a:cs typeface="Arial"/>
                      </a:endParaRPr>
                    </a:p>
                  </a:txBody>
                  <a:tcPr marL="68580" marR="68580" marT="0" marB="0"/>
                </a:tc>
                <a:tc>
                  <a:txBody>
                    <a:bodyPr/>
                    <a:lstStyle/>
                    <a:p>
                      <a:pPr algn="ctr" rtl="1">
                        <a:lnSpc>
                          <a:spcPct val="150000"/>
                        </a:lnSpc>
                        <a:spcAft>
                          <a:spcPts val="0"/>
                        </a:spcAft>
                      </a:pPr>
                      <a:r>
                        <a:rPr lang="en-US" sz="2800" dirty="0"/>
                        <a:t>Size of pipe (in)</a:t>
                      </a:r>
                      <a:endParaRPr lang="en-US" sz="2800" dirty="0">
                        <a:latin typeface="Calibri"/>
                        <a:ea typeface="Calibri"/>
                        <a:cs typeface="Arial"/>
                      </a:endParaRPr>
                    </a:p>
                  </a:txBody>
                  <a:tcPr marL="68580" marR="68580" marT="0" marB="0"/>
                </a:tc>
              </a:tr>
              <a:tr h="1247851">
                <a:tc>
                  <a:txBody>
                    <a:bodyPr/>
                    <a:lstStyle/>
                    <a:p>
                      <a:pPr algn="ctr" rtl="1">
                        <a:lnSpc>
                          <a:spcPct val="150000"/>
                        </a:lnSpc>
                        <a:spcAft>
                          <a:spcPts val="0"/>
                        </a:spcAft>
                      </a:pPr>
                      <a:r>
                        <a:rPr lang="en-US" sz="2800" dirty="0"/>
                        <a:t>Water </a:t>
                      </a:r>
                      <a:r>
                        <a:rPr lang="en-US" sz="2800" dirty="0" smtClean="0"/>
                        <a:t>closet    </a:t>
                      </a:r>
                      <a:r>
                        <a:rPr lang="en-US" sz="2800" dirty="0"/>
                        <a:t>( w .c )</a:t>
                      </a:r>
                      <a:endParaRPr lang="en-US" sz="2800" dirty="0">
                        <a:latin typeface="Calibri"/>
                        <a:ea typeface="Calibri"/>
                        <a:cs typeface="Arial"/>
                      </a:endParaRPr>
                    </a:p>
                  </a:txBody>
                  <a:tcPr marL="68580" marR="68580" marT="0" marB="0"/>
                </a:tc>
                <a:tc>
                  <a:txBody>
                    <a:bodyPr/>
                    <a:lstStyle/>
                    <a:p>
                      <a:pPr algn="ctr" rtl="1">
                        <a:lnSpc>
                          <a:spcPct val="150000"/>
                        </a:lnSpc>
                        <a:spcAft>
                          <a:spcPts val="0"/>
                        </a:spcAft>
                      </a:pPr>
                      <a:r>
                        <a:rPr lang="en-US" sz="2800" dirty="0"/>
                        <a:t>5</a:t>
                      </a:r>
                      <a:endParaRPr lang="en-US" sz="2800" dirty="0">
                        <a:latin typeface="Calibri"/>
                        <a:ea typeface="Calibri"/>
                        <a:cs typeface="Arial"/>
                      </a:endParaRPr>
                    </a:p>
                  </a:txBody>
                  <a:tcPr marL="68580" marR="68580" marT="0" marB="0"/>
                </a:tc>
                <a:tc>
                  <a:txBody>
                    <a:bodyPr/>
                    <a:lstStyle/>
                    <a:p>
                      <a:pPr algn="ctr" rtl="1">
                        <a:lnSpc>
                          <a:spcPct val="150000"/>
                        </a:lnSpc>
                        <a:spcAft>
                          <a:spcPts val="0"/>
                        </a:spcAft>
                      </a:pPr>
                      <a:r>
                        <a:rPr lang="en-US" sz="2800" dirty="0"/>
                        <a:t>1/2 , 3/8</a:t>
                      </a:r>
                      <a:endParaRPr lang="en-US" sz="2800" dirty="0">
                        <a:latin typeface="Calibri"/>
                        <a:ea typeface="Calibri"/>
                        <a:cs typeface="Arial"/>
                      </a:endParaRPr>
                    </a:p>
                  </a:txBody>
                  <a:tcPr marL="68580" marR="68580" marT="0" marB="0"/>
                </a:tc>
              </a:tr>
              <a:tr h="848286">
                <a:tc>
                  <a:txBody>
                    <a:bodyPr/>
                    <a:lstStyle/>
                    <a:p>
                      <a:pPr algn="ctr" rtl="1">
                        <a:lnSpc>
                          <a:spcPct val="150000"/>
                        </a:lnSpc>
                        <a:spcAft>
                          <a:spcPts val="0"/>
                        </a:spcAft>
                      </a:pPr>
                      <a:r>
                        <a:rPr lang="en-US" sz="2800" dirty="0"/>
                        <a:t>Lavatory </a:t>
                      </a:r>
                      <a:endParaRPr lang="en-US" sz="2800" dirty="0">
                        <a:latin typeface="Calibri"/>
                        <a:ea typeface="Calibri"/>
                        <a:cs typeface="Arial"/>
                      </a:endParaRPr>
                    </a:p>
                  </a:txBody>
                  <a:tcPr marL="68580" marR="68580" marT="0" marB="0"/>
                </a:tc>
                <a:tc>
                  <a:txBody>
                    <a:bodyPr/>
                    <a:lstStyle/>
                    <a:p>
                      <a:pPr algn="ctr" rtl="1">
                        <a:lnSpc>
                          <a:spcPct val="150000"/>
                        </a:lnSpc>
                        <a:spcAft>
                          <a:spcPts val="0"/>
                        </a:spcAft>
                      </a:pPr>
                      <a:r>
                        <a:rPr lang="en-US" sz="2800" dirty="0"/>
                        <a:t>2</a:t>
                      </a:r>
                      <a:endParaRPr lang="en-US" sz="2800" dirty="0">
                        <a:latin typeface="Calibri"/>
                        <a:ea typeface="Calibri"/>
                        <a:cs typeface="Arial"/>
                      </a:endParaRPr>
                    </a:p>
                  </a:txBody>
                  <a:tcPr marL="68580" marR="68580" marT="0" marB="0"/>
                </a:tc>
                <a:tc>
                  <a:txBody>
                    <a:bodyPr/>
                    <a:lstStyle/>
                    <a:p>
                      <a:pPr algn="ctr" rtl="0">
                        <a:lnSpc>
                          <a:spcPct val="150000"/>
                        </a:lnSpc>
                        <a:spcAft>
                          <a:spcPts val="0"/>
                        </a:spcAft>
                      </a:pPr>
                      <a:r>
                        <a:rPr lang="en-US" sz="2800" dirty="0"/>
                        <a:t>1/2 , 3/8 </a:t>
                      </a:r>
                      <a:endParaRPr lang="en-US" sz="2800" dirty="0">
                        <a:latin typeface="Calibri"/>
                        <a:ea typeface="Calibri"/>
                        <a:cs typeface="Arial"/>
                      </a:endParaRPr>
                    </a:p>
                  </a:txBody>
                  <a:tcPr marL="68580" marR="68580" marT="0" marB="0"/>
                </a:tc>
              </a:tr>
              <a:tr h="848286">
                <a:tc>
                  <a:txBody>
                    <a:bodyPr/>
                    <a:lstStyle/>
                    <a:p>
                      <a:pPr algn="ctr" rtl="1">
                        <a:lnSpc>
                          <a:spcPct val="150000"/>
                        </a:lnSpc>
                        <a:spcAft>
                          <a:spcPts val="0"/>
                        </a:spcAft>
                      </a:pPr>
                      <a:r>
                        <a:rPr lang="en-US" sz="2800" dirty="0"/>
                        <a:t>Kitchen sink </a:t>
                      </a:r>
                      <a:endParaRPr lang="en-US" sz="2800" dirty="0">
                        <a:latin typeface="Calibri"/>
                        <a:ea typeface="Calibri"/>
                        <a:cs typeface="Arial"/>
                      </a:endParaRPr>
                    </a:p>
                  </a:txBody>
                  <a:tcPr marL="68580" marR="68580" marT="0" marB="0"/>
                </a:tc>
                <a:tc>
                  <a:txBody>
                    <a:bodyPr/>
                    <a:lstStyle/>
                    <a:p>
                      <a:pPr algn="ctr" rtl="1">
                        <a:lnSpc>
                          <a:spcPct val="150000"/>
                        </a:lnSpc>
                        <a:spcAft>
                          <a:spcPts val="0"/>
                        </a:spcAft>
                      </a:pPr>
                      <a:r>
                        <a:rPr lang="en-US" sz="2800" dirty="0"/>
                        <a:t>2</a:t>
                      </a:r>
                      <a:endParaRPr lang="en-US" sz="2800" dirty="0">
                        <a:latin typeface="Calibri"/>
                        <a:ea typeface="Calibri"/>
                        <a:cs typeface="Arial"/>
                      </a:endParaRPr>
                    </a:p>
                  </a:txBody>
                  <a:tcPr marL="68580" marR="68580" marT="0" marB="0"/>
                </a:tc>
                <a:tc>
                  <a:txBody>
                    <a:bodyPr/>
                    <a:lstStyle/>
                    <a:p>
                      <a:pPr algn="ctr" rtl="1">
                        <a:lnSpc>
                          <a:spcPct val="150000"/>
                        </a:lnSpc>
                        <a:spcAft>
                          <a:spcPts val="0"/>
                        </a:spcAft>
                      </a:pPr>
                      <a:r>
                        <a:rPr lang="en-US" sz="2800" dirty="0"/>
                        <a:t>1/2</a:t>
                      </a:r>
                      <a:endParaRPr lang="en-US" sz="2800" dirty="0">
                        <a:latin typeface="Calibri"/>
                        <a:ea typeface="Calibri"/>
                        <a:cs typeface="Arial"/>
                      </a:endParaRPr>
                    </a:p>
                  </a:txBody>
                  <a:tcPr marL="68580" marR="68580" marT="0" marB="0"/>
                </a:tc>
              </a:tr>
              <a:tr h="848286">
                <a:tc>
                  <a:txBody>
                    <a:bodyPr/>
                    <a:lstStyle/>
                    <a:p>
                      <a:pPr algn="ctr" rtl="1">
                        <a:lnSpc>
                          <a:spcPct val="150000"/>
                        </a:lnSpc>
                        <a:spcAft>
                          <a:spcPts val="0"/>
                        </a:spcAft>
                      </a:pPr>
                      <a:r>
                        <a:rPr lang="en-US" sz="2800" dirty="0"/>
                        <a:t>Shower head</a:t>
                      </a:r>
                      <a:endParaRPr lang="en-US" sz="2800" dirty="0">
                        <a:latin typeface="Calibri"/>
                        <a:ea typeface="Calibri"/>
                        <a:cs typeface="Arial"/>
                      </a:endParaRPr>
                    </a:p>
                  </a:txBody>
                  <a:tcPr marL="68580" marR="68580" marT="0" marB="0"/>
                </a:tc>
                <a:tc>
                  <a:txBody>
                    <a:bodyPr/>
                    <a:lstStyle/>
                    <a:p>
                      <a:pPr algn="ctr" rtl="1">
                        <a:lnSpc>
                          <a:spcPct val="150000"/>
                        </a:lnSpc>
                        <a:spcAft>
                          <a:spcPts val="0"/>
                        </a:spcAft>
                      </a:pPr>
                      <a:r>
                        <a:rPr lang="en-US" sz="2800" dirty="0" smtClean="0"/>
                        <a:t>4</a:t>
                      </a:r>
                      <a:endParaRPr lang="en-US" sz="2800" dirty="0">
                        <a:latin typeface="Calibri"/>
                        <a:ea typeface="Calibri"/>
                        <a:cs typeface="Arial"/>
                      </a:endParaRPr>
                    </a:p>
                  </a:txBody>
                  <a:tcPr marL="68580" marR="68580" marT="0" marB="0"/>
                </a:tc>
                <a:tc>
                  <a:txBody>
                    <a:bodyPr/>
                    <a:lstStyle/>
                    <a:p>
                      <a:pPr algn="ctr" rtl="1">
                        <a:lnSpc>
                          <a:spcPct val="150000"/>
                        </a:lnSpc>
                        <a:spcAft>
                          <a:spcPts val="0"/>
                        </a:spcAft>
                      </a:pPr>
                      <a:r>
                        <a:rPr lang="en-US" sz="2800" dirty="0"/>
                        <a:t>1/2</a:t>
                      </a:r>
                      <a:endParaRPr lang="en-US" sz="2800"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47664" y="692696"/>
            <a:ext cx="6912768" cy="5324535"/>
          </a:xfrm>
          <a:prstGeom prst="rect">
            <a:avLst/>
          </a:prstGeom>
        </p:spPr>
        <p:txBody>
          <a:bodyPr wrap="square">
            <a:spAutoFit/>
          </a:bodyPr>
          <a:lstStyle/>
          <a:p>
            <a:pPr algn="l"/>
            <a:r>
              <a:rPr lang="en-US" sz="3400" b="1" u="sng" dirty="0" smtClean="0">
                <a:latin typeface="Times New Roman" pitchFamily="18" charset="0"/>
                <a:cs typeface="Times New Roman" pitchFamily="18" charset="0"/>
              </a:rPr>
              <a:t>In potable water system :</a:t>
            </a:r>
          </a:p>
          <a:p>
            <a:pPr algn="l"/>
            <a:endParaRPr lang="en-US" sz="3400" dirty="0" smtClean="0">
              <a:latin typeface="Times New Roman" pitchFamily="18" charset="0"/>
              <a:cs typeface="Times New Roman" pitchFamily="18" charset="0"/>
            </a:endParaRPr>
          </a:p>
          <a:p>
            <a:pPr algn="l"/>
            <a:r>
              <a:rPr lang="en-US" sz="3400" dirty="0" smtClean="0">
                <a:latin typeface="Times New Roman" pitchFamily="18" charset="0"/>
                <a:cs typeface="Times New Roman" pitchFamily="18" charset="0"/>
              </a:rPr>
              <a:t>1-collector system were used in design of plumping system. </a:t>
            </a:r>
          </a:p>
          <a:p>
            <a:pPr algn="l"/>
            <a:endParaRPr lang="en-US" sz="3400" dirty="0" smtClean="0">
              <a:latin typeface="Times New Roman" pitchFamily="18" charset="0"/>
              <a:cs typeface="Times New Roman" pitchFamily="18" charset="0"/>
            </a:endParaRPr>
          </a:p>
          <a:p>
            <a:pPr algn="l"/>
            <a:r>
              <a:rPr lang="en-US" sz="3400" dirty="0" smtClean="0">
                <a:latin typeface="Times New Roman" pitchFamily="18" charset="0"/>
                <a:cs typeface="Times New Roman" pitchFamily="18" charset="0"/>
              </a:rPr>
              <a:t>2-PVC were used for cold water services pipes in building .</a:t>
            </a:r>
          </a:p>
          <a:p>
            <a:pPr algn="l"/>
            <a:endParaRPr lang="en-US" sz="3400" dirty="0" smtClean="0">
              <a:latin typeface="Times New Roman" pitchFamily="18" charset="0"/>
              <a:cs typeface="Times New Roman" pitchFamily="18" charset="0"/>
            </a:endParaRPr>
          </a:p>
          <a:p>
            <a:pPr algn="l"/>
            <a:r>
              <a:rPr lang="en-US" sz="3400" dirty="0" smtClean="0">
                <a:latin typeface="Times New Roman" pitchFamily="18" charset="0"/>
                <a:cs typeface="Times New Roman" pitchFamily="18" charset="0"/>
              </a:rPr>
              <a:t>3- CPVC were used for hot water services pipes in building.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728" y="1785926"/>
            <a:ext cx="7498080" cy="2838456"/>
          </a:xfrm>
        </p:spPr>
        <p:txBody>
          <a:bodyPr/>
          <a:lstStyle/>
          <a:p>
            <a:pPr algn="l">
              <a:buNone/>
            </a:pPr>
            <a:r>
              <a:rPr lang="en-US" b="1" dirty="0" smtClean="0">
                <a:effectLst>
                  <a:outerShdw blurRad="50800" dist="38100" dir="2700000" algn="tl" rotWithShape="0">
                    <a:prstClr val="black">
                      <a:alpha val="40000"/>
                    </a:prstClr>
                  </a:outerShdw>
                </a:effectLst>
                <a:latin typeface="Andalus" pitchFamily="18" charset="-78"/>
                <a:cs typeface="Andalus" pitchFamily="18" charset="-78"/>
              </a:rPr>
              <a:t>There are many type of fixture that used in the building and there sizes of every pipe in the fixture are mentioned, they are establishing from the international standard code.</a:t>
            </a:r>
          </a:p>
          <a:p>
            <a:endParaRPr lang="en-US" b="1" dirty="0">
              <a:effectLst>
                <a:outerShdw blurRad="50800" dist="38100" dir="2700000" algn="tl" rotWithShape="0">
                  <a:prstClr val="black">
                    <a:alpha val="40000"/>
                  </a:prstClr>
                </a:outerShdw>
              </a:effectLst>
              <a:latin typeface="Andalus" pitchFamily="18" charset="-78"/>
              <a:cs typeface="Andalus" pitchFamily="18" charset="-78"/>
            </a:endParaRPr>
          </a:p>
        </p:txBody>
      </p:sp>
      <p:sp>
        <p:nvSpPr>
          <p:cNvPr id="4" name="مربع نص 3"/>
          <p:cNvSpPr txBox="1"/>
          <p:nvPr/>
        </p:nvSpPr>
        <p:spPr>
          <a:xfrm>
            <a:off x="1285852" y="500042"/>
            <a:ext cx="7215238" cy="707886"/>
          </a:xfrm>
          <a:prstGeom prst="rect">
            <a:avLst/>
          </a:prstGeom>
          <a:noFill/>
        </p:spPr>
        <p:txBody>
          <a:bodyPr wrap="square" rtlCol="1">
            <a:spAutoFit/>
          </a:bodyPr>
          <a:lstStyle/>
          <a:p>
            <a:r>
              <a:rPr lang="en-US" sz="4000" b="1" dirty="0" smtClean="0">
                <a:solidFill>
                  <a:srgbClr val="002060"/>
                </a:solidFill>
                <a:latin typeface="Andalus" pitchFamily="18" charset="-78"/>
                <a:cs typeface="Andalus" pitchFamily="18" charset="-78"/>
              </a:rPr>
              <a:t>Drainage System in the Building </a:t>
            </a:r>
            <a:endParaRPr lang="ar-SA" sz="4000" b="1" dirty="0">
              <a:solidFill>
                <a:srgbClr val="002060"/>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214414" y="1357298"/>
          <a:ext cx="7708899" cy="4933528"/>
        </p:xfrm>
        <a:graphic>
          <a:graphicData uri="http://schemas.openxmlformats.org/drawingml/2006/table">
            <a:tbl>
              <a:tblPr firstRow="1" bandRow="1">
                <a:tableStyleId>{69CF1AB2-1976-4502-BF36-3FF5EA218861}</a:tableStyleId>
              </a:tblPr>
              <a:tblGrid>
                <a:gridCol w="2569633"/>
                <a:gridCol w="2569633"/>
                <a:gridCol w="2569633"/>
              </a:tblGrid>
              <a:tr h="1187173">
                <a:tc>
                  <a:txBody>
                    <a:bodyPr/>
                    <a:lstStyle/>
                    <a:p>
                      <a:pPr algn="ctr" rtl="1">
                        <a:lnSpc>
                          <a:spcPct val="150000"/>
                        </a:lnSpc>
                        <a:spcAft>
                          <a:spcPts val="0"/>
                        </a:spcAft>
                      </a:pPr>
                      <a:r>
                        <a:rPr lang="en-US" sz="2800" dirty="0">
                          <a:latin typeface="Andalus" pitchFamily="18" charset="-78"/>
                          <a:cs typeface="Andalus" pitchFamily="18" charset="-78"/>
                        </a:rPr>
                        <a:t>Type of fixture </a:t>
                      </a:r>
                      <a:endParaRPr lang="en-US" sz="2800" dirty="0">
                        <a:solidFill>
                          <a:srgbClr val="002060"/>
                        </a:solidFill>
                        <a:latin typeface="Andalus" pitchFamily="18" charset="-78"/>
                        <a:ea typeface="Calibri"/>
                        <a:cs typeface="Andalus" pitchFamily="18" charset="-78"/>
                      </a:endParaRPr>
                    </a:p>
                  </a:txBody>
                  <a:tcPr marL="68580" marR="68580" marT="0" marB="0"/>
                </a:tc>
                <a:tc>
                  <a:txBody>
                    <a:bodyPr/>
                    <a:lstStyle/>
                    <a:p>
                      <a:pPr algn="ctr" rtl="1">
                        <a:lnSpc>
                          <a:spcPct val="150000"/>
                        </a:lnSpc>
                        <a:spcAft>
                          <a:spcPts val="0"/>
                        </a:spcAft>
                      </a:pPr>
                      <a:r>
                        <a:rPr lang="en-US" sz="2800" dirty="0">
                          <a:latin typeface="Andalus" pitchFamily="18" charset="-78"/>
                          <a:cs typeface="Andalus" pitchFamily="18" charset="-78"/>
                        </a:rPr>
                        <a:t>No .of fixture </a:t>
                      </a:r>
                      <a:endParaRPr lang="en-US" sz="2800" dirty="0">
                        <a:solidFill>
                          <a:srgbClr val="002060"/>
                        </a:solidFill>
                        <a:latin typeface="Andalus" pitchFamily="18" charset="-78"/>
                        <a:ea typeface="Calibri"/>
                        <a:cs typeface="Andalus" pitchFamily="18" charset="-78"/>
                      </a:endParaRPr>
                    </a:p>
                  </a:txBody>
                  <a:tcPr marL="68580" marR="68580" marT="0" marB="0"/>
                </a:tc>
                <a:tc>
                  <a:txBody>
                    <a:bodyPr/>
                    <a:lstStyle/>
                    <a:p>
                      <a:pPr algn="ctr" rtl="1">
                        <a:lnSpc>
                          <a:spcPct val="150000"/>
                        </a:lnSpc>
                        <a:spcAft>
                          <a:spcPts val="0"/>
                        </a:spcAft>
                      </a:pPr>
                      <a:r>
                        <a:rPr lang="en-US" sz="2800" dirty="0">
                          <a:latin typeface="Andalus" pitchFamily="18" charset="-78"/>
                          <a:cs typeface="Andalus" pitchFamily="18" charset="-78"/>
                        </a:rPr>
                        <a:t>Size of </a:t>
                      </a:r>
                      <a:r>
                        <a:rPr lang="en-US" sz="2800" dirty="0" smtClean="0">
                          <a:latin typeface="Andalus" pitchFamily="18" charset="-78"/>
                          <a:cs typeface="Andalus" pitchFamily="18" charset="-78"/>
                        </a:rPr>
                        <a:t>pipe(in)</a:t>
                      </a:r>
                      <a:endParaRPr lang="en-US" sz="2800" dirty="0">
                        <a:solidFill>
                          <a:srgbClr val="002060"/>
                        </a:solidFill>
                        <a:latin typeface="Andalus" pitchFamily="18" charset="-78"/>
                        <a:ea typeface="Calibri"/>
                        <a:cs typeface="Andalus" pitchFamily="18" charset="-78"/>
                      </a:endParaRPr>
                    </a:p>
                  </a:txBody>
                  <a:tcPr marL="68580" marR="68580" marT="0" marB="0"/>
                </a:tc>
              </a:tr>
              <a:tr h="749271">
                <a:tc>
                  <a:txBody>
                    <a:bodyPr/>
                    <a:lstStyle/>
                    <a:p>
                      <a:pPr algn="ctr" rtl="1">
                        <a:lnSpc>
                          <a:spcPct val="150000"/>
                        </a:lnSpc>
                        <a:spcAft>
                          <a:spcPts val="0"/>
                        </a:spcAft>
                      </a:pPr>
                      <a:r>
                        <a:rPr lang="en-US" sz="2800" dirty="0">
                          <a:latin typeface="Andalus" pitchFamily="18" charset="-78"/>
                          <a:cs typeface="Andalus" pitchFamily="18" charset="-78"/>
                        </a:rPr>
                        <a:t>Water closet </a:t>
                      </a:r>
                      <a:endParaRPr lang="en-US" sz="2800" b="1" dirty="0">
                        <a:solidFill>
                          <a:srgbClr val="002060"/>
                        </a:solidFill>
                        <a:latin typeface="Andalus" pitchFamily="18" charset="-78"/>
                        <a:ea typeface="Calibri"/>
                        <a:cs typeface="Andalus" pitchFamily="18" charset="-78"/>
                      </a:endParaRPr>
                    </a:p>
                  </a:txBody>
                  <a:tcPr marL="68580" marR="68580" marT="0" marB="0"/>
                </a:tc>
                <a:tc>
                  <a:txBody>
                    <a:bodyPr/>
                    <a:lstStyle/>
                    <a:p>
                      <a:pPr algn="ctr" rtl="1">
                        <a:lnSpc>
                          <a:spcPct val="150000"/>
                        </a:lnSpc>
                        <a:spcAft>
                          <a:spcPts val="0"/>
                        </a:spcAft>
                      </a:pPr>
                      <a:r>
                        <a:rPr lang="en-US" sz="2800" dirty="0"/>
                        <a:t>4</a:t>
                      </a:r>
                      <a:endParaRPr lang="en-US" sz="2800" dirty="0">
                        <a:latin typeface="Calibri"/>
                        <a:ea typeface="Calibri"/>
                        <a:cs typeface="Arial"/>
                      </a:endParaRPr>
                    </a:p>
                  </a:txBody>
                  <a:tcPr marL="68580" marR="68580" marT="0" marB="0"/>
                </a:tc>
                <a:tc>
                  <a:txBody>
                    <a:bodyPr/>
                    <a:lstStyle/>
                    <a:p>
                      <a:pPr algn="ctr" rtl="1">
                        <a:lnSpc>
                          <a:spcPct val="150000"/>
                        </a:lnSpc>
                        <a:spcAft>
                          <a:spcPts val="0"/>
                        </a:spcAft>
                      </a:pPr>
                      <a:r>
                        <a:rPr lang="en-US" sz="2800" dirty="0"/>
                        <a:t>4</a:t>
                      </a:r>
                      <a:endParaRPr lang="en-US" sz="2800" dirty="0">
                        <a:latin typeface="Calibri"/>
                        <a:ea typeface="Calibri"/>
                        <a:cs typeface="Arial"/>
                      </a:endParaRPr>
                    </a:p>
                  </a:txBody>
                  <a:tcPr marL="68580" marR="68580" marT="0" marB="0"/>
                </a:tc>
              </a:tr>
              <a:tr h="749271">
                <a:tc>
                  <a:txBody>
                    <a:bodyPr/>
                    <a:lstStyle/>
                    <a:p>
                      <a:pPr algn="ctr" rtl="1">
                        <a:lnSpc>
                          <a:spcPct val="150000"/>
                        </a:lnSpc>
                        <a:spcAft>
                          <a:spcPts val="0"/>
                        </a:spcAft>
                      </a:pPr>
                      <a:r>
                        <a:rPr lang="en-US" sz="2800" dirty="0">
                          <a:latin typeface="Andalus" pitchFamily="18" charset="-78"/>
                          <a:cs typeface="Andalus" pitchFamily="18" charset="-78"/>
                        </a:rPr>
                        <a:t>Lavatory </a:t>
                      </a:r>
                      <a:endParaRPr lang="en-US" sz="2800" b="1" dirty="0">
                        <a:solidFill>
                          <a:srgbClr val="002060"/>
                        </a:solidFill>
                        <a:latin typeface="Andalus" pitchFamily="18" charset="-78"/>
                        <a:ea typeface="Calibri"/>
                        <a:cs typeface="Andalus" pitchFamily="18" charset="-78"/>
                      </a:endParaRPr>
                    </a:p>
                  </a:txBody>
                  <a:tcPr marL="68580" marR="68580" marT="0" marB="0"/>
                </a:tc>
                <a:tc>
                  <a:txBody>
                    <a:bodyPr/>
                    <a:lstStyle/>
                    <a:p>
                      <a:pPr algn="ctr" rtl="1">
                        <a:lnSpc>
                          <a:spcPct val="150000"/>
                        </a:lnSpc>
                        <a:spcAft>
                          <a:spcPts val="0"/>
                        </a:spcAft>
                      </a:pPr>
                      <a:r>
                        <a:rPr lang="en-US" sz="2800" dirty="0"/>
                        <a:t>1</a:t>
                      </a:r>
                      <a:endParaRPr lang="en-US" sz="2800" dirty="0">
                        <a:latin typeface="Calibri"/>
                        <a:ea typeface="Calibri"/>
                        <a:cs typeface="Arial"/>
                      </a:endParaRPr>
                    </a:p>
                  </a:txBody>
                  <a:tcPr marL="68580" marR="68580" marT="0" marB="0"/>
                </a:tc>
                <a:tc>
                  <a:txBody>
                    <a:bodyPr/>
                    <a:lstStyle/>
                    <a:p>
                      <a:pPr algn="ctr" rtl="1">
                        <a:lnSpc>
                          <a:spcPct val="150000"/>
                        </a:lnSpc>
                        <a:spcAft>
                          <a:spcPts val="0"/>
                        </a:spcAft>
                      </a:pPr>
                      <a:r>
                        <a:rPr lang="en-US" sz="2800" dirty="0" smtClean="0"/>
                        <a:t>2</a:t>
                      </a:r>
                      <a:endParaRPr lang="en-US" sz="2800" dirty="0">
                        <a:latin typeface="Calibri"/>
                        <a:ea typeface="Calibri"/>
                        <a:cs typeface="Arial"/>
                      </a:endParaRPr>
                    </a:p>
                  </a:txBody>
                  <a:tcPr marL="68580" marR="68580" marT="0" marB="0"/>
                </a:tc>
              </a:tr>
              <a:tr h="749271">
                <a:tc>
                  <a:txBody>
                    <a:bodyPr/>
                    <a:lstStyle/>
                    <a:p>
                      <a:pPr algn="ctr" rtl="1">
                        <a:lnSpc>
                          <a:spcPct val="150000"/>
                        </a:lnSpc>
                        <a:spcAft>
                          <a:spcPts val="0"/>
                        </a:spcAft>
                      </a:pPr>
                      <a:r>
                        <a:rPr lang="en-US" sz="2800" dirty="0">
                          <a:latin typeface="Andalus" pitchFamily="18" charset="-78"/>
                          <a:cs typeface="Andalus" pitchFamily="18" charset="-78"/>
                        </a:rPr>
                        <a:t>Kitchen sink</a:t>
                      </a:r>
                      <a:endParaRPr lang="en-US" sz="2800" b="1" dirty="0">
                        <a:solidFill>
                          <a:srgbClr val="002060"/>
                        </a:solidFill>
                        <a:latin typeface="Andalus" pitchFamily="18" charset="-78"/>
                        <a:ea typeface="Calibri"/>
                        <a:cs typeface="Andalus" pitchFamily="18" charset="-78"/>
                      </a:endParaRPr>
                    </a:p>
                  </a:txBody>
                  <a:tcPr marL="68580" marR="68580" marT="0" marB="0"/>
                </a:tc>
                <a:tc>
                  <a:txBody>
                    <a:bodyPr/>
                    <a:lstStyle/>
                    <a:p>
                      <a:pPr algn="ctr" rtl="1">
                        <a:lnSpc>
                          <a:spcPct val="150000"/>
                        </a:lnSpc>
                        <a:spcAft>
                          <a:spcPts val="0"/>
                        </a:spcAft>
                      </a:pPr>
                      <a:r>
                        <a:rPr lang="en-US" sz="2800" dirty="0"/>
                        <a:t>3</a:t>
                      </a:r>
                      <a:endParaRPr lang="en-US" sz="2800" dirty="0">
                        <a:latin typeface="Calibri"/>
                        <a:ea typeface="Calibri"/>
                        <a:cs typeface="Arial"/>
                      </a:endParaRPr>
                    </a:p>
                  </a:txBody>
                  <a:tcPr marL="68580" marR="68580" marT="0" marB="0"/>
                </a:tc>
                <a:tc>
                  <a:txBody>
                    <a:bodyPr/>
                    <a:lstStyle/>
                    <a:p>
                      <a:pPr algn="ctr" rtl="1">
                        <a:lnSpc>
                          <a:spcPct val="150000"/>
                        </a:lnSpc>
                        <a:spcAft>
                          <a:spcPts val="0"/>
                        </a:spcAft>
                      </a:pPr>
                      <a:r>
                        <a:rPr lang="en-US" sz="2800" dirty="0" smtClean="0"/>
                        <a:t>2</a:t>
                      </a:r>
                      <a:endParaRPr lang="en-US" sz="2800" dirty="0">
                        <a:latin typeface="Calibri"/>
                        <a:ea typeface="Calibri"/>
                        <a:cs typeface="Arial"/>
                      </a:endParaRPr>
                    </a:p>
                  </a:txBody>
                  <a:tcPr marL="68580" marR="68580" marT="0" marB="0"/>
                </a:tc>
              </a:tr>
              <a:tr h="749271">
                <a:tc>
                  <a:txBody>
                    <a:bodyPr/>
                    <a:lstStyle/>
                    <a:p>
                      <a:pPr algn="ctr" rtl="1">
                        <a:lnSpc>
                          <a:spcPct val="150000"/>
                        </a:lnSpc>
                        <a:spcAft>
                          <a:spcPts val="0"/>
                        </a:spcAft>
                      </a:pPr>
                      <a:r>
                        <a:rPr lang="en-US" sz="2800" dirty="0">
                          <a:latin typeface="Andalus" pitchFamily="18" charset="-78"/>
                          <a:cs typeface="Andalus" pitchFamily="18" charset="-78"/>
                        </a:rPr>
                        <a:t>Shower head </a:t>
                      </a:r>
                      <a:endParaRPr lang="en-US" sz="2800" b="1" dirty="0">
                        <a:solidFill>
                          <a:srgbClr val="002060"/>
                        </a:solidFill>
                        <a:latin typeface="Andalus" pitchFamily="18" charset="-78"/>
                        <a:ea typeface="Calibri"/>
                        <a:cs typeface="Andalus" pitchFamily="18" charset="-78"/>
                      </a:endParaRPr>
                    </a:p>
                  </a:txBody>
                  <a:tcPr marL="68580" marR="68580" marT="0" marB="0"/>
                </a:tc>
                <a:tc>
                  <a:txBody>
                    <a:bodyPr/>
                    <a:lstStyle/>
                    <a:p>
                      <a:pPr algn="ctr" rtl="1">
                        <a:lnSpc>
                          <a:spcPct val="150000"/>
                        </a:lnSpc>
                        <a:spcAft>
                          <a:spcPts val="0"/>
                        </a:spcAft>
                      </a:pPr>
                      <a:r>
                        <a:rPr lang="en-US" sz="2800" dirty="0"/>
                        <a:t>2</a:t>
                      </a:r>
                      <a:endParaRPr lang="en-US" sz="2800" dirty="0">
                        <a:latin typeface="Calibri"/>
                        <a:ea typeface="Calibri"/>
                        <a:cs typeface="Arial"/>
                      </a:endParaRPr>
                    </a:p>
                  </a:txBody>
                  <a:tcPr marL="68580" marR="68580" marT="0" marB="0"/>
                </a:tc>
                <a:tc>
                  <a:txBody>
                    <a:bodyPr/>
                    <a:lstStyle/>
                    <a:p>
                      <a:pPr algn="ctr" rtl="1">
                        <a:lnSpc>
                          <a:spcPct val="150000"/>
                        </a:lnSpc>
                        <a:spcAft>
                          <a:spcPts val="0"/>
                        </a:spcAft>
                      </a:pPr>
                      <a:r>
                        <a:rPr lang="en-US" sz="2800" dirty="0"/>
                        <a:t>2</a:t>
                      </a:r>
                      <a:endParaRPr lang="en-US" sz="2800" dirty="0">
                        <a:latin typeface="Calibri"/>
                        <a:ea typeface="Calibri"/>
                        <a:cs typeface="Arial"/>
                      </a:endParaRPr>
                    </a:p>
                  </a:txBody>
                  <a:tcPr marL="68580" marR="68580" marT="0" marB="0"/>
                </a:tc>
              </a:tr>
              <a:tr h="749271">
                <a:tc>
                  <a:txBody>
                    <a:bodyPr/>
                    <a:lstStyle/>
                    <a:p>
                      <a:pPr algn="ctr" rtl="1">
                        <a:lnSpc>
                          <a:spcPct val="150000"/>
                        </a:lnSpc>
                        <a:spcAft>
                          <a:spcPts val="0"/>
                        </a:spcAft>
                      </a:pPr>
                      <a:r>
                        <a:rPr lang="en-US" sz="2800" dirty="0">
                          <a:latin typeface="Andalus" pitchFamily="18" charset="-78"/>
                          <a:cs typeface="Andalus" pitchFamily="18" charset="-78"/>
                        </a:rPr>
                        <a:t>Floor drain </a:t>
                      </a:r>
                      <a:endParaRPr lang="en-US" sz="2800" b="1" dirty="0">
                        <a:solidFill>
                          <a:srgbClr val="002060"/>
                        </a:solidFill>
                        <a:latin typeface="Andalus" pitchFamily="18" charset="-78"/>
                        <a:ea typeface="Calibri"/>
                        <a:cs typeface="Andalus" pitchFamily="18" charset="-78"/>
                      </a:endParaRPr>
                    </a:p>
                  </a:txBody>
                  <a:tcPr marL="68580" marR="68580" marT="0" marB="0"/>
                </a:tc>
                <a:tc>
                  <a:txBody>
                    <a:bodyPr/>
                    <a:lstStyle/>
                    <a:p>
                      <a:pPr algn="ctr" rtl="1">
                        <a:lnSpc>
                          <a:spcPct val="150000"/>
                        </a:lnSpc>
                        <a:spcAft>
                          <a:spcPts val="0"/>
                        </a:spcAft>
                      </a:pPr>
                      <a:r>
                        <a:rPr lang="en-US" sz="2800" dirty="0"/>
                        <a:t>3</a:t>
                      </a:r>
                      <a:endParaRPr lang="en-US" sz="2800" dirty="0">
                        <a:latin typeface="Calibri"/>
                        <a:ea typeface="Calibri"/>
                        <a:cs typeface="Arial"/>
                      </a:endParaRPr>
                    </a:p>
                  </a:txBody>
                  <a:tcPr marL="68580" marR="68580" marT="0" marB="0"/>
                </a:tc>
                <a:tc>
                  <a:txBody>
                    <a:bodyPr/>
                    <a:lstStyle/>
                    <a:p>
                      <a:pPr algn="ctr" rtl="1">
                        <a:lnSpc>
                          <a:spcPct val="150000"/>
                        </a:lnSpc>
                        <a:spcAft>
                          <a:spcPts val="0"/>
                        </a:spcAft>
                      </a:pPr>
                      <a:r>
                        <a:rPr lang="en-US" sz="2800" dirty="0"/>
                        <a:t>2</a:t>
                      </a:r>
                      <a:endParaRPr lang="en-US" sz="2800" dirty="0">
                        <a:latin typeface="Calibri"/>
                        <a:ea typeface="Calibri"/>
                        <a:cs typeface="Arial"/>
                      </a:endParaRPr>
                    </a:p>
                  </a:txBody>
                  <a:tcPr marL="68580" marR="68580" marT="0" marB="0"/>
                </a:tc>
              </a:tr>
            </a:tbl>
          </a:graphicData>
        </a:graphic>
      </p:graphicFrame>
      <p:sp>
        <p:nvSpPr>
          <p:cNvPr id="5" name="مربع نص 4"/>
          <p:cNvSpPr txBox="1"/>
          <p:nvPr/>
        </p:nvSpPr>
        <p:spPr>
          <a:xfrm>
            <a:off x="500034" y="357166"/>
            <a:ext cx="8429684" cy="707886"/>
          </a:xfrm>
          <a:prstGeom prst="rect">
            <a:avLst/>
          </a:prstGeom>
          <a:noFill/>
        </p:spPr>
        <p:txBody>
          <a:bodyPr wrap="square" rtlCol="1">
            <a:spAutoFit/>
          </a:bodyPr>
          <a:lstStyle/>
          <a:p>
            <a:r>
              <a:rPr lang="en-US" sz="4000" b="1" dirty="0" smtClean="0">
                <a:solidFill>
                  <a:srgbClr val="002060"/>
                </a:solidFill>
                <a:latin typeface="Andalus" pitchFamily="18" charset="-78"/>
                <a:cs typeface="Andalus" pitchFamily="18" charset="-78"/>
              </a:rPr>
              <a:t>Drainage Fixture Unit in the Building</a:t>
            </a:r>
            <a:endParaRPr lang="ar-SA" sz="4000" b="1" dirty="0">
              <a:solidFill>
                <a:srgbClr val="002060"/>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400" dirty="0" smtClean="0">
                <a:solidFill>
                  <a:schemeClr val="tx1"/>
                </a:solidFill>
                <a:latin typeface="Times New Roman" pitchFamily="18" charset="0"/>
                <a:cs typeface="Times New Roman" pitchFamily="18" charset="0"/>
              </a:rPr>
              <a:t/>
            </a:r>
            <a:br>
              <a:rPr lang="en-US" sz="4400" dirty="0" smtClean="0">
                <a:solidFill>
                  <a:schemeClr val="tx1"/>
                </a:solidFill>
                <a:latin typeface="Times New Roman" pitchFamily="18" charset="0"/>
                <a:cs typeface="Times New Roman" pitchFamily="18" charset="0"/>
              </a:rPr>
            </a:br>
            <a:r>
              <a:rPr lang="en-US" sz="4000" b="1" dirty="0" smtClean="0">
                <a:solidFill>
                  <a:srgbClr val="002060"/>
                </a:solidFill>
                <a:latin typeface="Andalus" pitchFamily="18" charset="-78"/>
                <a:cs typeface="Andalus" pitchFamily="18" charset="-78"/>
              </a:rPr>
              <a:t>The design of drainage system applied as follows</a:t>
            </a:r>
            <a:r>
              <a:rPr lang="en-US" sz="4400" dirty="0" smtClean="0">
                <a:solidFill>
                  <a:schemeClr val="tx1"/>
                </a:solidFill>
                <a:latin typeface="Times New Roman" pitchFamily="18" charset="0"/>
                <a:cs typeface="Times New Roman" pitchFamily="18" charset="0"/>
              </a:rPr>
              <a:t>:</a:t>
            </a:r>
            <a:br>
              <a:rPr lang="en-US" sz="4400" dirty="0" smtClean="0">
                <a:solidFill>
                  <a:schemeClr val="tx1"/>
                </a:solidFill>
                <a:latin typeface="Times New Roman" pitchFamily="18" charset="0"/>
                <a:cs typeface="Times New Roman" pitchFamily="18" charset="0"/>
              </a:rPr>
            </a:br>
            <a:endParaRPr lang="en-US" sz="4400" dirty="0"/>
          </a:p>
        </p:txBody>
      </p:sp>
      <p:sp>
        <p:nvSpPr>
          <p:cNvPr id="3" name="Content Placeholder 2"/>
          <p:cNvSpPr>
            <a:spLocks noGrp="1"/>
          </p:cNvSpPr>
          <p:nvPr>
            <p:ph idx="1"/>
          </p:nvPr>
        </p:nvSpPr>
        <p:spPr>
          <a:xfrm>
            <a:off x="1435608" y="1628800"/>
            <a:ext cx="7498080" cy="5040560"/>
          </a:xfrm>
        </p:spPr>
        <p:txBody>
          <a:bodyPr>
            <a:normAutofit lnSpcReduction="10000"/>
          </a:bodyPr>
          <a:lstStyle/>
          <a:p>
            <a:pPr algn="l">
              <a:buNone/>
            </a:pPr>
            <a:r>
              <a:rPr lang="en-US" b="1" dirty="0" smtClean="0">
                <a:effectLst>
                  <a:outerShdw blurRad="50800" dist="38100" dir="2700000" algn="tl" rotWithShape="0">
                    <a:prstClr val="black">
                      <a:alpha val="40000"/>
                    </a:prstClr>
                  </a:outerShdw>
                </a:effectLst>
                <a:latin typeface="Andalus" pitchFamily="18" charset="-78"/>
                <a:cs typeface="Andalus" pitchFamily="18" charset="-78"/>
              </a:rPr>
              <a:t>1) Every stacks contains many fixture are groups and there are many no. of stacks in each floor , and every stack connected to the stories of the building because it is easily to work and collect waste , soil water from all stories .</a:t>
            </a:r>
          </a:p>
          <a:p>
            <a:pPr algn="l">
              <a:buNone/>
            </a:pPr>
            <a:r>
              <a:rPr lang="en-US" b="1" dirty="0" smtClean="0">
                <a:effectLst>
                  <a:outerShdw blurRad="50800" dist="38100" dir="2700000" algn="tl" rotWithShape="0">
                    <a:prstClr val="black">
                      <a:alpha val="40000"/>
                    </a:prstClr>
                  </a:outerShdw>
                </a:effectLst>
                <a:latin typeface="Andalus" pitchFamily="18" charset="-78"/>
                <a:cs typeface="Andalus" pitchFamily="18" charset="-78"/>
              </a:rPr>
              <a:t>2) The vent design of the stack pipes equal 2 in until reach the last floor it becomes equal 4 in , so that to obtain  a good ventilation to drainage  system in the building.</a:t>
            </a:r>
          </a:p>
          <a:p>
            <a:pPr algn="l">
              <a:buNone/>
            </a:pPr>
            <a:endParaRPr lang="en-US" b="1" dirty="0">
              <a:effectLst>
                <a:outerShdw blurRad="50800" dist="38100" dir="2700000" algn="tl" rotWithShape="0">
                  <a:prstClr val="black">
                    <a:alpha val="40000"/>
                  </a:prstClr>
                </a:outerShdw>
              </a:effectLst>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43608" y="692696"/>
            <a:ext cx="7776864" cy="5509200"/>
          </a:xfrm>
          <a:prstGeom prst="rect">
            <a:avLst/>
          </a:prstGeom>
        </p:spPr>
        <p:txBody>
          <a:bodyPr wrap="square">
            <a:spAutoFit/>
          </a:bodyPr>
          <a:lstStyle/>
          <a:p>
            <a:pPr algn="l"/>
            <a:r>
              <a:rPr lang="en-US" sz="3200" b="1" dirty="0" smtClean="0">
                <a:effectLst>
                  <a:outerShdw blurRad="50800" dist="38100" dir="2700000" algn="tl" rotWithShape="0">
                    <a:prstClr val="black">
                      <a:alpha val="40000"/>
                    </a:prstClr>
                  </a:outerShdw>
                </a:effectLst>
                <a:latin typeface="Andalus" pitchFamily="18" charset="-78"/>
                <a:cs typeface="Andalus" pitchFamily="18" charset="-78"/>
              </a:rPr>
              <a:t>3)the floor drain were put in path room and kitchen it is for collecting waste  water from drainage system and the wash water of each floor and connect to stack directly .</a:t>
            </a:r>
          </a:p>
          <a:p>
            <a:pPr algn="l"/>
            <a:endParaRPr lang="en-US" sz="3200" b="1" dirty="0" smtClean="0">
              <a:effectLst>
                <a:outerShdw blurRad="50800" dist="38100" dir="2700000" algn="tl" rotWithShape="0">
                  <a:prstClr val="black">
                    <a:alpha val="40000"/>
                  </a:prstClr>
                </a:outerShdw>
              </a:effectLst>
              <a:latin typeface="Andalus" pitchFamily="18" charset="-78"/>
              <a:cs typeface="Andalus" pitchFamily="18" charset="-78"/>
            </a:endParaRPr>
          </a:p>
          <a:p>
            <a:pPr algn="l"/>
            <a:r>
              <a:rPr lang="en-US" sz="3200" b="1" dirty="0" smtClean="0">
                <a:effectLst>
                  <a:outerShdw blurRad="50800" dist="38100" dir="2700000" algn="tl" rotWithShape="0">
                    <a:prstClr val="black">
                      <a:alpha val="40000"/>
                    </a:prstClr>
                  </a:outerShdw>
                </a:effectLst>
                <a:latin typeface="Andalus" pitchFamily="18" charset="-78"/>
                <a:cs typeface="Andalus" pitchFamily="18" charset="-78"/>
              </a:rPr>
              <a:t>4) Many manholes were put in the design because they are used for collecting the all drainage water from stack and connected to main house drain from municipality for push drainage water system to the municipality net pipe.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l">
              <a:buNone/>
            </a:pPr>
            <a:r>
              <a:rPr lang="en-US" b="1" dirty="0" smtClean="0">
                <a:effectLst>
                  <a:outerShdw blurRad="50800" dist="38100" dir="2700000" algn="tl" rotWithShape="0">
                    <a:prstClr val="black">
                      <a:alpha val="40000"/>
                    </a:prstClr>
                  </a:outerShdw>
                </a:effectLst>
                <a:latin typeface="Andalus" pitchFamily="18" charset="-78"/>
                <a:cs typeface="Andalus" pitchFamily="18" charset="-78"/>
              </a:rPr>
              <a:t>Fire protection is the prevention and reduction  of hazards associated  with fire</a:t>
            </a:r>
          </a:p>
          <a:p>
            <a:pPr algn="l">
              <a:buNone/>
            </a:pPr>
            <a:endParaRPr lang="en-US" b="1" dirty="0" smtClean="0">
              <a:effectLst>
                <a:outerShdw blurRad="50800" dist="38100" dir="2700000" algn="tl" rotWithShape="0">
                  <a:prstClr val="black">
                    <a:alpha val="40000"/>
                  </a:prstClr>
                </a:outerShdw>
              </a:effectLst>
              <a:latin typeface="Andalus" pitchFamily="18" charset="-78"/>
              <a:cs typeface="Andalus" pitchFamily="18" charset="-78"/>
            </a:endParaRPr>
          </a:p>
          <a:p>
            <a:pPr algn="l">
              <a:buNone/>
            </a:pPr>
            <a:r>
              <a:rPr lang="en-US" b="1" dirty="0" smtClean="0">
                <a:effectLst>
                  <a:outerShdw blurRad="50800" dist="38100" dir="2700000" algn="tl" rotWithShape="0">
                    <a:prstClr val="black">
                      <a:alpha val="40000"/>
                    </a:prstClr>
                  </a:outerShdw>
                </a:effectLst>
                <a:latin typeface="Andalus" pitchFamily="18" charset="-78"/>
                <a:cs typeface="Andalus" pitchFamily="18" charset="-78"/>
              </a:rPr>
              <a:t>Fire protection has major goals :</a:t>
            </a:r>
          </a:p>
          <a:p>
            <a:pPr algn="l">
              <a:buNone/>
            </a:pPr>
            <a:r>
              <a:rPr lang="en-US" b="1" dirty="0" smtClean="0">
                <a:effectLst>
                  <a:outerShdw blurRad="50800" dist="38100" dir="2700000" algn="tl" rotWithShape="0">
                    <a:prstClr val="black">
                      <a:alpha val="40000"/>
                    </a:prstClr>
                  </a:outerShdw>
                </a:effectLst>
                <a:latin typeface="Andalus" pitchFamily="18" charset="-78"/>
                <a:cs typeface="Andalus" pitchFamily="18" charset="-78"/>
              </a:rPr>
              <a:t> Life safety .</a:t>
            </a:r>
          </a:p>
          <a:p>
            <a:pPr algn="l">
              <a:buNone/>
            </a:pPr>
            <a:r>
              <a:rPr lang="en-US" b="1" dirty="0" smtClean="0">
                <a:effectLst>
                  <a:outerShdw blurRad="50800" dist="38100" dir="2700000" algn="tl" rotWithShape="0">
                    <a:prstClr val="black">
                      <a:alpha val="40000"/>
                    </a:prstClr>
                  </a:outerShdw>
                </a:effectLst>
                <a:latin typeface="Andalus" pitchFamily="18" charset="-78"/>
                <a:cs typeface="Andalus" pitchFamily="18" charset="-78"/>
              </a:rPr>
              <a:t> property protection  .</a:t>
            </a:r>
          </a:p>
          <a:p>
            <a:pPr algn="l">
              <a:buNone/>
            </a:pPr>
            <a:endParaRPr lang="ar-SA" b="1" dirty="0" smtClean="0">
              <a:effectLst>
                <a:outerShdw blurRad="50800" dist="38100" dir="2700000" algn="tl" rotWithShape="0">
                  <a:prstClr val="black">
                    <a:alpha val="40000"/>
                  </a:prstClr>
                </a:outerShdw>
              </a:effectLst>
              <a:latin typeface="Andalus" pitchFamily="18" charset="-78"/>
              <a:cs typeface="Andalus" pitchFamily="18" charset="-78"/>
            </a:endParaRPr>
          </a:p>
          <a:p>
            <a:pPr algn="l">
              <a:buNone/>
            </a:pPr>
            <a:endParaRPr lang="en-US" b="1" dirty="0">
              <a:effectLst>
                <a:outerShdw blurRad="50800" dist="38100" dir="2700000" algn="tl" rotWithShape="0">
                  <a:prstClr val="black">
                    <a:alpha val="40000"/>
                  </a:prstClr>
                </a:outerShdw>
              </a:effectLst>
              <a:latin typeface="Andalus" pitchFamily="18" charset="-78"/>
              <a:cs typeface="Andalus" pitchFamily="18" charset="-78"/>
            </a:endParaRPr>
          </a:p>
        </p:txBody>
      </p:sp>
      <p:sp>
        <p:nvSpPr>
          <p:cNvPr id="4" name="مربع نص 3"/>
          <p:cNvSpPr txBox="1"/>
          <p:nvPr/>
        </p:nvSpPr>
        <p:spPr>
          <a:xfrm>
            <a:off x="2643174" y="357166"/>
            <a:ext cx="4000528" cy="707886"/>
          </a:xfrm>
          <a:prstGeom prst="rect">
            <a:avLst/>
          </a:prstGeom>
          <a:noFill/>
        </p:spPr>
        <p:txBody>
          <a:bodyPr wrap="square" rtlCol="1">
            <a:spAutoFit/>
          </a:bodyPr>
          <a:lstStyle/>
          <a:p>
            <a:r>
              <a:rPr lang="en-US" sz="4000" b="1" dirty="0" smtClean="0">
                <a:solidFill>
                  <a:srgbClr val="002060"/>
                </a:solidFill>
                <a:latin typeface="Andalus" pitchFamily="18" charset="-78"/>
                <a:cs typeface="Andalus" pitchFamily="18" charset="-78"/>
              </a:rPr>
              <a:t>Fire Protection </a:t>
            </a:r>
            <a:endParaRPr lang="ar-SA" sz="4000" b="1" dirty="0">
              <a:solidFill>
                <a:srgbClr val="002060"/>
              </a:solidFill>
              <a:latin typeface="Andalus" pitchFamily="18" charset="-78"/>
              <a:cs typeface="Andalus" pitchFamily="18" charset="-7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l">
              <a:buNone/>
            </a:pPr>
            <a:r>
              <a:rPr lang="en-US" sz="3500" b="1" dirty="0" smtClean="0">
                <a:effectLst>
                  <a:outerShdw blurRad="50800" dist="38100" dir="2700000" algn="tl" rotWithShape="0">
                    <a:prstClr val="black">
                      <a:alpha val="40000"/>
                    </a:prstClr>
                  </a:outerShdw>
                </a:effectLst>
                <a:latin typeface="Andalus" pitchFamily="18" charset="-78"/>
                <a:cs typeface="Andalus" pitchFamily="18" charset="-78"/>
              </a:rPr>
              <a:t>The AFP falls into two categories.</a:t>
            </a:r>
          </a:p>
          <a:p>
            <a:pPr algn="l">
              <a:buNone/>
            </a:pPr>
            <a:endParaRPr lang="en-US" sz="3500" b="1" dirty="0" smtClean="0">
              <a:effectLst>
                <a:outerShdw blurRad="50800" dist="38100" dir="2700000" algn="tl" rotWithShape="0">
                  <a:prstClr val="black">
                    <a:alpha val="40000"/>
                  </a:prstClr>
                </a:outerShdw>
              </a:effectLst>
              <a:latin typeface="Andalus" pitchFamily="18" charset="-78"/>
              <a:cs typeface="Andalus" pitchFamily="18" charset="-78"/>
            </a:endParaRPr>
          </a:p>
          <a:p>
            <a:pPr algn="l" rtl="0">
              <a:buFont typeface="Wingdings" pitchFamily="2" charset="2"/>
              <a:buChar char="Ø"/>
            </a:pPr>
            <a:r>
              <a:rPr lang="en-US" sz="3500" b="1" dirty="0" smtClean="0">
                <a:effectLst>
                  <a:outerShdw blurRad="50800" dist="38100" dir="2700000" algn="tl" rotWithShape="0">
                    <a:prstClr val="black">
                      <a:alpha val="40000"/>
                    </a:prstClr>
                  </a:outerShdw>
                </a:effectLst>
                <a:latin typeface="Andalus" pitchFamily="18" charset="-78"/>
                <a:cs typeface="Andalus" pitchFamily="18" charset="-78"/>
              </a:rPr>
              <a:t>Fire suppression: The fire is extinguished by manual or automatic means, such as a fire extinguisher .</a:t>
            </a:r>
          </a:p>
          <a:p>
            <a:pPr algn="l">
              <a:buNone/>
            </a:pPr>
            <a:r>
              <a:rPr lang="en-US" sz="3500" b="1" dirty="0" smtClean="0">
                <a:effectLst>
                  <a:outerShdw blurRad="50800" dist="38100" dir="2700000" algn="tl" rotWithShape="0">
                    <a:prstClr val="black">
                      <a:alpha val="40000"/>
                    </a:prstClr>
                  </a:outerShdw>
                </a:effectLst>
                <a:latin typeface="Andalus" pitchFamily="18" charset="-78"/>
                <a:cs typeface="Andalus" pitchFamily="18" charset="-78"/>
              </a:rPr>
              <a:t> </a:t>
            </a:r>
          </a:p>
          <a:p>
            <a:pPr algn="l" rtl="0">
              <a:buFont typeface="Wingdings" pitchFamily="2" charset="2"/>
              <a:buChar char="Ø"/>
            </a:pPr>
            <a:r>
              <a:rPr lang="en-US" sz="3500" b="1" dirty="0" smtClean="0">
                <a:effectLst>
                  <a:outerShdw blurRad="50800" dist="38100" dir="2700000" algn="tl" rotWithShape="0">
                    <a:prstClr val="black">
                      <a:alpha val="40000"/>
                    </a:prstClr>
                  </a:outerShdw>
                </a:effectLst>
                <a:latin typeface="Andalus" pitchFamily="18" charset="-78"/>
                <a:cs typeface="Andalus" pitchFamily="18" charset="-78"/>
              </a:rPr>
              <a:t>Fire detection: The fire is detected either by locating the smoke or heat, and an alarm is sounded to enable emergency evacuation as well as to dispatch the local fire department.</a:t>
            </a:r>
          </a:p>
          <a:p>
            <a:pPr algn="l">
              <a:buNone/>
            </a:pPr>
            <a:endParaRPr lang="ar-SA" dirty="0" smtClean="0">
              <a:effectLst>
                <a:outerShdw blurRad="50800" dist="38100" dir="2700000" algn="tl" rotWithShape="0">
                  <a:prstClr val="black">
                    <a:alpha val="40000"/>
                  </a:prstClr>
                </a:outerShdw>
              </a:effectLst>
            </a:endParaRPr>
          </a:p>
          <a:p>
            <a:pPr algn="l">
              <a:buNone/>
            </a:pPr>
            <a:endParaRPr lang="en-US" dirty="0">
              <a:effectLst>
                <a:outerShdw blurRad="50800" dist="38100" dir="2700000" algn="tl" rotWithShape="0">
                  <a:prstClr val="black">
                    <a:alpha val="40000"/>
                  </a:prstClr>
                </a:outerShdw>
              </a:effectLst>
            </a:endParaRPr>
          </a:p>
        </p:txBody>
      </p:sp>
      <p:sp>
        <p:nvSpPr>
          <p:cNvPr id="4" name="مربع نص 3"/>
          <p:cNvSpPr txBox="1"/>
          <p:nvPr/>
        </p:nvSpPr>
        <p:spPr>
          <a:xfrm>
            <a:off x="2571736" y="428604"/>
            <a:ext cx="4857784" cy="707886"/>
          </a:xfrm>
          <a:prstGeom prst="rect">
            <a:avLst/>
          </a:prstGeom>
          <a:noFill/>
        </p:spPr>
        <p:txBody>
          <a:bodyPr wrap="square" rtlCol="1">
            <a:spAutoFit/>
          </a:bodyPr>
          <a:lstStyle/>
          <a:p>
            <a:r>
              <a:rPr lang="en-US" sz="4000" b="1" dirty="0" smtClean="0">
                <a:solidFill>
                  <a:srgbClr val="002060"/>
                </a:solidFill>
                <a:latin typeface="Andalus" pitchFamily="18" charset="-78"/>
                <a:cs typeface="Andalus" pitchFamily="18" charset="-78"/>
              </a:rPr>
              <a:t>Active Fire Protection </a:t>
            </a:r>
            <a:endParaRPr lang="ar-SA" sz="4000" b="1" dirty="0">
              <a:solidFill>
                <a:srgbClr val="002060"/>
              </a:solidFill>
              <a:latin typeface="Andalus" pitchFamily="18" charset="-78"/>
              <a:cs typeface="Andalus" pitchFamily="18"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l" rtl="0">
              <a:buNone/>
            </a:pPr>
            <a:r>
              <a:rPr lang="en-US" b="1" dirty="0" smtClean="0">
                <a:effectLst>
                  <a:outerShdw blurRad="38100" dist="38100" dir="2700000" algn="tl">
                    <a:srgbClr val="000000">
                      <a:alpha val="43137"/>
                    </a:srgbClr>
                  </a:outerShdw>
                </a:effectLst>
                <a:latin typeface="Andalus" pitchFamily="18" charset="-78"/>
                <a:cs typeface="Andalus" pitchFamily="18" charset="-78"/>
              </a:rPr>
              <a:t>  </a:t>
            </a:r>
          </a:p>
          <a:p>
            <a:pPr algn="l" rtl="0">
              <a:buNone/>
            </a:pPr>
            <a:r>
              <a:rPr lang="en-US" b="1" dirty="0" smtClean="0">
                <a:effectLst>
                  <a:outerShdw blurRad="38100" dist="38100" dir="2700000" algn="tl">
                    <a:srgbClr val="000000">
                      <a:alpha val="43137"/>
                    </a:srgbClr>
                  </a:outerShdw>
                </a:effectLst>
                <a:latin typeface="Andalus" pitchFamily="18" charset="-78"/>
                <a:cs typeface="Andalus" pitchFamily="18" charset="-78"/>
              </a:rPr>
              <a:t>   IBN SENA HOSPITAL building located in jenin city, which consists of four floors.  Basement floor, ground floor, first floor, and second floor . Each floors have more one room such as patients rooms, doctors rooms, isolations rooms, and ICU rooms</a:t>
            </a:r>
            <a:r>
              <a:rPr lang="en-US" b="1" dirty="0" smtClean="0">
                <a:latin typeface="Andalus" pitchFamily="18" charset="-78"/>
                <a:cs typeface="Andalus" pitchFamily="18" charset="-78"/>
              </a:rPr>
              <a:t>.</a:t>
            </a:r>
          </a:p>
          <a:p>
            <a:endParaRPr lang="en-US" dirty="0"/>
          </a:p>
        </p:txBody>
      </p:sp>
      <p:sp>
        <p:nvSpPr>
          <p:cNvPr id="4" name="Title 1"/>
          <p:cNvSpPr>
            <a:spLocks noGrp="1"/>
          </p:cNvSpPr>
          <p:nvPr>
            <p:ph type="title"/>
          </p:nvPr>
        </p:nvSpPr>
        <p:spPr/>
        <p:txBody>
          <a:bodyPr>
            <a:normAutofit/>
          </a:bodyPr>
          <a:lstStyle/>
          <a:p>
            <a:r>
              <a:rPr lang="en-US" sz="4000" b="1" dirty="0" smtClean="0">
                <a:solidFill>
                  <a:srgbClr val="002060"/>
                </a:solidFill>
                <a:latin typeface="Andalus" pitchFamily="18" charset="-78"/>
                <a:cs typeface="Andalus" pitchFamily="18" charset="-78"/>
              </a:rPr>
              <a:t>Building Description</a:t>
            </a:r>
            <a:endParaRPr lang="en-US" sz="4000" b="1" dirty="0">
              <a:solidFill>
                <a:srgbClr val="002060"/>
              </a:solidFill>
              <a:latin typeface="Andalus" pitchFamily="18" charset="-78"/>
              <a:cs typeface="Andalus" pitchFamily="18"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57290" y="2071678"/>
            <a:ext cx="7498080" cy="3368986"/>
          </a:xfrm>
        </p:spPr>
        <p:txBody>
          <a:bodyPr>
            <a:normAutofit/>
          </a:bodyPr>
          <a:lstStyle/>
          <a:p>
            <a:pPr algn="l">
              <a:buNone/>
            </a:pPr>
            <a:r>
              <a:rPr lang="en-US" b="1" dirty="0" smtClean="0">
                <a:effectLst>
                  <a:outerShdw blurRad="50800" dist="38100" dir="2700000" algn="tl" rotWithShape="0">
                    <a:prstClr val="black">
                      <a:alpha val="40000"/>
                    </a:prstClr>
                  </a:outerShdw>
                </a:effectLst>
                <a:latin typeface="Andalus" pitchFamily="18" charset="-78"/>
                <a:cs typeface="Andalus" pitchFamily="18" charset="-78"/>
              </a:rPr>
              <a:t>HVAC means that Heat Ventilation and Air Conditioning system . </a:t>
            </a:r>
          </a:p>
          <a:p>
            <a:pPr algn="l">
              <a:buNone/>
            </a:pPr>
            <a:r>
              <a:rPr lang="en-US" b="1" dirty="0" smtClean="0">
                <a:effectLst>
                  <a:outerShdw blurRad="50800" dist="38100" dir="2700000" algn="tl" rotWithShape="0">
                    <a:prstClr val="black">
                      <a:alpha val="40000"/>
                    </a:prstClr>
                  </a:outerShdw>
                </a:effectLst>
                <a:latin typeface="Andalus" pitchFamily="18" charset="-78"/>
                <a:cs typeface="Andalus" pitchFamily="18" charset="-78"/>
              </a:rPr>
              <a:t>The main objective of air conditioning is to maintain the environment in enclosed space at conditions that achieve  the feeling of comfort to human.</a:t>
            </a:r>
          </a:p>
          <a:p>
            <a:pPr algn="l">
              <a:buNone/>
            </a:pPr>
            <a:endParaRPr lang="en-US" dirty="0">
              <a:effectLst>
                <a:outerShdw blurRad="50800" dist="38100" dir="2700000" algn="tl" rotWithShape="0">
                  <a:prstClr val="black">
                    <a:alpha val="40000"/>
                  </a:prstClr>
                </a:outerShdw>
              </a:effectLst>
              <a:latin typeface="Andalus" pitchFamily="18" charset="-78"/>
              <a:cs typeface="Andalus" pitchFamily="18" charset="-78"/>
            </a:endParaRPr>
          </a:p>
        </p:txBody>
      </p:sp>
      <p:sp>
        <p:nvSpPr>
          <p:cNvPr id="6" name="مربع نص 5"/>
          <p:cNvSpPr txBox="1"/>
          <p:nvPr/>
        </p:nvSpPr>
        <p:spPr>
          <a:xfrm>
            <a:off x="3071802" y="571480"/>
            <a:ext cx="3286148" cy="707886"/>
          </a:xfrm>
          <a:prstGeom prst="rect">
            <a:avLst/>
          </a:prstGeom>
          <a:noFill/>
        </p:spPr>
        <p:txBody>
          <a:bodyPr wrap="square" rtlCol="1">
            <a:spAutoFit/>
          </a:bodyPr>
          <a:lstStyle/>
          <a:p>
            <a:pPr algn="l" rtl="0"/>
            <a:r>
              <a:rPr lang="en-US" sz="4000" b="1" dirty="0" smtClean="0">
                <a:solidFill>
                  <a:srgbClr val="002060"/>
                </a:solidFill>
                <a:effectLst>
                  <a:outerShdw blurRad="38100" dist="38100" dir="2700000" algn="tl">
                    <a:srgbClr val="000000">
                      <a:alpha val="43137"/>
                    </a:srgbClr>
                  </a:outerShdw>
                </a:effectLst>
                <a:latin typeface="Andalus" pitchFamily="18" charset="-78"/>
                <a:cs typeface="Andalus" pitchFamily="18" charset="-78"/>
              </a:rPr>
              <a:t>HVAC System </a:t>
            </a:r>
            <a:endParaRPr lang="ar-SA" sz="4000" b="1" dirty="0">
              <a:solidFill>
                <a:srgbClr val="002060"/>
              </a:solidFill>
              <a:effectLst>
                <a:outerShdw blurRad="38100" dist="38100" dir="2700000" algn="tl">
                  <a:srgbClr val="000000">
                    <a:alpha val="43137"/>
                  </a:srgbClr>
                </a:outerShdw>
              </a:effectLst>
              <a:latin typeface="Andalus" pitchFamily="18" charset="-78"/>
              <a:cs typeface="Andalus" pitchFamily="18"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1214414" y="1500174"/>
            <a:ext cx="3657600" cy="5073352"/>
          </a:xfrm>
        </p:spPr>
        <p:style>
          <a:lnRef idx="2">
            <a:schemeClr val="accent1"/>
          </a:lnRef>
          <a:fillRef idx="1">
            <a:schemeClr val="lt1"/>
          </a:fillRef>
          <a:effectRef idx="0">
            <a:schemeClr val="accent1"/>
          </a:effectRef>
          <a:fontRef idx="minor">
            <a:schemeClr val="dk1"/>
          </a:fontRef>
        </p:style>
        <p:txBody>
          <a:bodyPr>
            <a:normAutofit fontScale="47500" lnSpcReduction="20000"/>
          </a:bodyPr>
          <a:lstStyle/>
          <a:p>
            <a:pPr algn="l">
              <a:buNone/>
            </a:pPr>
            <a:r>
              <a:rPr lang="en-US" sz="5100" b="1" u="sng" dirty="0" smtClean="0">
                <a:solidFill>
                  <a:srgbClr val="002060"/>
                </a:solidFill>
                <a:latin typeface="Andalus" pitchFamily="18" charset="-78"/>
                <a:cs typeface="Andalus" pitchFamily="18" charset="-78"/>
              </a:rPr>
              <a:t>winter:</a:t>
            </a:r>
          </a:p>
          <a:p>
            <a:pPr algn="l">
              <a:lnSpc>
                <a:spcPct val="150000"/>
              </a:lnSpc>
              <a:buNone/>
            </a:pPr>
            <a:r>
              <a:rPr lang="en-US" sz="3800" b="1" dirty="0" smtClean="0">
                <a:latin typeface="Times New Roman" pitchFamily="18" charset="0"/>
                <a:cs typeface="Times New Roman" pitchFamily="18" charset="0"/>
              </a:rPr>
              <a:t>Outside temperature (To) be 5.7 ˚C.</a:t>
            </a:r>
          </a:p>
          <a:p>
            <a:pPr algn="l">
              <a:lnSpc>
                <a:spcPct val="150000"/>
              </a:lnSpc>
              <a:buNone/>
            </a:pPr>
            <a:r>
              <a:rPr lang="en-US" sz="3800" b="1" dirty="0" smtClean="0">
                <a:latin typeface="Times New Roman" pitchFamily="18" charset="0"/>
                <a:cs typeface="Times New Roman" pitchFamily="18" charset="0"/>
              </a:rPr>
              <a:t>Inside temperature (Ti) be 22 ˚C.</a:t>
            </a:r>
          </a:p>
          <a:p>
            <a:pPr algn="l">
              <a:lnSpc>
                <a:spcPct val="150000"/>
              </a:lnSpc>
              <a:buNone/>
            </a:pPr>
            <a:r>
              <a:rPr lang="en-US" sz="3800" b="1" dirty="0" smtClean="0">
                <a:latin typeface="Times New Roman" pitchFamily="18" charset="0"/>
                <a:cs typeface="Times New Roman" pitchFamily="18" charset="0"/>
              </a:rPr>
              <a:t>Outside Relative humidity (Ф</a:t>
            </a:r>
            <a:r>
              <a:rPr lang="en-US" sz="3800" b="1" baseline="-25000" dirty="0" smtClean="0">
                <a:latin typeface="Times New Roman" pitchFamily="18" charset="0"/>
                <a:cs typeface="Times New Roman" pitchFamily="18" charset="0"/>
              </a:rPr>
              <a:t>o</a:t>
            </a:r>
            <a:r>
              <a:rPr lang="en-US" sz="3800" b="1" dirty="0" smtClean="0">
                <a:latin typeface="Times New Roman" pitchFamily="18" charset="0"/>
                <a:cs typeface="Times New Roman" pitchFamily="18" charset="0"/>
              </a:rPr>
              <a:t>) is 72</a:t>
            </a:r>
            <a:r>
              <a:rPr lang="ar-SA" sz="3800" b="1" dirty="0" smtClean="0">
                <a:latin typeface="Times New Roman" pitchFamily="18" charset="0"/>
                <a:cs typeface="Times New Roman" pitchFamily="18" charset="0"/>
              </a:rPr>
              <a:t>% </a:t>
            </a:r>
            <a:r>
              <a:rPr lang="en-US" sz="3800" b="1" dirty="0" smtClean="0">
                <a:latin typeface="Times New Roman" pitchFamily="18" charset="0"/>
                <a:cs typeface="Times New Roman" pitchFamily="18" charset="0"/>
              </a:rPr>
              <a:t>.</a:t>
            </a:r>
          </a:p>
          <a:p>
            <a:pPr algn="l">
              <a:lnSpc>
                <a:spcPct val="150000"/>
              </a:lnSpc>
              <a:buNone/>
            </a:pPr>
            <a:r>
              <a:rPr lang="en-US" sz="3800" b="1" dirty="0" smtClean="0">
                <a:latin typeface="Times New Roman" pitchFamily="18" charset="0"/>
                <a:cs typeface="Times New Roman" pitchFamily="18" charset="0"/>
              </a:rPr>
              <a:t>Inside Relative humidity (Ф</a:t>
            </a:r>
            <a:r>
              <a:rPr lang="en-US" sz="3800" b="1" baseline="-25000" dirty="0" smtClean="0">
                <a:latin typeface="Times New Roman" pitchFamily="18" charset="0"/>
                <a:cs typeface="Times New Roman" pitchFamily="18" charset="0"/>
              </a:rPr>
              <a:t>i</a:t>
            </a:r>
            <a:r>
              <a:rPr lang="en-US" sz="3800" b="1" dirty="0" smtClean="0">
                <a:latin typeface="Times New Roman" pitchFamily="18" charset="0"/>
                <a:cs typeface="Times New Roman" pitchFamily="18" charset="0"/>
              </a:rPr>
              <a:t>) is 50%.</a:t>
            </a:r>
          </a:p>
          <a:p>
            <a:pPr algn="l">
              <a:lnSpc>
                <a:spcPct val="150000"/>
              </a:lnSpc>
              <a:buNone/>
            </a:pPr>
            <a:r>
              <a:rPr lang="en-US" sz="3800" b="1" dirty="0" smtClean="0">
                <a:latin typeface="Times New Roman" pitchFamily="18" charset="0"/>
                <a:cs typeface="Times New Roman" pitchFamily="18" charset="0"/>
              </a:rPr>
              <a:t>Outside Moisture content (W</a:t>
            </a:r>
            <a:r>
              <a:rPr lang="en-US" sz="3800" b="1" baseline="-25000" dirty="0" smtClean="0">
                <a:latin typeface="Times New Roman" pitchFamily="18" charset="0"/>
                <a:cs typeface="Times New Roman" pitchFamily="18" charset="0"/>
              </a:rPr>
              <a:t>o</a:t>
            </a:r>
            <a:r>
              <a:rPr lang="en-US" sz="3800" b="1" dirty="0" smtClean="0">
                <a:latin typeface="Times New Roman" pitchFamily="18" charset="0"/>
                <a:cs typeface="Times New Roman" pitchFamily="18" charset="0"/>
              </a:rPr>
              <a:t>) is</a:t>
            </a:r>
          </a:p>
          <a:p>
            <a:pPr algn="l">
              <a:lnSpc>
                <a:spcPct val="150000"/>
              </a:lnSpc>
              <a:buNone/>
            </a:pPr>
            <a:r>
              <a:rPr lang="en-US" sz="3800" b="1" dirty="0" smtClean="0">
                <a:latin typeface="Times New Roman" pitchFamily="18" charset="0"/>
                <a:cs typeface="Times New Roman" pitchFamily="18" charset="0"/>
              </a:rPr>
              <a:t> 8.2 g of water/ Kg of dry air.</a:t>
            </a:r>
          </a:p>
          <a:p>
            <a:pPr algn="l">
              <a:lnSpc>
                <a:spcPct val="150000"/>
              </a:lnSpc>
              <a:buNone/>
            </a:pPr>
            <a:r>
              <a:rPr lang="en-US" sz="3800" b="1" dirty="0" smtClean="0">
                <a:latin typeface="Times New Roman" pitchFamily="18" charset="0"/>
                <a:cs typeface="Times New Roman" pitchFamily="18" charset="0"/>
              </a:rPr>
              <a:t>Inside Moisture content (W</a:t>
            </a:r>
            <a:r>
              <a:rPr lang="en-US" sz="3800" b="1" baseline="-25000" dirty="0" smtClean="0">
                <a:latin typeface="Times New Roman" pitchFamily="18" charset="0"/>
                <a:cs typeface="Times New Roman" pitchFamily="18" charset="0"/>
              </a:rPr>
              <a:t>i</a:t>
            </a:r>
            <a:r>
              <a:rPr lang="en-US" sz="3800" b="1" dirty="0" smtClean="0">
                <a:latin typeface="Times New Roman" pitchFamily="18" charset="0"/>
                <a:cs typeface="Times New Roman" pitchFamily="18" charset="0"/>
              </a:rPr>
              <a:t>) is </a:t>
            </a:r>
          </a:p>
          <a:p>
            <a:pPr algn="l">
              <a:lnSpc>
                <a:spcPct val="150000"/>
              </a:lnSpc>
              <a:buNone/>
            </a:pPr>
            <a:r>
              <a:rPr lang="en-US" sz="3800" b="1" dirty="0" smtClean="0">
                <a:latin typeface="Times New Roman" pitchFamily="18" charset="0"/>
                <a:cs typeface="Times New Roman" pitchFamily="18" charset="0"/>
              </a:rPr>
              <a:t>4.2 g of water/ Kg of dry air.</a:t>
            </a:r>
          </a:p>
          <a:p>
            <a:endParaRPr lang="en-US" dirty="0"/>
          </a:p>
        </p:txBody>
      </p:sp>
      <p:sp>
        <p:nvSpPr>
          <p:cNvPr id="6" name="Content Placeholder 5"/>
          <p:cNvSpPr>
            <a:spLocks noGrp="1"/>
          </p:cNvSpPr>
          <p:nvPr>
            <p:ph sz="half" idx="2"/>
          </p:nvPr>
        </p:nvSpPr>
        <p:spPr>
          <a:xfrm>
            <a:off x="5143504" y="1500174"/>
            <a:ext cx="3657600" cy="5073352"/>
          </a:xfrm>
        </p:spPr>
        <p:style>
          <a:lnRef idx="2">
            <a:schemeClr val="accent1"/>
          </a:lnRef>
          <a:fillRef idx="1">
            <a:schemeClr val="lt1"/>
          </a:fillRef>
          <a:effectRef idx="0">
            <a:schemeClr val="accent1"/>
          </a:effectRef>
          <a:fontRef idx="minor">
            <a:schemeClr val="dk1"/>
          </a:fontRef>
        </p:style>
        <p:txBody>
          <a:bodyPr>
            <a:normAutofit fontScale="47500" lnSpcReduction="20000"/>
          </a:bodyPr>
          <a:lstStyle/>
          <a:p>
            <a:pPr algn="l">
              <a:buNone/>
            </a:pPr>
            <a:r>
              <a:rPr lang="en-US" sz="5100" b="1" u="sng" dirty="0" smtClean="0">
                <a:solidFill>
                  <a:srgbClr val="002060"/>
                </a:solidFill>
                <a:latin typeface="Andalus" pitchFamily="18" charset="-78"/>
                <a:cs typeface="Andalus" pitchFamily="18" charset="-78"/>
              </a:rPr>
              <a:t>SUMMER :</a:t>
            </a:r>
            <a:endParaRPr lang="ar-SA" sz="5100" b="1" u="sng" dirty="0" smtClean="0">
              <a:solidFill>
                <a:srgbClr val="002060"/>
              </a:solidFill>
              <a:latin typeface="Andalus" pitchFamily="18" charset="-78"/>
              <a:cs typeface="Andalus" pitchFamily="18" charset="-78"/>
            </a:endParaRPr>
          </a:p>
          <a:p>
            <a:pPr algn="l">
              <a:lnSpc>
                <a:spcPct val="150000"/>
              </a:lnSpc>
              <a:buNone/>
            </a:pPr>
            <a:r>
              <a:rPr lang="en-US" sz="3800" b="1" dirty="0" smtClean="0">
                <a:latin typeface="Times New Roman" pitchFamily="18" charset="0"/>
                <a:cs typeface="Times New Roman" pitchFamily="18" charset="0"/>
              </a:rPr>
              <a:t>Outside temperature (To) be 31.9 ˚C.</a:t>
            </a:r>
          </a:p>
          <a:p>
            <a:pPr algn="l">
              <a:lnSpc>
                <a:spcPct val="150000"/>
              </a:lnSpc>
              <a:buNone/>
            </a:pPr>
            <a:r>
              <a:rPr lang="en-US" sz="3800" b="1" dirty="0" smtClean="0">
                <a:latin typeface="Times New Roman" pitchFamily="18" charset="0"/>
                <a:cs typeface="Times New Roman" pitchFamily="18" charset="0"/>
              </a:rPr>
              <a:t>Inside temperature (Ti) be 24 ˚C.</a:t>
            </a:r>
          </a:p>
          <a:p>
            <a:pPr algn="l">
              <a:lnSpc>
                <a:spcPct val="150000"/>
              </a:lnSpc>
              <a:buNone/>
            </a:pPr>
            <a:r>
              <a:rPr lang="en-US" sz="3800" b="1" dirty="0" smtClean="0">
                <a:latin typeface="Times New Roman" pitchFamily="18" charset="0"/>
                <a:cs typeface="Times New Roman" pitchFamily="18" charset="0"/>
              </a:rPr>
              <a:t>Outside Relative humidity (Ф</a:t>
            </a:r>
            <a:r>
              <a:rPr lang="en-US" sz="3800" b="1" baseline="-25000" dirty="0" smtClean="0">
                <a:latin typeface="Times New Roman" pitchFamily="18" charset="0"/>
                <a:cs typeface="Times New Roman" pitchFamily="18" charset="0"/>
              </a:rPr>
              <a:t>o</a:t>
            </a:r>
            <a:r>
              <a:rPr lang="en-US" sz="3800" b="1" dirty="0" smtClean="0">
                <a:latin typeface="Times New Roman" pitchFamily="18" charset="0"/>
                <a:cs typeface="Times New Roman" pitchFamily="18" charset="0"/>
              </a:rPr>
              <a:t>) is  44.</a:t>
            </a:r>
          </a:p>
          <a:p>
            <a:pPr algn="l">
              <a:lnSpc>
                <a:spcPct val="150000"/>
              </a:lnSpc>
              <a:buNone/>
            </a:pPr>
            <a:r>
              <a:rPr lang="en-US" sz="3800" b="1" dirty="0" smtClean="0">
                <a:latin typeface="Times New Roman" pitchFamily="18" charset="0"/>
                <a:cs typeface="Times New Roman" pitchFamily="18" charset="0"/>
              </a:rPr>
              <a:t>Inside Relative humidity (Ф</a:t>
            </a:r>
            <a:r>
              <a:rPr lang="en-US" sz="3800" b="1" baseline="-25000" dirty="0" smtClean="0">
                <a:latin typeface="Times New Roman" pitchFamily="18" charset="0"/>
                <a:cs typeface="Times New Roman" pitchFamily="18" charset="0"/>
              </a:rPr>
              <a:t>i</a:t>
            </a:r>
            <a:r>
              <a:rPr lang="en-US" sz="3800" b="1" dirty="0" smtClean="0">
                <a:latin typeface="Times New Roman" pitchFamily="18" charset="0"/>
                <a:cs typeface="Times New Roman" pitchFamily="18" charset="0"/>
              </a:rPr>
              <a:t>) is 50%.</a:t>
            </a:r>
          </a:p>
          <a:p>
            <a:pPr algn="l">
              <a:lnSpc>
                <a:spcPct val="150000"/>
              </a:lnSpc>
              <a:buNone/>
            </a:pPr>
            <a:r>
              <a:rPr lang="en-US" sz="3800" b="1" dirty="0" smtClean="0">
                <a:latin typeface="Times New Roman" pitchFamily="18" charset="0"/>
                <a:cs typeface="Times New Roman" pitchFamily="18" charset="0"/>
              </a:rPr>
              <a:t>Outside Moisture content (W</a:t>
            </a:r>
            <a:r>
              <a:rPr lang="en-US" sz="3800" b="1" baseline="-25000" dirty="0" smtClean="0">
                <a:latin typeface="Times New Roman" pitchFamily="18" charset="0"/>
                <a:cs typeface="Times New Roman" pitchFamily="18" charset="0"/>
              </a:rPr>
              <a:t>o</a:t>
            </a:r>
            <a:r>
              <a:rPr lang="en-US" sz="3800" b="1" dirty="0" smtClean="0">
                <a:latin typeface="Times New Roman" pitchFamily="18" charset="0"/>
                <a:cs typeface="Times New Roman" pitchFamily="18" charset="0"/>
              </a:rPr>
              <a:t>) is</a:t>
            </a:r>
          </a:p>
          <a:p>
            <a:pPr algn="l">
              <a:lnSpc>
                <a:spcPct val="150000"/>
              </a:lnSpc>
              <a:buNone/>
            </a:pPr>
            <a:r>
              <a:rPr lang="en-US" sz="3800" b="1" dirty="0" smtClean="0">
                <a:latin typeface="Times New Roman" pitchFamily="18" charset="0"/>
                <a:cs typeface="Times New Roman" pitchFamily="18" charset="0"/>
              </a:rPr>
              <a:t> 12.5 g of water/ Kg of dry air.</a:t>
            </a:r>
          </a:p>
          <a:p>
            <a:pPr algn="l">
              <a:lnSpc>
                <a:spcPct val="150000"/>
              </a:lnSpc>
              <a:buNone/>
            </a:pPr>
            <a:r>
              <a:rPr lang="en-US" sz="3800" b="1" dirty="0" smtClean="0">
                <a:latin typeface="Times New Roman" pitchFamily="18" charset="0"/>
                <a:cs typeface="Times New Roman" pitchFamily="18" charset="0"/>
              </a:rPr>
              <a:t>Inside Moisture content (W</a:t>
            </a:r>
            <a:r>
              <a:rPr lang="en-US" sz="3800" b="1" baseline="-25000" dirty="0" smtClean="0">
                <a:latin typeface="Times New Roman" pitchFamily="18" charset="0"/>
                <a:cs typeface="Times New Roman" pitchFamily="18" charset="0"/>
              </a:rPr>
              <a:t>i</a:t>
            </a:r>
            <a:r>
              <a:rPr lang="en-US" sz="3800" b="1" dirty="0" smtClean="0">
                <a:latin typeface="Times New Roman" pitchFamily="18" charset="0"/>
                <a:cs typeface="Times New Roman" pitchFamily="18" charset="0"/>
              </a:rPr>
              <a:t>) is </a:t>
            </a:r>
          </a:p>
          <a:p>
            <a:pPr algn="l">
              <a:lnSpc>
                <a:spcPct val="150000"/>
              </a:lnSpc>
              <a:buNone/>
            </a:pPr>
            <a:r>
              <a:rPr lang="en-US" sz="3800" b="1" dirty="0" smtClean="0">
                <a:latin typeface="Times New Roman" pitchFamily="18" charset="0"/>
                <a:cs typeface="Times New Roman" pitchFamily="18" charset="0"/>
              </a:rPr>
              <a:t>9.4 g of water/ Kg of dry air</a:t>
            </a:r>
            <a:endParaRPr lang="ar-SA" sz="3800" dirty="0" smtClean="0"/>
          </a:p>
          <a:p>
            <a:pPr algn="l"/>
            <a:endParaRPr lang="en-US" dirty="0"/>
          </a:p>
        </p:txBody>
      </p:sp>
      <p:sp>
        <p:nvSpPr>
          <p:cNvPr id="7" name="مربع نص 6"/>
          <p:cNvSpPr txBox="1"/>
          <p:nvPr/>
        </p:nvSpPr>
        <p:spPr>
          <a:xfrm>
            <a:off x="1285852" y="428604"/>
            <a:ext cx="6929486" cy="707886"/>
          </a:xfrm>
          <a:prstGeom prst="rect">
            <a:avLst/>
          </a:prstGeom>
          <a:noFill/>
        </p:spPr>
        <p:txBody>
          <a:bodyPr wrap="square" rtlCol="1">
            <a:spAutoFit/>
          </a:bodyPr>
          <a:lstStyle/>
          <a:p>
            <a:r>
              <a:rPr lang="en-US" sz="4000" b="1" dirty="0" smtClean="0">
                <a:solidFill>
                  <a:srgbClr val="002060"/>
                </a:solidFill>
                <a:latin typeface="Andalus" pitchFamily="18" charset="-78"/>
                <a:cs typeface="Andalus" pitchFamily="18" charset="-78"/>
              </a:rPr>
              <a:t>Inside and Outside Condition</a:t>
            </a:r>
            <a:endParaRPr lang="ar-SA" sz="4000" b="1" dirty="0">
              <a:solidFill>
                <a:srgbClr val="002060"/>
              </a:solidFill>
              <a:latin typeface="Andalus" pitchFamily="18" charset="-78"/>
              <a:cs typeface="Andalus" pitchFamily="18"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67744" y="1052736"/>
            <a:ext cx="4572000" cy="3816429"/>
          </a:xfrm>
          <a:prstGeom prst="rect">
            <a:avLst/>
          </a:prstGeom>
        </p:spPr>
        <p:txBody>
          <a:bodyPr wrap="square">
            <a:spAutoFit/>
          </a:bodyPr>
          <a:lstStyle/>
          <a:p>
            <a:pPr algn="ctr">
              <a:defRPr/>
            </a:pPr>
            <a:endParaRPr lang="en-US" sz="4400" b="1" u="sng" dirty="0" smtClean="0">
              <a:ln w="17780" cmpd="sng">
                <a:solidFill>
                  <a:srgbClr val="FFFFFF"/>
                </a:solidFill>
                <a:prstDash val="solid"/>
                <a:miter lim="800000"/>
              </a:ln>
              <a:effectLst>
                <a:outerShdw blurRad="38100" dist="38100" dir="2700000" algn="tl">
                  <a:srgbClr val="000000">
                    <a:alpha val="43137"/>
                  </a:srgbClr>
                </a:outerShdw>
              </a:effectLst>
              <a:latin typeface="Times New Roman" pitchFamily="18" charset="0"/>
            </a:endParaRPr>
          </a:p>
          <a:p>
            <a:pPr algn="ctr">
              <a:defRPr/>
            </a:pPr>
            <a:r>
              <a:rPr lang="en-US" sz="6000" b="1" u="sng" dirty="0" smtClean="0">
                <a:ln w="17780" cmpd="sng">
                  <a:solidFill>
                    <a:srgbClr val="FFFFFF"/>
                  </a:solidFill>
                  <a:prstDash val="solid"/>
                  <a:miter lim="800000"/>
                </a:ln>
                <a:effectLst>
                  <a:outerShdw blurRad="38100" dist="38100" dir="2700000" algn="tl">
                    <a:srgbClr val="000000">
                      <a:alpha val="43137"/>
                    </a:srgbClr>
                  </a:outerShdw>
                </a:effectLst>
                <a:latin typeface="Times New Roman" pitchFamily="18" charset="0"/>
              </a:rPr>
              <a:t>Heating load</a:t>
            </a:r>
          </a:p>
          <a:p>
            <a:pPr algn="ctr">
              <a:defRPr/>
            </a:pPr>
            <a:endParaRPr lang="en-US" sz="6000" b="1" u="sng" dirty="0" smtClean="0">
              <a:ln w="17780" cmpd="sng">
                <a:solidFill>
                  <a:srgbClr val="FFFFFF"/>
                </a:solidFill>
                <a:prstDash val="solid"/>
                <a:miter lim="800000"/>
              </a:ln>
              <a:effectLst>
                <a:outerShdw blurRad="38100" dist="38100" dir="2700000" algn="tl">
                  <a:srgbClr val="000000">
                    <a:alpha val="43137"/>
                  </a:srgbClr>
                </a:outerShdw>
              </a:effectLst>
              <a:latin typeface="Times New Roman" pitchFamily="18" charset="0"/>
            </a:endParaRPr>
          </a:p>
          <a:p>
            <a:pPr algn="ctr">
              <a:defRPr/>
            </a:pPr>
            <a:r>
              <a:rPr lang="en-US" sz="6000" b="1" u="sng" dirty="0" smtClean="0">
                <a:ln w="17780" cmpd="sng">
                  <a:solidFill>
                    <a:srgbClr val="FFFFFF"/>
                  </a:solidFill>
                  <a:prstDash val="solid"/>
                  <a:miter lim="800000"/>
                </a:ln>
                <a:effectLst>
                  <a:outerShdw blurRad="38100" dist="38100" dir="2700000" algn="tl">
                    <a:srgbClr val="000000">
                      <a:alpha val="43137"/>
                    </a:srgbClr>
                  </a:outerShdw>
                </a:effectLst>
                <a:latin typeface="Times New Roman" pitchFamily="18" charset="0"/>
              </a:rPr>
              <a:t>calculation</a:t>
            </a:r>
            <a:endParaRPr lang="en-US" sz="6000" b="1" u="sng" dirty="0" smtClean="0">
              <a:ln w="17780" cmpd="sng">
                <a:solidFill>
                  <a:srgbClr val="FFFFFF"/>
                </a:solidFill>
                <a:prstDash val="solid"/>
                <a:miter lim="800000"/>
              </a:ln>
              <a:latin typeface="Times New Roman" pitchFamily="18" charset="0"/>
            </a:endParaRPr>
          </a:p>
          <a:p>
            <a:pPr algn="ctr">
              <a:defRPr/>
            </a:pPr>
            <a:r>
              <a:rPr lang="en-US" b="1" dirty="0" smtClean="0">
                <a:ln w="17780" cmpd="sng">
                  <a:solidFill>
                    <a:srgbClr val="FFFFFF"/>
                  </a:solidFill>
                  <a:prstDash val="solid"/>
                  <a:miter lim="800000"/>
                </a:ln>
                <a:effectLst>
                  <a:outerShdw blurRad="38100" dist="38100" dir="2700000" algn="tl">
                    <a:srgbClr val="000000">
                      <a:alpha val="43137"/>
                    </a:srgbClr>
                  </a:outerShdw>
                </a:effectLst>
                <a:latin typeface="Times New Roman" pitchFamily="18" charset="0"/>
              </a:rPr>
              <a:t> </a:t>
            </a:r>
            <a:endParaRPr lang="en-US" dirty="0">
              <a:effectLst>
                <a:outerShdw blurRad="38100" dist="38100" dir="2700000" algn="tl">
                  <a:srgbClr val="000000">
                    <a:alpha val="43137"/>
                  </a:srgbClr>
                </a:outerShd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1643050"/>
            <a:ext cx="7498080" cy="4605350"/>
          </a:xfrm>
        </p:spPr>
        <p:txBody>
          <a:bodyPr/>
          <a:lstStyle/>
          <a:p>
            <a:pPr>
              <a:buNone/>
            </a:pPr>
            <a:r>
              <a:rPr lang="en-US" dirty="0" smtClean="0"/>
              <a:t>                  </a:t>
            </a:r>
            <a:endParaRPr lang="en-US"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8" name="Picture 14"/>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691680" y="2132856"/>
            <a:ext cx="3096345" cy="474773"/>
          </a:xfrm>
          <a:prstGeom prst="rect">
            <a:avLst/>
          </a:prstGeom>
          <a:noFill/>
        </p:spPr>
      </p:pic>
      <p:pic>
        <p:nvPicPr>
          <p:cNvPr id="1037" name="Picture 1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691680" y="2852936"/>
            <a:ext cx="3137044" cy="432048"/>
          </a:xfrm>
          <a:prstGeom prst="rect">
            <a:avLst/>
          </a:prstGeom>
          <a:noFill/>
        </p:spPr>
      </p:pic>
      <p:pic>
        <p:nvPicPr>
          <p:cNvPr id="1036" name="Picture 1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691680" y="3501008"/>
            <a:ext cx="3096344" cy="467373"/>
          </a:xfrm>
          <a:prstGeom prst="rect">
            <a:avLst/>
          </a:prstGeom>
          <a:noFill/>
        </p:spPr>
      </p:pic>
      <p:pic>
        <p:nvPicPr>
          <p:cNvPr id="1035" name="Picture 1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691680" y="4149080"/>
            <a:ext cx="3096344" cy="447899"/>
          </a:xfrm>
          <a:prstGeom prst="rect">
            <a:avLst/>
          </a:prstGeom>
          <a:noFill/>
        </p:spPr>
      </p:pic>
      <p:pic>
        <p:nvPicPr>
          <p:cNvPr id="1034" name="Picture 10"/>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691680" y="4797152"/>
            <a:ext cx="3168353" cy="473196"/>
          </a:xfrm>
          <a:prstGeom prst="rect">
            <a:avLst/>
          </a:prstGeom>
          <a:noFill/>
        </p:spPr>
      </p:pic>
      <p:pic>
        <p:nvPicPr>
          <p:cNvPr id="1033" name="Picture 9"/>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1619672" y="5517232"/>
            <a:ext cx="3168353" cy="441163"/>
          </a:xfrm>
          <a:prstGeom prst="rect">
            <a:avLst/>
          </a:prstGeom>
          <a:noFill/>
        </p:spPr>
      </p:pic>
      <p:sp>
        <p:nvSpPr>
          <p:cNvPr id="1039"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0" name="Rectangle 1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1" name="Rectangle 17"/>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2" name="Rectangle 18"/>
          <p:cNvSpPr>
            <a:spLocks noChangeArrowheads="1"/>
          </p:cNvSpPr>
          <p:nvPr/>
        </p:nvSpPr>
        <p:spPr bwMode="auto">
          <a:xfrm>
            <a:off x="0" y="11239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r>
            <a:br>
              <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3" name="Rectangle 19"/>
          <p:cNvSpPr>
            <a:spLocks noChangeArrowheads="1"/>
          </p:cNvSpPr>
          <p:nvPr/>
        </p:nvSpPr>
        <p:spPr bwMode="auto">
          <a:xfrm>
            <a:off x="0" y="1343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4" name="Rectangle 20"/>
          <p:cNvSpPr>
            <a:spLocks noChangeArrowheads="1"/>
          </p:cNvSpPr>
          <p:nvPr/>
        </p:nvSpPr>
        <p:spPr bwMode="auto">
          <a:xfrm>
            <a:off x="0" y="1562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5" name="Rectangle 21"/>
          <p:cNvSpPr>
            <a:spLocks noChangeArrowheads="1"/>
          </p:cNvSpPr>
          <p:nvPr/>
        </p:nvSpPr>
        <p:spPr bwMode="auto">
          <a:xfrm>
            <a:off x="0" y="17716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 name="مربع نص 17"/>
          <p:cNvSpPr txBox="1"/>
          <p:nvPr/>
        </p:nvSpPr>
        <p:spPr>
          <a:xfrm>
            <a:off x="1500166" y="357166"/>
            <a:ext cx="6786610" cy="1323439"/>
          </a:xfrm>
          <a:prstGeom prst="rect">
            <a:avLst/>
          </a:prstGeom>
          <a:noFill/>
        </p:spPr>
        <p:txBody>
          <a:bodyPr wrap="square" rtlCol="1">
            <a:spAutoFit/>
          </a:bodyPr>
          <a:lstStyle/>
          <a:p>
            <a:pPr algn="ctr" rtl="0"/>
            <a:r>
              <a:rPr lang="en-US" sz="4000" b="1" dirty="0" smtClean="0">
                <a:solidFill>
                  <a:srgbClr val="002060"/>
                </a:solidFill>
                <a:latin typeface="Andalus" pitchFamily="18" charset="-78"/>
                <a:cs typeface="Andalus" pitchFamily="18" charset="-78"/>
              </a:rPr>
              <a:t>The Required UVER All Heat Transfer </a:t>
            </a:r>
            <a:endParaRPr lang="ar-SA" sz="4000" b="1" dirty="0">
              <a:solidFill>
                <a:srgbClr val="002060"/>
              </a:solidFill>
              <a:latin typeface="Andalus" pitchFamily="18" charset="-78"/>
              <a:cs typeface="Andalus" pitchFamily="18"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idx="1"/>
          </p:nvPr>
        </p:nvSpPr>
        <p:spPr>
          <a:xfrm>
            <a:off x="1043608" y="1357298"/>
            <a:ext cx="7814672" cy="5214950"/>
          </a:xfrm>
        </p:spPr>
        <p:txBody>
          <a:bodyPr>
            <a:normAutofit/>
          </a:bodyPr>
          <a:lstStyle/>
          <a:p>
            <a:pPr algn="l">
              <a:lnSpc>
                <a:spcPct val="150000"/>
              </a:lnSpc>
              <a:buNone/>
            </a:pPr>
            <a:r>
              <a:rPr lang="en-US" b="1" dirty="0" smtClean="0">
                <a:effectLst>
                  <a:outerShdw blurRad="50800" dist="38100" dir="2700000" algn="tl" rotWithShape="0">
                    <a:prstClr val="black">
                      <a:alpha val="40000"/>
                    </a:prstClr>
                  </a:outerShdw>
                </a:effectLst>
                <a:latin typeface="Andalus" pitchFamily="18" charset="-78"/>
                <a:cs typeface="Andalus" pitchFamily="18" charset="-78"/>
              </a:rPr>
              <a:t>The following equations were used to calculated the heating load:</a:t>
            </a:r>
          </a:p>
          <a:p>
            <a:pPr algn="l" rtl="0">
              <a:lnSpc>
                <a:spcPct val="150000"/>
              </a:lnSpc>
              <a:buFont typeface="Wingdings" pitchFamily="2" charset="2"/>
              <a:buChar char="ü"/>
            </a:pPr>
            <a:r>
              <a:rPr lang="en-US" b="1" dirty="0" smtClean="0">
                <a:latin typeface="Times New Roman" pitchFamily="18" charset="0"/>
                <a:cs typeface="Times New Roman" pitchFamily="18" charset="0"/>
              </a:rPr>
              <a:t>Q</a:t>
            </a:r>
            <a:r>
              <a:rPr lang="en-US" sz="2000" dirty="0" smtClean="0">
                <a:latin typeface="Times New Roman" pitchFamily="18" charset="0"/>
                <a:cs typeface="Times New Roman" pitchFamily="18" charset="0"/>
              </a:rPr>
              <a:t>s,cond</a:t>
            </a:r>
            <a:r>
              <a:rPr lang="en-US" b="1" dirty="0" smtClean="0">
                <a:latin typeface="Times New Roman" pitchFamily="18" charset="0"/>
                <a:cs typeface="Times New Roman" pitchFamily="18" charset="0"/>
              </a:rPr>
              <a:t> = U A (T</a:t>
            </a:r>
            <a:r>
              <a:rPr lang="en-US" sz="2000" dirty="0" smtClean="0">
                <a:latin typeface="Times New Roman" pitchFamily="18" charset="0"/>
                <a:cs typeface="Times New Roman" pitchFamily="18" charset="0"/>
              </a:rPr>
              <a:t>in</a:t>
            </a:r>
            <a:r>
              <a:rPr lang="en-US" b="1" dirty="0" smtClean="0">
                <a:latin typeface="Times New Roman" pitchFamily="18" charset="0"/>
                <a:cs typeface="Times New Roman" pitchFamily="18" charset="0"/>
              </a:rPr>
              <a:t> – T</a:t>
            </a:r>
            <a:r>
              <a:rPr lang="en-US" sz="2000" dirty="0" smtClean="0">
                <a:latin typeface="Times New Roman" pitchFamily="18" charset="0"/>
                <a:cs typeface="Times New Roman" pitchFamily="18" charset="0"/>
              </a:rPr>
              <a:t>o</a:t>
            </a:r>
            <a:r>
              <a:rPr lang="en-US" b="1" dirty="0" smtClean="0">
                <a:latin typeface="Times New Roman" pitchFamily="18" charset="0"/>
                <a:cs typeface="Times New Roman" pitchFamily="18" charset="0"/>
              </a:rPr>
              <a:t>) .</a:t>
            </a:r>
          </a:p>
          <a:p>
            <a:pPr algn="l" rtl="0">
              <a:lnSpc>
                <a:spcPct val="150000"/>
              </a:lnSpc>
              <a:buFont typeface="Wingdings" pitchFamily="2" charset="2"/>
              <a:buChar char="ü"/>
            </a:pPr>
            <a:r>
              <a:rPr lang="en-US" b="1" dirty="0" smtClean="0">
                <a:latin typeface="Times New Roman" pitchFamily="18" charset="0"/>
                <a:cs typeface="Times New Roman" pitchFamily="18" charset="0"/>
              </a:rPr>
              <a:t>Q </a:t>
            </a:r>
            <a:r>
              <a:rPr lang="en-US" sz="2000" dirty="0" smtClean="0">
                <a:latin typeface="Times New Roman" pitchFamily="18" charset="0"/>
                <a:cs typeface="Times New Roman" pitchFamily="18" charset="0"/>
              </a:rPr>
              <a:t>s,vent</a:t>
            </a:r>
            <a:r>
              <a:rPr lang="en-US" sz="2800" b="1"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 1.2 V</a:t>
            </a:r>
            <a:r>
              <a:rPr lang="en-US" sz="2000" dirty="0" smtClean="0">
                <a:latin typeface="Times New Roman" pitchFamily="18" charset="0"/>
                <a:cs typeface="Times New Roman" pitchFamily="18" charset="0"/>
              </a:rPr>
              <a:t>vent</a:t>
            </a:r>
            <a:r>
              <a:rPr lang="en-US" b="1" dirty="0" smtClean="0">
                <a:latin typeface="Times New Roman" pitchFamily="18" charset="0"/>
                <a:cs typeface="Times New Roman" pitchFamily="18" charset="0"/>
              </a:rPr>
              <a:t> (T</a:t>
            </a:r>
            <a:r>
              <a:rPr lang="en-US" sz="2000" dirty="0" smtClean="0">
                <a:latin typeface="Times New Roman" pitchFamily="18" charset="0"/>
                <a:cs typeface="Times New Roman" pitchFamily="18" charset="0"/>
              </a:rPr>
              <a:t>in</a:t>
            </a:r>
            <a:r>
              <a:rPr lang="en-US" sz="2000" b="1"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 T</a:t>
            </a:r>
            <a:r>
              <a:rPr lang="en-US" sz="2000" dirty="0" smtClean="0">
                <a:latin typeface="Times New Roman" pitchFamily="18" charset="0"/>
                <a:cs typeface="Times New Roman" pitchFamily="18" charset="0"/>
              </a:rPr>
              <a:t>o</a:t>
            </a:r>
            <a:r>
              <a:rPr lang="en-US" b="1" dirty="0" smtClean="0">
                <a:latin typeface="Times New Roman" pitchFamily="18" charset="0"/>
                <a:cs typeface="Times New Roman" pitchFamily="18" charset="0"/>
              </a:rPr>
              <a:t>).</a:t>
            </a:r>
          </a:p>
          <a:p>
            <a:pPr algn="l" rtl="0">
              <a:lnSpc>
                <a:spcPct val="150000"/>
              </a:lnSpc>
              <a:buFont typeface="Wingdings" pitchFamily="2" charset="2"/>
              <a:buChar char="ü"/>
            </a:pPr>
            <a:r>
              <a:rPr lang="en-US" b="1" dirty="0" smtClean="0">
                <a:latin typeface="Times New Roman" pitchFamily="18" charset="0"/>
                <a:cs typeface="Times New Roman" pitchFamily="18" charset="0"/>
              </a:rPr>
              <a:t>Q </a:t>
            </a:r>
            <a:r>
              <a:rPr lang="en-US" sz="2000" dirty="0" smtClean="0">
                <a:latin typeface="Times New Roman" pitchFamily="18" charset="0"/>
                <a:cs typeface="Times New Roman" pitchFamily="18" charset="0"/>
              </a:rPr>
              <a:t>l,vent</a:t>
            </a:r>
            <a:r>
              <a:rPr lang="en-US" b="1" dirty="0" smtClean="0">
                <a:latin typeface="Times New Roman" pitchFamily="18" charset="0"/>
                <a:cs typeface="Times New Roman" pitchFamily="18" charset="0"/>
              </a:rPr>
              <a:t> = 3 V</a:t>
            </a:r>
            <a:r>
              <a:rPr lang="en-US" sz="2000" dirty="0" smtClean="0">
                <a:latin typeface="Times New Roman" pitchFamily="18" charset="0"/>
                <a:cs typeface="Times New Roman" pitchFamily="18" charset="0"/>
              </a:rPr>
              <a:t>vent</a:t>
            </a:r>
            <a:r>
              <a:rPr lang="en-US" b="1" dirty="0" smtClean="0">
                <a:latin typeface="Times New Roman" pitchFamily="18" charset="0"/>
                <a:cs typeface="Times New Roman" pitchFamily="18" charset="0"/>
              </a:rPr>
              <a:t> (W</a:t>
            </a:r>
            <a:r>
              <a:rPr lang="en-US" sz="2000" dirty="0" smtClean="0">
                <a:latin typeface="Times New Roman" pitchFamily="18" charset="0"/>
                <a:cs typeface="Times New Roman" pitchFamily="18" charset="0"/>
              </a:rPr>
              <a:t>i</a:t>
            </a:r>
            <a:r>
              <a:rPr lang="en-US" b="1" dirty="0" smtClean="0">
                <a:latin typeface="Times New Roman" pitchFamily="18" charset="0"/>
                <a:cs typeface="Times New Roman" pitchFamily="18" charset="0"/>
              </a:rPr>
              <a:t>- W </a:t>
            </a:r>
            <a:r>
              <a:rPr lang="en-US" sz="2000" dirty="0" smtClean="0">
                <a:latin typeface="Times New Roman" pitchFamily="18" charset="0"/>
                <a:cs typeface="Times New Roman" pitchFamily="18" charset="0"/>
              </a:rPr>
              <a:t>o</a:t>
            </a:r>
            <a:r>
              <a:rPr lang="en-US" b="1" dirty="0" smtClean="0">
                <a:latin typeface="Times New Roman" pitchFamily="18" charset="0"/>
                <a:cs typeface="Times New Roman" pitchFamily="18" charset="0"/>
              </a:rPr>
              <a:t>).</a:t>
            </a:r>
          </a:p>
          <a:p>
            <a:pPr algn="l" rtl="0">
              <a:lnSpc>
                <a:spcPct val="150000"/>
              </a:lnSpc>
              <a:buFont typeface="Wingdings" pitchFamily="2" charset="2"/>
              <a:buChar char="v"/>
            </a:pPr>
            <a:r>
              <a:rPr lang="en-US" b="1" dirty="0" smtClean="0">
                <a:latin typeface="Times New Roman" pitchFamily="18" charset="0"/>
                <a:cs typeface="Times New Roman" pitchFamily="18" charset="0"/>
              </a:rPr>
              <a:t>Q</a:t>
            </a:r>
            <a:r>
              <a:rPr lang="en-US" sz="2000" dirty="0" smtClean="0">
                <a:latin typeface="Times New Roman" pitchFamily="18" charset="0"/>
                <a:cs typeface="Times New Roman" pitchFamily="18" charset="0"/>
              </a:rPr>
              <a:t>total</a:t>
            </a:r>
            <a:r>
              <a:rPr lang="en-US" b="1" dirty="0" smtClean="0">
                <a:latin typeface="Times New Roman" pitchFamily="18" charset="0"/>
                <a:cs typeface="Times New Roman" pitchFamily="18" charset="0"/>
              </a:rPr>
              <a:t> = Q</a:t>
            </a:r>
            <a:r>
              <a:rPr lang="en-US" sz="2000" dirty="0" smtClean="0">
                <a:latin typeface="Times New Roman" pitchFamily="18" charset="0"/>
                <a:cs typeface="Times New Roman" pitchFamily="18" charset="0"/>
              </a:rPr>
              <a:t>s,cond</a:t>
            </a: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 Q</a:t>
            </a:r>
            <a:r>
              <a:rPr lang="en-US" sz="2000" dirty="0" smtClean="0">
                <a:latin typeface="Times New Roman" pitchFamily="18" charset="0"/>
                <a:cs typeface="Times New Roman" pitchFamily="18" charset="0"/>
              </a:rPr>
              <a:t>s,vent</a:t>
            </a: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+Q</a:t>
            </a:r>
            <a:r>
              <a:rPr lang="en-US" sz="2000" dirty="0" smtClean="0">
                <a:latin typeface="Times New Roman" pitchFamily="18" charset="0"/>
                <a:cs typeface="Times New Roman" pitchFamily="18" charset="0"/>
              </a:rPr>
              <a:t>l,vent </a:t>
            </a:r>
            <a:r>
              <a:rPr lang="en-US" sz="2000" b="1" dirty="0" smtClean="0">
                <a:latin typeface="Times New Roman" pitchFamily="18" charset="0"/>
                <a:cs typeface="Times New Roman" pitchFamily="18" charset="0"/>
              </a:rPr>
              <a:t>.</a:t>
            </a:r>
            <a:r>
              <a:rPr lang="en-US" sz="2000"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algn="l">
              <a:buNone/>
            </a:pPr>
            <a:endParaRPr lang="en-US" dirty="0"/>
          </a:p>
        </p:txBody>
      </p:sp>
      <p:sp>
        <p:nvSpPr>
          <p:cNvPr id="4" name="مربع نص 3"/>
          <p:cNvSpPr txBox="1"/>
          <p:nvPr/>
        </p:nvSpPr>
        <p:spPr>
          <a:xfrm>
            <a:off x="1785918" y="500042"/>
            <a:ext cx="6000792" cy="707886"/>
          </a:xfrm>
          <a:prstGeom prst="rect">
            <a:avLst/>
          </a:prstGeom>
          <a:noFill/>
        </p:spPr>
        <p:txBody>
          <a:bodyPr wrap="square" rtlCol="1">
            <a:spAutoFit/>
          </a:bodyPr>
          <a:lstStyle/>
          <a:p>
            <a:r>
              <a:rPr lang="en-US" sz="4000" b="1" dirty="0" smtClean="0">
                <a:solidFill>
                  <a:srgbClr val="002060"/>
                </a:solidFill>
                <a:latin typeface="Andalus" pitchFamily="18" charset="-78"/>
                <a:cs typeface="Andalus" pitchFamily="18" charset="-78"/>
              </a:rPr>
              <a:t>Heating Load Equations </a:t>
            </a:r>
            <a:endParaRPr lang="ar-SA" sz="4000" b="1" dirty="0">
              <a:solidFill>
                <a:srgbClr val="002060"/>
              </a:solidFill>
              <a:latin typeface="Andalus" pitchFamily="18" charset="-78"/>
              <a:cs typeface="Andalus" pitchFamily="18" charset="-7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187624" y="1700808"/>
          <a:ext cx="7704855" cy="4830489"/>
        </p:xfrm>
        <a:graphic>
          <a:graphicData uri="http://schemas.openxmlformats.org/drawingml/2006/table">
            <a:tbl>
              <a:tblPr/>
              <a:tblGrid>
                <a:gridCol w="2088232"/>
                <a:gridCol w="1968969"/>
                <a:gridCol w="1871672"/>
                <a:gridCol w="1775982"/>
              </a:tblGrid>
              <a:tr h="417593">
                <a:tc>
                  <a:txBody>
                    <a:bodyPr/>
                    <a:lstStyle/>
                    <a:p>
                      <a:pPr algn="ctr" rtl="0" fontAlgn="b"/>
                      <a:r>
                        <a:rPr lang="en-US" sz="2000" b="1" i="0" u="none" strike="noStrike" dirty="0">
                          <a:solidFill>
                            <a:srgbClr val="000000"/>
                          </a:solidFill>
                          <a:latin typeface="Times New Roman"/>
                        </a:rPr>
                        <a:t>No. of</a:t>
                      </a:r>
                    </a:p>
                  </a:txBody>
                  <a:tcPr marL="9089" marR="9089" marT="90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B6DDE8"/>
                    </a:solidFill>
                  </a:tcPr>
                </a:tc>
                <a:tc>
                  <a:txBody>
                    <a:bodyPr/>
                    <a:lstStyle/>
                    <a:p>
                      <a:pPr algn="ctr" rtl="0" fontAlgn="b"/>
                      <a:r>
                        <a:rPr lang="en-US" sz="2700" b="0" i="0" u="none" strike="noStrike" dirty="0" smtClean="0">
                          <a:solidFill>
                            <a:srgbClr val="000000"/>
                          </a:solidFill>
                          <a:latin typeface="Times New Roman"/>
                        </a:rPr>
                        <a:t> Q </a:t>
                      </a:r>
                      <a:r>
                        <a:rPr lang="en-US" sz="2700" b="0" i="0" u="none" strike="noStrike" dirty="0">
                          <a:solidFill>
                            <a:srgbClr val="000000"/>
                          </a:solidFill>
                          <a:latin typeface="Times New Roman"/>
                        </a:rPr>
                        <a:t>(total)</a:t>
                      </a:r>
                    </a:p>
                  </a:txBody>
                  <a:tcPr marL="9089" marR="9089" marT="90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B6DDE8"/>
                    </a:solidFill>
                  </a:tcPr>
                </a:tc>
                <a:tc rowSpan="2">
                  <a:txBody>
                    <a:bodyPr/>
                    <a:lstStyle/>
                    <a:p>
                      <a:pPr algn="ctr" rtl="0" fontAlgn="b"/>
                      <a:r>
                        <a:rPr lang="en-US" sz="2700" b="0" i="0" u="none" strike="noStrike" dirty="0">
                          <a:solidFill>
                            <a:srgbClr val="000000"/>
                          </a:solidFill>
                          <a:latin typeface="Times New Roman"/>
                        </a:rPr>
                        <a:t>Q (total) </a:t>
                      </a:r>
                      <a:endParaRPr lang="en-US" sz="2700" b="0" i="0" u="none" strike="noStrike" dirty="0" smtClean="0">
                        <a:solidFill>
                          <a:srgbClr val="000000"/>
                        </a:solidFill>
                        <a:latin typeface="Times New Roman"/>
                      </a:endParaRPr>
                    </a:p>
                    <a:p>
                      <a:pPr algn="ctr" rtl="0" fontAlgn="b"/>
                      <a:r>
                        <a:rPr lang="en-US" sz="2700" b="0" i="0" u="none" strike="noStrike" dirty="0" smtClean="0">
                          <a:solidFill>
                            <a:srgbClr val="000000"/>
                          </a:solidFill>
                          <a:latin typeface="Times New Roman"/>
                        </a:rPr>
                        <a:t>Ton</a:t>
                      </a:r>
                      <a:endParaRPr lang="en-US" sz="2700" b="0" i="0" u="none" strike="noStrike" dirty="0">
                        <a:solidFill>
                          <a:srgbClr val="000000"/>
                        </a:solidFill>
                        <a:latin typeface="Times New Roman"/>
                      </a:endParaRPr>
                    </a:p>
                  </a:txBody>
                  <a:tcPr marL="9089" marR="9089" marT="90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rowSpan="2">
                  <a:txBody>
                    <a:bodyPr/>
                    <a:lstStyle/>
                    <a:p>
                      <a:pPr algn="ctr" rtl="0" fontAlgn="b"/>
                      <a:r>
                        <a:rPr lang="en-US" sz="2700" b="0" i="0" u="none" strike="noStrike" dirty="0">
                          <a:solidFill>
                            <a:srgbClr val="000000"/>
                          </a:solidFill>
                          <a:latin typeface="Times New Roman"/>
                        </a:rPr>
                        <a:t>Q (total) CFM</a:t>
                      </a:r>
                    </a:p>
                  </a:txBody>
                  <a:tcPr marL="9089" marR="9089" marT="90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r>
              <a:tr h="417593">
                <a:tc>
                  <a:txBody>
                    <a:bodyPr/>
                    <a:lstStyle/>
                    <a:p>
                      <a:pPr algn="ctr" rtl="0" fontAlgn="b"/>
                      <a:r>
                        <a:rPr lang="en-US" sz="2000" b="1" i="0" u="none" strike="noStrike" dirty="0">
                          <a:solidFill>
                            <a:srgbClr val="000000"/>
                          </a:solidFill>
                          <a:latin typeface="Times New Roman"/>
                        </a:rPr>
                        <a:t> Floor </a:t>
                      </a:r>
                    </a:p>
                  </a:txBody>
                  <a:tcPr marL="9089" marR="9089" marT="90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B6DDE8"/>
                    </a:solidFill>
                  </a:tcPr>
                </a:tc>
                <a:tc>
                  <a:txBody>
                    <a:bodyPr/>
                    <a:lstStyle/>
                    <a:p>
                      <a:pPr algn="ctr" rtl="0" fontAlgn="b"/>
                      <a:r>
                        <a:rPr lang="en-US" sz="2700" b="0" i="0" u="none" strike="noStrike" dirty="0">
                          <a:solidFill>
                            <a:srgbClr val="000000"/>
                          </a:solidFill>
                          <a:latin typeface="Times New Roman"/>
                        </a:rPr>
                        <a:t> kw </a:t>
                      </a:r>
                    </a:p>
                  </a:txBody>
                  <a:tcPr marL="9089" marR="9089" marT="90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B6DDE8"/>
                    </a:solidFill>
                  </a:tcPr>
                </a:tc>
                <a:tc vMerge="1">
                  <a:txBody>
                    <a:bodyPr/>
                    <a:lstStyle/>
                    <a:p>
                      <a:endParaRPr lang="en-US"/>
                    </a:p>
                  </a:txBody>
                  <a:tcPr/>
                </a:tc>
                <a:tc vMerge="1">
                  <a:txBody>
                    <a:bodyPr/>
                    <a:lstStyle/>
                    <a:p>
                      <a:endParaRPr lang="en-US"/>
                    </a:p>
                  </a:txBody>
                  <a:tcPr/>
                </a:tc>
              </a:tr>
              <a:tr h="995117">
                <a:tc>
                  <a:txBody>
                    <a:bodyPr/>
                    <a:lstStyle/>
                    <a:p>
                      <a:pPr algn="ctr" rtl="0" fontAlgn="b"/>
                      <a:r>
                        <a:rPr lang="en-US" sz="3100" b="1" i="0" u="none" strike="noStrike" dirty="0" smtClean="0">
                          <a:solidFill>
                            <a:srgbClr val="000000"/>
                          </a:solidFill>
                          <a:latin typeface="Times New Roman"/>
                        </a:rPr>
                        <a:t>Basement floor</a:t>
                      </a:r>
                      <a:endParaRPr lang="en-US" sz="3100" b="1" i="0" u="none" strike="noStrike" dirty="0">
                        <a:solidFill>
                          <a:srgbClr val="000000"/>
                        </a:solidFill>
                        <a:latin typeface="Times New Roman"/>
                      </a:endParaRPr>
                    </a:p>
                  </a:txBody>
                  <a:tcPr marL="9089" marR="9089" marT="90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9B8"/>
                    </a:solidFill>
                  </a:tcPr>
                </a:tc>
                <a:tc>
                  <a:txBody>
                    <a:bodyPr/>
                    <a:lstStyle/>
                    <a:p>
                      <a:pPr algn="ctr" fontAlgn="b"/>
                      <a:r>
                        <a:rPr lang="en-US" sz="3600" b="1" i="0" u="none" strike="noStrike" dirty="0" smtClean="0">
                          <a:solidFill>
                            <a:srgbClr val="000000"/>
                          </a:solidFill>
                          <a:latin typeface="Calibri"/>
                        </a:rPr>
                        <a:t>54.396</a:t>
                      </a:r>
                      <a:endParaRPr lang="en-US" sz="3600" b="1" i="0" u="none" strike="noStrike" dirty="0">
                        <a:solidFill>
                          <a:srgbClr val="000000"/>
                        </a:solidFill>
                        <a:latin typeface="Calibri"/>
                      </a:endParaRP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3600" b="1" i="0" u="none" strike="noStrike" dirty="0" smtClean="0">
                          <a:solidFill>
                            <a:srgbClr val="000000"/>
                          </a:solidFill>
                          <a:latin typeface="Calibri"/>
                        </a:rPr>
                        <a:t>15.534</a:t>
                      </a:r>
                      <a:endParaRPr lang="en-US" sz="3600" b="1"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3600" b="1" i="0" u="none" strike="noStrike" dirty="0" smtClean="0">
                          <a:solidFill>
                            <a:srgbClr val="000000"/>
                          </a:solidFill>
                          <a:latin typeface="Calibri"/>
                        </a:rPr>
                        <a:t>9967.65</a:t>
                      </a:r>
                      <a:endParaRPr lang="en-US" sz="3600" b="1"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r>
              <a:tr h="995117">
                <a:tc>
                  <a:txBody>
                    <a:bodyPr/>
                    <a:lstStyle/>
                    <a:p>
                      <a:pPr algn="ctr" rtl="0" fontAlgn="b"/>
                      <a:r>
                        <a:rPr lang="en-US" sz="3100" b="1" i="0" u="none" strike="noStrike" dirty="0" smtClean="0">
                          <a:solidFill>
                            <a:srgbClr val="000000"/>
                          </a:solidFill>
                          <a:latin typeface="Times New Roman"/>
                        </a:rPr>
                        <a:t>Ground</a:t>
                      </a:r>
                      <a:r>
                        <a:rPr lang="en-US" sz="3100" b="1" i="0" u="none" strike="noStrike" baseline="0" dirty="0" smtClean="0">
                          <a:solidFill>
                            <a:srgbClr val="000000"/>
                          </a:solidFill>
                          <a:latin typeface="Times New Roman"/>
                        </a:rPr>
                        <a:t> </a:t>
                      </a:r>
                      <a:r>
                        <a:rPr lang="en-US" sz="3100" b="1" i="0" u="none" strike="noStrike" dirty="0" smtClean="0">
                          <a:solidFill>
                            <a:srgbClr val="000000"/>
                          </a:solidFill>
                          <a:latin typeface="Times New Roman"/>
                        </a:rPr>
                        <a:t>floor</a:t>
                      </a:r>
                      <a:endParaRPr lang="en-US" sz="3100" b="1" i="0" u="none" strike="noStrike" dirty="0">
                        <a:solidFill>
                          <a:srgbClr val="000000"/>
                        </a:solidFill>
                        <a:latin typeface="Times New Roman"/>
                      </a:endParaRPr>
                    </a:p>
                  </a:txBody>
                  <a:tcPr marL="9089" marR="9089" marT="90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9B8"/>
                    </a:solidFill>
                  </a:tcPr>
                </a:tc>
                <a:tc>
                  <a:txBody>
                    <a:bodyPr/>
                    <a:lstStyle/>
                    <a:p>
                      <a:pPr algn="ctr" fontAlgn="b"/>
                      <a:r>
                        <a:rPr lang="en-US" sz="3600" b="1" i="0" u="none" strike="noStrike" dirty="0" smtClean="0">
                          <a:solidFill>
                            <a:srgbClr val="000000"/>
                          </a:solidFill>
                          <a:latin typeface="Calibri"/>
                        </a:rPr>
                        <a:t>166.585</a:t>
                      </a:r>
                      <a:endParaRPr lang="en-US" sz="3600" b="1" i="0" u="none" strike="noStrike" dirty="0">
                        <a:solidFill>
                          <a:srgbClr val="000000"/>
                        </a:solidFill>
                        <a:latin typeface="Calibri"/>
                      </a:endParaRP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3600" b="1" i="0" u="none" strike="noStrike" dirty="0" smtClean="0">
                          <a:solidFill>
                            <a:schemeClr val="tx1"/>
                          </a:solidFill>
                          <a:latin typeface="Calibri"/>
                        </a:rPr>
                        <a:t>47.5957</a:t>
                      </a:r>
                      <a:endParaRPr lang="en-US" sz="3600" b="1" i="0" u="none" strike="noStrike" dirty="0">
                        <a:solidFill>
                          <a:schemeClr val="tx1"/>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3600" b="1" i="0" u="none" strike="noStrike" dirty="0" smtClean="0">
                          <a:solidFill>
                            <a:srgbClr val="000000"/>
                          </a:solidFill>
                          <a:latin typeface="Calibri"/>
                        </a:rPr>
                        <a:t>30540.58</a:t>
                      </a:r>
                      <a:endParaRPr lang="en-US" sz="3600" b="1"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r>
              <a:tr h="995117">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3100" b="1" i="0" u="none" strike="noStrike" dirty="0" smtClean="0">
                          <a:solidFill>
                            <a:srgbClr val="000000"/>
                          </a:solidFill>
                          <a:latin typeface="Times New Roman"/>
                        </a:rPr>
                        <a:t>First Floor</a:t>
                      </a:r>
                    </a:p>
                    <a:p>
                      <a:pPr algn="ctr" rtl="0" fontAlgn="b"/>
                      <a:endParaRPr lang="en-US" sz="3100" b="1" i="0" u="none" strike="noStrike" dirty="0">
                        <a:solidFill>
                          <a:srgbClr val="000000"/>
                        </a:solidFill>
                        <a:latin typeface="Times New Roman"/>
                      </a:endParaRPr>
                    </a:p>
                  </a:txBody>
                  <a:tcPr marL="9089" marR="9089" marT="90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9B8"/>
                    </a:solidFill>
                  </a:tcPr>
                </a:tc>
                <a:tc>
                  <a:txBody>
                    <a:bodyPr/>
                    <a:lstStyle/>
                    <a:p>
                      <a:pPr algn="ctr" fontAlgn="b"/>
                      <a:r>
                        <a:rPr lang="en-US" sz="3600" b="1" i="0" u="none" strike="noStrike" dirty="0" smtClean="0">
                          <a:solidFill>
                            <a:srgbClr val="000000"/>
                          </a:solidFill>
                          <a:latin typeface="Calibri"/>
                        </a:rPr>
                        <a:t>174.515</a:t>
                      </a:r>
                      <a:endParaRPr lang="en-US" sz="3600" b="1" i="0" u="none" strike="noStrike" dirty="0">
                        <a:solidFill>
                          <a:srgbClr val="000000"/>
                        </a:solidFill>
                        <a:latin typeface="Calibri"/>
                      </a:endParaRP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3600" b="1" i="0" u="none" strike="noStrike" dirty="0" smtClean="0">
                          <a:solidFill>
                            <a:srgbClr val="000000"/>
                          </a:solidFill>
                          <a:latin typeface="Calibri"/>
                        </a:rPr>
                        <a:t>49.861</a:t>
                      </a:r>
                      <a:endParaRPr lang="en-US" sz="3600" b="1"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3600" b="1" i="0" u="none" strike="noStrike" dirty="0" smtClean="0">
                          <a:solidFill>
                            <a:srgbClr val="000000"/>
                          </a:solidFill>
                          <a:latin typeface="Calibri"/>
                        </a:rPr>
                        <a:t>31994.45</a:t>
                      </a:r>
                      <a:endParaRPr lang="en-US" sz="3600" b="1"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r>
              <a:tr h="1004000">
                <a:tc>
                  <a:txBody>
                    <a:bodyPr/>
                    <a:lstStyle/>
                    <a:p>
                      <a:pPr algn="ctr" rtl="0" fontAlgn="b"/>
                      <a:r>
                        <a:rPr lang="en-US" sz="3100" b="1" i="0" u="none" strike="noStrike" dirty="0">
                          <a:solidFill>
                            <a:srgbClr val="000000"/>
                          </a:solidFill>
                          <a:latin typeface="Times New Roman"/>
                        </a:rPr>
                        <a:t>Second Floor </a:t>
                      </a:r>
                    </a:p>
                  </a:txBody>
                  <a:tcPr marL="9089" marR="9089" marT="90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ctr" fontAlgn="b"/>
                      <a:r>
                        <a:rPr lang="en-US" sz="3600" b="1" i="0" u="none" strike="noStrike" dirty="0">
                          <a:solidFill>
                            <a:srgbClr val="000000"/>
                          </a:solidFill>
                          <a:latin typeface="Calibri"/>
                        </a:rPr>
                        <a:t>186019.6</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3600" b="1" i="0" u="none" strike="noStrike" dirty="0" smtClean="0">
                          <a:solidFill>
                            <a:srgbClr val="000000"/>
                          </a:solidFill>
                          <a:latin typeface="Calibri"/>
                        </a:rPr>
                        <a:t>53.148</a:t>
                      </a:r>
                      <a:endParaRPr lang="en-US" sz="3600" b="1"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algn="ctr" fontAlgn="b"/>
                      <a:r>
                        <a:rPr lang="en-US" sz="3600" b="1" i="0" u="none" strike="noStrike" dirty="0" smtClean="0">
                          <a:solidFill>
                            <a:srgbClr val="000000"/>
                          </a:solidFill>
                          <a:latin typeface="Calibri"/>
                        </a:rPr>
                        <a:t>34103.59</a:t>
                      </a:r>
                      <a:endParaRPr lang="en-US" sz="3600" b="1"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bl>
          </a:graphicData>
        </a:graphic>
      </p:graphicFrame>
      <p:sp>
        <p:nvSpPr>
          <p:cNvPr id="5" name="Horizontal Scroll 8"/>
          <p:cNvSpPr>
            <a:spLocks noChangeArrowheads="1"/>
          </p:cNvSpPr>
          <p:nvPr/>
        </p:nvSpPr>
        <p:spPr bwMode="auto">
          <a:xfrm>
            <a:off x="1043608" y="0"/>
            <a:ext cx="7929618" cy="1571636"/>
          </a:xfrm>
          <a:prstGeom prst="horizontalScroll">
            <a:avLst>
              <a:gd name="adj" fmla="val 12500"/>
            </a:avLst>
          </a:prstGeom>
          <a:ln>
            <a:headEnd/>
            <a:tailEnd/>
          </a:ln>
        </p:spPr>
        <p:style>
          <a:lnRef idx="2">
            <a:schemeClr val="dk1"/>
          </a:lnRef>
          <a:fillRef idx="1">
            <a:schemeClr val="lt1"/>
          </a:fillRef>
          <a:effectRef idx="0">
            <a:schemeClr val="dk1"/>
          </a:effectRef>
          <a:fontRef idx="minor">
            <a:schemeClr val="dk1"/>
          </a:fontRef>
        </p:style>
        <p:txBody>
          <a:bodyPr/>
          <a:lstStyle/>
          <a:p>
            <a:pPr eaLnBrk="0" hangingPunct="0">
              <a:defRPr/>
            </a:pPr>
            <a:r>
              <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rPr>
              <a:t>   HEATING LOAD RESULTS</a:t>
            </a:r>
            <a:endParaRPr lang="ar-SA"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850</TotalTime>
  <Words>1464</Words>
  <Application>Microsoft Office PowerPoint</Application>
  <PresentationFormat>On-screen Show (4:3)</PresentationFormat>
  <Paragraphs>250</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Solstice</vt:lpstr>
      <vt:lpstr>Slide 1</vt:lpstr>
      <vt:lpstr>In our project we will design the following mechanical systems:</vt:lpstr>
      <vt:lpstr>Building Description</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The plumping fixture unit in building</vt:lpstr>
      <vt:lpstr>Slide 22</vt:lpstr>
      <vt:lpstr>Slide 23</vt:lpstr>
      <vt:lpstr>Slide 24</vt:lpstr>
      <vt:lpstr> The design of drainage system applied as follows: </vt:lpstr>
      <vt:lpstr>Slide 26</vt:lpstr>
      <vt:lpstr>Slide 27</vt:lpstr>
      <vt:lpstr>Slide 28</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Location for a landfill and recycling facility</dc:title>
  <dc:creator>Akram</dc:creator>
  <cp:lastModifiedBy>eng. abo alrob</cp:lastModifiedBy>
  <cp:revision>120</cp:revision>
  <dcterms:created xsi:type="dcterms:W3CDTF">2011-12-18T07:56:28Z</dcterms:created>
  <dcterms:modified xsi:type="dcterms:W3CDTF">2013-05-17T11:38:14Z</dcterms:modified>
</cp:coreProperties>
</file>