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1" r:id="rId1"/>
  </p:sldMasterIdLst>
  <p:notesMasterIdLst>
    <p:notesMasterId r:id="rId22"/>
  </p:notesMasterIdLst>
  <p:handoutMasterIdLst>
    <p:handoutMasterId r:id="rId23"/>
  </p:handoutMasterIdLst>
  <p:sldIdLst>
    <p:sldId id="459" r:id="rId2"/>
    <p:sldId id="519" r:id="rId3"/>
    <p:sldId id="498" r:id="rId4"/>
    <p:sldId id="475" r:id="rId5"/>
    <p:sldId id="496" r:id="rId6"/>
    <p:sldId id="497" r:id="rId7"/>
    <p:sldId id="515" r:id="rId8"/>
    <p:sldId id="500" r:id="rId9"/>
    <p:sldId id="509" r:id="rId10"/>
    <p:sldId id="513" r:id="rId11"/>
    <p:sldId id="520" r:id="rId12"/>
    <p:sldId id="521" r:id="rId13"/>
    <p:sldId id="499" r:id="rId14"/>
    <p:sldId id="523" r:id="rId15"/>
    <p:sldId id="516" r:id="rId16"/>
    <p:sldId id="501" r:id="rId17"/>
    <p:sldId id="517" r:id="rId18"/>
    <p:sldId id="503" r:id="rId19"/>
    <p:sldId id="518" r:id="rId20"/>
    <p:sldId id="504" r:id="rId21"/>
  </p:sldIdLst>
  <p:sldSz cx="9144000" cy="6858000" type="screen4x3"/>
  <p:notesSz cx="6797675" cy="9926638"/>
  <p:custDataLst>
    <p:tags r:id="rId24"/>
  </p:custDataLst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poS" pitchFamily="2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poS" pitchFamily="2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poS" pitchFamily="2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poS" pitchFamily="2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poS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poS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poS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poS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poS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B76"/>
    <a:srgbClr val="F9B263"/>
    <a:srgbClr val="FAC58A"/>
    <a:srgbClr val="93DBFF"/>
    <a:srgbClr val="7DE6FF"/>
    <a:srgbClr val="2E2E2E"/>
    <a:srgbClr val="22375C"/>
    <a:srgbClr val="3A5EA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289" autoAdjust="0"/>
    <p:restoredTop sz="86425" autoAdjust="0"/>
  </p:normalViewPr>
  <p:slideViewPr>
    <p:cSldViewPr snapToGrid="0" snapToObjects="1">
      <p:cViewPr varScale="1">
        <p:scale>
          <a:sx n="60" d="100"/>
          <a:sy n="60" d="100"/>
        </p:scale>
        <p:origin x="-1368" y="-96"/>
      </p:cViewPr>
      <p:guideLst>
        <p:guide orient="horz" pos="998"/>
        <p:guide pos="226"/>
      </p:guideLst>
    </p:cSldViewPr>
  </p:slideViewPr>
  <p:outlineViewPr>
    <p:cViewPr>
      <p:scale>
        <a:sx n="33" d="100"/>
        <a:sy n="33" d="100"/>
      </p:scale>
      <p:origin x="0" y="61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041A9D-35E5-4837-9C3B-EFF996654C8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34292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B34F7E-6170-4B47-86D9-70291A5CE41B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291062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poS" pitchFamily="2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poS" pitchFamily="2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poS" pitchFamily="2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poS" pitchFamily="2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poS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ailure_mode_and_effects_analysis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72504A-9A40-41E1-BA96-EEE46F3812BA}" type="slidenum">
              <a:rPr lang="de-DE"/>
              <a:pPr/>
              <a:t>1</a:t>
            </a:fld>
            <a:endParaRPr lang="de-DE" dirty="0"/>
          </a:p>
        </p:txBody>
      </p:sp>
      <p:sp>
        <p:nvSpPr>
          <p:cNvPr id="3725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5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admin and head</a:t>
            </a:r>
            <a:r>
              <a:rPr lang="en-GB" baseline="0" dirty="0" smtClean="0"/>
              <a:t> of department</a:t>
            </a:r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15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16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17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18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19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20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2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3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4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5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6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The  model metrics are validated by correlating them experts opinion and failure reports.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Each metric used to rank the targeted models. Then, the metric rankings were correlated with rankings from experts and failure reports.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The correlation is measured using spearman’s rank coefficient. </a:t>
            </a:r>
          </a:p>
          <a:p>
            <a:endParaRPr lang="en-US" sz="1200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7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8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The metrics which were used are the metrics defined in Jan </a:t>
            </a:r>
            <a:r>
              <a:rPr lang="en-US" sz="1200" dirty="0" err="1" smtClean="0"/>
              <a:t>Scheible</a:t>
            </a:r>
            <a:r>
              <a:rPr lang="en-US" sz="1200" dirty="0" smtClean="0"/>
              <a:t> </a:t>
            </a:r>
            <a:r>
              <a:rPr lang="en-US" sz="1200" dirty="0" err="1" smtClean="0"/>
              <a:t>Phd</a:t>
            </a:r>
            <a:r>
              <a:rPr lang="en-US" sz="1200" dirty="0" smtClean="0"/>
              <a:t> thesis ‘</a:t>
            </a:r>
            <a:r>
              <a:rPr lang="de-DE" sz="1200" dirty="0" smtClean="0"/>
              <a:t>Automatisierte </a:t>
            </a:r>
            <a:r>
              <a:rPr lang="de-DE" sz="1200" dirty="0" err="1" smtClean="0"/>
              <a:t>qualitaewtsbewertung</a:t>
            </a:r>
            <a:r>
              <a:rPr lang="de-DE" sz="1200" dirty="0" smtClean="0"/>
              <a:t> am </a:t>
            </a:r>
            <a:r>
              <a:rPr lang="de-DE" sz="1200" dirty="0" err="1" smtClean="0"/>
              <a:t>beispiel</a:t>
            </a:r>
            <a:r>
              <a:rPr lang="de-DE" sz="1200" dirty="0" smtClean="0"/>
              <a:t> von </a:t>
            </a:r>
            <a:r>
              <a:rPr lang="de-DE" sz="1200" dirty="0" err="1" smtClean="0"/>
              <a:t>matlab</a:t>
            </a:r>
            <a:r>
              <a:rPr lang="de-DE" sz="1200" dirty="0" smtClean="0"/>
              <a:t> </a:t>
            </a:r>
            <a:r>
              <a:rPr lang="de-DE" sz="1200" dirty="0" err="1" smtClean="0"/>
              <a:t>simulink</a:t>
            </a:r>
            <a:r>
              <a:rPr lang="de-DE" sz="1200" dirty="0" smtClean="0"/>
              <a:t>-</a:t>
            </a:r>
            <a:r>
              <a:rPr lang="en-US" sz="1200" dirty="0" err="1" smtClean="0"/>
              <a:t>modellen</a:t>
            </a:r>
            <a:r>
              <a:rPr lang="en-US" sz="1200" dirty="0" smtClean="0"/>
              <a:t> in der </a:t>
            </a:r>
            <a:r>
              <a:rPr lang="en-US" sz="1200" dirty="0" err="1" smtClean="0"/>
              <a:t>automobil-domaene</a:t>
            </a:r>
            <a:r>
              <a:rPr lang="en-US" sz="1200" dirty="0" smtClean="0"/>
              <a:t>’.(84 metrics)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Also, we used the MBE tool to measure the metrics.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The tool is comprehensive and the wide range of  metrics covering almost all aspects of the model.</a:t>
            </a:r>
          </a:p>
          <a:p>
            <a:pPr marL="342900" marR="0" indent="-342900" algn="l" defTabSz="914400" rtl="0" eaLnBrk="1" fontAlgn="base" latinLnBrk="0" hangingPunct="1">
              <a:lnSpc>
                <a:spcPct val="108000"/>
              </a:lnSpc>
              <a:spcBef>
                <a:spcPct val="0"/>
              </a:spcBef>
              <a:spcAft>
                <a:spcPct val="42000"/>
              </a:spcAft>
              <a:buClrTx/>
              <a:buSzPct val="75000"/>
              <a:buFont typeface="Arial" pitchFamily="34" charset="0"/>
              <a:buChar char="•"/>
              <a:tabLst/>
              <a:defRPr/>
            </a:pPr>
            <a:r>
              <a:rPr lang="en-US" sz="1100" kern="1200" dirty="0" smtClean="0">
                <a:solidFill>
                  <a:schemeClr val="tx1"/>
                </a:solidFill>
                <a:effectLst/>
                <a:latin typeface="CorpoS" pitchFamily="2" charset="0"/>
                <a:ea typeface="+mn-ea"/>
                <a:cs typeface="+mn-cs"/>
              </a:rPr>
              <a:t> The measurement database content effects the quality rating.</a:t>
            </a:r>
            <a:endParaRPr lang="en-US" sz="1200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89B6A-B9C6-401F-AEE3-F1ABDB4E5D39}" type="slidenum">
              <a:rPr lang="de-DE"/>
              <a:pPr/>
              <a:t>13</a:t>
            </a:fld>
            <a:endParaRPr lang="de-DE" dirty="0"/>
          </a:p>
        </p:txBody>
      </p:sp>
      <p:sp>
        <p:nvSpPr>
          <p:cNvPr id="37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4112" cy="3722687"/>
          </a:xfrm>
          <a:ln/>
        </p:spPr>
      </p:sp>
      <p:sp>
        <p:nvSpPr>
          <p:cNvPr id="37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67225"/>
          </a:xfrm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CorpoS" pitchFamily="2" charset="0"/>
                <a:ea typeface="+mn-ea"/>
                <a:cs typeface="+mn-cs"/>
                <a:hlinkClick r:id="rId3"/>
              </a:rPr>
              <a:t>Failure mode and effects analysis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CorpoS" pitchFamily="2" charset="0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7346" name="Rectangle 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3588" y="6704013"/>
            <a:ext cx="2133600" cy="1508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fld id="{21DB94B0-673B-48F1-B8AD-258747EACC23}" type="datetime1">
              <a:rPr lang="de-DE" smtClean="0"/>
              <a:pPr/>
              <a:t>27.05.2012</a:t>
            </a:fld>
            <a:endParaRPr lang="de-DE"/>
          </a:p>
        </p:txBody>
      </p:sp>
      <p:sp>
        <p:nvSpPr>
          <p:cNvPr id="3257347" name="Rectangle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704013"/>
            <a:ext cx="1795462" cy="150812"/>
          </a:xfrm>
        </p:spPr>
        <p:txBody>
          <a:bodyPr/>
          <a:lstStyle>
            <a:lvl1pPr>
              <a:defRPr/>
            </a:lvl1pPr>
          </a:lstStyle>
          <a:p>
            <a:fld id="{8895E585-8D1F-4711-A6F1-EB6FE2E58453}" type="slidenum">
              <a:rPr lang="de-DE"/>
              <a:pPr/>
              <a:t>‹#›</a:t>
            </a:fld>
            <a:endParaRPr lang="de-DE"/>
          </a:p>
        </p:txBody>
      </p:sp>
      <p:pic>
        <p:nvPicPr>
          <p:cNvPr id="3257348" name="Picture 4" descr="weiß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99238"/>
            <a:ext cx="9140825" cy="252412"/>
          </a:xfrm>
          <a:prstGeom prst="rect">
            <a:avLst/>
          </a:prstGeom>
          <a:noFill/>
        </p:spPr>
      </p:pic>
      <p:sp>
        <p:nvSpPr>
          <p:cNvPr id="32573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308725"/>
            <a:ext cx="8642350" cy="287338"/>
          </a:xfrm>
          <a:solidFill>
            <a:schemeClr val="tx2"/>
          </a:solidFill>
        </p:spPr>
        <p:txBody>
          <a:bodyPr lIns="144000" rIns="144000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RD/ESS - Bachelor Thesis, Omar Ayoub</a:t>
            </a:r>
            <a:endParaRPr lang="de-DE" dirty="0"/>
          </a:p>
        </p:txBody>
      </p:sp>
      <p:sp>
        <p:nvSpPr>
          <p:cNvPr id="3257350" name="Rectangle 6"/>
          <p:cNvSpPr>
            <a:spLocks noGrp="1" noChangeAspect="1" noChangeArrowheads="1"/>
          </p:cNvSpPr>
          <p:nvPr>
            <p:ph type="ctrTitle"/>
          </p:nvPr>
        </p:nvSpPr>
        <p:spPr>
          <a:xfrm>
            <a:off x="395288" y="2528888"/>
            <a:ext cx="8367712" cy="423862"/>
          </a:xfrm>
        </p:spPr>
        <p:txBody>
          <a:bodyPr bIns="4320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pic>
        <p:nvPicPr>
          <p:cNvPr id="3257351" name="Picture 7" descr="Daimler_Logotype_100_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5531" y="739877"/>
            <a:ext cx="3643313" cy="493713"/>
          </a:xfrm>
          <a:prstGeom prst="rect">
            <a:avLst/>
          </a:prstGeom>
          <a:noFill/>
        </p:spPr>
      </p:pic>
      <p:sp>
        <p:nvSpPr>
          <p:cNvPr id="32573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952750"/>
            <a:ext cx="8351837" cy="3355975"/>
          </a:xfrm>
        </p:spPr>
        <p:txBody>
          <a:bodyPr/>
          <a:lstStyle>
            <a:lvl1pPr>
              <a:lnSpc>
                <a:spcPct val="100000"/>
              </a:lnSpc>
              <a:spcAft>
                <a:spcPct val="0"/>
              </a:spcAft>
              <a:defRPr sz="2400">
                <a:solidFill>
                  <a:schemeClr val="bg2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3257355" name="Line 11"/>
          <p:cNvSpPr>
            <a:spLocks noChangeShapeType="1"/>
          </p:cNvSpPr>
          <p:nvPr/>
        </p:nvSpPr>
        <p:spPr bwMode="auto">
          <a:xfrm>
            <a:off x="250825" y="2420938"/>
            <a:ext cx="864076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lIns="90000" tIns="46800" rIns="90000" bIns="46800"/>
          <a:lstStyle/>
          <a:p>
            <a:endParaRPr lang="de-DE"/>
          </a:p>
        </p:txBody>
      </p:sp>
      <p:pic>
        <p:nvPicPr>
          <p:cNvPr id="1026" name="Picture 2" descr="C:\Users\LRC\Dropbox\dissertation_20.5.2012\najah_logo_0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2395" y="302519"/>
            <a:ext cx="1360487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F7155D-E542-4931-8BA9-3A2B80C5CF5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730250"/>
            <a:ext cx="2087563" cy="5722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730250"/>
            <a:ext cx="6113462" cy="5722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F75FE5-43E9-4C91-B991-5776FD0B299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30250"/>
            <a:ext cx="8353425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5288" y="1543050"/>
            <a:ext cx="4100512" cy="49101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43050"/>
            <a:ext cx="4100513" cy="49101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95288" y="6705600"/>
            <a:ext cx="4175125" cy="152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53250" y="6705600"/>
            <a:ext cx="1795463" cy="152400"/>
          </a:xfrm>
        </p:spPr>
        <p:txBody>
          <a:bodyPr/>
          <a:lstStyle>
            <a:lvl1pPr>
              <a:defRPr/>
            </a:lvl1pPr>
          </a:lstStyle>
          <a:p>
            <a:fld id="{F932AF42-3E93-4026-A3DD-6437D051F2B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A1F403-2C42-461B-AD93-8FEDA1C76B2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F59454-70EA-4E8C-9E89-F39E11ED869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543050"/>
            <a:ext cx="4100512" cy="4910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43050"/>
            <a:ext cx="4100513" cy="4910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EB2FC6-47DA-4B6F-ABD0-1E7CEC8303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8DB839-D7D5-45A6-9835-F15B7D27A3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69C68F-682C-400C-8B21-5623B4EFE97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88BC4D-30C4-40F8-A427-56721A72BB3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8B8966-3A2E-4E70-95FE-43A195C685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8DCB5C-EDE6-4591-9242-DBCFA5D070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543050"/>
            <a:ext cx="8353425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3256323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705600"/>
            <a:ext cx="41751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Aft>
                <a:spcPct val="50000"/>
              </a:spcAft>
              <a:defRPr sz="900"/>
            </a:lvl1pPr>
          </a:lstStyle>
          <a:p>
            <a:r>
              <a:rPr lang="en-US" dirty="0" smtClean="0"/>
              <a:t>RD/ESS - Bachelor Thesis, Omar </a:t>
            </a:r>
            <a:r>
              <a:rPr lang="en-US" dirty="0" err="1" smtClean="0"/>
              <a:t>Ayoub</a:t>
            </a:r>
            <a:endParaRPr lang="en-GB" dirty="0"/>
          </a:p>
        </p:txBody>
      </p:sp>
      <p:sp>
        <p:nvSpPr>
          <p:cNvPr id="32563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spcAft>
                <a:spcPct val="50000"/>
              </a:spcAft>
              <a:defRPr sz="900"/>
            </a:lvl1pPr>
          </a:lstStyle>
          <a:p>
            <a:fld id="{B2492A7E-D2FF-43D4-8112-52D33779951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2563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730250"/>
            <a:ext cx="83534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431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err="1" smtClean="0"/>
              <a:t>Mastertitelformat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pic>
        <p:nvPicPr>
          <p:cNvPr id="3256327" name="Picture 7" descr="Daimler_Logotype_042_C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991280" y="176212"/>
            <a:ext cx="1560512" cy="241300"/>
          </a:xfrm>
          <a:prstGeom prst="rect">
            <a:avLst/>
          </a:prstGeom>
          <a:noFill/>
        </p:spPr>
      </p:pic>
      <p:sp>
        <p:nvSpPr>
          <p:cNvPr id="3256332" name="Line 12"/>
          <p:cNvSpPr>
            <a:spLocks noChangeShapeType="1"/>
          </p:cNvSpPr>
          <p:nvPr/>
        </p:nvSpPr>
        <p:spPr bwMode="auto">
          <a:xfrm>
            <a:off x="250825" y="593725"/>
            <a:ext cx="867251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lIns="90000" tIns="46800" rIns="90000" bIns="46800"/>
          <a:lstStyle/>
          <a:p>
            <a:endParaRPr lang="de-DE"/>
          </a:p>
        </p:txBody>
      </p:sp>
      <p:sp>
        <p:nvSpPr>
          <p:cNvPr id="1032" name="Textfeld 10"/>
          <p:cNvSpPr txBox="1">
            <a:spLocks noChangeArrowheads="1"/>
          </p:cNvSpPr>
          <p:nvPr/>
        </p:nvSpPr>
        <p:spPr bwMode="auto">
          <a:xfrm>
            <a:off x="5771536" y="239237"/>
            <a:ext cx="2653531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eaLnBrk="1" hangingPunct="1">
              <a:spcBef>
                <a:spcPct val="50000"/>
              </a:spcBef>
            </a:pPr>
            <a:r>
              <a:rPr lang="en-GB" dirty="0" smtClean="0">
                <a:solidFill>
                  <a:schemeClr val="tx2"/>
                </a:solidFill>
              </a:rPr>
              <a:t>Electric</a:t>
            </a:r>
            <a:r>
              <a:rPr lang="en-GB" baseline="0" dirty="0" smtClean="0">
                <a:solidFill>
                  <a:schemeClr val="tx2"/>
                </a:solidFill>
              </a:rPr>
              <a:t> Software Structure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3256334" name="Bild 5" descr="I:\projekte\kunden\Daimler\auftraege\2010-06_media_abteilungsfoliensatz\_creation\layouts\02_entwuerfe\icons\2010-07-26\software-01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96300" y="44450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LRC\Dropbox\dissertation_20.5.2012\najah_logo_0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96" y="21275"/>
            <a:ext cx="524937" cy="5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 userDrawn="1"/>
        </p:nvSpPr>
        <p:spPr>
          <a:xfrm>
            <a:off x="591933" y="157243"/>
            <a:ext cx="3510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solidFill>
                  <a:schemeClr val="tx2"/>
                </a:solidFill>
              </a:rPr>
              <a:t>Department of Electrical Engineering</a:t>
            </a:r>
            <a:endParaRPr lang="en-GB" sz="18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/>
  <p:txStyles>
    <p:titleStyle>
      <a:lvl1pPr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orpoS" pitchFamily="2" charset="0"/>
        </a:defRPr>
      </a:lvl2pPr>
      <a:lvl3pPr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orpoS" pitchFamily="2" charset="0"/>
        </a:defRPr>
      </a:lvl3pPr>
      <a:lvl4pPr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orpoS" pitchFamily="2" charset="0"/>
        </a:defRPr>
      </a:lvl4pPr>
      <a:lvl5pPr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orpoS" pitchFamily="2" charset="0"/>
        </a:defRPr>
      </a:lvl5pPr>
      <a:lvl6pPr marL="4572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orpoS" pitchFamily="2" charset="0"/>
        </a:defRPr>
      </a:lvl6pPr>
      <a:lvl7pPr marL="9144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orpoS" pitchFamily="2" charset="0"/>
        </a:defRPr>
      </a:lvl7pPr>
      <a:lvl8pPr marL="13716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orpoS" pitchFamily="2" charset="0"/>
        </a:defRPr>
      </a:lvl8pPr>
      <a:lvl9pPr marL="1828800" algn="l" rtl="0" fontAlgn="base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orpoS" pitchFamily="2" charset="0"/>
        </a:defRPr>
      </a:lvl9pPr>
    </p:titleStyle>
    <p:bodyStyle>
      <a:lvl1pPr algn="l" rtl="0" fontAlgn="base">
        <a:lnSpc>
          <a:spcPct val="108000"/>
        </a:lnSpc>
        <a:spcBef>
          <a:spcPct val="0"/>
        </a:spcBef>
        <a:spcAft>
          <a:spcPct val="42000"/>
        </a:spcAft>
        <a:buSzPct val="75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1450" algn="l" rtl="0" fontAlgn="base">
        <a:lnSpc>
          <a:spcPct val="108000"/>
        </a:lnSpc>
        <a:spcBef>
          <a:spcPct val="0"/>
        </a:spcBef>
        <a:spcAft>
          <a:spcPct val="42000"/>
        </a:spcAft>
        <a:buSzPct val="75000"/>
        <a:buChar char="•"/>
        <a:defRPr sz="2000">
          <a:solidFill>
            <a:schemeClr val="tx1"/>
          </a:solidFill>
          <a:latin typeface="+mn-lt"/>
        </a:defRPr>
      </a:lvl2pPr>
      <a:lvl3pPr marL="808038" indent="-179388" algn="l" rtl="0" fontAlgn="base">
        <a:lnSpc>
          <a:spcPct val="108000"/>
        </a:lnSpc>
        <a:spcBef>
          <a:spcPct val="0"/>
        </a:spcBef>
        <a:spcAft>
          <a:spcPct val="42000"/>
        </a:spcAft>
        <a:buSzPct val="75000"/>
        <a:buChar char="•"/>
        <a:defRPr sz="2000">
          <a:solidFill>
            <a:schemeClr val="tx1"/>
          </a:solidFill>
          <a:latin typeface="+mn-lt"/>
        </a:defRPr>
      </a:lvl3pPr>
      <a:lvl4pPr marL="1262063" indent="-177800" algn="l" rtl="0" fontAlgn="base">
        <a:lnSpc>
          <a:spcPct val="108000"/>
        </a:lnSpc>
        <a:spcBef>
          <a:spcPct val="0"/>
        </a:spcBef>
        <a:spcAft>
          <a:spcPct val="42000"/>
        </a:spcAft>
        <a:buSzPct val="75000"/>
        <a:buChar char="•"/>
        <a:defRPr sz="2000">
          <a:solidFill>
            <a:schemeClr val="tx1"/>
          </a:solidFill>
          <a:latin typeface="+mn-lt"/>
        </a:defRPr>
      </a:lvl4pPr>
      <a:lvl5pPr marL="1624013" indent="-182563" algn="l" rtl="0" fontAlgn="base">
        <a:lnSpc>
          <a:spcPct val="108000"/>
        </a:lnSpc>
        <a:spcBef>
          <a:spcPct val="0"/>
        </a:spcBef>
        <a:spcAft>
          <a:spcPct val="42000"/>
        </a:spcAft>
        <a:buSzPct val="75000"/>
        <a:buChar char="•"/>
        <a:defRPr sz="2000">
          <a:solidFill>
            <a:schemeClr val="tx1"/>
          </a:solidFill>
          <a:latin typeface="+mn-lt"/>
        </a:defRPr>
      </a:lvl5pPr>
      <a:lvl6pPr marL="2081213" indent="-182563" algn="l" rtl="0" fontAlgn="base">
        <a:lnSpc>
          <a:spcPct val="108000"/>
        </a:lnSpc>
        <a:spcBef>
          <a:spcPct val="0"/>
        </a:spcBef>
        <a:spcAft>
          <a:spcPct val="42000"/>
        </a:spcAft>
        <a:buSzPct val="75000"/>
        <a:buChar char="•"/>
        <a:defRPr sz="2000">
          <a:solidFill>
            <a:schemeClr val="tx1"/>
          </a:solidFill>
          <a:latin typeface="+mn-lt"/>
        </a:defRPr>
      </a:lvl6pPr>
      <a:lvl7pPr marL="2538413" indent="-182563" algn="l" rtl="0" fontAlgn="base">
        <a:lnSpc>
          <a:spcPct val="108000"/>
        </a:lnSpc>
        <a:spcBef>
          <a:spcPct val="0"/>
        </a:spcBef>
        <a:spcAft>
          <a:spcPct val="42000"/>
        </a:spcAft>
        <a:buSzPct val="75000"/>
        <a:buChar char="•"/>
        <a:defRPr sz="2000">
          <a:solidFill>
            <a:schemeClr val="tx1"/>
          </a:solidFill>
          <a:latin typeface="+mn-lt"/>
        </a:defRPr>
      </a:lvl7pPr>
      <a:lvl8pPr marL="2995613" indent="-182563" algn="l" rtl="0" fontAlgn="base">
        <a:lnSpc>
          <a:spcPct val="108000"/>
        </a:lnSpc>
        <a:spcBef>
          <a:spcPct val="0"/>
        </a:spcBef>
        <a:spcAft>
          <a:spcPct val="42000"/>
        </a:spcAft>
        <a:buSzPct val="75000"/>
        <a:buChar char="•"/>
        <a:defRPr sz="2000">
          <a:solidFill>
            <a:schemeClr val="tx1"/>
          </a:solidFill>
          <a:latin typeface="+mn-lt"/>
        </a:defRPr>
      </a:lvl8pPr>
      <a:lvl9pPr marL="3452813" indent="-182563" algn="l" rtl="0" fontAlgn="base">
        <a:lnSpc>
          <a:spcPct val="108000"/>
        </a:lnSpc>
        <a:spcBef>
          <a:spcPct val="0"/>
        </a:spcBef>
        <a:spcAft>
          <a:spcPct val="42000"/>
        </a:spcAft>
        <a:buSzPct val="7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dt" sz="quarter" idx="2"/>
          </p:nvPr>
        </p:nvSpPr>
        <p:spPr>
          <a:ln/>
        </p:spPr>
        <p:txBody>
          <a:bodyPr/>
          <a:lstStyle/>
          <a:p>
            <a:fld id="{37E67FFC-165D-4B1D-AC1A-4DCDD7AFC565}" type="datetime1">
              <a:rPr lang="de-DE" smtClean="0"/>
              <a:pPr/>
              <a:t>27.05.2012</a:t>
            </a:fld>
            <a:endParaRPr lang="de-DE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2BCD9F2-6EF8-4893-9C21-B1FEB141B66A}" type="slidenum">
              <a:rPr lang="de-DE"/>
              <a:pPr/>
              <a:t>1</a:t>
            </a:fld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RD/ESS - Bachelor Thesis, Omar </a:t>
            </a:r>
            <a:r>
              <a:rPr lang="en-US" dirty="0" err="1" smtClean="0"/>
              <a:t>Ayoub</a:t>
            </a:r>
            <a:endParaRPr lang="de-DE" dirty="0"/>
          </a:p>
        </p:txBody>
      </p:sp>
      <p:sp>
        <p:nvSpPr>
          <p:cNvPr id="3724290" name="Titelbox"/>
          <p:cNvSpPr>
            <a:spLocks noGrp="1" noChangeArrowheads="1"/>
          </p:cNvSpPr>
          <p:nvPr>
            <p:ph type="ctrTitle"/>
          </p:nvPr>
        </p:nvSpPr>
        <p:spPr>
          <a:xfrm>
            <a:off x="2101851" y="2867185"/>
            <a:ext cx="6661150" cy="1658319"/>
          </a:xfrm>
          <a:noFill/>
          <a:ln/>
        </p:spPr>
        <p:txBody>
          <a:bodyPr bIns="0" anchor="b"/>
          <a:lstStyle/>
          <a:p>
            <a:r>
              <a:rPr lang="en-US" sz="3600" b="0" dirty="0"/>
              <a:t>Validation of Model Metrics as</a:t>
            </a:r>
            <a:br>
              <a:rPr lang="en-US" sz="3600" b="0" dirty="0"/>
            </a:br>
            <a:r>
              <a:rPr lang="de-DE" sz="3600" b="0" dirty="0"/>
              <a:t>Indicators on Model Quality</a:t>
            </a:r>
            <a:endParaRPr lang="en-US" sz="3600" dirty="0"/>
          </a:p>
        </p:txBody>
      </p:sp>
      <p:sp>
        <p:nvSpPr>
          <p:cNvPr id="3724291" name="Untertitelbox"/>
          <p:cNvSpPr>
            <a:spLocks noGrp="1" noChangeArrowheads="1"/>
          </p:cNvSpPr>
          <p:nvPr>
            <p:ph type="subTitle" idx="1"/>
          </p:nvPr>
        </p:nvSpPr>
        <p:spPr>
          <a:xfrm>
            <a:off x="2705100" y="2355742"/>
            <a:ext cx="6042025" cy="2281346"/>
          </a:xfrm>
          <a:noFill/>
          <a:ln/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724292" name="Bild 2" descr="I:\projekte\kunden\Daimler\auftraege\2010-06_media_abteilungsfoliensatz\_creation\layouts\02_entwuerfe\icons\2010-07-26\software-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675" y="2653506"/>
            <a:ext cx="1411287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24293" name="Titelbox"/>
          <p:cNvSpPr>
            <a:spLocks noChangeArrowheads="1"/>
          </p:cNvSpPr>
          <p:nvPr/>
        </p:nvSpPr>
        <p:spPr bwMode="auto">
          <a:xfrm>
            <a:off x="2722563" y="3359150"/>
            <a:ext cx="6053137" cy="1277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 eaLnBrk="1" hangingPunct="1">
              <a:lnSpc>
                <a:spcPts val="3000"/>
              </a:lnSpc>
            </a:pPr>
            <a:endParaRPr lang="en-US" sz="2000" dirty="0">
              <a:solidFill>
                <a:schemeClr val="tx2"/>
              </a:solidFill>
            </a:endParaRPr>
          </a:p>
          <a:p>
            <a:pPr algn="l" eaLnBrk="1" hangingPunct="1">
              <a:lnSpc>
                <a:spcPts val="3000"/>
              </a:lnSpc>
            </a:pPr>
            <a:endParaRPr lang="en-US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32279"/>
          </a:xfrm>
        </p:spPr>
        <p:txBody>
          <a:bodyPr/>
          <a:lstStyle/>
          <a:p>
            <a:r>
              <a:rPr lang="de-DE" dirty="0" smtClean="0"/>
              <a:t>Reference measurement database size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Rating change over the change of DB size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336800"/>
            <a:ext cx="4040188" cy="378936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Rating is more stable when the DB size is more than 10 models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523067"/>
            <a:ext cx="4041775" cy="3603096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DB839-D7D5-45A6-9835-F15B7D27A3CF}" type="slidenum">
              <a:rPr lang="en-GB" smtClean="0"/>
              <a:pPr/>
              <a:t>10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5553163" y="2523067"/>
            <a:ext cx="8626" cy="3603096"/>
          </a:xfrm>
          <a:prstGeom prst="line">
            <a:avLst/>
          </a:prstGeom>
          <a:ln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1828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/>
              <a:t>Validation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Experts</a:t>
            </a:r>
            <a:r>
              <a:rPr lang="de-DE" dirty="0"/>
              <a:t> </a:t>
            </a:r>
            <a:r>
              <a:rPr lang="en-US" noProof="0" dirty="0" smtClean="0"/>
              <a:t>ranking</a:t>
            </a:r>
            <a:r>
              <a:rPr lang="de-DE" dirty="0" smtClean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en-US" noProof="0" dirty="0" smtClean="0"/>
              <a:t>Failure</a:t>
            </a:r>
            <a:r>
              <a:rPr lang="de-DE" dirty="0" smtClean="0"/>
              <a:t> </a:t>
            </a:r>
            <a:r>
              <a:rPr lang="de-DE" dirty="0" err="1"/>
              <a:t>reports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288" y="2082800"/>
            <a:ext cx="8088312" cy="4317999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</a:t>
            </a:r>
            <a:r>
              <a:rPr lang="en-US" dirty="0" err="1" smtClean="0"/>
              <a:t>Ayoub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EB2FC6-47DA-4B6F-ABD0-1E7CEC830319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28133" y="1556053"/>
            <a:ext cx="6688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 entities correlation with each other </a:t>
            </a:r>
            <a:r>
              <a:rPr lang="en-US" dirty="0"/>
              <a:t>0,67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524107" y="1925385"/>
            <a:ext cx="7649737" cy="4341600"/>
          </a:xfrm>
          <a:prstGeom prst="line">
            <a:avLst/>
          </a:prstGeom>
          <a:solidFill>
            <a:srgbClr val="F8A54A"/>
          </a:solidFill>
          <a:ln w="9525" cap="flat" cmpd="sng" algn="ctr">
            <a:solidFill>
              <a:srgbClr val="777777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11852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30250"/>
            <a:ext cx="8353425" cy="820738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Metrics vs. Experts          </a:t>
            </a:r>
            <a:r>
              <a:rPr lang="en-US" dirty="0" smtClean="0">
                <a:solidFill>
                  <a:srgbClr val="C00000"/>
                </a:solidFill>
              </a:rPr>
              <a:t>Metrics vs. Failure reports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EB2FC6-47DA-4B6F-ABD0-1E7CEC830319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5319" y="1543050"/>
            <a:ext cx="7510200" cy="4910138"/>
          </a:xfrm>
        </p:spPr>
      </p:pic>
    </p:spTree>
    <p:extLst>
      <p:ext uri="{BB962C8B-B14F-4D97-AF65-F5344CB8AC3E}">
        <p14:creationId xmlns:p14="http://schemas.microsoft.com/office/powerpoint/2010/main" xmlns="" val="217211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13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Research Data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Bug data: EP/EK-Dante (EP/EK: one of Repositories used in ECU design. Dante: Platform for bug records from after sale)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effectLst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>
              <a:effectLst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effectLst/>
              </a:rPr>
              <a:t>Experts opinion</a:t>
            </a:r>
            <a:r>
              <a:rPr lang="en-US" sz="2400" dirty="0" smtClean="0"/>
              <a:t>: </a:t>
            </a:r>
            <a:r>
              <a:rPr lang="en-US" sz="2400" dirty="0" err="1" smtClean="0"/>
              <a:t>Scheible’s</a:t>
            </a:r>
            <a:r>
              <a:rPr lang="en-US" sz="2400" dirty="0" smtClean="0"/>
              <a:t> thesis.</a:t>
            </a:r>
          </a:p>
          <a:p>
            <a:endParaRPr lang="en-US" sz="2400" dirty="0" smtClean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13</a:t>
            </a:fld>
            <a:endParaRPr lang="en-US" sz="9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1199071" y="2320506"/>
            <a:ext cx="6530197" cy="154412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3200" i="1" dirty="0" err="1" smtClean="0">
                <a:latin typeface="Angsana New" pitchFamily="18" charset="-34"/>
                <a:cs typeface="Angsana New" pitchFamily="18" charset="-34"/>
              </a:rPr>
              <a:t>FailureScore</a:t>
            </a:r>
            <a:r>
              <a:rPr lang="en-US" sz="3200" i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3200" i="1" dirty="0">
                <a:latin typeface="Angsana New" pitchFamily="18" charset="-34"/>
                <a:cs typeface="Angsana New" pitchFamily="18" charset="-34"/>
              </a:rPr>
              <a:t>= </a:t>
            </a:r>
            <a:r>
              <a:rPr lang="en-US" sz="3200" i="1" dirty="0" smtClean="0">
                <a:latin typeface="Angsana New" pitchFamily="18" charset="-34"/>
                <a:cs typeface="Angsana New" pitchFamily="18" charset="-34"/>
              </a:rPr>
              <a:t>(Occurrence) </a:t>
            </a:r>
            <a:r>
              <a:rPr lang="en-US" sz="3200" i="1" dirty="0">
                <a:latin typeface="Angsana New" pitchFamily="18" charset="-34"/>
                <a:cs typeface="Angsana New" pitchFamily="18" charset="-34"/>
              </a:rPr>
              <a:t>* </a:t>
            </a:r>
            <a:r>
              <a:rPr lang="en-US" sz="3200" i="1" dirty="0" smtClean="0">
                <a:latin typeface="Angsana New" pitchFamily="18" charset="-34"/>
                <a:cs typeface="Angsana New" pitchFamily="18" charset="-34"/>
              </a:rPr>
              <a:t>(Priority) </a:t>
            </a:r>
            <a:r>
              <a:rPr lang="en-US" sz="3200" i="1" dirty="0">
                <a:latin typeface="Angsana New" pitchFamily="18" charset="-34"/>
                <a:cs typeface="Angsana New" pitchFamily="18" charset="-34"/>
              </a:rPr>
              <a:t>* (</a:t>
            </a:r>
            <a:r>
              <a:rPr lang="en-US" sz="3200" i="1" dirty="0" smtClean="0">
                <a:latin typeface="Angsana New" pitchFamily="18" charset="-34"/>
                <a:cs typeface="Angsana New" pitchFamily="18" charset="-34"/>
              </a:rPr>
              <a:t>Severity)</a:t>
            </a:r>
            <a:endParaRPr lang="en-US" sz="3200" i="1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31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88BC4D-30C4-40F8-A427-56721A72BB31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0391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15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>
          <a:xfrm>
            <a:off x="356623" y="1248937"/>
            <a:ext cx="8353425" cy="520425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Introduction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Experimental Work</a:t>
            </a:r>
          </a:p>
          <a:p>
            <a:pPr marL="457200" indent="-457200">
              <a:buAutoNum type="arabicPeriod"/>
            </a:pPr>
            <a:r>
              <a:rPr lang="en-US" sz="2400" b="1" dirty="0" smtClean="0"/>
              <a:t>Interpretation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Summary</a:t>
            </a:r>
          </a:p>
          <a:p>
            <a:pPr marL="457200" indent="-457200">
              <a:buAutoNum type="arabicPeriod"/>
            </a:pPr>
            <a:r>
              <a:rPr lang="en-US" sz="2400" baseline="0" dirty="0" smtClean="0"/>
              <a:t>Future Improvement</a:t>
            </a:r>
            <a:endParaRPr lang="en-US" sz="2400" dirty="0" smtClean="0"/>
          </a:p>
          <a:p>
            <a:pPr marL="457200" indent="-457200"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15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118537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16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err="1" smtClean="0"/>
              <a:t>Calculations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findings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400" dirty="0" smtClean="0"/>
              <a:t>Correlating the metrics with failure reports and experts ranking, the following list was created: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16</a:t>
            </a:fld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2806069"/>
              </p:ext>
            </p:extLst>
          </p:nvPr>
        </p:nvGraphicFramePr>
        <p:xfrm>
          <a:off x="992979" y="2007344"/>
          <a:ext cx="6858002" cy="4266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636"/>
                <a:gridCol w="347999"/>
                <a:gridCol w="2987704"/>
                <a:gridCol w="5216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Strong positive</a:t>
                      </a:r>
                      <a:r>
                        <a:rPr lang="en-US" baseline="0" dirty="0" smtClean="0"/>
                        <a:t> correlation</a:t>
                      </a:r>
                    </a:p>
                    <a:p>
                      <a:pPr algn="ctr"/>
                      <a:r>
                        <a:rPr lang="de-DE" baseline="0" dirty="0" smtClean="0"/>
                        <a:t>(Implies lower is better)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Strong negative correlation</a:t>
                      </a:r>
                    </a:p>
                    <a:p>
                      <a:pPr algn="ctr"/>
                      <a:r>
                        <a:rPr lang="de-DE" dirty="0" smtClean="0"/>
                        <a:t>(Implies higher is better)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#signal routing subsystems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#magic constant uses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-0,84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øindependent</a:t>
                      </a:r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 paths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#terminator blocks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-0,67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#data store memory without write access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øsignal length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-0,65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depth of subsystem hierarchy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#unused results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-0,62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#testable subsystems with implicit </a:t>
                      </a:r>
                      <a:r>
                        <a:rPr lang="en-US" sz="1100" b="0" i="0" u="none" strike="noStrike" dirty="0" err="1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inport</a:t>
                      </a:r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 data types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#data store memory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-0,61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#internal states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#data store write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-0,60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#used libraries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#used dd variables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-0,57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#used block types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#subsystem annotations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-0,55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øsubsystem</a:t>
                      </a:r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 child count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#data store read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-0,54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#magic constant values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0,43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#arithmetic subsystems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-0,51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631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17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>
          <a:xfrm>
            <a:off x="356623" y="1248937"/>
            <a:ext cx="8353425" cy="520425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Introduction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Experimental Work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Interpretation</a:t>
            </a:r>
          </a:p>
          <a:p>
            <a:pPr marL="457200" indent="-457200">
              <a:buAutoNum type="arabicPeriod"/>
            </a:pPr>
            <a:r>
              <a:rPr lang="en-US" sz="2400" b="1" dirty="0" smtClean="0"/>
              <a:t>Summary</a:t>
            </a:r>
          </a:p>
          <a:p>
            <a:pPr marL="457200" indent="-457200">
              <a:buAutoNum type="arabicPeriod"/>
            </a:pPr>
            <a:r>
              <a:rPr lang="en-US" sz="2400" baseline="0" dirty="0" smtClean="0"/>
              <a:t>Future Improvement</a:t>
            </a:r>
            <a:endParaRPr lang="en-US" sz="2400" dirty="0" smtClean="0"/>
          </a:p>
          <a:p>
            <a:pPr marL="457200" indent="-457200"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17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118537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18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sz="2400" dirty="0" err="1" smtClean="0"/>
              <a:t>Improvements</a:t>
            </a:r>
            <a:r>
              <a:rPr lang="de-DE" sz="2400" dirty="0" smtClean="0"/>
              <a:t> </a:t>
            </a:r>
            <a:r>
              <a:rPr lang="de-DE" sz="2400" dirty="0" err="1" smtClean="0"/>
              <a:t>have</a:t>
            </a:r>
            <a:r>
              <a:rPr lang="de-DE" sz="2400" dirty="0" smtClean="0"/>
              <a:t> </a:t>
            </a:r>
            <a:r>
              <a:rPr lang="de-DE" sz="2400" dirty="0" err="1" smtClean="0"/>
              <a:t>been</a:t>
            </a:r>
            <a:r>
              <a:rPr lang="de-DE" sz="2400" dirty="0" smtClean="0"/>
              <a:t> </a:t>
            </a:r>
            <a:r>
              <a:rPr lang="de-DE" sz="2400" dirty="0" err="1" smtClean="0"/>
              <a:t>found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model</a:t>
            </a:r>
            <a:r>
              <a:rPr lang="de-DE" sz="2400" dirty="0" smtClean="0"/>
              <a:t> </a:t>
            </a:r>
            <a:r>
              <a:rPr lang="de-DE" sz="2400" dirty="0" err="1" smtClean="0"/>
              <a:t>rater</a:t>
            </a:r>
            <a:endParaRPr lang="de-DE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/>
              <a:t>Quality </a:t>
            </a:r>
            <a:r>
              <a:rPr lang="de-DE" sz="2400" dirty="0" err="1" smtClean="0"/>
              <a:t>data</a:t>
            </a:r>
            <a:r>
              <a:rPr lang="de-DE" sz="2400" dirty="0" smtClean="0"/>
              <a:t> </a:t>
            </a:r>
            <a:r>
              <a:rPr lang="de-DE" sz="2400" dirty="0" err="1" smtClean="0"/>
              <a:t>has</a:t>
            </a:r>
            <a:r>
              <a:rPr lang="de-DE" sz="2400" dirty="0" smtClean="0"/>
              <a:t> </a:t>
            </a:r>
            <a:r>
              <a:rPr lang="de-DE" sz="2400" dirty="0" err="1" smtClean="0"/>
              <a:t>been</a:t>
            </a:r>
            <a:r>
              <a:rPr lang="de-DE" sz="2400" dirty="0" smtClean="0"/>
              <a:t> </a:t>
            </a:r>
            <a:r>
              <a:rPr lang="de-DE" sz="2400" dirty="0" err="1" smtClean="0"/>
              <a:t>verified</a:t>
            </a:r>
            <a:r>
              <a:rPr lang="de-DE" sz="2400" dirty="0" smtClean="0"/>
              <a:t> (high </a:t>
            </a:r>
            <a:r>
              <a:rPr lang="de-DE" sz="2400" dirty="0" err="1" smtClean="0"/>
              <a:t>reliability</a:t>
            </a:r>
            <a:r>
              <a:rPr lang="de-DE" sz="2400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err="1" smtClean="0"/>
              <a:t>Some</a:t>
            </a:r>
            <a:r>
              <a:rPr lang="de-DE" sz="2400" dirty="0" smtClean="0"/>
              <a:t> </a:t>
            </a:r>
            <a:r>
              <a:rPr lang="de-DE" sz="2400" dirty="0" err="1" smtClean="0"/>
              <a:t>metrics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more</a:t>
            </a:r>
            <a:r>
              <a:rPr lang="de-DE" sz="2400" dirty="0" smtClean="0"/>
              <a:t> </a:t>
            </a:r>
            <a:r>
              <a:rPr lang="de-DE" sz="2400" dirty="0" err="1" smtClean="0"/>
              <a:t>important</a:t>
            </a:r>
            <a:r>
              <a:rPr lang="de-DE" sz="2400" dirty="0" smtClean="0"/>
              <a:t> </a:t>
            </a:r>
            <a:r>
              <a:rPr lang="de-DE" sz="2400" dirty="0" err="1" smtClean="0"/>
              <a:t>than</a:t>
            </a:r>
            <a:r>
              <a:rPr lang="de-DE" sz="2400" dirty="0" smtClean="0"/>
              <a:t> </a:t>
            </a:r>
            <a:r>
              <a:rPr lang="de-DE" sz="2400" dirty="0" err="1" smtClean="0"/>
              <a:t>others</a:t>
            </a:r>
            <a:endParaRPr lang="de-DE" sz="2400" dirty="0" smtClean="0"/>
          </a:p>
          <a:p>
            <a:pPr marL="698500" lvl="1" indent="-342900">
              <a:buFont typeface="Arial" pitchFamily="34" charset="0"/>
              <a:buChar char="•"/>
            </a:pPr>
            <a:r>
              <a:rPr lang="de-DE" sz="2400" dirty="0" smtClean="0"/>
              <a:t>Determined a priority list of metrics</a:t>
            </a:r>
          </a:p>
          <a:p>
            <a:pPr marL="698500" lvl="1" indent="-342900">
              <a:buFont typeface="Arial" pitchFamily="34" charset="0"/>
              <a:buChar char="•"/>
            </a:pPr>
            <a:r>
              <a:rPr lang="de-DE" sz="2400" dirty="0" err="1" smtClean="0"/>
              <a:t>Some</a:t>
            </a:r>
            <a:r>
              <a:rPr lang="de-DE" sz="2400" dirty="0" smtClean="0"/>
              <a:t> </a:t>
            </a:r>
            <a:r>
              <a:rPr lang="de-DE" sz="2400" dirty="0" err="1" smtClean="0"/>
              <a:t>unexpected</a:t>
            </a:r>
            <a:r>
              <a:rPr lang="de-DE" sz="2400" dirty="0" smtClean="0"/>
              <a:t> </a:t>
            </a:r>
            <a:r>
              <a:rPr lang="de-DE" sz="2400" dirty="0" err="1" smtClean="0"/>
              <a:t>findings</a:t>
            </a:r>
            <a:endParaRPr lang="en-US" sz="2400" dirty="0" smtClean="0"/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18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27631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19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>
          <a:xfrm>
            <a:off x="356623" y="1248937"/>
            <a:ext cx="8353425" cy="520425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Introduction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Experimental Work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Interpretation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Summary</a:t>
            </a:r>
          </a:p>
          <a:p>
            <a:pPr marL="457200" indent="-457200">
              <a:buAutoNum type="arabicPeriod"/>
            </a:pPr>
            <a:r>
              <a:rPr lang="en-US" sz="2400" b="1" baseline="0" dirty="0" smtClean="0"/>
              <a:t>Future Improvement</a:t>
            </a:r>
            <a:endParaRPr lang="en-US" sz="2400" b="1" dirty="0" smtClean="0"/>
          </a:p>
          <a:p>
            <a:pPr marL="457200" indent="-457200"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19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118537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Abstract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>
          <a:xfrm>
            <a:off x="356623" y="1248937"/>
            <a:ext cx="8353425" cy="520425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endParaRPr lang="en-US" sz="2400" dirty="0" smtClean="0"/>
          </a:p>
          <a:p>
            <a:r>
              <a:rPr lang="en-US" sz="2400" dirty="0" smtClean="0"/>
              <a:t>This work was implemented in Daimler AG, Research and Development. Department of Electric/Electronic Software </a:t>
            </a:r>
            <a:r>
              <a:rPr lang="en-US" sz="2400" dirty="0"/>
              <a:t>S</a:t>
            </a:r>
            <a:r>
              <a:rPr lang="en-US" sz="2400" dirty="0" smtClean="0"/>
              <a:t>tructure. This research aims to fulfill the requirements of An-</a:t>
            </a:r>
            <a:r>
              <a:rPr lang="en-US" sz="2400" dirty="0" err="1" smtClean="0"/>
              <a:t>Najah</a:t>
            </a:r>
            <a:r>
              <a:rPr lang="en-US" sz="2400" dirty="0" smtClean="0"/>
              <a:t> National University’s Department of Electrical Engineering’s “Graduation Project”.</a:t>
            </a:r>
          </a:p>
          <a:p>
            <a:r>
              <a:rPr lang="en-US" sz="2400" dirty="0" smtClean="0"/>
              <a:t>This work was performed under the supervision of </a:t>
            </a:r>
            <a:r>
              <a:rPr lang="en-US" sz="2400" i="1" dirty="0" smtClean="0"/>
              <a:t>Dr</a:t>
            </a:r>
            <a:r>
              <a:rPr lang="en-US" sz="2400" dirty="0" smtClean="0"/>
              <a:t>. </a:t>
            </a:r>
            <a:r>
              <a:rPr lang="en-US" sz="2400" i="1" dirty="0" err="1" smtClean="0"/>
              <a:t>Jammal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Kharoushe</a:t>
            </a:r>
            <a:r>
              <a:rPr lang="en-US" sz="2400" i="1" dirty="0"/>
              <a:t> </a:t>
            </a:r>
            <a:r>
              <a:rPr lang="en-US" sz="2400" dirty="0" smtClean="0"/>
              <a:t>(An-</a:t>
            </a:r>
            <a:r>
              <a:rPr lang="en-US" sz="2400" dirty="0" err="1" smtClean="0"/>
              <a:t>Najah</a:t>
            </a:r>
            <a:r>
              <a:rPr lang="en-US" sz="2400" dirty="0" smtClean="0"/>
              <a:t> National University) and </a:t>
            </a:r>
            <a:r>
              <a:rPr lang="en-US" sz="2400" i="1" dirty="0" smtClean="0"/>
              <a:t>Pascal </a:t>
            </a:r>
            <a:r>
              <a:rPr lang="en-US" sz="2400" i="1" dirty="0" err="1" smtClean="0"/>
              <a:t>Montag</a:t>
            </a:r>
            <a:r>
              <a:rPr lang="en-US" sz="2400" i="1" dirty="0" smtClean="0"/>
              <a:t> </a:t>
            </a:r>
            <a:r>
              <a:rPr lang="en-US" sz="2400" dirty="0" smtClean="0"/>
              <a:t>(Daimler AG RD\ESS).</a:t>
            </a:r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2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23529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20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Suggestions and Future Improvments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Improve reliability of the data</a:t>
            </a:r>
          </a:p>
          <a:p>
            <a:pPr marL="698500" lvl="1" indent="-342900">
              <a:buFont typeface="Arial" pitchFamily="34" charset="0"/>
              <a:buChar char="•"/>
            </a:pPr>
            <a:r>
              <a:rPr lang="en-US" sz="2400" dirty="0" smtClean="0"/>
              <a:t>Resource Expansion</a:t>
            </a:r>
          </a:p>
          <a:p>
            <a:pPr marL="698500" lvl="1" indent="-342900">
              <a:buFont typeface="Arial" pitchFamily="34" charset="0"/>
              <a:buChar char="•"/>
            </a:pPr>
            <a:r>
              <a:rPr lang="en-US" sz="2400" dirty="0" smtClean="0"/>
              <a:t>More models </a:t>
            </a:r>
            <a:r>
              <a:rPr lang="en-US" sz="2400" dirty="0"/>
              <a:t>and different </a:t>
            </a:r>
            <a:r>
              <a:rPr lang="en-US" sz="2400" dirty="0" smtClean="0"/>
              <a:t>projects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Rating the model quality based on correlated </a:t>
            </a:r>
            <a:r>
              <a:rPr lang="en-US" sz="2400" dirty="0" smtClean="0"/>
              <a:t>metrics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20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27631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>
          <a:xfrm>
            <a:off x="356623" y="1248937"/>
            <a:ext cx="8353425" cy="520425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/>
              <a:t>Introduction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Experimental Work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Interpretation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Summary</a:t>
            </a:r>
          </a:p>
          <a:p>
            <a:pPr marL="457200" indent="-457200">
              <a:buAutoNum type="arabicPeriod"/>
            </a:pPr>
            <a:r>
              <a:rPr lang="en-US" sz="2400" baseline="0" dirty="0" smtClean="0"/>
              <a:t>Future Improvement</a:t>
            </a:r>
            <a:endParaRPr lang="en-US" sz="2400" dirty="0" smtClean="0"/>
          </a:p>
          <a:p>
            <a:pPr marL="457200" indent="-457200"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3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238446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Objective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noProof="0" dirty="0" smtClean="0">
                <a:effectLst/>
              </a:rPr>
              <a:t>Utilize</a:t>
            </a:r>
            <a:r>
              <a:rPr lang="de-DE" sz="2400" dirty="0" smtClean="0">
                <a:effectLst/>
              </a:rPr>
              <a:t> </a:t>
            </a:r>
            <a:r>
              <a:rPr lang="en-US" sz="2400" noProof="0" dirty="0" smtClean="0">
                <a:effectLst/>
              </a:rPr>
              <a:t>and</a:t>
            </a:r>
            <a:r>
              <a:rPr lang="de-DE" sz="2400" dirty="0" smtClean="0">
                <a:effectLst/>
              </a:rPr>
              <a:t> </a:t>
            </a:r>
            <a:r>
              <a:rPr lang="en-US" sz="2400" dirty="0" smtClean="0">
                <a:effectLst/>
              </a:rPr>
              <a:t>extend</a:t>
            </a:r>
            <a:r>
              <a:rPr lang="de-DE" sz="2400" dirty="0" smtClean="0">
                <a:effectLst/>
              </a:rPr>
              <a:t> Scheible‘s thesis.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>
                <a:effectLst/>
              </a:rPr>
              <a:t>Find the most </a:t>
            </a:r>
            <a:r>
              <a:rPr lang="en-US" sz="2400" dirty="0" smtClean="0">
                <a:effectLst/>
              </a:rPr>
              <a:t>influential</a:t>
            </a:r>
            <a:r>
              <a:rPr lang="de-DE" sz="2400" dirty="0" smtClean="0">
                <a:effectLst/>
              </a:rPr>
              <a:t> metrics on model quality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/>
              <a:t>Use </a:t>
            </a:r>
            <a:r>
              <a:rPr lang="en-US" sz="2400" dirty="0" smtClean="0"/>
              <a:t>expert</a:t>
            </a:r>
            <a:r>
              <a:rPr lang="de-DE" sz="2400" dirty="0" smtClean="0"/>
              <a:t> opinions and bug data as quality indicators</a:t>
            </a:r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4</a:t>
            </a:fld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5</a:t>
            </a:fld>
            <a:endParaRPr lang="en-US" sz="900" dirty="0"/>
          </a:p>
        </p:txBody>
      </p:sp>
      <p:pic>
        <p:nvPicPr>
          <p:cNvPr id="3798018" name="Picture 2" descr="C:\Users\ROMARAY\Desktop\influence_diagra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541" y="2199850"/>
            <a:ext cx="8469743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449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en-US" dirty="0" smtClean="0"/>
              <a:t>Methodology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Metrics validated by correlations with experts and bug rate ranking.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 correlation is measured using spearman’s rank coefficient.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6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240639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>
          <a:xfrm>
            <a:off x="356623" y="1248937"/>
            <a:ext cx="8353425" cy="520425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Introduction</a:t>
            </a:r>
          </a:p>
          <a:p>
            <a:pPr marL="457200" indent="-457200">
              <a:buAutoNum type="arabicPeriod"/>
            </a:pPr>
            <a:r>
              <a:rPr lang="en-US" sz="2400" b="1" dirty="0" smtClean="0"/>
              <a:t>Experimental Work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Interpretation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Summary</a:t>
            </a:r>
          </a:p>
          <a:p>
            <a:pPr marL="457200" indent="-457200">
              <a:buAutoNum type="arabicPeriod"/>
            </a:pPr>
            <a:r>
              <a:rPr lang="en-US" sz="2400" baseline="0" dirty="0" smtClean="0"/>
              <a:t>Future Improvement</a:t>
            </a:r>
            <a:endParaRPr lang="en-US" sz="2400" dirty="0" smtClean="0"/>
          </a:p>
          <a:p>
            <a:pPr marL="457200" indent="-457200"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7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118537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RD/ESS - Bachelor Thesis, Omar Ayoub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6A0C3-72B2-4B73-B9CC-729EE9B0E417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3758082" name="Titel 1"/>
          <p:cNvSpPr>
            <a:spLocks noGrp="1"/>
          </p:cNvSpPr>
          <p:nvPr>
            <p:ph type="title" idx="4294967295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de-DE" dirty="0" smtClean="0"/>
              <a:t>MBE </a:t>
            </a:r>
            <a:r>
              <a:rPr lang="de-DE" dirty="0" err="1" smtClean="0"/>
              <a:t>merics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MBE </a:t>
            </a:r>
            <a:r>
              <a:rPr lang="de-DE" dirty="0" err="1" smtClean="0"/>
              <a:t>tool</a:t>
            </a:r>
            <a:endParaRPr lang="de-DE" dirty="0"/>
          </a:p>
        </p:txBody>
      </p:sp>
      <p:sp>
        <p:nvSpPr>
          <p:cNvPr id="3758083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/>
              <a:t>MBE </a:t>
            </a:r>
            <a:r>
              <a:rPr lang="de-DE" sz="2400" dirty="0" err="1" smtClean="0"/>
              <a:t>tool</a:t>
            </a:r>
            <a:r>
              <a:rPr lang="de-DE" sz="2400" dirty="0" smtClean="0"/>
              <a:t> </a:t>
            </a:r>
            <a:r>
              <a:rPr lang="de-DE" sz="2400" dirty="0" err="1" smtClean="0"/>
              <a:t>provides</a:t>
            </a:r>
            <a:r>
              <a:rPr lang="de-DE" sz="2400" dirty="0" smtClean="0"/>
              <a:t> 84 </a:t>
            </a:r>
            <a:r>
              <a:rPr lang="de-DE" sz="2400" dirty="0" err="1" smtClean="0"/>
              <a:t>metrics</a:t>
            </a:r>
            <a:r>
              <a:rPr lang="de-DE" sz="2400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>
                <a:effectLst/>
              </a:rPr>
              <a:t>Quality </a:t>
            </a:r>
            <a:r>
              <a:rPr lang="de-DE" sz="2400" dirty="0" err="1" smtClean="0">
                <a:effectLst/>
              </a:rPr>
              <a:t>rating</a:t>
            </a:r>
            <a:r>
              <a:rPr lang="de-DE" sz="2400" dirty="0" smtClean="0">
                <a:effectLst/>
              </a:rPr>
              <a:t> </a:t>
            </a:r>
            <a:r>
              <a:rPr lang="de-DE" sz="2400" dirty="0" err="1" smtClean="0">
                <a:effectLst/>
              </a:rPr>
              <a:t>depends</a:t>
            </a:r>
            <a:r>
              <a:rPr lang="de-DE" sz="2400" dirty="0" smtClean="0">
                <a:effectLst/>
              </a:rPr>
              <a:t> on </a:t>
            </a:r>
            <a:r>
              <a:rPr lang="de-DE" sz="2400" dirty="0" err="1" smtClean="0">
                <a:effectLst/>
              </a:rPr>
              <a:t>models</a:t>
            </a:r>
            <a:r>
              <a:rPr lang="de-DE" sz="2400" dirty="0" smtClean="0">
                <a:effectLst/>
              </a:rPr>
              <a:t> in </a:t>
            </a:r>
            <a:r>
              <a:rPr lang="en-US" sz="2400" noProof="0" dirty="0" smtClean="0">
                <a:effectLst/>
              </a:rPr>
              <a:t>reference</a:t>
            </a:r>
            <a:r>
              <a:rPr lang="de-DE" sz="2400" dirty="0" smtClean="0">
                <a:effectLst/>
              </a:rPr>
              <a:t> </a:t>
            </a:r>
            <a:r>
              <a:rPr lang="de-DE" sz="2400" dirty="0" err="1" smtClean="0">
                <a:effectLst/>
              </a:rPr>
              <a:t>database</a:t>
            </a:r>
            <a:endParaRPr lang="de-DE" sz="2400" dirty="0" smtClean="0">
              <a:effectLst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/>
              <a:t>Aggregation includes non-measured metrics .  </a:t>
            </a:r>
            <a:endParaRPr lang="en-US" sz="2400" dirty="0" smtClean="0">
              <a:effectLst/>
            </a:endParaRP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endParaRPr lang="en-US" sz="2400" dirty="0">
              <a:effectLst/>
            </a:endParaRPr>
          </a:p>
        </p:txBody>
      </p:sp>
      <p:sp>
        <p:nvSpPr>
          <p:cNvPr id="3758084" name="Foliennummernplatzhalter 4"/>
          <p:cNvSpPr txBox="1">
            <a:spLocks noGrp="1"/>
          </p:cNvSpPr>
          <p:nvPr/>
        </p:nvSpPr>
        <p:spPr bwMode="auto">
          <a:xfrm>
            <a:off x="6953250" y="6705600"/>
            <a:ext cx="1795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>
              <a:lnSpc>
                <a:spcPct val="90000"/>
              </a:lnSpc>
              <a:spcAft>
                <a:spcPct val="50000"/>
              </a:spcAft>
            </a:pPr>
            <a:fld id="{7FAA1392-5128-4478-A67F-FB245D08CB8D}" type="slidenum">
              <a:rPr lang="en-US" sz="900"/>
              <a:pPr algn="r">
                <a:lnSpc>
                  <a:spcPct val="90000"/>
                </a:lnSpc>
                <a:spcAft>
                  <a:spcPct val="50000"/>
                </a:spcAft>
              </a:pPr>
              <a:t>8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27631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730250"/>
            <a:ext cx="8353425" cy="825803"/>
          </a:xfrm>
        </p:spPr>
        <p:txBody>
          <a:bodyPr/>
          <a:lstStyle/>
          <a:p>
            <a:r>
              <a:rPr lang="en-US" dirty="0" smtClean="0"/>
              <a:t>MBE tool Prototype structure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RD/ESS - Bachelor Thesis, Omar Ayoub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A1F403-2C42-461B-AD93-8FEDA1C76B28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126" y="1415143"/>
            <a:ext cx="7924573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504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MASTER" val="master_1.pot"/>
  <p:tag name="CREATEDBY" val="TW_CP"/>
</p:tagLst>
</file>

<file path=ppt/theme/theme1.xml><?xml version="1.0" encoding="utf-8"?>
<a:theme xmlns:a="http://schemas.openxmlformats.org/drawingml/2006/main" name="Daimler_PowerPoint_Presentations_080529">
  <a:themeElements>
    <a:clrScheme name="Daimler_PowerPoint_Presentations_080529 1">
      <a:dk1>
        <a:srgbClr val="000000"/>
      </a:dk1>
      <a:lt1>
        <a:srgbClr val="FFFFFF"/>
      </a:lt1>
      <a:dk2>
        <a:srgbClr val="263F6A"/>
      </a:dk2>
      <a:lt2>
        <a:srgbClr val="3F9AC9"/>
      </a:lt2>
      <a:accent1>
        <a:srgbClr val="D2D4D6"/>
      </a:accent1>
      <a:accent2>
        <a:srgbClr val="76787A"/>
      </a:accent2>
      <a:accent3>
        <a:srgbClr val="FFFFFF"/>
      </a:accent3>
      <a:accent4>
        <a:srgbClr val="000000"/>
      </a:accent4>
      <a:accent5>
        <a:srgbClr val="E5E6E8"/>
      </a:accent5>
      <a:accent6>
        <a:srgbClr val="6A6C6E"/>
      </a:accent6>
      <a:hlink>
        <a:srgbClr val="AFB2B4"/>
      </a:hlink>
      <a:folHlink>
        <a:srgbClr val="DFE0E2"/>
      </a:folHlink>
    </a:clrScheme>
    <a:fontScheme name="Daimler_PowerPoint_Presentations_080529">
      <a:majorFont>
        <a:latin typeface="CorpoS"/>
        <a:ea typeface=""/>
        <a:cs typeface=""/>
      </a:majorFont>
      <a:minorFont>
        <a:latin typeface="Corp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8A54A"/>
        </a:solidFill>
        <a:ln w="9525" cap="flat" cmpd="sng" algn="ctr">
          <a:solidFill>
            <a:srgbClr val="77777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8A54A"/>
        </a:solidFill>
        <a:ln w="9525" cap="flat" cmpd="sng" algn="ctr">
          <a:solidFill>
            <a:srgbClr val="77777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lnDef>
  </a:objectDefaults>
  <a:extraClrSchemeLst>
    <a:extraClrScheme>
      <a:clrScheme name="Daimler_PowerPoint_Presentations_080529 1">
        <a:dk1>
          <a:srgbClr val="000000"/>
        </a:dk1>
        <a:lt1>
          <a:srgbClr val="FFFFFF"/>
        </a:lt1>
        <a:dk2>
          <a:srgbClr val="263F6A"/>
        </a:dk2>
        <a:lt2>
          <a:srgbClr val="3F9AC9"/>
        </a:lt2>
        <a:accent1>
          <a:srgbClr val="D2D4D6"/>
        </a:accent1>
        <a:accent2>
          <a:srgbClr val="76787A"/>
        </a:accent2>
        <a:accent3>
          <a:srgbClr val="FFFFFF"/>
        </a:accent3>
        <a:accent4>
          <a:srgbClr val="000000"/>
        </a:accent4>
        <a:accent5>
          <a:srgbClr val="E5E6E8"/>
        </a:accent5>
        <a:accent6>
          <a:srgbClr val="6A6C6E"/>
        </a:accent6>
        <a:hlink>
          <a:srgbClr val="AFB2B4"/>
        </a:hlink>
        <a:folHlink>
          <a:srgbClr val="DFE0E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997</TotalTime>
  <Words>798</Words>
  <Application>Microsoft Office PowerPoint</Application>
  <PresentationFormat>On-screen Show (4:3)</PresentationFormat>
  <Paragraphs>208</Paragraphs>
  <Slides>20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Daimler_PowerPoint_Presentations_080529</vt:lpstr>
      <vt:lpstr>Validation of Model Metrics as Indicators on Model Quality</vt:lpstr>
      <vt:lpstr>Abstract</vt:lpstr>
      <vt:lpstr>Agenda</vt:lpstr>
      <vt:lpstr>Objective</vt:lpstr>
      <vt:lpstr>Assumptions</vt:lpstr>
      <vt:lpstr>Methodology </vt:lpstr>
      <vt:lpstr>Agenda</vt:lpstr>
      <vt:lpstr>MBE merics, and MBE tool</vt:lpstr>
      <vt:lpstr>MBE tool Prototype structure</vt:lpstr>
      <vt:lpstr>Reference measurement database size</vt:lpstr>
      <vt:lpstr>Validation of Experts ranking and Failure reports</vt:lpstr>
      <vt:lpstr> Metrics vs. Experts          Metrics vs. Failure reports</vt:lpstr>
      <vt:lpstr>Research Data</vt:lpstr>
      <vt:lpstr>Slide 14</vt:lpstr>
      <vt:lpstr>Agenda</vt:lpstr>
      <vt:lpstr>Calculations and findings</vt:lpstr>
      <vt:lpstr>Agenda</vt:lpstr>
      <vt:lpstr>Summary</vt:lpstr>
      <vt:lpstr>Agenda</vt:lpstr>
      <vt:lpstr>Suggestions and Future Improvments</vt:lpstr>
    </vt:vector>
  </TitlesOfParts>
  <Manager/>
  <Company>.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Statische  Software-Analysen</dc:title>
  <dc:subject/>
  <dc:creator>.</dc:creator>
  <cp:keywords/>
  <dc:description>Template (German version), vers. 0.4</dc:description>
  <cp:lastModifiedBy>Jehad</cp:lastModifiedBy>
  <cp:revision>870</cp:revision>
  <dcterms:created xsi:type="dcterms:W3CDTF">2008-11-22T14:08:03Z</dcterms:created>
  <dcterms:modified xsi:type="dcterms:W3CDTF">2012-05-27T22:55:21Z</dcterms:modified>
  <cp:category>PowerPoint Presentations/Präsentationen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w_title">
    <vt:lpwstr/>
  </property>
  <property fmtid="{D5CDD505-2E9C-101B-9397-08002B2CF9AE}" pid="3" name="tw_theme">
    <vt:lpwstr/>
  </property>
  <property fmtid="{D5CDD505-2E9C-101B-9397-08002B2CF9AE}" pid="4" name="tw_company">
    <vt:lpwstr/>
  </property>
  <property fmtid="{D5CDD505-2E9C-101B-9397-08002B2CF9AE}" pid="5" name="tw_unit">
    <vt:lpwstr/>
  </property>
  <property fmtid="{D5CDD505-2E9C-101B-9397-08002B2CF9AE}" pid="6" name="tw_speaker">
    <vt:lpwstr/>
  </property>
  <property fmtid="{D5CDD505-2E9C-101B-9397-08002B2CF9AE}" pid="7" name="tw_function">
    <vt:lpwstr/>
  </property>
  <property fmtid="{D5CDD505-2E9C-101B-9397-08002B2CF9AE}" pid="8" name="tw_location">
    <vt:lpwstr/>
  </property>
  <property fmtid="{D5CDD505-2E9C-101B-9397-08002B2CF9AE}" pid="9" name="tw_date">
    <vt:lpwstr/>
  </property>
  <property fmtid="{D5CDD505-2E9C-101B-9397-08002B2CF9AE}" pid="10" name="tw_Agenda_1">
    <vt:lpwstr>Muster 1</vt:lpwstr>
  </property>
  <property fmtid="{D5CDD505-2E9C-101B-9397-08002B2CF9AE}" pid="11" name="tw_Agenda_2">
    <vt:lpwstr>Muster 2</vt:lpwstr>
  </property>
  <property fmtid="{D5CDD505-2E9C-101B-9397-08002B2CF9AE}" pid="12" name="tw_Agenda_3">
    <vt:lpwstr>Muster 3</vt:lpwstr>
  </property>
  <property fmtid="{D5CDD505-2E9C-101B-9397-08002B2CF9AE}" pid="13" name="tw_Agenda_4">
    <vt:lpwstr/>
  </property>
  <property fmtid="{D5CDD505-2E9C-101B-9397-08002B2CF9AE}" pid="14" name="tw_Agenda_5">
    <vt:lpwstr/>
  </property>
  <property fmtid="{D5CDD505-2E9C-101B-9397-08002B2CF9AE}" pid="15" name="tw_Agenda_6">
    <vt:lpwstr/>
  </property>
  <property fmtid="{D5CDD505-2E9C-101B-9397-08002B2CF9AE}" pid="16" name="tw_Agenda_7">
    <vt:lpwstr/>
  </property>
  <property fmtid="{D5CDD505-2E9C-101B-9397-08002B2CF9AE}" pid="17" name="tw_Agenda_8">
    <vt:lpwstr/>
  </property>
  <property fmtid="{D5CDD505-2E9C-101B-9397-08002B2CF9AE}" pid="18" name="tw_cover_word">
    <vt:lpwstr/>
  </property>
</Properties>
</file>