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687" r:id="rId1"/>
  </p:sldMasterIdLst>
  <p:notesMasterIdLst>
    <p:notesMasterId r:id="rId85"/>
  </p:notesMasterIdLst>
  <p:handoutMasterIdLst>
    <p:handoutMasterId r:id="rId86"/>
  </p:handoutMasterIdLst>
  <p:sldIdLst>
    <p:sldId id="581" r:id="rId2"/>
    <p:sldId id="346" r:id="rId3"/>
    <p:sldId id="582" r:id="rId4"/>
    <p:sldId id="634" r:id="rId5"/>
    <p:sldId id="583" r:id="rId6"/>
    <p:sldId id="584" r:id="rId7"/>
    <p:sldId id="350" r:id="rId8"/>
    <p:sldId id="585" r:id="rId9"/>
    <p:sldId id="633" r:id="rId10"/>
    <p:sldId id="353" r:id="rId11"/>
    <p:sldId id="635" r:id="rId12"/>
    <p:sldId id="354" r:id="rId13"/>
    <p:sldId id="586" r:id="rId14"/>
    <p:sldId id="355" r:id="rId15"/>
    <p:sldId id="356" r:id="rId16"/>
    <p:sldId id="357" r:id="rId17"/>
    <p:sldId id="588" r:id="rId18"/>
    <p:sldId id="358" r:id="rId19"/>
    <p:sldId id="359" r:id="rId20"/>
    <p:sldId id="364" r:id="rId21"/>
    <p:sldId id="360" r:id="rId22"/>
    <p:sldId id="361" r:id="rId23"/>
    <p:sldId id="579" r:id="rId24"/>
    <p:sldId id="365" r:id="rId25"/>
    <p:sldId id="392" r:id="rId26"/>
    <p:sldId id="589" r:id="rId27"/>
    <p:sldId id="550" r:id="rId28"/>
    <p:sldId id="590" r:id="rId29"/>
    <p:sldId id="591" r:id="rId30"/>
    <p:sldId id="395" r:id="rId31"/>
    <p:sldId id="592" r:id="rId32"/>
    <p:sldId id="397" r:id="rId33"/>
    <p:sldId id="440" r:id="rId34"/>
    <p:sldId id="441" r:id="rId35"/>
    <p:sldId id="442" r:id="rId36"/>
    <p:sldId id="443" r:id="rId37"/>
    <p:sldId id="444" r:id="rId38"/>
    <p:sldId id="445" r:id="rId39"/>
    <p:sldId id="482" r:id="rId40"/>
    <p:sldId id="483" r:id="rId41"/>
    <p:sldId id="485" r:id="rId42"/>
    <p:sldId id="593" r:id="rId43"/>
    <p:sldId id="487" r:id="rId44"/>
    <p:sldId id="488" r:id="rId45"/>
    <p:sldId id="594" r:id="rId46"/>
    <p:sldId id="489" r:id="rId47"/>
    <p:sldId id="491" r:id="rId48"/>
    <p:sldId id="492" r:id="rId49"/>
    <p:sldId id="493" r:id="rId50"/>
    <p:sldId id="554" r:id="rId51"/>
    <p:sldId id="595" r:id="rId52"/>
    <p:sldId id="596" r:id="rId53"/>
    <p:sldId id="597" r:id="rId54"/>
    <p:sldId id="598" r:id="rId55"/>
    <p:sldId id="599" r:id="rId56"/>
    <p:sldId id="600" r:id="rId57"/>
    <p:sldId id="601" r:id="rId58"/>
    <p:sldId id="602" r:id="rId59"/>
    <p:sldId id="603" r:id="rId60"/>
    <p:sldId id="604" r:id="rId61"/>
    <p:sldId id="605" r:id="rId62"/>
    <p:sldId id="606" r:id="rId63"/>
    <p:sldId id="607" r:id="rId64"/>
    <p:sldId id="608" r:id="rId65"/>
    <p:sldId id="609" r:id="rId66"/>
    <p:sldId id="610" r:id="rId67"/>
    <p:sldId id="630" r:id="rId68"/>
    <p:sldId id="631" r:id="rId69"/>
    <p:sldId id="632" r:id="rId70"/>
    <p:sldId id="616" r:id="rId71"/>
    <p:sldId id="617" r:id="rId72"/>
    <p:sldId id="618" r:id="rId73"/>
    <p:sldId id="619" r:id="rId74"/>
    <p:sldId id="620" r:id="rId75"/>
    <p:sldId id="621" r:id="rId76"/>
    <p:sldId id="622" r:id="rId77"/>
    <p:sldId id="623" r:id="rId78"/>
    <p:sldId id="624" r:id="rId79"/>
    <p:sldId id="625" r:id="rId80"/>
    <p:sldId id="626" r:id="rId81"/>
    <p:sldId id="627" r:id="rId82"/>
    <p:sldId id="628" r:id="rId83"/>
    <p:sldId id="629" r:id="rId8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aj Ghanem" initials="FG" lastIdx="0" clrIdx="0">
    <p:extLst>
      <p:ext uri="{19B8F6BF-5375-455C-9EA6-DF929625EA0E}">
        <p15:presenceInfo xmlns:p15="http://schemas.microsoft.com/office/powerpoint/2012/main" userId="3a1cc0db032ca32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EA8F"/>
    <a:srgbClr val="CEDBF6"/>
    <a:srgbClr val="D4ECF8"/>
    <a:srgbClr val="C6F0DA"/>
    <a:srgbClr val="FEE1DE"/>
    <a:srgbClr val="81B2DF"/>
    <a:srgbClr val="88B6E0"/>
    <a:srgbClr val="8EADEA"/>
    <a:srgbClr val="B1C6F1"/>
    <a:srgbClr val="EBF0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54" autoAdjust="0"/>
    <p:restoredTop sz="94660"/>
  </p:normalViewPr>
  <p:slideViewPr>
    <p:cSldViewPr snapToGrid="0">
      <p:cViewPr varScale="1">
        <p:scale>
          <a:sx n="73" d="100"/>
          <a:sy n="73" d="100"/>
        </p:scale>
        <p:origin x="234" y="7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AA30B2-AD15-41F2-85A9-F6B3C2EC6F10}" type="datetimeFigureOut">
              <a:rPr lang="en-US" smtClean="0"/>
              <a:t>12/23/2018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A02F74-FD85-41E4-88A0-DE3E78122A8C}" type="slidenum">
              <a:rPr lang="en-US" smtClean="0"/>
              <a:t>‹#›</a:t>
            </a:fld>
            <a:endParaRPr lang="en-US"/>
          </a:p>
        </p:txBody>
      </p:sp>
    </p:spTree>
    <p:extLst>
      <p:ext uri="{BB962C8B-B14F-4D97-AF65-F5344CB8AC3E}">
        <p14:creationId xmlns:p14="http://schemas.microsoft.com/office/powerpoint/2010/main" val="8446252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CA7A0-4BFA-4B83-BBF4-6985C22E9CE8}" type="datetimeFigureOut">
              <a:rPr lang="en-US" smtClean="0"/>
              <a:t>12/23/2018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BF5BD7-B9C1-4C82-B057-EF274BA6F8BD}" type="slidenum">
              <a:rPr lang="en-US" smtClean="0"/>
              <a:t>‹#›</a:t>
            </a:fld>
            <a:endParaRPr lang="en-US"/>
          </a:p>
        </p:txBody>
      </p:sp>
    </p:spTree>
    <p:extLst>
      <p:ext uri="{BB962C8B-B14F-4D97-AF65-F5344CB8AC3E}">
        <p14:creationId xmlns:p14="http://schemas.microsoft.com/office/powerpoint/2010/main" val="1500046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CF7211B-FFFA-4EEB-B89A-2DE11515A81F}"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4226345334"/>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6BC6C35-31B5-4009-AB33-77233463A09D}"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1949102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CADBB7-D316-4B92-A682-137353197486}"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4236109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9E3D0D-3FA1-45E8-ADDB-F6A2D4E4464A}"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127349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A0CECA-449D-4D86-B8DF-C281EEB2CAD3}"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60493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7C1F99B-79F5-4ECB-AA05-6D2803B48CE6}" type="datetime1">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3708167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A7C033-9CCE-439A-8A42-B6237A728A82}" type="datetime1">
              <a:rPr lang="en-US" smtClean="0"/>
              <a:t>12/23/2018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440434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CA3389B-D6F8-4627-82A3-E80E03BC574E}" type="datetime1">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1857229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C8EDFD-54BC-4045-8BE9-DF5299992AAE}" type="datetime1">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171806357"/>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99EB497-7392-40C7-AFB4-26211C3F7703}" type="datetime1">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2715998887"/>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E36CBC-1471-4F19-A3F5-3C4DFE352A24}" type="datetime1">
              <a:rPr lang="en-US" smtClean="0"/>
              <a:t>12/23/2018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03E0D4-04D6-4AAD-9B0A-3E270B190815}" type="slidenum">
              <a:rPr lang="en-US" smtClean="0"/>
              <a:t>‹#›</a:t>
            </a:fld>
            <a:endParaRPr lang="en-US"/>
          </a:p>
        </p:txBody>
      </p:sp>
    </p:spTree>
    <p:extLst>
      <p:ext uri="{BB962C8B-B14F-4D97-AF65-F5344CB8AC3E}">
        <p14:creationId xmlns:p14="http://schemas.microsoft.com/office/powerpoint/2010/main" val="15728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3F6C05-C83F-454B-87FA-FB8F1BC223A2}" type="datetime1">
              <a:rPr lang="en-US" smtClean="0"/>
              <a:t>12/23/2018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3E0D4-04D6-4AAD-9B0A-3E270B190815}" type="slidenum">
              <a:rPr lang="en-US" smtClean="0"/>
              <a:t>‹#›</a:t>
            </a:fld>
            <a:endParaRPr lang="en-US"/>
          </a:p>
        </p:txBody>
      </p:sp>
    </p:spTree>
    <p:extLst>
      <p:ext uri="{BB962C8B-B14F-4D97-AF65-F5344CB8AC3E}">
        <p14:creationId xmlns:p14="http://schemas.microsoft.com/office/powerpoint/2010/main" val="1958586565"/>
      </p:ext>
    </p:extLst>
  </p:cSld>
  <p:clrMap bg1="lt1" tx1="dk1" bg2="lt2" tx2="dk2" accent1="accent1" accent2="accent2" accent3="accent3" accent4="accent4" accent5="accent5" accent6="accent6" hlink="hlink" folHlink="folHlink"/>
  <p:sldLayoutIdLst>
    <p:sldLayoutId id="2147484688" r:id="rId1"/>
    <p:sldLayoutId id="2147484689" r:id="rId2"/>
    <p:sldLayoutId id="2147484690" r:id="rId3"/>
    <p:sldLayoutId id="2147484691" r:id="rId4"/>
    <p:sldLayoutId id="2147484692" r:id="rId5"/>
    <p:sldLayoutId id="2147484693" r:id="rId6"/>
    <p:sldLayoutId id="2147484694" r:id="rId7"/>
    <p:sldLayoutId id="2147484695" r:id="rId8"/>
    <p:sldLayoutId id="2147484696" r:id="rId9"/>
    <p:sldLayoutId id="2147484697" r:id="rId10"/>
    <p:sldLayoutId id="214748469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0.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0.PNG"/></Relationships>
</file>

<file path=ppt/slides/_rels/slide4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20.emf"/><Relationship Id="rId1" Type="http://schemas.openxmlformats.org/officeDocument/2006/relationships/slideLayout" Target="../slideLayouts/slideLayout7.xml"/><Relationship Id="rId5" Type="http://schemas.openxmlformats.org/officeDocument/2006/relationships/image" Target="../media/image83.png"/><Relationship Id="rId4" Type="http://schemas.openxmlformats.org/officeDocument/2006/relationships/image" Target="../media/image82.png"/></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20.emf"/><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85.png"/></Relationships>
</file>

<file path=ppt/slides/_rels/slide5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4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95.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5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4.png"/><Relationship Id="rId1" Type="http://schemas.openxmlformats.org/officeDocument/2006/relationships/slideLayout" Target="../slideLayouts/slideLayout7.xml"/><Relationship Id="rId5" Type="http://schemas.openxmlformats.org/officeDocument/2006/relationships/image" Target="../media/image98.png"/><Relationship Id="rId4" Type="http://schemas.openxmlformats.org/officeDocument/2006/relationships/image" Target="../media/image97.png"/></Relationships>
</file>

<file path=ppt/slides/_rels/slide6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39.png"/><Relationship Id="rId5" Type="http://schemas.openxmlformats.org/officeDocument/2006/relationships/image" Target="../media/image138.png"/></Relationships>
</file>

<file path=ppt/slides/_rels/slide7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8" Type="http://schemas.openxmlformats.org/officeDocument/2006/relationships/image" Target="../media/image115.png"/><Relationship Id="rId7" Type="http://schemas.openxmlformats.org/officeDocument/2006/relationships/image" Target="../media/image143.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710.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Wave 5"/>
          <p:cNvSpPr/>
          <p:nvPr/>
        </p:nvSpPr>
        <p:spPr>
          <a:xfrm>
            <a:off x="123192" y="1562100"/>
            <a:ext cx="12021071" cy="3505200"/>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8" name="Rectangle 7"/>
          <p:cNvSpPr/>
          <p:nvPr/>
        </p:nvSpPr>
        <p:spPr>
          <a:xfrm>
            <a:off x="261564" y="1971137"/>
            <a:ext cx="11744325" cy="3914629"/>
          </a:xfrm>
          <a:prstGeom prst="rect">
            <a:avLst/>
          </a:prstGeom>
          <a:noFill/>
        </p:spPr>
        <p:txBody>
          <a:bodyPr wrap="square" lIns="91440" tIns="45720" rIns="91440" bIns="45720">
            <a:prstTxWarp prst="textWave1">
              <a:avLst>
                <a:gd name="adj1" fmla="val 16010"/>
                <a:gd name="adj2" fmla="val -1738"/>
              </a:avLst>
            </a:prstTxWarp>
            <a:spAutoFit/>
          </a:bodyPr>
          <a:lstStyle/>
          <a:p>
            <a:pPr algn="ctr"/>
            <a:r>
              <a:rPr lang="en-US" sz="480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Structural analysis and design for</a:t>
            </a:r>
            <a:br>
              <a:rPr lang="en-US" sz="480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br>
            <a:r>
              <a:rPr lang="en-US" sz="4800" b="1" dirty="0" err="1">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Burj</a:t>
            </a:r>
            <a:r>
              <a:rPr lang="en-US" sz="480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Al-</a:t>
            </a:r>
            <a:r>
              <a:rPr lang="en-US" sz="4800" b="1" dirty="0" err="1">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Jame’a</a:t>
            </a:r>
            <a:r>
              <a:rPr lang="en-US" sz="480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 Jenin</a:t>
            </a:r>
            <a:r>
              <a:rPr lang="en-US" sz="4800" dirty="0">
                <a:latin typeface="Times New Roman" panose="02020603050405020304" pitchFamily="18" charset="0"/>
                <a:cs typeface="Times New Roman" panose="02020603050405020304" pitchFamily="18" charset="0"/>
              </a:rPr>
              <a:t/>
            </a:r>
            <a:br>
              <a:rPr lang="en-US" sz="4800" dirty="0">
                <a:latin typeface="Times New Roman" panose="02020603050405020304" pitchFamily="18" charset="0"/>
                <a:cs typeface="Times New Roman" panose="02020603050405020304" pitchFamily="18" charset="0"/>
              </a:rPr>
            </a:br>
            <a:endParaRPr lang="en-US" sz="4800" b="1" cap="none" spc="50" dirty="0">
              <a:ln w="0"/>
              <a:solidFill>
                <a:schemeClr val="bg2"/>
              </a:solidFill>
              <a:effectLst>
                <a:innerShdw blurRad="63500" dist="50800" dir="13500000">
                  <a:srgbClr val="000000">
                    <a:alpha val="50000"/>
                  </a:srgbClr>
                </a:innerShdw>
              </a:effectLst>
              <a:latin typeface="Times New Roman" panose="02020603050405020304" pitchFamily="18" charset="0"/>
              <a:cs typeface="Times New Roman" panose="02020603050405020304" pitchFamily="18" charset="0"/>
            </a:endParaRPr>
          </a:p>
          <a:p>
            <a:pPr algn="ctr"/>
            <a:r>
              <a:rPr lang="en-US" sz="5400" b="1" dirty="0">
                <a:ln w="22225">
                  <a:solidFill>
                    <a:schemeClr val="accent2"/>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 </a:t>
            </a:r>
          </a:p>
        </p:txBody>
      </p:sp>
      <p:sp>
        <p:nvSpPr>
          <p:cNvPr id="10" name="Subtitle 2"/>
          <p:cNvSpPr>
            <a:spLocks noGrp="1"/>
          </p:cNvSpPr>
          <p:nvPr>
            <p:ph type="subTitle" idx="1"/>
          </p:nvPr>
        </p:nvSpPr>
        <p:spPr>
          <a:xfrm>
            <a:off x="1606731" y="4949372"/>
            <a:ext cx="2708366" cy="1410881"/>
          </a:xfrm>
        </p:spPr>
        <p:txBody>
          <a:bodyPr>
            <a:normAutofit fontScale="92500" lnSpcReduction="10000"/>
          </a:bodyPr>
          <a:lstStyle/>
          <a:p>
            <a:pPr algn="l"/>
            <a:r>
              <a:rPr lang="en-US" sz="1800" b="1" dirty="0">
                <a:solidFill>
                  <a:srgbClr val="5A1629"/>
                </a:solidFill>
                <a:latin typeface="Times New Roman" panose="02020603050405020304" pitchFamily="18" charset="0"/>
                <a:cs typeface="Times New Roman" panose="02020603050405020304" pitchFamily="18" charset="0"/>
              </a:rPr>
              <a:t> By: </a:t>
            </a:r>
          </a:p>
          <a:p>
            <a:pPr algn="l"/>
            <a:r>
              <a:rPr lang="en-US" sz="1800" b="1" dirty="0">
                <a:solidFill>
                  <a:srgbClr val="5A1629"/>
                </a:solidFill>
                <a:latin typeface="Times New Roman" panose="02020603050405020304" pitchFamily="18" charset="0"/>
                <a:cs typeface="Times New Roman" panose="02020603050405020304" pitchFamily="18" charset="0"/>
              </a:rPr>
              <a:t> 1. </a:t>
            </a:r>
            <a:r>
              <a:rPr lang="en-US" sz="2000" b="1" dirty="0">
                <a:solidFill>
                  <a:srgbClr val="FF0000"/>
                </a:solidFill>
                <a:latin typeface="Times New Roman" panose="02020603050405020304" pitchFamily="18" charset="0"/>
                <a:cs typeface="Times New Roman" panose="02020603050405020304" pitchFamily="18" charset="0"/>
              </a:rPr>
              <a:t>Mohammad Abbadi</a:t>
            </a:r>
            <a:endParaRPr lang="en-US" sz="2000" dirty="0">
              <a:solidFill>
                <a:srgbClr val="FF0000"/>
              </a:solidFill>
              <a:latin typeface="Times New Roman" panose="02020603050405020304" pitchFamily="18" charset="0"/>
              <a:cs typeface="Times New Roman" panose="02020603050405020304" pitchFamily="18" charset="0"/>
            </a:endParaRPr>
          </a:p>
          <a:p>
            <a:pPr algn="l"/>
            <a:r>
              <a:rPr lang="en-US" sz="1800" b="1" dirty="0">
                <a:solidFill>
                  <a:srgbClr val="5A1629"/>
                </a:solidFill>
                <a:latin typeface="Times New Roman" panose="02020603050405020304" pitchFamily="18" charset="0"/>
                <a:cs typeface="Times New Roman" panose="02020603050405020304" pitchFamily="18" charset="0"/>
              </a:rPr>
              <a:t> 2. </a:t>
            </a:r>
            <a:r>
              <a:rPr lang="en-US" sz="2000" b="1" dirty="0" err="1">
                <a:solidFill>
                  <a:srgbClr val="FF0000"/>
                </a:solidFill>
                <a:latin typeface="Times New Roman" panose="02020603050405020304" pitchFamily="18" charset="0"/>
                <a:cs typeface="Times New Roman" panose="02020603050405020304" pitchFamily="18" charset="0"/>
              </a:rPr>
              <a:t>Nafe</a:t>
            </a:r>
            <a:r>
              <a:rPr lang="en-US" sz="2000" b="1" dirty="0">
                <a:solidFill>
                  <a:srgbClr val="FF0000"/>
                </a:solidFill>
                <a:latin typeface="Times New Roman" panose="02020603050405020304" pitchFamily="18" charset="0"/>
                <a:cs typeface="Times New Roman" panose="02020603050405020304" pitchFamily="18" charset="0"/>
              </a:rPr>
              <a:t>’ </a:t>
            </a:r>
            <a:r>
              <a:rPr lang="en-US" sz="2000" b="1" dirty="0" err="1">
                <a:solidFill>
                  <a:srgbClr val="FF0000"/>
                </a:solidFill>
                <a:latin typeface="Times New Roman" panose="02020603050405020304" pitchFamily="18" charset="0"/>
                <a:cs typeface="Times New Roman" panose="02020603050405020304" pitchFamily="18" charset="0"/>
              </a:rPr>
              <a:t>Alyat</a:t>
            </a:r>
            <a:endParaRPr lang="en-US" sz="2000" b="1" dirty="0">
              <a:solidFill>
                <a:srgbClr val="FF0000"/>
              </a:solidFill>
              <a:latin typeface="Times New Roman" panose="02020603050405020304" pitchFamily="18" charset="0"/>
              <a:cs typeface="Times New Roman" panose="02020603050405020304" pitchFamily="18" charset="0"/>
            </a:endParaRPr>
          </a:p>
          <a:p>
            <a:pPr algn="l"/>
            <a:r>
              <a:rPr lang="en-US" sz="1800" b="1" dirty="0">
                <a:solidFill>
                  <a:srgbClr val="5A1629"/>
                </a:solidFill>
                <a:latin typeface="Times New Roman" panose="02020603050405020304" pitchFamily="18" charset="0"/>
                <a:cs typeface="Times New Roman" panose="02020603050405020304" pitchFamily="18" charset="0"/>
              </a:rPr>
              <a:t> 3</a:t>
            </a:r>
            <a:r>
              <a:rPr lang="en-US" sz="2000" b="1" dirty="0">
                <a:solidFill>
                  <a:srgbClr val="FF0000"/>
                </a:solidFill>
                <a:latin typeface="Times New Roman" panose="02020603050405020304" pitchFamily="18" charset="0"/>
                <a:cs typeface="Times New Roman" panose="02020603050405020304" pitchFamily="18" charset="0"/>
              </a:rPr>
              <a:t>.Omar Abd El-Jawad</a:t>
            </a:r>
          </a:p>
        </p:txBody>
      </p:sp>
      <p:sp>
        <p:nvSpPr>
          <p:cNvPr id="11" name="TextBox 10"/>
          <p:cNvSpPr txBox="1"/>
          <p:nvPr/>
        </p:nvSpPr>
        <p:spPr>
          <a:xfrm>
            <a:off x="7805428" y="5446825"/>
            <a:ext cx="2725783" cy="646331"/>
          </a:xfrm>
          <a:prstGeom prst="rect">
            <a:avLst/>
          </a:prstGeom>
          <a:noFill/>
        </p:spPr>
        <p:txBody>
          <a:bodyPr wrap="square" rtlCol="0">
            <a:spAutoFit/>
          </a:bodyPr>
          <a:lstStyle/>
          <a:p>
            <a:pPr rtl="1"/>
            <a:r>
              <a:rPr lang="en-US" b="1" dirty="0">
                <a:solidFill>
                  <a:srgbClr val="5A1629"/>
                </a:solidFill>
                <a:latin typeface="Times New Roman" panose="02020603050405020304" pitchFamily="18" charset="0"/>
                <a:cs typeface="Times New Roman" panose="02020603050405020304" pitchFamily="18" charset="0"/>
              </a:rPr>
              <a:t>Under supervision of:  </a:t>
            </a:r>
          </a:p>
          <a:p>
            <a:pPr rtl="1"/>
            <a:r>
              <a:rPr lang="en-US" b="1" dirty="0">
                <a:solidFill>
                  <a:srgbClr val="5A1629"/>
                </a:solidFill>
                <a:latin typeface="Times New Roman" panose="02020603050405020304" pitchFamily="18" charset="0"/>
                <a:cs typeface="Times New Roman" panose="02020603050405020304" pitchFamily="18" charset="0"/>
              </a:rPr>
              <a:t>Dr. </a:t>
            </a:r>
            <a:r>
              <a:rPr lang="en-US" b="1" dirty="0" err="1">
                <a:solidFill>
                  <a:srgbClr val="FF0000"/>
                </a:solidFill>
                <a:latin typeface="Times New Roman" panose="02020603050405020304" pitchFamily="18" charset="0"/>
                <a:cs typeface="Times New Roman" panose="02020603050405020304" pitchFamily="18" charset="0"/>
              </a:rPr>
              <a:t>Munther</a:t>
            </a:r>
            <a:r>
              <a:rPr lang="en-US" b="1" dirty="0">
                <a:solidFill>
                  <a:srgbClr val="FF0000"/>
                </a:solidFill>
                <a:latin typeface="Times New Roman" panose="02020603050405020304" pitchFamily="18" charset="0"/>
                <a:cs typeface="Times New Roman" panose="02020603050405020304" pitchFamily="18" charset="0"/>
              </a:rPr>
              <a:t> Diab</a:t>
            </a:r>
          </a:p>
        </p:txBody>
      </p:sp>
      <p:pic>
        <p:nvPicPr>
          <p:cNvPr id="12" name="Picture 11"/>
          <p:cNvPicPr/>
          <p:nvPr/>
        </p:nvPicPr>
        <p:blipFill rotWithShape="1">
          <a:blip r:embed="rId2">
            <a:extLst>
              <a:ext uri="{BEBA8EAE-BF5A-486C-A8C5-ECC9F3942E4B}">
                <a14:imgProps xmlns:a14="http://schemas.microsoft.com/office/drawing/2010/main">
                  <a14:imgLayer r:embed="rId3">
                    <a14:imgEffect>
                      <a14:colorTemperature colorTemp="6600"/>
                    </a14:imgEffect>
                  </a14:imgLayer>
                </a14:imgProps>
              </a:ext>
              <a:ext uri="{28A0092B-C50C-407E-A947-70E740481C1C}">
                <a14:useLocalDpi xmlns:a14="http://schemas.microsoft.com/office/drawing/2010/main" val="0"/>
              </a:ext>
            </a:extLst>
          </a:blip>
          <a:srcRect l="4167" t="2008" r="2084" b="2812"/>
          <a:stretch/>
        </p:blipFill>
        <p:spPr bwMode="auto">
          <a:xfrm>
            <a:off x="9447561" y="142059"/>
            <a:ext cx="1959429" cy="1898469"/>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useBgFill="1">
        <p:nvSpPr>
          <p:cNvPr id="13" name="Pentagon 12"/>
          <p:cNvSpPr/>
          <p:nvPr/>
        </p:nvSpPr>
        <p:spPr>
          <a:xfrm>
            <a:off x="123192" y="450192"/>
            <a:ext cx="3363686" cy="800100"/>
          </a:xfrm>
          <a:prstGeom prst="homePlate">
            <a:avLst/>
          </a:prstGeom>
          <a:ln w="79375" cmpd="tri">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a:ln w="0"/>
                <a:solidFill>
                  <a:srgbClr val="5A1629"/>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Graduation Project II</a:t>
            </a:r>
          </a:p>
        </p:txBody>
      </p:sp>
      <p:sp>
        <p:nvSpPr>
          <p:cNvPr id="14" name="TextBox 13"/>
          <p:cNvSpPr txBox="1"/>
          <p:nvPr/>
        </p:nvSpPr>
        <p:spPr>
          <a:xfrm>
            <a:off x="5793549" y="6360253"/>
            <a:ext cx="1730657" cy="338554"/>
          </a:xfrm>
          <a:prstGeom prst="rect">
            <a:avLst/>
          </a:prstGeom>
          <a:noFill/>
        </p:spPr>
        <p:txBody>
          <a:bodyPr wrap="square" rtlCol="0">
            <a:spAutoFit/>
          </a:bodyPr>
          <a:lstStyle/>
          <a:p>
            <a:r>
              <a:rPr lang="en-US" sz="1600" b="1" dirty="0">
                <a:solidFill>
                  <a:srgbClr val="5A1629"/>
                </a:solidFill>
                <a:latin typeface="Times New Roman" panose="02020603050405020304" pitchFamily="18" charset="0"/>
                <a:cs typeface="Times New Roman" panose="02020603050405020304" pitchFamily="18" charset="0"/>
              </a:rPr>
              <a:t>December 2018</a:t>
            </a:r>
          </a:p>
        </p:txBody>
      </p:sp>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77589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10</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2"/>
          <a:srcRect l="196" t="903" r="1159" b="3393"/>
          <a:stretch/>
        </p:blipFill>
        <p:spPr>
          <a:xfrm rot="21182134">
            <a:off x="6718182" y="3388401"/>
            <a:ext cx="3165966" cy="3111914"/>
          </a:xfrm>
          <a:prstGeom prst="ellipse">
            <a:avLst/>
          </a:prstGeom>
          <a:ln>
            <a:noFill/>
          </a:ln>
          <a:effectLst>
            <a:softEdge rad="112500"/>
          </a:effectLst>
        </p:spPr>
      </p:pic>
      <p:sp>
        <p:nvSpPr>
          <p:cNvPr id="5" name="Freeform 4"/>
          <p:cNvSpPr/>
          <p:nvPr/>
        </p:nvSpPr>
        <p:spPr>
          <a:xfrm>
            <a:off x="10248117" y="4094751"/>
            <a:ext cx="612742" cy="1866508"/>
          </a:xfrm>
          <a:custGeom>
            <a:avLst/>
            <a:gdLst>
              <a:gd name="connsiteX0" fmla="*/ 612742 w 612742"/>
              <a:gd name="connsiteY0" fmla="*/ 0 h 1866508"/>
              <a:gd name="connsiteX1" fmla="*/ 301658 w 612742"/>
              <a:gd name="connsiteY1" fmla="*/ 443060 h 1866508"/>
              <a:gd name="connsiteX2" fmla="*/ 509048 w 612742"/>
              <a:gd name="connsiteY2" fmla="*/ 1140644 h 1866508"/>
              <a:gd name="connsiteX3" fmla="*/ 0 w 612742"/>
              <a:gd name="connsiteY3" fmla="*/ 1866508 h 1866508"/>
            </a:gdLst>
            <a:ahLst/>
            <a:cxnLst>
              <a:cxn ang="0">
                <a:pos x="connsiteX0" y="connsiteY0"/>
              </a:cxn>
              <a:cxn ang="0">
                <a:pos x="connsiteX1" y="connsiteY1"/>
              </a:cxn>
              <a:cxn ang="0">
                <a:pos x="connsiteX2" y="connsiteY2"/>
              </a:cxn>
              <a:cxn ang="0">
                <a:pos x="connsiteX3" y="connsiteY3"/>
              </a:cxn>
            </a:cxnLst>
            <a:rect l="l" t="t" r="r" b="b"/>
            <a:pathLst>
              <a:path w="612742" h="1866508">
                <a:moveTo>
                  <a:pt x="612742" y="0"/>
                </a:moveTo>
                <a:cubicBezTo>
                  <a:pt x="465841" y="126476"/>
                  <a:pt x="318940" y="252953"/>
                  <a:pt x="301658" y="443060"/>
                </a:cubicBezTo>
                <a:cubicBezTo>
                  <a:pt x="284376" y="633167"/>
                  <a:pt x="559324" y="903403"/>
                  <a:pt x="509048" y="1140644"/>
                </a:cubicBezTo>
                <a:cubicBezTo>
                  <a:pt x="458772" y="1377885"/>
                  <a:pt x="229386" y="1622196"/>
                  <a:pt x="0" y="1866508"/>
                </a:cubicBezTo>
              </a:path>
            </a:pathLst>
          </a:custGeom>
          <a:noFill/>
          <a:ln w="285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774814" y="1955121"/>
            <a:ext cx="2172090" cy="2189665"/>
          </a:xfrm>
          <a:prstGeom prst="ellipse">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dirty="0">
                <a:solidFill>
                  <a:schemeClr val="tx1"/>
                </a:solidFill>
                <a:latin typeface="Times New Roman" panose="02020603050405020304" pitchFamily="18" charset="0"/>
                <a:cs typeface="Times New Roman" panose="02020603050405020304" pitchFamily="18" charset="0"/>
              </a:rPr>
              <a:t>Seismic Design Parameters</a:t>
            </a:r>
          </a:p>
        </p:txBody>
      </p:sp>
      <p:sp>
        <p:nvSpPr>
          <p:cNvPr id="7" name="Freeform 6"/>
          <p:cNvSpPr/>
          <p:nvPr/>
        </p:nvSpPr>
        <p:spPr>
          <a:xfrm>
            <a:off x="5841929" y="4072378"/>
            <a:ext cx="528749" cy="1743959"/>
          </a:xfrm>
          <a:custGeom>
            <a:avLst/>
            <a:gdLst>
              <a:gd name="connsiteX0" fmla="*/ 2690 w 528749"/>
              <a:gd name="connsiteY0" fmla="*/ 0 h 1743959"/>
              <a:gd name="connsiteX1" fmla="*/ 78104 w 528749"/>
              <a:gd name="connsiteY1" fmla="*/ 329939 h 1743959"/>
              <a:gd name="connsiteX2" fmla="*/ 521164 w 528749"/>
              <a:gd name="connsiteY2" fmla="*/ 791852 h 1743959"/>
              <a:gd name="connsiteX3" fmla="*/ 351481 w 528749"/>
              <a:gd name="connsiteY3" fmla="*/ 1743959 h 1743959"/>
            </a:gdLst>
            <a:ahLst/>
            <a:cxnLst>
              <a:cxn ang="0">
                <a:pos x="connsiteX0" y="connsiteY0"/>
              </a:cxn>
              <a:cxn ang="0">
                <a:pos x="connsiteX1" y="connsiteY1"/>
              </a:cxn>
              <a:cxn ang="0">
                <a:pos x="connsiteX2" y="connsiteY2"/>
              </a:cxn>
              <a:cxn ang="0">
                <a:pos x="connsiteX3" y="connsiteY3"/>
              </a:cxn>
            </a:cxnLst>
            <a:rect l="l" t="t" r="r" b="b"/>
            <a:pathLst>
              <a:path w="528749" h="1743959">
                <a:moveTo>
                  <a:pt x="2690" y="0"/>
                </a:moveTo>
                <a:cubicBezTo>
                  <a:pt x="-2809" y="98982"/>
                  <a:pt x="-8308" y="197964"/>
                  <a:pt x="78104" y="329939"/>
                </a:cubicBezTo>
                <a:cubicBezTo>
                  <a:pt x="164516" y="461914"/>
                  <a:pt x="475601" y="556182"/>
                  <a:pt x="521164" y="791852"/>
                </a:cubicBezTo>
                <a:cubicBezTo>
                  <a:pt x="566727" y="1027522"/>
                  <a:pt x="393902" y="1571134"/>
                  <a:pt x="351481" y="1743959"/>
                </a:cubicBezTo>
              </a:path>
            </a:pathLst>
          </a:custGeom>
          <a:noFill/>
          <a:ln w="285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374796" y="2554663"/>
            <a:ext cx="2865748" cy="3120272"/>
          </a:xfrm>
          <a:custGeom>
            <a:avLst/>
            <a:gdLst>
              <a:gd name="connsiteX0" fmla="*/ 0 w 2865748"/>
              <a:gd name="connsiteY0" fmla="*/ 0 h 3120272"/>
              <a:gd name="connsiteX1" fmla="*/ 179109 w 2865748"/>
              <a:gd name="connsiteY1" fmla="*/ 575035 h 3120272"/>
              <a:gd name="connsiteX2" fmla="*/ 688157 w 2865748"/>
              <a:gd name="connsiteY2" fmla="*/ 707010 h 3120272"/>
              <a:gd name="connsiteX3" fmla="*/ 1102936 w 2865748"/>
              <a:gd name="connsiteY3" fmla="*/ 1489435 h 3120272"/>
              <a:gd name="connsiteX4" fmla="*/ 2102177 w 2865748"/>
              <a:gd name="connsiteY4" fmla="*/ 1998483 h 3120272"/>
              <a:gd name="connsiteX5" fmla="*/ 2865748 w 2865748"/>
              <a:gd name="connsiteY5" fmla="*/ 3120272 h 312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5748" h="3120272">
                <a:moveTo>
                  <a:pt x="0" y="0"/>
                </a:moveTo>
                <a:cubicBezTo>
                  <a:pt x="32208" y="228600"/>
                  <a:pt x="64416" y="457200"/>
                  <a:pt x="179109" y="575035"/>
                </a:cubicBezTo>
                <a:cubicBezTo>
                  <a:pt x="293802" y="692870"/>
                  <a:pt x="534186" y="554610"/>
                  <a:pt x="688157" y="707010"/>
                </a:cubicBezTo>
                <a:cubicBezTo>
                  <a:pt x="842128" y="859410"/>
                  <a:pt x="867266" y="1274190"/>
                  <a:pt x="1102936" y="1489435"/>
                </a:cubicBezTo>
                <a:cubicBezTo>
                  <a:pt x="1338606" y="1704680"/>
                  <a:pt x="1808375" y="1726677"/>
                  <a:pt x="2102177" y="1998483"/>
                </a:cubicBezTo>
                <a:cubicBezTo>
                  <a:pt x="2395979" y="2270289"/>
                  <a:pt x="2630863" y="2695280"/>
                  <a:pt x="2865748" y="3120272"/>
                </a:cubicBezTo>
              </a:path>
            </a:pathLst>
          </a:custGeom>
          <a:noFill/>
          <a:ln w="285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601039" y="3996964"/>
            <a:ext cx="2630079" cy="1687398"/>
          </a:xfrm>
          <a:custGeom>
            <a:avLst/>
            <a:gdLst>
              <a:gd name="connsiteX0" fmla="*/ 0 w 2630079"/>
              <a:gd name="connsiteY0" fmla="*/ 0 h 1687398"/>
              <a:gd name="connsiteX1" fmla="*/ 509048 w 2630079"/>
              <a:gd name="connsiteY1" fmla="*/ 612742 h 1687398"/>
              <a:gd name="connsiteX2" fmla="*/ 1159497 w 2630079"/>
              <a:gd name="connsiteY2" fmla="*/ 622169 h 1687398"/>
              <a:gd name="connsiteX3" fmla="*/ 1451728 w 2630079"/>
              <a:gd name="connsiteY3" fmla="*/ 1055802 h 1687398"/>
              <a:gd name="connsiteX4" fmla="*/ 2630079 w 2630079"/>
              <a:gd name="connsiteY4" fmla="*/ 1687398 h 1687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079" h="1687398">
                <a:moveTo>
                  <a:pt x="0" y="0"/>
                </a:moveTo>
                <a:cubicBezTo>
                  <a:pt x="157899" y="254523"/>
                  <a:pt x="315799" y="509047"/>
                  <a:pt x="509048" y="612742"/>
                </a:cubicBezTo>
                <a:cubicBezTo>
                  <a:pt x="702297" y="716437"/>
                  <a:pt x="1002384" y="548326"/>
                  <a:pt x="1159497" y="622169"/>
                </a:cubicBezTo>
                <a:cubicBezTo>
                  <a:pt x="1316610" y="696012"/>
                  <a:pt x="1206631" y="878264"/>
                  <a:pt x="1451728" y="1055802"/>
                </a:cubicBezTo>
                <a:cubicBezTo>
                  <a:pt x="1696825" y="1233340"/>
                  <a:pt x="2441543" y="1567992"/>
                  <a:pt x="2630079" y="1687398"/>
                </a:cubicBezTo>
              </a:path>
            </a:pathLst>
          </a:custGeom>
          <a:noFill/>
          <a:ln w="285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987727" y="1014500"/>
            <a:ext cx="1750423" cy="1724297"/>
          </a:xfrm>
          <a:prstGeom prst="ellipse">
            <a:avLst/>
          </a:prstGeom>
          <a:gradFill>
            <a:gsLst>
              <a:gs pos="0">
                <a:schemeClr val="accent1">
                  <a:lumMod val="5000"/>
                  <a:lumOff val="95000"/>
                </a:schemeClr>
              </a:gs>
              <a:gs pos="74000">
                <a:srgbClr val="F9BDEC"/>
              </a:gs>
              <a:gs pos="100000">
                <a:srgbClr val="FD9DF6"/>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anose="02020603050405020304" pitchFamily="18" charset="0"/>
                <a:cs typeface="Times New Roman" panose="02020603050405020304" pitchFamily="18" charset="0"/>
              </a:rPr>
              <a:t>R= 5.5</a:t>
            </a:r>
          </a:p>
        </p:txBody>
      </p:sp>
      <p:sp>
        <p:nvSpPr>
          <p:cNvPr id="19" name="Oval 18"/>
          <p:cNvSpPr/>
          <p:nvPr/>
        </p:nvSpPr>
        <p:spPr>
          <a:xfrm>
            <a:off x="2066393" y="2537152"/>
            <a:ext cx="1750423" cy="1724297"/>
          </a:xfrm>
          <a:prstGeom prst="ellipse">
            <a:avLst/>
          </a:prstGeom>
          <a:gradFill>
            <a:gsLst>
              <a:gs pos="0">
                <a:schemeClr val="accent1">
                  <a:lumMod val="5000"/>
                  <a:lumOff val="95000"/>
                </a:schemeClr>
              </a:gs>
              <a:gs pos="74000">
                <a:srgbClr val="FDA799"/>
              </a:gs>
              <a:gs pos="100000">
                <a:srgbClr val="FC847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latin typeface="Times New Roman" panose="02020603050405020304" pitchFamily="18" charset="0"/>
              <a:cs typeface="Times New Roman" panose="02020603050405020304" pitchFamily="18" charset="0"/>
            </a:endParaRPr>
          </a:p>
          <a:p>
            <a:pPr algn="ctr"/>
            <a:r>
              <a:rPr lang="en-US" sz="2000" dirty="0">
                <a:solidFill>
                  <a:schemeClr val="tx1"/>
                </a:solidFill>
                <a:latin typeface="Times New Roman" panose="02020603050405020304" pitchFamily="18" charset="0"/>
                <a:cs typeface="Times New Roman" panose="02020603050405020304" pitchFamily="18" charset="0"/>
              </a:rPr>
              <a:t/>
            </a:r>
            <a:br>
              <a:rPr lang="en-US" sz="2000" dirty="0">
                <a:solidFill>
                  <a:schemeClr val="tx1"/>
                </a:solidFill>
                <a:latin typeface="Times New Roman" panose="02020603050405020304" pitchFamily="18" charset="0"/>
                <a:cs typeface="Times New Roman" panose="02020603050405020304" pitchFamily="18" charset="0"/>
              </a:rPr>
            </a:br>
            <a:r>
              <a:rPr lang="en-US" sz="2000" dirty="0">
                <a:solidFill>
                  <a:schemeClr val="tx1"/>
                </a:solidFill>
                <a:latin typeface="Times New Roman" panose="02020603050405020304" pitchFamily="18" charset="0"/>
                <a:cs typeface="Times New Roman" panose="02020603050405020304" pitchFamily="18" charset="0"/>
              </a:rPr>
              <a:t>𝑪𝒂 = 0.24 </a:t>
            </a:r>
          </a:p>
          <a:p>
            <a:pPr algn="ctr"/>
            <a:r>
              <a:rPr lang="en-US" sz="2000" dirty="0">
                <a:solidFill>
                  <a:schemeClr val="tx1"/>
                </a:solidFill>
                <a:latin typeface="Times New Roman" panose="02020603050405020304" pitchFamily="18" charset="0"/>
                <a:cs typeface="Times New Roman" panose="02020603050405020304" pitchFamily="18" charset="0"/>
              </a:rPr>
              <a:t>&amp; </a:t>
            </a:r>
          </a:p>
          <a:p>
            <a:pPr algn="ctr"/>
            <a:r>
              <a:rPr lang="en-US" sz="2000" dirty="0">
                <a:solidFill>
                  <a:schemeClr val="tx1"/>
                </a:solidFill>
                <a:latin typeface="Times New Roman" panose="02020603050405020304" pitchFamily="18" charset="0"/>
                <a:cs typeface="Times New Roman" panose="02020603050405020304" pitchFamily="18" charset="0"/>
              </a:rPr>
              <a:t>𝑪𝒗 = 0.32 </a:t>
            </a:r>
          </a:p>
          <a:p>
            <a:pPr algn="ctr"/>
            <a:endParaRPr lang="en-US" sz="2000" dirty="0">
              <a:solidFill>
                <a:schemeClr val="tx1"/>
              </a:solidFill>
              <a:latin typeface="Times New Roman" panose="02020603050405020304" pitchFamily="18" charset="0"/>
              <a:cs typeface="Times New Roman" panose="02020603050405020304" pitchFamily="18" charset="0"/>
            </a:endParaRPr>
          </a:p>
          <a:p>
            <a:pPr algn="ctr"/>
            <a:endParaRPr lang="en-US" sz="2000" dirty="0">
              <a:solidFill>
                <a:schemeClr val="tx1"/>
              </a:solidFill>
            </a:endParaRPr>
          </a:p>
        </p:txBody>
      </p:sp>
      <p:sp>
        <p:nvSpPr>
          <p:cNvPr id="20" name="Oval 19"/>
          <p:cNvSpPr/>
          <p:nvPr/>
        </p:nvSpPr>
        <p:spPr>
          <a:xfrm>
            <a:off x="3361233" y="1656094"/>
            <a:ext cx="1750423" cy="1724297"/>
          </a:xfrm>
          <a:prstGeom prst="ellipse">
            <a:avLst/>
          </a:prstGeom>
          <a:gradFill>
            <a:gsLst>
              <a:gs pos="0">
                <a:schemeClr val="accent1">
                  <a:lumMod val="5000"/>
                  <a:lumOff val="95000"/>
                </a:schemeClr>
              </a:gs>
              <a:gs pos="74000">
                <a:srgbClr val="F8BA9E"/>
              </a:gs>
              <a:gs pos="100000">
                <a:srgbClr val="F27F4C"/>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anose="02020603050405020304" pitchFamily="18" charset="0"/>
                <a:cs typeface="Times New Roman" panose="02020603050405020304" pitchFamily="18" charset="0"/>
              </a:rPr>
              <a:t> </a:t>
            </a:r>
          </a:p>
          <a:p>
            <a:pPr algn="ctr"/>
            <a:r>
              <a:rPr lang="el-GR" sz="2000" dirty="0">
                <a:solidFill>
                  <a:schemeClr val="tx1"/>
                </a:solidFill>
                <a:latin typeface="Times New Roman" panose="02020603050405020304" pitchFamily="18" charset="0"/>
                <a:cs typeface="Times New Roman" panose="02020603050405020304" pitchFamily="18" charset="0"/>
              </a:rPr>
              <a:t>Ω = 2.8</a:t>
            </a:r>
            <a:endParaRPr lang="en-US" sz="2000" dirty="0">
              <a:solidFill>
                <a:schemeClr val="tx1"/>
              </a:solidFill>
            </a:endParaRPr>
          </a:p>
        </p:txBody>
      </p:sp>
      <p:sp>
        <p:nvSpPr>
          <p:cNvPr id="21" name="Freeform 20"/>
          <p:cNvSpPr/>
          <p:nvPr/>
        </p:nvSpPr>
        <p:spPr>
          <a:xfrm>
            <a:off x="3187813" y="5564393"/>
            <a:ext cx="3043306" cy="318689"/>
          </a:xfrm>
          <a:custGeom>
            <a:avLst/>
            <a:gdLst>
              <a:gd name="connsiteX0" fmla="*/ 0 w 2705493"/>
              <a:gd name="connsiteY0" fmla="*/ 79862 h 231448"/>
              <a:gd name="connsiteX1" fmla="*/ 414779 w 2705493"/>
              <a:gd name="connsiteY1" fmla="*/ 230691 h 231448"/>
              <a:gd name="connsiteX2" fmla="*/ 1640264 w 2705493"/>
              <a:gd name="connsiteY2" fmla="*/ 23301 h 231448"/>
              <a:gd name="connsiteX3" fmla="*/ 2705493 w 2705493"/>
              <a:gd name="connsiteY3" fmla="*/ 13874 h 231448"/>
            </a:gdLst>
            <a:ahLst/>
            <a:cxnLst>
              <a:cxn ang="0">
                <a:pos x="connsiteX0" y="connsiteY0"/>
              </a:cxn>
              <a:cxn ang="0">
                <a:pos x="connsiteX1" y="connsiteY1"/>
              </a:cxn>
              <a:cxn ang="0">
                <a:pos x="connsiteX2" y="connsiteY2"/>
              </a:cxn>
              <a:cxn ang="0">
                <a:pos x="connsiteX3" y="connsiteY3"/>
              </a:cxn>
            </a:cxnLst>
            <a:rect l="l" t="t" r="r" b="b"/>
            <a:pathLst>
              <a:path w="2705493" h="231448">
                <a:moveTo>
                  <a:pt x="0" y="79862"/>
                </a:moveTo>
                <a:cubicBezTo>
                  <a:pt x="70701" y="159990"/>
                  <a:pt x="141402" y="240118"/>
                  <a:pt x="414779" y="230691"/>
                </a:cubicBezTo>
                <a:cubicBezTo>
                  <a:pt x="688156" y="221264"/>
                  <a:pt x="1258478" y="59437"/>
                  <a:pt x="1640264" y="23301"/>
                </a:cubicBezTo>
                <a:cubicBezTo>
                  <a:pt x="2022050" y="-12835"/>
                  <a:pt x="2363771" y="519"/>
                  <a:pt x="2705493" y="13874"/>
                </a:cubicBezTo>
              </a:path>
            </a:pathLst>
          </a:custGeom>
          <a:noFill/>
          <a:ln w="285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835086" y="4114799"/>
            <a:ext cx="1750423" cy="1724297"/>
          </a:xfrm>
          <a:prstGeom prst="ellipse">
            <a:avLst/>
          </a:prstGeom>
          <a:gradFill>
            <a:gsLst>
              <a:gs pos="0">
                <a:schemeClr val="accent1">
                  <a:lumMod val="5000"/>
                  <a:lumOff val="95000"/>
                </a:schemeClr>
              </a:gs>
              <a:gs pos="74000">
                <a:schemeClr val="accent2">
                  <a:lumMod val="40000"/>
                  <a:lumOff val="60000"/>
                </a:schemeClr>
              </a:gs>
              <a:gs pos="100000">
                <a:schemeClr val="accent2">
                  <a:lumMod val="60000"/>
                  <a:lumOff val="4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latin typeface="Times New Roman" panose="02020603050405020304" pitchFamily="18" charset="0"/>
              <a:cs typeface="Times New Roman" panose="02020603050405020304" pitchFamily="18" charset="0"/>
            </a:endParaRPr>
          </a:p>
          <a:p>
            <a:pPr algn="ctr"/>
            <a:r>
              <a:rPr lang="en-US" sz="2000" dirty="0">
                <a:solidFill>
                  <a:schemeClr val="tx1"/>
                </a:solidFill>
                <a:latin typeface="Times New Roman" panose="02020603050405020304" pitchFamily="18" charset="0"/>
                <a:cs typeface="Times New Roman" panose="02020603050405020304" pitchFamily="18" charset="0"/>
              </a:rPr>
              <a:t>Seismic Zone Factor,</a:t>
            </a:r>
          </a:p>
          <a:p>
            <a:pPr algn="ctr"/>
            <a:r>
              <a:rPr lang="en-US" sz="2000" dirty="0">
                <a:solidFill>
                  <a:schemeClr val="tx1"/>
                </a:solidFill>
                <a:latin typeface="Times New Roman" panose="02020603050405020304" pitchFamily="18" charset="0"/>
                <a:cs typeface="Times New Roman" panose="02020603050405020304" pitchFamily="18" charset="0"/>
              </a:rPr>
              <a:t> Z = 0.2</a:t>
            </a:r>
          </a:p>
          <a:p>
            <a:pPr algn="ctr"/>
            <a:endParaRPr lang="en-US" sz="2000" dirty="0">
              <a:solidFill>
                <a:schemeClr val="tx1"/>
              </a:solidFill>
            </a:endParaRPr>
          </a:p>
        </p:txBody>
      </p:sp>
      <mc:AlternateContent xmlns:mc="http://schemas.openxmlformats.org/markup-compatibility/2006" xmlns:a14="http://schemas.microsoft.com/office/drawing/2010/main">
        <mc:Choice Requires="a14">
          <p:sp>
            <p:nvSpPr>
              <p:cNvPr id="25" name="Oval 24"/>
              <p:cNvSpPr/>
              <p:nvPr/>
            </p:nvSpPr>
            <p:spPr>
              <a:xfrm>
                <a:off x="3265010" y="3560576"/>
                <a:ext cx="1750423" cy="1724297"/>
              </a:xfrm>
              <a:prstGeom prst="ellipse">
                <a:avLst/>
              </a:prstGeom>
              <a:gradFill>
                <a:gsLst>
                  <a:gs pos="0">
                    <a:schemeClr val="accent1">
                      <a:lumMod val="5000"/>
                      <a:lumOff val="95000"/>
                    </a:schemeClr>
                  </a:gs>
                  <a:gs pos="61000">
                    <a:schemeClr val="accent4">
                      <a:lumMod val="40000"/>
                      <a:lumOff val="60000"/>
                    </a:schemeClr>
                  </a:gs>
                  <a:gs pos="100000">
                    <a:schemeClr val="accent4">
                      <a:lumMod val="60000"/>
                      <a:lumOff val="4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latin typeface="Times New Roman" panose="02020603050405020304" pitchFamily="18" charset="0"/>
                  <a:cs typeface="Times New Roman" panose="02020603050405020304" pitchFamily="18" charset="0"/>
                </a:endParaRPr>
              </a:p>
              <a:p>
                <a:pPr algn="ctr"/>
                <a:r>
                  <a:rPr lang="en-US" sz="2000" dirty="0">
                    <a:solidFill>
                      <a:schemeClr val="tx1"/>
                    </a:solidFill>
                    <a:latin typeface="Times New Roman" panose="02020603050405020304" pitchFamily="18" charset="0"/>
                    <a:cs typeface="Times New Roman" panose="02020603050405020304" pitchFamily="18" charset="0"/>
                  </a:rPr>
                  <a:t>Soil Profile Type (</a:t>
                </a:r>
                <a14:m>
                  <m:oMath xmlns:m="http://schemas.openxmlformats.org/officeDocument/2006/math">
                    <m:sSub>
                      <m:sSubPr>
                        <m:ctrlPr>
                          <a:rPr lang="en-US" sz="2000" i="1" smtClean="0">
                            <a:solidFill>
                              <a:schemeClr val="tx1"/>
                            </a:solidFill>
                            <a:latin typeface="Cambria Math" panose="02040503050406030204" pitchFamily="18" charset="0"/>
                            <a:cs typeface="Times New Roman" panose="02020603050405020304" pitchFamily="18" charset="0"/>
                          </a:rPr>
                        </m:ctrlPr>
                      </m:sSubPr>
                      <m:e>
                        <m:r>
                          <a:rPr lang="en-US" sz="2000" b="0" i="1" smtClean="0">
                            <a:solidFill>
                              <a:schemeClr val="tx1"/>
                            </a:solidFill>
                            <a:latin typeface="Cambria Math" panose="02040503050406030204" pitchFamily="18" charset="0"/>
                            <a:cs typeface="Times New Roman" panose="02020603050405020304" pitchFamily="18" charset="0"/>
                          </a:rPr>
                          <m:t>𝑆</m:t>
                        </m:r>
                      </m:e>
                      <m:sub>
                        <m:r>
                          <a:rPr lang="en-US" sz="2000" b="0" i="1" smtClean="0">
                            <a:solidFill>
                              <a:schemeClr val="tx1"/>
                            </a:solidFill>
                            <a:latin typeface="Cambria Math" panose="02040503050406030204" pitchFamily="18" charset="0"/>
                            <a:cs typeface="Times New Roman" panose="02020603050405020304" pitchFamily="18" charset="0"/>
                          </a:rPr>
                          <m:t>𝑐</m:t>
                        </m:r>
                      </m:sub>
                    </m:sSub>
                  </m:oMath>
                </a14:m>
                <a:r>
                  <a:rPr lang="en-US" sz="2000" dirty="0">
                    <a:solidFill>
                      <a:schemeClr val="tx1"/>
                    </a:solidFill>
                    <a:latin typeface="Times New Roman" panose="02020603050405020304" pitchFamily="18" charset="0"/>
                    <a:cs typeface="Times New Roman" panose="02020603050405020304" pitchFamily="18" charset="0"/>
                  </a:rPr>
                  <a:t>)</a:t>
                </a:r>
              </a:p>
              <a:p>
                <a:pPr algn="ctr"/>
                <a:endParaRPr lang="en-US" sz="2000" dirty="0">
                  <a:solidFill>
                    <a:schemeClr val="tx1"/>
                  </a:solidFill>
                </a:endParaRPr>
              </a:p>
            </p:txBody>
          </p:sp>
        </mc:Choice>
        <mc:Fallback xmlns="">
          <p:sp>
            <p:nvSpPr>
              <p:cNvPr id="25" name="Oval 24"/>
              <p:cNvSpPr>
                <a:spLocks noRot="1" noChangeAspect="1" noMove="1" noResize="1" noEditPoints="1" noAdjustHandles="1" noChangeArrowheads="1" noChangeShapeType="1" noTextEdit="1"/>
              </p:cNvSpPr>
              <p:nvPr/>
            </p:nvSpPr>
            <p:spPr>
              <a:xfrm>
                <a:off x="3265010" y="3560576"/>
                <a:ext cx="1750423" cy="1724297"/>
              </a:xfrm>
              <a:prstGeom prst="ellipse">
                <a:avLst/>
              </a:prstGeom>
              <a:blipFill>
                <a:blip r:embed="rId3"/>
                <a:stretch>
                  <a:fillRect/>
                </a:stretch>
              </a:blipFill>
            </p:spPr>
            <p:txBody>
              <a:bodyPr/>
              <a:lstStyle/>
              <a:p>
                <a:r>
                  <a:rPr lang="en-US">
                    <a:noFill/>
                  </a:rPr>
                  <a:t> </a:t>
                </a:r>
              </a:p>
            </p:txBody>
          </p:sp>
        </mc:Fallback>
      </mc:AlternateContent>
      <p:sp>
        <p:nvSpPr>
          <p:cNvPr id="26" name="Oval 25"/>
          <p:cNvSpPr/>
          <p:nvPr/>
        </p:nvSpPr>
        <p:spPr>
          <a:xfrm>
            <a:off x="4554745" y="2542347"/>
            <a:ext cx="1892960" cy="1724297"/>
          </a:xfrm>
          <a:prstGeom prst="ellipse">
            <a:avLst/>
          </a:prstGeom>
          <a:gradFill>
            <a:gsLst>
              <a:gs pos="0">
                <a:schemeClr val="accent1">
                  <a:lumMod val="5000"/>
                  <a:lumOff val="95000"/>
                </a:schemeClr>
              </a:gs>
              <a:gs pos="74000">
                <a:schemeClr val="accent6">
                  <a:lumMod val="40000"/>
                  <a:lumOff val="60000"/>
                </a:schemeClr>
              </a:gs>
              <a:gs pos="100000">
                <a:schemeClr val="accent6">
                  <a:lumMod val="60000"/>
                  <a:lumOff val="4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latin typeface="Times New Roman" panose="02020603050405020304" pitchFamily="18" charset="0"/>
              <a:cs typeface="Times New Roman" panose="02020603050405020304" pitchFamily="18" charset="0"/>
            </a:endParaRPr>
          </a:p>
          <a:p>
            <a:pPr algn="ctr"/>
            <a:r>
              <a:rPr lang="en-US" sz="2000" dirty="0">
                <a:solidFill>
                  <a:schemeClr val="tx1"/>
                </a:solidFill>
                <a:latin typeface="Times New Roman" panose="02020603050405020304" pitchFamily="18" charset="0"/>
                <a:cs typeface="Times New Roman" panose="02020603050405020304" pitchFamily="18" charset="0"/>
              </a:rPr>
              <a:t>Importance Factor,</a:t>
            </a:r>
          </a:p>
          <a:p>
            <a:pPr algn="ctr"/>
            <a:r>
              <a:rPr lang="en-US" sz="2000" dirty="0">
                <a:solidFill>
                  <a:schemeClr val="tx1"/>
                </a:solidFill>
                <a:latin typeface="Times New Roman" panose="02020603050405020304" pitchFamily="18" charset="0"/>
                <a:cs typeface="Times New Roman" panose="02020603050405020304" pitchFamily="18" charset="0"/>
              </a:rPr>
              <a:t> I = 1.0</a:t>
            </a:r>
          </a:p>
          <a:p>
            <a:pPr algn="ctr"/>
            <a:endParaRPr lang="en-US" sz="2000" dirty="0">
              <a:solidFill>
                <a:schemeClr val="tx1"/>
              </a:solidFill>
            </a:endParaRPr>
          </a:p>
        </p:txBody>
      </p:sp>
      <p:pic>
        <p:nvPicPr>
          <p:cNvPr id="27" name="Picture 26"/>
          <p:cNvPicPr>
            <a:picLocks noChangeAspect="1"/>
          </p:cNvPicPr>
          <p:nvPr/>
        </p:nvPicPr>
        <p:blipFill rotWithShape="1">
          <a:blip r:embed="rId4"/>
          <a:srcRect l="6901" t="2766" r="2011" b="4379"/>
          <a:stretch/>
        </p:blipFill>
        <p:spPr>
          <a:xfrm rot="20060596">
            <a:off x="5868193" y="5440012"/>
            <a:ext cx="1184367" cy="1314994"/>
          </a:xfrm>
          <a:prstGeom prst="rect">
            <a:avLst/>
          </a:prstGeom>
          <a:ln>
            <a:noFill/>
          </a:ln>
          <a:effectLst>
            <a:softEdge rad="112500"/>
          </a:effectLst>
        </p:spPr>
      </p:pic>
      <p:pic>
        <p:nvPicPr>
          <p:cNvPr id="28" name="Picture 27"/>
          <p:cNvPicPr>
            <a:picLocks noChangeAspect="1"/>
          </p:cNvPicPr>
          <p:nvPr/>
        </p:nvPicPr>
        <p:blipFill rotWithShape="1">
          <a:blip r:embed="rId5"/>
          <a:srcRect l="2114" t="2124" b="3645"/>
          <a:stretch/>
        </p:blipFill>
        <p:spPr>
          <a:xfrm rot="12647142">
            <a:off x="9454578" y="5671591"/>
            <a:ext cx="1115473" cy="1183051"/>
          </a:xfrm>
          <a:prstGeom prst="rect">
            <a:avLst/>
          </a:prstGeom>
          <a:ln>
            <a:noFill/>
          </a:ln>
          <a:effectLst>
            <a:softEdge rad="112500"/>
          </a:effectLst>
        </p:spPr>
      </p:pic>
      <p:sp>
        <p:nvSpPr>
          <p:cNvPr id="29" name="Rectangle 28"/>
          <p:cNvSpPr/>
          <p:nvPr/>
        </p:nvSpPr>
        <p:spPr>
          <a:xfrm rot="171890">
            <a:off x="6535265" y="504286"/>
            <a:ext cx="5129815" cy="2005871"/>
          </a:xfrm>
          <a:prstGeom prst="rect">
            <a:avLst/>
          </a:prstGeom>
          <a:noFill/>
        </p:spPr>
        <p:txBody>
          <a:bodyPr wrap="square" lIns="91440" tIns="45720" rIns="91440" bIns="45720">
            <a:prstTxWarp prst="textWave1">
              <a:avLst>
                <a:gd name="adj1" fmla="val 14112"/>
                <a:gd name="adj2" fmla="val 386"/>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Seismic Design Parameters </a:t>
            </a:r>
          </a:p>
          <a:p>
            <a:endPar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endParaRP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30" name="Wave 29"/>
          <p:cNvSpPr/>
          <p:nvPr/>
        </p:nvSpPr>
        <p:spPr>
          <a:xfrm>
            <a:off x="6212264" y="156216"/>
            <a:ext cx="5881312" cy="1732160"/>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Tree>
    <p:extLst>
      <p:ext uri="{BB962C8B-B14F-4D97-AF65-F5344CB8AC3E}">
        <p14:creationId xmlns:p14="http://schemas.microsoft.com/office/powerpoint/2010/main" val="33461592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703E0D4-04D6-4AAD-9B0A-3E270B190815}" type="slidenum">
              <a:rPr lang="en-US" smtClean="0"/>
              <a:t>11</a:t>
            </a:fld>
            <a:endParaRPr lang="en-US"/>
          </a:p>
        </p:txBody>
      </p:sp>
      <p:sp>
        <p:nvSpPr>
          <p:cNvPr id="5" name="TextBox 4"/>
          <p:cNvSpPr txBox="1"/>
          <p:nvPr/>
        </p:nvSpPr>
        <p:spPr>
          <a:xfrm>
            <a:off x="91441" y="1097280"/>
            <a:ext cx="5891348" cy="646331"/>
          </a:xfrm>
          <a:prstGeom prst="rect">
            <a:avLst/>
          </a:prstGeom>
          <a:noFill/>
        </p:spPr>
        <p:txBody>
          <a:bodyPr wrap="square" rtlCol="0">
            <a:spAutoFit/>
          </a:bodyPr>
          <a:lstStyle/>
          <a:p>
            <a:pPr marL="285750" indent="-285750">
              <a:buFont typeface="Wingdings" panose="05000000000000000000" pitchFamily="2" charset="2"/>
              <a:buChar char="v"/>
            </a:pPr>
            <a:r>
              <a:rPr lang="en-US" sz="3600" b="1" i="1" u="sng" dirty="0" smtClean="0"/>
              <a:t>Seismic Analysis Methods</a:t>
            </a:r>
          </a:p>
        </p:txBody>
      </p:sp>
      <p:sp>
        <p:nvSpPr>
          <p:cNvPr id="6" name="Rectangle 5"/>
          <p:cNvSpPr/>
          <p:nvPr/>
        </p:nvSpPr>
        <p:spPr>
          <a:xfrm>
            <a:off x="474617" y="2105186"/>
            <a:ext cx="6096000" cy="1200329"/>
          </a:xfrm>
          <a:prstGeom prst="rect">
            <a:avLst/>
          </a:prstGeom>
        </p:spPr>
        <p:txBody>
          <a:bodyPr>
            <a:spAutoFit/>
          </a:bodyPr>
          <a:lstStyle/>
          <a:p>
            <a:r>
              <a:rPr lang="en-US" sz="2400" b="1" dirty="0"/>
              <a:t>1) Equivalent lateral force analysis </a:t>
            </a:r>
          </a:p>
          <a:p>
            <a:r>
              <a:rPr lang="en-US" sz="2400" b="1" dirty="0"/>
              <a:t>2) Modal response spectrum analysis  </a:t>
            </a:r>
          </a:p>
          <a:p>
            <a:r>
              <a:rPr lang="en-US" sz="2400" b="1" dirty="0"/>
              <a:t>3) History analysis </a:t>
            </a:r>
          </a:p>
        </p:txBody>
      </p:sp>
    </p:spTree>
    <p:extLst>
      <p:ext uri="{BB962C8B-B14F-4D97-AF65-F5344CB8AC3E}">
        <p14:creationId xmlns:p14="http://schemas.microsoft.com/office/powerpoint/2010/main" val="29959755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12</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1331935" y="744718"/>
            <a:ext cx="9598705" cy="2459179"/>
          </a:xfrm>
          <a:prstGeom prst="rect">
            <a:avLst/>
          </a:prstGeom>
          <a:noFill/>
        </p:spPr>
        <p:txBody>
          <a:bodyPr wrap="square" lIns="91440" tIns="45720" rIns="91440" bIns="45720">
            <a:prstTxWarp prst="textWave1">
              <a:avLst>
                <a:gd name="adj1" fmla="val 14112"/>
                <a:gd name="adj2" fmla="val 45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Check for Structural Irregularities</a:t>
            </a:r>
          </a:p>
          <a:p>
            <a:endPar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endParaRP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5" name="Wave 4"/>
          <p:cNvSpPr/>
          <p:nvPr/>
        </p:nvSpPr>
        <p:spPr>
          <a:xfrm>
            <a:off x="1395167" y="140987"/>
            <a:ext cx="9747315" cy="2489934"/>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6" name="Picture 5"/>
          <p:cNvPicPr>
            <a:picLocks noChangeAspect="1"/>
          </p:cNvPicPr>
          <p:nvPr/>
        </p:nvPicPr>
        <p:blipFill rotWithShape="1">
          <a:blip r:embed="rId2"/>
          <a:srcRect l="18718" t="2094" r="5054" b="3382"/>
          <a:stretch/>
        </p:blipFill>
        <p:spPr>
          <a:xfrm flipH="1">
            <a:off x="8762164" y="3095649"/>
            <a:ext cx="2169599" cy="3643712"/>
          </a:xfrm>
          <a:prstGeom prst="rect">
            <a:avLst/>
          </a:prstGeom>
          <a:ln>
            <a:noFill/>
          </a:ln>
          <a:effectLst>
            <a:softEdge rad="112500"/>
          </a:effectLst>
        </p:spPr>
      </p:pic>
      <p:pic>
        <p:nvPicPr>
          <p:cNvPr id="9" name="Picture 8"/>
          <p:cNvPicPr>
            <a:picLocks noChangeAspect="1"/>
          </p:cNvPicPr>
          <p:nvPr/>
        </p:nvPicPr>
        <p:blipFill>
          <a:blip r:embed="rId3"/>
          <a:stretch>
            <a:fillRect/>
          </a:stretch>
        </p:blipFill>
        <p:spPr>
          <a:xfrm>
            <a:off x="336640" y="2395869"/>
            <a:ext cx="5353050" cy="4235244"/>
          </a:xfrm>
          <a:prstGeom prst="rect">
            <a:avLst/>
          </a:prstGeom>
        </p:spPr>
      </p:pic>
    </p:spTree>
    <p:extLst>
      <p:ext uri="{BB962C8B-B14F-4D97-AF65-F5344CB8AC3E}">
        <p14:creationId xmlns:p14="http://schemas.microsoft.com/office/powerpoint/2010/main" val="5125315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703E0D4-04D6-4AAD-9B0A-3E270B190815}" type="slidenum">
              <a:rPr lang="en-US" smtClean="0"/>
              <a:t>13</a:t>
            </a:fld>
            <a:endParaRPr lang="en-US"/>
          </a:p>
        </p:txBody>
      </p:sp>
      <p:sp>
        <p:nvSpPr>
          <p:cNvPr id="9" name="Wave 8"/>
          <p:cNvSpPr/>
          <p:nvPr/>
        </p:nvSpPr>
        <p:spPr>
          <a:xfrm>
            <a:off x="287492" y="278434"/>
            <a:ext cx="4976839"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0" name="Wave 9"/>
          <p:cNvSpPr/>
          <p:nvPr/>
        </p:nvSpPr>
        <p:spPr>
          <a:xfrm>
            <a:off x="6244154" y="278433"/>
            <a:ext cx="5109645"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ectangle 12"/>
          <p:cNvSpPr/>
          <p:nvPr/>
        </p:nvSpPr>
        <p:spPr>
          <a:xfrm rot="319222">
            <a:off x="468716" y="658082"/>
            <a:ext cx="4614390"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14" name="Rectangle 13"/>
          <p:cNvSpPr/>
          <p:nvPr/>
        </p:nvSpPr>
        <p:spPr>
          <a:xfrm rot="319222">
            <a:off x="6491782" y="658083"/>
            <a:ext cx="4614390"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Vertical Irregularities </a:t>
            </a:r>
          </a:p>
        </p:txBody>
      </p:sp>
      <p:sp>
        <p:nvSpPr>
          <p:cNvPr id="15" name="Rectangle 14"/>
          <p:cNvSpPr/>
          <p:nvPr/>
        </p:nvSpPr>
        <p:spPr>
          <a:xfrm>
            <a:off x="287492" y="3026145"/>
            <a:ext cx="4715582" cy="1569660"/>
          </a:xfrm>
          <a:prstGeom prst="rect">
            <a:avLst/>
          </a:prstGeom>
        </p:spPr>
        <p:txBody>
          <a:bodyPr wrap="square">
            <a:spAutoFit/>
          </a:bodyPr>
          <a:lstStyle/>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1a – Torsional Irregularities </a:t>
            </a:r>
          </a:p>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1b – Extreme Torsional Irregularities </a:t>
            </a:r>
          </a:p>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2 – Re-entrant Corners </a:t>
            </a:r>
          </a:p>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3 – Diaphragm Discontinuity </a:t>
            </a:r>
          </a:p>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4 – Out-of-plane Offsets </a:t>
            </a:r>
          </a:p>
          <a:p>
            <a:pPr marL="285750" indent="-28575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5 – Nonparallel Systems </a:t>
            </a:r>
          </a:p>
        </p:txBody>
      </p:sp>
      <p:sp>
        <p:nvSpPr>
          <p:cNvPr id="16" name="Rectangle 15"/>
          <p:cNvSpPr/>
          <p:nvPr/>
        </p:nvSpPr>
        <p:spPr>
          <a:xfrm>
            <a:off x="6100354" y="3026145"/>
            <a:ext cx="5969726" cy="2554545"/>
          </a:xfrm>
          <a:prstGeom prst="rect">
            <a:avLst/>
          </a:prstGeom>
        </p:spPr>
        <p:txBody>
          <a:bodyPr wrap="square">
            <a:spAutoFit/>
          </a:bodyPr>
          <a:lstStyle/>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1a – Stiffness Irregularity -Soft Story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1b – Stiffness Irregularity - Extreme Soft Story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2 – Weight (Mass) Irregularity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3 – Vertical Geometry Irregularity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4 – In-plane Discontinuity in Vertical Lateral Force Resisting Elements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5a – Discontinuity in Lateral Strength- Weak Story irregularity </a:t>
            </a:r>
          </a:p>
          <a:p>
            <a:pPr marL="342900" indent="-342900">
              <a:buFont typeface="Wingdings" panose="05000000000000000000" pitchFamily="2" charset="2"/>
              <a:buChar char="Ø"/>
            </a:pPr>
            <a:r>
              <a:rPr lang="en-US" sz="1600" b="1" dirty="0">
                <a:latin typeface="Times New Roman" panose="02020603050405020304" pitchFamily="18" charset="0"/>
                <a:cs typeface="Times New Roman" panose="02020603050405020304" pitchFamily="18" charset="0"/>
              </a:rPr>
              <a:t>5b - Discontinuity in Lateral Strength- Extreme Weak Story irregularity</a:t>
            </a:r>
          </a:p>
        </p:txBody>
      </p:sp>
    </p:spTree>
    <p:extLst>
      <p:ext uri="{BB962C8B-B14F-4D97-AF65-F5344CB8AC3E}">
        <p14:creationId xmlns:p14="http://schemas.microsoft.com/office/powerpoint/2010/main" val="622506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14</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7"/>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9" name="Wave 8"/>
          <p:cNvSpPr/>
          <p:nvPr/>
        </p:nvSpPr>
        <p:spPr>
          <a:xfrm>
            <a:off x="6531538" y="186994"/>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ight Arrow 12"/>
          <p:cNvSpPr/>
          <p:nvPr/>
        </p:nvSpPr>
        <p:spPr>
          <a:xfrm>
            <a:off x="1092958" y="4894450"/>
            <a:ext cx="2690951" cy="745826"/>
          </a:xfrm>
          <a:prstGeom prst="rightArrow">
            <a:avLst>
              <a:gd name="adj1" fmla="val 50000"/>
              <a:gd name="adj2" fmla="val 95045"/>
            </a:avLst>
          </a:prstGeom>
          <a:gradFill flip="none" rotWithShape="1">
            <a:gsLst>
              <a:gs pos="21000">
                <a:srgbClr val="C00000"/>
              </a:gs>
              <a:gs pos="56000">
                <a:srgbClr val="FF8484"/>
              </a:gs>
              <a:gs pos="96104">
                <a:schemeClr val="bg1"/>
              </a:gs>
              <a:gs pos="85000">
                <a:schemeClr val="bg1"/>
              </a:gs>
              <a:gs pos="33000">
                <a:srgbClr val="FF0909"/>
              </a:gs>
              <a:gs pos="7000">
                <a:srgbClr val="A20000"/>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b"/>
          <a:lstStyle/>
          <a:p>
            <a:r>
              <a:rPr lang="en-US"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        In x-direction </a:t>
            </a:r>
            <a:r>
              <a:rPr lang="en-US" sz="30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a:t>
            </a:r>
          </a:p>
        </p:txBody>
      </p:sp>
      <p:pic>
        <p:nvPicPr>
          <p:cNvPr id="14" name="Picture 13"/>
          <p:cNvPicPr>
            <a:picLocks noChangeAspect="1"/>
          </p:cNvPicPr>
          <p:nvPr/>
        </p:nvPicPr>
        <p:blipFill>
          <a:blip r:embed="rId2"/>
          <a:stretch>
            <a:fillRect/>
          </a:stretch>
        </p:blipFill>
        <p:spPr>
          <a:xfrm rot="21190015">
            <a:off x="213525" y="4671042"/>
            <a:ext cx="1180347" cy="10247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9" name="Rectangle 18"/>
          <p:cNvSpPr/>
          <p:nvPr/>
        </p:nvSpPr>
        <p:spPr>
          <a:xfrm>
            <a:off x="2121407" y="2129472"/>
            <a:ext cx="10070593" cy="506364"/>
          </a:xfrm>
          <a:prstGeom prst="rect">
            <a:avLst/>
          </a:prstGeom>
          <a:gradFill flip="none" rotWithShape="1">
            <a:gsLst>
              <a:gs pos="0">
                <a:srgbClr val="EE0000"/>
              </a:gs>
              <a:gs pos="31000">
                <a:srgbClr val="F5C2C2"/>
              </a:gs>
              <a:gs pos="100000">
                <a:schemeClr val="bg1"/>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20" name="Rectangle 19"/>
          <p:cNvSpPr/>
          <p:nvPr/>
        </p:nvSpPr>
        <p:spPr>
          <a:xfrm>
            <a:off x="2160023" y="2735240"/>
            <a:ext cx="10031977" cy="506364"/>
          </a:xfrm>
          <a:prstGeom prst="rect">
            <a:avLst/>
          </a:prstGeom>
          <a:gradFill flip="none" rotWithShape="1">
            <a:gsLst>
              <a:gs pos="0">
                <a:srgbClr val="EE0000"/>
              </a:gs>
              <a:gs pos="31000">
                <a:srgbClr val="F5C2C2"/>
              </a:gs>
              <a:gs pos="100000">
                <a:schemeClr val="bg1"/>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21" name="Rounded Rectangle 20"/>
          <p:cNvSpPr/>
          <p:nvPr/>
        </p:nvSpPr>
        <p:spPr>
          <a:xfrm>
            <a:off x="84841" y="1362664"/>
            <a:ext cx="3322646" cy="2076275"/>
          </a:xfrm>
          <a:prstGeom prst="roundRect">
            <a:avLst/>
          </a:prstGeom>
          <a:gradFill>
            <a:gsLst>
              <a:gs pos="90000">
                <a:srgbClr val="C00000"/>
              </a:gs>
              <a:gs pos="76000">
                <a:srgbClr val="F2817E"/>
              </a:gs>
              <a:gs pos="50000">
                <a:srgbClr val="FF4B4B"/>
              </a:gs>
              <a:gs pos="3000">
                <a:schemeClr val="accent1">
                  <a:lumMod val="20000"/>
                  <a:lumOff val="80000"/>
                </a:schemeClr>
              </a:gs>
            </a:gsLst>
            <a:lin ang="27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407487" y="2109612"/>
            <a:ext cx="6249667"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1a. Torsional Irregularity</a:t>
            </a:r>
            <a:endParaRPr lang="en-US" sz="2400" dirty="0"/>
          </a:p>
        </p:txBody>
      </p:sp>
      <p:sp>
        <p:nvSpPr>
          <p:cNvPr id="23" name="Rectangle 22"/>
          <p:cNvSpPr/>
          <p:nvPr/>
        </p:nvSpPr>
        <p:spPr>
          <a:xfrm>
            <a:off x="3407487" y="2695625"/>
            <a:ext cx="4476097" cy="461665"/>
          </a:xfrm>
          <a:prstGeom prst="rect">
            <a:avLst/>
          </a:prstGeom>
        </p:spPr>
        <p:txBody>
          <a:bodyPr wrap="none">
            <a:spAutoFit/>
          </a:bodyPr>
          <a:lstStyle/>
          <a:p>
            <a:pPr lvl="0"/>
            <a:r>
              <a:rPr lang="en-US" sz="2400" dirty="0">
                <a:latin typeface="Times New Roman" panose="02020603050405020304" pitchFamily="18" charset="0"/>
              </a:rPr>
              <a:t>1b. Extreme Torsional Irregularity</a:t>
            </a:r>
            <a:endParaRPr lang="en-US" sz="2400" dirty="0">
              <a:effectLst/>
            </a:endParaRPr>
          </a:p>
        </p:txBody>
      </p:sp>
      <p:pic>
        <p:nvPicPr>
          <p:cNvPr id="24" name="Picture 23"/>
          <p:cNvPicPr/>
          <p:nvPr/>
        </p:nvPicPr>
        <p:blipFill>
          <a:blip r:embed="rId3">
            <a:extLst>
              <a:ext uri="{28A0092B-C50C-407E-A947-70E740481C1C}">
                <a14:useLocalDpi xmlns:a14="http://schemas.microsoft.com/office/drawing/2010/main" val="0"/>
              </a:ext>
            </a:extLst>
          </a:blip>
          <a:srcRect/>
          <a:stretch>
            <a:fillRect/>
          </a:stretch>
        </p:blipFill>
        <p:spPr bwMode="auto">
          <a:xfrm>
            <a:off x="178903" y="1496646"/>
            <a:ext cx="3156669" cy="1832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1" name="Table 10"/>
          <p:cNvGraphicFramePr>
            <a:graphicFrameLocks noGrp="1"/>
          </p:cNvGraphicFramePr>
          <p:nvPr>
            <p:extLst>
              <p:ext uri="{D42A27DB-BD31-4B8C-83A1-F6EECF244321}">
                <p14:modId xmlns:p14="http://schemas.microsoft.com/office/powerpoint/2010/main" val="1893388869"/>
              </p:ext>
            </p:extLst>
          </p:nvPr>
        </p:nvGraphicFramePr>
        <p:xfrm>
          <a:off x="7751473" y="3401976"/>
          <a:ext cx="3811361" cy="3520440"/>
        </p:xfrm>
        <a:graphic>
          <a:graphicData uri="http://schemas.openxmlformats.org/drawingml/2006/table">
            <a:tbl>
              <a:tblPr firstRow="1" firstCol="1" bandRow="1"/>
              <a:tblGrid>
                <a:gridCol w="1140585">
                  <a:extLst>
                    <a:ext uri="{9D8B030D-6E8A-4147-A177-3AD203B41FA5}">
                      <a16:colId xmlns:a16="http://schemas.microsoft.com/office/drawing/2014/main" val="2224572642"/>
                    </a:ext>
                  </a:extLst>
                </a:gridCol>
                <a:gridCol w="2670776">
                  <a:extLst>
                    <a:ext uri="{9D8B030D-6E8A-4147-A177-3AD203B41FA5}">
                      <a16:colId xmlns:a16="http://schemas.microsoft.com/office/drawing/2014/main" val="2650856483"/>
                    </a:ext>
                  </a:extLst>
                </a:gridCol>
              </a:tblGrid>
              <a:tr h="308034">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Story</a:t>
                      </a:r>
                    </a:p>
                  </a:txBody>
                  <a:tcPr marL="68580" marR="68580" marT="0"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Drift δ (mm)</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extLst>
                  <a:ext uri="{0D108BD9-81ED-4DB2-BD59-A6C34878D82A}">
                    <a16:rowId xmlns:a16="http://schemas.microsoft.com/office/drawing/2014/main" val="2544899766"/>
                  </a:ext>
                </a:extLst>
              </a:tr>
              <a:tr h="282364">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Sixth</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27.64</a:t>
                      </a:r>
                      <a:endParaRPr lang="en-US"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205108327"/>
                  </a:ext>
                </a:extLst>
              </a:tr>
              <a:tr h="282364">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Fifth</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24.54</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420941"/>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Fourth</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21.03</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4059155281"/>
                  </a:ext>
                </a:extLst>
              </a:tr>
              <a:tr h="282364">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Third</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17.38</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1142797"/>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Second</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13.68</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850566392"/>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First</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10.02</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3312517"/>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4.21</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153093115"/>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0.51</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0143486"/>
                  </a:ext>
                </a:extLst>
              </a:tr>
              <a:tr h="282364">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0.19</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829831367"/>
                  </a:ext>
                </a:extLst>
              </a:tr>
              <a:tr h="207762">
                <a:tc>
                  <a:txBody>
                    <a:bodyPr/>
                    <a:lstStyle/>
                    <a:p>
                      <a:pPr marL="0" marR="0" indent="0" algn="ctr">
                        <a:lnSpc>
                          <a:spcPct val="150000"/>
                        </a:lnSpc>
                        <a:spcBef>
                          <a:spcPts val="0"/>
                        </a:spcBef>
                        <a:spcAft>
                          <a:spcPts val="0"/>
                        </a:spcAft>
                      </a:pPr>
                      <a:r>
                        <a:rPr lang="en-US" sz="14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Avg.</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13.24</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3453556"/>
                  </a:ext>
                </a:extLst>
              </a:tr>
            </a:tbl>
          </a:graphicData>
        </a:graphic>
      </p:graphicFrame>
      <mc:AlternateContent xmlns:mc="http://schemas.openxmlformats.org/markup-compatibility/2006" xmlns:a14="http://schemas.microsoft.com/office/drawing/2010/main">
        <mc:Choice Requires="a14">
          <p:sp>
            <p:nvSpPr>
              <p:cNvPr id="15" name="Rectangle 14"/>
              <p:cNvSpPr/>
              <p:nvPr/>
            </p:nvSpPr>
            <p:spPr>
              <a:xfrm>
                <a:off x="3755441" y="4058039"/>
                <a:ext cx="6096000" cy="1504194"/>
              </a:xfrm>
              <a:prstGeom prst="rect">
                <a:avLst/>
              </a:prstGeom>
            </p:spPr>
            <p:txBody>
              <a:bodyPr>
                <a:spAutoFit/>
              </a:bodyPr>
              <a:lstStyle/>
              <a:p>
                <a:pPr marL="228600">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27</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a14:m>
                <a:endParaRPr lang="en-US" i="1" dirty="0">
                  <a:latin typeface="Cambria Math" panose="02040503050406030204" pitchFamily="18" charset="0"/>
                  <a:ea typeface="Calibri" panose="020F0502020204030204" pitchFamily="34" charset="0"/>
                  <a:cs typeface="Arial" panose="020B0604020202020204" pitchFamily="34" charset="0"/>
                </a:endParaRPr>
              </a:p>
              <a:p>
                <a:pPr marL="228600">
                  <a:lnSpc>
                    <a:spcPct val="150000"/>
                  </a:lnSpc>
                  <a:spcAft>
                    <a:spcPts val="600"/>
                  </a:spcAft>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𝑎𝑣𝑔</m:t>
                          </m:r>
                          <m:r>
                            <a:rPr lang="en-US" i="1">
                              <a:latin typeface="Cambria Math" panose="02040503050406030204" pitchFamily="18" charset="0"/>
                              <a:ea typeface="Calibri" panose="020F0502020204030204" pitchFamily="34" charset="0"/>
                              <a:cs typeface="Arial" panose="020B0604020202020204" pitchFamily="34" charset="0"/>
                            </a:rPr>
                            <m:t>.</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24</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b>
                      <m:sSubPr>
                        <m:ctrlPr>
                          <a:rPr lang="en-US" i="1">
                            <a:effectLst/>
                            <a:latin typeface="Cambria Math" panose="02040503050406030204" pitchFamily="18"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r>
                      <a:rPr lang="en-US" i="1">
                        <a:latin typeface="Cambria Math" panose="02040503050406030204" pitchFamily="18" charset="0"/>
                        <a:ea typeface="Calibri" panose="020F0502020204030204" pitchFamily="34" charset="0"/>
                        <a:cs typeface="Arial" panose="020B0604020202020204" pitchFamily="34" charset="0"/>
                      </a:rPr>
                      <m:t> /</m:t>
                    </m:r>
                  </m:oMath>
                </a14:m>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b>
                      <m:sSubPr>
                        <m:ctrlPr>
                          <a:rPr lang="en-US" i="1">
                            <a:effectLst/>
                            <a:latin typeface="Cambria Math" panose="02040503050406030204" pitchFamily="18"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𝑎𝑣𝑔</m:t>
                        </m:r>
                      </m:sub>
                    </m:sSub>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effectLst/>
                            <a:latin typeface="Cambria Math" panose="02040503050406030204" pitchFamily="18" charset="0"/>
                          </a:rPr>
                        </m:ctrlPr>
                      </m:fPr>
                      <m:num>
                        <m:r>
                          <a:rPr lang="en-US" i="1">
                            <a:latin typeface="Cambria Math" panose="02040503050406030204" pitchFamily="18" charset="0"/>
                            <a:ea typeface="Calibri" panose="020F0502020204030204" pitchFamily="34" charset="0"/>
                            <a:cs typeface="Arial" panose="020B0604020202020204" pitchFamily="34" charset="0"/>
                          </a:rPr>
                          <m:t>27</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64</m:t>
                        </m:r>
                      </m:num>
                      <m:den>
                        <m:r>
                          <a:rPr lang="en-US" i="1">
                            <a:latin typeface="Cambria Math" panose="02040503050406030204" pitchFamily="18" charset="0"/>
                            <a:ea typeface="Calibri" panose="020F0502020204030204" pitchFamily="34" charset="0"/>
                            <a:cs typeface="Arial" panose="020B0604020202020204" pitchFamily="34" charset="0"/>
                          </a:rPr>
                          <m:t>13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24</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08</m:t>
                    </m:r>
                    <m:r>
                      <a:rPr lang="en-US" i="1">
                        <a:latin typeface="Cambria Math" panose="02040503050406030204" pitchFamily="18" charset="0"/>
                        <a:ea typeface="Calibri" panose="020F0502020204030204" pitchFamily="34" charset="0"/>
                        <a:cs typeface="Arial" panose="020B0604020202020204" pitchFamily="34" charset="0"/>
                      </a:rPr>
                      <m:t>&gt;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oMath>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3755441" y="4058039"/>
                <a:ext cx="6096000" cy="1504194"/>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581048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15</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Rectangle 10"/>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12" name="Wave 11"/>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9" name="Right Arrow 18"/>
          <p:cNvSpPr/>
          <p:nvPr/>
        </p:nvSpPr>
        <p:spPr>
          <a:xfrm>
            <a:off x="1444093" y="5129143"/>
            <a:ext cx="2637990" cy="763116"/>
          </a:xfrm>
          <a:prstGeom prst="rightArrow">
            <a:avLst>
              <a:gd name="adj1" fmla="val 50000"/>
              <a:gd name="adj2" fmla="val 95045"/>
            </a:avLst>
          </a:prstGeom>
          <a:gradFill flip="none" rotWithShape="1">
            <a:gsLst>
              <a:gs pos="31000">
                <a:schemeClr val="accent6">
                  <a:lumMod val="75000"/>
                </a:schemeClr>
              </a:gs>
              <a:gs pos="64000">
                <a:schemeClr val="accent6">
                  <a:lumMod val="40000"/>
                  <a:lumOff val="60000"/>
                </a:schemeClr>
              </a:gs>
              <a:gs pos="96104">
                <a:schemeClr val="bg1"/>
              </a:gs>
              <a:gs pos="85000">
                <a:schemeClr val="bg1"/>
              </a:gs>
              <a:gs pos="53000">
                <a:schemeClr val="accent6">
                  <a:lumMod val="60000"/>
                  <a:lumOff val="40000"/>
                </a:schemeClr>
              </a:gs>
              <a:gs pos="15000">
                <a:schemeClr val="accent6">
                  <a:lumMod val="5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b"/>
          <a:lstStyle/>
          <a:p>
            <a:r>
              <a:rPr lang="en-US" sz="28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   </a:t>
            </a:r>
            <a:r>
              <a:rPr lang="en-US" sz="20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In y-direction :</a:t>
            </a:r>
          </a:p>
        </p:txBody>
      </p:sp>
      <p:pic>
        <p:nvPicPr>
          <p:cNvPr id="20" name="Picture 19"/>
          <p:cNvPicPr>
            <a:picLocks noChangeAspect="1"/>
          </p:cNvPicPr>
          <p:nvPr/>
        </p:nvPicPr>
        <p:blipFill>
          <a:blip r:embed="rId2"/>
          <a:stretch>
            <a:fillRect/>
          </a:stretch>
        </p:blipFill>
        <p:spPr>
          <a:xfrm rot="21190015">
            <a:off x="511698" y="4923025"/>
            <a:ext cx="1180347" cy="10247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 name="Rectangle 25"/>
          <p:cNvSpPr/>
          <p:nvPr/>
        </p:nvSpPr>
        <p:spPr>
          <a:xfrm>
            <a:off x="2270375" y="2735241"/>
            <a:ext cx="10143811" cy="52145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27" name="Rectangle 26"/>
          <p:cNvSpPr/>
          <p:nvPr/>
        </p:nvSpPr>
        <p:spPr>
          <a:xfrm>
            <a:off x="2160023" y="2125767"/>
            <a:ext cx="10143811" cy="52145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28" name="Rounded Rectangle 27"/>
          <p:cNvSpPr/>
          <p:nvPr/>
        </p:nvSpPr>
        <p:spPr>
          <a:xfrm>
            <a:off x="75976" y="1362663"/>
            <a:ext cx="3331511" cy="2076275"/>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407487" y="2109612"/>
            <a:ext cx="6249667"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1a. Torsional Irregularity</a:t>
            </a:r>
            <a:endParaRPr lang="en-US" sz="2400" dirty="0"/>
          </a:p>
        </p:txBody>
      </p:sp>
      <p:sp>
        <p:nvSpPr>
          <p:cNvPr id="30" name="Rectangle 29"/>
          <p:cNvSpPr/>
          <p:nvPr/>
        </p:nvSpPr>
        <p:spPr>
          <a:xfrm>
            <a:off x="3407487" y="2695625"/>
            <a:ext cx="4476097" cy="461665"/>
          </a:xfrm>
          <a:prstGeom prst="rect">
            <a:avLst/>
          </a:prstGeom>
        </p:spPr>
        <p:txBody>
          <a:bodyPr wrap="none">
            <a:spAutoFit/>
          </a:bodyPr>
          <a:lstStyle/>
          <a:p>
            <a:pPr lvl="0"/>
            <a:r>
              <a:rPr lang="en-US" sz="2400" dirty="0">
                <a:latin typeface="Times New Roman" panose="02020603050405020304" pitchFamily="18" charset="0"/>
              </a:rPr>
              <a:t>1b. Extreme Torsional Irregularity</a:t>
            </a:r>
            <a:endParaRPr lang="en-US" sz="2400" dirty="0">
              <a:effectLst/>
            </a:endParaRPr>
          </a:p>
        </p:txBody>
      </p:sp>
      <p:pic>
        <p:nvPicPr>
          <p:cNvPr id="31" name="Picture 30"/>
          <p:cNvPicPr/>
          <p:nvPr/>
        </p:nvPicPr>
        <p:blipFill>
          <a:blip r:embed="rId3">
            <a:extLst>
              <a:ext uri="{28A0092B-C50C-407E-A947-70E740481C1C}">
                <a14:useLocalDpi xmlns:a14="http://schemas.microsoft.com/office/drawing/2010/main" val="0"/>
              </a:ext>
            </a:extLst>
          </a:blip>
          <a:srcRect/>
          <a:stretch>
            <a:fillRect/>
          </a:stretch>
        </p:blipFill>
        <p:spPr bwMode="auto">
          <a:xfrm>
            <a:off x="178903" y="1496646"/>
            <a:ext cx="3156669" cy="18329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mc:AlternateContent xmlns:mc="http://schemas.openxmlformats.org/markup-compatibility/2006" xmlns:a14="http://schemas.microsoft.com/office/drawing/2010/main">
        <mc:Choice Requires="a14">
          <p:sp>
            <p:nvSpPr>
              <p:cNvPr id="4" name="Rectangle 3"/>
              <p:cNvSpPr/>
              <p:nvPr/>
            </p:nvSpPr>
            <p:spPr>
              <a:xfrm>
                <a:off x="3831771" y="4350217"/>
                <a:ext cx="3836126" cy="1701235"/>
              </a:xfrm>
              <a:prstGeom prst="rect">
                <a:avLst/>
              </a:prstGeom>
            </p:spPr>
            <p:txBody>
              <a:bodyPr wrap="square">
                <a:spAutoFit/>
              </a:bodyPr>
              <a:lstStyle/>
              <a:p>
                <a:pPr marL="228600" marR="0" indent="0">
                  <a:lnSpc>
                    <a:spcPct val="150000"/>
                  </a:lnSpc>
                  <a:spcBef>
                    <a:spcPts val="0"/>
                  </a:spcBef>
                  <a:spcAft>
                    <a:spcPts val="600"/>
                  </a:spcAft>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32</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i="1" dirty="0">
                  <a:latin typeface="Cambria Math" panose="02040503050406030204" pitchFamily="18" charset="0"/>
                  <a:ea typeface="Calibri" panose="020F0502020204030204" pitchFamily="34" charset="0"/>
                  <a:cs typeface="Arial" panose="020B0604020202020204" pitchFamily="34" charset="0"/>
                </a:endParaRPr>
              </a:p>
              <a:p>
                <a:pPr marL="228600" marR="0" indent="0">
                  <a:lnSpc>
                    <a:spcPct val="150000"/>
                  </a:lnSpc>
                  <a:spcBef>
                    <a:spcPts val="0"/>
                  </a:spcBef>
                  <a:spcAft>
                    <a:spcPts val="600"/>
                  </a:spcAft>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𝑎𝑣𝑔</m:t>
                          </m:r>
                          <m:r>
                            <a:rPr lang="en-US" i="1">
                              <a:latin typeface="Cambria Math" panose="02040503050406030204" pitchFamily="18" charset="0"/>
                              <a:ea typeface="Calibri" panose="020F0502020204030204" pitchFamily="34" charset="0"/>
                              <a:cs typeface="Arial" panose="020B0604020202020204" pitchFamily="34" charset="0"/>
                            </a:rPr>
                            <m:t>.</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92</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𝑚𝑚</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50000"/>
                  </a:lnSpc>
                  <a:spcBef>
                    <a:spcPts val="0"/>
                  </a:spcBef>
                  <a:spcAft>
                    <a:spcPts val="600"/>
                  </a:spcAft>
                </a:pP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𝑚𝑎𝑥</m:t>
                        </m:r>
                      </m:sub>
                    </m:sSub>
                    <m:r>
                      <a:rPr lang="en-US" i="1">
                        <a:latin typeface="Cambria Math" panose="02040503050406030204" pitchFamily="18" charset="0"/>
                        <a:ea typeface="Calibri" panose="020F0502020204030204" pitchFamily="34" charset="0"/>
                        <a:cs typeface="Arial" panose="020B0604020202020204" pitchFamily="34" charset="0"/>
                      </a:rPr>
                      <m:t> /</m:t>
                    </m:r>
                  </m:oMath>
                </a14:m>
                <a:r>
                  <a:rPr lang="en-US" dirty="0">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b="1"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𝛅</m:t>
                        </m:r>
                      </m:e>
                      <m:sub>
                        <m:r>
                          <a:rPr lang="en-US" i="1">
                            <a:latin typeface="Cambria Math" panose="02040503050406030204" pitchFamily="18" charset="0"/>
                            <a:ea typeface="Calibri" panose="020F0502020204030204" pitchFamily="34" charset="0"/>
                            <a:cs typeface="Arial" panose="020B0604020202020204" pitchFamily="34" charset="0"/>
                          </a:rPr>
                          <m:t>𝑎𝑣𝑔</m:t>
                        </m:r>
                      </m:sub>
                    </m:sSub>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23</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32</m:t>
                        </m:r>
                      </m:num>
                      <m:den>
                        <m:r>
                          <a:rPr lang="en-US" i="1">
                            <a:latin typeface="Cambria Math" panose="02040503050406030204" pitchFamily="18" charset="0"/>
                            <a:ea typeface="Calibri" panose="020F0502020204030204" pitchFamily="34" charset="0"/>
                            <a:cs typeface="Arial" panose="020B0604020202020204" pitchFamily="34" charset="0"/>
                          </a:rPr>
                          <m:t>10</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92</m:t>
                        </m:r>
                      </m:den>
                    </m:f>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2</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13</m:t>
                    </m:r>
                    <m:r>
                      <a:rPr lang="en-US" i="1">
                        <a:latin typeface="Cambria Math" panose="02040503050406030204" pitchFamily="18" charset="0"/>
                        <a:ea typeface="Calibri" panose="020F0502020204030204" pitchFamily="34" charset="0"/>
                        <a:cs typeface="Arial" panose="020B0604020202020204" pitchFamily="34" charset="0"/>
                      </a:rPr>
                      <m:t>&gt;</m:t>
                    </m:r>
                    <m:r>
                      <a:rPr lang="en-US" i="1">
                        <a:latin typeface="Cambria Math" panose="02040503050406030204" pitchFamily="18" charset="0"/>
                        <a:ea typeface="Calibri" panose="020F0502020204030204" pitchFamily="34" charset="0"/>
                        <a:cs typeface="Arial" panose="020B0604020202020204" pitchFamily="34" charset="0"/>
                      </a:rPr>
                      <m:t>1</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4</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831771" y="4350217"/>
                <a:ext cx="3836126" cy="1701235"/>
              </a:xfrm>
              <a:prstGeom prst="rect">
                <a:avLst/>
              </a:prstGeom>
              <a:blipFill>
                <a:blip r:embed="rId4"/>
                <a:stretch>
                  <a:fillRect/>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269994082"/>
              </p:ext>
            </p:extLst>
          </p:nvPr>
        </p:nvGraphicFramePr>
        <p:xfrm>
          <a:off x="7754798" y="3301589"/>
          <a:ext cx="3779705" cy="3542450"/>
        </p:xfrm>
        <a:graphic>
          <a:graphicData uri="http://schemas.openxmlformats.org/drawingml/2006/table">
            <a:tbl>
              <a:tblPr firstRow="1" firstCol="1" bandRow="1"/>
              <a:tblGrid>
                <a:gridCol w="1298391">
                  <a:extLst>
                    <a:ext uri="{9D8B030D-6E8A-4147-A177-3AD203B41FA5}">
                      <a16:colId xmlns:a16="http://schemas.microsoft.com/office/drawing/2014/main" val="2628957148"/>
                    </a:ext>
                  </a:extLst>
                </a:gridCol>
                <a:gridCol w="2481314">
                  <a:extLst>
                    <a:ext uri="{9D8B030D-6E8A-4147-A177-3AD203B41FA5}">
                      <a16:colId xmlns:a16="http://schemas.microsoft.com/office/drawing/2014/main" val="589034188"/>
                    </a:ext>
                  </a:extLst>
                </a:gridCol>
              </a:tblGrid>
              <a:tr h="322241">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Story</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Drift δ (mm)</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extLst>
                  <a:ext uri="{0D108BD9-81ED-4DB2-BD59-A6C34878D82A}">
                    <a16:rowId xmlns:a16="http://schemas.microsoft.com/office/drawing/2014/main" val="1737538464"/>
                  </a:ext>
                </a:extLst>
              </a:tr>
              <a:tr h="322241">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Sixth</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23.32</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246782249"/>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Fifth</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20.07</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6582107"/>
                  </a:ext>
                </a:extLst>
              </a:tr>
              <a:tr h="322241">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Fourth</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16.91</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554167543"/>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Third</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13.76</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7181507"/>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Second</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10.68</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4272915935"/>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First</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8.07</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8125813"/>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3.86</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408314046"/>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1.20</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5645361"/>
                  </a:ext>
                </a:extLst>
              </a:tr>
              <a:tr h="32224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0.38</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248285567"/>
                  </a:ext>
                </a:extLst>
              </a:tr>
              <a:tr h="238627">
                <a:tc>
                  <a:txBody>
                    <a:bodyPr/>
                    <a:lstStyle/>
                    <a:p>
                      <a:pPr marL="0" marR="0" indent="0" algn="ctr">
                        <a:lnSpc>
                          <a:spcPct val="150000"/>
                        </a:lnSpc>
                        <a:spcBef>
                          <a:spcPts val="0"/>
                        </a:spcBef>
                        <a:spcAft>
                          <a:spcPts val="0"/>
                        </a:spcAft>
                      </a:pPr>
                      <a:r>
                        <a:rPr lang="en-US" sz="14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Avg.</a:t>
                      </a:r>
                      <a:endParaRPr lang="en-US" sz="14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10.92</a:t>
                      </a:r>
                      <a:endParaRPr lang="en-US"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0866168"/>
                  </a:ext>
                </a:extLst>
              </a:tr>
            </a:tbl>
          </a:graphicData>
        </a:graphic>
      </p:graphicFrame>
      <p:sp>
        <p:nvSpPr>
          <p:cNvPr id="7" name="Rectangle 6"/>
          <p:cNvSpPr/>
          <p:nvPr/>
        </p:nvSpPr>
        <p:spPr>
          <a:xfrm>
            <a:off x="178903" y="6164955"/>
            <a:ext cx="5924892" cy="579967"/>
          </a:xfrm>
          <a:prstGeom prst="rect">
            <a:avLst/>
          </a:prstGeom>
        </p:spPr>
        <p:txBody>
          <a:bodyPr wrap="none">
            <a:spAutoFit/>
          </a:bodyPr>
          <a:lstStyle/>
          <a:p>
            <a:pPr indent="360045">
              <a:lnSpc>
                <a:spcPct val="150000"/>
              </a:lnSpc>
              <a:spcAft>
                <a:spcPts val="600"/>
              </a:spcAft>
            </a:pPr>
            <a:r>
              <a:rPr lang="en-US" sz="2400" b="1" u="sng" dirty="0">
                <a:solidFill>
                  <a:srgbClr val="FF0000"/>
                </a:solidFill>
                <a:latin typeface="Times New Roman" panose="02020603050405020304" pitchFamily="18" charset="0"/>
                <a:ea typeface="Calibri" panose="020F0502020204030204" pitchFamily="34" charset="0"/>
                <a:cs typeface="Arial" panose="020B0604020202020204" pitchFamily="34" charset="0"/>
              </a:rPr>
              <a:t>Note</a:t>
            </a:r>
            <a:r>
              <a:rPr lang="en-US" sz="2400" dirty="0">
                <a:solidFill>
                  <a:srgbClr val="FF0000"/>
                </a:solidFill>
                <a:latin typeface="Times New Roman" panose="02020603050405020304" pitchFamily="18" charset="0"/>
                <a:ea typeface="Calibri" panose="020F0502020204030204" pitchFamily="34" charset="0"/>
                <a:cs typeface="Arial" panose="020B0604020202020204" pitchFamily="34" charset="0"/>
              </a:rPr>
              <a:t>: Extreme Torsional Irregularity exists.</a:t>
            </a:r>
          </a:p>
        </p:txBody>
      </p:sp>
    </p:spTree>
    <p:extLst>
      <p:ext uri="{BB962C8B-B14F-4D97-AF65-F5344CB8AC3E}">
        <p14:creationId xmlns:p14="http://schemas.microsoft.com/office/powerpoint/2010/main" val="15974585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16</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5" name="Wave 4"/>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20" name="Rectangle 19"/>
          <p:cNvSpPr/>
          <p:nvPr/>
        </p:nvSpPr>
        <p:spPr>
          <a:xfrm>
            <a:off x="486910" y="2020261"/>
            <a:ext cx="4006713" cy="50636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23" name="Rectangle 22"/>
          <p:cNvSpPr/>
          <p:nvPr/>
        </p:nvSpPr>
        <p:spPr>
          <a:xfrm>
            <a:off x="486910" y="2064960"/>
            <a:ext cx="5575379"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2.Reentrant Corner Irregularity</a:t>
            </a:r>
            <a:endParaRPr lang="en-US" sz="2400" dirty="0"/>
          </a:p>
        </p:txBody>
      </p:sp>
      <p:pic>
        <p:nvPicPr>
          <p:cNvPr id="6" name="Picture 5"/>
          <p:cNvPicPr>
            <a:picLocks noChangeAspect="1"/>
          </p:cNvPicPr>
          <p:nvPr/>
        </p:nvPicPr>
        <p:blipFill>
          <a:blip r:embed="rId2"/>
          <a:stretch>
            <a:fillRect/>
          </a:stretch>
        </p:blipFill>
        <p:spPr>
          <a:xfrm>
            <a:off x="6062289" y="2715714"/>
            <a:ext cx="5407816" cy="3333750"/>
          </a:xfrm>
          <a:prstGeom prst="rect">
            <a:avLst/>
          </a:prstGeom>
          <a:effectLst>
            <a:glow rad="228600">
              <a:schemeClr val="accent6">
                <a:satMod val="175000"/>
                <a:alpha val="40000"/>
              </a:schemeClr>
            </a:glow>
          </a:effectLst>
        </p:spPr>
      </p:pic>
      <mc:AlternateContent xmlns:mc="http://schemas.openxmlformats.org/markup-compatibility/2006" xmlns:a14="http://schemas.microsoft.com/office/drawing/2010/main">
        <mc:Choice Requires="a14">
          <p:sp>
            <p:nvSpPr>
              <p:cNvPr id="7" name="TextBox 6"/>
              <p:cNvSpPr txBox="1"/>
              <p:nvPr/>
            </p:nvSpPr>
            <p:spPr>
              <a:xfrm>
                <a:off x="486909" y="3112168"/>
                <a:ext cx="5143869" cy="392993"/>
              </a:xfrm>
              <a:prstGeom prst="rect">
                <a:avLst/>
              </a:prstGeom>
              <a:noFill/>
            </p:spPr>
            <p:txBody>
              <a:bodyPr wrap="square" rtlCol="0">
                <a:spAutoFit/>
              </a:bodyPr>
              <a:lstStyle/>
              <a:p>
                <a:r>
                  <a:rPr lang="en-US" b="1" dirty="0"/>
                  <a:t>Irregularity exist If</a:t>
                </a:r>
                <a:r>
                  <a:rPr lang="en-US" dirty="0"/>
                  <a:t>: </a:t>
                </a:r>
                <a14:m>
                  <m:oMath xmlns:m="http://schemas.openxmlformats.org/officeDocument/2006/math">
                    <m:sSub>
                      <m:sSubPr>
                        <m:ctrlPr>
                          <a:rPr lang="en-US" sz="2000" i="1" u="sng" smtClean="0">
                            <a:latin typeface="Cambria Math" panose="02040503050406030204" pitchFamily="18" charset="0"/>
                          </a:rPr>
                        </m:ctrlPr>
                      </m:sSubPr>
                      <m:e>
                        <m:r>
                          <m:rPr>
                            <m:sty m:val="p"/>
                          </m:rPr>
                          <a:rPr lang="en-US" sz="2000" b="0" i="0" u="sng" smtClean="0">
                            <a:latin typeface="Cambria Math" panose="02040503050406030204" pitchFamily="18" charset="0"/>
                          </a:rPr>
                          <m:t>P</m:t>
                        </m:r>
                      </m:e>
                      <m:sub>
                        <m:r>
                          <m:rPr>
                            <m:sty m:val="p"/>
                          </m:rPr>
                          <a:rPr lang="en-US" sz="2000" b="0" i="0" u="sng" smtClean="0">
                            <a:latin typeface="Cambria Math" panose="02040503050406030204" pitchFamily="18" charset="0"/>
                          </a:rPr>
                          <m:t>x</m:t>
                        </m:r>
                      </m:sub>
                    </m:sSub>
                    <m:r>
                      <a:rPr lang="en-US" sz="2000" b="0" i="0" u="sng" smtClean="0">
                        <a:latin typeface="Cambria Math" panose="02040503050406030204" pitchFamily="18" charset="0"/>
                      </a:rPr>
                      <m:t>&gt;%</m:t>
                    </m:r>
                    <m:r>
                      <a:rPr lang="en-US" sz="2000" b="0" i="0" u="sng" smtClean="0">
                        <a:latin typeface="Cambria Math" panose="02040503050406030204" pitchFamily="18" charset="0"/>
                      </a:rPr>
                      <m:t>15</m:t>
                    </m:r>
                    <m:sSub>
                      <m:sSubPr>
                        <m:ctrlPr>
                          <a:rPr lang="en-US" sz="2000" i="1" u="sng">
                            <a:latin typeface="Cambria Math" panose="02040503050406030204" pitchFamily="18" charset="0"/>
                          </a:rPr>
                        </m:ctrlPr>
                      </m:sSubPr>
                      <m:e>
                        <m:r>
                          <m:rPr>
                            <m:sty m:val="p"/>
                          </m:rPr>
                          <a:rPr lang="en-US" sz="2000" b="0" i="0" u="sng" smtClean="0">
                            <a:latin typeface="Cambria Math" panose="02040503050406030204" pitchFamily="18" charset="0"/>
                          </a:rPr>
                          <m:t>L</m:t>
                        </m:r>
                      </m:e>
                      <m:sub>
                        <m:r>
                          <m:rPr>
                            <m:sty m:val="p"/>
                          </m:rPr>
                          <a:rPr lang="en-US" sz="2000" i="0" u="sng">
                            <a:latin typeface="Cambria Math" panose="02040503050406030204" pitchFamily="18" charset="0"/>
                          </a:rPr>
                          <m:t>x</m:t>
                        </m:r>
                      </m:sub>
                    </m:sSub>
                  </m:oMath>
                </a14:m>
                <a:r>
                  <a:rPr lang="en-US" u="sng" dirty="0"/>
                  <a:t>   &amp;  </a:t>
                </a:r>
                <a14:m>
                  <m:oMath xmlns:m="http://schemas.openxmlformats.org/officeDocument/2006/math">
                    <m:sSub>
                      <m:sSubPr>
                        <m:ctrlPr>
                          <a:rPr lang="en-US" i="1" u="sng">
                            <a:latin typeface="Cambria Math" panose="02040503050406030204" pitchFamily="18" charset="0"/>
                          </a:rPr>
                        </m:ctrlPr>
                      </m:sSubPr>
                      <m:e>
                        <m:r>
                          <a:rPr lang="en-US" b="0" i="0" u="sng" smtClean="0">
                            <a:latin typeface="Cambria Math" panose="02040503050406030204" pitchFamily="18" charset="0"/>
                          </a:rPr>
                          <m:t> </m:t>
                        </m:r>
                        <m:r>
                          <m:rPr>
                            <m:sty m:val="p"/>
                          </m:rPr>
                          <a:rPr lang="en-US" i="0" u="sng">
                            <a:latin typeface="Cambria Math" panose="02040503050406030204" pitchFamily="18" charset="0"/>
                          </a:rPr>
                          <m:t>P</m:t>
                        </m:r>
                      </m:e>
                      <m:sub>
                        <m:r>
                          <m:rPr>
                            <m:sty m:val="p"/>
                          </m:rPr>
                          <a:rPr lang="en-US" b="0" i="0" u="sng" smtClean="0">
                            <a:latin typeface="Cambria Math" panose="02040503050406030204" pitchFamily="18" charset="0"/>
                          </a:rPr>
                          <m:t>y</m:t>
                        </m:r>
                      </m:sub>
                    </m:sSub>
                    <m:r>
                      <a:rPr lang="en-US" i="0" u="sng">
                        <a:latin typeface="Cambria Math" panose="02040503050406030204" pitchFamily="18" charset="0"/>
                      </a:rPr>
                      <m:t>&gt;%</m:t>
                    </m:r>
                    <m:r>
                      <a:rPr lang="en-US" i="0" u="sng">
                        <a:latin typeface="Cambria Math" panose="02040503050406030204" pitchFamily="18" charset="0"/>
                      </a:rPr>
                      <m:t>15</m:t>
                    </m:r>
                    <m:sSub>
                      <m:sSubPr>
                        <m:ctrlPr>
                          <a:rPr lang="en-US" i="1" u="sng">
                            <a:latin typeface="Cambria Math" panose="02040503050406030204" pitchFamily="18" charset="0"/>
                          </a:rPr>
                        </m:ctrlPr>
                      </m:sSubPr>
                      <m:e>
                        <m:r>
                          <m:rPr>
                            <m:sty m:val="p"/>
                          </m:rPr>
                          <a:rPr lang="en-US" i="0" u="sng">
                            <a:latin typeface="Cambria Math" panose="02040503050406030204" pitchFamily="18" charset="0"/>
                          </a:rPr>
                          <m:t>L</m:t>
                        </m:r>
                      </m:e>
                      <m:sub>
                        <m:r>
                          <m:rPr>
                            <m:sty m:val="p"/>
                          </m:rPr>
                          <a:rPr lang="en-US" b="0" i="0" u="sng" smtClean="0">
                            <a:latin typeface="Cambria Math" panose="02040503050406030204" pitchFamily="18" charset="0"/>
                          </a:rPr>
                          <m:t>y</m:t>
                        </m:r>
                      </m:sub>
                    </m:sSub>
                  </m:oMath>
                </a14:m>
                <a:endParaRPr lang="en-US" u="sng" dirty="0"/>
              </a:p>
            </p:txBody>
          </p:sp>
        </mc:Choice>
        <mc:Fallback xmlns="">
          <p:sp>
            <p:nvSpPr>
              <p:cNvPr id="7" name="TextBox 6"/>
              <p:cNvSpPr txBox="1">
                <a:spLocks noRot="1" noChangeAspect="1" noMove="1" noResize="1" noEditPoints="1" noAdjustHandles="1" noChangeArrowheads="1" noChangeShapeType="1" noTextEdit="1"/>
              </p:cNvSpPr>
              <p:nvPr/>
            </p:nvSpPr>
            <p:spPr>
              <a:xfrm>
                <a:off x="486909" y="3112168"/>
                <a:ext cx="5143869" cy="392993"/>
              </a:xfrm>
              <a:prstGeom prst="rect">
                <a:avLst/>
              </a:prstGeom>
              <a:blipFill>
                <a:blip r:embed="rId3"/>
                <a:stretch>
                  <a:fillRect l="-1066" t="-6250" b="-21875"/>
                </a:stretch>
              </a:blipFill>
            </p:spPr>
            <p:txBody>
              <a:bodyPr/>
              <a:lstStyle/>
              <a:p>
                <a:r>
                  <a:rPr lang="en-US">
                    <a:noFill/>
                  </a:rPr>
                  <a:t> </a:t>
                </a:r>
              </a:p>
            </p:txBody>
          </p:sp>
        </mc:Fallback>
      </mc:AlternateContent>
    </p:spTree>
    <p:extLst>
      <p:ext uri="{BB962C8B-B14F-4D97-AF65-F5344CB8AC3E}">
        <p14:creationId xmlns:p14="http://schemas.microsoft.com/office/powerpoint/2010/main" val="28481305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17</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5" name="Wave 4"/>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9" name="Rectangle 8"/>
          <p:cNvSpPr/>
          <p:nvPr/>
        </p:nvSpPr>
        <p:spPr>
          <a:xfrm>
            <a:off x="248555" y="2056512"/>
            <a:ext cx="5185594" cy="50636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10" name="Rectangle 9"/>
          <p:cNvSpPr/>
          <p:nvPr/>
        </p:nvSpPr>
        <p:spPr>
          <a:xfrm>
            <a:off x="414521" y="2040242"/>
            <a:ext cx="5575379"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3. Diaphragm Discontinuity Irregularity </a:t>
            </a:r>
          </a:p>
        </p:txBody>
      </p:sp>
      <p:sp>
        <p:nvSpPr>
          <p:cNvPr id="11" name="Rounded Rectangle 10"/>
          <p:cNvSpPr/>
          <p:nvPr/>
        </p:nvSpPr>
        <p:spPr>
          <a:xfrm>
            <a:off x="9665741" y="4590208"/>
            <a:ext cx="2516957" cy="2281078"/>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2"/>
          <a:srcRect b="4880"/>
          <a:stretch/>
        </p:blipFill>
        <p:spPr>
          <a:xfrm>
            <a:off x="9769753" y="4672228"/>
            <a:ext cx="2319718" cy="20670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ounded Rectangle 12"/>
          <p:cNvSpPr/>
          <p:nvPr/>
        </p:nvSpPr>
        <p:spPr>
          <a:xfrm>
            <a:off x="8505151" y="2902600"/>
            <a:ext cx="2488675" cy="2215299"/>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3"/>
          <a:stretch>
            <a:fillRect/>
          </a:stretch>
        </p:blipFill>
        <p:spPr>
          <a:xfrm>
            <a:off x="8575649" y="2967540"/>
            <a:ext cx="2347681" cy="20854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extBox 1"/>
          <p:cNvSpPr txBox="1"/>
          <p:nvPr/>
        </p:nvSpPr>
        <p:spPr>
          <a:xfrm>
            <a:off x="9547016" y="4087978"/>
            <a:ext cx="404948" cy="369332"/>
          </a:xfrm>
          <a:prstGeom prst="rect">
            <a:avLst/>
          </a:prstGeom>
          <a:noFill/>
        </p:spPr>
        <p:txBody>
          <a:bodyPr wrap="square" rtlCol="0">
            <a:spAutoFit/>
          </a:bodyPr>
          <a:lstStyle/>
          <a:p>
            <a:r>
              <a:rPr lang="en-US" b="1" dirty="0">
                <a:solidFill>
                  <a:srgbClr val="FF0000"/>
                </a:solidFill>
              </a:rPr>
              <a:t>x</a:t>
            </a:r>
          </a:p>
        </p:txBody>
      </p:sp>
      <p:sp>
        <p:nvSpPr>
          <p:cNvPr id="16" name="TextBox 15"/>
          <p:cNvSpPr txBox="1"/>
          <p:nvPr/>
        </p:nvSpPr>
        <p:spPr>
          <a:xfrm>
            <a:off x="10365373" y="3420416"/>
            <a:ext cx="404948" cy="369332"/>
          </a:xfrm>
          <a:prstGeom prst="rect">
            <a:avLst/>
          </a:prstGeom>
          <a:noFill/>
        </p:spPr>
        <p:txBody>
          <a:bodyPr wrap="square" rtlCol="0">
            <a:spAutoFit/>
          </a:bodyPr>
          <a:lstStyle/>
          <a:p>
            <a:r>
              <a:rPr lang="en-US" b="1" dirty="0">
                <a:solidFill>
                  <a:srgbClr val="FF0000"/>
                </a:solidFill>
              </a:rPr>
              <a:t>y</a:t>
            </a:r>
          </a:p>
        </p:txBody>
      </p:sp>
      <p:sp>
        <p:nvSpPr>
          <p:cNvPr id="17" name="TextBox 16"/>
          <p:cNvSpPr txBox="1"/>
          <p:nvPr/>
        </p:nvSpPr>
        <p:spPr>
          <a:xfrm>
            <a:off x="9567279" y="4629891"/>
            <a:ext cx="404948" cy="369332"/>
          </a:xfrm>
          <a:prstGeom prst="rect">
            <a:avLst/>
          </a:prstGeom>
          <a:noFill/>
        </p:spPr>
        <p:txBody>
          <a:bodyPr wrap="square" rtlCol="0">
            <a:spAutoFit/>
          </a:bodyPr>
          <a:lstStyle/>
          <a:p>
            <a:r>
              <a:rPr lang="en-US" b="1" dirty="0">
                <a:solidFill>
                  <a:srgbClr val="FF0000"/>
                </a:solidFill>
              </a:rPr>
              <a:t>A</a:t>
            </a:r>
          </a:p>
        </p:txBody>
      </p:sp>
      <p:sp>
        <p:nvSpPr>
          <p:cNvPr id="18" name="TextBox 17"/>
          <p:cNvSpPr txBox="1"/>
          <p:nvPr/>
        </p:nvSpPr>
        <p:spPr>
          <a:xfrm>
            <a:off x="10567847" y="3940070"/>
            <a:ext cx="567990" cy="369332"/>
          </a:xfrm>
          <a:prstGeom prst="rect">
            <a:avLst/>
          </a:prstGeom>
          <a:noFill/>
        </p:spPr>
        <p:txBody>
          <a:bodyPr wrap="square" rtlCol="0">
            <a:spAutoFit/>
          </a:bodyPr>
          <a:lstStyle/>
          <a:p>
            <a:r>
              <a:rPr lang="en-US" b="1" dirty="0">
                <a:solidFill>
                  <a:srgbClr val="FF0000"/>
                </a:solidFill>
              </a:rPr>
              <a:t>B</a:t>
            </a:r>
          </a:p>
        </p:txBody>
      </p:sp>
      <p:sp>
        <p:nvSpPr>
          <p:cNvPr id="7" name="TextBox 6"/>
          <p:cNvSpPr txBox="1"/>
          <p:nvPr/>
        </p:nvSpPr>
        <p:spPr>
          <a:xfrm>
            <a:off x="783772" y="3420416"/>
            <a:ext cx="3265714" cy="369332"/>
          </a:xfrm>
          <a:prstGeom prst="rect">
            <a:avLst/>
          </a:prstGeom>
          <a:noFill/>
        </p:spPr>
        <p:txBody>
          <a:bodyPr wrap="square" rtlCol="0">
            <a:spAutoFit/>
          </a:bodyPr>
          <a:lstStyle/>
          <a:p>
            <a:pPr marL="285750" indent="-285750">
              <a:buFont typeface="Wingdings" panose="05000000000000000000" pitchFamily="2" charset="2"/>
              <a:buChar char="Ø"/>
            </a:pPr>
            <a:r>
              <a:rPr lang="en-US" b="1" i="1" dirty="0"/>
              <a:t>Occurs if:     </a:t>
            </a:r>
            <a:r>
              <a:rPr lang="en-US" i="1" u="sng" dirty="0"/>
              <a:t>X*Y &gt; %50 A*B</a:t>
            </a:r>
          </a:p>
        </p:txBody>
      </p:sp>
    </p:spTree>
    <p:extLst>
      <p:ext uri="{BB962C8B-B14F-4D97-AF65-F5344CB8AC3E}">
        <p14:creationId xmlns:p14="http://schemas.microsoft.com/office/powerpoint/2010/main" val="36911708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18</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1749223" y="3131955"/>
            <a:ext cx="10116818" cy="506364"/>
          </a:xfrm>
          <a:prstGeom prst="rect">
            <a:avLst/>
          </a:prstGeom>
          <a:gradFill flip="none" rotWithShape="1">
            <a:gsLst>
              <a:gs pos="0">
                <a:srgbClr val="EE0000"/>
              </a:gs>
              <a:gs pos="31000">
                <a:srgbClr val="F5C2C2"/>
              </a:gs>
              <a:gs pos="100000">
                <a:schemeClr val="bg1"/>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5" name="Rectangle 4"/>
          <p:cNvSpPr/>
          <p:nvPr/>
        </p:nvSpPr>
        <p:spPr>
          <a:xfrm rot="319222">
            <a:off x="619134" y="712838"/>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Horizontal Irregularities </a:t>
            </a:r>
          </a:p>
        </p:txBody>
      </p:sp>
      <p:sp>
        <p:nvSpPr>
          <p:cNvPr id="6" name="Wave 5"/>
          <p:cNvSpPr/>
          <p:nvPr/>
        </p:nvSpPr>
        <p:spPr>
          <a:xfrm>
            <a:off x="406506" y="227596"/>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ounded Rectangle 6"/>
          <p:cNvSpPr/>
          <p:nvPr/>
        </p:nvSpPr>
        <p:spPr>
          <a:xfrm>
            <a:off x="63821" y="2246718"/>
            <a:ext cx="2761229" cy="2276838"/>
          </a:xfrm>
          <a:prstGeom prst="roundRect">
            <a:avLst/>
          </a:prstGeom>
          <a:gradFill>
            <a:gsLst>
              <a:gs pos="90000">
                <a:srgbClr val="C00000"/>
              </a:gs>
              <a:gs pos="76000">
                <a:srgbClr val="F2817E"/>
              </a:gs>
              <a:gs pos="50000">
                <a:srgbClr val="FF4B4B"/>
              </a:gs>
              <a:gs pos="3000">
                <a:schemeClr val="accent1">
                  <a:lumMod val="20000"/>
                  <a:lumOff val="80000"/>
                </a:schemeClr>
              </a:gs>
            </a:gsLst>
            <a:lin ang="27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969092" y="3131955"/>
            <a:ext cx="5575379"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4. Out-of-Plane Offset Irregularity.</a:t>
            </a: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147910" y="2331558"/>
            <a:ext cx="2593049" cy="2133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Rounded Rectangle 10"/>
          <p:cNvSpPr/>
          <p:nvPr/>
        </p:nvSpPr>
        <p:spPr>
          <a:xfrm>
            <a:off x="5087337" y="4184312"/>
            <a:ext cx="6152606" cy="1501181"/>
          </a:xfrm>
          <a:prstGeom prst="roundRect">
            <a:avLst/>
          </a:prstGeom>
          <a:gradFill>
            <a:gsLst>
              <a:gs pos="90000">
                <a:srgbClr val="C00000"/>
              </a:gs>
              <a:gs pos="76000">
                <a:srgbClr val="F2817E"/>
              </a:gs>
              <a:gs pos="50000">
                <a:srgbClr val="FF4B4B"/>
              </a:gs>
              <a:gs pos="3000">
                <a:schemeClr val="accent1">
                  <a:lumMod val="20000"/>
                  <a:lumOff val="80000"/>
                </a:schemeClr>
              </a:gs>
            </a:gsLst>
            <a:lin ang="27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stretch>
            <a:fillRect/>
          </a:stretch>
        </p:blipFill>
        <p:spPr>
          <a:xfrm>
            <a:off x="5196603" y="4258628"/>
            <a:ext cx="5934075" cy="1352550"/>
          </a:xfrm>
          <a:prstGeom prst="rect">
            <a:avLst/>
          </a:prstGeom>
        </p:spPr>
      </p:pic>
    </p:spTree>
    <p:extLst>
      <p:ext uri="{BB962C8B-B14F-4D97-AF65-F5344CB8AC3E}">
        <p14:creationId xmlns:p14="http://schemas.microsoft.com/office/powerpoint/2010/main" val="42766996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Vertical Irregularities </a:t>
            </a:r>
          </a:p>
        </p:txBody>
      </p:sp>
      <p:sp>
        <p:nvSpPr>
          <p:cNvPr id="5" name="Wave 4"/>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Rectangle 5"/>
          <p:cNvSpPr/>
          <p:nvPr/>
        </p:nvSpPr>
        <p:spPr>
          <a:xfrm>
            <a:off x="2246816" y="3403989"/>
            <a:ext cx="10253825" cy="50636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7" name="Rectangle 6"/>
          <p:cNvSpPr/>
          <p:nvPr/>
        </p:nvSpPr>
        <p:spPr>
          <a:xfrm>
            <a:off x="3322647" y="4051620"/>
            <a:ext cx="10116818" cy="506364"/>
          </a:xfrm>
          <a:prstGeom prst="rect">
            <a:avLst/>
          </a:prstGeom>
          <a:gradFill flip="none" rotWithShape="1">
            <a:gsLst>
              <a:gs pos="97000">
                <a:schemeClr val="accent6">
                  <a:lumMod val="60000"/>
                  <a:lumOff val="40000"/>
                </a:schemeClr>
              </a:gs>
              <a:gs pos="0">
                <a:schemeClr val="accent3">
                  <a:lumMod val="20000"/>
                  <a:lumOff val="80000"/>
                </a:schemeClr>
              </a:gs>
              <a:gs pos="43000">
                <a:schemeClr val="accent6">
                  <a:lumMod val="20000"/>
                  <a:lumOff val="80000"/>
                </a:schemeClr>
              </a:gs>
              <a:gs pos="70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8" name="Rectangle 7"/>
          <p:cNvSpPr/>
          <p:nvPr/>
        </p:nvSpPr>
        <p:spPr>
          <a:xfrm>
            <a:off x="4486154" y="4051620"/>
            <a:ext cx="5670976" cy="461665"/>
          </a:xfrm>
          <a:prstGeom prst="rect">
            <a:avLst/>
          </a:prstGeom>
        </p:spPr>
        <p:txBody>
          <a:bodyPr wrap="none">
            <a:spAutoFit/>
          </a:bodyPr>
          <a:lstStyle/>
          <a:p>
            <a:pPr lvl="0"/>
            <a:r>
              <a:rPr lang="en-US" sz="2400" dirty="0">
                <a:latin typeface="Times New Roman" panose="02020603050405020304" pitchFamily="18" charset="0"/>
              </a:rPr>
              <a:t>1b. Stiffness-Extreme Soft Story Irregularity</a:t>
            </a:r>
          </a:p>
        </p:txBody>
      </p:sp>
      <p:sp>
        <p:nvSpPr>
          <p:cNvPr id="9" name="Rectangle 8"/>
          <p:cNvSpPr/>
          <p:nvPr/>
        </p:nvSpPr>
        <p:spPr>
          <a:xfrm>
            <a:off x="4486154" y="3403989"/>
            <a:ext cx="5575379"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1a. Stiffness-Soft Story Irregularity</a:t>
            </a:r>
          </a:p>
        </p:txBody>
      </p:sp>
      <p:sp>
        <p:nvSpPr>
          <p:cNvPr id="10" name="Rounded Rectangle 9"/>
          <p:cNvSpPr/>
          <p:nvPr/>
        </p:nvSpPr>
        <p:spPr>
          <a:xfrm>
            <a:off x="0" y="2005285"/>
            <a:ext cx="4402667" cy="3266756"/>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a:stretch>
            <a:fillRect/>
          </a:stretch>
        </p:blipFill>
        <p:spPr>
          <a:xfrm>
            <a:off x="124012" y="2167463"/>
            <a:ext cx="4154642" cy="29794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71991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2</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48" name="Group 47"/>
          <p:cNvGrpSpPr/>
          <p:nvPr/>
        </p:nvGrpSpPr>
        <p:grpSpPr>
          <a:xfrm>
            <a:off x="4827082" y="1179428"/>
            <a:ext cx="5295130" cy="610139"/>
            <a:chOff x="4588552" y="1283084"/>
            <a:chExt cx="5295129" cy="610139"/>
          </a:xfrm>
        </p:grpSpPr>
        <p:sp>
          <p:nvSpPr>
            <p:cNvPr id="49" name="Flowchart: Delay 48"/>
            <p:cNvSpPr/>
            <p:nvPr/>
          </p:nvSpPr>
          <p:spPr>
            <a:xfrm>
              <a:off x="4743834" y="1312384"/>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0" name="Oval 49"/>
            <p:cNvSpPr/>
            <p:nvPr/>
          </p:nvSpPr>
          <p:spPr>
            <a:xfrm>
              <a:off x="4588552" y="1283084"/>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1" name="TextBox 50"/>
            <p:cNvSpPr txBox="1"/>
            <p:nvPr/>
          </p:nvSpPr>
          <p:spPr>
            <a:xfrm>
              <a:off x="4680001" y="1384097"/>
              <a:ext cx="2935762" cy="400110"/>
            </a:xfrm>
            <a:prstGeom prst="rect">
              <a:avLst/>
            </a:prstGeom>
            <a:noFill/>
            <a:ln>
              <a:noFill/>
            </a:ln>
          </p:spPr>
          <p:txBody>
            <a:bodyPr wrap="square" rtlCol="0" anchor="ctr" anchorCtr="1">
              <a:spAutoFit/>
            </a:bodyPr>
            <a:lstStyle/>
            <a:p>
              <a:r>
                <a:rPr lang="en-US" sz="2000" dirty="0">
                  <a:solidFill>
                    <a:schemeClr val="bg1"/>
                  </a:solidFill>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Project description.</a:t>
              </a:r>
            </a:p>
          </p:txBody>
        </p:sp>
      </p:grpSp>
      <p:grpSp>
        <p:nvGrpSpPr>
          <p:cNvPr id="52" name="Group 51"/>
          <p:cNvGrpSpPr/>
          <p:nvPr/>
        </p:nvGrpSpPr>
        <p:grpSpPr>
          <a:xfrm>
            <a:off x="5483722" y="1789567"/>
            <a:ext cx="5295130" cy="610139"/>
            <a:chOff x="5235637" y="1892946"/>
            <a:chExt cx="5295130" cy="610139"/>
          </a:xfrm>
        </p:grpSpPr>
        <p:sp>
          <p:nvSpPr>
            <p:cNvPr id="53" name="Flowchart: Delay 52"/>
            <p:cNvSpPr/>
            <p:nvPr/>
          </p:nvSpPr>
          <p:spPr>
            <a:xfrm>
              <a:off x="5390919" y="1922246"/>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4" name="Oval 53"/>
            <p:cNvSpPr/>
            <p:nvPr/>
          </p:nvSpPr>
          <p:spPr>
            <a:xfrm>
              <a:off x="5235637" y="1892946"/>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5" name="Rectangle 54"/>
            <p:cNvSpPr/>
            <p:nvPr/>
          </p:nvSpPr>
          <p:spPr>
            <a:xfrm>
              <a:off x="5403817" y="1995014"/>
              <a:ext cx="3631305" cy="400110"/>
            </a:xfrm>
            <a:prstGeom prst="rect">
              <a:avLst/>
            </a:prstGeom>
          </p:spPr>
          <p:txBody>
            <a:bodyPr wrap="square">
              <a:spAutoFit/>
            </a:bodyPr>
            <a:lstStyle/>
            <a:p>
              <a:r>
                <a:rPr lang="en-US" sz="2000" dirty="0">
                  <a:solidFill>
                    <a:schemeClr val="bg1"/>
                  </a:solidFill>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Seismic Design Parameters.</a:t>
              </a:r>
            </a:p>
          </p:txBody>
        </p:sp>
      </p:grpSp>
      <p:grpSp>
        <p:nvGrpSpPr>
          <p:cNvPr id="56" name="Group 55"/>
          <p:cNvGrpSpPr/>
          <p:nvPr/>
        </p:nvGrpSpPr>
        <p:grpSpPr>
          <a:xfrm>
            <a:off x="5893383" y="2386631"/>
            <a:ext cx="6298617" cy="1116329"/>
            <a:chOff x="5619852" y="2501742"/>
            <a:chExt cx="6298617" cy="1116329"/>
          </a:xfrm>
        </p:grpSpPr>
        <p:sp>
          <p:nvSpPr>
            <p:cNvPr id="57" name="Flowchart: Delay 56"/>
            <p:cNvSpPr/>
            <p:nvPr/>
          </p:nvSpPr>
          <p:spPr>
            <a:xfrm>
              <a:off x="5775134" y="2531042"/>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8" name="Oval 57"/>
            <p:cNvSpPr/>
            <p:nvPr/>
          </p:nvSpPr>
          <p:spPr>
            <a:xfrm>
              <a:off x="5619852" y="2501742"/>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9" name="Rectangle 58"/>
            <p:cNvSpPr/>
            <p:nvPr/>
          </p:nvSpPr>
          <p:spPr>
            <a:xfrm>
              <a:off x="5858357" y="2602408"/>
              <a:ext cx="6060112" cy="1015663"/>
            </a:xfrm>
            <a:prstGeom prst="rect">
              <a:avLst/>
            </a:prstGeom>
          </p:spPr>
          <p:txBody>
            <a:bodyPr wrap="square">
              <a:spAutoFit/>
            </a:bodyPr>
            <a:lstStyle/>
            <a:p>
              <a:r>
                <a:rPr lang="en-US" sz="2000" dirty="0">
                  <a:solidFill>
                    <a:schemeClr val="bg1"/>
                  </a:solidFill>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Check for Structural Irregularities.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p:txBody>
        </p:sp>
      </p:grpSp>
      <p:grpSp>
        <p:nvGrpSpPr>
          <p:cNvPr id="60" name="Group 59"/>
          <p:cNvGrpSpPr/>
          <p:nvPr/>
        </p:nvGrpSpPr>
        <p:grpSpPr>
          <a:xfrm>
            <a:off x="6117742" y="3018421"/>
            <a:ext cx="5802954" cy="610139"/>
            <a:chOff x="5867430" y="3109147"/>
            <a:chExt cx="5802954" cy="610139"/>
          </a:xfrm>
        </p:grpSpPr>
        <p:sp>
          <p:nvSpPr>
            <p:cNvPr id="61" name="Flowchart: Delay 60"/>
            <p:cNvSpPr/>
            <p:nvPr/>
          </p:nvSpPr>
          <p:spPr>
            <a:xfrm>
              <a:off x="6022712" y="3138447"/>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2" name="Oval 61"/>
            <p:cNvSpPr/>
            <p:nvPr/>
          </p:nvSpPr>
          <p:spPr>
            <a:xfrm>
              <a:off x="5867430" y="3109147"/>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3" name="Rectangle 62"/>
            <p:cNvSpPr/>
            <p:nvPr/>
          </p:nvSpPr>
          <p:spPr>
            <a:xfrm>
              <a:off x="5911912" y="3201846"/>
              <a:ext cx="5758472" cy="400110"/>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  </a:t>
              </a:r>
              <a:r>
                <a:rPr lang="en-US" sz="2000" dirty="0">
                  <a:solidFill>
                    <a:schemeClr val="bg1"/>
                  </a:solidFill>
                  <a:latin typeface="Times New Roman" panose="02020603050405020304" pitchFamily="18" charset="0"/>
                  <a:cs typeface="Times New Roman" panose="02020603050405020304" pitchFamily="18" charset="0"/>
                </a:rPr>
                <a:t>4 </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Structural System Type. </a:t>
              </a:r>
            </a:p>
          </p:txBody>
        </p:sp>
      </p:grpSp>
      <p:grpSp>
        <p:nvGrpSpPr>
          <p:cNvPr id="64" name="Group 63"/>
          <p:cNvGrpSpPr/>
          <p:nvPr/>
        </p:nvGrpSpPr>
        <p:grpSpPr>
          <a:xfrm>
            <a:off x="6203947" y="3697331"/>
            <a:ext cx="5550102" cy="803675"/>
            <a:chOff x="5951499" y="3722277"/>
            <a:chExt cx="5550102" cy="803675"/>
          </a:xfrm>
        </p:grpSpPr>
        <p:sp>
          <p:nvSpPr>
            <p:cNvPr id="65" name="Flowchart: Delay 64"/>
            <p:cNvSpPr/>
            <p:nvPr/>
          </p:nvSpPr>
          <p:spPr>
            <a:xfrm>
              <a:off x="6106781" y="3751577"/>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6" name="Oval 65"/>
            <p:cNvSpPr/>
            <p:nvPr/>
          </p:nvSpPr>
          <p:spPr>
            <a:xfrm>
              <a:off x="5951499" y="3722277"/>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7" name="Rectangle 66"/>
            <p:cNvSpPr/>
            <p:nvPr/>
          </p:nvSpPr>
          <p:spPr>
            <a:xfrm>
              <a:off x="6004759" y="3818066"/>
              <a:ext cx="5496842" cy="707886"/>
            </a:xfrm>
            <a:prstGeom prst="rect">
              <a:avLst/>
            </a:prstGeom>
          </p:spPr>
          <p:txBody>
            <a:bodyPr wrap="square">
              <a:spAutoFit/>
            </a:bodyPr>
            <a:lstStyle/>
            <a:p>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lang="en-US" sz="2000" dirty="0">
                  <a:solidFill>
                    <a:schemeClr val="bg1"/>
                  </a:solidFill>
                  <a:latin typeface="Times New Roman" panose="02020603050405020304" pitchFamily="18" charset="0"/>
                  <a:cs typeface="Times New Roman" panose="02020603050405020304" pitchFamily="18" charset="0"/>
                </a:rPr>
                <a:t>5 </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Preliminary Evaluation.  </a:t>
              </a:r>
            </a:p>
            <a:p>
              <a:r>
                <a:rPr lang="en-US" sz="2000" dirty="0">
                  <a:latin typeface="Times New Roman" panose="02020603050405020304" pitchFamily="18" charset="0"/>
                  <a:cs typeface="Times New Roman" panose="02020603050405020304" pitchFamily="18" charset="0"/>
                </a:rPr>
                <a:t>.</a:t>
              </a:r>
            </a:p>
          </p:txBody>
        </p:sp>
      </p:grpSp>
      <p:grpSp>
        <p:nvGrpSpPr>
          <p:cNvPr id="72" name="Group 71"/>
          <p:cNvGrpSpPr/>
          <p:nvPr/>
        </p:nvGrpSpPr>
        <p:grpSpPr>
          <a:xfrm>
            <a:off x="6048665" y="4389430"/>
            <a:ext cx="5295130" cy="610139"/>
            <a:chOff x="5619852" y="4976565"/>
            <a:chExt cx="5295130" cy="610139"/>
          </a:xfrm>
        </p:grpSpPr>
        <p:sp>
          <p:nvSpPr>
            <p:cNvPr id="73" name="Flowchart: Delay 72"/>
            <p:cNvSpPr/>
            <p:nvPr/>
          </p:nvSpPr>
          <p:spPr>
            <a:xfrm>
              <a:off x="5775134" y="5005865"/>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4" name="Oval 73"/>
            <p:cNvSpPr/>
            <p:nvPr/>
          </p:nvSpPr>
          <p:spPr>
            <a:xfrm>
              <a:off x="5619852" y="4976565"/>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5" name="Rectangle 74"/>
            <p:cNvSpPr/>
            <p:nvPr/>
          </p:nvSpPr>
          <p:spPr>
            <a:xfrm>
              <a:off x="5783137" y="5086198"/>
              <a:ext cx="4938018" cy="400110"/>
            </a:xfrm>
            <a:prstGeom prst="rect">
              <a:avLst/>
            </a:prstGeom>
          </p:spPr>
          <p:txBody>
            <a:bodyPr wrap="none">
              <a:spAutoFit/>
            </a:bodyPr>
            <a:lstStyle/>
            <a:p>
              <a:r>
                <a:rPr lang="en-US" sz="2000" dirty="0">
                  <a:solidFill>
                    <a:schemeClr val="bg1"/>
                  </a:solidFill>
                  <a:latin typeface="Times New Roman" panose="02020603050405020304" pitchFamily="18" charset="0"/>
                  <a:cs typeface="Times New Roman" panose="02020603050405020304" pitchFamily="18" charset="0"/>
                </a:rPr>
                <a:t>7</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Three Dimensional  Structural Analysis. </a:t>
              </a:r>
            </a:p>
          </p:txBody>
        </p:sp>
      </p:grpSp>
      <p:grpSp>
        <p:nvGrpSpPr>
          <p:cNvPr id="76" name="Group 75"/>
          <p:cNvGrpSpPr/>
          <p:nvPr/>
        </p:nvGrpSpPr>
        <p:grpSpPr>
          <a:xfrm>
            <a:off x="5821645" y="5068700"/>
            <a:ext cx="5295130" cy="812900"/>
            <a:chOff x="5235637" y="5600450"/>
            <a:chExt cx="5295130" cy="812900"/>
          </a:xfrm>
        </p:grpSpPr>
        <p:sp>
          <p:nvSpPr>
            <p:cNvPr id="77" name="Flowchart: Delay 76"/>
            <p:cNvSpPr/>
            <p:nvPr/>
          </p:nvSpPr>
          <p:spPr>
            <a:xfrm>
              <a:off x="5390919" y="5629750"/>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8" name="Oval 77"/>
            <p:cNvSpPr/>
            <p:nvPr/>
          </p:nvSpPr>
          <p:spPr>
            <a:xfrm>
              <a:off x="5235637" y="5600450"/>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9" name="Rectangle 78"/>
            <p:cNvSpPr/>
            <p:nvPr/>
          </p:nvSpPr>
          <p:spPr>
            <a:xfrm>
              <a:off x="5403818" y="5705464"/>
              <a:ext cx="3171381" cy="707886"/>
            </a:xfrm>
            <a:prstGeom prst="rect">
              <a:avLst/>
            </a:prstGeom>
          </p:spPr>
          <p:txBody>
            <a:bodyPr wrap="none">
              <a:spAutoFit/>
            </a:bodyPr>
            <a:lstStyle/>
            <a:p>
              <a:r>
                <a:rPr lang="en-US" sz="2000" dirty="0">
                  <a:solidFill>
                    <a:schemeClr val="bg1"/>
                  </a:solidFill>
                  <a:latin typeface="Times New Roman" panose="02020603050405020304" pitchFamily="18" charset="0"/>
                  <a:cs typeface="Times New Roman" panose="02020603050405020304" pitchFamily="18" charset="0"/>
                </a:rPr>
                <a:t>8</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ETABS Model Checks.</a:t>
              </a:r>
            </a:p>
            <a:p>
              <a:r>
                <a:rPr lang="en-US" sz="2000" dirty="0">
                  <a:latin typeface="Times New Roman" panose="02020603050405020304" pitchFamily="18" charset="0"/>
                  <a:cs typeface="Times New Roman" panose="02020603050405020304" pitchFamily="18" charset="0"/>
                </a:rPr>
                <a:t>.</a:t>
              </a:r>
            </a:p>
          </p:txBody>
        </p:sp>
      </p:grpSp>
      <p:sp>
        <p:nvSpPr>
          <p:cNvPr id="80" name="Rectangle 79"/>
          <p:cNvSpPr/>
          <p:nvPr/>
        </p:nvSpPr>
        <p:spPr>
          <a:xfrm rot="241861">
            <a:off x="153818" y="402281"/>
            <a:ext cx="3494710" cy="1564303"/>
          </a:xfrm>
          <a:prstGeom prst="rect">
            <a:avLst/>
          </a:prstGeom>
          <a:noFill/>
        </p:spPr>
        <p:txBody>
          <a:bodyPr wrap="square" lIns="91440" tIns="45720" rIns="91440" bIns="45720">
            <a:prstTxWarp prst="textWave1">
              <a:avLst>
                <a:gd name="adj1" fmla="val 8620"/>
                <a:gd name="adj2" fmla="val 18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Outline</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81" name="Wave 80"/>
          <p:cNvSpPr/>
          <p:nvPr/>
        </p:nvSpPr>
        <p:spPr>
          <a:xfrm>
            <a:off x="155255" y="75419"/>
            <a:ext cx="3767102" cy="1593974"/>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82" name="Picture 81"/>
          <p:cNvPicPr>
            <a:picLocks noChangeAspect="1"/>
          </p:cNvPicPr>
          <p:nvPr/>
        </p:nvPicPr>
        <p:blipFill>
          <a:blip r:embed="rId2"/>
          <a:stretch>
            <a:fillRect/>
          </a:stretch>
        </p:blipFill>
        <p:spPr>
          <a:xfrm flipH="1">
            <a:off x="3672395" y="2172385"/>
            <a:ext cx="1966994" cy="2391874"/>
          </a:xfrm>
          <a:prstGeom prst="rect">
            <a:avLst/>
          </a:prstGeom>
          <a:ln>
            <a:noFill/>
          </a:ln>
          <a:effectLst>
            <a:softEdge rad="112500"/>
          </a:effectLst>
        </p:spPr>
      </p:pic>
      <p:pic>
        <p:nvPicPr>
          <p:cNvPr id="83" name="Picture 82"/>
          <p:cNvPicPr>
            <a:picLocks noChangeAspect="1"/>
          </p:cNvPicPr>
          <p:nvPr/>
        </p:nvPicPr>
        <p:blipFill>
          <a:blip r:embed="rId3"/>
          <a:stretch>
            <a:fillRect/>
          </a:stretch>
        </p:blipFill>
        <p:spPr>
          <a:xfrm rot="425700" flipH="1">
            <a:off x="1796740" y="4103798"/>
            <a:ext cx="2530363" cy="2178261"/>
          </a:xfrm>
          <a:prstGeom prst="ellipse">
            <a:avLst/>
          </a:prstGeom>
          <a:ln>
            <a:noFill/>
          </a:ln>
          <a:effectLst>
            <a:softEdge rad="112500"/>
          </a:effectLst>
        </p:spPr>
      </p:pic>
      <p:pic>
        <p:nvPicPr>
          <p:cNvPr id="84" name="Picture 83"/>
          <p:cNvPicPr>
            <a:picLocks noChangeAspect="1"/>
          </p:cNvPicPr>
          <p:nvPr/>
        </p:nvPicPr>
        <p:blipFill rotWithShape="1">
          <a:blip r:embed="rId4"/>
          <a:srcRect l="2941" t="3116" r="2969" b="6408"/>
          <a:stretch/>
        </p:blipFill>
        <p:spPr>
          <a:xfrm flipH="1">
            <a:off x="176559" y="1669393"/>
            <a:ext cx="3491319" cy="3619893"/>
          </a:xfrm>
          <a:prstGeom prst="ellipse">
            <a:avLst/>
          </a:prstGeom>
          <a:ln>
            <a:noFill/>
          </a:ln>
          <a:effectLst>
            <a:softEdge rad="112500"/>
          </a:effectLst>
        </p:spPr>
      </p:pic>
      <p:grpSp>
        <p:nvGrpSpPr>
          <p:cNvPr id="40" name="Group 39"/>
          <p:cNvGrpSpPr/>
          <p:nvPr/>
        </p:nvGrpSpPr>
        <p:grpSpPr>
          <a:xfrm>
            <a:off x="5561363" y="5786712"/>
            <a:ext cx="5071803" cy="812900"/>
            <a:chOff x="5235637" y="5600450"/>
            <a:chExt cx="5295130" cy="812900"/>
          </a:xfrm>
        </p:grpSpPr>
        <p:sp>
          <p:nvSpPr>
            <p:cNvPr id="41" name="Flowchart: Delay 40"/>
            <p:cNvSpPr/>
            <p:nvPr/>
          </p:nvSpPr>
          <p:spPr>
            <a:xfrm>
              <a:off x="5390919" y="5629750"/>
              <a:ext cx="5139848"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42" name="Oval 41"/>
            <p:cNvSpPr/>
            <p:nvPr/>
          </p:nvSpPr>
          <p:spPr>
            <a:xfrm>
              <a:off x="5235637" y="5600450"/>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43" name="Rectangle 42"/>
            <p:cNvSpPr/>
            <p:nvPr/>
          </p:nvSpPr>
          <p:spPr>
            <a:xfrm>
              <a:off x="5403818" y="5705464"/>
              <a:ext cx="3734110" cy="707886"/>
            </a:xfrm>
            <a:prstGeom prst="rect">
              <a:avLst/>
            </a:prstGeom>
          </p:spPr>
          <p:txBody>
            <a:bodyPr wrap="none">
              <a:spAutoFit/>
            </a:bodyPr>
            <a:lstStyle/>
            <a:p>
              <a:r>
                <a:rPr lang="en-US" sz="2000" dirty="0">
                  <a:solidFill>
                    <a:schemeClr val="bg1"/>
                  </a:solidFill>
                  <a:latin typeface="Times New Roman" panose="02020603050405020304" pitchFamily="18" charset="0"/>
                  <a:cs typeface="Times New Roman" panose="02020603050405020304" pitchFamily="18" charset="0"/>
                </a:rPr>
                <a:t>9</a:t>
              </a:r>
              <a:r>
                <a:rPr lang="en-US" sz="2000" dirty="0">
                  <a:latin typeface="Times New Roman" panose="02020603050405020304" pitchFamily="18" charset="0"/>
                  <a:cs typeface="Times New Roman" panose="02020603050405020304" pitchFamily="18" charset="0"/>
                </a:rPr>
                <a:t> </a:t>
              </a:r>
              <a:r>
                <a:rPr lang="ar-JO"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Design Structural Elements</a:t>
              </a:r>
            </a:p>
            <a:p>
              <a:r>
                <a:rPr lang="en-US" sz="2000" dirty="0">
                  <a:latin typeface="Times New Roman" panose="02020603050405020304" pitchFamily="18" charset="0"/>
                  <a:cs typeface="Times New Roman" panose="02020603050405020304" pitchFamily="18" charset="0"/>
                </a:rPr>
                <a:t>.</a:t>
              </a:r>
            </a:p>
          </p:txBody>
        </p:sp>
      </p:grpSp>
    </p:spTree>
    <p:extLst>
      <p:ext uri="{BB962C8B-B14F-4D97-AF65-F5344CB8AC3E}">
        <p14:creationId xmlns:p14="http://schemas.microsoft.com/office/powerpoint/2010/main" val="6194085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Vertical Irregularities </a:t>
            </a:r>
          </a:p>
        </p:txBody>
      </p:sp>
      <p:sp>
        <p:nvSpPr>
          <p:cNvPr id="6" name="Wave 5"/>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ight Arrow 6"/>
          <p:cNvSpPr/>
          <p:nvPr/>
        </p:nvSpPr>
        <p:spPr>
          <a:xfrm>
            <a:off x="1295592" y="2017788"/>
            <a:ext cx="2690951" cy="745826"/>
          </a:xfrm>
          <a:prstGeom prst="rightArrow">
            <a:avLst>
              <a:gd name="adj1" fmla="val 50000"/>
              <a:gd name="adj2" fmla="val 95045"/>
            </a:avLst>
          </a:prstGeom>
          <a:gradFill flip="none" rotWithShape="1">
            <a:gsLst>
              <a:gs pos="21000">
                <a:srgbClr val="C00000"/>
              </a:gs>
              <a:gs pos="56000">
                <a:srgbClr val="FF8484"/>
              </a:gs>
              <a:gs pos="96104">
                <a:schemeClr val="bg1"/>
              </a:gs>
              <a:gs pos="85000">
                <a:schemeClr val="bg1"/>
              </a:gs>
              <a:gs pos="33000">
                <a:srgbClr val="FF0909"/>
              </a:gs>
              <a:gs pos="7000">
                <a:srgbClr val="A20000"/>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b"/>
          <a:lstStyle/>
          <a:p>
            <a:r>
              <a:rPr lang="en-US"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        In x-direction </a:t>
            </a:r>
            <a:r>
              <a:rPr lang="en-US" sz="30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a:t>
            </a:r>
          </a:p>
        </p:txBody>
      </p:sp>
      <p:pic>
        <p:nvPicPr>
          <p:cNvPr id="8" name="Picture 7"/>
          <p:cNvPicPr>
            <a:picLocks noChangeAspect="1"/>
          </p:cNvPicPr>
          <p:nvPr/>
        </p:nvPicPr>
        <p:blipFill>
          <a:blip r:embed="rId2"/>
          <a:stretch>
            <a:fillRect/>
          </a:stretch>
        </p:blipFill>
        <p:spPr>
          <a:xfrm rot="21190015">
            <a:off x="496839" y="1878318"/>
            <a:ext cx="1180347" cy="10247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1" name="Table 10"/>
          <p:cNvGraphicFramePr>
            <a:graphicFrameLocks noGrp="1"/>
          </p:cNvGraphicFramePr>
          <p:nvPr>
            <p:extLst>
              <p:ext uri="{D42A27DB-BD31-4B8C-83A1-F6EECF244321}">
                <p14:modId xmlns:p14="http://schemas.microsoft.com/office/powerpoint/2010/main" val="924245061"/>
              </p:ext>
            </p:extLst>
          </p:nvPr>
        </p:nvGraphicFramePr>
        <p:xfrm>
          <a:off x="6905318" y="2853240"/>
          <a:ext cx="4436210" cy="3520440"/>
        </p:xfrm>
        <a:graphic>
          <a:graphicData uri="http://schemas.openxmlformats.org/drawingml/2006/table">
            <a:tbl>
              <a:tblPr firstRow="1" firstCol="1" bandRow="1"/>
              <a:tblGrid>
                <a:gridCol w="1273422">
                  <a:extLst>
                    <a:ext uri="{9D8B030D-6E8A-4147-A177-3AD203B41FA5}">
                      <a16:colId xmlns:a16="http://schemas.microsoft.com/office/drawing/2014/main" val="1830255222"/>
                    </a:ext>
                  </a:extLst>
                </a:gridCol>
                <a:gridCol w="1273422">
                  <a:extLst>
                    <a:ext uri="{9D8B030D-6E8A-4147-A177-3AD203B41FA5}">
                      <a16:colId xmlns:a16="http://schemas.microsoft.com/office/drawing/2014/main" val="470553420"/>
                    </a:ext>
                  </a:extLst>
                </a:gridCol>
                <a:gridCol w="1889366">
                  <a:extLst>
                    <a:ext uri="{9D8B030D-6E8A-4147-A177-3AD203B41FA5}">
                      <a16:colId xmlns:a16="http://schemas.microsoft.com/office/drawing/2014/main" val="3275224731"/>
                    </a:ext>
                  </a:extLst>
                </a:gridCol>
              </a:tblGrid>
              <a:tr h="626000">
                <a:tc>
                  <a:txBody>
                    <a:bodyPr/>
                    <a:lstStyle/>
                    <a:p>
                      <a:pPr marL="0" marR="0" indent="0" algn="ctr">
                        <a:lnSpc>
                          <a:spcPct val="150000"/>
                        </a:lnSpc>
                        <a:spcBef>
                          <a:spcPts val="0"/>
                        </a:spcBef>
                        <a:spcAft>
                          <a:spcPts val="0"/>
                        </a:spcAft>
                      </a:pPr>
                      <a:r>
                        <a:rPr lang="en-US" sz="1400" b="1"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Story</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indent="0" algn="ctr">
                        <a:lnSpc>
                          <a:spcPct val="150000"/>
                        </a:lnSpc>
                        <a:spcBef>
                          <a:spcPts val="0"/>
                        </a:spcBef>
                        <a:spcAft>
                          <a:spcPts val="0"/>
                        </a:spcAft>
                      </a:pPr>
                      <a:r>
                        <a:rPr lang="en-US" sz="1400" b="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Load Case</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indent="0" algn="ctr">
                        <a:lnSpc>
                          <a:spcPct val="150000"/>
                        </a:lnSpc>
                        <a:spcBef>
                          <a:spcPts val="0"/>
                        </a:spcBef>
                        <a:spcAft>
                          <a:spcPts val="0"/>
                        </a:spcAft>
                      </a:pPr>
                      <a:r>
                        <a:rPr lang="en-US" sz="1400" b="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Stiffness X</a:t>
                      </a:r>
                      <a:br>
                        <a:rPr lang="en-US" sz="1400" b="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1400" b="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kN/m</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val="1485213701"/>
                  </a:ext>
                </a:extLst>
              </a:tr>
              <a:tr h="313000">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Sixth</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933556.672</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586456556"/>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Fifth</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1544241.98</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902264"/>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Fourth</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1948428.417</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982323660"/>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Third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2283244.209</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8247916"/>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Second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2605530.936</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696447540"/>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First</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1879245.597</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806331"/>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3211747.547</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048849660"/>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26667333.629</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7915940"/>
                  </a:ext>
                </a:extLst>
              </a:tr>
              <a:tr h="31300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EQXS</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52425746.181</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551303593"/>
                  </a:ext>
                </a:extLst>
              </a:tr>
            </a:tbl>
          </a:graphicData>
        </a:graphic>
      </p:graphicFrame>
      <mc:AlternateContent xmlns:mc="http://schemas.openxmlformats.org/markup-compatibility/2006" xmlns:a14="http://schemas.microsoft.com/office/drawing/2010/main">
        <mc:Choice Requires="a14">
          <p:sp>
            <p:nvSpPr>
              <p:cNvPr id="12" name="Rectangle 11"/>
              <p:cNvSpPr/>
              <p:nvPr/>
            </p:nvSpPr>
            <p:spPr>
              <a:xfrm>
                <a:off x="1891282" y="3816827"/>
                <a:ext cx="3966727"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cs typeface="Arial" panose="020B0604020202020204" pitchFamily="34" charset="0"/>
                  </a:rPr>
                  <a:t>Fifth floor is soft story, </a:t>
                </a:r>
                <a14:m>
                  <m:oMath xmlns:m="http://schemas.openxmlformats.org/officeDocument/2006/math">
                    <m:sSub>
                      <m:sSubPr>
                        <m:ctrlPr>
                          <a:rPr lang="en-US" b="1" i="1" u="sng">
                            <a:effectLst/>
                            <a:latin typeface="Cambria Math" panose="02040503050406030204" pitchFamily="18" charset="0"/>
                          </a:rPr>
                        </m:ctrlPr>
                      </m:sSubPr>
                      <m:e>
                        <m:r>
                          <a:rPr lang="en-US" b="1" i="1" u="sng">
                            <a:latin typeface="Cambria Math" panose="02040503050406030204" pitchFamily="18" charset="0"/>
                            <a:ea typeface="Calibri" panose="020F0502020204030204" pitchFamily="34" charset="0"/>
                            <a:cs typeface="Arial" panose="020B0604020202020204" pitchFamily="34" charset="0"/>
                          </a:rPr>
                          <m:t>𝑲</m:t>
                        </m:r>
                      </m:e>
                      <m:sub>
                        <m:r>
                          <a:rPr lang="en-US" b="1" i="1" u="sng">
                            <a:latin typeface="Cambria Math" panose="02040503050406030204" pitchFamily="18" charset="0"/>
                            <a:ea typeface="Calibri" panose="020F0502020204030204" pitchFamily="34" charset="0"/>
                            <a:cs typeface="Arial" panose="020B0604020202020204" pitchFamily="34" charset="0"/>
                          </a:rPr>
                          <m:t>𝟓</m:t>
                        </m:r>
                      </m:sub>
                    </m:sSub>
                    <m:r>
                      <a:rPr lang="en-US" b="1" i="1" u="sng">
                        <a:latin typeface="Cambria Math" panose="02040503050406030204" pitchFamily="18" charset="0"/>
                        <a:ea typeface="Calibri" panose="020F0502020204030204" pitchFamily="34" charset="0"/>
                        <a:cs typeface="Arial" panose="020B0604020202020204" pitchFamily="34" charset="0"/>
                      </a:rPr>
                      <m:t>&lt;</m:t>
                    </m:r>
                    <m:r>
                      <a:rPr lang="en-US" b="1" i="1" u="sng">
                        <a:latin typeface="Cambria Math" panose="02040503050406030204" pitchFamily="18" charset="0"/>
                        <a:ea typeface="Calibri" panose="020F0502020204030204" pitchFamily="34" charset="0"/>
                        <a:cs typeface="Arial" panose="020B0604020202020204" pitchFamily="34" charset="0"/>
                      </a:rPr>
                      <m:t>𝟎</m:t>
                    </m:r>
                    <m:r>
                      <a:rPr lang="en-US" b="1" i="1" u="sng">
                        <a:latin typeface="Cambria Math" panose="02040503050406030204" pitchFamily="18" charset="0"/>
                        <a:ea typeface="Calibri" panose="020F0502020204030204" pitchFamily="34" charset="0"/>
                        <a:cs typeface="Arial" panose="020B0604020202020204" pitchFamily="34" charset="0"/>
                      </a:rPr>
                      <m:t>.</m:t>
                    </m:r>
                    <m:r>
                      <a:rPr lang="en-US" b="1" i="1" u="sng">
                        <a:latin typeface="Cambria Math" panose="02040503050406030204" pitchFamily="18" charset="0"/>
                        <a:ea typeface="Calibri" panose="020F0502020204030204" pitchFamily="34" charset="0"/>
                        <a:cs typeface="Arial" panose="020B0604020202020204" pitchFamily="34" charset="0"/>
                      </a:rPr>
                      <m:t>𝟕𝟎</m:t>
                    </m:r>
                    <m:r>
                      <a:rPr lang="en-US" b="1" i="1" u="sng">
                        <a:latin typeface="Cambria Math" panose="02040503050406030204" pitchFamily="18" charset="0"/>
                        <a:ea typeface="Calibri" panose="020F0502020204030204" pitchFamily="34" charset="0"/>
                        <a:cs typeface="Arial" panose="020B0604020202020204" pitchFamily="34" charset="0"/>
                      </a:rPr>
                      <m:t> </m:t>
                    </m:r>
                    <m:sSub>
                      <m:sSubPr>
                        <m:ctrlPr>
                          <a:rPr lang="en-US" b="1" i="1" u="sng">
                            <a:effectLst/>
                            <a:latin typeface="Cambria Math" panose="02040503050406030204" pitchFamily="18" charset="0"/>
                          </a:rPr>
                        </m:ctrlPr>
                      </m:sSubPr>
                      <m:e>
                        <m:r>
                          <a:rPr lang="en-US" b="1" i="1" u="sng">
                            <a:latin typeface="Cambria Math" panose="02040503050406030204" pitchFamily="18" charset="0"/>
                            <a:ea typeface="Calibri" panose="020F0502020204030204" pitchFamily="34" charset="0"/>
                            <a:cs typeface="Arial" panose="020B0604020202020204" pitchFamily="34" charset="0"/>
                          </a:rPr>
                          <m:t>𝑲</m:t>
                        </m:r>
                      </m:e>
                      <m:sub>
                        <m:r>
                          <a:rPr lang="en-US" b="1" i="1" u="sng">
                            <a:latin typeface="Cambria Math" panose="02040503050406030204" pitchFamily="18" charset="0"/>
                            <a:ea typeface="Calibri" panose="020F0502020204030204" pitchFamily="34" charset="0"/>
                            <a:cs typeface="Arial" panose="020B0604020202020204" pitchFamily="34" charset="0"/>
                          </a:rPr>
                          <m:t>𝟔</m:t>
                        </m:r>
                      </m:sub>
                    </m:sSub>
                    <m:r>
                      <a:rPr lang="en-US" b="1" i="1" u="sng">
                        <a:latin typeface="Cambria Math" panose="02040503050406030204" pitchFamily="18" charset="0"/>
                        <a:ea typeface="Calibri" panose="020F0502020204030204" pitchFamily="34" charset="0"/>
                        <a:cs typeface="Arial" panose="020B0604020202020204" pitchFamily="34" charset="0"/>
                      </a:rPr>
                      <m:t> </m:t>
                    </m:r>
                  </m:oMath>
                </a14:m>
                <a:endParaRPr lang="en-US" b="1" u="sng" dirty="0"/>
              </a:p>
            </p:txBody>
          </p:sp>
        </mc:Choice>
        <mc:Fallback xmlns="">
          <p:sp>
            <p:nvSpPr>
              <p:cNvPr id="12" name="Rectangle 11"/>
              <p:cNvSpPr>
                <a:spLocks noRot="1" noChangeAspect="1" noMove="1" noResize="1" noEditPoints="1" noAdjustHandles="1" noChangeArrowheads="1" noChangeShapeType="1" noTextEdit="1"/>
              </p:cNvSpPr>
              <p:nvPr/>
            </p:nvSpPr>
            <p:spPr>
              <a:xfrm>
                <a:off x="1891282" y="3816827"/>
                <a:ext cx="3966727" cy="369332"/>
              </a:xfrm>
              <a:prstGeom prst="rect">
                <a:avLst/>
              </a:prstGeom>
              <a:blipFill>
                <a:blip r:embed="rId3"/>
                <a:stretch>
                  <a:fillRect l="-1229" t="-9836" b="-22951"/>
                </a:stretch>
              </a:blipFill>
            </p:spPr>
            <p:txBody>
              <a:bodyPr/>
              <a:lstStyle/>
              <a:p>
                <a:r>
                  <a:rPr lang="en-US">
                    <a:noFill/>
                  </a:rPr>
                  <a:t> </a:t>
                </a:r>
              </a:p>
            </p:txBody>
          </p:sp>
        </mc:Fallback>
      </mc:AlternateContent>
    </p:spTree>
    <p:extLst>
      <p:ext uri="{BB962C8B-B14F-4D97-AF65-F5344CB8AC3E}">
        <p14:creationId xmlns:p14="http://schemas.microsoft.com/office/powerpoint/2010/main" val="1811797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6" name="Rectangle 15"/>
          <p:cNvSpPr/>
          <p:nvPr/>
        </p:nvSpPr>
        <p:spPr>
          <a:xfrm>
            <a:off x="120563" y="2193346"/>
            <a:ext cx="10116818" cy="506364"/>
          </a:xfrm>
          <a:prstGeom prst="rect">
            <a:avLst/>
          </a:prstGeom>
          <a:gradFill flip="none" rotWithShape="1">
            <a:gsLst>
              <a:gs pos="0">
                <a:srgbClr val="EE0000"/>
              </a:gs>
              <a:gs pos="31000">
                <a:srgbClr val="F5C2C2"/>
              </a:gs>
              <a:gs pos="100000">
                <a:schemeClr val="bg1"/>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17" name="Rectangle 16"/>
          <p:cNvSpPr/>
          <p:nvPr/>
        </p:nvSpPr>
        <p:spPr>
          <a:xfrm>
            <a:off x="571922" y="2182647"/>
            <a:ext cx="5575379" cy="461665"/>
          </a:xfrm>
          <a:prstGeom prst="rect">
            <a:avLst/>
          </a:prstGeom>
        </p:spPr>
        <p:txBody>
          <a:bodyPr wrap="square">
            <a:spAutoFit/>
          </a:bodyPr>
          <a:lstStyle/>
          <a:p>
            <a:r>
              <a:rPr lang="en-US" sz="2400" dirty="0">
                <a:latin typeface="Times New Roman" panose="02020603050405020304" pitchFamily="18" charset="0"/>
                <a:ea typeface="Calibri" panose="020F0502020204030204" pitchFamily="34" charset="0"/>
              </a:rPr>
              <a:t>2. Weight (Mass) Irregularity</a:t>
            </a:r>
          </a:p>
        </p:txBody>
      </p:sp>
      <mc:AlternateContent xmlns:mc="http://schemas.openxmlformats.org/markup-compatibility/2006" xmlns:a14="http://schemas.microsoft.com/office/drawing/2010/main">
        <mc:Choice Requires="a14">
          <p:sp>
            <p:nvSpPr>
              <p:cNvPr id="21" name="TextBox 20"/>
              <p:cNvSpPr txBox="1"/>
              <p:nvPr/>
            </p:nvSpPr>
            <p:spPr>
              <a:xfrm>
                <a:off x="2409628" y="4470431"/>
                <a:ext cx="4121128" cy="5845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17562</m:t>
                          </m:r>
                          <m:r>
                            <a:rPr lang="en-US" sz="2000" b="0" i="1" smtClean="0">
                              <a:latin typeface="Cambria Math" panose="02040503050406030204" pitchFamily="18" charset="0"/>
                            </a:rPr>
                            <m:t>.</m:t>
                          </m:r>
                          <m:r>
                            <a:rPr lang="en-US" sz="2000" b="0" i="1" smtClean="0">
                              <a:latin typeface="Cambria Math" panose="02040503050406030204" pitchFamily="18" charset="0"/>
                            </a:rPr>
                            <m:t>9</m:t>
                          </m:r>
                        </m:num>
                        <m:den>
                          <m:r>
                            <a:rPr lang="en-US" sz="2000" b="0" i="1" smtClean="0">
                              <a:latin typeface="Cambria Math" panose="02040503050406030204" pitchFamily="18" charset="0"/>
                            </a:rPr>
                            <m:t>15108</m:t>
                          </m:r>
                          <m:r>
                            <a:rPr lang="en-US" sz="2000" b="0" i="1" smtClean="0">
                              <a:latin typeface="Cambria Math" panose="02040503050406030204" pitchFamily="18" charset="0"/>
                            </a:rPr>
                            <m:t>.</m:t>
                          </m:r>
                          <m:r>
                            <a:rPr lang="en-US" sz="2000" b="0" i="1" smtClean="0">
                              <a:latin typeface="Cambria Math" panose="02040503050406030204" pitchFamily="18" charset="0"/>
                            </a:rPr>
                            <m:t>2</m:t>
                          </m:r>
                        </m:den>
                      </m:f>
                      <m:r>
                        <a:rPr lang="ar-SA" sz="2000" b="0" i="1" smtClean="0">
                          <a:latin typeface="Cambria Math" panose="02040503050406030204" pitchFamily="18" charset="0"/>
                        </a:rPr>
                        <m:t> ∗</m:t>
                      </m:r>
                      <m:r>
                        <a:rPr lang="ar-SA" sz="2000" b="0" i="1" smtClean="0">
                          <a:latin typeface="Cambria Math" panose="02040503050406030204" pitchFamily="18" charset="0"/>
                        </a:rPr>
                        <m:t>100</m:t>
                      </m:r>
                      <m:r>
                        <a:rPr lang="ar-SA" sz="2000" b="0" i="1" smtClean="0">
                          <a:latin typeface="Cambria Math" panose="02040503050406030204" pitchFamily="18" charset="0"/>
                        </a:rPr>
                        <m:t> %=</m:t>
                      </m:r>
                      <m:r>
                        <a:rPr lang="en-US" sz="2000" b="0" i="1" smtClean="0">
                          <a:latin typeface="Cambria Math" panose="02040503050406030204" pitchFamily="18" charset="0"/>
                        </a:rPr>
                        <m:t>116</m:t>
                      </m:r>
                      <m:r>
                        <a:rPr lang="ar-SA" sz="2000" b="0" i="1" smtClean="0">
                          <a:latin typeface="Cambria Math" panose="02040503050406030204" pitchFamily="18" charset="0"/>
                        </a:rPr>
                        <m:t>%</m:t>
                      </m:r>
                      <m:r>
                        <a:rPr lang="en-US" sz="2000" b="0" i="1" smtClean="0">
                          <a:latin typeface="Cambria Math" panose="02040503050406030204" pitchFamily="18" charset="0"/>
                        </a:rPr>
                        <m:t> &lt;  </m:t>
                      </m:r>
                      <m:r>
                        <a:rPr lang="en-US" sz="2000" b="0" i="1" smtClean="0">
                          <a:latin typeface="Cambria Math" panose="02040503050406030204" pitchFamily="18" charset="0"/>
                        </a:rPr>
                        <m:t>150</m:t>
                      </m:r>
                      <m:r>
                        <a:rPr lang="en-US" sz="2000" b="0" i="1" smtClean="0">
                          <a:latin typeface="Cambria Math" panose="02040503050406030204" pitchFamily="18" charset="0"/>
                        </a:rPr>
                        <m:t>%</m:t>
                      </m:r>
                    </m:oMath>
                  </m:oMathPara>
                </a14:m>
                <a:endParaRPr lang="en-US" sz="2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2409628" y="4470431"/>
                <a:ext cx="4121128" cy="58451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1060925" y="4401118"/>
                <a:ext cx="1348703" cy="7231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𝑆𝑡𝑜𝑟𝑦</m:t>
                          </m:r>
                          <m:r>
                            <a:rPr lang="en-US" sz="2000" b="0" i="1" smtClean="0">
                              <a:latin typeface="Cambria Math" panose="02040503050406030204" pitchFamily="18" charset="0"/>
                            </a:rPr>
                            <m:t> </m:t>
                          </m:r>
                          <m:r>
                            <a:rPr lang="en-US" sz="2000" b="0" i="1" smtClean="0">
                              <a:latin typeface="Cambria Math" panose="02040503050406030204" pitchFamily="18" charset="0"/>
                            </a:rPr>
                            <m:t>1</m:t>
                          </m:r>
                        </m:num>
                        <m:den>
                          <m:r>
                            <a:rPr lang="en-US" sz="2000" b="0" i="1" smtClean="0">
                              <a:latin typeface="Cambria Math" panose="02040503050406030204" pitchFamily="18" charset="0"/>
                            </a:rPr>
                            <m:t>𝑆𝑡𝑜𝑟𝑦</m:t>
                          </m:r>
                          <m:r>
                            <a:rPr lang="en-US" sz="2000" b="0" i="1" smtClean="0">
                              <a:latin typeface="Cambria Math" panose="02040503050406030204" pitchFamily="18" charset="0"/>
                            </a:rPr>
                            <m:t> </m:t>
                          </m:r>
                          <m:r>
                            <a:rPr lang="en-US" sz="2000" b="0" i="1" smtClean="0">
                              <a:latin typeface="Cambria Math" panose="02040503050406030204" pitchFamily="18" charset="0"/>
                            </a:rPr>
                            <m:t>2</m:t>
                          </m:r>
                        </m:den>
                      </m:f>
                      <m:r>
                        <a:rPr lang="en-US" sz="2000" b="0" i="1" smtClean="0">
                          <a:latin typeface="Cambria Math" panose="02040503050406030204" pitchFamily="18" charset="0"/>
                        </a:rPr>
                        <m:t>=</m:t>
                      </m:r>
                    </m:oMath>
                  </m:oMathPara>
                </a14:m>
                <a:endParaRPr lang="en-US" sz="2000" dirty="0"/>
              </a:p>
            </p:txBody>
          </p:sp>
        </mc:Choice>
        <mc:Fallback xmlns="">
          <p:sp>
            <p:nvSpPr>
              <p:cNvPr id="22" name="Rectangle 21"/>
              <p:cNvSpPr>
                <a:spLocks noRot="1" noChangeAspect="1" noMove="1" noResize="1" noEditPoints="1" noAdjustHandles="1" noChangeArrowheads="1" noChangeShapeType="1" noTextEdit="1"/>
              </p:cNvSpPr>
              <p:nvPr/>
            </p:nvSpPr>
            <p:spPr>
              <a:xfrm>
                <a:off x="1060925" y="4401118"/>
                <a:ext cx="1348703" cy="723147"/>
              </a:xfrm>
              <a:prstGeom prst="rect">
                <a:avLst/>
              </a:prstGeom>
              <a:blipFill>
                <a:blip r:embed="rId3"/>
                <a:stretch>
                  <a:fillRect/>
                </a:stretch>
              </a:blipFill>
            </p:spPr>
            <p:txBody>
              <a:bodyPr/>
              <a:lstStyle/>
              <a:p>
                <a:r>
                  <a:rPr lang="en-US">
                    <a:noFill/>
                  </a:rPr>
                  <a:t> </a:t>
                </a:r>
              </a:p>
            </p:txBody>
          </p:sp>
        </mc:Fallback>
      </mc:AlternateContent>
      <p:sp>
        <p:nvSpPr>
          <p:cNvPr id="23" name="Rounded Rectangle 22"/>
          <p:cNvSpPr/>
          <p:nvPr/>
        </p:nvSpPr>
        <p:spPr>
          <a:xfrm>
            <a:off x="8882742" y="394454"/>
            <a:ext cx="3213463" cy="2859219"/>
          </a:xfrm>
          <a:prstGeom prst="roundRect">
            <a:avLst/>
          </a:prstGeom>
          <a:gradFill>
            <a:gsLst>
              <a:gs pos="90000">
                <a:srgbClr val="C00000"/>
              </a:gs>
              <a:gs pos="76000">
                <a:srgbClr val="F2817E"/>
              </a:gs>
              <a:gs pos="50000">
                <a:srgbClr val="FF4B4B"/>
              </a:gs>
              <a:gs pos="3000">
                <a:schemeClr val="accent1">
                  <a:lumMod val="20000"/>
                  <a:lumOff val="80000"/>
                </a:schemeClr>
              </a:gs>
            </a:gsLst>
            <a:lin ang="27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319222">
            <a:off x="595286" y="628277"/>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Vertical Irregularities </a:t>
            </a:r>
          </a:p>
        </p:txBody>
      </p:sp>
      <p:sp>
        <p:nvSpPr>
          <p:cNvPr id="26" name="Wave 25"/>
          <p:cNvSpPr/>
          <p:nvPr/>
        </p:nvSpPr>
        <p:spPr>
          <a:xfrm>
            <a:off x="382658" y="143035"/>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2" name="Rectangle 1"/>
          <p:cNvSpPr/>
          <p:nvPr/>
        </p:nvSpPr>
        <p:spPr>
          <a:xfrm>
            <a:off x="649879" y="2989697"/>
            <a:ext cx="6096000" cy="923330"/>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Mass irregularity shall be considered to exist where the effective mass of any story is more than 150% of the effective mass of an adjacent story.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27336417"/>
              </p:ext>
            </p:extLst>
          </p:nvPr>
        </p:nvGraphicFramePr>
        <p:xfrm>
          <a:off x="8590844" y="3389669"/>
          <a:ext cx="2256839" cy="3520440"/>
        </p:xfrm>
        <a:graphic>
          <a:graphicData uri="http://schemas.openxmlformats.org/drawingml/2006/table">
            <a:tbl>
              <a:tblPr firstRow="1" firstCol="1" bandRow="1"/>
              <a:tblGrid>
                <a:gridCol w="871220">
                  <a:extLst>
                    <a:ext uri="{9D8B030D-6E8A-4147-A177-3AD203B41FA5}">
                      <a16:colId xmlns:a16="http://schemas.microsoft.com/office/drawing/2014/main" val="3266906674"/>
                    </a:ext>
                  </a:extLst>
                </a:gridCol>
                <a:gridCol w="1385619">
                  <a:extLst>
                    <a:ext uri="{9D8B030D-6E8A-4147-A177-3AD203B41FA5}">
                      <a16:colId xmlns:a16="http://schemas.microsoft.com/office/drawing/2014/main" val="333725900"/>
                    </a:ext>
                  </a:extLst>
                </a:gridCol>
              </a:tblGrid>
              <a:tr h="531952">
                <a:tc>
                  <a:txBody>
                    <a:bodyPr/>
                    <a:lstStyle/>
                    <a:p>
                      <a:pPr marL="0" marR="0" indent="0" algn="ctr">
                        <a:lnSpc>
                          <a:spcPct val="150000"/>
                        </a:lnSpc>
                        <a:spcBef>
                          <a:spcPts val="0"/>
                        </a:spcBef>
                        <a:spcAft>
                          <a:spcPts val="0"/>
                        </a:spcAft>
                      </a:pPr>
                      <a:r>
                        <a:rPr lang="en-US" sz="1400" b="1"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Story</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indent="0" algn="ctr">
                        <a:lnSpc>
                          <a:spcPct val="150000"/>
                        </a:lnSpc>
                        <a:spcBef>
                          <a:spcPts val="0"/>
                        </a:spcBef>
                        <a:spcAft>
                          <a:spcPts val="0"/>
                        </a:spcAft>
                      </a:pPr>
                      <a:r>
                        <a:rPr lang="en-US" sz="1400" b="1"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Weight</a:t>
                      </a:r>
                      <a:br>
                        <a:rPr lang="en-US" sz="1400" b="1" dirty="0">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1400" b="1" dirty="0" err="1">
                          <a:solidFill>
                            <a:srgbClr val="FFFFFF"/>
                          </a:solidFill>
                          <a:effectLst/>
                          <a:latin typeface="Times New Roman" panose="02020603050405020304" pitchFamily="18" charset="0"/>
                          <a:ea typeface="Times New Roman" panose="02020603050405020304" pitchFamily="18" charset="0"/>
                          <a:cs typeface="Times New Roman" panose="02020603050405020304" pitchFamily="18" charset="0"/>
                        </a:rPr>
                        <a:t>kN</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val="1678205438"/>
                  </a:ext>
                </a:extLst>
              </a:tr>
              <a:tr h="255621">
                <a:tc>
                  <a:txBody>
                    <a:bodyPr/>
                    <a:lstStyle/>
                    <a:p>
                      <a:pPr marL="0" marR="0" indent="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Sixth</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15159.1</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396586554"/>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Fifth</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15108.2</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9428582"/>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Fourth</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15108.2</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728986994"/>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Third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15108.2</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3340305"/>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Second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15108.2</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093584526"/>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First</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17562.9</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1764955"/>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17597.1</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314916871"/>
                  </a:ext>
                </a:extLst>
              </a:tr>
              <a:tr h="255621">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17652.1</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6543850"/>
                  </a:ext>
                </a:extLst>
              </a:tr>
              <a:tr h="0">
                <a:tc>
                  <a:txBody>
                    <a:bodyPr/>
                    <a:lstStyle/>
                    <a:p>
                      <a:pPr marL="0" marR="0" indent="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360045" algn="ctr">
                        <a:lnSpc>
                          <a:spcPct val="150000"/>
                        </a:lnSpc>
                        <a:spcBef>
                          <a:spcPts val="0"/>
                        </a:spcBef>
                        <a:spcAft>
                          <a:spcPts val="0"/>
                        </a:spcAft>
                      </a:pPr>
                      <a:r>
                        <a:rPr lang="en-US" sz="14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17459.3</a:t>
                      </a:r>
                      <a:endParaRPr lang="en-US"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619058346"/>
                  </a:ext>
                </a:extLst>
              </a:tr>
            </a:tbl>
          </a:graphicData>
        </a:graphic>
      </p:graphicFrame>
      <p:sp>
        <p:nvSpPr>
          <p:cNvPr id="6" name="Rectangle 5"/>
          <p:cNvSpPr/>
          <p:nvPr/>
        </p:nvSpPr>
        <p:spPr>
          <a:xfrm>
            <a:off x="956474" y="5427753"/>
            <a:ext cx="2906308" cy="507831"/>
          </a:xfrm>
          <a:prstGeom prst="rect">
            <a:avLst/>
          </a:prstGeom>
        </p:spPr>
        <p:txBody>
          <a:bodyPr wrap="none">
            <a:spAutoFit/>
          </a:bodyPr>
          <a:lstStyle/>
          <a:p>
            <a:pPr marL="182880" marR="0" indent="0" fontAlgn="base">
              <a:lnSpc>
                <a:spcPct val="150000"/>
              </a:lnSpc>
              <a:spcBef>
                <a:spcPts val="0"/>
              </a:spcBef>
              <a:spcAft>
                <a:spcPts val="0"/>
              </a:spcAft>
            </a:pPr>
            <a:r>
              <a:rPr lang="en-US" b="1" u="sng">
                <a:latin typeface="Times New Roman" panose="02020603050405020304" pitchFamily="18" charset="0"/>
                <a:ea typeface="Times New Roman" panose="02020603050405020304" pitchFamily="18" charset="0"/>
                <a:cs typeface="Times New Roman" panose="02020603050405020304" pitchFamily="18" charset="0"/>
              </a:rPr>
              <a:t>Note:</a:t>
            </a:r>
            <a:r>
              <a:rPr lang="en-US">
                <a:latin typeface="Times New Roman" panose="02020603050405020304" pitchFamily="18" charset="0"/>
                <a:ea typeface="Times New Roman" panose="02020603050405020304" pitchFamily="18" charset="0"/>
                <a:cs typeface="Times New Roman" panose="02020603050405020304" pitchFamily="18" charset="0"/>
              </a:rPr>
              <a:t> No mass irregularity.</a:t>
            </a:r>
            <a:endParaRPr lang="en-US">
              <a:latin typeface="Times New Roman" panose="02020603050405020304" pitchFamily="18" charset="0"/>
              <a:ea typeface="Calibri" panose="020F0502020204030204" pitchFamily="34" charset="0"/>
              <a:cs typeface="Arial" panose="020B0604020202020204" pitchFamily="34" charset="0"/>
            </a:endParaRPr>
          </a:p>
        </p:txBody>
      </p:sp>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tretch>
            <a:fillRect/>
          </a:stretch>
        </p:blipFill>
        <p:spPr>
          <a:xfrm>
            <a:off x="9151998" y="478427"/>
            <a:ext cx="2714625" cy="2641291"/>
          </a:xfrm>
          <a:prstGeom prst="rect">
            <a:avLst/>
          </a:prstGeom>
          <a:effectLst>
            <a:glow rad="228600">
              <a:srgbClr val="FF0000">
                <a:alpha val="40000"/>
              </a:srgbClr>
            </a:glow>
          </a:effectLst>
        </p:spPr>
      </p:pic>
    </p:spTree>
    <p:extLst>
      <p:ext uri="{BB962C8B-B14F-4D97-AF65-F5344CB8AC3E}">
        <p14:creationId xmlns:p14="http://schemas.microsoft.com/office/powerpoint/2010/main" val="302468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2418992" y="2412393"/>
            <a:ext cx="9618688" cy="506364"/>
          </a:xfrm>
          <a:prstGeom prst="rect">
            <a:avLst/>
          </a:prstGeom>
          <a:gradFill flip="none" rotWithShape="1">
            <a:gsLst>
              <a:gs pos="97000">
                <a:schemeClr val="accent6">
                  <a:lumMod val="60000"/>
                  <a:lumOff val="40000"/>
                </a:schemeClr>
              </a:gs>
              <a:gs pos="0">
                <a:schemeClr val="accent3">
                  <a:lumMod val="20000"/>
                  <a:lumOff val="80000"/>
                </a:schemeClr>
              </a:gs>
              <a:gs pos="67000">
                <a:schemeClr val="accent6">
                  <a:lumMod val="20000"/>
                  <a:lumOff val="80000"/>
                </a:schemeClr>
              </a:gs>
              <a:gs pos="87000">
                <a:schemeClr val="accent6">
                  <a:lumMod val="40000"/>
                  <a:lumOff val="6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800" dirty="0">
              <a:latin typeface="Times New Roman" panose="02020603050405020304" pitchFamily="18" charset="0"/>
              <a:cs typeface="Times New Roman" panose="02020603050405020304" pitchFamily="18" charset="0"/>
            </a:endParaRPr>
          </a:p>
        </p:txBody>
      </p:sp>
      <p:sp>
        <p:nvSpPr>
          <p:cNvPr id="5" name="Rectangle 4"/>
          <p:cNvSpPr/>
          <p:nvPr/>
        </p:nvSpPr>
        <p:spPr>
          <a:xfrm rot="319222">
            <a:off x="6728975" y="597751"/>
            <a:ext cx="5096074" cy="1133478"/>
          </a:xfrm>
          <a:prstGeom prst="rect">
            <a:avLst/>
          </a:prstGeom>
          <a:noFill/>
        </p:spPr>
        <p:txBody>
          <a:bodyPr wrap="square" lIns="91440" tIns="45720" rIns="91440" bIns="45720">
            <a:prstTxWarp prst="textWave1">
              <a:avLst>
                <a:gd name="adj1" fmla="val 17439"/>
                <a:gd name="adj2" fmla="val 418"/>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Vertical Irregularities </a:t>
            </a:r>
          </a:p>
        </p:txBody>
      </p:sp>
      <p:sp>
        <p:nvSpPr>
          <p:cNvPr id="6" name="Wave 5"/>
          <p:cNvSpPr/>
          <p:nvPr/>
        </p:nvSpPr>
        <p:spPr>
          <a:xfrm>
            <a:off x="6516347" y="112509"/>
            <a:ext cx="5521333" cy="1892776"/>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a:off x="3877497" y="2457092"/>
            <a:ext cx="5575379" cy="461665"/>
          </a:xfrm>
          <a:prstGeom prst="rect">
            <a:avLst/>
          </a:prstGeom>
        </p:spPr>
        <p:txBody>
          <a:bodyPr wrap="square">
            <a:spAutoFit/>
          </a:bodyPr>
          <a:lstStyle/>
          <a:p>
            <a:pPr lvl="0"/>
            <a:r>
              <a:rPr lang="en-US" sz="2400" dirty="0">
                <a:latin typeface="Times New Roman" panose="02020603050405020304" pitchFamily="18" charset="0"/>
              </a:rPr>
              <a:t> 3. Vertical Geometric Irregularity</a:t>
            </a:r>
            <a:endParaRPr lang="en-US" sz="2400" dirty="0"/>
          </a:p>
        </p:txBody>
      </p:sp>
      <p:sp>
        <p:nvSpPr>
          <p:cNvPr id="8" name="Rounded Rectangle 7"/>
          <p:cNvSpPr/>
          <p:nvPr/>
        </p:nvSpPr>
        <p:spPr>
          <a:xfrm>
            <a:off x="1327547" y="1854927"/>
            <a:ext cx="2403835" cy="3013322"/>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rotWithShape="1">
          <a:blip r:embed="rId2"/>
          <a:srcRect l="11574" r="4302" b="3105"/>
          <a:stretch/>
        </p:blipFill>
        <p:spPr>
          <a:xfrm>
            <a:off x="1409287" y="1965053"/>
            <a:ext cx="2243580" cy="28067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ounded Rectangle 9"/>
          <p:cNvSpPr/>
          <p:nvPr/>
        </p:nvSpPr>
        <p:spPr>
          <a:xfrm>
            <a:off x="18149" y="248216"/>
            <a:ext cx="2667785" cy="2847681"/>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rotWithShape="1">
          <a:blip r:embed="rId3"/>
          <a:srcRect l="9856" t="10228" r="11973"/>
          <a:stretch/>
        </p:blipFill>
        <p:spPr>
          <a:xfrm>
            <a:off x="135983" y="329206"/>
            <a:ext cx="2432116" cy="2649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Rounded Rectangle 15"/>
          <p:cNvSpPr/>
          <p:nvPr/>
        </p:nvSpPr>
        <p:spPr>
          <a:xfrm>
            <a:off x="5040780" y="3827417"/>
            <a:ext cx="5331129" cy="2717074"/>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4"/>
          <a:stretch>
            <a:fillRect/>
          </a:stretch>
        </p:blipFill>
        <p:spPr>
          <a:xfrm>
            <a:off x="5182453" y="3994786"/>
            <a:ext cx="5048250" cy="2400300"/>
          </a:xfrm>
          <a:prstGeom prst="rect">
            <a:avLst/>
          </a:prstGeom>
          <a:effectLst>
            <a:glow rad="228600">
              <a:schemeClr val="accent6">
                <a:satMod val="175000"/>
                <a:alpha val="40000"/>
              </a:schemeClr>
            </a:glow>
          </a:effectLst>
        </p:spPr>
      </p:pic>
    </p:spTree>
    <p:extLst>
      <p:ext uri="{BB962C8B-B14F-4D97-AF65-F5344CB8AC3E}">
        <p14:creationId xmlns:p14="http://schemas.microsoft.com/office/powerpoint/2010/main" val="2399266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2"/>
          <a:stretch>
            <a:fillRect/>
          </a:stretch>
        </p:blipFill>
        <p:spPr>
          <a:xfrm>
            <a:off x="1872556" y="1376145"/>
            <a:ext cx="7250867" cy="1833150"/>
          </a:xfrm>
          <a:prstGeom prst="rect">
            <a:avLst/>
          </a:prstGeom>
        </p:spPr>
      </p:pic>
      <p:sp>
        <p:nvSpPr>
          <p:cNvPr id="13" name="Rectangle 12"/>
          <p:cNvSpPr/>
          <p:nvPr/>
        </p:nvSpPr>
        <p:spPr>
          <a:xfrm>
            <a:off x="1111170" y="3910563"/>
            <a:ext cx="9363919" cy="1631216"/>
          </a:xfrm>
          <a:prstGeom prst="rect">
            <a:avLst/>
          </a:prstGeom>
        </p:spPr>
        <p:txBody>
          <a:bodyPr wrap="square">
            <a:spAutoFit/>
          </a:bodyPr>
          <a:lstStyle/>
          <a:p>
            <a:pPr fontAlgn="base"/>
            <a:r>
              <a:rPr lang="en-US" b="1" u="sng" dirty="0"/>
              <a:t>All of the above shows that the building is irregular. So, It is preferred to analyze the building dynamically using Response Spectrum method, that is suitable for all cases whether the building is regular or not .</a:t>
            </a:r>
            <a:endParaRPr lang="en-US" dirty="0"/>
          </a:p>
          <a:p>
            <a:r>
              <a:rPr lang="en-US" b="1" dirty="0"/>
              <a:t/>
            </a:r>
            <a:br>
              <a:rPr lang="en-US" b="1" dirty="0"/>
            </a:br>
            <a:endParaRPr lang="en-US" sz="28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95372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463348" y="528456"/>
            <a:ext cx="5999688" cy="2324495"/>
          </a:xfrm>
          <a:prstGeom prst="rect">
            <a:avLst/>
          </a:prstGeom>
          <a:noFill/>
        </p:spPr>
        <p:txBody>
          <a:bodyPr wrap="square" lIns="91440" tIns="45720" rIns="91440" bIns="45720">
            <a:prstTxWarp prst="textWave1">
              <a:avLst>
                <a:gd name="adj1" fmla="val 14112"/>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Preliminary Evaluation </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a:p>
            <a:endPar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endParaRP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5" name="Wave 4"/>
          <p:cNvSpPr/>
          <p:nvPr/>
        </p:nvSpPr>
        <p:spPr>
          <a:xfrm>
            <a:off x="335355" y="211084"/>
            <a:ext cx="6255674" cy="1707168"/>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7" name="Picture 6"/>
          <p:cNvPicPr>
            <a:picLocks noChangeAspect="1"/>
          </p:cNvPicPr>
          <p:nvPr/>
        </p:nvPicPr>
        <p:blipFill rotWithShape="1">
          <a:blip r:embed="rId2"/>
          <a:srcRect l="2482" t="-305" r="546" b="2622"/>
          <a:stretch/>
        </p:blipFill>
        <p:spPr>
          <a:xfrm>
            <a:off x="1933575" y="2343149"/>
            <a:ext cx="3352800" cy="4257675"/>
          </a:xfrm>
          <a:prstGeom prst="ellipse">
            <a:avLst/>
          </a:prstGeom>
          <a:ln>
            <a:noFill/>
          </a:ln>
          <a:effectLst>
            <a:softEdge rad="112500"/>
          </a:effectLst>
        </p:spPr>
      </p:pic>
      <p:sp>
        <p:nvSpPr>
          <p:cNvPr id="8" name="Rounded Rectangle 7"/>
          <p:cNvSpPr/>
          <p:nvPr/>
        </p:nvSpPr>
        <p:spPr>
          <a:xfrm>
            <a:off x="5982789" y="1648247"/>
            <a:ext cx="6309360" cy="4829927"/>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6342123" y="1776549"/>
            <a:ext cx="5562600" cy="4600453"/>
          </a:xfrm>
          <a:prstGeom prst="rect">
            <a:avLst/>
          </a:prstGeom>
        </p:spPr>
      </p:pic>
    </p:spTree>
    <p:extLst>
      <p:ext uri="{BB962C8B-B14F-4D97-AF65-F5344CB8AC3E}">
        <p14:creationId xmlns:p14="http://schemas.microsoft.com/office/powerpoint/2010/main" val="689151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5" name="TextBox 14"/>
          <p:cNvSpPr txBox="1"/>
          <p:nvPr/>
        </p:nvSpPr>
        <p:spPr>
          <a:xfrm>
            <a:off x="6832325" y="4171842"/>
            <a:ext cx="5757332" cy="400110"/>
          </a:xfrm>
          <a:prstGeom prst="rect">
            <a:avLst/>
          </a:prstGeom>
          <a:noFill/>
        </p:spPr>
        <p:txBody>
          <a:bodyPr wrap="square" rtlCol="0">
            <a:spAutoFit/>
          </a:bodyPr>
          <a:lstStyle/>
          <a:p>
            <a:r>
              <a:rPr lang="en-US" sz="20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The selected system is two – way solid slab.</a:t>
            </a:r>
            <a:endParaRPr lang="en-US" sz="2000" dirty="0"/>
          </a:p>
        </p:txBody>
      </p:sp>
      <p:pic>
        <p:nvPicPr>
          <p:cNvPr id="16" name="Picture 15"/>
          <p:cNvPicPr>
            <a:picLocks noChangeAspect="1"/>
          </p:cNvPicPr>
          <p:nvPr/>
        </p:nvPicPr>
        <p:blipFill rotWithShape="1">
          <a:blip r:embed="rId2"/>
          <a:srcRect l="11180" t="13600" r="13661" b="8127"/>
          <a:stretch/>
        </p:blipFill>
        <p:spPr>
          <a:xfrm>
            <a:off x="1811844" y="3038037"/>
            <a:ext cx="3528685" cy="3484392"/>
          </a:xfrm>
          <a:prstGeom prst="ellipse">
            <a:avLst/>
          </a:prstGeom>
          <a:ln>
            <a:noFill/>
          </a:ln>
          <a:effectLst>
            <a:softEdge rad="112500"/>
          </a:effectLst>
        </p:spPr>
      </p:pic>
      <p:cxnSp>
        <p:nvCxnSpPr>
          <p:cNvPr id="17" name="Straight Arrow Connector 16"/>
          <p:cNvCxnSpPr/>
          <p:nvPr/>
        </p:nvCxnSpPr>
        <p:spPr>
          <a:xfrm>
            <a:off x="7785333" y="3146143"/>
            <a:ext cx="910914" cy="844423"/>
          </a:xfrm>
          <a:prstGeom prst="straightConnector1">
            <a:avLst/>
          </a:prstGeom>
          <a:ln w="174625">
            <a:gradFill>
              <a:gsLst>
                <a:gs pos="17000">
                  <a:schemeClr val="accent5">
                    <a:lumMod val="50000"/>
                  </a:schemeClr>
                </a:gs>
                <a:gs pos="52000">
                  <a:schemeClr val="accent5">
                    <a:lumMod val="75000"/>
                  </a:schemeClr>
                </a:gs>
                <a:gs pos="31000">
                  <a:schemeClr val="bg1">
                    <a:lumMod val="95000"/>
                  </a:schemeClr>
                </a:gs>
                <a:gs pos="75000">
                  <a:schemeClr val="accent5">
                    <a:lumMod val="60000"/>
                    <a:lumOff val="40000"/>
                  </a:schemeClr>
                </a:gs>
                <a:gs pos="100000">
                  <a:schemeClr val="accent1">
                    <a:lumMod val="30000"/>
                    <a:lumOff val="70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useBgFill="1">
        <p:nvSpPr>
          <p:cNvPr id="18" name="Cloud Callout 17"/>
          <p:cNvSpPr/>
          <p:nvPr/>
        </p:nvSpPr>
        <p:spPr>
          <a:xfrm>
            <a:off x="4556519" y="1364173"/>
            <a:ext cx="4078267" cy="2319512"/>
          </a:xfrm>
          <a:prstGeom prst="cloudCallout">
            <a:avLst>
              <a:gd name="adj1" fmla="val -39745"/>
              <a:gd name="adj2" fmla="val 57903"/>
            </a:avLst>
          </a:prstGeom>
          <a:ln w="63500" cmpd="thinThick">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عنصر نائب للمحتوى 2"/>
          <p:cNvSpPr txBox="1">
            <a:spLocks/>
          </p:cNvSpPr>
          <p:nvPr/>
        </p:nvSpPr>
        <p:spPr>
          <a:xfrm>
            <a:off x="4302673" y="2130768"/>
            <a:ext cx="3938117" cy="527218"/>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         Selected slab system: </a:t>
            </a:r>
          </a:p>
          <a:p>
            <a:pPr marL="0" indent="0">
              <a:buFont typeface="Arial" panose="020B0604020202020204" pitchFamily="34" charset="0"/>
              <a:buNone/>
            </a:pPr>
            <a:endParaRPr lang="en-US">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endParaRPr>
          </a:p>
          <a:p>
            <a:pPr marL="0" indent="0">
              <a:buFont typeface="Arial" panose="020B0604020202020204" pitchFamily="34" charset="0"/>
              <a:buNone/>
            </a:pPr>
            <a:endParaRPr lang="en-US">
              <a:solidFill>
                <a:srgbClr val="0070C0"/>
              </a:solidFill>
              <a:latin typeface="Times New Roman" panose="02020603050405020304" pitchFamily="18" charset="0"/>
              <a:ea typeface="Calibri" panose="020F0502020204030204" pitchFamily="34" charset="0"/>
            </a:endParaRPr>
          </a:p>
          <a:p>
            <a:pPr marL="0" indent="0">
              <a:buFont typeface="Arial" panose="020B0604020202020204" pitchFamily="34" charset="0"/>
              <a:buNone/>
            </a:pPr>
            <a:endParaRPr lang="en-US" dirty="0"/>
          </a:p>
        </p:txBody>
      </p:sp>
      <p:sp>
        <p:nvSpPr>
          <p:cNvPr id="20" name="Rectangle 19"/>
          <p:cNvSpPr/>
          <p:nvPr/>
        </p:nvSpPr>
        <p:spPr>
          <a:xfrm rot="530138">
            <a:off x="563159" y="690816"/>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 </a:t>
            </a:r>
          </a:p>
        </p:txBody>
      </p:sp>
      <p:sp>
        <p:nvSpPr>
          <p:cNvPr id="21" name="Wave 20"/>
          <p:cNvSpPr/>
          <p:nvPr/>
        </p:nvSpPr>
        <p:spPr>
          <a:xfrm>
            <a:off x="362827" y="171283"/>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Tree>
    <p:extLst>
      <p:ext uri="{BB962C8B-B14F-4D97-AF65-F5344CB8AC3E}">
        <p14:creationId xmlns:p14="http://schemas.microsoft.com/office/powerpoint/2010/main" val="2237723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عنصر نائب للمحتوى 2"/>
          <p:cNvSpPr txBox="1">
            <a:spLocks/>
          </p:cNvSpPr>
          <p:nvPr/>
        </p:nvSpPr>
        <p:spPr>
          <a:xfrm>
            <a:off x="246897" y="2362608"/>
            <a:ext cx="4630671" cy="307299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chemeClr val="bg2">
                    <a:lumMod val="10000"/>
                  </a:schemeClr>
                </a:solidFill>
                <a:latin typeface="Times New Roman" panose="02020603050405020304" pitchFamily="18" charset="0"/>
                <a:ea typeface="Calibri" panose="020F0502020204030204" pitchFamily="34" charset="0"/>
                <a:cs typeface="Arial" panose="020B0604020202020204" pitchFamily="34" charset="0"/>
              </a:rPr>
              <a:t>Slab thickness calculated  based on the critical span  </a:t>
            </a:r>
          </a:p>
          <a:p>
            <a:pPr marL="0" indent="0">
              <a:buFont typeface="Arial" panose="020B0604020202020204" pitchFamily="34" charset="0"/>
              <a:buNone/>
            </a:pPr>
            <a:endParaRPr lang="en-US" sz="2000" dirty="0">
              <a:solidFill>
                <a:srgbClr val="0070C0"/>
              </a:solidFill>
              <a:latin typeface="Times New Roman" panose="02020603050405020304" pitchFamily="18" charset="0"/>
              <a:ea typeface="Calibri" panose="020F0502020204030204" pitchFamily="34" charset="0"/>
            </a:endParaRPr>
          </a:p>
          <a:p>
            <a:pPr marL="0" indent="0">
              <a:buFont typeface="Arial" panose="020B0604020202020204" pitchFamily="34" charset="0"/>
              <a:buNone/>
            </a:pPr>
            <a:endParaRPr lang="en-US" dirty="0"/>
          </a:p>
        </p:txBody>
      </p:sp>
      <p:sp>
        <p:nvSpPr>
          <p:cNvPr id="12" name="Rectangle 11"/>
          <p:cNvSpPr/>
          <p:nvPr/>
        </p:nvSpPr>
        <p:spPr>
          <a:xfrm rot="530138">
            <a:off x="563159" y="690816"/>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 </a:t>
            </a:r>
          </a:p>
        </p:txBody>
      </p:sp>
      <p:sp>
        <p:nvSpPr>
          <p:cNvPr id="13" name="Wave 12"/>
          <p:cNvSpPr/>
          <p:nvPr/>
        </p:nvSpPr>
        <p:spPr>
          <a:xfrm>
            <a:off x="362827" y="171283"/>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298AC185-BFA6-4711-BBB9-94E8CAC11C97}"/>
                  </a:ext>
                </a:extLst>
              </p:cNvPr>
              <p:cNvSpPr/>
              <p:nvPr/>
            </p:nvSpPr>
            <p:spPr>
              <a:xfrm>
                <a:off x="331503" y="3378048"/>
                <a:ext cx="6789872" cy="3319435"/>
              </a:xfrm>
              <a:prstGeom prst="rect">
                <a:avLst/>
              </a:prstGeom>
              <a:noFill/>
            </p:spPr>
            <p:txBody>
              <a:bodyPr wrap="none" lIns="91440" tIns="45720" rIns="91440" bIns="45720">
                <a:spAutoFit/>
              </a:bodyPr>
              <a:lstStyle/>
              <a:p>
                <a:r>
                  <a:rPr lang="x-none" sz="2400" b="1" i="1" u="sng" dirty="0">
                    <a:cs typeface="+mj-cs"/>
                  </a:rPr>
                  <a:t>For Solid Slab:</a:t>
                </a:r>
                <a:r>
                  <a:rPr lang="x-none" b="1" i="1" u="sng" dirty="0"/>
                  <a:t/>
                </a:r>
                <a:br>
                  <a:rPr lang="x-none" b="1" i="1" u="sng" dirty="0"/>
                </a:br>
                <a:r>
                  <a:rPr lang="x-none" b="1" i="1" dirty="0"/>
                  <a:t>Assume </a:t>
                </a:r>
                <a14:m>
                  <m:oMath xmlns:m="http://schemas.openxmlformats.org/officeDocument/2006/math">
                    <m:sSub>
                      <m:sSubPr>
                        <m:ctrlPr>
                          <a:rPr lang="en-GB" b="1" i="1">
                            <a:latin typeface="Cambria Math" panose="02040503050406030204" pitchFamily="18" charset="0"/>
                          </a:rPr>
                        </m:ctrlPr>
                      </m:sSubPr>
                      <m:e>
                        <m:r>
                          <a:rPr lang="x-none" b="1" i="1">
                            <a:latin typeface="Cambria Math"/>
                          </a:rPr>
                          <m:t>𝜶</m:t>
                        </m:r>
                      </m:e>
                      <m:sub>
                        <m:r>
                          <a:rPr lang="x-none" b="1" i="1">
                            <a:latin typeface="Cambria Math"/>
                          </a:rPr>
                          <m:t>𝒇𝒎</m:t>
                        </m:r>
                      </m:sub>
                    </m:sSub>
                    <m:r>
                      <a:rPr lang="x-none" b="1" i="1">
                        <a:latin typeface="Cambria Math"/>
                      </a:rPr>
                      <m:t> </m:t>
                    </m:r>
                  </m:oMath>
                </a14:m>
                <a:r>
                  <a:rPr lang="ar-SA" b="1" i="1" dirty="0"/>
                  <a:t>&lt;</a:t>
                </a:r>
                <a:r>
                  <a:rPr lang="x-none" b="1" i="1" dirty="0"/>
                  <a:t> 2  </a:t>
                </a:r>
                <a:r>
                  <a:rPr lang="en-US" b="1" i="1" dirty="0"/>
                  <a:t/>
                </a:r>
                <a:br>
                  <a:rPr lang="en-US" b="1" i="1" dirty="0"/>
                </a:br>
                <a:endParaRPr lang="en-GB" b="1" i="1" u="sng" dirty="0"/>
              </a:p>
              <a:p>
                <a:pPr marL="342900" indent="-342900">
                  <a:buFont typeface="Wingdings" panose="05000000000000000000" pitchFamily="2" charset="2"/>
                  <a:buChar char="v"/>
                </a:pPr>
                <a14:m>
                  <m:oMath xmlns:m="http://schemas.openxmlformats.org/officeDocument/2006/math">
                    <m:sSub>
                      <m:sSubPr>
                        <m:ctrlPr>
                          <a:rPr lang="en-GB" sz="2000" i="1">
                            <a:latin typeface="Cambria Math" panose="02040503050406030204" pitchFamily="18" charset="0"/>
                          </a:rPr>
                        </m:ctrlPr>
                      </m:sSubPr>
                      <m:e>
                        <m:r>
                          <a:rPr lang="en-US" sz="2000" i="1">
                            <a:latin typeface="Cambria Math"/>
                          </a:rPr>
                          <m:t>h</m:t>
                        </m:r>
                      </m:e>
                      <m:sub>
                        <m:r>
                          <a:rPr lang="en-US" sz="2000" i="1">
                            <a:latin typeface="Cambria Math"/>
                          </a:rPr>
                          <m:t>𝑠𝑜𝑙𝑖𝑑</m:t>
                        </m:r>
                      </m:sub>
                    </m:sSub>
                  </m:oMath>
                </a14:m>
                <a:r>
                  <a:rPr lang="en-US" sz="2000" dirty="0"/>
                  <a:t>=Ln (0.8+Fy/1400)/ (36+9B) </a:t>
                </a:r>
                <a14:m>
                  <m:oMath xmlns:m="http://schemas.openxmlformats.org/officeDocument/2006/math">
                    <m:r>
                      <a:rPr lang="en-US" sz="2000" i="1">
                        <a:latin typeface="Cambria Math"/>
                      </a:rPr>
                      <m:t>≥ </m:t>
                    </m:r>
                  </m:oMath>
                </a14:m>
                <a:r>
                  <a:rPr lang="en-US" sz="2000" dirty="0"/>
                  <a:t>90 mm</a:t>
                </a:r>
                <a:br>
                  <a:rPr lang="en-US" sz="2000" dirty="0"/>
                </a:br>
                <a:endParaRPr lang="en-GB" sz="2000" dirty="0"/>
              </a:p>
              <a:p>
                <a:pPr marL="342900" indent="-342900">
                  <a:buFont typeface="Wingdings" panose="05000000000000000000" pitchFamily="2" charset="2"/>
                  <a:buChar char="v"/>
                </a:pPr>
                <a:r>
                  <a:rPr lang="en-US" sz="2000" dirty="0"/>
                  <a:t>B= (long clear span/shorter clear span)</a:t>
                </a:r>
                <a:endParaRPr lang="en-GB" sz="2000" dirty="0"/>
              </a:p>
              <a:p>
                <a:r>
                  <a:rPr lang="en-US" sz="2000" dirty="0"/>
                  <a:t>      B= (7.2)/ (5.3) =1.36</a:t>
                </a:r>
                <a:br>
                  <a:rPr lang="en-US" sz="2000" dirty="0"/>
                </a:br>
                <a:endParaRPr lang="en-GB" sz="2000" dirty="0"/>
              </a:p>
              <a:p>
                <a:pPr marL="342900" indent="-342900">
                  <a:buFont typeface="Wingdings" panose="05000000000000000000" pitchFamily="2" charset="2"/>
                  <a:buChar char="v"/>
                </a:pPr>
                <a:r>
                  <a:rPr lang="en-US" sz="2000" dirty="0"/>
                  <a:t>h=7.2(0.8+420/1400)/ (36+9*1.36) =0.16 m</a:t>
                </a:r>
                <a:endParaRPr lang="en-GB" sz="2000" dirty="0"/>
              </a:p>
              <a:p>
                <a:r>
                  <a:rPr lang="en-US" sz="2000" dirty="0"/>
                  <a:t>      </a:t>
                </a:r>
                <a:r>
                  <a:rPr lang="en-US" sz="2400" b="1" dirty="0"/>
                  <a:t>h= 200 mm</a:t>
                </a:r>
                <a:r>
                  <a:rPr lang="en-US" sz="2000" dirty="0"/>
                  <a:t>. But, for Seismic reasons use </a:t>
                </a:r>
                <a:r>
                  <a:rPr lang="en-US" sz="2800" b="1" dirty="0">
                    <a:solidFill>
                      <a:srgbClr val="FF0000"/>
                    </a:solidFill>
                  </a:rPr>
                  <a:t>h= 250 mm </a:t>
                </a:r>
                <a:endParaRPr lang="en-US" sz="2400" b="1" cap="none" spc="0" dirty="0">
                  <a:ln w="0"/>
                  <a:solidFill>
                    <a:srgbClr val="FF0000"/>
                  </a:solidFill>
                  <a:effectLst>
                    <a:outerShdw blurRad="38100" dist="19050" dir="2700000" algn="tl" rotWithShape="0">
                      <a:schemeClr val="dk1">
                        <a:alpha val="40000"/>
                      </a:schemeClr>
                    </a:outerShdw>
                  </a:effectLst>
                </a:endParaRPr>
              </a:p>
            </p:txBody>
          </p:sp>
        </mc:Choice>
        <mc:Fallback xmlns="">
          <p:sp>
            <p:nvSpPr>
              <p:cNvPr id="2" name="Rectangle 1">
                <a:extLst>
                  <a:ext uri="{FF2B5EF4-FFF2-40B4-BE49-F238E27FC236}">
                    <a16:creationId xmlns:a16="http://schemas.microsoft.com/office/drawing/2014/main" id="{298AC185-BFA6-4711-BBB9-94E8CAC11C97}"/>
                  </a:ext>
                </a:extLst>
              </p:cNvPr>
              <p:cNvSpPr>
                <a:spLocks noRot="1" noChangeAspect="1" noMove="1" noResize="1" noEditPoints="1" noAdjustHandles="1" noChangeArrowheads="1" noChangeShapeType="1" noTextEdit="1"/>
              </p:cNvSpPr>
              <p:nvPr/>
            </p:nvSpPr>
            <p:spPr>
              <a:xfrm>
                <a:off x="331503" y="3378048"/>
                <a:ext cx="6789872" cy="3319435"/>
              </a:xfrm>
              <a:prstGeom prst="rect">
                <a:avLst/>
              </a:prstGeom>
              <a:blipFill>
                <a:blip r:embed="rId2"/>
                <a:stretch>
                  <a:fillRect l="-1346" t="-1468" b="-4220"/>
                </a:stretch>
              </a:blipFill>
            </p:spPr>
            <p:txBody>
              <a:bodyPr/>
              <a:lstStyle/>
              <a:p>
                <a:r>
                  <a:rPr lang="en-US">
                    <a:noFill/>
                  </a:rPr>
                  <a:t> </a:t>
                </a:r>
              </a:p>
            </p:txBody>
          </p:sp>
        </mc:Fallback>
      </mc:AlternateContent>
      <p:sp>
        <p:nvSpPr>
          <p:cNvPr id="9" name="Rounded Rectangle 8"/>
          <p:cNvSpPr/>
          <p:nvPr/>
        </p:nvSpPr>
        <p:spPr>
          <a:xfrm>
            <a:off x="5525589" y="1815737"/>
            <a:ext cx="6544491" cy="440218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5638800" y="1954010"/>
            <a:ext cx="6339840" cy="40767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605841843"/>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TextBox 11"/>
          <p:cNvSpPr txBox="1"/>
          <p:nvPr/>
        </p:nvSpPr>
        <p:spPr>
          <a:xfrm>
            <a:off x="304800" y="3012315"/>
            <a:ext cx="4368800" cy="1015663"/>
          </a:xfrm>
          <a:prstGeom prst="rect">
            <a:avLst/>
          </a:prstGeom>
          <a:noFill/>
        </p:spPr>
        <p:txBody>
          <a:bodyPr wrap="square" rtlCol="0">
            <a:spAutoFit/>
          </a:bodyPr>
          <a:lstStyle/>
          <a:p>
            <a:pPr marL="342900" indent="-342900">
              <a:buFont typeface="Wingdings" panose="05000000000000000000" pitchFamily="2" charset="2"/>
              <a:buChar char="v"/>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For all floors, the Beam distribution is shown:</a:t>
            </a:r>
          </a:p>
          <a:p>
            <a:endParaRPr lang="en-US" sz="2000" dirty="0">
              <a:solidFill>
                <a:prstClr val="black"/>
              </a:solidFill>
            </a:endParaRPr>
          </a:p>
        </p:txBody>
      </p:sp>
      <p:sp>
        <p:nvSpPr>
          <p:cNvPr id="13" name="Rounded Rectangle 12"/>
          <p:cNvSpPr/>
          <p:nvPr/>
        </p:nvSpPr>
        <p:spPr>
          <a:xfrm>
            <a:off x="293260" y="1762810"/>
            <a:ext cx="5191869" cy="697584"/>
          </a:xfrm>
          <a:prstGeom prst="roundRect">
            <a:avLst/>
          </a:prstGeom>
          <a:gradFill flip="none" rotWithShape="1">
            <a:gsLst>
              <a:gs pos="11000">
                <a:schemeClr val="accent5">
                  <a:lumMod val="20000"/>
                  <a:lumOff val="80000"/>
                </a:schemeClr>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useBgFill="1">
        <p:nvSpPr>
          <p:cNvPr id="14" name="Oval 13"/>
          <p:cNvSpPr/>
          <p:nvPr/>
        </p:nvSpPr>
        <p:spPr>
          <a:xfrm>
            <a:off x="620057" y="1777517"/>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p:nvSpPr>
          <p:cNvPr id="22" name="TextBox 21"/>
          <p:cNvSpPr txBox="1"/>
          <p:nvPr/>
        </p:nvSpPr>
        <p:spPr>
          <a:xfrm>
            <a:off x="-667090" y="1869786"/>
            <a:ext cx="2831170" cy="461665"/>
          </a:xfrm>
          <a:prstGeom prst="rect">
            <a:avLst/>
          </a:prstGeom>
          <a:noFill/>
          <a:ln>
            <a:noFill/>
          </a:ln>
        </p:spPr>
        <p:txBody>
          <a:bodyPr wrap="square" rtlCol="0" anchor="ctr" anchorCtr="1">
            <a:spAutoFit/>
          </a:bodyPr>
          <a:lstStyle/>
          <a:p>
            <a:r>
              <a:rPr lang="en-US" dirty="0">
                <a:solidFill>
                  <a:prstClr val="black"/>
                </a:solidFill>
              </a:rPr>
              <a:t>            </a:t>
            </a:r>
            <a:r>
              <a:rPr lang="en-US" sz="2400" dirty="0">
                <a:solidFill>
                  <a:prstClr val="black"/>
                </a:solidFill>
                <a:latin typeface="Times New Roman" panose="02020603050405020304" pitchFamily="18" charset="0"/>
                <a:cs typeface="Times New Roman" panose="02020603050405020304" pitchFamily="18" charset="0"/>
              </a:rPr>
              <a:t> </a:t>
            </a:r>
            <a:r>
              <a:rPr lang="en-US" sz="2400" b="1" dirty="0">
                <a:solidFill>
                  <a:prstClr val="black"/>
                </a:solidFill>
                <a:latin typeface="Times New Roman" panose="02020603050405020304" pitchFamily="18" charset="0"/>
                <a:cs typeface="Times New Roman" panose="02020603050405020304" pitchFamily="18" charset="0"/>
              </a:rPr>
              <a:t>1</a:t>
            </a:r>
            <a:endParaRPr lang="en-US" sz="2400" b="1" dirty="0">
              <a:solidFill>
                <a:prstClr val="black"/>
              </a:solidFill>
            </a:endParaRPr>
          </a:p>
        </p:txBody>
      </p:sp>
      <p:sp>
        <p:nvSpPr>
          <p:cNvPr id="23" name="TextBox 22"/>
          <p:cNvSpPr txBox="1"/>
          <p:nvPr/>
        </p:nvSpPr>
        <p:spPr>
          <a:xfrm>
            <a:off x="1555095" y="1846706"/>
            <a:ext cx="4466788" cy="523220"/>
          </a:xfrm>
          <a:prstGeom prst="rect">
            <a:avLst/>
          </a:prstGeom>
          <a:noFill/>
        </p:spPr>
        <p:txBody>
          <a:bodyPr wrap="square" rtlCol="0">
            <a:spAutoFit/>
          </a:bodyPr>
          <a:lstStyle/>
          <a:p>
            <a:r>
              <a:rPr lang="en-US" sz="2800" b="1" dirty="0">
                <a:solidFill>
                  <a:prstClr val="black"/>
                </a:solidFill>
                <a:latin typeface="Times New Roman" panose="02020603050405020304" pitchFamily="18" charset="0"/>
                <a:cs typeface="Times New Roman" panose="02020603050405020304" pitchFamily="18" charset="0"/>
              </a:rPr>
              <a:t>Beams distribution</a:t>
            </a:r>
          </a:p>
        </p:txBody>
      </p:sp>
      <p:sp>
        <p:nvSpPr>
          <p:cNvPr id="24" name="Rounded Rectangle 23"/>
          <p:cNvSpPr/>
          <p:nvPr/>
        </p:nvSpPr>
        <p:spPr>
          <a:xfrm>
            <a:off x="219075" y="3802819"/>
            <a:ext cx="4362450" cy="45719"/>
          </a:xfrm>
          <a:prstGeom prst="roundRect">
            <a:avLst/>
          </a:prstGeom>
          <a:gradFill flip="none" rotWithShape="1">
            <a:gsLst>
              <a:gs pos="11000">
                <a:srgbClr val="EBE2E7"/>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p:nvSpPr>
          <p:cNvPr id="26" name="Rectangle 25"/>
          <p:cNvSpPr/>
          <p:nvPr/>
        </p:nvSpPr>
        <p:spPr>
          <a:xfrm rot="530138">
            <a:off x="8862128" y="790678"/>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Beams</a:t>
            </a:r>
          </a:p>
        </p:txBody>
      </p:sp>
      <p:sp>
        <p:nvSpPr>
          <p:cNvPr id="27" name="Wave 26"/>
          <p:cNvSpPr/>
          <p:nvPr/>
        </p:nvSpPr>
        <p:spPr>
          <a:xfrm>
            <a:off x="8661796" y="271145"/>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sp>
        <p:nvSpPr>
          <p:cNvPr id="15" name="Rounded Rectangle 14"/>
          <p:cNvSpPr/>
          <p:nvPr/>
        </p:nvSpPr>
        <p:spPr>
          <a:xfrm>
            <a:off x="4759325" y="2369926"/>
            <a:ext cx="7030581" cy="408312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6" name="Picture 15"/>
          <p:cNvPicPr>
            <a:picLocks noChangeAspect="1"/>
          </p:cNvPicPr>
          <p:nvPr/>
        </p:nvPicPr>
        <p:blipFill>
          <a:blip r:embed="rId2"/>
          <a:stretch>
            <a:fillRect/>
          </a:stretch>
        </p:blipFill>
        <p:spPr>
          <a:xfrm>
            <a:off x="5000397" y="2544290"/>
            <a:ext cx="6591300" cy="3768603"/>
          </a:xfrm>
          <a:prstGeom prst="rect">
            <a:avLst/>
          </a:prstGeom>
        </p:spPr>
      </p:pic>
    </p:spTree>
    <p:extLst>
      <p:ext uri="{BB962C8B-B14F-4D97-AF65-F5344CB8AC3E}">
        <p14:creationId xmlns:p14="http://schemas.microsoft.com/office/powerpoint/2010/main" val="2203118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530138">
            <a:off x="8862128" y="790678"/>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Beams</a:t>
            </a:r>
          </a:p>
        </p:txBody>
      </p:sp>
      <p:sp>
        <p:nvSpPr>
          <p:cNvPr id="5" name="Wave 4"/>
          <p:cNvSpPr/>
          <p:nvPr/>
        </p:nvSpPr>
        <p:spPr>
          <a:xfrm>
            <a:off x="8661796" y="271145"/>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sp>
        <p:nvSpPr>
          <p:cNvPr id="8" name="Rounded Rectangle 7"/>
          <p:cNvSpPr/>
          <p:nvPr/>
        </p:nvSpPr>
        <p:spPr>
          <a:xfrm>
            <a:off x="0" y="1027023"/>
            <a:ext cx="5191869" cy="697584"/>
          </a:xfrm>
          <a:prstGeom prst="roundRect">
            <a:avLst/>
          </a:prstGeom>
          <a:gradFill flip="none" rotWithShape="1">
            <a:gsLst>
              <a:gs pos="100000">
                <a:schemeClr val="accent6">
                  <a:lumMod val="40000"/>
                  <a:lumOff val="60000"/>
                </a:schemeClr>
              </a:gs>
              <a:gs pos="14000">
                <a:schemeClr val="accent5">
                  <a:lumMod val="20000"/>
                  <a:lumOff val="8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useBgFill="1">
        <p:nvSpPr>
          <p:cNvPr id="9" name="Oval 8"/>
          <p:cNvSpPr/>
          <p:nvPr/>
        </p:nvSpPr>
        <p:spPr>
          <a:xfrm>
            <a:off x="183295" y="1059550"/>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p:nvSpPr>
          <p:cNvPr id="10" name="TextBox 9"/>
          <p:cNvSpPr txBox="1"/>
          <p:nvPr/>
        </p:nvSpPr>
        <p:spPr>
          <a:xfrm>
            <a:off x="-1071084" y="1150550"/>
            <a:ext cx="2831170" cy="461665"/>
          </a:xfrm>
          <a:prstGeom prst="rect">
            <a:avLst/>
          </a:prstGeom>
          <a:noFill/>
          <a:ln>
            <a:noFill/>
          </a:ln>
        </p:spPr>
        <p:txBody>
          <a:bodyPr wrap="square" rtlCol="0" anchor="ctr" anchorCtr="1">
            <a:spAutoFit/>
          </a:bodyPr>
          <a:lstStyle/>
          <a:p>
            <a:r>
              <a:rPr lang="en-US" dirty="0">
                <a:solidFill>
                  <a:prstClr val="black"/>
                </a:solidFill>
              </a:rPr>
              <a:t>            </a:t>
            </a:r>
            <a:r>
              <a:rPr lang="en-US" sz="2400" dirty="0">
                <a:solidFill>
                  <a:prstClr val="black"/>
                </a:solidFill>
                <a:latin typeface="Times New Roman" panose="02020603050405020304" pitchFamily="18" charset="0"/>
                <a:cs typeface="Times New Roman" panose="02020603050405020304" pitchFamily="18" charset="0"/>
              </a:rPr>
              <a:t> </a:t>
            </a:r>
            <a:r>
              <a:rPr lang="en-US" sz="2400" b="1" dirty="0">
                <a:solidFill>
                  <a:prstClr val="black"/>
                </a:solidFill>
                <a:latin typeface="Times New Roman" panose="02020603050405020304" pitchFamily="18" charset="0"/>
                <a:cs typeface="Times New Roman" panose="02020603050405020304" pitchFamily="18" charset="0"/>
              </a:rPr>
              <a:t>2</a:t>
            </a:r>
            <a:endParaRPr lang="en-US" sz="2400" b="1" dirty="0">
              <a:solidFill>
                <a:prstClr val="black"/>
              </a:solidFill>
            </a:endParaRPr>
          </a:p>
        </p:txBody>
      </p:sp>
      <p:sp>
        <p:nvSpPr>
          <p:cNvPr id="11" name="TextBox 10"/>
          <p:cNvSpPr txBox="1"/>
          <p:nvPr/>
        </p:nvSpPr>
        <p:spPr>
          <a:xfrm>
            <a:off x="1172577" y="1111296"/>
            <a:ext cx="4466788" cy="523220"/>
          </a:xfrm>
          <a:prstGeom prst="rect">
            <a:avLst/>
          </a:prstGeom>
          <a:noFill/>
        </p:spPr>
        <p:txBody>
          <a:bodyPr wrap="square" rtlCol="0">
            <a:spAutoFit/>
          </a:bodyPr>
          <a:lstStyle/>
          <a:p>
            <a:r>
              <a:rPr lang="en-US" sz="2800" b="1" dirty="0">
                <a:solidFill>
                  <a:prstClr val="black"/>
                </a:solidFill>
                <a:latin typeface="Times New Roman" panose="02020603050405020304" pitchFamily="18" charset="0"/>
                <a:cs typeface="Times New Roman" panose="02020603050405020304" pitchFamily="18" charset="0"/>
              </a:rPr>
              <a:t>Beams dimensions</a:t>
            </a:r>
          </a:p>
        </p:txBody>
      </p:sp>
      <p:sp>
        <p:nvSpPr>
          <p:cNvPr id="14" name="Oval 13"/>
          <p:cNvSpPr/>
          <p:nvPr/>
        </p:nvSpPr>
        <p:spPr>
          <a:xfrm>
            <a:off x="15597" y="2326864"/>
            <a:ext cx="358219" cy="375151"/>
          </a:xfrm>
          <a:prstGeom prst="ellipse">
            <a:avLst/>
          </a:prstGeom>
          <a:solidFill>
            <a:schemeClr val="accent4">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Flowchart: Terminator 14"/>
          <p:cNvSpPr/>
          <p:nvPr/>
        </p:nvSpPr>
        <p:spPr>
          <a:xfrm>
            <a:off x="283679" y="2763032"/>
            <a:ext cx="6810375" cy="60528"/>
          </a:xfrm>
          <a:prstGeom prst="flowChartTerminator">
            <a:avLst/>
          </a:prstGeom>
          <a:gradFill>
            <a:gsLst>
              <a:gs pos="16000">
                <a:schemeClr val="accent5">
                  <a:lumMod val="20000"/>
                  <a:lumOff val="80000"/>
                </a:schemeClr>
              </a:gs>
              <a:gs pos="10000">
                <a:schemeClr val="accent5">
                  <a:lumMod val="20000"/>
                  <a:lumOff val="80000"/>
                </a:schemeClr>
              </a:gs>
              <a:gs pos="67000">
                <a:srgbClr val="D1CC00"/>
              </a:gs>
              <a:gs pos="95000">
                <a:srgbClr val="D1CC00"/>
              </a:gs>
              <a:gs pos="39000">
                <a:srgbClr val="FFFF0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8" name="Rectangle 17"/>
          <p:cNvSpPr/>
          <p:nvPr/>
        </p:nvSpPr>
        <p:spPr>
          <a:xfrm>
            <a:off x="391265" y="2294337"/>
            <a:ext cx="6322821" cy="400110"/>
          </a:xfrm>
          <a:prstGeom prst="rect">
            <a:avLst/>
          </a:prstGeom>
        </p:spPr>
        <p:txBody>
          <a:bodyPr wrap="none">
            <a:spAutoFit/>
          </a:bodyPr>
          <a:lstStyle/>
          <a:p>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In X &amp; Y direction the critical beam is one end continuous </a:t>
            </a:r>
            <a:endParaRPr lang="en-US" sz="2000" dirty="0"/>
          </a:p>
        </p:txBody>
      </p:sp>
      <p:pic>
        <p:nvPicPr>
          <p:cNvPr id="19" name="صورة 2"/>
          <p:cNvPicPr>
            <a:picLocks noChangeAspect="1"/>
          </p:cNvPicPr>
          <p:nvPr/>
        </p:nvPicPr>
        <p:blipFill>
          <a:blip r:embed="rId2"/>
          <a:stretch>
            <a:fillRect/>
          </a:stretch>
        </p:blipFill>
        <p:spPr>
          <a:xfrm>
            <a:off x="5986905" y="3666447"/>
            <a:ext cx="5879718" cy="2346894"/>
          </a:xfrm>
          <a:prstGeom prst="rect">
            <a:avLst/>
          </a:prstGeom>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DBC4773-B180-4E92-9C51-3E4A553439B1}"/>
                  </a:ext>
                </a:extLst>
              </p:cNvPr>
              <p:cNvSpPr/>
              <p:nvPr/>
            </p:nvSpPr>
            <p:spPr>
              <a:xfrm>
                <a:off x="283679" y="3362295"/>
                <a:ext cx="4844211" cy="2306401"/>
              </a:xfrm>
              <a:prstGeom prst="rect">
                <a:avLst/>
              </a:prstGeom>
              <a:noFill/>
            </p:spPr>
            <p:txBody>
              <a:bodyPr wrap="none" lIns="91440" tIns="45720" rIns="91440" bIns="45720">
                <a:spAutoFit/>
              </a:bodyPr>
              <a:lstStyle/>
              <a:p>
                <a:pPr marL="285750" indent="-285750">
                  <a:buFont typeface="Wingdings" panose="05000000000000000000" pitchFamily="2" charset="2"/>
                  <a:buChar char="v"/>
                </a:pPr>
                <a:r>
                  <a:rPr lang="en-US" dirty="0"/>
                  <a:t>Depth = </a:t>
                </a:r>
                <a14:m>
                  <m:oMath xmlns:m="http://schemas.openxmlformats.org/officeDocument/2006/math">
                    <m:d>
                      <m:dPr>
                        <m:ctrlPr>
                          <a:rPr lang="en-GB" i="1">
                            <a:latin typeface="Cambria Math" panose="02040503050406030204" pitchFamily="18" charset="0"/>
                          </a:rPr>
                        </m:ctrlPr>
                      </m:dPr>
                      <m:e>
                        <m:f>
                          <m:fPr>
                            <m:ctrlPr>
                              <a:rPr lang="en-GB" i="1">
                                <a:latin typeface="Cambria Math" panose="02040503050406030204" pitchFamily="18" charset="0"/>
                              </a:rPr>
                            </m:ctrlPr>
                          </m:fPr>
                          <m:num>
                            <m:r>
                              <m:rPr>
                                <m:sty m:val="p"/>
                              </m:rPr>
                              <a:rPr lang="en-US">
                                <a:latin typeface="Cambria Math"/>
                              </a:rPr>
                              <m:t>L</m:t>
                            </m:r>
                          </m:num>
                          <m:den>
                            <m:r>
                              <a:rPr lang="en-US">
                                <a:latin typeface="Cambria Math"/>
                              </a:rPr>
                              <m:t>18</m:t>
                            </m:r>
                            <m:r>
                              <a:rPr lang="en-US">
                                <a:latin typeface="Cambria Math"/>
                              </a:rPr>
                              <m:t>.</m:t>
                            </m:r>
                            <m:r>
                              <a:rPr lang="en-US">
                                <a:latin typeface="Cambria Math"/>
                              </a:rPr>
                              <m:t>5</m:t>
                            </m:r>
                          </m:den>
                        </m:f>
                      </m:e>
                    </m:d>
                    <m:r>
                      <a:rPr lang="en-US" i="1">
                        <a:latin typeface="Cambria Math"/>
                      </a:rPr>
                      <m:t>∗</m:t>
                    </m:r>
                    <m:r>
                      <a:rPr lang="en-US">
                        <a:latin typeface="Cambria Math"/>
                      </a:rPr>
                      <m:t>1</m:t>
                    </m:r>
                    <m:r>
                      <a:rPr lang="en-US">
                        <a:latin typeface="Cambria Math"/>
                      </a:rPr>
                      <m:t>.</m:t>
                    </m:r>
                    <m:r>
                      <a:rPr lang="en-US">
                        <a:latin typeface="Cambria Math"/>
                      </a:rPr>
                      <m:t>5</m:t>
                    </m:r>
                    <m:r>
                      <a:rPr lang="en-US">
                        <a:latin typeface="Cambria Math"/>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a:latin typeface="Cambria Math"/>
                              </a:rPr>
                              <m:t>7</m:t>
                            </m:r>
                            <m:r>
                              <a:rPr lang="en-US">
                                <a:latin typeface="Cambria Math"/>
                              </a:rPr>
                              <m:t>.</m:t>
                            </m:r>
                            <m:r>
                              <a:rPr lang="en-US">
                                <a:latin typeface="Cambria Math"/>
                              </a:rPr>
                              <m:t>65</m:t>
                            </m:r>
                          </m:num>
                          <m:den>
                            <m:r>
                              <a:rPr lang="en-US">
                                <a:latin typeface="Cambria Math"/>
                              </a:rPr>
                              <m:t>18</m:t>
                            </m:r>
                            <m:r>
                              <a:rPr lang="en-US">
                                <a:latin typeface="Cambria Math"/>
                              </a:rPr>
                              <m:t>.</m:t>
                            </m:r>
                            <m:r>
                              <a:rPr lang="en-US">
                                <a:latin typeface="Cambria Math"/>
                              </a:rPr>
                              <m:t>5</m:t>
                            </m:r>
                          </m:den>
                        </m:f>
                      </m:e>
                    </m:d>
                    <m:r>
                      <a:rPr lang="en-US" i="1">
                        <a:latin typeface="Cambria Math"/>
                      </a:rPr>
                      <m:t>∗</m:t>
                    </m:r>
                    <m:r>
                      <a:rPr lang="en-US">
                        <a:latin typeface="Cambria Math"/>
                      </a:rPr>
                      <m:t>1</m:t>
                    </m:r>
                    <m:r>
                      <a:rPr lang="en-US">
                        <a:latin typeface="Cambria Math"/>
                      </a:rPr>
                      <m:t>.</m:t>
                    </m:r>
                    <m:r>
                      <a:rPr lang="en-US">
                        <a:latin typeface="Cambria Math"/>
                      </a:rPr>
                      <m:t>5</m:t>
                    </m:r>
                    <m:r>
                      <a:rPr lang="en-US">
                        <a:latin typeface="Cambria Math"/>
                      </a:rPr>
                      <m:t>=</m:t>
                    </m:r>
                    <m:r>
                      <a:rPr lang="en-US">
                        <a:latin typeface="Cambria Math"/>
                      </a:rPr>
                      <m:t>620</m:t>
                    </m:r>
                    <m:r>
                      <a:rPr lang="en-US">
                        <a:latin typeface="Cambria Math"/>
                      </a:rPr>
                      <m:t> </m:t>
                    </m:r>
                    <m:r>
                      <m:rPr>
                        <m:sty m:val="p"/>
                      </m:rPr>
                      <a:rPr lang="en-US">
                        <a:latin typeface="Cambria Math"/>
                      </a:rPr>
                      <m:t>mm</m:t>
                    </m:r>
                  </m:oMath>
                </a14:m>
                <a:endParaRPr lang="en-GB" dirty="0"/>
              </a:p>
              <a:p>
                <a:pPr marL="285750" indent="-285750">
                  <a:buFont typeface="Wingdings" panose="05000000000000000000" pitchFamily="2" charset="2"/>
                  <a:buChar char="v"/>
                </a:pPr>
                <a:r>
                  <a:rPr lang="en-US" dirty="0"/>
                  <a:t>Width = </a:t>
                </a:r>
                <a14:m>
                  <m:oMath xmlns:m="http://schemas.openxmlformats.org/officeDocument/2006/math">
                    <m:d>
                      <m:dPr>
                        <m:ctrlPr>
                          <a:rPr lang="en-GB" i="1">
                            <a:latin typeface="Cambria Math" panose="02040503050406030204" pitchFamily="18" charset="0"/>
                          </a:rPr>
                        </m:ctrlPr>
                      </m:dPr>
                      <m:e>
                        <m:f>
                          <m:fPr>
                            <m:ctrlPr>
                              <a:rPr lang="en-GB" i="1">
                                <a:latin typeface="Cambria Math" panose="02040503050406030204" pitchFamily="18" charset="0"/>
                              </a:rPr>
                            </m:ctrlPr>
                          </m:fPr>
                          <m:num>
                            <m:r>
                              <m:rPr>
                                <m:sty m:val="p"/>
                              </m:rPr>
                              <a:rPr lang="en-US">
                                <a:latin typeface="Cambria Math"/>
                              </a:rPr>
                              <m:t>L</m:t>
                            </m:r>
                          </m:num>
                          <m:den>
                            <m:r>
                              <a:rPr lang="en-US">
                                <a:latin typeface="Cambria Math"/>
                              </a:rPr>
                              <m:t>20</m:t>
                            </m:r>
                          </m:den>
                        </m:f>
                      </m:e>
                    </m:d>
                    <m:r>
                      <a:rPr lang="en-US">
                        <a:latin typeface="Cambria Math"/>
                      </a:rPr>
                      <m:t>= </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US">
                                <a:latin typeface="Cambria Math"/>
                              </a:rPr>
                              <m:t>7</m:t>
                            </m:r>
                            <m:r>
                              <a:rPr lang="en-US">
                                <a:latin typeface="Cambria Math"/>
                              </a:rPr>
                              <m:t>.</m:t>
                            </m:r>
                            <m:r>
                              <a:rPr lang="en-US">
                                <a:latin typeface="Cambria Math"/>
                              </a:rPr>
                              <m:t>65</m:t>
                            </m:r>
                          </m:num>
                          <m:den>
                            <m:r>
                              <a:rPr lang="en-US">
                                <a:latin typeface="Cambria Math"/>
                              </a:rPr>
                              <m:t>20</m:t>
                            </m:r>
                          </m:den>
                        </m:f>
                      </m:e>
                    </m:d>
                    <m:r>
                      <a:rPr lang="en-US">
                        <a:latin typeface="Cambria Math"/>
                      </a:rPr>
                      <m:t>=</m:t>
                    </m:r>
                    <m:r>
                      <a:rPr lang="en-US">
                        <a:latin typeface="Cambria Math"/>
                      </a:rPr>
                      <m:t>380</m:t>
                    </m:r>
                    <m:r>
                      <a:rPr lang="en-US">
                        <a:latin typeface="Cambria Math"/>
                      </a:rPr>
                      <m:t> </m:t>
                    </m:r>
                    <m:r>
                      <m:rPr>
                        <m:sty m:val="p"/>
                      </m:rPr>
                      <a:rPr lang="en-US">
                        <a:latin typeface="Cambria Math"/>
                      </a:rPr>
                      <m:t>mm</m:t>
                    </m:r>
                  </m:oMath>
                </a14:m>
                <a:endParaRPr lang="en-GB" dirty="0"/>
              </a:p>
              <a:p>
                <a:r>
                  <a:rPr lang="en-US" dirty="0"/>
                  <a:t>Use  </a:t>
                </a:r>
                <a:r>
                  <a:rPr lang="en-US" b="1" dirty="0"/>
                  <a:t>Depth = 650 mm</a:t>
                </a:r>
                <a:endParaRPr lang="en-GB" dirty="0"/>
              </a:p>
              <a:p>
                <a:r>
                  <a:rPr lang="en-US" b="1" dirty="0"/>
                  <a:t>        Width = 400 mm</a:t>
                </a:r>
                <a:endParaRPr lang="en-GB" dirty="0"/>
              </a:p>
              <a:p>
                <a:pPr algn="ctr"/>
                <a:endParaRPr lang="en-US" sz="5400" b="0" cap="none" spc="0" dirty="0">
                  <a:ln w="0"/>
                  <a:solidFill>
                    <a:schemeClr val="tx1"/>
                  </a:solidFill>
                  <a:effectLst>
                    <a:outerShdw blurRad="38100" dist="19050" dir="2700000" algn="tl" rotWithShape="0">
                      <a:schemeClr val="dk1">
                        <a:alpha val="40000"/>
                      </a:schemeClr>
                    </a:outerShdw>
                  </a:effectLst>
                </a:endParaRPr>
              </a:p>
            </p:txBody>
          </p:sp>
        </mc:Choice>
        <mc:Fallback xmlns="">
          <p:sp>
            <p:nvSpPr>
              <p:cNvPr id="6" name="Rectangle 5">
                <a:extLst>
                  <a:ext uri="{FF2B5EF4-FFF2-40B4-BE49-F238E27FC236}">
                    <a16:creationId xmlns:a16="http://schemas.microsoft.com/office/drawing/2014/main" id="{ADBC4773-B180-4E92-9C51-3E4A553439B1}"/>
                  </a:ext>
                </a:extLst>
              </p:cNvPr>
              <p:cNvSpPr>
                <a:spLocks noRot="1" noChangeAspect="1" noMove="1" noResize="1" noEditPoints="1" noAdjustHandles="1" noChangeArrowheads="1" noChangeShapeType="1" noTextEdit="1"/>
              </p:cNvSpPr>
              <p:nvPr/>
            </p:nvSpPr>
            <p:spPr>
              <a:xfrm>
                <a:off x="283679" y="3362295"/>
                <a:ext cx="4844211" cy="2306401"/>
              </a:xfrm>
              <a:prstGeom prst="rect">
                <a:avLst/>
              </a:prstGeom>
              <a:blipFill>
                <a:blip r:embed="rId3"/>
                <a:stretch>
                  <a:fillRect l="-1134"/>
                </a:stretch>
              </a:blipFill>
            </p:spPr>
            <p:txBody>
              <a:bodyPr/>
              <a:lstStyle/>
              <a:p>
                <a:r>
                  <a:rPr lang="ar-JO">
                    <a:noFill/>
                  </a:rPr>
                  <a:t> </a:t>
                </a:r>
              </a:p>
            </p:txBody>
          </p:sp>
        </mc:Fallback>
      </mc:AlternateContent>
    </p:spTree>
    <p:extLst>
      <p:ext uri="{BB962C8B-B14F-4D97-AF65-F5344CB8AC3E}">
        <p14:creationId xmlns:p14="http://schemas.microsoft.com/office/powerpoint/2010/main" val="1558330620"/>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530138">
            <a:off x="8862128" y="790678"/>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Beams</a:t>
            </a:r>
          </a:p>
        </p:txBody>
      </p:sp>
      <p:sp>
        <p:nvSpPr>
          <p:cNvPr id="5" name="Wave 4"/>
          <p:cNvSpPr/>
          <p:nvPr/>
        </p:nvSpPr>
        <p:spPr>
          <a:xfrm>
            <a:off x="8661796" y="271145"/>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sp>
        <p:nvSpPr>
          <p:cNvPr id="8" name="Rounded Rectangle 7"/>
          <p:cNvSpPr/>
          <p:nvPr/>
        </p:nvSpPr>
        <p:spPr>
          <a:xfrm>
            <a:off x="0" y="1027023"/>
            <a:ext cx="5191869" cy="697584"/>
          </a:xfrm>
          <a:prstGeom prst="roundRect">
            <a:avLst/>
          </a:prstGeom>
          <a:gradFill flip="none" rotWithShape="1">
            <a:gsLst>
              <a:gs pos="100000">
                <a:schemeClr val="accent6">
                  <a:lumMod val="40000"/>
                  <a:lumOff val="60000"/>
                </a:schemeClr>
              </a:gs>
              <a:gs pos="14000">
                <a:schemeClr val="accent5">
                  <a:lumMod val="20000"/>
                  <a:lumOff val="8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useBgFill="1">
        <p:nvSpPr>
          <p:cNvPr id="9" name="Oval 8"/>
          <p:cNvSpPr/>
          <p:nvPr/>
        </p:nvSpPr>
        <p:spPr>
          <a:xfrm>
            <a:off x="183295" y="1059550"/>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p:nvSpPr>
          <p:cNvPr id="10" name="TextBox 9"/>
          <p:cNvSpPr txBox="1"/>
          <p:nvPr/>
        </p:nvSpPr>
        <p:spPr>
          <a:xfrm>
            <a:off x="-1071084" y="1150550"/>
            <a:ext cx="2831170" cy="461665"/>
          </a:xfrm>
          <a:prstGeom prst="rect">
            <a:avLst/>
          </a:prstGeom>
          <a:noFill/>
          <a:ln>
            <a:noFill/>
          </a:ln>
        </p:spPr>
        <p:txBody>
          <a:bodyPr wrap="square" rtlCol="0" anchor="ctr" anchorCtr="1">
            <a:spAutoFit/>
          </a:bodyPr>
          <a:lstStyle/>
          <a:p>
            <a:r>
              <a:rPr lang="en-US" dirty="0">
                <a:solidFill>
                  <a:prstClr val="black"/>
                </a:solidFill>
              </a:rPr>
              <a:t>            </a:t>
            </a:r>
            <a:r>
              <a:rPr lang="en-US" sz="2400" dirty="0">
                <a:solidFill>
                  <a:prstClr val="black"/>
                </a:solidFill>
                <a:latin typeface="Times New Roman" panose="02020603050405020304" pitchFamily="18" charset="0"/>
                <a:cs typeface="Times New Roman" panose="02020603050405020304" pitchFamily="18" charset="0"/>
              </a:rPr>
              <a:t> </a:t>
            </a:r>
            <a:r>
              <a:rPr lang="en-US" sz="2400" b="1" dirty="0">
                <a:solidFill>
                  <a:prstClr val="black"/>
                </a:solidFill>
                <a:latin typeface="Times New Roman" panose="02020603050405020304" pitchFamily="18" charset="0"/>
                <a:cs typeface="Times New Roman" panose="02020603050405020304" pitchFamily="18" charset="0"/>
              </a:rPr>
              <a:t>2</a:t>
            </a:r>
            <a:endParaRPr lang="en-US" sz="2400" b="1" dirty="0">
              <a:solidFill>
                <a:prstClr val="black"/>
              </a:solidFill>
            </a:endParaRPr>
          </a:p>
        </p:txBody>
      </p:sp>
      <p:sp>
        <p:nvSpPr>
          <p:cNvPr id="11" name="TextBox 10"/>
          <p:cNvSpPr txBox="1"/>
          <p:nvPr/>
        </p:nvSpPr>
        <p:spPr>
          <a:xfrm>
            <a:off x="1172577" y="1111296"/>
            <a:ext cx="4466788" cy="523220"/>
          </a:xfrm>
          <a:prstGeom prst="rect">
            <a:avLst/>
          </a:prstGeom>
          <a:noFill/>
        </p:spPr>
        <p:txBody>
          <a:bodyPr wrap="square" rtlCol="0">
            <a:spAutoFit/>
          </a:bodyPr>
          <a:lstStyle/>
          <a:p>
            <a:r>
              <a:rPr lang="en-US" sz="2800" b="1" dirty="0">
                <a:solidFill>
                  <a:prstClr val="black"/>
                </a:solidFill>
                <a:latin typeface="Times New Roman" panose="02020603050405020304" pitchFamily="18" charset="0"/>
                <a:cs typeface="Times New Roman" panose="02020603050405020304" pitchFamily="18" charset="0"/>
              </a:rPr>
              <a:t>Beams dimensions</a:t>
            </a:r>
          </a:p>
        </p:txBody>
      </p:sp>
      <p:sp>
        <p:nvSpPr>
          <p:cNvPr id="14" name="Oval 13"/>
          <p:cNvSpPr/>
          <p:nvPr/>
        </p:nvSpPr>
        <p:spPr>
          <a:xfrm>
            <a:off x="15597" y="2326864"/>
            <a:ext cx="358219" cy="375151"/>
          </a:xfrm>
          <a:prstGeom prst="ellipse">
            <a:avLst/>
          </a:prstGeom>
          <a:solidFill>
            <a:schemeClr val="accent4">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Flowchart: Terminator 14"/>
          <p:cNvSpPr/>
          <p:nvPr/>
        </p:nvSpPr>
        <p:spPr>
          <a:xfrm>
            <a:off x="283679" y="2763032"/>
            <a:ext cx="6810375" cy="60528"/>
          </a:xfrm>
          <a:prstGeom prst="flowChartTerminator">
            <a:avLst/>
          </a:prstGeom>
          <a:gradFill>
            <a:gsLst>
              <a:gs pos="16000">
                <a:schemeClr val="accent5">
                  <a:lumMod val="20000"/>
                  <a:lumOff val="80000"/>
                </a:schemeClr>
              </a:gs>
              <a:gs pos="10000">
                <a:schemeClr val="accent5">
                  <a:lumMod val="20000"/>
                  <a:lumOff val="80000"/>
                </a:schemeClr>
              </a:gs>
              <a:gs pos="67000">
                <a:srgbClr val="D1CC00"/>
              </a:gs>
              <a:gs pos="95000">
                <a:srgbClr val="D1CC00"/>
              </a:gs>
              <a:gs pos="39000">
                <a:srgbClr val="FFFF0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4250BC86-AE45-43C1-916A-CA676DA94396}"/>
              </a:ext>
            </a:extLst>
          </p:cNvPr>
          <p:cNvSpPr/>
          <p:nvPr/>
        </p:nvSpPr>
        <p:spPr>
          <a:xfrm>
            <a:off x="525106" y="2116701"/>
            <a:ext cx="3190296" cy="646331"/>
          </a:xfrm>
          <a:prstGeom prst="rect">
            <a:avLst/>
          </a:prstGeom>
          <a:noFill/>
        </p:spPr>
        <p:txBody>
          <a:bodyPr wrap="none" lIns="91440" tIns="45720" rIns="91440" bIns="45720">
            <a:spAutoFit/>
          </a:bodyPr>
          <a:lstStyle/>
          <a:p>
            <a:pPr algn="ctr"/>
            <a:r>
              <a:rPr lang="en-US" sz="3600" b="1" cap="none" spc="0" dirty="0">
                <a:ln w="0"/>
                <a:solidFill>
                  <a:schemeClr val="tx1"/>
                </a:solidFill>
                <a:effectLst>
                  <a:outerShdw blurRad="38100" dist="19050" dir="2700000" algn="tl" rotWithShape="0">
                    <a:schemeClr val="dk1">
                      <a:alpha val="40000"/>
                    </a:schemeClr>
                  </a:outerShdw>
                </a:effectLst>
              </a:rPr>
              <a:t>Opening Beams</a:t>
            </a:r>
          </a:p>
        </p:txBody>
      </p:sp>
      <p:sp>
        <p:nvSpPr>
          <p:cNvPr id="7" name="Rectangle 6">
            <a:extLst>
              <a:ext uri="{FF2B5EF4-FFF2-40B4-BE49-F238E27FC236}">
                <a16:creationId xmlns:a16="http://schemas.microsoft.com/office/drawing/2014/main" id="{0A5388A7-7940-46C8-B6D7-CA56FF976711}"/>
              </a:ext>
            </a:extLst>
          </p:cNvPr>
          <p:cNvSpPr/>
          <p:nvPr/>
        </p:nvSpPr>
        <p:spPr>
          <a:xfrm>
            <a:off x="194706" y="3740440"/>
            <a:ext cx="8082662" cy="1754326"/>
          </a:xfrm>
          <a:prstGeom prst="rect">
            <a:avLst/>
          </a:prstGeom>
        </p:spPr>
        <p:txBody>
          <a:bodyPr wrap="none">
            <a:spAutoFit/>
          </a:bodyPr>
          <a:lstStyle/>
          <a:p>
            <a:r>
              <a:rPr lang="en-US" b="1" dirty="0"/>
              <a:t>We use the secondary beams in order to reduce the slab deflection near openings, </a:t>
            </a:r>
            <a:br>
              <a:rPr lang="en-US" b="1" dirty="0"/>
            </a:br>
            <a:r>
              <a:rPr lang="en-US" b="1" dirty="0"/>
              <a:t>so we suppose dimensions to be: </a:t>
            </a:r>
            <a:endParaRPr lang="en-GB" b="1" dirty="0"/>
          </a:p>
          <a:p>
            <a:r>
              <a:rPr lang="en-US" b="1" dirty="0"/>
              <a:t>       Depth = 250 mm</a:t>
            </a:r>
            <a:endParaRPr lang="en-GB" dirty="0"/>
          </a:p>
          <a:p>
            <a:r>
              <a:rPr lang="en-US" b="1" dirty="0"/>
              <a:t>       Width = 300 mm</a:t>
            </a:r>
            <a:br>
              <a:rPr lang="en-US" b="1" dirty="0"/>
            </a:br>
            <a:endParaRPr lang="en-GB" dirty="0"/>
          </a:p>
          <a:p>
            <a:pPr algn="ctr"/>
            <a:endParaRPr lang="en-US" b="1"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82013978"/>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3</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rot="159054">
            <a:off x="332555" y="424824"/>
            <a:ext cx="4793676" cy="848442"/>
          </a:xfrm>
          <a:prstGeom prst="rect">
            <a:avLst/>
          </a:prstGeom>
          <a:noFill/>
        </p:spPr>
        <p:txBody>
          <a:bodyPr wrap="square" lIns="91440" tIns="45720" rIns="91440" bIns="45720">
            <a:prstTxWarp prst="textWave1">
              <a:avLst>
                <a:gd name="adj1" fmla="val 20000"/>
                <a:gd name="adj2" fmla="val 121"/>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Project Description </a:t>
            </a:r>
          </a:p>
        </p:txBody>
      </p:sp>
      <p:sp>
        <p:nvSpPr>
          <p:cNvPr id="6" name="Wave 5"/>
          <p:cNvSpPr/>
          <p:nvPr/>
        </p:nvSpPr>
        <p:spPr>
          <a:xfrm>
            <a:off x="94617" y="104775"/>
            <a:ext cx="5525133" cy="1524000"/>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535"/>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a:off x="1721358" y="2100031"/>
            <a:ext cx="10470642" cy="1241799"/>
          </a:xfrm>
          <a:prstGeom prst="rect">
            <a:avLst/>
          </a:prstGeom>
          <a:gradFill flip="none" rotWithShape="1">
            <a:gsLst>
              <a:gs pos="97000">
                <a:schemeClr val="accent3">
                  <a:lumMod val="75000"/>
                </a:schemeClr>
              </a:gs>
              <a:gs pos="22000">
                <a:schemeClr val="accent5">
                  <a:lumMod val="20000"/>
                  <a:lumOff val="80000"/>
                </a:schemeClr>
              </a:gs>
              <a:gs pos="70000">
                <a:schemeClr val="accent3">
                  <a:lumMod val="60000"/>
                  <a:lumOff val="4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dirty="0">
                <a:latin typeface="Times New Roman" panose="02020603050405020304" pitchFamily="18" charset="0"/>
                <a:cs typeface="Times New Roman" panose="02020603050405020304" pitchFamily="18" charset="0"/>
              </a:rPr>
              <a:t>A commercial building located in Jenin, Palestine.</a:t>
            </a:r>
          </a:p>
        </p:txBody>
      </p:sp>
      <p:pic>
        <p:nvPicPr>
          <p:cNvPr id="8" name="Picture 7"/>
          <p:cNvPicPr>
            <a:picLocks noChangeAspect="1"/>
          </p:cNvPicPr>
          <p:nvPr/>
        </p:nvPicPr>
        <p:blipFill>
          <a:blip r:embed="rId2"/>
          <a:stretch>
            <a:fillRect/>
          </a:stretch>
        </p:blipFill>
        <p:spPr>
          <a:xfrm>
            <a:off x="315499" y="1838424"/>
            <a:ext cx="2296087" cy="17650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20">
            <a:extLst>
              <a:ext uri="{FF2B5EF4-FFF2-40B4-BE49-F238E27FC236}">
                <a16:creationId xmlns:a16="http://schemas.microsoft.com/office/drawing/2014/main" id="{6F5B7004-F968-4E0A-9DBE-4774F2069B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3603438"/>
            <a:ext cx="9925641" cy="3157748"/>
          </a:xfrm>
          <a:prstGeom prst="rect">
            <a:avLst/>
          </a:prstGeom>
        </p:spPr>
      </p:pic>
    </p:spTree>
    <p:extLst>
      <p:ext uri="{BB962C8B-B14F-4D97-AF65-F5344CB8AC3E}">
        <p14:creationId xmlns:p14="http://schemas.microsoft.com/office/powerpoint/2010/main" val="26942273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530138">
            <a:off x="7570348" y="702264"/>
            <a:ext cx="3738729" cy="765625"/>
          </a:xfrm>
          <a:prstGeom prst="rect">
            <a:avLst/>
          </a:prstGeom>
          <a:noFill/>
        </p:spPr>
        <p:txBody>
          <a:bodyPr wrap="square" lIns="91440" tIns="45720" rIns="91440" bIns="45720">
            <a:prstTxWarp prst="textWave1">
              <a:avLst>
                <a:gd name="adj1" fmla="val 20000"/>
                <a:gd name="adj2" fmla="val 91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 </a:t>
            </a:r>
          </a:p>
        </p:txBody>
      </p:sp>
      <p:sp>
        <p:nvSpPr>
          <p:cNvPr id="5" name="Wave 4"/>
          <p:cNvSpPr/>
          <p:nvPr/>
        </p:nvSpPr>
        <p:spPr>
          <a:xfrm>
            <a:off x="7239877" y="204216"/>
            <a:ext cx="4399673"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TextBox 5"/>
          <p:cNvSpPr txBox="1"/>
          <p:nvPr/>
        </p:nvSpPr>
        <p:spPr>
          <a:xfrm>
            <a:off x="304800" y="3012315"/>
            <a:ext cx="3916194" cy="1015663"/>
          </a:xfrm>
          <a:prstGeom prst="rect">
            <a:avLst/>
          </a:prstGeom>
          <a:noFill/>
        </p:spPr>
        <p:txBody>
          <a:bodyPr wrap="square" rtlCol="0">
            <a:spAutoFit/>
          </a:bodyPr>
          <a:lstStyle/>
          <a:p>
            <a:pPr marL="342900" indent="-342900">
              <a:buFont typeface="Wingdings" panose="05000000000000000000" pitchFamily="2" charset="2"/>
              <a:buChar char="v"/>
            </a:pPr>
            <a:r>
              <a:rPr lang="en-US" sz="20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For all floors, the distribution is shown:</a:t>
            </a:r>
          </a:p>
          <a:p>
            <a:endParaRPr lang="en-US" sz="2000" dirty="0"/>
          </a:p>
        </p:txBody>
      </p:sp>
      <p:sp>
        <p:nvSpPr>
          <p:cNvPr id="7" name="Rounded Rectangle 6"/>
          <p:cNvSpPr/>
          <p:nvPr/>
        </p:nvSpPr>
        <p:spPr>
          <a:xfrm>
            <a:off x="618380" y="1750482"/>
            <a:ext cx="5191869" cy="697584"/>
          </a:xfrm>
          <a:prstGeom prst="roundRect">
            <a:avLst/>
          </a:prstGeom>
          <a:gradFill flip="none" rotWithShape="1">
            <a:gsLst>
              <a:gs pos="11000">
                <a:schemeClr val="accent5">
                  <a:lumMod val="20000"/>
                  <a:lumOff val="80000"/>
                </a:schemeClr>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useBgFill="1">
        <p:nvSpPr>
          <p:cNvPr id="8" name="Oval 7"/>
          <p:cNvSpPr/>
          <p:nvPr/>
        </p:nvSpPr>
        <p:spPr>
          <a:xfrm>
            <a:off x="945177" y="1765189"/>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1811820" y="1819672"/>
            <a:ext cx="4466788"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Columns distribution</a:t>
            </a:r>
          </a:p>
        </p:txBody>
      </p:sp>
      <p:sp>
        <p:nvSpPr>
          <p:cNvPr id="12" name="TextBox 11"/>
          <p:cNvSpPr txBox="1"/>
          <p:nvPr/>
        </p:nvSpPr>
        <p:spPr>
          <a:xfrm>
            <a:off x="0" y="1803601"/>
            <a:ext cx="2831170" cy="584775"/>
          </a:xfrm>
          <a:prstGeom prst="rect">
            <a:avLst/>
          </a:prstGeom>
          <a:noFill/>
          <a:ln>
            <a:noFill/>
          </a:ln>
        </p:spPr>
        <p:txBody>
          <a:bodyPr wrap="square" rtlCol="0" anchor="ctr" anchorCtr="1">
            <a:spAutoFit/>
          </a:bodyPr>
          <a:lstStyle/>
          <a:p>
            <a:r>
              <a:rPr lang="en-US" sz="3200" b="1" dirty="0">
                <a:latin typeface="Times New Roman" panose="02020603050405020304" pitchFamily="18" charset="0"/>
                <a:cs typeface="Times New Roman" panose="02020603050405020304" pitchFamily="18" charset="0"/>
              </a:rPr>
              <a:t>1</a:t>
            </a:r>
            <a:r>
              <a:rPr lang="en-US" dirty="0"/>
              <a:t>            </a:t>
            </a:r>
            <a:r>
              <a:rPr lang="en-US" sz="2400" dirty="0">
                <a:latin typeface="Times New Roman" panose="02020603050405020304" pitchFamily="18" charset="0"/>
                <a:cs typeface="Times New Roman" panose="02020603050405020304" pitchFamily="18" charset="0"/>
              </a:rPr>
              <a:t> </a:t>
            </a:r>
            <a:endParaRPr lang="en-US" sz="2400" dirty="0"/>
          </a:p>
        </p:txBody>
      </p:sp>
      <p:sp>
        <p:nvSpPr>
          <p:cNvPr id="13" name="Rounded Rectangle 12"/>
          <p:cNvSpPr/>
          <p:nvPr/>
        </p:nvSpPr>
        <p:spPr>
          <a:xfrm>
            <a:off x="5159829" y="2612572"/>
            <a:ext cx="6706794" cy="3892732"/>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4" name="Picture 13"/>
          <p:cNvPicPr>
            <a:picLocks noChangeAspect="1"/>
          </p:cNvPicPr>
          <p:nvPr/>
        </p:nvPicPr>
        <p:blipFill>
          <a:blip r:embed="rId2"/>
          <a:stretch>
            <a:fillRect/>
          </a:stretch>
        </p:blipFill>
        <p:spPr>
          <a:xfrm>
            <a:off x="5303520" y="2717745"/>
            <a:ext cx="6486385" cy="36187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60089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Rectangle 10"/>
          <p:cNvSpPr/>
          <p:nvPr/>
        </p:nvSpPr>
        <p:spPr>
          <a:xfrm rot="530138">
            <a:off x="7865623" y="847196"/>
            <a:ext cx="3738729" cy="765625"/>
          </a:xfrm>
          <a:prstGeom prst="rect">
            <a:avLst/>
          </a:prstGeom>
          <a:noFill/>
        </p:spPr>
        <p:txBody>
          <a:bodyPr wrap="square" lIns="91440" tIns="45720" rIns="91440" bIns="45720">
            <a:prstTxWarp prst="textWave1">
              <a:avLst>
                <a:gd name="adj1" fmla="val 20000"/>
                <a:gd name="adj2" fmla="val 91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 </a:t>
            </a:r>
          </a:p>
        </p:txBody>
      </p:sp>
      <p:sp>
        <p:nvSpPr>
          <p:cNvPr id="12" name="Wave 11"/>
          <p:cNvSpPr/>
          <p:nvPr/>
        </p:nvSpPr>
        <p:spPr>
          <a:xfrm>
            <a:off x="7535152" y="349148"/>
            <a:ext cx="4399673"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ounded Rectangle 12"/>
          <p:cNvSpPr/>
          <p:nvPr/>
        </p:nvSpPr>
        <p:spPr>
          <a:xfrm>
            <a:off x="529089" y="891533"/>
            <a:ext cx="5191869" cy="697584"/>
          </a:xfrm>
          <a:prstGeom prst="roundRect">
            <a:avLst/>
          </a:prstGeom>
          <a:gradFill flip="none" rotWithShape="1">
            <a:gsLst>
              <a:gs pos="22000">
                <a:schemeClr val="accent5">
                  <a:lumMod val="20000"/>
                  <a:lumOff val="80000"/>
                </a:schemeClr>
              </a:gs>
              <a:gs pos="65000">
                <a:srgbClr val="F6BA92"/>
              </a:gs>
              <a:gs pos="100000">
                <a:srgbClr val="F2A068"/>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useBgFill="1">
        <p:nvSpPr>
          <p:cNvPr id="14" name="Oval 13"/>
          <p:cNvSpPr/>
          <p:nvPr/>
        </p:nvSpPr>
        <p:spPr>
          <a:xfrm>
            <a:off x="948066" y="891533"/>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TextBox 14"/>
          <p:cNvSpPr txBox="1"/>
          <p:nvPr/>
        </p:nvSpPr>
        <p:spPr>
          <a:xfrm>
            <a:off x="0" y="887532"/>
            <a:ext cx="2831170" cy="584775"/>
          </a:xfrm>
          <a:prstGeom prst="rect">
            <a:avLst/>
          </a:prstGeom>
          <a:noFill/>
          <a:ln>
            <a:noFill/>
          </a:ln>
        </p:spPr>
        <p:txBody>
          <a:bodyPr wrap="square" rtlCol="0" anchor="ctr" anchorCtr="1">
            <a:spAutoFit/>
          </a:bodyPr>
          <a:lstStyle/>
          <a:p>
            <a:r>
              <a:rPr lang="en-US" sz="3200" b="1" dirty="0">
                <a:latin typeface="Times New Roman" panose="02020603050405020304" pitchFamily="18" charset="0"/>
                <a:cs typeface="Times New Roman" panose="02020603050405020304" pitchFamily="18" charset="0"/>
              </a:rPr>
              <a:t>2</a:t>
            </a:r>
            <a:r>
              <a:rPr lang="en-US" dirty="0"/>
              <a:t>            </a:t>
            </a:r>
            <a:r>
              <a:rPr lang="en-US" sz="2400" dirty="0">
                <a:latin typeface="Times New Roman" panose="02020603050405020304" pitchFamily="18" charset="0"/>
                <a:cs typeface="Times New Roman" panose="02020603050405020304" pitchFamily="18" charset="0"/>
              </a:rPr>
              <a:t> </a:t>
            </a:r>
            <a:endParaRPr lang="en-US" sz="2400" dirty="0"/>
          </a:p>
        </p:txBody>
      </p:sp>
      <p:sp>
        <p:nvSpPr>
          <p:cNvPr id="16" name="عنصر نائب للمحتوى 2"/>
          <p:cNvSpPr txBox="1">
            <a:spLocks/>
          </p:cNvSpPr>
          <p:nvPr/>
        </p:nvSpPr>
        <p:spPr>
          <a:xfrm>
            <a:off x="1883104" y="959645"/>
            <a:ext cx="4139685" cy="78671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Dimension of column</a:t>
            </a:r>
          </a:p>
          <a:p>
            <a:pPr marL="0" indent="0">
              <a:buFont typeface="Arial" panose="020B0604020202020204" pitchFamily="34" charset="0"/>
              <a:buNone/>
            </a:pPr>
            <a:endPar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7" name="مستطيل 1"/>
              <p:cNvSpPr/>
              <p:nvPr/>
            </p:nvSpPr>
            <p:spPr>
              <a:xfrm>
                <a:off x="506272" y="1765684"/>
                <a:ext cx="5996128" cy="1107996"/>
              </a:xfrm>
              <a:prstGeom prst="rect">
                <a:avLst/>
              </a:prstGeom>
            </p:spPr>
            <p:txBody>
              <a:bodyPr wrap="square">
                <a:spAutoFit/>
              </a:bodyPr>
              <a:lstStyle/>
              <a:p>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The chosen column is </a:t>
                </a:r>
                <a:r>
                  <a:rPr lang="en-US" sz="2800" b="1" i="1" dirty="0">
                    <a:solidFill>
                      <a:srgbClr val="FF0000"/>
                    </a:solidFill>
                    <a:latin typeface="Times New Roman" panose="02020603050405020304" pitchFamily="18" charset="0"/>
                    <a:ea typeface="Calibri" panose="020F0502020204030204" pitchFamily="34" charset="0"/>
                    <a:cs typeface="Arial" panose="020B0604020202020204" pitchFamily="34" charset="0"/>
                  </a:rPr>
                  <a:t>C9</a:t>
                </a: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which has a tributary area equal 3</a:t>
                </a:r>
                <a14:m>
                  <m:oMath xmlns:m="http://schemas.openxmlformats.org/officeDocument/2006/math">
                    <m:r>
                      <a:rPr lang="en-US" sz="2000" b="0" i="0" smtClean="0">
                        <a:solidFill>
                          <a:prstClr val="black">
                            <a:lumMod val="95000"/>
                            <a:lumOff val="5000"/>
                          </a:prstClr>
                        </a:solidFill>
                        <a:latin typeface="Cambria Math" panose="02040503050406030204" pitchFamily="18" charset="0"/>
                        <a:cs typeface="Arial" panose="020B0604020202020204" pitchFamily="34" charset="0"/>
                      </a:rPr>
                      <m:t>8</m:t>
                    </m:r>
                    <m:sSup>
                      <m:sSupPr>
                        <m:ctrlPr>
                          <a:rPr lang="en-US" sz="2000" i="1">
                            <a:solidFill>
                              <a:prstClr val="black">
                                <a:lumMod val="95000"/>
                                <a:lumOff val="5000"/>
                              </a:prstClr>
                            </a:solidFill>
                            <a:latin typeface="Cambria Math" panose="02040503050406030204" pitchFamily="18" charset="0"/>
                            <a:cs typeface="Arial" panose="020B0604020202020204" pitchFamily="34" charset="0"/>
                          </a:rPr>
                        </m:ctrlPr>
                      </m:sSupPr>
                      <m:e>
                        <m:r>
                          <a:rPr lang="en-US" sz="2000" i="1">
                            <a:solidFill>
                              <a:prstClr val="black">
                                <a:lumMod val="95000"/>
                                <a:lumOff val="5000"/>
                              </a:prstClr>
                            </a:solidFill>
                            <a:latin typeface="Cambria Math" panose="02040503050406030204" pitchFamily="18" charset="0"/>
                            <a:cs typeface="Arial" panose="020B0604020202020204" pitchFamily="34" charset="0"/>
                          </a:rPr>
                          <m:t>𝑚</m:t>
                        </m:r>
                      </m:e>
                      <m:sup>
                        <m:r>
                          <a:rPr lang="en-US" sz="2000" i="1">
                            <a:solidFill>
                              <a:prstClr val="black">
                                <a:lumMod val="95000"/>
                                <a:lumOff val="5000"/>
                              </a:prstClr>
                            </a:solidFill>
                            <a:latin typeface="Cambria Math" panose="02040503050406030204" pitchFamily="18" charset="0"/>
                            <a:cs typeface="Arial" panose="020B0604020202020204" pitchFamily="34" charset="0"/>
                          </a:rPr>
                          <m:t>2</m:t>
                        </m:r>
                      </m:sup>
                    </m:sSup>
                    <m:r>
                      <a:rPr lang="en-US" sz="2000" b="0" i="1" smtClean="0">
                        <a:solidFill>
                          <a:prstClr val="black">
                            <a:lumMod val="95000"/>
                            <a:lumOff val="5000"/>
                          </a:prstClr>
                        </a:solidFill>
                        <a:latin typeface="Cambria Math" panose="02040503050406030204" pitchFamily="18" charset="0"/>
                        <a:cs typeface="Arial" panose="020B0604020202020204" pitchFamily="34" charset="0"/>
                      </a:rPr>
                      <m:t>.</m:t>
                    </m:r>
                  </m:oMath>
                </a14:m>
                <a:r>
                  <a:rPr lang="en-US" dirty="0"/>
                  <a:t> the average ultimate slab weight = 15.33 for all floors.</a:t>
                </a:r>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7" name="مستطيل 1"/>
              <p:cNvSpPr>
                <a:spLocks noRot="1" noChangeAspect="1" noMove="1" noResize="1" noEditPoints="1" noAdjustHandles="1" noChangeArrowheads="1" noChangeShapeType="1" noTextEdit="1"/>
              </p:cNvSpPr>
              <p:nvPr/>
            </p:nvSpPr>
            <p:spPr>
              <a:xfrm>
                <a:off x="506272" y="1765684"/>
                <a:ext cx="5996128" cy="1107996"/>
              </a:xfrm>
              <a:prstGeom prst="rect">
                <a:avLst/>
              </a:prstGeom>
              <a:blipFill>
                <a:blip r:embed="rId2"/>
                <a:stretch>
                  <a:fillRect l="-1016" t="-6077" b="-82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97525000-99DE-44E9-BC16-D75EF1BE6DA5}"/>
                  </a:ext>
                </a:extLst>
              </p:cNvPr>
              <p:cNvSpPr/>
              <p:nvPr/>
            </p:nvSpPr>
            <p:spPr>
              <a:xfrm>
                <a:off x="506272" y="3229937"/>
                <a:ext cx="8067593" cy="1401666"/>
              </a:xfrm>
              <a:prstGeom prst="rect">
                <a:avLst/>
              </a:prstGeom>
              <a:noFill/>
            </p:spPr>
            <p:txBody>
              <a:bodyPr wrap="none" lIns="91440" tIns="45720" rIns="91440" bIns="4572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a:rPr>
                        <m:t>∅</m:t>
                      </m:r>
                      <m:sSub>
                        <m:sSubPr>
                          <m:ctrlPr>
                            <a:rPr lang="en-GB" sz="2000" i="1">
                              <a:latin typeface="Cambria Math" panose="02040503050406030204" pitchFamily="18" charset="0"/>
                            </a:rPr>
                          </m:ctrlPr>
                        </m:sSubPr>
                        <m:e>
                          <m:r>
                            <a:rPr lang="en-US" sz="2000" i="1">
                              <a:latin typeface="Cambria Math"/>
                            </a:rPr>
                            <m:t>𝑃</m:t>
                          </m:r>
                        </m:e>
                        <m:sub>
                          <m:r>
                            <a:rPr lang="en-US" sz="2000" i="1">
                              <a:latin typeface="Cambria Math"/>
                            </a:rPr>
                            <m:t>𝑛</m:t>
                          </m:r>
                        </m:sub>
                      </m:sSub>
                      <m:r>
                        <a:rPr lang="en-US" sz="2000" i="1">
                          <a:latin typeface="Cambria Math"/>
                        </a:rPr>
                        <m:t>=</m:t>
                      </m:r>
                      <m:r>
                        <a:rPr lang="en-US" sz="2000" i="1">
                          <a:latin typeface="Cambria Math"/>
                        </a:rPr>
                        <m:t>∅</m:t>
                      </m:r>
                      <m:r>
                        <m:rPr>
                          <m:sty m:val="p"/>
                        </m:rPr>
                        <a:rPr lang="en-US" sz="2000">
                          <a:latin typeface="Cambria Math"/>
                        </a:rPr>
                        <m:t>λ</m:t>
                      </m:r>
                      <m:r>
                        <a:rPr lang="en-US" sz="2000">
                          <a:latin typeface="Cambria Math"/>
                        </a:rPr>
                        <m:t> (</m:t>
                      </m:r>
                      <m:r>
                        <a:rPr lang="en-US" sz="2000">
                          <a:latin typeface="Cambria Math"/>
                        </a:rPr>
                        <m:t>0</m:t>
                      </m:r>
                      <m:r>
                        <a:rPr lang="en-US" sz="2000">
                          <a:latin typeface="Cambria Math"/>
                        </a:rPr>
                        <m:t>.</m:t>
                      </m:r>
                      <m:r>
                        <a:rPr lang="en-US" sz="2000">
                          <a:latin typeface="Cambria Math"/>
                        </a:rPr>
                        <m:t>85</m:t>
                      </m:r>
                      <m:r>
                        <a:rPr lang="en-US" sz="2000" i="1">
                          <a:latin typeface="Cambria Math"/>
                        </a:rPr>
                        <m:t>∗</m:t>
                      </m:r>
                      <m:r>
                        <a:rPr lang="en-US" sz="2000" i="1">
                          <a:latin typeface="Cambria Math"/>
                        </a:rPr>
                        <m:t>𝑓</m:t>
                      </m:r>
                      <m:r>
                        <a:rPr lang="en-US" sz="2000" i="1">
                          <a:latin typeface="Cambria Math"/>
                        </a:rPr>
                        <m:t>`</m:t>
                      </m:r>
                      <m:r>
                        <a:rPr lang="en-US" sz="2000" i="1">
                          <a:latin typeface="Cambria Math"/>
                        </a:rPr>
                        <m:t>𝑐</m:t>
                      </m:r>
                      <m:r>
                        <a:rPr lang="en-US" sz="2000" i="1">
                          <a:latin typeface="Cambria Math"/>
                        </a:rPr>
                        <m:t>∗</m:t>
                      </m:r>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US" sz="2000" i="1">
                                  <a:latin typeface="Cambria Math"/>
                                </a:rPr>
                                <m:t>𝐴</m:t>
                              </m:r>
                            </m:e>
                            <m:sub>
                              <m:r>
                                <a:rPr lang="en-US" sz="2000" i="1">
                                  <a:latin typeface="Cambria Math"/>
                                </a:rPr>
                                <m:t>𝑔</m:t>
                              </m:r>
                            </m:sub>
                          </m:sSub>
                          <m:r>
                            <a:rPr lang="en-US" sz="2000" i="1">
                              <a:latin typeface="Cambria Math"/>
                            </a:rPr>
                            <m:t>−</m:t>
                          </m:r>
                          <m:sSub>
                            <m:sSubPr>
                              <m:ctrlPr>
                                <a:rPr lang="en-GB" sz="2000" i="1">
                                  <a:latin typeface="Cambria Math" panose="02040503050406030204" pitchFamily="18" charset="0"/>
                                </a:rPr>
                              </m:ctrlPr>
                            </m:sSubPr>
                            <m:e>
                              <m:r>
                                <a:rPr lang="en-US" sz="2000" i="1">
                                  <a:latin typeface="Cambria Math"/>
                                </a:rPr>
                                <m:t>𝐴</m:t>
                              </m:r>
                            </m:e>
                            <m:sub>
                              <m:r>
                                <a:rPr lang="en-US" sz="2000" i="1">
                                  <a:latin typeface="Cambria Math"/>
                                </a:rPr>
                                <m:t>𝑠</m:t>
                              </m:r>
                            </m:sub>
                          </m:sSub>
                        </m:e>
                      </m:d>
                      <m:r>
                        <a:rPr lang="en-US" sz="2000" i="1">
                          <a:latin typeface="Cambria Math"/>
                        </a:rPr>
                        <m:t>+ </m:t>
                      </m:r>
                      <m:sSub>
                        <m:sSubPr>
                          <m:ctrlPr>
                            <a:rPr lang="en-GB" sz="2000" i="1">
                              <a:latin typeface="Cambria Math" panose="02040503050406030204" pitchFamily="18" charset="0"/>
                            </a:rPr>
                          </m:ctrlPr>
                        </m:sSubPr>
                        <m:e>
                          <m:r>
                            <a:rPr lang="en-US" sz="2000" i="1">
                              <a:latin typeface="Cambria Math"/>
                            </a:rPr>
                            <m:t>𝐹</m:t>
                          </m:r>
                        </m:e>
                        <m:sub>
                          <m:r>
                            <a:rPr lang="en-US" sz="2000" i="1">
                              <a:latin typeface="Cambria Math"/>
                            </a:rPr>
                            <m:t>𝑦</m:t>
                          </m:r>
                        </m:sub>
                      </m:sSub>
                      <m:r>
                        <a:rPr lang="en-US" sz="2000" i="1">
                          <a:latin typeface="Cambria Math"/>
                        </a:rPr>
                        <m:t>∗</m:t>
                      </m:r>
                      <m:sSub>
                        <m:sSubPr>
                          <m:ctrlPr>
                            <a:rPr lang="en-GB" sz="2000" i="1">
                              <a:latin typeface="Cambria Math" panose="02040503050406030204" pitchFamily="18" charset="0"/>
                            </a:rPr>
                          </m:ctrlPr>
                        </m:sSubPr>
                        <m:e>
                          <m:r>
                            <a:rPr lang="en-US" sz="2000" i="1">
                              <a:latin typeface="Cambria Math"/>
                            </a:rPr>
                            <m:t>𝐴</m:t>
                          </m:r>
                        </m:e>
                        <m:sub>
                          <m:r>
                            <a:rPr lang="en-US" sz="2000" i="1">
                              <a:latin typeface="Cambria Math"/>
                            </a:rPr>
                            <m:t>𝑠</m:t>
                          </m:r>
                          <m:r>
                            <a:rPr lang="en-US" sz="2000" i="1">
                              <a:latin typeface="Cambria Math"/>
                            </a:rPr>
                            <m:t>                                </m:t>
                          </m:r>
                        </m:sub>
                      </m:sSub>
                      <m:r>
                        <a:rPr lang="en-US" sz="2000" i="1">
                          <a:latin typeface="Cambria Math"/>
                        </a:rPr>
                        <m:t>        </m:t>
                      </m:r>
                    </m:oMath>
                    <m:oMath xmlns:m="http://schemas.openxmlformats.org/officeDocument/2006/math">
                      <m:r>
                        <a:rPr lang="en-US" sz="2000" i="1">
                          <a:latin typeface="Cambria Math"/>
                        </a:rPr>
                        <m:t>7</m:t>
                      </m:r>
                      <m:r>
                        <a:rPr lang="en-US" sz="2000" i="1">
                          <a:latin typeface="Cambria Math"/>
                        </a:rPr>
                        <m:t>.</m:t>
                      </m:r>
                      <m:r>
                        <a:rPr lang="en-US" sz="2000" i="1">
                          <a:latin typeface="Cambria Math"/>
                        </a:rPr>
                        <m:t>6</m:t>
                      </m:r>
                      <m:r>
                        <a:rPr lang="en-US" sz="2000" i="1">
                          <a:latin typeface="Cambria Math"/>
                        </a:rPr>
                        <m:t>∗</m:t>
                      </m:r>
                      <m:r>
                        <a:rPr lang="en-US" sz="2000" i="1">
                          <a:latin typeface="Cambria Math"/>
                        </a:rPr>
                        <m:t>5</m:t>
                      </m:r>
                      <m:r>
                        <a:rPr lang="en-US" sz="2000" i="1">
                          <a:latin typeface="Cambria Math"/>
                        </a:rPr>
                        <m:t>∗</m:t>
                      </m:r>
                      <m:r>
                        <a:rPr lang="en-US" sz="2000" i="1">
                          <a:latin typeface="Cambria Math"/>
                        </a:rPr>
                        <m:t>9</m:t>
                      </m:r>
                      <m:r>
                        <a:rPr lang="en-US" sz="2000" i="1">
                          <a:latin typeface="Cambria Math"/>
                        </a:rPr>
                        <m:t>∗</m:t>
                      </m:r>
                      <m:r>
                        <a:rPr lang="en-US" sz="2000" i="1">
                          <a:latin typeface="Cambria Math"/>
                        </a:rPr>
                        <m:t>15</m:t>
                      </m:r>
                      <m:r>
                        <a:rPr lang="en-US" sz="2000" i="1">
                          <a:latin typeface="Cambria Math"/>
                        </a:rPr>
                        <m:t>.</m:t>
                      </m:r>
                      <m:r>
                        <a:rPr lang="en-US" sz="2000" i="1">
                          <a:latin typeface="Cambria Math"/>
                        </a:rPr>
                        <m:t>33</m:t>
                      </m:r>
                      <m:r>
                        <a:rPr lang="en-US" sz="2000" i="1">
                          <a:latin typeface="Cambria Math"/>
                        </a:rPr>
                        <m:t> =</m:t>
                      </m:r>
                      <m:r>
                        <a:rPr lang="en-US" sz="2000" i="1">
                          <a:latin typeface="Cambria Math"/>
                        </a:rPr>
                        <m:t>0</m:t>
                      </m:r>
                      <m:r>
                        <a:rPr lang="en-US" sz="2000" i="1">
                          <a:latin typeface="Cambria Math"/>
                        </a:rPr>
                        <m:t>.</m:t>
                      </m:r>
                      <m:r>
                        <a:rPr lang="en-US" sz="2000" i="1">
                          <a:latin typeface="Cambria Math"/>
                        </a:rPr>
                        <m:t>65</m:t>
                      </m:r>
                      <m:r>
                        <a:rPr lang="en-US" sz="2000" i="1">
                          <a:latin typeface="Cambria Math"/>
                        </a:rPr>
                        <m:t>∗</m:t>
                      </m:r>
                      <m:r>
                        <a:rPr lang="en-US" sz="2000" i="1">
                          <a:latin typeface="Cambria Math"/>
                        </a:rPr>
                        <m:t>0</m:t>
                      </m:r>
                      <m:r>
                        <a:rPr lang="en-US" sz="2000" i="1">
                          <a:latin typeface="Cambria Math"/>
                        </a:rPr>
                        <m:t>.</m:t>
                      </m:r>
                      <m:r>
                        <a:rPr lang="en-US" sz="2000" i="1">
                          <a:latin typeface="Cambria Math"/>
                        </a:rPr>
                        <m:t>8</m:t>
                      </m:r>
                      <m:r>
                        <a:rPr lang="en-US" sz="2000" i="1">
                          <a:latin typeface="Cambria Math"/>
                        </a:rPr>
                        <m:t>∗</m:t>
                      </m:r>
                      <m:d>
                        <m:dPr>
                          <m:ctrlPr>
                            <a:rPr lang="en-GB" sz="2000" i="1">
                              <a:latin typeface="Cambria Math" panose="02040503050406030204" pitchFamily="18" charset="0"/>
                            </a:rPr>
                          </m:ctrlPr>
                        </m:dPr>
                        <m:e>
                          <m:r>
                            <a:rPr lang="en-US" sz="2000" i="1">
                              <a:latin typeface="Cambria Math"/>
                            </a:rPr>
                            <m:t>0</m:t>
                          </m:r>
                          <m:r>
                            <a:rPr lang="en-US" sz="2000" i="1">
                              <a:latin typeface="Cambria Math"/>
                            </a:rPr>
                            <m:t>.</m:t>
                          </m:r>
                          <m:r>
                            <a:rPr lang="en-US" sz="2000" i="1">
                              <a:latin typeface="Cambria Math"/>
                            </a:rPr>
                            <m:t>85</m:t>
                          </m:r>
                          <m:r>
                            <a:rPr lang="en-US" sz="2000" i="1">
                              <a:latin typeface="Cambria Math"/>
                            </a:rPr>
                            <m:t>∗</m:t>
                          </m:r>
                          <m:r>
                            <a:rPr lang="en-US" sz="2000" i="1">
                              <a:latin typeface="Cambria Math"/>
                            </a:rPr>
                            <m:t>28</m:t>
                          </m:r>
                          <m:r>
                            <a:rPr lang="en-US" sz="2000" i="1">
                              <a:latin typeface="Cambria Math"/>
                            </a:rPr>
                            <m:t>∗</m:t>
                          </m:r>
                          <m:r>
                            <a:rPr lang="en-US" sz="2000" i="1">
                              <a:latin typeface="Cambria Math"/>
                            </a:rPr>
                            <m:t>0</m:t>
                          </m:r>
                          <m:r>
                            <a:rPr lang="en-US" sz="2000" i="1">
                              <a:latin typeface="Cambria Math"/>
                            </a:rPr>
                            <m:t>.</m:t>
                          </m:r>
                          <m:r>
                            <a:rPr lang="en-US" sz="2000" i="1">
                              <a:latin typeface="Cambria Math"/>
                            </a:rPr>
                            <m:t>99</m:t>
                          </m:r>
                          <m:r>
                            <a:rPr lang="en-US" sz="2000" i="1">
                              <a:latin typeface="Cambria Math"/>
                            </a:rPr>
                            <m:t>𝐴𝑔</m:t>
                          </m:r>
                          <m:r>
                            <a:rPr lang="en-US" sz="2000" i="1">
                              <a:latin typeface="Cambria Math"/>
                            </a:rPr>
                            <m:t>+</m:t>
                          </m:r>
                          <m:r>
                            <a:rPr lang="en-US" sz="2000" i="1">
                              <a:latin typeface="Cambria Math"/>
                            </a:rPr>
                            <m:t>0</m:t>
                          </m:r>
                          <m:r>
                            <a:rPr lang="en-US" sz="2000" i="1">
                              <a:latin typeface="Cambria Math"/>
                            </a:rPr>
                            <m:t>.</m:t>
                          </m:r>
                          <m:r>
                            <a:rPr lang="en-US" sz="2000" i="1">
                              <a:latin typeface="Cambria Math"/>
                            </a:rPr>
                            <m:t>01</m:t>
                          </m:r>
                          <m:r>
                            <a:rPr lang="en-US" sz="2000" i="1">
                              <a:latin typeface="Cambria Math"/>
                            </a:rPr>
                            <m:t>𝐴𝑔</m:t>
                          </m:r>
                          <m:r>
                            <a:rPr lang="en-US" sz="2000" i="1">
                              <a:latin typeface="Cambria Math"/>
                            </a:rPr>
                            <m:t>∗</m:t>
                          </m:r>
                          <m:r>
                            <a:rPr lang="en-US" sz="2000" i="1">
                              <a:latin typeface="Cambria Math"/>
                            </a:rPr>
                            <m:t>420</m:t>
                          </m:r>
                        </m:e>
                      </m:d>
                    </m:oMath>
                  </m:oMathPara>
                </a14:m>
                <a:endParaRPr lang="en-GB" sz="2000" dirty="0"/>
              </a:p>
              <a:p>
                <a:r>
                  <a:rPr lang="en-GB" sz="2000" dirty="0"/>
                  <a:t>   </a:t>
                </a:r>
                <a14:m>
                  <m:oMath xmlns:m="http://schemas.openxmlformats.org/officeDocument/2006/math">
                    <m:sSub>
                      <m:sSubPr>
                        <m:ctrlPr>
                          <a:rPr lang="en-GB" sz="2000" i="1">
                            <a:latin typeface="Cambria Math" panose="02040503050406030204" pitchFamily="18" charset="0"/>
                          </a:rPr>
                        </m:ctrlPr>
                      </m:sSubPr>
                      <m:e>
                        <m:r>
                          <a:rPr lang="en-US" sz="2000" i="1">
                            <a:latin typeface="Cambria Math"/>
                          </a:rPr>
                          <m:t>𝐴</m:t>
                        </m:r>
                      </m:e>
                      <m:sub>
                        <m:r>
                          <a:rPr lang="en-US" sz="2000" i="1">
                            <a:latin typeface="Cambria Math"/>
                          </a:rPr>
                          <m:t>𝑔</m:t>
                        </m:r>
                      </m:sub>
                    </m:sSub>
                    <m:r>
                      <a:rPr lang="en-US" sz="2000" i="1">
                        <a:latin typeface="Cambria Math"/>
                      </a:rPr>
                      <m:t>=</m:t>
                    </m:r>
                    <m:r>
                      <a:rPr lang="en-US" sz="2000" i="1">
                        <a:latin typeface="Cambria Math"/>
                      </a:rPr>
                      <m:t>363</m:t>
                    </m:r>
                    <m:r>
                      <a:rPr lang="en-US" sz="2000" i="1">
                        <a:latin typeface="Cambria Math"/>
                      </a:rPr>
                      <m:t> </m:t>
                    </m:r>
                    <m:r>
                      <a:rPr lang="en-US" sz="2000" i="1">
                        <a:latin typeface="Cambria Math"/>
                      </a:rPr>
                      <m:t>252</m:t>
                    </m:r>
                    <m:r>
                      <a:rPr lang="en-US" sz="2000" i="1">
                        <a:latin typeface="Cambria Math"/>
                      </a:rPr>
                      <m:t>.</m:t>
                    </m:r>
                    <m:r>
                      <a:rPr lang="en-US" sz="2000" i="1">
                        <a:latin typeface="Cambria Math"/>
                      </a:rPr>
                      <m:t>4813</m:t>
                    </m:r>
                    <m:r>
                      <a:rPr lang="en-US" sz="2000" i="1">
                        <a:latin typeface="Cambria Math"/>
                      </a:rPr>
                      <m:t> </m:t>
                    </m:r>
                    <m:sSup>
                      <m:sSupPr>
                        <m:ctrlPr>
                          <a:rPr lang="en-GB" sz="2000" i="1">
                            <a:latin typeface="Cambria Math" panose="02040503050406030204" pitchFamily="18" charset="0"/>
                          </a:rPr>
                        </m:ctrlPr>
                      </m:sSupPr>
                      <m:e>
                        <m:r>
                          <a:rPr lang="en-US" sz="2000" i="1">
                            <a:latin typeface="Cambria Math"/>
                          </a:rPr>
                          <m:t>𝑚𝑚</m:t>
                        </m:r>
                      </m:e>
                      <m:sup>
                        <m:r>
                          <a:rPr lang="en-US" sz="2000" i="1">
                            <a:latin typeface="Cambria Math"/>
                          </a:rPr>
                          <m:t>2</m:t>
                        </m:r>
                      </m:sup>
                    </m:sSup>
                  </m:oMath>
                </a14:m>
                <a:r>
                  <a:rPr lang="en-US" sz="2000" dirty="0"/>
                  <a:t>     </a:t>
                </a:r>
                <a:br>
                  <a:rPr lang="en-US" sz="2000" dirty="0"/>
                </a:br>
                <a:r>
                  <a:rPr lang="en-US" sz="2000" dirty="0"/>
                  <a:t>   </a:t>
                </a:r>
                <a:r>
                  <a:rPr lang="en-US" dirty="0"/>
                  <a:t>For Seismic reasons use </a:t>
                </a:r>
                <a:r>
                  <a:rPr lang="en-US" b="1" u="sng" dirty="0"/>
                  <a:t>1000*550 mm.</a:t>
                </a:r>
                <a:endParaRPr lang="en-US" sz="4800" b="1" u="sng" cap="none" spc="0" dirty="0">
                  <a:ln w="0"/>
                  <a:solidFill>
                    <a:schemeClr val="tx1"/>
                  </a:solidFill>
                  <a:effectLst>
                    <a:outerShdw blurRad="38100" dist="19050" dir="2700000" algn="tl" rotWithShape="0">
                      <a:schemeClr val="dk1">
                        <a:alpha val="40000"/>
                      </a:schemeClr>
                    </a:outerShdw>
                  </a:effectLst>
                </a:endParaRPr>
              </a:p>
            </p:txBody>
          </p:sp>
        </mc:Choice>
        <mc:Fallback xmlns="">
          <p:sp>
            <p:nvSpPr>
              <p:cNvPr id="2" name="Rectangle 1">
                <a:extLst>
                  <a:ext uri="{FF2B5EF4-FFF2-40B4-BE49-F238E27FC236}">
                    <a16:creationId xmlns:a16="http://schemas.microsoft.com/office/drawing/2014/main" id="{97525000-99DE-44E9-BC16-D75EF1BE6DA5}"/>
                  </a:ext>
                </a:extLst>
              </p:cNvPr>
              <p:cNvSpPr>
                <a:spLocks noRot="1" noChangeAspect="1" noMove="1" noResize="1" noEditPoints="1" noAdjustHandles="1" noChangeArrowheads="1" noChangeShapeType="1" noTextEdit="1"/>
              </p:cNvSpPr>
              <p:nvPr/>
            </p:nvSpPr>
            <p:spPr>
              <a:xfrm>
                <a:off x="506272" y="3229937"/>
                <a:ext cx="8067593" cy="1401666"/>
              </a:xfrm>
              <a:prstGeom prst="rect">
                <a:avLst/>
              </a:prstGeom>
              <a:blipFill>
                <a:blip r:embed="rId3"/>
                <a:stretch>
                  <a:fillRect b="-5652"/>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09B6FADA-F954-4EED-871B-D978FE2BB0D0}"/>
              </a:ext>
            </a:extLst>
          </p:cNvPr>
          <p:cNvSpPr/>
          <p:nvPr/>
        </p:nvSpPr>
        <p:spPr>
          <a:xfrm>
            <a:off x="406399" y="5103695"/>
            <a:ext cx="11785601" cy="1015663"/>
          </a:xfrm>
          <a:prstGeom prst="rect">
            <a:avLst/>
          </a:prstGeom>
        </p:spPr>
        <p:txBody>
          <a:bodyPr wrap="square">
            <a:spAutoFit/>
          </a:bodyPr>
          <a:lstStyle/>
          <a:p>
            <a:pPr indent="215900">
              <a:lnSpc>
                <a:spcPct val="150000"/>
              </a:lnSpc>
              <a:spcAft>
                <a:spcPts val="600"/>
              </a:spcAft>
            </a:pPr>
            <a:r>
              <a:rPr lang="en-US" sz="2000" b="1" u="sng" dirty="0">
                <a:latin typeface="Times New Roman" panose="02020603050405020304" pitchFamily="18" charset="0"/>
                <a:ea typeface="Calibri" panose="020F0502020204030204" pitchFamily="34" charset="0"/>
              </a:rPr>
              <a:t>For circular columns in we supposed diameter</a:t>
            </a:r>
            <a:r>
              <a:rPr lang="en-US" sz="2000" b="1" u="sng" dirty="0">
                <a:latin typeface="Times New Roman" panose="02020603050405020304" pitchFamily="18" charset="0"/>
                <a:ea typeface="Times New Roman" panose="02020603050405020304" pitchFamily="18" charset="0"/>
                <a:cs typeface="Times New Roman" panose="02020603050405020304" pitchFamily="18" charset="0"/>
              </a:rPr>
              <a:t> = 900 mm – will be rechecked in design phase. Also, some columns shall be minimized, especially the edge ones.</a:t>
            </a:r>
            <a:endParaRPr lang="en-GB" sz="2000" b="1" u="sng"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198908297"/>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32</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530138">
            <a:off x="7570348" y="702264"/>
            <a:ext cx="3738729" cy="765625"/>
          </a:xfrm>
          <a:prstGeom prst="rect">
            <a:avLst/>
          </a:prstGeom>
          <a:noFill/>
        </p:spPr>
        <p:txBody>
          <a:bodyPr wrap="square" lIns="91440" tIns="45720" rIns="91440" bIns="45720">
            <a:prstTxWarp prst="textWave1">
              <a:avLst>
                <a:gd name="adj1" fmla="val 20000"/>
                <a:gd name="adj2" fmla="val 91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Walls</a:t>
            </a:r>
          </a:p>
        </p:txBody>
      </p:sp>
      <p:sp>
        <p:nvSpPr>
          <p:cNvPr id="5" name="Wave 4"/>
          <p:cNvSpPr/>
          <p:nvPr/>
        </p:nvSpPr>
        <p:spPr>
          <a:xfrm>
            <a:off x="7239877" y="204216"/>
            <a:ext cx="4399673"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TextBox 5"/>
          <p:cNvSpPr txBox="1"/>
          <p:nvPr/>
        </p:nvSpPr>
        <p:spPr>
          <a:xfrm>
            <a:off x="304800" y="3012315"/>
            <a:ext cx="3916194" cy="1015663"/>
          </a:xfrm>
          <a:prstGeom prst="rect">
            <a:avLst/>
          </a:prstGeom>
          <a:noFill/>
        </p:spPr>
        <p:txBody>
          <a:bodyPr wrap="square" rtlCol="0">
            <a:spAutoFit/>
          </a:bodyPr>
          <a:lstStyle/>
          <a:p>
            <a:pPr marL="342900" indent="-342900">
              <a:buFont typeface="Wingdings" panose="05000000000000000000" pitchFamily="2" charset="2"/>
              <a:buChar char="v"/>
            </a:pPr>
            <a:r>
              <a:rPr lang="en-US" sz="20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For all floors the distribution was:</a:t>
            </a:r>
          </a:p>
          <a:p>
            <a:endParaRPr lang="en-US" sz="2000" dirty="0"/>
          </a:p>
        </p:txBody>
      </p:sp>
      <p:sp>
        <p:nvSpPr>
          <p:cNvPr id="7" name="Rounded Rectangle 6"/>
          <p:cNvSpPr/>
          <p:nvPr/>
        </p:nvSpPr>
        <p:spPr>
          <a:xfrm>
            <a:off x="618380" y="1750482"/>
            <a:ext cx="5191869" cy="697584"/>
          </a:xfrm>
          <a:prstGeom prst="roundRect">
            <a:avLst/>
          </a:prstGeom>
          <a:gradFill flip="none" rotWithShape="1">
            <a:gsLst>
              <a:gs pos="11000">
                <a:schemeClr val="accent5">
                  <a:lumMod val="20000"/>
                  <a:lumOff val="80000"/>
                </a:schemeClr>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useBgFill="1">
        <p:nvSpPr>
          <p:cNvPr id="8" name="Oval 7"/>
          <p:cNvSpPr/>
          <p:nvPr/>
        </p:nvSpPr>
        <p:spPr>
          <a:xfrm>
            <a:off x="945177" y="1765189"/>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1811820" y="1819672"/>
            <a:ext cx="4466788"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Shear wall  distribution</a:t>
            </a:r>
          </a:p>
        </p:txBody>
      </p:sp>
      <p:sp>
        <p:nvSpPr>
          <p:cNvPr id="10" name="Rounded Rectangle 9"/>
          <p:cNvSpPr/>
          <p:nvPr/>
        </p:nvSpPr>
        <p:spPr>
          <a:xfrm>
            <a:off x="219075" y="3802819"/>
            <a:ext cx="4362450" cy="45719"/>
          </a:xfrm>
          <a:prstGeom prst="roundRect">
            <a:avLst/>
          </a:prstGeom>
          <a:gradFill flip="none" rotWithShape="1">
            <a:gsLst>
              <a:gs pos="11000">
                <a:srgbClr val="EBE2E7"/>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 name="Rounded Rectangle 11"/>
          <p:cNvSpPr/>
          <p:nvPr/>
        </p:nvSpPr>
        <p:spPr>
          <a:xfrm>
            <a:off x="5159829" y="2612572"/>
            <a:ext cx="6706794" cy="3892732"/>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5421086" y="2717746"/>
            <a:ext cx="6218464" cy="3618726"/>
          </a:xfrm>
          <a:prstGeom prst="rect">
            <a:avLst/>
          </a:prstGeom>
        </p:spPr>
      </p:pic>
    </p:spTree>
    <p:extLst>
      <p:ext uri="{BB962C8B-B14F-4D97-AF65-F5344CB8AC3E}">
        <p14:creationId xmlns:p14="http://schemas.microsoft.com/office/powerpoint/2010/main" val="3521731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Rectangle 11"/>
          <p:cNvSpPr/>
          <p:nvPr/>
        </p:nvSpPr>
        <p:spPr>
          <a:xfrm rot="530138">
            <a:off x="7570348" y="702264"/>
            <a:ext cx="3738729" cy="765625"/>
          </a:xfrm>
          <a:prstGeom prst="rect">
            <a:avLst/>
          </a:prstGeom>
          <a:noFill/>
        </p:spPr>
        <p:txBody>
          <a:bodyPr wrap="square" lIns="91440" tIns="45720" rIns="91440" bIns="45720">
            <a:prstTxWarp prst="textWave1">
              <a:avLst>
                <a:gd name="adj1" fmla="val 20000"/>
                <a:gd name="adj2" fmla="val 91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Walls</a:t>
            </a:r>
          </a:p>
        </p:txBody>
      </p:sp>
      <p:sp>
        <p:nvSpPr>
          <p:cNvPr id="13" name="Wave 12"/>
          <p:cNvSpPr/>
          <p:nvPr/>
        </p:nvSpPr>
        <p:spPr>
          <a:xfrm>
            <a:off x="7239877" y="204216"/>
            <a:ext cx="4399673"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mc:AlternateContent xmlns:mc="http://schemas.openxmlformats.org/markup-compatibility/2006" xmlns:a14="http://schemas.microsoft.com/office/drawing/2010/main">
        <mc:Choice Requires="a14">
          <p:sp>
            <p:nvSpPr>
              <p:cNvPr id="14" name="TextBox 13"/>
              <p:cNvSpPr txBox="1"/>
              <p:nvPr/>
            </p:nvSpPr>
            <p:spPr>
              <a:xfrm>
                <a:off x="177344" y="1833213"/>
                <a:ext cx="10521136" cy="6313460"/>
              </a:xfrm>
              <a:prstGeom prst="rect">
                <a:avLst/>
              </a:prstGeom>
              <a:noFill/>
            </p:spPr>
            <p:txBody>
              <a:bodyPr wrap="square" rtlCol="0">
                <a:spAutoFit/>
              </a:bodyPr>
              <a:lstStyle/>
              <a:p>
                <a:pPr marL="342900" indent="-342900">
                  <a:lnSpc>
                    <a:spcPct val="150000"/>
                  </a:lnSpc>
                  <a:buFont typeface="Wingdings" panose="05000000000000000000" pitchFamily="2" charset="2"/>
                  <a:buChar char="v"/>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For all floors the distribution was: For axial capacity, from ACI318-14 code, the axial capacity of the wall is given by the following equation:</a:t>
                </a:r>
              </a:p>
              <a:p>
                <a:pPr>
                  <a:lnSpc>
                    <a:spcPct val="150000"/>
                  </a:lnSpc>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Pu on shear wall = load from slabs + own weight      </a:t>
                </a:r>
              </a:p>
              <a:p>
                <a:pPr marL="342900" indent="-342900">
                  <a:lnSpc>
                    <a:spcPct val="150000"/>
                  </a:lnSpc>
                  <a:buFont typeface="Wingdings" panose="05000000000000000000" pitchFamily="2" charset="2"/>
                  <a:buChar char="v"/>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∅𝑃𝑛 = 0.55∅𝑓𝑐′ 𝐴𝑔[1-</a:t>
                </a:r>
                <a14:m>
                  <m:oMath xmlns:m="http://schemas.openxmlformats.org/officeDocument/2006/math">
                    <m:sSup>
                      <m:sSupPr>
                        <m:ctrlPr>
                          <a:rPr lang="en-US" sz="2000" i="1" dirty="0">
                            <a:solidFill>
                              <a:prstClr val="black">
                                <a:lumMod val="95000"/>
                                <a:lumOff val="5000"/>
                              </a:prstClr>
                            </a:solidFill>
                            <a:latin typeface="Cambria Math" panose="02040503050406030204" pitchFamily="18" charset="0"/>
                            <a:cs typeface="Arial" panose="020B0604020202020204" pitchFamily="34" charset="0"/>
                          </a:rPr>
                        </m:ctrlPr>
                      </m:sSupPr>
                      <m:e>
                        <m:d>
                          <m:dPr>
                            <m:ctrlPr>
                              <a:rPr lang="en-US" sz="2000" i="1">
                                <a:solidFill>
                                  <a:prstClr val="black">
                                    <a:lumMod val="95000"/>
                                    <a:lumOff val="5000"/>
                                  </a:prstClr>
                                </a:solidFill>
                                <a:latin typeface="Cambria Math" panose="02040503050406030204" pitchFamily="18" charset="0"/>
                                <a:cs typeface="Arial" panose="020B0604020202020204" pitchFamily="34" charset="0"/>
                              </a:rPr>
                            </m:ctrlPr>
                          </m:dPr>
                          <m:e>
                            <m:f>
                              <m:fPr>
                                <m:ctrlPr>
                                  <a:rPr lang="en-US" sz="2000" i="1">
                                    <a:solidFill>
                                      <a:prstClr val="black">
                                        <a:lumMod val="95000"/>
                                        <a:lumOff val="5000"/>
                                      </a:prstClr>
                                    </a:solidFill>
                                    <a:latin typeface="Cambria Math" panose="02040503050406030204" pitchFamily="18" charset="0"/>
                                    <a:cs typeface="Arial" panose="020B0604020202020204" pitchFamily="34" charset="0"/>
                                  </a:rPr>
                                </m:ctrlPr>
                              </m:fPr>
                              <m:num>
                                <m:r>
                                  <m:rPr>
                                    <m:nor/>
                                  </m:rP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m:t>KLc</m:t>
                                </m:r>
                              </m:num>
                              <m:den>
                                <m:r>
                                  <m:rPr>
                                    <m:nor/>
                                  </m:rP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m:t>32</m:t>
                                </m:r>
                                <m:r>
                                  <m:rPr>
                                    <m:nor/>
                                  </m:rP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m:t>h</m:t>
                                </m:r>
                              </m:den>
                            </m:f>
                          </m:e>
                        </m:d>
                      </m:e>
                      <m:sup>
                        <m:r>
                          <a:rPr lang="en-US" sz="2000" i="1" dirty="0">
                            <a:solidFill>
                              <a:prstClr val="black">
                                <a:lumMod val="95000"/>
                                <a:lumOff val="5000"/>
                              </a:prstClr>
                            </a:solidFill>
                            <a:latin typeface="Cambria Math" panose="02040503050406030204" pitchFamily="18" charset="0"/>
                            <a:cs typeface="Arial" panose="020B0604020202020204" pitchFamily="34" charset="0"/>
                          </a:rPr>
                          <m:t>2</m:t>
                        </m:r>
                      </m:sup>
                    </m:sSup>
                  </m:oMath>
                </a14:m>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r>
                  <a:rPr lang="ar-SA"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r>
                <a:br>
                  <a:rPr lang="ar-SA"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b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where,</a:t>
                </a:r>
                <a:b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b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K: Effective length factor from ACI 318-14 table 11.5.3.2, take K = 0.8.</a:t>
                </a:r>
              </a:p>
              <a:p>
                <a:pPr>
                  <a:lnSpc>
                    <a:spcPct val="150000"/>
                  </a:lnSpc>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r>
                  <a:rPr lang="en-US" sz="2000" dirty="0" err="1">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Lc</a:t>
                </a: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Maximum vertical length of wall from center to center of joints. = 5.56 m</a:t>
                </a:r>
              </a:p>
              <a:p>
                <a:pPr>
                  <a:lnSpc>
                    <a:spcPct val="150000"/>
                  </a:lnSpc>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 0.7, 𝑓𝑐′=24, </a:t>
                </a:r>
              </a:p>
              <a:p>
                <a:pPr>
                  <a:lnSpc>
                    <a:spcPct val="150000"/>
                  </a:lnSpc>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h:Wall thickness = 0.3 m .</a:t>
                </a:r>
              </a:p>
              <a:p>
                <a:pPr>
                  <a:lnSpc>
                    <a:spcPct val="150000"/>
                  </a:lnSpc>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Ag: Cross section area </a:t>
                </a:r>
              </a:p>
              <a:p>
                <a:pPr marL="457200" indent="-457200">
                  <a:buFont typeface="Wingdings" panose="05000000000000000000" pitchFamily="2" charset="2"/>
                  <a:buChar char="v"/>
                </a:pPr>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v"/>
                </a:pPr>
                <a:endParaRPr lang="en-US" sz="20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a:p>
                <a:endParaRPr lang="en-US"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77344" y="1833213"/>
                <a:ext cx="10521136" cy="6313460"/>
              </a:xfrm>
              <a:prstGeom prst="rect">
                <a:avLst/>
              </a:prstGeom>
              <a:blipFill>
                <a:blip r:embed="rId2"/>
                <a:stretch>
                  <a:fillRect l="-521"/>
                </a:stretch>
              </a:blipFill>
            </p:spPr>
            <p:txBody>
              <a:bodyPr/>
              <a:lstStyle/>
              <a:p>
                <a:r>
                  <a:rPr lang="en-US">
                    <a:noFill/>
                  </a:rPr>
                  <a:t> </a:t>
                </a:r>
              </a:p>
            </p:txBody>
          </p:sp>
        </mc:Fallback>
      </mc:AlternateContent>
      <p:sp>
        <p:nvSpPr>
          <p:cNvPr id="15" name="Rounded Rectangle 14"/>
          <p:cNvSpPr/>
          <p:nvPr/>
        </p:nvSpPr>
        <p:spPr>
          <a:xfrm>
            <a:off x="330926" y="658566"/>
            <a:ext cx="5191869" cy="697584"/>
          </a:xfrm>
          <a:prstGeom prst="roundRect">
            <a:avLst/>
          </a:prstGeom>
          <a:gradFill flip="none" rotWithShape="1">
            <a:gsLst>
              <a:gs pos="11000">
                <a:schemeClr val="accent5">
                  <a:lumMod val="20000"/>
                  <a:lumOff val="80000"/>
                </a:schemeClr>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useBgFill="1">
        <p:nvSpPr>
          <p:cNvPr id="16" name="Oval 15"/>
          <p:cNvSpPr/>
          <p:nvPr/>
        </p:nvSpPr>
        <p:spPr>
          <a:xfrm>
            <a:off x="330926" y="658566"/>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7" name="TextBox 16"/>
          <p:cNvSpPr txBox="1"/>
          <p:nvPr/>
        </p:nvSpPr>
        <p:spPr>
          <a:xfrm>
            <a:off x="1292870" y="772789"/>
            <a:ext cx="4466788"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Shear wall checks </a:t>
            </a:r>
          </a:p>
        </p:txBody>
      </p:sp>
    </p:spTree>
    <p:extLst>
      <p:ext uri="{BB962C8B-B14F-4D97-AF65-F5344CB8AC3E}">
        <p14:creationId xmlns:p14="http://schemas.microsoft.com/office/powerpoint/2010/main" val="2425631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530138">
            <a:off x="7570348" y="702264"/>
            <a:ext cx="3738729" cy="765625"/>
          </a:xfrm>
          <a:prstGeom prst="rect">
            <a:avLst/>
          </a:prstGeom>
          <a:noFill/>
        </p:spPr>
        <p:txBody>
          <a:bodyPr wrap="square" lIns="91440" tIns="45720" rIns="91440" bIns="45720">
            <a:prstTxWarp prst="textWave1">
              <a:avLst>
                <a:gd name="adj1" fmla="val 20000"/>
                <a:gd name="adj2" fmla="val 913"/>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Walls</a:t>
            </a:r>
          </a:p>
        </p:txBody>
      </p:sp>
      <p:sp>
        <p:nvSpPr>
          <p:cNvPr id="5" name="Wave 4"/>
          <p:cNvSpPr/>
          <p:nvPr/>
        </p:nvSpPr>
        <p:spPr>
          <a:xfrm>
            <a:off x="7239877" y="204216"/>
            <a:ext cx="4399673"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sp>
        <p:nvSpPr>
          <p:cNvPr id="6" name="TextBox 5"/>
          <p:cNvSpPr txBox="1"/>
          <p:nvPr/>
        </p:nvSpPr>
        <p:spPr>
          <a:xfrm>
            <a:off x="365760" y="2181394"/>
            <a:ext cx="9736183" cy="1015663"/>
          </a:xfrm>
          <a:prstGeom prst="rect">
            <a:avLst/>
          </a:prstGeom>
          <a:noFill/>
        </p:spPr>
        <p:txBody>
          <a:bodyPr wrap="square" rtlCol="0">
            <a:spAutoFit/>
          </a:bodyPr>
          <a:lstStyle/>
          <a:p>
            <a:pPr marL="342900" indent="-342900">
              <a:buFont typeface="Wingdings" panose="05000000000000000000" pitchFamily="2" charset="2"/>
              <a:buChar char="v"/>
            </a:pP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If Pu &lt; ∅𝑃𝑛 , Shear Wall dimension will be adopted.</a:t>
            </a:r>
          </a:p>
          <a:p>
            <a:pPr marL="342900" indent="-342900">
              <a:buFont typeface="Wingdings" panose="05000000000000000000" pitchFamily="2" charset="2"/>
              <a:buChar char="v"/>
            </a:pPr>
            <a:endParaRPr lang="ar-SA"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endParaRPr lang="ar-SA"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p:sp>
        <p:nvSpPr>
          <p:cNvPr id="7" name="Rounded Rectangle 6"/>
          <p:cNvSpPr/>
          <p:nvPr/>
        </p:nvSpPr>
        <p:spPr>
          <a:xfrm>
            <a:off x="365760" y="678878"/>
            <a:ext cx="5191869" cy="697584"/>
          </a:xfrm>
          <a:prstGeom prst="roundRect">
            <a:avLst/>
          </a:prstGeom>
          <a:gradFill flip="none" rotWithShape="1">
            <a:gsLst>
              <a:gs pos="11000">
                <a:schemeClr val="accent5">
                  <a:lumMod val="20000"/>
                  <a:lumOff val="80000"/>
                </a:schemeClr>
              </a:gs>
              <a:gs pos="60000">
                <a:srgbClr val="B4B3EB"/>
              </a:gs>
              <a:gs pos="100000">
                <a:srgbClr val="9795E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sp useBgFill="1">
        <p:nvSpPr>
          <p:cNvPr id="8" name="Oval 7"/>
          <p:cNvSpPr/>
          <p:nvPr/>
        </p:nvSpPr>
        <p:spPr>
          <a:xfrm>
            <a:off x="743357" y="706055"/>
            <a:ext cx="935038" cy="697584"/>
          </a:xfrm>
          <a:prstGeom prst="ellipse">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2000" dirty="0">
              <a:solidFill>
                <a:prstClr val="white"/>
              </a:solidFill>
            </a:endParaRPr>
          </a:p>
        </p:txBody>
      </p:sp>
      <p:sp>
        <p:nvSpPr>
          <p:cNvPr id="9" name="TextBox 8"/>
          <p:cNvSpPr txBox="1"/>
          <p:nvPr/>
        </p:nvSpPr>
        <p:spPr>
          <a:xfrm>
            <a:off x="1678395" y="766060"/>
            <a:ext cx="4466788" cy="523220"/>
          </a:xfrm>
          <a:prstGeom prst="rect">
            <a:avLst/>
          </a:prstGeom>
          <a:noFill/>
        </p:spPr>
        <p:txBody>
          <a:bodyPr wrap="square" rtlCol="0">
            <a:spAutoFit/>
          </a:bodyPr>
          <a:lstStyle/>
          <a:p>
            <a:r>
              <a:rPr lang="en-US" sz="2800" b="1" dirty="0">
                <a:solidFill>
                  <a:prstClr val="black"/>
                </a:solidFill>
                <a:latin typeface="Times New Roman" panose="02020603050405020304" pitchFamily="18" charset="0"/>
                <a:cs typeface="Times New Roman" panose="02020603050405020304" pitchFamily="18" charset="0"/>
              </a:rPr>
              <a:t>Shear wall checks   </a:t>
            </a:r>
          </a:p>
        </p:txBody>
      </p:sp>
    </p:spTree>
    <p:extLst>
      <p:ext uri="{BB962C8B-B14F-4D97-AF65-F5344CB8AC3E}">
        <p14:creationId xmlns:p14="http://schemas.microsoft.com/office/powerpoint/2010/main" val="4290890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463348" y="528456"/>
            <a:ext cx="11147628" cy="2324495"/>
          </a:xfrm>
          <a:prstGeom prst="rect">
            <a:avLst/>
          </a:prstGeom>
          <a:noFill/>
        </p:spPr>
        <p:txBody>
          <a:bodyPr wrap="square" lIns="91440" tIns="45720" rIns="91440" bIns="45720">
            <a:prstTxWarp prst="textWave1">
              <a:avLst>
                <a:gd name="adj1" fmla="val 14112"/>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Three Dimensional  Structural Analysis </a:t>
            </a:r>
          </a:p>
          <a:p>
            <a:endPar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endParaRP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5" name="Wave 4"/>
          <p:cNvSpPr/>
          <p:nvPr/>
        </p:nvSpPr>
        <p:spPr>
          <a:xfrm>
            <a:off x="335354" y="211084"/>
            <a:ext cx="11555393" cy="1707168"/>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9" name="Rounded Rectangle 8"/>
          <p:cNvSpPr/>
          <p:nvPr/>
        </p:nvSpPr>
        <p:spPr>
          <a:xfrm>
            <a:off x="6037162" y="2648346"/>
            <a:ext cx="5185954" cy="3892732"/>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Rounded Rectangle 9"/>
          <p:cNvSpPr/>
          <p:nvPr/>
        </p:nvSpPr>
        <p:spPr>
          <a:xfrm>
            <a:off x="87269" y="2648346"/>
            <a:ext cx="5185954" cy="3892732"/>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pic>
        <p:nvPicPr>
          <p:cNvPr id="11" name="Picture 10"/>
          <p:cNvPicPr>
            <a:picLocks noChangeAspect="1"/>
          </p:cNvPicPr>
          <p:nvPr/>
        </p:nvPicPr>
        <p:blipFill>
          <a:blip r:embed="rId2"/>
          <a:stretch>
            <a:fillRect/>
          </a:stretch>
        </p:blipFill>
        <p:spPr>
          <a:xfrm>
            <a:off x="222068" y="2852952"/>
            <a:ext cx="4950823" cy="34835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p:cNvPicPr>
            <a:picLocks noChangeAspect="1"/>
          </p:cNvPicPr>
          <p:nvPr/>
        </p:nvPicPr>
        <p:blipFill>
          <a:blip r:embed="rId3"/>
          <a:stretch>
            <a:fillRect/>
          </a:stretch>
        </p:blipFill>
        <p:spPr>
          <a:xfrm>
            <a:off x="6165669" y="2852951"/>
            <a:ext cx="4911634" cy="35870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77934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88509">
            <a:off x="425088" y="566898"/>
            <a:ext cx="5030888" cy="832012"/>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5" name="Wave 4"/>
          <p:cNvSpPr/>
          <p:nvPr/>
        </p:nvSpPr>
        <p:spPr>
          <a:xfrm>
            <a:off x="242814" y="53490"/>
            <a:ext cx="5532046" cy="1775377"/>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53" name="TextBox 52"/>
          <p:cNvSpPr txBox="1"/>
          <p:nvPr/>
        </p:nvSpPr>
        <p:spPr>
          <a:xfrm>
            <a:off x="102392" y="4205131"/>
            <a:ext cx="6653628"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a:t>
            </a:r>
          </a:p>
        </p:txBody>
      </p:sp>
      <p:sp>
        <p:nvSpPr>
          <p:cNvPr id="51" name="Oval 50"/>
          <p:cNvSpPr/>
          <p:nvPr/>
        </p:nvSpPr>
        <p:spPr>
          <a:xfrm>
            <a:off x="387801" y="2518042"/>
            <a:ext cx="3132694" cy="661046"/>
          </a:xfrm>
          <a:prstGeom prst="ellipse">
            <a:avLst/>
          </a:prstGeom>
          <a:solidFill>
            <a:schemeClr val="accent4">
              <a:lumMod val="60000"/>
              <a:lumOff val="4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52" name="Oval 51"/>
          <p:cNvSpPr/>
          <p:nvPr/>
        </p:nvSpPr>
        <p:spPr>
          <a:xfrm>
            <a:off x="414143" y="1742745"/>
            <a:ext cx="3132694" cy="661046"/>
          </a:xfrm>
          <a:prstGeom prst="ellipse">
            <a:avLst/>
          </a:prstGeom>
          <a:solidFill>
            <a:srgbClr val="FB796B"/>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63" name="Oval 4"/>
          <p:cNvSpPr txBox="1"/>
          <p:nvPr/>
        </p:nvSpPr>
        <p:spPr>
          <a:xfrm>
            <a:off x="866665" y="2586256"/>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Compatibility</a:t>
            </a:r>
            <a:r>
              <a:rPr lang="en-US" sz="2000" kern="1200" dirty="0">
                <a:latin typeface="Times New Roman" panose="02020603050405020304" pitchFamily="18" charset="0"/>
                <a:cs typeface="Times New Roman" panose="02020603050405020304" pitchFamily="18" charset="0"/>
              </a:rPr>
              <a:t> </a:t>
            </a:r>
          </a:p>
        </p:txBody>
      </p:sp>
      <p:sp>
        <p:nvSpPr>
          <p:cNvPr id="64" name="Oval 4"/>
          <p:cNvSpPr txBox="1"/>
          <p:nvPr/>
        </p:nvSpPr>
        <p:spPr>
          <a:xfrm>
            <a:off x="860856" y="1868245"/>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Drawing structural model </a:t>
            </a:r>
            <a:endParaRPr lang="en-US" sz="2000" kern="1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65" name="Oval 64"/>
          <p:cNvSpPr/>
          <p:nvPr/>
        </p:nvSpPr>
        <p:spPr>
          <a:xfrm>
            <a:off x="364536" y="3258629"/>
            <a:ext cx="3132694" cy="661046"/>
          </a:xfrm>
          <a:prstGeom prst="ellipse">
            <a:avLst/>
          </a:prstGeom>
          <a:solidFill>
            <a:schemeClr val="accent6">
              <a:lumMod val="40000"/>
              <a:lumOff val="6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66" name="Oval 65"/>
          <p:cNvSpPr/>
          <p:nvPr/>
        </p:nvSpPr>
        <p:spPr>
          <a:xfrm>
            <a:off x="387801" y="4059786"/>
            <a:ext cx="3132694" cy="661046"/>
          </a:xfrm>
          <a:prstGeom prst="ellipse">
            <a:avLst/>
          </a:prstGeom>
          <a:solidFill>
            <a:srgbClr val="63D79A"/>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67" name="Oval 66"/>
          <p:cNvSpPr/>
          <p:nvPr/>
        </p:nvSpPr>
        <p:spPr>
          <a:xfrm>
            <a:off x="404309" y="4867606"/>
            <a:ext cx="3132694" cy="661046"/>
          </a:xfrm>
          <a:prstGeom prst="ellipse">
            <a:avLst/>
          </a:prstGeom>
          <a:solidFill>
            <a:srgbClr val="70BFE6"/>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68" name="Oval 4"/>
          <p:cNvSpPr txBox="1"/>
          <p:nvPr/>
        </p:nvSpPr>
        <p:spPr>
          <a:xfrm>
            <a:off x="872916" y="3353708"/>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External equilibrium </a:t>
            </a:r>
            <a:r>
              <a:rPr lang="en-US" sz="2000" kern="1200" dirty="0">
                <a:latin typeface="Times New Roman" panose="02020603050405020304" pitchFamily="18" charset="0"/>
                <a:cs typeface="Times New Roman" panose="02020603050405020304" pitchFamily="18" charset="0"/>
              </a:rPr>
              <a:t> </a:t>
            </a:r>
          </a:p>
        </p:txBody>
      </p:sp>
      <p:sp>
        <p:nvSpPr>
          <p:cNvPr id="69" name="Oval 4"/>
          <p:cNvSpPr txBox="1"/>
          <p:nvPr/>
        </p:nvSpPr>
        <p:spPr>
          <a:xfrm>
            <a:off x="907612" y="4141066"/>
            <a:ext cx="2145757"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Internal equilibrium </a:t>
            </a:r>
            <a:r>
              <a:rPr lang="en-US" sz="2000" dirty="0">
                <a:latin typeface="Times New Roman" panose="02020603050405020304" pitchFamily="18" charset="0"/>
                <a:cs typeface="Times New Roman" panose="02020603050405020304" pitchFamily="18" charset="0"/>
              </a:rPr>
              <a:t> </a:t>
            </a:r>
          </a:p>
        </p:txBody>
      </p:sp>
      <p:sp>
        <p:nvSpPr>
          <p:cNvPr id="70" name="Oval 4"/>
          <p:cNvSpPr txBox="1"/>
          <p:nvPr/>
        </p:nvSpPr>
        <p:spPr>
          <a:xfrm>
            <a:off x="738042" y="5112409"/>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Slab</a:t>
            </a:r>
            <a:r>
              <a:rPr lang="en-US" sz="2000" dirty="0">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shear</a:t>
            </a:r>
            <a:endParaRPr lang="en-US" sz="2000" dirty="0">
              <a:latin typeface="Times New Roman" panose="02020603050405020304" pitchFamily="18" charset="0"/>
              <a:cs typeface="Times New Roman" panose="02020603050405020304" pitchFamily="18" charset="0"/>
            </a:endParaRPr>
          </a:p>
          <a:p>
            <a:pPr lvl="0" algn="ctr" defTabSz="889000">
              <a:lnSpc>
                <a:spcPct val="90000"/>
              </a:lnSpc>
              <a:spcBef>
                <a:spcPct val="0"/>
              </a:spcBef>
              <a:spcAft>
                <a:spcPct val="35000"/>
              </a:spcAft>
            </a:pPr>
            <a:endParaRPr lang="en-US" sz="2000" kern="1200" dirty="0">
              <a:latin typeface="Times New Roman" panose="02020603050405020304" pitchFamily="18" charset="0"/>
              <a:cs typeface="Times New Roman" panose="02020603050405020304" pitchFamily="18" charset="0"/>
            </a:endParaRPr>
          </a:p>
        </p:txBody>
      </p:sp>
      <p:sp>
        <p:nvSpPr>
          <p:cNvPr id="71" name="Oval 70"/>
          <p:cNvSpPr/>
          <p:nvPr/>
        </p:nvSpPr>
        <p:spPr>
          <a:xfrm>
            <a:off x="364536" y="5675426"/>
            <a:ext cx="3132694" cy="661046"/>
          </a:xfrm>
          <a:prstGeom prst="ellipse">
            <a:avLst/>
          </a:prstGeom>
          <a:solidFill>
            <a:srgbClr val="8EADEA"/>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2" name="Oval 4"/>
          <p:cNvSpPr txBox="1"/>
          <p:nvPr/>
        </p:nvSpPr>
        <p:spPr>
          <a:xfrm>
            <a:off x="823308" y="5760111"/>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Fundamental period</a:t>
            </a:r>
            <a:endParaRPr lang="en-US" sz="2000" kern="1200" dirty="0">
              <a:latin typeface="Times New Roman" panose="02020603050405020304" pitchFamily="18" charset="0"/>
              <a:cs typeface="Times New Roman" panose="02020603050405020304" pitchFamily="18" charset="0"/>
            </a:endParaRPr>
          </a:p>
        </p:txBody>
      </p:sp>
      <p:sp>
        <p:nvSpPr>
          <p:cNvPr id="73" name="Oval 72"/>
          <p:cNvSpPr/>
          <p:nvPr/>
        </p:nvSpPr>
        <p:spPr>
          <a:xfrm>
            <a:off x="8694156" y="3223133"/>
            <a:ext cx="3132694" cy="661046"/>
          </a:xfrm>
          <a:prstGeom prst="ellipse">
            <a:avLst/>
          </a:prstGeom>
          <a:solidFill>
            <a:schemeClr val="accent4">
              <a:lumMod val="20000"/>
              <a:lumOff val="8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4" name="Oval 73"/>
          <p:cNvSpPr/>
          <p:nvPr/>
        </p:nvSpPr>
        <p:spPr>
          <a:xfrm>
            <a:off x="8717421" y="1754794"/>
            <a:ext cx="3132694" cy="661046"/>
          </a:xfrm>
          <a:prstGeom prst="ellipse">
            <a:avLst/>
          </a:prstGeom>
          <a:solidFill>
            <a:srgbClr val="FEE1DE"/>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5" name="Oval 4"/>
          <p:cNvSpPr txBox="1"/>
          <p:nvPr/>
        </p:nvSpPr>
        <p:spPr>
          <a:xfrm>
            <a:off x="9289231" y="3432277"/>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r>
              <a:rPr lang="en-US" dirty="0">
                <a:solidFill>
                  <a:prstClr val="black"/>
                </a:solidFill>
                <a:latin typeface="Times New Roman" panose="02020603050405020304" pitchFamily="18" charset="0"/>
                <a:cs typeface="Times New Roman" panose="02020603050405020304" pitchFamily="18" charset="0"/>
              </a:rPr>
              <a:t>Base shear</a:t>
            </a:r>
            <a:r>
              <a:rPr lang="ar-SA" dirty="0">
                <a:solidFill>
                  <a:prstClr val="black"/>
                </a:solidFill>
                <a:latin typeface="Times New Roman" panose="02020603050405020304" pitchFamily="18" charset="0"/>
                <a:cs typeface="Times New Roman" panose="02020603050405020304" pitchFamily="18" charset="0"/>
              </a:rPr>
              <a:t> </a:t>
            </a:r>
            <a:r>
              <a:rPr lang="en-US" dirty="0">
                <a:solidFill>
                  <a:prstClr val="black"/>
                </a:solidFill>
                <a:latin typeface="Times New Roman" panose="02020603050405020304" pitchFamily="18" charset="0"/>
                <a:cs typeface="Times New Roman" panose="02020603050405020304" pitchFamily="18" charset="0"/>
              </a:rPr>
              <a:t>by ELM</a:t>
            </a:r>
          </a:p>
          <a:p>
            <a:pPr lvl="0" algn="ctr" defTabSz="889000">
              <a:lnSpc>
                <a:spcPct val="90000"/>
              </a:lnSpc>
              <a:spcBef>
                <a:spcPct val="0"/>
              </a:spcBef>
              <a:spcAft>
                <a:spcPct val="35000"/>
              </a:spcAft>
            </a:pPr>
            <a:r>
              <a:rPr lang="en-US" sz="2000" kern="1200" dirty="0">
                <a:latin typeface="Times New Roman" panose="02020603050405020304" pitchFamily="18" charset="0"/>
                <a:cs typeface="Times New Roman" panose="02020603050405020304" pitchFamily="18" charset="0"/>
              </a:rPr>
              <a:t> </a:t>
            </a:r>
          </a:p>
        </p:txBody>
      </p:sp>
      <p:sp>
        <p:nvSpPr>
          <p:cNvPr id="76" name="Oval 4"/>
          <p:cNvSpPr txBox="1"/>
          <p:nvPr/>
        </p:nvSpPr>
        <p:spPr>
          <a:xfrm>
            <a:off x="9190476" y="1868245"/>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r>
              <a:rPr lang="en-US" dirty="0">
                <a:solidFill>
                  <a:prstClr val="black"/>
                </a:solidFill>
                <a:latin typeface="Times New Roman" panose="02020603050405020304" pitchFamily="18" charset="0"/>
                <a:cs typeface="Times New Roman" panose="02020603050405020304" pitchFamily="18" charset="0"/>
              </a:rPr>
              <a:t>Structural system type</a:t>
            </a:r>
          </a:p>
        </p:txBody>
      </p:sp>
      <p:sp>
        <p:nvSpPr>
          <p:cNvPr id="77" name="Oval 76"/>
          <p:cNvSpPr/>
          <p:nvPr/>
        </p:nvSpPr>
        <p:spPr>
          <a:xfrm>
            <a:off x="8743764" y="2516470"/>
            <a:ext cx="3132694" cy="661046"/>
          </a:xfrm>
          <a:prstGeom prst="ellipse">
            <a:avLst/>
          </a:prstGeom>
          <a:solidFill>
            <a:schemeClr val="accent6">
              <a:lumMod val="20000"/>
              <a:lumOff val="8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8" name="Oval 77"/>
          <p:cNvSpPr/>
          <p:nvPr/>
        </p:nvSpPr>
        <p:spPr>
          <a:xfrm>
            <a:off x="8759440" y="4009198"/>
            <a:ext cx="3132694" cy="661046"/>
          </a:xfrm>
          <a:prstGeom prst="ellipse">
            <a:avLst/>
          </a:prstGeom>
          <a:solidFill>
            <a:srgbClr val="C6F0DA"/>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9" name="Oval 78"/>
          <p:cNvSpPr/>
          <p:nvPr/>
        </p:nvSpPr>
        <p:spPr>
          <a:xfrm>
            <a:off x="8733929" y="4867606"/>
            <a:ext cx="3132694" cy="661046"/>
          </a:xfrm>
          <a:prstGeom prst="ellipse">
            <a:avLst/>
          </a:prstGeom>
          <a:solidFill>
            <a:srgbClr val="D4ECF8"/>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80" name="Oval 4"/>
          <p:cNvSpPr txBox="1"/>
          <p:nvPr/>
        </p:nvSpPr>
        <p:spPr>
          <a:xfrm>
            <a:off x="9202536" y="2621953"/>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r>
              <a:rPr lang="en-US" dirty="0">
                <a:solidFill>
                  <a:prstClr val="black"/>
                </a:solidFill>
                <a:latin typeface="Times New Roman" panose="02020603050405020304" pitchFamily="18" charset="0"/>
                <a:cs typeface="Times New Roman" panose="02020603050405020304" pitchFamily="18" charset="0"/>
              </a:rPr>
              <a:t>Mass participation ratio</a:t>
            </a:r>
          </a:p>
        </p:txBody>
      </p:sp>
      <p:sp>
        <p:nvSpPr>
          <p:cNvPr id="81" name="Oval 4"/>
          <p:cNvSpPr txBox="1"/>
          <p:nvPr/>
        </p:nvSpPr>
        <p:spPr>
          <a:xfrm>
            <a:off x="8984293" y="4129426"/>
            <a:ext cx="3088642"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a:r>
              <a:rPr lang="en-US" dirty="0">
                <a:solidFill>
                  <a:prstClr val="black"/>
                </a:solidFill>
                <a:latin typeface="Times New Roman" panose="02020603050405020304" pitchFamily="18" charset="0"/>
                <a:cs typeface="Times New Roman" panose="02020603050405020304" pitchFamily="18" charset="0"/>
              </a:rPr>
              <a:t>Base shear by Response Spectrum</a:t>
            </a:r>
          </a:p>
        </p:txBody>
      </p:sp>
      <p:sp>
        <p:nvSpPr>
          <p:cNvPr id="82" name="Oval 4"/>
          <p:cNvSpPr txBox="1"/>
          <p:nvPr/>
        </p:nvSpPr>
        <p:spPr>
          <a:xfrm>
            <a:off x="9560016" y="4944386"/>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r>
              <a:rPr lang="en-US" dirty="0">
                <a:solidFill>
                  <a:prstClr val="black"/>
                </a:solidFill>
                <a:latin typeface="Times New Roman" panose="02020603050405020304" pitchFamily="18" charset="0"/>
                <a:cs typeface="Times New Roman" panose="02020603050405020304" pitchFamily="18" charset="0"/>
              </a:rPr>
              <a:t>Slab deflection</a:t>
            </a:r>
          </a:p>
        </p:txBody>
      </p:sp>
      <p:sp>
        <p:nvSpPr>
          <p:cNvPr id="83" name="Oval 82"/>
          <p:cNvSpPr/>
          <p:nvPr/>
        </p:nvSpPr>
        <p:spPr>
          <a:xfrm>
            <a:off x="8694156" y="5675426"/>
            <a:ext cx="3132694" cy="661046"/>
          </a:xfrm>
          <a:prstGeom prst="ellipse">
            <a:avLst/>
          </a:prstGeom>
          <a:solidFill>
            <a:srgbClr val="CEDBF6"/>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84" name="Oval 4"/>
          <p:cNvSpPr txBox="1"/>
          <p:nvPr/>
        </p:nvSpPr>
        <p:spPr>
          <a:xfrm>
            <a:off x="9152928" y="5760111"/>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dirty="0">
                <a:solidFill>
                  <a:prstClr val="black"/>
                </a:solidFill>
                <a:latin typeface="Times New Roman" panose="02020603050405020304" pitchFamily="18" charset="0"/>
                <a:cs typeface="Times New Roman" panose="02020603050405020304" pitchFamily="18" charset="0"/>
              </a:rPr>
              <a:t>Drift</a:t>
            </a:r>
            <a:endParaRPr lang="en-US" sz="2000" kern="1200" dirty="0">
              <a:latin typeface="Times New Roman" panose="02020603050405020304" pitchFamily="18" charset="0"/>
              <a:cs typeface="Times New Roman" panose="02020603050405020304" pitchFamily="18" charset="0"/>
            </a:endParaRPr>
          </a:p>
        </p:txBody>
      </p:sp>
      <p:cxnSp>
        <p:nvCxnSpPr>
          <p:cNvPr id="85" name="Straight Connector 84"/>
          <p:cNvCxnSpPr/>
          <p:nvPr/>
        </p:nvCxnSpPr>
        <p:spPr>
          <a:xfrm flipH="1" flipV="1">
            <a:off x="6647896" y="4339721"/>
            <a:ext cx="2095036" cy="23420"/>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endCxn id="97" idx="7"/>
          </p:cNvCxnSpPr>
          <p:nvPr/>
        </p:nvCxnSpPr>
        <p:spPr>
          <a:xfrm flipH="1">
            <a:off x="6902516" y="2058149"/>
            <a:ext cx="1840416" cy="1312768"/>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7132044" y="2821397"/>
            <a:ext cx="1610888" cy="844595"/>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7252665" y="3561984"/>
            <a:ext cx="1467003" cy="378251"/>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flipV="1">
            <a:off x="6593322" y="4581328"/>
            <a:ext cx="2166118" cy="589633"/>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endCxn id="97" idx="5"/>
          </p:cNvCxnSpPr>
          <p:nvPr/>
        </p:nvCxnSpPr>
        <p:spPr>
          <a:xfrm flipH="1" flipV="1">
            <a:off x="6902516" y="4976304"/>
            <a:ext cx="1817151" cy="1002477"/>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endCxn id="66" idx="6"/>
          </p:cNvCxnSpPr>
          <p:nvPr/>
        </p:nvCxnSpPr>
        <p:spPr>
          <a:xfrm flipH="1">
            <a:off x="3520495" y="4323076"/>
            <a:ext cx="1420032" cy="67233"/>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97" idx="1"/>
            <a:endCxn id="52" idx="6"/>
          </p:cNvCxnSpPr>
          <p:nvPr/>
        </p:nvCxnSpPr>
        <p:spPr>
          <a:xfrm flipH="1" flipV="1">
            <a:off x="3546837" y="2073268"/>
            <a:ext cx="1665008" cy="1297649"/>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endCxn id="51" idx="6"/>
          </p:cNvCxnSpPr>
          <p:nvPr/>
        </p:nvCxnSpPr>
        <p:spPr>
          <a:xfrm flipH="1" flipV="1">
            <a:off x="3520495" y="2848565"/>
            <a:ext cx="1574984" cy="859553"/>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endCxn id="65" idx="6"/>
          </p:cNvCxnSpPr>
          <p:nvPr/>
        </p:nvCxnSpPr>
        <p:spPr>
          <a:xfrm flipH="1" flipV="1">
            <a:off x="3497230" y="3589152"/>
            <a:ext cx="1488020" cy="323860"/>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67" idx="6"/>
          </p:cNvCxnSpPr>
          <p:nvPr/>
        </p:nvCxnSpPr>
        <p:spPr>
          <a:xfrm flipH="1">
            <a:off x="3537003" y="4639103"/>
            <a:ext cx="1481263" cy="559026"/>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7" idx="3"/>
            <a:endCxn id="71" idx="6"/>
          </p:cNvCxnSpPr>
          <p:nvPr/>
        </p:nvCxnSpPr>
        <p:spPr>
          <a:xfrm flipH="1">
            <a:off x="3497230" y="4976304"/>
            <a:ext cx="1714615" cy="1029645"/>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4861695" y="3038431"/>
            <a:ext cx="2390971" cy="227035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8" name="TextBox 97"/>
          <p:cNvSpPr txBox="1"/>
          <p:nvPr/>
        </p:nvSpPr>
        <p:spPr>
          <a:xfrm>
            <a:off x="5120537" y="3796839"/>
            <a:ext cx="1828800" cy="707886"/>
          </a:xfrm>
          <a:prstGeom prst="rect">
            <a:avLst/>
          </a:prstGeom>
          <a:noFill/>
          <a:ln>
            <a:noFill/>
          </a:ln>
        </p:spPr>
        <p:txBody>
          <a:bodyPr wrap="square" rtlCol="0" anchor="ctr" anchorCtr="1">
            <a:spAutoFit/>
          </a:bodyPr>
          <a:lstStyle/>
          <a:p>
            <a:r>
              <a:rPr lang="en-US" sz="4000" dirty="0">
                <a:latin typeface="Times New Roman" panose="02020603050405020304" pitchFamily="18" charset="0"/>
                <a:cs typeface="Times New Roman" panose="02020603050405020304" pitchFamily="18" charset="0"/>
              </a:rPr>
              <a:t>Checks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79528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Rectangle 10"/>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12" name="Wave 11"/>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ounded Rectangle 12"/>
          <p:cNvSpPr/>
          <p:nvPr/>
        </p:nvSpPr>
        <p:spPr>
          <a:xfrm>
            <a:off x="78177" y="1958050"/>
            <a:ext cx="5494460" cy="697584"/>
          </a:xfrm>
          <a:prstGeom prst="roundRect">
            <a:avLst/>
          </a:prstGeom>
          <a:gradFill flip="none" rotWithShape="1">
            <a:gsLst>
              <a:gs pos="96000">
                <a:srgbClr val="FB6A5B"/>
              </a:gs>
              <a:gs pos="13000">
                <a:schemeClr val="accent5">
                  <a:lumMod val="20000"/>
                  <a:lumOff val="80000"/>
                </a:schemeClr>
              </a:gs>
              <a:gs pos="48000">
                <a:srgbClr val="FC988E"/>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4" name="Oval 13"/>
          <p:cNvSpPr/>
          <p:nvPr/>
        </p:nvSpPr>
        <p:spPr>
          <a:xfrm>
            <a:off x="481174" y="195805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TextBox 14"/>
          <p:cNvSpPr txBox="1"/>
          <p:nvPr/>
        </p:nvSpPr>
        <p:spPr>
          <a:xfrm>
            <a:off x="826923" y="1572555"/>
            <a:ext cx="4602327" cy="1323439"/>
          </a:xfrm>
          <a:prstGeom prst="rect">
            <a:avLst/>
          </a:prstGeom>
          <a:noFill/>
          <a:ln>
            <a:noFill/>
          </a:ln>
        </p:spPr>
        <p:txBody>
          <a:bodyPr wrap="square" rtlCol="0" anchor="ctr" anchorCtr="1">
            <a:spAutoFit/>
          </a:bodyPr>
          <a:lstStyle/>
          <a:p>
            <a:pPr lvl="0"/>
            <a:r>
              <a:rPr lang="en-US" sz="3200" dirty="0">
                <a:latin typeface="Times New Roman" panose="02020603050405020304" pitchFamily="18" charset="0"/>
                <a:cs typeface="Times New Roman" panose="02020603050405020304" pitchFamily="18" charset="0"/>
              </a:rPr>
              <a:t> </a:t>
            </a:r>
          </a:p>
          <a:p>
            <a:pPr lvl="0"/>
            <a:r>
              <a:rPr lang="en-US" sz="2400" dirty="0">
                <a:solidFill>
                  <a:schemeClr val="tx1">
                    <a:lumMod val="95000"/>
                    <a:lumOff val="5000"/>
                  </a:schemeClr>
                </a:solidFill>
                <a:latin typeface="Times New Roman" panose="02020603050405020304" pitchFamily="18" charset="0"/>
                <a:cs typeface="Times New Roman" panose="02020603050405020304" pitchFamily="18" charset="0"/>
              </a:rPr>
              <a:t>Drawing structural model </a:t>
            </a:r>
          </a:p>
          <a:p>
            <a:endParaRPr lang="en-US" sz="2400" dirty="0"/>
          </a:p>
        </p:txBody>
      </p:sp>
      <p:sp>
        <p:nvSpPr>
          <p:cNvPr id="16" name="TextBox 15"/>
          <p:cNvSpPr txBox="1"/>
          <p:nvPr/>
        </p:nvSpPr>
        <p:spPr>
          <a:xfrm>
            <a:off x="791087" y="2045232"/>
            <a:ext cx="4953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1</a:t>
            </a:r>
          </a:p>
        </p:txBody>
      </p:sp>
      <p:pic>
        <p:nvPicPr>
          <p:cNvPr id="2" name="Picture 1"/>
          <p:cNvPicPr>
            <a:picLocks noChangeAspect="1"/>
          </p:cNvPicPr>
          <p:nvPr/>
        </p:nvPicPr>
        <p:blipFill>
          <a:blip r:embed="rId2"/>
          <a:stretch>
            <a:fillRect/>
          </a:stretch>
        </p:blipFill>
        <p:spPr>
          <a:xfrm>
            <a:off x="481174" y="3585198"/>
            <a:ext cx="4598126" cy="1552450"/>
          </a:xfrm>
          <a:prstGeom prst="rect">
            <a:avLst/>
          </a:prstGeom>
          <a:effectLst>
            <a:glow rad="139700">
              <a:schemeClr val="accent2">
                <a:satMod val="175000"/>
                <a:alpha val="40000"/>
              </a:schemeClr>
            </a:glow>
          </a:effectLst>
        </p:spPr>
      </p:pic>
      <p:pic>
        <p:nvPicPr>
          <p:cNvPr id="4" name="Picture 3"/>
          <p:cNvPicPr>
            <a:picLocks noChangeAspect="1"/>
          </p:cNvPicPr>
          <p:nvPr/>
        </p:nvPicPr>
        <p:blipFill>
          <a:blip r:embed="rId3"/>
          <a:stretch>
            <a:fillRect/>
          </a:stretch>
        </p:blipFill>
        <p:spPr>
          <a:xfrm>
            <a:off x="5774999" y="2045232"/>
            <a:ext cx="5823234" cy="4056995"/>
          </a:xfrm>
          <a:prstGeom prst="rect">
            <a:avLst/>
          </a:prstGeom>
          <a:effectLst>
            <a:glow rad="228600">
              <a:schemeClr val="accent2">
                <a:satMod val="175000"/>
                <a:alpha val="40000"/>
              </a:schemeClr>
            </a:glow>
            <a:softEdge rad="127000"/>
          </a:effectLst>
        </p:spPr>
      </p:pic>
    </p:spTree>
    <p:extLst>
      <p:ext uri="{BB962C8B-B14F-4D97-AF65-F5344CB8AC3E}">
        <p14:creationId xmlns:p14="http://schemas.microsoft.com/office/powerpoint/2010/main" val="16866909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78177" y="1958050"/>
            <a:ext cx="5494460" cy="697584"/>
          </a:xfrm>
          <a:prstGeom prst="roundRect">
            <a:avLst/>
          </a:prstGeom>
          <a:gradFill flip="none" rotWithShape="1">
            <a:gsLst>
              <a:gs pos="27000">
                <a:schemeClr val="accent5">
                  <a:lumMod val="20000"/>
                  <a:lumOff val="80000"/>
                </a:schemeClr>
              </a:gs>
              <a:gs pos="60000">
                <a:srgbClr val="F3DD95"/>
              </a:gs>
              <a:gs pos="100000">
                <a:srgbClr val="EECD6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Oval 4"/>
          <p:cNvSpPr/>
          <p:nvPr/>
        </p:nvSpPr>
        <p:spPr>
          <a:xfrm>
            <a:off x="481174" y="195805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TextBox 5"/>
          <p:cNvSpPr txBox="1"/>
          <p:nvPr/>
        </p:nvSpPr>
        <p:spPr>
          <a:xfrm>
            <a:off x="791087" y="2045232"/>
            <a:ext cx="4953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2</a:t>
            </a:r>
          </a:p>
        </p:txBody>
      </p:sp>
      <p:sp>
        <p:nvSpPr>
          <p:cNvPr id="7" name="Rectangle 6"/>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Wave 7"/>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9" name="TextBox 8"/>
          <p:cNvSpPr txBox="1"/>
          <p:nvPr/>
        </p:nvSpPr>
        <p:spPr>
          <a:xfrm>
            <a:off x="1596300" y="2061639"/>
            <a:ext cx="2517613" cy="738664"/>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Compatibility </a:t>
            </a:r>
          </a:p>
          <a:p>
            <a:endParaRPr lang="en-US" dirty="0"/>
          </a:p>
        </p:txBody>
      </p:sp>
      <p:sp>
        <p:nvSpPr>
          <p:cNvPr id="11" name="Rectangle 10"/>
          <p:cNvSpPr/>
          <p:nvPr/>
        </p:nvSpPr>
        <p:spPr>
          <a:xfrm>
            <a:off x="408258" y="2959718"/>
            <a:ext cx="5003293"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All structural members are moving as one unit.</a:t>
            </a:r>
          </a:p>
        </p:txBody>
      </p:sp>
      <p:pic>
        <p:nvPicPr>
          <p:cNvPr id="2" name="Picture 1"/>
          <p:cNvPicPr>
            <a:picLocks noChangeAspect="1"/>
          </p:cNvPicPr>
          <p:nvPr/>
        </p:nvPicPr>
        <p:blipFill>
          <a:blip r:embed="rId2"/>
          <a:stretch>
            <a:fillRect/>
          </a:stretch>
        </p:blipFill>
        <p:spPr>
          <a:xfrm>
            <a:off x="6388417" y="1496355"/>
            <a:ext cx="5267325" cy="4772025"/>
          </a:xfrm>
          <a:prstGeom prst="rect">
            <a:avLst/>
          </a:prstGeom>
          <a:ln>
            <a:solidFill>
              <a:srgbClr val="C00000"/>
            </a:solidFill>
          </a:ln>
          <a:effectLst>
            <a:glow rad="139700">
              <a:schemeClr val="accent4">
                <a:satMod val="175000"/>
                <a:alpha val="40000"/>
              </a:schemeClr>
            </a:glow>
            <a:softEdge rad="127000"/>
          </a:effectLst>
        </p:spPr>
      </p:pic>
    </p:spTree>
    <p:extLst>
      <p:ext uri="{BB962C8B-B14F-4D97-AF65-F5344CB8AC3E}">
        <p14:creationId xmlns:p14="http://schemas.microsoft.com/office/powerpoint/2010/main" val="25203993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240367525"/>
              </p:ext>
            </p:extLst>
          </p:nvPr>
        </p:nvGraphicFramePr>
        <p:xfrm>
          <a:off x="1849729" y="3657600"/>
          <a:ext cx="8562975" cy="1700632"/>
        </p:xfrm>
        <a:graphic>
          <a:graphicData uri="http://schemas.openxmlformats.org/drawingml/2006/table">
            <a:tbl>
              <a:tblPr firstRow="1" firstCol="1" bandRow="1">
                <a:tableStyleId>{93296810-A885-4BE3-A3E7-6D5BEEA58F35}</a:tableStyleId>
              </a:tblPr>
              <a:tblGrid>
                <a:gridCol w="1747031">
                  <a:extLst>
                    <a:ext uri="{9D8B030D-6E8A-4147-A177-3AD203B41FA5}">
                      <a16:colId xmlns:a16="http://schemas.microsoft.com/office/drawing/2014/main" val="20000"/>
                    </a:ext>
                  </a:extLst>
                </a:gridCol>
                <a:gridCol w="2479359">
                  <a:extLst>
                    <a:ext uri="{9D8B030D-6E8A-4147-A177-3AD203B41FA5}">
                      <a16:colId xmlns:a16="http://schemas.microsoft.com/office/drawing/2014/main" val="20001"/>
                    </a:ext>
                  </a:extLst>
                </a:gridCol>
                <a:gridCol w="2169440">
                  <a:extLst>
                    <a:ext uri="{9D8B030D-6E8A-4147-A177-3AD203B41FA5}">
                      <a16:colId xmlns:a16="http://schemas.microsoft.com/office/drawing/2014/main" val="20002"/>
                    </a:ext>
                  </a:extLst>
                </a:gridCol>
                <a:gridCol w="2167145">
                  <a:extLst>
                    <a:ext uri="{9D8B030D-6E8A-4147-A177-3AD203B41FA5}">
                      <a16:colId xmlns:a16="http://schemas.microsoft.com/office/drawing/2014/main" val="20003"/>
                    </a:ext>
                  </a:extLst>
                </a:gridCol>
              </a:tblGrid>
              <a:tr h="746879">
                <a:tc>
                  <a:txBody>
                    <a:bodyPr/>
                    <a:lstStyle/>
                    <a:p>
                      <a:pPr marL="0" marR="81280" indent="0" algn="ctr" defTabSz="914400" rtl="0" eaLnBrk="1" latinLnBrk="0" hangingPunct="1">
                        <a:lnSpc>
                          <a:spcPct val="107000"/>
                        </a:lnSpc>
                        <a:spcBef>
                          <a:spcPts val="0"/>
                        </a:spcBef>
                        <a:spcAft>
                          <a:spcPts val="0"/>
                        </a:spcAft>
                      </a:pPr>
                      <a:endParaRPr lang="ar-SA"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endParaRPr>
                    </a:p>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Load type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Manual </a:t>
                      </a:r>
                    </a:p>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results  (kN)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ETABS</a:t>
                      </a:r>
                      <a:endParaRPr lang="ar-SA"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endParaRPr>
                    </a:p>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 results (kN)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endPar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endParaRPr>
                    </a:p>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Difference %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extLst>
                  <a:ext uri="{0D108BD9-81ED-4DB2-BD59-A6C34878D82A}">
                    <a16:rowId xmlns:a16="http://schemas.microsoft.com/office/drawing/2014/main" val="10000"/>
                  </a:ext>
                </a:extLst>
              </a:tr>
              <a:tr h="476144">
                <a:tc>
                  <a:txBody>
                    <a:bodyPr/>
                    <a:lstStyle/>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Dead</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0"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141792</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0"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145864</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0"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2.79 %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extLst>
                  <a:ext uri="{0D108BD9-81ED-4DB2-BD59-A6C34878D82A}">
                    <a16:rowId xmlns:a16="http://schemas.microsoft.com/office/drawing/2014/main" val="10001"/>
                  </a:ext>
                </a:extLst>
              </a:tr>
              <a:tr h="477609">
                <a:tc>
                  <a:txBody>
                    <a:bodyPr/>
                    <a:lstStyle/>
                    <a:p>
                      <a:pPr marL="0" marR="81280" indent="0" algn="ctr" defTabSz="914400" rtl="0" eaLnBrk="1" latinLnBrk="0" hangingPunct="1">
                        <a:lnSpc>
                          <a:spcPct val="107000"/>
                        </a:lnSpc>
                        <a:spcBef>
                          <a:spcPts val="0"/>
                        </a:spcBef>
                        <a:spcAft>
                          <a:spcPts val="0"/>
                        </a:spcAft>
                      </a:pPr>
                      <a:r>
                        <a:rPr lang="en-US" sz="2000" b="1"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Live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algn="ctr"/>
                      <a:r>
                        <a:rPr lang="en-US" dirty="0"/>
                        <a:t>30042.2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dirty="0"/>
                        <a:t>30067.7</a:t>
                      </a:r>
                      <a:endParaRPr lang="en-US" sz="2000" b="0"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endParaRP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tc>
                  <a:txBody>
                    <a:bodyPr/>
                    <a:lstStyle/>
                    <a:p>
                      <a:pPr marL="0" marR="81280" indent="0" algn="ctr" defTabSz="914400" rtl="0" eaLnBrk="1" latinLnBrk="0" hangingPunct="1">
                        <a:lnSpc>
                          <a:spcPct val="107000"/>
                        </a:lnSpc>
                        <a:spcBef>
                          <a:spcPts val="0"/>
                        </a:spcBef>
                        <a:spcAft>
                          <a:spcPts val="0"/>
                        </a:spcAft>
                      </a:pPr>
                      <a:r>
                        <a:rPr lang="en-US" sz="2000" b="0" kern="1200" dirty="0">
                          <a:solidFill>
                            <a:schemeClr val="tx1">
                              <a:lumMod val="95000"/>
                              <a:lumOff val="5000"/>
                            </a:schemeClr>
                          </a:solidFill>
                          <a:effectLst/>
                          <a:latin typeface="Times New Roman" panose="02020603050405020304" pitchFamily="18" charset="0"/>
                          <a:ea typeface="+mn-ea"/>
                          <a:cs typeface="Times New Roman" panose="02020603050405020304" pitchFamily="18" charset="0"/>
                        </a:rPr>
                        <a:t>0.08 %</a:t>
                      </a:r>
                    </a:p>
                  </a:txBody>
                  <a:tcPr marL="153670" marR="73025" marT="698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coolSlant"/>
                      <a:lightRig rig="flood" dir="t"/>
                    </a:cell3D>
                  </a:tcPr>
                </a:tc>
                <a:extLst>
                  <a:ext uri="{0D108BD9-81ED-4DB2-BD59-A6C34878D82A}">
                    <a16:rowId xmlns:a16="http://schemas.microsoft.com/office/drawing/2014/main" val="10002"/>
                  </a:ext>
                </a:extLst>
              </a:tr>
            </a:tbl>
          </a:graphicData>
        </a:graphic>
      </p:graphicFrame>
      <p:sp>
        <p:nvSpPr>
          <p:cNvPr id="5" name="Rounded Rectangle 4"/>
          <p:cNvSpPr/>
          <p:nvPr/>
        </p:nvSpPr>
        <p:spPr>
          <a:xfrm>
            <a:off x="78176" y="1958050"/>
            <a:ext cx="4324007" cy="697584"/>
          </a:xfrm>
          <a:prstGeom prst="roundRect">
            <a:avLst/>
          </a:prstGeom>
          <a:gradFill>
            <a:gsLst>
              <a:gs pos="21000">
                <a:schemeClr val="accent5">
                  <a:lumMod val="20000"/>
                  <a:lumOff val="80000"/>
                </a:schemeClr>
              </a:gs>
              <a:gs pos="44000">
                <a:schemeClr val="accent6">
                  <a:lumMod val="20000"/>
                  <a:lumOff val="80000"/>
                </a:schemeClr>
              </a:gs>
              <a:gs pos="100000">
                <a:schemeClr val="accent6">
                  <a:lumMod val="60000"/>
                  <a:lumOff val="40000"/>
                </a:schemeClr>
              </a:gs>
            </a:gsLst>
            <a:path path="circle">
              <a:fillToRect l="100000" b="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Oval 5"/>
          <p:cNvSpPr/>
          <p:nvPr/>
        </p:nvSpPr>
        <p:spPr>
          <a:xfrm>
            <a:off x="481174" y="195805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TextBox 6"/>
          <p:cNvSpPr txBox="1"/>
          <p:nvPr/>
        </p:nvSpPr>
        <p:spPr>
          <a:xfrm>
            <a:off x="791087" y="2045232"/>
            <a:ext cx="4953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3</a:t>
            </a:r>
          </a:p>
        </p:txBody>
      </p:sp>
      <p:sp>
        <p:nvSpPr>
          <p:cNvPr id="8" name="Rectangle 7"/>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9" name="Wave 8"/>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0" name="TextBox 9"/>
          <p:cNvSpPr txBox="1"/>
          <p:nvPr/>
        </p:nvSpPr>
        <p:spPr>
          <a:xfrm>
            <a:off x="1596299" y="2061639"/>
            <a:ext cx="6254477" cy="738664"/>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External Equilibrium </a:t>
            </a:r>
          </a:p>
          <a:p>
            <a:endParaRPr lang="en-US" dirty="0"/>
          </a:p>
        </p:txBody>
      </p:sp>
      <p:sp>
        <p:nvSpPr>
          <p:cNvPr id="11" name="Rectangle 10"/>
          <p:cNvSpPr/>
          <p:nvPr/>
        </p:nvSpPr>
        <p:spPr>
          <a:xfrm>
            <a:off x="408258" y="2959718"/>
            <a:ext cx="7079182"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All loads on the structure and reactions are approximately the same.</a:t>
            </a:r>
          </a:p>
        </p:txBody>
      </p:sp>
    </p:spTree>
    <p:extLst>
      <p:ext uri="{BB962C8B-B14F-4D97-AF65-F5344CB8AC3E}">
        <p14:creationId xmlns:p14="http://schemas.microsoft.com/office/powerpoint/2010/main" val="3245074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4</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rot="159054">
            <a:off x="332555" y="424824"/>
            <a:ext cx="4793676" cy="848442"/>
          </a:xfrm>
          <a:prstGeom prst="rect">
            <a:avLst/>
          </a:prstGeom>
          <a:noFill/>
        </p:spPr>
        <p:txBody>
          <a:bodyPr wrap="square" lIns="91440" tIns="45720" rIns="91440" bIns="45720">
            <a:prstTxWarp prst="textWave1">
              <a:avLst>
                <a:gd name="adj1" fmla="val 20000"/>
                <a:gd name="adj2" fmla="val 121"/>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Project Description </a:t>
            </a:r>
          </a:p>
        </p:txBody>
      </p:sp>
      <p:sp>
        <p:nvSpPr>
          <p:cNvPr id="6" name="Wave 5"/>
          <p:cNvSpPr/>
          <p:nvPr/>
        </p:nvSpPr>
        <p:spPr>
          <a:xfrm>
            <a:off x="94617" y="104775"/>
            <a:ext cx="5525133" cy="1524000"/>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535"/>
              </a:avLst>
            </a:prstTxWarp>
            <a:noAutofit/>
          </a:bodyPr>
          <a:lstStyle/>
          <a:p>
            <a:pPr algn="ctr"/>
            <a:endParaRPr lang="en-US" dirty="0">
              <a:ln>
                <a:solidFill>
                  <a:schemeClr val="accent4">
                    <a:lumMod val="60000"/>
                    <a:lumOff val="40000"/>
                  </a:schemeClr>
                </a:solidFill>
              </a:ln>
              <a:solidFill>
                <a:schemeClr val="tx1"/>
              </a:solidFill>
            </a:endParaRPr>
          </a:p>
        </p:txBody>
      </p:sp>
      <p:sp>
        <p:nvSpPr>
          <p:cNvPr id="2" name="Rectangle 1"/>
          <p:cNvSpPr/>
          <p:nvPr/>
        </p:nvSpPr>
        <p:spPr>
          <a:xfrm>
            <a:off x="474617" y="1838423"/>
            <a:ext cx="6644640" cy="458074"/>
          </a:xfrm>
          <a:prstGeom prst="rect">
            <a:avLst/>
          </a:prstGeom>
        </p:spPr>
        <p:txBody>
          <a:bodyPr wrap="square">
            <a:spAutoFit/>
          </a:bodyPr>
          <a:lstStyle/>
          <a:p>
            <a:pPr marL="342900" lvl="0" indent="-342900">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rPr>
              <a:t>The soil in the site has a bearing capacity of about </a:t>
            </a:r>
            <a:r>
              <a:rPr lang="en-US" dirty="0" smtClean="0">
                <a:latin typeface="Times New Roman" panose="02020603050405020304" pitchFamily="18" charset="0"/>
                <a:ea typeface="Calibri" panose="020F0502020204030204" pitchFamily="34" charset="0"/>
              </a:rPr>
              <a:t>3.5 </a:t>
            </a:r>
            <a:r>
              <a:rPr lang="en-US" dirty="0">
                <a:latin typeface="Times New Roman" panose="02020603050405020304" pitchFamily="18" charset="0"/>
                <a:ea typeface="Calibri" panose="020F0502020204030204" pitchFamily="34" charset="0"/>
              </a:rPr>
              <a:t>kg/ cm</a:t>
            </a:r>
            <a:r>
              <a:rPr lang="en-US" baseline="30000" dirty="0">
                <a:latin typeface="Times New Roman" panose="02020603050405020304" pitchFamily="18" charset="0"/>
                <a:ea typeface="Calibri" panose="020F0502020204030204" pitchFamily="34" charset="0"/>
              </a:rPr>
              <a:t>2</a:t>
            </a:r>
            <a:endParaRPr lang="en-US" dirty="0">
              <a:latin typeface="Times New Roman" panose="02020603050405020304" pitchFamily="18" charset="0"/>
              <a:ea typeface="Calibri" panose="020F0502020204030204" pitchFamily="34" charset="0"/>
            </a:endParaRPr>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nvPr>
            </p:nvGraphicFramePr>
            <p:xfrm>
              <a:off x="2169558" y="2489949"/>
              <a:ext cx="7093131" cy="4336865"/>
            </p:xfrm>
            <a:graphic>
              <a:graphicData uri="http://schemas.openxmlformats.org/drawingml/2006/table">
                <a:tbl>
                  <a:tblPr firstRow="1" firstCol="1" bandRow="1"/>
                  <a:tblGrid>
                    <a:gridCol w="1579428">
                      <a:extLst>
                        <a:ext uri="{9D8B030D-6E8A-4147-A177-3AD203B41FA5}">
                          <a16:colId xmlns:a16="http://schemas.microsoft.com/office/drawing/2014/main" val="740509335"/>
                        </a:ext>
                      </a:extLst>
                    </a:gridCol>
                    <a:gridCol w="1947544">
                      <a:extLst>
                        <a:ext uri="{9D8B030D-6E8A-4147-A177-3AD203B41FA5}">
                          <a16:colId xmlns:a16="http://schemas.microsoft.com/office/drawing/2014/main" val="3160109167"/>
                        </a:ext>
                      </a:extLst>
                    </a:gridCol>
                    <a:gridCol w="1724297">
                      <a:extLst>
                        <a:ext uri="{9D8B030D-6E8A-4147-A177-3AD203B41FA5}">
                          <a16:colId xmlns:a16="http://schemas.microsoft.com/office/drawing/2014/main" val="515303975"/>
                        </a:ext>
                      </a:extLst>
                    </a:gridCol>
                    <a:gridCol w="1841862">
                      <a:extLst>
                        <a:ext uri="{9D8B030D-6E8A-4147-A177-3AD203B41FA5}">
                          <a16:colId xmlns:a16="http://schemas.microsoft.com/office/drawing/2014/main" val="3115834161"/>
                        </a:ext>
                      </a:extLst>
                    </a:gridCol>
                  </a:tblGrid>
                  <a:tr h="402375">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Floor Name</a:t>
                          </a:r>
                        </a:p>
                      </a:txBody>
                      <a:tcPr marL="68580" marR="68580" marT="0"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Function</a:t>
                          </a: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Area (</a:t>
                          </a:r>
                          <a14:m>
                            <m:oMath xmlns:m="http://schemas.openxmlformats.org/officeDocument/2006/math">
                              <m:sSup>
                                <m:sSupPr>
                                  <m:ctrlPr>
                                    <a:rPr lang="en-US" sz="1200" b="1" i="1">
                                      <a:solidFill>
                                        <a:srgbClr val="000000"/>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sz="1200" b="1"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𝒎</m:t>
                                  </m:r>
                                </m:e>
                                <m:sup>
                                  <m:r>
                                    <a:rPr lang="en-US" sz="1200" b="1"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𝟐</m:t>
                                  </m:r>
                                </m:sup>
                              </m:sSup>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Height (m)</a:t>
                          </a: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extLst>
                      <a:ext uri="{0D108BD9-81ED-4DB2-BD59-A6C34878D82A}">
                        <a16:rowId xmlns:a16="http://schemas.microsoft.com/office/drawing/2014/main" val="3898713387"/>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Basemen ІІ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100" b="1" i="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Parking</a:t>
                          </a:r>
                          <a:endPar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549785384"/>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Basement 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100" b="1" i="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Parking</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913965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Ground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05134524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First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9787494"/>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Second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Clinics</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709794929"/>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Offices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rtl="0">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163817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Fourth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242630909"/>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Fifth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889687"/>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Sixth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963539260"/>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10,880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34.52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6222024"/>
                      </a:ext>
                    </a:extLst>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3599537871"/>
                  </p:ext>
                </p:extLst>
              </p:nvPr>
            </p:nvGraphicFramePr>
            <p:xfrm>
              <a:off x="2169558" y="2489949"/>
              <a:ext cx="7093131" cy="4336865"/>
            </p:xfrm>
            <a:graphic>
              <a:graphicData uri="http://schemas.openxmlformats.org/drawingml/2006/table">
                <a:tbl>
                  <a:tblPr firstRow="1" firstCol="1" bandRow="1"/>
                  <a:tblGrid>
                    <a:gridCol w="1579428">
                      <a:extLst>
                        <a:ext uri="{9D8B030D-6E8A-4147-A177-3AD203B41FA5}">
                          <a16:colId xmlns:a16="http://schemas.microsoft.com/office/drawing/2014/main" val="740509335"/>
                        </a:ext>
                      </a:extLst>
                    </a:gridCol>
                    <a:gridCol w="1947544">
                      <a:extLst>
                        <a:ext uri="{9D8B030D-6E8A-4147-A177-3AD203B41FA5}">
                          <a16:colId xmlns:a16="http://schemas.microsoft.com/office/drawing/2014/main" val="3160109167"/>
                        </a:ext>
                      </a:extLst>
                    </a:gridCol>
                    <a:gridCol w="1724297">
                      <a:extLst>
                        <a:ext uri="{9D8B030D-6E8A-4147-A177-3AD203B41FA5}">
                          <a16:colId xmlns:a16="http://schemas.microsoft.com/office/drawing/2014/main" val="515303975"/>
                        </a:ext>
                      </a:extLst>
                    </a:gridCol>
                    <a:gridCol w="1841862">
                      <a:extLst>
                        <a:ext uri="{9D8B030D-6E8A-4147-A177-3AD203B41FA5}">
                          <a16:colId xmlns:a16="http://schemas.microsoft.com/office/drawing/2014/main" val="3115834161"/>
                        </a:ext>
                      </a:extLst>
                    </a:gridCol>
                  </a:tblGrid>
                  <a:tr h="402375">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Floor Name</a:t>
                          </a:r>
                        </a:p>
                      </a:txBody>
                      <a:tcPr marL="68580" marR="68580" marT="0" marB="0">
                        <a:lnL w="12700" cap="flat" cmpd="sng" algn="ctr">
                          <a:solidFill>
                            <a:srgbClr val="C0504D"/>
                          </a:solidFill>
                          <a:prstDash val="solid"/>
                          <a:round/>
                          <a:headEnd type="none" w="med" len="med"/>
                          <a:tailEnd type="none" w="med" len="med"/>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Function</a:t>
                          </a:r>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a:txBody>
                        <a:bodyPr/>
                        <a:lstStyle/>
                        <a:p>
                          <a:endParaRPr lang="en-US"/>
                        </a:p>
                      </a:txBody>
                      <a:tcPr marL="68580" marR="68580" marT="0" marB="0">
                        <a:lnL>
                          <a:noFill/>
                        </a:lnL>
                        <a:lnR>
                          <a:noFill/>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blipFill>
                          <a:blip r:embed="rId2"/>
                          <a:stretch>
                            <a:fillRect l="-204947" t="-1515" r="-107774" b="-981818"/>
                          </a:stretch>
                        </a:blipFill>
                      </a:tcPr>
                    </a:tc>
                    <a:tc>
                      <a:txBody>
                        <a:bodyPr/>
                        <a:lstStyle/>
                        <a:p>
                          <a:pPr marL="0" marR="0" indent="360045"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Height (m)</a:t>
                          </a: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extLst>
                      <a:ext uri="{0D108BD9-81ED-4DB2-BD59-A6C34878D82A}">
                        <a16:rowId xmlns:a16="http://schemas.microsoft.com/office/drawing/2014/main" val="3898713387"/>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Basemen ІІ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100" b="1" i="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Parking</a:t>
                          </a:r>
                          <a:endPar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549785384"/>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Basement 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100" b="1" i="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Parking</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913965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Ground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105134524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First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9787494"/>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Second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Clinics</a:t>
                          </a:r>
                          <a:endPar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709794929"/>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Offices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rtl="0">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1638178"/>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Fourth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242630909"/>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Fifth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889687"/>
                      </a:ext>
                    </a:extLst>
                  </a:tr>
                  <a:tr h="393449">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Sixth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Student dormitories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963539260"/>
                      </a:ext>
                    </a:extLst>
                  </a:tr>
                  <a:tr h="393449">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10,880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1590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34.52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6222024"/>
                      </a:ext>
                    </a:extLst>
                  </a:tr>
                </a:tbl>
              </a:graphicData>
            </a:graphic>
          </p:graphicFrame>
        </mc:Fallback>
      </mc:AlternateContent>
    </p:spTree>
    <p:extLst>
      <p:ext uri="{BB962C8B-B14F-4D97-AF65-F5344CB8AC3E}">
        <p14:creationId xmlns:p14="http://schemas.microsoft.com/office/powerpoint/2010/main" val="7706961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8" name="Rectangle 3"/>
          <p:cNvSpPr>
            <a:spLocks noChangeArrowheads="1"/>
          </p:cNvSpPr>
          <p:nvPr/>
        </p:nvSpPr>
        <p:spPr bwMode="auto">
          <a:xfrm>
            <a:off x="2133600" y="1976052"/>
            <a:ext cx="22794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en-US" sz="1200">
                <a:solidFill>
                  <a:srgbClr val="000000"/>
                </a:solidFill>
                <a:latin typeface="Arial" panose="020B0604020202020204" pitchFamily="34" charset="0"/>
                <a:ea typeface="Times New Roman" panose="02020603050405020304" pitchFamily="18" charset="0"/>
              </a:rPr>
              <a:t> </a:t>
            </a:r>
            <a:endParaRPr lang="en-US" altLang="en-US">
              <a:latin typeface="Arial" panose="020B0604020202020204" pitchFamily="34" charset="0"/>
            </a:endParaRPr>
          </a:p>
        </p:txBody>
      </p:sp>
      <p:sp>
        <p:nvSpPr>
          <p:cNvPr id="29" name="Rounded Rectangle 28"/>
          <p:cNvSpPr/>
          <p:nvPr/>
        </p:nvSpPr>
        <p:spPr>
          <a:xfrm>
            <a:off x="78176" y="1674629"/>
            <a:ext cx="5962015" cy="697584"/>
          </a:xfrm>
          <a:prstGeom prst="roundRect">
            <a:avLst/>
          </a:prstGeom>
          <a:gradFill flip="none" rotWithShape="1">
            <a:gsLst>
              <a:gs pos="97000">
                <a:srgbClr val="14BE89"/>
              </a:gs>
              <a:gs pos="26000">
                <a:schemeClr val="accent1">
                  <a:lumMod val="20000"/>
                  <a:lumOff val="80000"/>
                </a:schemeClr>
              </a:gs>
              <a:gs pos="68000">
                <a:srgbClr val="18E6A6"/>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30" name="Oval 29"/>
          <p:cNvSpPr/>
          <p:nvPr/>
        </p:nvSpPr>
        <p:spPr>
          <a:xfrm>
            <a:off x="294912" y="1674629"/>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31" name="TextBox 30"/>
          <p:cNvSpPr txBox="1"/>
          <p:nvPr/>
        </p:nvSpPr>
        <p:spPr>
          <a:xfrm>
            <a:off x="481174" y="1699387"/>
            <a:ext cx="661826"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4</a:t>
            </a:r>
          </a:p>
        </p:txBody>
      </p:sp>
      <p:sp>
        <p:nvSpPr>
          <p:cNvPr id="32" name="Rectangle 31"/>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33" name="Wave 32"/>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34" name="TextBox 33"/>
          <p:cNvSpPr txBox="1"/>
          <p:nvPr/>
        </p:nvSpPr>
        <p:spPr>
          <a:xfrm>
            <a:off x="1263464" y="1754926"/>
            <a:ext cx="4959046" cy="1107996"/>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Internal Equilibrium ( for frame  )  </a:t>
            </a:r>
          </a:p>
          <a:p>
            <a:pPr lvl="0"/>
            <a:r>
              <a:rPr lang="en-US" sz="2400" dirty="0">
                <a:latin typeface="Times New Roman" panose="02020603050405020304" pitchFamily="18" charset="0"/>
                <a:cs typeface="Times New Roman" panose="02020603050405020304" pitchFamily="18" charset="0"/>
              </a:rPr>
              <a:t> </a:t>
            </a:r>
          </a:p>
          <a:p>
            <a:endParaRPr lang="en-US" dirty="0"/>
          </a:p>
        </p:txBody>
      </p:sp>
      <mc:AlternateContent xmlns:mc="http://schemas.openxmlformats.org/markup-compatibility/2006" xmlns:a14="http://schemas.microsoft.com/office/drawing/2010/main">
        <mc:Choice Requires="a14">
          <p:sp>
            <p:nvSpPr>
              <p:cNvPr id="35" name="Rectangle 34"/>
              <p:cNvSpPr/>
              <p:nvPr/>
            </p:nvSpPr>
            <p:spPr>
              <a:xfrm>
                <a:off x="324152" y="2500792"/>
                <a:ext cx="7472815" cy="400110"/>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Make a check on Ground floor slab  for Live load (</a:t>
                </a:r>
                <a14:m>
                  <m:oMath xmlns:m="http://schemas.openxmlformats.org/officeDocument/2006/math">
                    <m:sSub>
                      <m:sSubPr>
                        <m:ctrlPr>
                          <a:rPr lang="en-US" sz="2000" i="1" dirty="0" smtClean="0">
                            <a:latin typeface="Cambria Math" panose="02040503050406030204" pitchFamily="18" charset="0"/>
                            <a:cs typeface="Times New Roman" panose="02020603050405020304" pitchFamily="18" charset="0"/>
                          </a:rPr>
                        </m:ctrlPr>
                      </m:sSubPr>
                      <m:e>
                        <m:r>
                          <a:rPr lang="en-US" sz="2000" b="0" i="1" dirty="0" smtClean="0">
                            <a:latin typeface="Cambria Math" panose="02040503050406030204" pitchFamily="18" charset="0"/>
                            <a:cs typeface="Times New Roman" panose="02020603050405020304" pitchFamily="18" charset="0"/>
                          </a:rPr>
                          <m:t>𝑊</m:t>
                        </m:r>
                      </m:e>
                      <m:sub>
                        <m:r>
                          <a:rPr lang="en-US" sz="2000" b="0" i="1" dirty="0" smtClean="0">
                            <a:latin typeface="Cambria Math" panose="02040503050406030204" pitchFamily="18" charset="0"/>
                            <a:cs typeface="Times New Roman" panose="02020603050405020304" pitchFamily="18" charset="0"/>
                          </a:rPr>
                          <m:t>𝑙𝑖𝑣𝑒</m:t>
                        </m:r>
                      </m:sub>
                    </m:sSub>
                  </m:oMath>
                </a14:m>
                <a:r>
                  <a:rPr lang="en-US" sz="2000" dirty="0">
                    <a:latin typeface="Times New Roman" panose="02020603050405020304" pitchFamily="18" charset="0"/>
                    <a:cs typeface="Times New Roman" panose="02020603050405020304" pitchFamily="18" charset="0"/>
                  </a:rPr>
                  <a:t> = 3.5 kN/</a:t>
                </a:r>
                <a14:m>
                  <m:oMath xmlns:m="http://schemas.openxmlformats.org/officeDocument/2006/math">
                    <m:sSup>
                      <m:sSupPr>
                        <m:ctrlPr>
                          <a:rPr lang="en-US" sz="2000" i="1" dirty="0">
                            <a:latin typeface="Cambria Math" panose="02040503050406030204" pitchFamily="18" charset="0"/>
                          </a:rPr>
                        </m:ctrlPr>
                      </m:sSupPr>
                      <m:e>
                        <m:r>
                          <m:rPr>
                            <m:sty m:val="p"/>
                          </m:rPr>
                          <a:rPr lang="en-US" sz="2000" dirty="0">
                            <a:latin typeface="Cambria Math" panose="02040503050406030204" pitchFamily="18" charset="0"/>
                          </a:rPr>
                          <m:t>m</m:t>
                        </m:r>
                      </m:e>
                      <m:sup>
                        <m:r>
                          <a:rPr lang="en-US" sz="2000" dirty="0">
                            <a:latin typeface="Cambria Math" panose="02040503050406030204" pitchFamily="18" charset="0"/>
                          </a:rPr>
                          <m:t>2</m:t>
                        </m:r>
                      </m:sup>
                    </m:sSup>
                    <m:r>
                      <a:rPr lang="en-US" sz="2000" b="0" i="0" dirty="0" smtClean="0">
                        <a:latin typeface="Cambria Math" panose="02040503050406030204" pitchFamily="18" charset="0"/>
                      </a:rPr>
                      <m:t>)</m:t>
                    </m:r>
                  </m:oMath>
                </a14:m>
                <a:endParaRPr lang="en-US" sz="2000" dirty="0">
                  <a:latin typeface="Times New Roman" panose="02020603050405020304" pitchFamily="18" charset="0"/>
                  <a:cs typeface="Times New Roman" panose="02020603050405020304" pitchFamily="18" charset="0"/>
                </a:endParaRPr>
              </a:p>
            </p:txBody>
          </p:sp>
        </mc:Choice>
        <mc:Fallback xmlns="">
          <p:sp>
            <p:nvSpPr>
              <p:cNvPr id="35" name="Rectangle 34"/>
              <p:cNvSpPr>
                <a:spLocks noRot="1" noChangeAspect="1" noMove="1" noResize="1" noEditPoints="1" noAdjustHandles="1" noChangeArrowheads="1" noChangeShapeType="1" noTextEdit="1"/>
              </p:cNvSpPr>
              <p:nvPr/>
            </p:nvSpPr>
            <p:spPr>
              <a:xfrm>
                <a:off x="324152" y="2500792"/>
                <a:ext cx="7472815" cy="400110"/>
              </a:xfrm>
              <a:prstGeom prst="rect">
                <a:avLst/>
              </a:prstGeom>
              <a:blipFill>
                <a:blip r:embed="rId2"/>
                <a:stretch>
                  <a:fillRect l="-816" t="-7576"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373965" y="3054060"/>
                <a:ext cx="6096000" cy="1188467"/>
              </a:xfrm>
              <a:prstGeom prst="rect">
                <a:avLst/>
              </a:prstGeom>
            </p:spPr>
            <p:txBody>
              <a:bodyPr>
                <a:spAutoFit/>
              </a:bodyPr>
              <a:lstStyle/>
              <a:p>
                <a:pPr marL="342900" indent="-342900">
                  <a:buFont typeface="Wingdings" panose="05000000000000000000" pitchFamily="2" charset="2"/>
                  <a:buChar char="v"/>
                </a:pPr>
                <a:r>
                  <a:rPr lang="en-US" sz="2000" u="sng" dirty="0">
                    <a:latin typeface="Times New Roman" panose="02020603050405020304" pitchFamily="18" charset="0"/>
                    <a:cs typeface="Times New Roman" panose="02020603050405020304" pitchFamily="18" charset="0"/>
                  </a:rPr>
                  <a:t>Manual Value: </a:t>
                </a:r>
              </a:p>
              <a:p>
                <a:endParaRPr lang="en-US" sz="2000" dirty="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sz="2000" b="1" i="1" dirty="0" smtClean="0">
                            <a:latin typeface="Cambria Math" panose="02040503050406030204" pitchFamily="18" charset="0"/>
                            <a:cs typeface="Times New Roman" panose="02020603050405020304" pitchFamily="18" charset="0"/>
                          </a:rPr>
                        </m:ctrlPr>
                      </m:sSubPr>
                      <m:e>
                        <m:r>
                          <a:rPr lang="en-US" sz="2000" b="1" i="1" dirty="0" smtClean="0">
                            <a:latin typeface="Cambria Math" panose="02040503050406030204" pitchFamily="18" charset="0"/>
                            <a:cs typeface="Times New Roman" panose="02020603050405020304" pitchFamily="18" charset="0"/>
                          </a:rPr>
                          <m:t>𝑴</m:t>
                        </m:r>
                      </m:e>
                      <m:sub>
                        <m:r>
                          <a:rPr lang="en-US" sz="2000" b="1" i="1" dirty="0" smtClean="0">
                            <a:latin typeface="Cambria Math" panose="02040503050406030204" pitchFamily="18" charset="0"/>
                            <a:cs typeface="Times New Roman" panose="02020603050405020304" pitchFamily="18" charset="0"/>
                          </a:rPr>
                          <m:t>𝑴𝒂𝒏𝒖𝒂𝒍</m:t>
                        </m:r>
                      </m:sub>
                    </m:sSub>
                  </m:oMath>
                </a14:m>
                <a:r>
                  <a:rPr lang="en-US" sz="2000" dirty="0">
                    <a:latin typeface="Times New Roman" panose="02020603050405020304" pitchFamily="18" charset="0"/>
                    <a:cs typeface="Times New Roman" panose="02020603050405020304" pitchFamily="18" charset="0"/>
                  </a:rPr>
                  <a:t> =</a:t>
                </a:r>
                <a14:m>
                  <m:oMath xmlns:m="http://schemas.openxmlformats.org/officeDocument/2006/math">
                    <m:f>
                      <m:fPr>
                        <m:ctrlPr>
                          <a:rPr lang="en-US" sz="2000" i="1">
                            <a:latin typeface="Cambria Math" panose="02040503050406030204" pitchFamily="18" charset="0"/>
                          </a:rPr>
                        </m:ctrlPr>
                      </m:fPr>
                      <m:num>
                        <m:r>
                          <m:rPr>
                            <m:sty m:val="p"/>
                          </m:rPr>
                          <a:rPr lang="en-US" sz="2000">
                            <a:latin typeface="Cambria Math" panose="02040503050406030204" pitchFamily="18" charset="0"/>
                          </a:rPr>
                          <m:t>W</m:t>
                        </m:r>
                        <m:r>
                          <a:rPr lang="en-US" sz="2000">
                            <a:latin typeface="Cambria Math" panose="02040503050406030204" pitchFamily="18" charset="0"/>
                          </a:rPr>
                          <m:t>∗</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Ln</m:t>
                            </m:r>
                          </m:e>
                          <m:sup>
                            <m:r>
                              <a:rPr lang="en-US" sz="2000">
                                <a:latin typeface="Cambria Math" panose="02040503050406030204" pitchFamily="18" charset="0"/>
                              </a:rPr>
                              <m:t>2</m:t>
                            </m:r>
                          </m:sup>
                        </m:sSup>
                        <m:r>
                          <a:rPr lang="en-US" sz="2000">
                            <a:latin typeface="Cambria Math" panose="02040503050406030204" pitchFamily="18" charset="0"/>
                          </a:rPr>
                          <m:t>∗</m:t>
                        </m:r>
                        <m:r>
                          <m:rPr>
                            <m:sty m:val="p"/>
                          </m:rPr>
                          <a:rPr lang="en-US" sz="2000">
                            <a:latin typeface="Cambria Math" panose="02040503050406030204" pitchFamily="18" charset="0"/>
                          </a:rPr>
                          <m:t>L</m:t>
                        </m:r>
                        <m:r>
                          <a:rPr lang="en-US" sz="2000">
                            <a:latin typeface="Cambria Math" panose="02040503050406030204" pitchFamily="18" charset="0"/>
                          </a:rPr>
                          <m:t>2</m:t>
                        </m:r>
                      </m:num>
                      <m:den>
                        <m:r>
                          <a:rPr lang="en-US" sz="2000">
                            <a:latin typeface="Cambria Math" panose="02040503050406030204" pitchFamily="18" charset="0"/>
                          </a:rPr>
                          <m:t>8</m:t>
                        </m:r>
                      </m:den>
                    </m:f>
                    <m:r>
                      <a:rPr lang="en-US" sz="2000">
                        <a:latin typeface="Cambria Math" panose="02040503050406030204" pitchFamily="18" charset="0"/>
                      </a:rPr>
                      <m:t>  </m:t>
                    </m:r>
                  </m:oMath>
                </a14:m>
                <a:r>
                  <a:rPr lang="en-US" sz="2000" dirty="0">
                    <a:latin typeface="Cambria" panose="02040503050406030204" pitchFamily="18" charset="0"/>
                    <a:ea typeface="Cambria" panose="02040503050406030204" pitchFamily="18" charset="0"/>
                    <a:cs typeface="Times New Roman" panose="02020603050405020304" pitchFamily="18" charset="0"/>
                  </a:rPr>
                  <a:t>= </a:t>
                </a:r>
                <a14:m>
                  <m:oMath xmlns:m="http://schemas.openxmlformats.org/officeDocument/2006/math">
                    <m:f>
                      <m:fPr>
                        <m:ctrlPr>
                          <a:rPr lang="en-US" sz="2000" i="1">
                            <a:latin typeface="Cambria Math" panose="02040503050406030204" pitchFamily="18" charset="0"/>
                          </a:rPr>
                        </m:ctrlPr>
                      </m:fPr>
                      <m:num>
                        <m:r>
                          <a:rPr lang="en-US" sz="2000" b="0" i="0" smtClean="0">
                            <a:latin typeface="Cambria Math" panose="02040503050406030204" pitchFamily="18" charset="0"/>
                          </a:rPr>
                          <m:t>3</m:t>
                        </m:r>
                        <m:r>
                          <a:rPr lang="en-US" sz="2000" b="0" i="0" smtClean="0">
                            <a:latin typeface="Cambria Math" panose="02040503050406030204" pitchFamily="18" charset="0"/>
                          </a:rPr>
                          <m:t>.</m:t>
                        </m:r>
                        <m:r>
                          <a:rPr lang="en-US" sz="2000" b="0" i="0" smtClean="0">
                            <a:latin typeface="Cambria Math" panose="02040503050406030204" pitchFamily="18" charset="0"/>
                          </a:rPr>
                          <m:t>5</m:t>
                        </m:r>
                        <m:r>
                          <a:rPr lang="en-US" sz="2000">
                            <a:latin typeface="Cambria Math" panose="02040503050406030204" pitchFamily="18" charset="0"/>
                          </a:rPr>
                          <m:t>∗</m:t>
                        </m:r>
                        <m:sSup>
                          <m:sSupPr>
                            <m:ctrlPr>
                              <a:rPr lang="en-US" sz="2000" i="1">
                                <a:latin typeface="Cambria Math" panose="02040503050406030204" pitchFamily="18" charset="0"/>
                              </a:rPr>
                            </m:ctrlPr>
                          </m:sSupPr>
                          <m:e>
                            <m:d>
                              <m:dPr>
                                <m:ctrlPr>
                                  <a:rPr lang="en-US" sz="2000" b="0" i="1" smtClean="0">
                                    <a:latin typeface="Cambria Math" panose="02040503050406030204" pitchFamily="18" charset="0"/>
                                  </a:rPr>
                                </m:ctrlPr>
                              </m:dPr>
                              <m:e>
                                <m:r>
                                  <a:rPr lang="en-US" sz="2000" b="0" i="0" smtClean="0">
                                    <a:latin typeface="Cambria Math" panose="02040503050406030204" pitchFamily="18" charset="0"/>
                                  </a:rPr>
                                  <m:t>8</m:t>
                                </m:r>
                                <m:r>
                                  <a:rPr lang="en-US" sz="2000" b="0" i="0" smtClean="0">
                                    <a:latin typeface="Cambria Math" panose="02040503050406030204" pitchFamily="18" charset="0"/>
                                  </a:rPr>
                                  <m:t>−</m:t>
                                </m:r>
                                <m:r>
                                  <a:rPr lang="en-US" sz="2000" b="0" i="0" smtClean="0">
                                    <a:latin typeface="Cambria Math" panose="02040503050406030204" pitchFamily="18" charset="0"/>
                                  </a:rPr>
                                  <m:t>0</m:t>
                                </m:r>
                                <m:r>
                                  <a:rPr lang="en-US" sz="2000" b="0" i="0" smtClean="0">
                                    <a:latin typeface="Cambria Math" panose="02040503050406030204" pitchFamily="18" charset="0"/>
                                  </a:rPr>
                                  <m:t>.</m:t>
                                </m:r>
                                <m:r>
                                  <a:rPr lang="en-US" sz="2000" b="0" i="0" smtClean="0">
                                    <a:latin typeface="Cambria Math" panose="02040503050406030204" pitchFamily="18" charset="0"/>
                                  </a:rPr>
                                  <m:t>55</m:t>
                                </m:r>
                              </m:e>
                            </m:d>
                          </m:e>
                          <m:sup>
                            <m:r>
                              <a:rPr lang="en-US" sz="2000">
                                <a:latin typeface="Cambria Math" panose="02040503050406030204" pitchFamily="18" charset="0"/>
                              </a:rPr>
                              <m:t>2</m:t>
                            </m:r>
                          </m:sup>
                        </m:sSup>
                        <m:r>
                          <a:rPr lang="en-US" sz="2000">
                            <a:latin typeface="Cambria Math" panose="02040503050406030204" pitchFamily="18" charset="0"/>
                          </a:rPr>
                          <m:t>∗</m:t>
                        </m:r>
                        <m:r>
                          <a:rPr lang="en-US" sz="2000" b="0" i="1" smtClean="0">
                            <a:latin typeface="Cambria Math" panose="02040503050406030204" pitchFamily="18" charset="0"/>
                          </a:rPr>
                          <m:t>5</m:t>
                        </m:r>
                        <m:r>
                          <a:rPr lang="en-US" sz="2000" b="0" i="1" smtClean="0">
                            <a:latin typeface="Cambria Math" panose="02040503050406030204" pitchFamily="18" charset="0"/>
                          </a:rPr>
                          <m:t>.</m:t>
                        </m:r>
                        <m:r>
                          <a:rPr lang="en-US" sz="2000" b="0" i="1" smtClean="0">
                            <a:latin typeface="Cambria Math" panose="02040503050406030204" pitchFamily="18" charset="0"/>
                          </a:rPr>
                          <m:t>0</m:t>
                        </m:r>
                      </m:num>
                      <m:den>
                        <m:r>
                          <a:rPr lang="en-US" sz="2000">
                            <a:latin typeface="Cambria Math" panose="02040503050406030204" pitchFamily="18" charset="0"/>
                          </a:rPr>
                          <m:t>8</m:t>
                        </m:r>
                      </m:den>
                    </m:f>
                  </m:oMath>
                </a14:m>
                <a:r>
                  <a:rPr lang="en-US" sz="2000" dirty="0">
                    <a:latin typeface="Cambria" panose="02040503050406030204" pitchFamily="18" charset="0"/>
                    <a:ea typeface="Cambria" panose="02040503050406030204" pitchFamily="18" charset="0"/>
                    <a:cs typeface="Times New Roman" panose="02020603050405020304" pitchFamily="18" charset="0"/>
                  </a:rPr>
                  <a:t>  = 121.41 </a:t>
                </a:r>
                <a:r>
                  <a:rPr lang="en-US" sz="2000" dirty="0" err="1">
                    <a:latin typeface="Cambria" panose="02040503050406030204" pitchFamily="18" charset="0"/>
                    <a:ea typeface="Cambria" panose="02040503050406030204" pitchFamily="18" charset="0"/>
                    <a:cs typeface="Times New Roman" panose="02020603050405020304" pitchFamily="18" charset="0"/>
                  </a:rPr>
                  <a:t>kN.m</a:t>
                </a:r>
                <a:endParaRPr lang="en-US" sz="2000" dirty="0">
                  <a:latin typeface="Cambria" panose="02040503050406030204" pitchFamily="18" charset="0"/>
                  <a:ea typeface="Cambria" panose="02040503050406030204" pitchFamily="18" charset="0"/>
                  <a:cs typeface="Times New Roman" panose="02020603050405020304" pitchFamily="18" charset="0"/>
                </a:endParaRPr>
              </a:p>
            </p:txBody>
          </p:sp>
        </mc:Choice>
        <mc:Fallback xmlns="">
          <p:sp>
            <p:nvSpPr>
              <p:cNvPr id="36" name="Rectangle 35"/>
              <p:cNvSpPr>
                <a:spLocks noRot="1" noChangeAspect="1" noMove="1" noResize="1" noEditPoints="1" noAdjustHandles="1" noChangeArrowheads="1" noChangeShapeType="1" noTextEdit="1"/>
              </p:cNvSpPr>
              <p:nvPr/>
            </p:nvSpPr>
            <p:spPr>
              <a:xfrm>
                <a:off x="373965" y="3054060"/>
                <a:ext cx="6096000" cy="1188467"/>
              </a:xfrm>
              <a:prstGeom prst="rect">
                <a:avLst/>
              </a:prstGeom>
              <a:blipFill>
                <a:blip r:embed="rId3"/>
                <a:stretch>
                  <a:fillRect l="-900" t="-3077" b="-2564"/>
                </a:stretch>
              </a:blipFill>
            </p:spPr>
            <p:txBody>
              <a:bodyPr/>
              <a:lstStyle/>
              <a:p>
                <a:r>
                  <a:rPr lang="en-US">
                    <a:noFill/>
                  </a:rPr>
                  <a:t> </a:t>
                </a:r>
              </a:p>
            </p:txBody>
          </p:sp>
        </mc:Fallback>
      </mc:AlternateContent>
      <p:sp>
        <p:nvSpPr>
          <p:cNvPr id="37" name="Rectangle 36"/>
          <p:cNvSpPr/>
          <p:nvPr/>
        </p:nvSpPr>
        <p:spPr>
          <a:xfrm>
            <a:off x="294912" y="4432095"/>
            <a:ext cx="6096000" cy="707886"/>
          </a:xfrm>
          <a:prstGeom prst="rect">
            <a:avLst/>
          </a:prstGeom>
        </p:spPr>
        <p:txBody>
          <a:bodyPr>
            <a:spAutoFit/>
          </a:bodyPr>
          <a:lstStyle/>
          <a:p>
            <a:pPr marL="342900" indent="-342900">
              <a:buFont typeface="Wingdings" panose="05000000000000000000" pitchFamily="2" charset="2"/>
              <a:buChar char="v"/>
            </a:pPr>
            <a:r>
              <a:rPr lang="en-US" sz="2000" u="sng" dirty="0">
                <a:latin typeface="Times New Roman" panose="02020603050405020304" pitchFamily="18" charset="0"/>
                <a:cs typeface="Times New Roman" panose="02020603050405020304" pitchFamily="18" charset="0"/>
              </a:rPr>
              <a:t>ETABS Value:</a:t>
            </a:r>
          </a:p>
          <a:p>
            <a:endParaRPr lang="en-US" sz="2000" dirty="0">
              <a:latin typeface="Times New Roman" panose="02020603050405020304" pitchFamily="18" charset="0"/>
              <a:cs typeface="Times New Roman" panose="02020603050405020304" pitchFamily="18" charset="0"/>
            </a:endParaRPr>
          </a:p>
        </p:txBody>
      </p:sp>
      <p:sp>
        <p:nvSpPr>
          <p:cNvPr id="39" name="Rounded Rectangle 38"/>
          <p:cNvSpPr/>
          <p:nvPr/>
        </p:nvSpPr>
        <p:spPr>
          <a:xfrm>
            <a:off x="300952" y="2825354"/>
            <a:ext cx="7390766" cy="45719"/>
          </a:xfrm>
          <a:prstGeom prst="roundRect">
            <a:avLst/>
          </a:prstGeom>
          <a:gradFill flip="none" rotWithShape="1">
            <a:gsLst>
              <a:gs pos="11000">
                <a:schemeClr val="accent1">
                  <a:lumMod val="20000"/>
                  <a:lumOff val="80000"/>
                </a:schemeClr>
              </a:gs>
              <a:gs pos="60000">
                <a:srgbClr val="99EBBA"/>
              </a:gs>
              <a:gs pos="100000">
                <a:srgbClr val="6CE29C"/>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pic>
        <p:nvPicPr>
          <p:cNvPr id="16" name="Picture 15"/>
          <p:cNvPicPr/>
          <p:nvPr/>
        </p:nvPicPr>
        <p:blipFill>
          <a:blip r:embed="rId4">
            <a:extLst>
              <a:ext uri="{28A0092B-C50C-407E-A947-70E740481C1C}">
                <a14:useLocalDpi xmlns:a14="http://schemas.microsoft.com/office/drawing/2010/main" val="0"/>
              </a:ext>
            </a:extLst>
          </a:blip>
          <a:stretch>
            <a:fillRect/>
          </a:stretch>
        </p:blipFill>
        <p:spPr>
          <a:xfrm>
            <a:off x="7286856" y="3146024"/>
            <a:ext cx="4419978" cy="2822245"/>
          </a:xfrm>
          <a:prstGeom prst="rect">
            <a:avLst/>
          </a:prstGeom>
          <a:ln w="88900" cap="sq" cmpd="thickThin">
            <a:solidFill>
              <a:srgbClr val="000000"/>
            </a:solidFill>
            <a:prstDash val="solid"/>
            <a:miter lim="800000"/>
          </a:ln>
          <a:effectLst>
            <a:innerShdw blurRad="76200">
              <a:srgbClr val="000000"/>
            </a:innerShdw>
          </a:effectLst>
        </p:spPr>
      </p:pic>
      <mc:AlternateContent xmlns:mc="http://schemas.openxmlformats.org/markup-compatibility/2006" xmlns:a14="http://schemas.microsoft.com/office/drawing/2010/main">
        <mc:Choice Requires="a14">
          <p:sp>
            <p:nvSpPr>
              <p:cNvPr id="2" name="Rectangle 1"/>
              <p:cNvSpPr/>
              <p:nvPr/>
            </p:nvSpPr>
            <p:spPr>
              <a:xfrm>
                <a:off x="324152" y="4922804"/>
                <a:ext cx="5598520" cy="6748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a:latin typeface="Cambria Math" panose="02040503050406030204" pitchFamily="18" charset="0"/>
                            </a:rPr>
                            <m:t>𝑴</m:t>
                          </m:r>
                        </m:e>
                        <m:sub>
                          <m:r>
                            <a:rPr lang="en-US" sz="2000" b="1" i="1" smtClean="0">
                              <a:latin typeface="Cambria Math" panose="02040503050406030204" pitchFamily="18" charset="0"/>
                            </a:rPr>
                            <m:t>𝑬𝑻𝑨𝑩𝑺</m:t>
                          </m:r>
                        </m:sub>
                      </m:sSub>
                      <m:r>
                        <a:rPr lang="en-US" sz="2000" b="0" i="0">
                          <a:latin typeface="Cambria Math" panose="02040503050406030204" pitchFamily="18" charset="0"/>
                        </a:rPr>
                        <m:t>= </m:t>
                      </m:r>
                      <m:f>
                        <m:fPr>
                          <m:ctrlPr>
                            <a:rPr lang="en-US" sz="2000" b="0" i="1">
                              <a:latin typeface="Cambria Math" panose="02040503050406030204" pitchFamily="18" charset="0"/>
                            </a:rPr>
                          </m:ctrlPr>
                        </m:fPr>
                        <m:num>
                          <m:r>
                            <a:rPr lang="en-US" sz="2000" b="0" i="0">
                              <a:latin typeface="Cambria Math" panose="02040503050406030204" pitchFamily="18" charset="0"/>
                            </a:rPr>
                            <m:t>72</m:t>
                          </m:r>
                          <m:r>
                            <a:rPr lang="en-US" sz="2000" b="0" i="0">
                              <a:latin typeface="Cambria Math" panose="02040503050406030204" pitchFamily="18" charset="0"/>
                            </a:rPr>
                            <m:t>.</m:t>
                          </m:r>
                          <m:r>
                            <a:rPr lang="en-US" sz="2000" b="0" i="0">
                              <a:latin typeface="Cambria Math" panose="02040503050406030204" pitchFamily="18" charset="0"/>
                            </a:rPr>
                            <m:t>3</m:t>
                          </m:r>
                          <m:r>
                            <a:rPr lang="en-US" sz="2000" b="0" i="0">
                              <a:latin typeface="Cambria Math" panose="02040503050406030204" pitchFamily="18" charset="0"/>
                            </a:rPr>
                            <m:t>+</m:t>
                          </m:r>
                          <m:r>
                            <a:rPr lang="en-US" sz="2000" b="0" i="0">
                              <a:latin typeface="Cambria Math" panose="02040503050406030204" pitchFamily="18" charset="0"/>
                            </a:rPr>
                            <m:t>75</m:t>
                          </m:r>
                          <m:r>
                            <a:rPr lang="en-US" sz="2000" b="0" i="0">
                              <a:latin typeface="Cambria Math" panose="02040503050406030204" pitchFamily="18" charset="0"/>
                            </a:rPr>
                            <m:t>.</m:t>
                          </m:r>
                          <m:r>
                            <a:rPr lang="en-US" sz="2000" b="0" i="0">
                              <a:latin typeface="Cambria Math" panose="02040503050406030204" pitchFamily="18" charset="0"/>
                            </a:rPr>
                            <m:t>14</m:t>
                          </m:r>
                        </m:num>
                        <m:den>
                          <m:r>
                            <a:rPr lang="en-US" sz="2000" b="0" i="0">
                              <a:latin typeface="Cambria Math" panose="02040503050406030204" pitchFamily="18" charset="0"/>
                            </a:rPr>
                            <m:t>2</m:t>
                          </m:r>
                        </m:den>
                      </m:f>
                      <m:r>
                        <a:rPr lang="en-US" sz="2000" b="0" i="0">
                          <a:latin typeface="Cambria Math" panose="02040503050406030204" pitchFamily="18" charset="0"/>
                        </a:rPr>
                        <m:t>+</m:t>
                      </m:r>
                      <m:r>
                        <a:rPr lang="en-US" sz="2000" b="0" i="0">
                          <a:latin typeface="Cambria Math" panose="02040503050406030204" pitchFamily="18" charset="0"/>
                        </a:rPr>
                        <m:t>57</m:t>
                      </m:r>
                      <m:r>
                        <a:rPr lang="en-US" sz="2000" b="0" i="0">
                          <a:latin typeface="Cambria Math" panose="02040503050406030204" pitchFamily="18" charset="0"/>
                        </a:rPr>
                        <m:t>.</m:t>
                      </m:r>
                      <m:r>
                        <a:rPr lang="en-US" sz="2000" b="0" i="0">
                          <a:latin typeface="Cambria Math" panose="02040503050406030204" pitchFamily="18" charset="0"/>
                        </a:rPr>
                        <m:t>61</m:t>
                      </m:r>
                      <m:r>
                        <a:rPr lang="en-US" sz="2000" b="0" i="0">
                          <a:latin typeface="Cambria Math" panose="02040503050406030204" pitchFamily="18" charset="0"/>
                        </a:rPr>
                        <m:t>=</m:t>
                      </m:r>
                      <m:r>
                        <a:rPr lang="en-US" sz="2000" b="0" i="0">
                          <a:latin typeface="Cambria Math" panose="02040503050406030204" pitchFamily="18" charset="0"/>
                        </a:rPr>
                        <m:t>131</m:t>
                      </m:r>
                      <m:r>
                        <a:rPr lang="en-US" sz="2000" b="0" i="0">
                          <a:latin typeface="Cambria Math" panose="02040503050406030204" pitchFamily="18" charset="0"/>
                        </a:rPr>
                        <m:t>.</m:t>
                      </m:r>
                      <m:r>
                        <a:rPr lang="en-US" sz="2000" b="0" i="0">
                          <a:latin typeface="Cambria Math" panose="02040503050406030204" pitchFamily="18" charset="0"/>
                        </a:rPr>
                        <m:t>33</m:t>
                      </m:r>
                      <m:r>
                        <a:rPr lang="en-US" sz="2000" b="0" i="0">
                          <a:latin typeface="Cambria Math" panose="02040503050406030204" pitchFamily="18" charset="0"/>
                        </a:rPr>
                        <m:t> </m:t>
                      </m:r>
                      <m:r>
                        <m:rPr>
                          <m:sty m:val="p"/>
                        </m:rPr>
                        <a:rPr lang="en-US" sz="2000" b="0" i="0">
                          <a:latin typeface="Cambria Math" panose="02040503050406030204" pitchFamily="18" charset="0"/>
                        </a:rPr>
                        <m:t>kN</m:t>
                      </m:r>
                      <m:r>
                        <a:rPr lang="en-US" sz="2000" b="0" i="0">
                          <a:latin typeface="Cambria Math" panose="02040503050406030204" pitchFamily="18" charset="0"/>
                        </a:rPr>
                        <m:t>.</m:t>
                      </m:r>
                      <m:r>
                        <m:rPr>
                          <m:sty m:val="p"/>
                        </m:rPr>
                        <a:rPr lang="en-US" sz="2000" b="0" i="0">
                          <a:latin typeface="Cambria Math" panose="02040503050406030204" pitchFamily="18" charset="0"/>
                        </a:rPr>
                        <m:t>m</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324152" y="4922804"/>
                <a:ext cx="5598520" cy="67480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73964" y="5554884"/>
                <a:ext cx="7801847" cy="9820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smtClean="0">
                          <a:latin typeface="Cambria Math" panose="02040503050406030204" pitchFamily="18" charset="0"/>
                        </a:rPr>
                        <m:t>%</m:t>
                      </m:r>
                      <m:r>
                        <a:rPr lang="en-US" i="0">
                          <a:latin typeface="Cambria Math" panose="02040503050406030204" pitchFamily="18" charset="0"/>
                        </a:rPr>
                        <m:t> </m:t>
                      </m:r>
                      <m:r>
                        <a:rPr lang="en-US" b="1" i="1">
                          <a:latin typeface="Cambria Math" panose="02040503050406030204" pitchFamily="18" charset="0"/>
                        </a:rPr>
                        <m:t>𝑫𝒊𝒇𝒇𝒆𝒓𝒏𝒄𝒆</m:t>
                      </m:r>
                      <m:r>
                        <a:rPr lang="en-US" b="0" i="0">
                          <a:latin typeface="Cambria Math" panose="02040503050406030204" pitchFamily="18" charset="0"/>
                        </a:rPr>
                        <m:t>= </m:t>
                      </m:r>
                      <m:f>
                        <m:fPr>
                          <m:ctrlPr>
                            <a:rPr lang="en-US" b="0" i="1">
                              <a:latin typeface="Cambria Math" panose="02040503050406030204" pitchFamily="18" charset="0"/>
                            </a:rPr>
                          </m:ctrlPr>
                        </m:fPr>
                        <m:num>
                          <m:r>
                            <a:rPr lang="en-US" b="0" i="0">
                              <a:latin typeface="Cambria Math" panose="02040503050406030204" pitchFamily="18" charset="0"/>
                            </a:rPr>
                            <m:t>131</m:t>
                          </m:r>
                          <m:r>
                            <a:rPr lang="en-US" b="0" i="0">
                              <a:latin typeface="Cambria Math" panose="02040503050406030204" pitchFamily="18" charset="0"/>
                            </a:rPr>
                            <m:t>.</m:t>
                          </m:r>
                          <m:r>
                            <a:rPr lang="en-US" b="0" i="0">
                              <a:latin typeface="Cambria Math" panose="02040503050406030204" pitchFamily="18" charset="0"/>
                            </a:rPr>
                            <m:t>33</m:t>
                          </m:r>
                          <m:r>
                            <a:rPr lang="en-US" b="0" i="0">
                              <a:latin typeface="Cambria Math" panose="02040503050406030204" pitchFamily="18" charset="0"/>
                            </a:rPr>
                            <m:t> −</m:t>
                          </m:r>
                          <m:r>
                            <a:rPr lang="en-US" b="0" i="0">
                              <a:latin typeface="Cambria Math" panose="02040503050406030204" pitchFamily="18" charset="0"/>
                            </a:rPr>
                            <m:t>121</m:t>
                          </m:r>
                          <m:r>
                            <a:rPr lang="en-US" b="0" i="0">
                              <a:latin typeface="Cambria Math" panose="02040503050406030204" pitchFamily="18" charset="0"/>
                            </a:rPr>
                            <m:t>.</m:t>
                          </m:r>
                          <m:r>
                            <a:rPr lang="en-US" b="0" i="0">
                              <a:latin typeface="Cambria Math" panose="02040503050406030204" pitchFamily="18" charset="0"/>
                            </a:rPr>
                            <m:t>41</m:t>
                          </m:r>
                          <m:r>
                            <a:rPr lang="en-US" b="0" i="0">
                              <a:latin typeface="Cambria Math" panose="02040503050406030204" pitchFamily="18" charset="0"/>
                            </a:rPr>
                            <m:t> </m:t>
                          </m:r>
                        </m:num>
                        <m:den>
                          <m:r>
                            <a:rPr lang="en-US" b="0" i="0">
                              <a:latin typeface="Cambria Math" panose="02040503050406030204" pitchFamily="18" charset="0"/>
                            </a:rPr>
                            <m:t>131</m:t>
                          </m:r>
                          <m:r>
                            <a:rPr lang="en-US" b="0" i="0">
                              <a:latin typeface="Cambria Math" panose="02040503050406030204" pitchFamily="18" charset="0"/>
                            </a:rPr>
                            <m:t>.</m:t>
                          </m:r>
                          <m:r>
                            <a:rPr lang="en-US" b="0" i="0">
                              <a:latin typeface="Cambria Math" panose="02040503050406030204" pitchFamily="18" charset="0"/>
                            </a:rPr>
                            <m:t>33</m:t>
                          </m:r>
                        </m:den>
                      </m:f>
                      <m:r>
                        <a:rPr lang="en-US" b="0" i="0">
                          <a:latin typeface="Cambria Math" panose="02040503050406030204" pitchFamily="18" charset="0"/>
                        </a:rPr>
                        <m:t>∗</m:t>
                      </m:r>
                      <m:r>
                        <a:rPr lang="en-US" b="0" i="0">
                          <a:latin typeface="Cambria Math" panose="02040503050406030204" pitchFamily="18" charset="0"/>
                        </a:rPr>
                        <m:t>100</m:t>
                      </m:r>
                      <m:r>
                        <a:rPr lang="en-US" b="0" i="0">
                          <a:latin typeface="Cambria Math" panose="02040503050406030204" pitchFamily="18" charset="0"/>
                        </a:rPr>
                        <m:t>%=</m:t>
                      </m:r>
                      <m:r>
                        <a:rPr lang="en-US" b="0" i="0">
                          <a:latin typeface="Cambria Math" panose="02040503050406030204" pitchFamily="18" charset="0"/>
                        </a:rPr>
                        <m:t>7</m:t>
                      </m:r>
                      <m:r>
                        <a:rPr lang="en-US" b="0" i="0">
                          <a:latin typeface="Cambria Math" panose="02040503050406030204" pitchFamily="18" charset="0"/>
                        </a:rPr>
                        <m:t>.</m:t>
                      </m:r>
                      <m:r>
                        <a:rPr lang="en-US" b="0" i="0">
                          <a:latin typeface="Cambria Math" panose="02040503050406030204" pitchFamily="18" charset="0"/>
                        </a:rPr>
                        <m:t>55</m:t>
                      </m:r>
                      <m:r>
                        <a:rPr lang="en-US" b="0" i="0">
                          <a:latin typeface="Cambria Math" panose="02040503050406030204" pitchFamily="18" charset="0"/>
                        </a:rPr>
                        <m:t> %&lt;</m:t>
                      </m:r>
                      <m:r>
                        <a:rPr lang="en-US" b="0" i="0">
                          <a:latin typeface="Cambria Math" panose="02040503050406030204" pitchFamily="18" charset="0"/>
                        </a:rPr>
                        <m:t>10</m:t>
                      </m:r>
                      <m:r>
                        <a:rPr lang="en-US" b="0" i="0">
                          <a:latin typeface="Cambria Math" panose="02040503050406030204" pitchFamily="18" charset="0"/>
                        </a:rPr>
                        <m:t>%   </m:t>
                      </m:r>
                    </m:oMath>
                  </m:oMathPara>
                </a14:m>
                <a:r>
                  <a:rPr lang="en-US" b="0" i="0" dirty="0">
                    <a:latin typeface="Cambria Math" panose="02040503050406030204" pitchFamily="18" charset="0"/>
                  </a:rPr>
                  <a:t/>
                </a:r>
                <a:br>
                  <a:rPr lang="en-US" b="0" i="0" dirty="0">
                    <a:latin typeface="Cambria Math" panose="02040503050406030204" pitchFamily="18" charset="0"/>
                  </a:rPr>
                </a:br>
                <a:r>
                  <a:rPr lang="en-US" b="0" i="0" dirty="0">
                    <a:latin typeface="Cambria Math" panose="02040503050406030204" pitchFamily="18" charset="0"/>
                  </a:rPr>
                  <a:t>                                                                                          </a:t>
                </a:r>
                <a14:m>
                  <m:oMath xmlns:m="http://schemas.openxmlformats.org/officeDocument/2006/math">
                    <m:r>
                      <a:rPr lang="en-US" sz="2400" b="0" i="0" u="sng">
                        <a:latin typeface="Cambria Math" panose="02040503050406030204" pitchFamily="18" charset="0"/>
                      </a:rPr>
                      <m:t> </m:t>
                    </m:r>
                    <m:r>
                      <a:rPr lang="en-US" sz="2400" b="1" i="1" u="sng" smtClean="0">
                        <a:solidFill>
                          <a:srgbClr val="00B050"/>
                        </a:solidFill>
                        <a:latin typeface="Cambria Math" panose="02040503050406030204" pitchFamily="18" charset="0"/>
                      </a:rPr>
                      <m:t>𝑨𝒄𝒄𝒆𝒑𝒕𝒂𝒃𝒍𝒆</m:t>
                    </m:r>
                    <m:r>
                      <a:rPr lang="en-US" sz="2400" b="0" i="0" u="sng">
                        <a:latin typeface="Cambria Math" panose="02040503050406030204" pitchFamily="18" charset="0"/>
                      </a:rPr>
                      <m:t> </m:t>
                    </m:r>
                  </m:oMath>
                </a14:m>
                <a:endParaRPr lang="en-US" u="sng" dirty="0"/>
              </a:p>
            </p:txBody>
          </p:sp>
        </mc:Choice>
        <mc:Fallback xmlns="">
          <p:sp>
            <p:nvSpPr>
              <p:cNvPr id="5" name="Rectangle 4"/>
              <p:cNvSpPr>
                <a:spLocks noRot="1" noChangeAspect="1" noMove="1" noResize="1" noEditPoints="1" noAdjustHandles="1" noChangeArrowheads="1" noChangeShapeType="1" noTextEdit="1"/>
              </p:cNvSpPr>
              <p:nvPr/>
            </p:nvSpPr>
            <p:spPr>
              <a:xfrm>
                <a:off x="373964" y="5554884"/>
                <a:ext cx="7801847" cy="982064"/>
              </a:xfrm>
              <a:prstGeom prst="rect">
                <a:avLst/>
              </a:prstGeom>
              <a:blipFill>
                <a:blip r:embed="rId6"/>
                <a:stretch>
                  <a:fillRect b="-8696"/>
                </a:stretch>
              </a:blipFill>
            </p:spPr>
            <p:txBody>
              <a:bodyPr/>
              <a:lstStyle/>
              <a:p>
                <a:r>
                  <a:rPr lang="en-US">
                    <a:noFill/>
                  </a:rPr>
                  <a:t> </a:t>
                </a:r>
              </a:p>
            </p:txBody>
          </p:sp>
        </mc:Fallback>
      </mc:AlternateContent>
    </p:spTree>
    <p:extLst>
      <p:ext uri="{BB962C8B-B14F-4D97-AF65-F5344CB8AC3E}">
        <p14:creationId xmlns:p14="http://schemas.microsoft.com/office/powerpoint/2010/main" val="1962626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6" name="Wave 5"/>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ounded Rectangle 6"/>
          <p:cNvSpPr/>
          <p:nvPr/>
        </p:nvSpPr>
        <p:spPr>
          <a:xfrm>
            <a:off x="78177" y="1958050"/>
            <a:ext cx="5494460" cy="697584"/>
          </a:xfrm>
          <a:prstGeom prst="roundRect">
            <a:avLst/>
          </a:prstGeom>
          <a:gradFill flip="none" rotWithShape="1">
            <a:gsLst>
              <a:gs pos="0">
                <a:schemeClr val="accent5">
                  <a:lumMod val="20000"/>
                  <a:lumOff val="80000"/>
                </a:schemeClr>
              </a:gs>
              <a:gs pos="99000">
                <a:srgbClr val="2DA0D3"/>
              </a:gs>
              <a:gs pos="75000">
                <a:srgbClr val="44AAD8"/>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Oval 7"/>
          <p:cNvSpPr/>
          <p:nvPr/>
        </p:nvSpPr>
        <p:spPr>
          <a:xfrm>
            <a:off x="373965" y="1970919"/>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505383" y="2043730"/>
            <a:ext cx="715169"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5.a</a:t>
            </a:r>
          </a:p>
        </p:txBody>
      </p:sp>
      <p:sp>
        <p:nvSpPr>
          <p:cNvPr id="10" name="TextBox 9"/>
          <p:cNvSpPr txBox="1"/>
          <p:nvPr/>
        </p:nvSpPr>
        <p:spPr>
          <a:xfrm>
            <a:off x="1489091" y="2074508"/>
            <a:ext cx="2517613"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Slab shear (V</a:t>
            </a:r>
            <a:r>
              <a:rPr lang="ar-SA" sz="1600" dirty="0">
                <a:latin typeface="Times New Roman" panose="02020603050405020304" pitchFamily="18" charset="0"/>
                <a:cs typeface="Times New Roman" panose="02020603050405020304" pitchFamily="18" charset="0"/>
              </a:rPr>
              <a:t>1</a:t>
            </a:r>
            <a:r>
              <a:rPr lang="en-US" sz="1600" dirty="0">
                <a:latin typeface="Times New Roman" panose="02020603050405020304" pitchFamily="18" charset="0"/>
                <a:cs typeface="Times New Roman" panose="02020603050405020304" pitchFamily="18" charset="0"/>
              </a:rPr>
              <a:t>3</a:t>
            </a:r>
            <a:r>
              <a:rPr lang="en-US" sz="2400" dirty="0">
                <a:latin typeface="Times New Roman" panose="02020603050405020304" pitchFamily="18" charset="0"/>
                <a:cs typeface="Times New Roman" panose="02020603050405020304" pitchFamily="18" charset="0"/>
              </a:rPr>
              <a:t>)</a:t>
            </a:r>
            <a:endParaRPr lang="en-US" sz="2400" dirty="0"/>
          </a:p>
        </p:txBody>
      </p:sp>
      <mc:AlternateContent xmlns:mc="http://schemas.openxmlformats.org/markup-compatibility/2006" xmlns:a14="http://schemas.microsoft.com/office/drawing/2010/main">
        <mc:Choice Requires="a14">
          <p:sp>
            <p:nvSpPr>
              <p:cNvPr id="2" name="Rectangle 1"/>
              <p:cNvSpPr/>
              <p:nvPr/>
            </p:nvSpPr>
            <p:spPr>
              <a:xfrm>
                <a:off x="505383" y="2813402"/>
                <a:ext cx="3074047" cy="681661"/>
              </a:xfrm>
              <a:prstGeom prst="rect">
                <a:avLst/>
              </a:prstGeom>
            </p:spPr>
            <p:txBody>
              <a:bodyPr wrap="none">
                <a:spAutoFit/>
              </a:bodyPr>
              <a:lstStyle/>
              <a:p>
                <a:pPr algn="ctr">
                  <a:lnSpc>
                    <a:spcPct val="150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Ø</a:t>
                </a:r>
                <a14:m>
                  <m:oMath xmlns:m="http://schemas.openxmlformats.org/officeDocument/2006/math">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cs typeface="Times New Roman" panose="02020603050405020304" pitchFamily="18" charset="0"/>
                  </a:rPr>
                  <a:t>= 0.75 ×</a:t>
                </a: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1</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Calibri" panose="020F0502020204030204" pitchFamily="34" charset="0"/>
                    <a:cs typeface="Times New Roman" panose="02020603050405020304" pitchFamily="18" charset="0"/>
                  </a:rPr>
                  <a:t>×√fc `×</a:t>
                </a:r>
                <a:r>
                  <a:rPr lang="en-US" dirty="0" err="1">
                    <a:latin typeface="Times New Roman" panose="02020603050405020304" pitchFamily="18" charset="0"/>
                    <a:ea typeface="Calibri" panose="020F0502020204030204" pitchFamily="34" charset="0"/>
                    <a:cs typeface="Times New Roman" panose="02020603050405020304" pitchFamily="18" charset="0"/>
                  </a:rPr>
                  <a:t>b×d</a:t>
                </a:r>
                <a:r>
                  <a:rPr lang="en-US" dirty="0">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505383" y="2813402"/>
                <a:ext cx="3074047" cy="681661"/>
              </a:xfrm>
              <a:prstGeom prst="rect">
                <a:avLst/>
              </a:prstGeom>
              <a:blipFill>
                <a:blip r:embed="rId2"/>
                <a:stretch>
                  <a:fillRect l="-13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505383" y="3487274"/>
                <a:ext cx="4170501" cy="485197"/>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Ø</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rPr>
                  <a:t> =  </a:t>
                </a:r>
                <a:r>
                  <a:rPr lang="ar-JO" dirty="0">
                    <a:latin typeface="Times New Roman" panose="02020603050405020304" pitchFamily="18" charset="0"/>
                    <a:ea typeface="Calibri" panose="020F0502020204030204" pitchFamily="34" charset="0"/>
                  </a:rPr>
                  <a:t>0.75</a:t>
                </a:r>
                <a:r>
                  <a:rPr lang="en-US" dirty="0">
                    <a:latin typeface="Times New Roman" panose="02020603050405020304" pitchFamily="18" charset="0"/>
                    <a:ea typeface="Calibri" panose="020F0502020204030204" pitchFamily="34" charset="0"/>
                  </a:rPr>
                  <a:t>× </a:t>
                </a:r>
                <a14:m>
                  <m:oMath xmlns:m="http://schemas.openxmlformats.org/officeDocument/2006/math">
                    <m:f>
                      <m:fPr>
                        <m:ctrlPr>
                          <a:rPr lang="en-US" i="1">
                            <a:effectLst/>
                            <a:latin typeface="Cambria Math" panose="02040503050406030204" pitchFamily="18"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1</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Calibri" panose="020F0502020204030204" pitchFamily="34" charset="0"/>
                  </a:rPr>
                  <a:t>×</a:t>
                </a:r>
                <a:r>
                  <a:rPr lang="en-US" dirty="0">
                    <a:latin typeface="Cambria Math" panose="02040503050406030204" pitchFamily="18" charset="0"/>
                    <a:ea typeface="Calibri" panose="020F0502020204030204" pitchFamily="34" charset="0"/>
                    <a:cs typeface="Cambria Math" panose="02040503050406030204" pitchFamily="18" charset="0"/>
                  </a:rPr>
                  <a:t>√</a:t>
                </a:r>
                <a:r>
                  <a:rPr lang="ar-SA" dirty="0">
                    <a:latin typeface="Cambria Math" panose="02040503050406030204" pitchFamily="18" charset="0"/>
                    <a:ea typeface="Calibri" panose="020F0502020204030204" pitchFamily="34" charset="0"/>
                    <a:cs typeface="Cambria Math" panose="02040503050406030204" pitchFamily="18" charset="0"/>
                  </a:rPr>
                  <a:t> 24</a:t>
                </a:r>
                <a:r>
                  <a:rPr lang="en-US" dirty="0">
                    <a:latin typeface="Times New Roman" panose="02020603050405020304" pitchFamily="18" charset="0"/>
                    <a:ea typeface="Calibri" panose="020F0502020204030204" pitchFamily="34" charset="0"/>
                  </a:rPr>
                  <a:t>×</a:t>
                </a:r>
                <a:r>
                  <a:rPr lang="ar-SA" dirty="0">
                    <a:latin typeface="Times New Roman" panose="02020603050405020304" pitchFamily="18" charset="0"/>
                    <a:ea typeface="Calibri" panose="020F0502020204030204" pitchFamily="34" charset="0"/>
                  </a:rPr>
                  <a:t> 1000</a:t>
                </a:r>
                <a:r>
                  <a:rPr lang="en-US" dirty="0">
                    <a:latin typeface="Times New Roman" panose="02020603050405020304" pitchFamily="18" charset="0"/>
                    <a:ea typeface="Calibri" panose="020F0502020204030204" pitchFamily="34" charset="0"/>
                  </a:rPr>
                  <a:t>×</a:t>
                </a:r>
                <a:r>
                  <a:rPr lang="ar-SA" dirty="0">
                    <a:latin typeface="Times New Roman" panose="02020603050405020304" pitchFamily="18" charset="0"/>
                    <a:ea typeface="Calibri" panose="020F0502020204030204" pitchFamily="34" charset="0"/>
                  </a:rPr>
                  <a:t>  220</a:t>
                </a:r>
                <a:r>
                  <a:rPr lang="en-US" dirty="0">
                    <a:latin typeface="Times New Roman" panose="02020603050405020304" pitchFamily="18" charset="0"/>
                    <a:ea typeface="Calibri" panose="020F0502020204030204" pitchFamily="34" charset="0"/>
                  </a:rPr>
                  <a:t>×</a:t>
                </a:r>
                <a14:m>
                  <m:oMath xmlns:m="http://schemas.openxmlformats.org/officeDocument/2006/math">
                    <m:sSup>
                      <m:sSupPr>
                        <m:ctrlPr>
                          <a:rPr lang="en-US" i="1">
                            <a:effectLst/>
                            <a:latin typeface="Cambria Math" panose="02040503050406030204" pitchFamily="18"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en-US" dirty="0"/>
              </a:p>
            </p:txBody>
          </p:sp>
        </mc:Choice>
        <mc:Fallback xmlns="">
          <p:sp>
            <p:nvSpPr>
              <p:cNvPr id="13" name="Rectangle 12"/>
              <p:cNvSpPr>
                <a:spLocks noRot="1" noChangeAspect="1" noMove="1" noResize="1" noEditPoints="1" noAdjustHandles="1" noChangeArrowheads="1" noChangeShapeType="1" noTextEdit="1"/>
              </p:cNvSpPr>
              <p:nvPr/>
            </p:nvSpPr>
            <p:spPr>
              <a:xfrm>
                <a:off x="505383" y="3487274"/>
                <a:ext cx="4170501" cy="485197"/>
              </a:xfrm>
              <a:prstGeom prst="rect">
                <a:avLst/>
              </a:prstGeom>
              <a:blipFill>
                <a:blip r:embed="rId3"/>
                <a:stretch>
                  <a:fillRect l="-1316" b="-7500"/>
                </a:stretch>
              </a:blipFill>
            </p:spPr>
            <p:txBody>
              <a:bodyPr/>
              <a:lstStyle/>
              <a:p>
                <a:r>
                  <a:rPr lang="en-US">
                    <a:noFill/>
                  </a:rPr>
                  <a:t> </a:t>
                </a:r>
              </a:p>
            </p:txBody>
          </p:sp>
        </mc:Fallback>
      </mc:AlternateContent>
      <p:sp>
        <p:nvSpPr>
          <p:cNvPr id="14" name="Rectangle 13"/>
          <p:cNvSpPr/>
          <p:nvPr/>
        </p:nvSpPr>
        <p:spPr>
          <a:xfrm>
            <a:off x="875955" y="3991921"/>
            <a:ext cx="1774764" cy="507831"/>
          </a:xfrm>
          <a:prstGeom prst="rect">
            <a:avLst/>
          </a:prstGeom>
        </p:spPr>
        <p:txBody>
          <a:bodyPr wrap="square">
            <a:spAutoFit/>
          </a:bodyPr>
          <a:lstStyle/>
          <a:p>
            <a:pPr algn="ctr" rtl="1">
              <a:lnSpc>
                <a:spcPct val="150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 134.72 </a:t>
            </a:r>
            <a:r>
              <a:rPr lang="en-US" dirty="0" err="1">
                <a:latin typeface="Times New Roman" panose="02020603050405020304" pitchFamily="18" charset="0"/>
                <a:ea typeface="Calibri" panose="020F0502020204030204" pitchFamily="34" charset="0"/>
                <a:cs typeface="Times New Roman" panose="02020603050405020304" pitchFamily="18" charset="0"/>
              </a:rPr>
              <a:t>kN</a:t>
            </a:r>
            <a:r>
              <a:rPr lang="en-US" dirty="0">
                <a:latin typeface="Times New Roman" panose="02020603050405020304" pitchFamily="18" charset="0"/>
                <a:ea typeface="Calibri" panose="020F0502020204030204" pitchFamily="34" charset="0"/>
                <a:cs typeface="Times New Roman" panose="02020603050405020304" pitchFamily="18" charset="0"/>
              </a:rPr>
              <a:t>/m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pic>
        <p:nvPicPr>
          <p:cNvPr id="15" name="Picture 14"/>
          <p:cNvPicPr/>
          <p:nvPr/>
        </p:nvPicPr>
        <p:blipFill>
          <a:blip r:embed="rId4"/>
          <a:stretch>
            <a:fillRect/>
          </a:stretch>
        </p:blipFill>
        <p:spPr>
          <a:xfrm>
            <a:off x="6727371" y="2813402"/>
            <a:ext cx="4546434" cy="3127554"/>
          </a:xfrm>
          <a:prstGeom prst="rect">
            <a:avLst/>
          </a:prstGeom>
          <a:solidFill>
            <a:srgbClr val="FFFFFF">
              <a:shade val="85000"/>
            </a:srgbClr>
          </a:solidFill>
          <a:ln w="88900" cap="sq">
            <a:solidFill>
              <a:srgbClr val="FFFFFF"/>
            </a:solidFill>
            <a:miter lim="800000"/>
          </a:ln>
          <a:effectLst>
            <a:glow rad="139700">
              <a:schemeClr val="accent1">
                <a:satMod val="175000"/>
                <a:alpha val="40000"/>
              </a:schemeClr>
            </a:glow>
            <a:outerShdw blurRad="55000" dist="18000" dir="5400000" algn="tl" rotWithShape="0">
              <a:srgbClr val="000000">
                <a:alpha val="40000"/>
              </a:srgbClr>
            </a:outerShdw>
            <a:softEdge rad="317500"/>
          </a:effectLst>
          <a:scene3d>
            <a:camera prst="orthographicFront"/>
            <a:lightRig rig="twoPt" dir="t">
              <a:rot lat="0" lon="0" rev="7200000"/>
            </a:lightRig>
          </a:scene3d>
          <a:sp3d>
            <a:bevelT w="25400" h="19050"/>
            <a:contourClr>
              <a:srgbClr val="FFFFFF"/>
            </a:contourClr>
          </a:sp3d>
        </p:spPr>
      </p:pic>
      <p:sp>
        <p:nvSpPr>
          <p:cNvPr id="17" name="Rectangle 16"/>
          <p:cNvSpPr/>
          <p:nvPr/>
        </p:nvSpPr>
        <p:spPr>
          <a:xfrm>
            <a:off x="373965" y="4804111"/>
            <a:ext cx="2306229" cy="498663"/>
          </a:xfrm>
          <a:prstGeom prst="rect">
            <a:avLst/>
          </a:prstGeom>
        </p:spPr>
        <p:txBody>
          <a:bodyPr wrap="square">
            <a:spAutoFit/>
          </a:bodyPr>
          <a:lstStyle/>
          <a:p>
            <a:pPr algn="ctr" rtl="1">
              <a:lnSpc>
                <a:spcPct val="150000"/>
              </a:lnSpc>
              <a:spcAft>
                <a:spcPts val="600"/>
              </a:spcAft>
            </a:pPr>
            <a:r>
              <a:rPr lang="en-US" sz="2000" dirty="0">
                <a:latin typeface="Times New Roman" panose="02020603050405020304" pitchFamily="18" charset="0"/>
                <a:cs typeface="Times New Roman" panose="02020603050405020304" pitchFamily="18" charset="0"/>
              </a:rPr>
              <a:t>V</a:t>
            </a:r>
            <a:r>
              <a:rPr lang="en-US" sz="1400" dirty="0">
                <a:latin typeface="Times New Roman" panose="02020603050405020304" pitchFamily="18" charset="0"/>
                <a:cs typeface="Times New Roman" panose="02020603050405020304" pitchFamily="18" charset="0"/>
              </a:rPr>
              <a:t>13</a:t>
            </a: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29.796 </a:t>
            </a:r>
            <a:r>
              <a:rPr lang="en-US" dirty="0" err="1">
                <a:latin typeface="Times New Roman" panose="02020603050405020304" pitchFamily="18" charset="0"/>
                <a:ea typeface="Calibri" panose="020F0502020204030204" pitchFamily="34" charset="0"/>
                <a:cs typeface="Times New Roman" panose="02020603050405020304" pitchFamily="18" charset="0"/>
              </a:rPr>
              <a:t>kN</a:t>
            </a:r>
            <a:r>
              <a:rPr lang="en-US" dirty="0">
                <a:latin typeface="Times New Roman" panose="02020603050405020304" pitchFamily="18" charset="0"/>
                <a:ea typeface="Calibri" panose="020F0502020204030204" pitchFamily="34" charset="0"/>
                <a:cs typeface="Times New Roman" panose="02020603050405020304" pitchFamily="18" charset="0"/>
              </a:rPr>
              <a:t>/m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8" name="Rectangle 17"/>
              <p:cNvSpPr/>
              <p:nvPr/>
            </p:nvSpPr>
            <p:spPr>
              <a:xfrm>
                <a:off x="505383" y="5808800"/>
                <a:ext cx="395576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Ø</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rPr>
                  <a:t>= 134 </a:t>
                </a:r>
                <a:r>
                  <a:rPr lang="en-US" dirty="0" err="1">
                    <a:latin typeface="Times New Roman" panose="02020603050405020304" pitchFamily="18" charset="0"/>
                    <a:ea typeface="Calibri" panose="020F0502020204030204" pitchFamily="34" charset="0"/>
                  </a:rPr>
                  <a:t>kN</a:t>
                </a:r>
                <a:r>
                  <a:rPr lang="en-US" dirty="0">
                    <a:latin typeface="Times New Roman" panose="02020603050405020304" pitchFamily="18" charset="0"/>
                    <a:ea typeface="Calibri" panose="020F0502020204030204" pitchFamily="34" charset="0"/>
                  </a:rPr>
                  <a:t>/m  &gt;</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solidFill>
                              <a:srgbClr val="000000"/>
                            </a:solidFill>
                            <a:effectLst/>
                            <a:latin typeface="Cambria Math" panose="02040503050406030204" pitchFamily="18" charset="0"/>
                            <a:cs typeface="Times New Roman" panose="02020603050405020304" pitchFamily="18" charset="0"/>
                          </a:rPr>
                        </m:ctrlPr>
                      </m:sSubPr>
                      <m:e>
                        <m:r>
                          <a:rPr lang="en-US" b="0" i="0" smtClean="0">
                            <a:solidFill>
                              <a:srgbClr val="000000"/>
                            </a:solidFill>
                            <a:effectLst/>
                            <a:latin typeface="Cambria Math" panose="02040503050406030204" pitchFamily="18"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V</m:t>
                        </m:r>
                      </m:e>
                      <m:sub>
                        <m:r>
                          <a:rPr lang="en-US" b="0" i="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b>
                    </m:sSub>
                  </m:oMath>
                </a14:m>
                <a:r>
                  <a:rPr lang="en-US" dirty="0">
                    <a:latin typeface="Times New Roman" panose="02020603050405020304" pitchFamily="18" charset="0"/>
                    <a:ea typeface="Calibri" panose="020F0502020204030204" pitchFamily="34" charset="0"/>
                  </a:rPr>
                  <a:t>  = 29.796 </a:t>
                </a:r>
                <a:r>
                  <a:rPr lang="en-US" dirty="0" err="1">
                    <a:latin typeface="Times New Roman" panose="02020603050405020304" pitchFamily="18" charset="0"/>
                    <a:ea typeface="Calibri" panose="020F0502020204030204" pitchFamily="34" charset="0"/>
                  </a:rPr>
                  <a:t>kN</a:t>
                </a:r>
                <a:r>
                  <a:rPr lang="en-US" dirty="0">
                    <a:latin typeface="Times New Roman" panose="02020603050405020304" pitchFamily="18" charset="0"/>
                    <a:ea typeface="Calibri" panose="020F0502020204030204" pitchFamily="34" charset="0"/>
                  </a:rPr>
                  <a:t>/m </a:t>
                </a:r>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505383" y="5808800"/>
                <a:ext cx="3955763" cy="369332"/>
              </a:xfrm>
              <a:prstGeom prst="rect">
                <a:avLst/>
              </a:prstGeom>
              <a:blipFill>
                <a:blip r:embed="rId5"/>
                <a:stretch>
                  <a:fillRect l="-1387" t="-11667" r="-154" b="-25000"/>
                </a:stretch>
              </a:blipFill>
            </p:spPr>
            <p:txBody>
              <a:bodyPr/>
              <a:lstStyle/>
              <a:p>
                <a:r>
                  <a:rPr lang="en-US">
                    <a:noFill/>
                  </a:rPr>
                  <a:t> </a:t>
                </a:r>
              </a:p>
            </p:txBody>
          </p:sp>
        </mc:Fallback>
      </mc:AlternateContent>
    </p:spTree>
    <p:extLst>
      <p:ext uri="{BB962C8B-B14F-4D97-AF65-F5344CB8AC3E}">
        <p14:creationId xmlns:p14="http://schemas.microsoft.com/office/powerpoint/2010/main" val="4075860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42</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6" name="Wave 5"/>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ounded Rectangle 6"/>
          <p:cNvSpPr/>
          <p:nvPr/>
        </p:nvSpPr>
        <p:spPr>
          <a:xfrm>
            <a:off x="78177" y="1958050"/>
            <a:ext cx="5494460" cy="697584"/>
          </a:xfrm>
          <a:prstGeom prst="roundRect">
            <a:avLst/>
          </a:prstGeom>
          <a:gradFill flip="none" rotWithShape="1">
            <a:gsLst>
              <a:gs pos="0">
                <a:schemeClr val="accent5">
                  <a:lumMod val="20000"/>
                  <a:lumOff val="80000"/>
                </a:schemeClr>
              </a:gs>
              <a:gs pos="99000">
                <a:srgbClr val="2DA0D3"/>
              </a:gs>
              <a:gs pos="75000">
                <a:srgbClr val="44AAD8"/>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Oval 7"/>
          <p:cNvSpPr/>
          <p:nvPr/>
        </p:nvSpPr>
        <p:spPr>
          <a:xfrm>
            <a:off x="373965" y="1970919"/>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505383" y="2043730"/>
            <a:ext cx="715169"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5.a</a:t>
            </a:r>
          </a:p>
        </p:txBody>
      </p:sp>
      <p:sp>
        <p:nvSpPr>
          <p:cNvPr id="10" name="TextBox 9"/>
          <p:cNvSpPr txBox="1"/>
          <p:nvPr/>
        </p:nvSpPr>
        <p:spPr>
          <a:xfrm>
            <a:off x="1489091" y="2074508"/>
            <a:ext cx="2517613"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Slab shear (V</a:t>
            </a:r>
            <a:r>
              <a:rPr lang="ar-SA" sz="16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3</a:t>
            </a:r>
            <a:r>
              <a:rPr lang="en-US" sz="2400" dirty="0">
                <a:latin typeface="Times New Roman" panose="02020603050405020304" pitchFamily="18" charset="0"/>
                <a:cs typeface="Times New Roman" panose="02020603050405020304" pitchFamily="18" charset="0"/>
              </a:rPr>
              <a:t>)</a:t>
            </a:r>
            <a:endParaRPr lang="en-US" sz="2400" dirty="0"/>
          </a:p>
        </p:txBody>
      </p:sp>
      <mc:AlternateContent xmlns:mc="http://schemas.openxmlformats.org/markup-compatibility/2006" xmlns:a14="http://schemas.microsoft.com/office/drawing/2010/main">
        <mc:Choice Requires="a14">
          <p:sp>
            <p:nvSpPr>
              <p:cNvPr id="2" name="Rectangle 1"/>
              <p:cNvSpPr/>
              <p:nvPr/>
            </p:nvSpPr>
            <p:spPr>
              <a:xfrm>
                <a:off x="505383" y="2813402"/>
                <a:ext cx="3074047" cy="681661"/>
              </a:xfrm>
              <a:prstGeom prst="rect">
                <a:avLst/>
              </a:prstGeom>
            </p:spPr>
            <p:txBody>
              <a:bodyPr wrap="none">
                <a:spAutoFit/>
              </a:bodyPr>
              <a:lstStyle/>
              <a:p>
                <a:pPr algn="ctr">
                  <a:lnSpc>
                    <a:spcPct val="150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Ø</a:t>
                </a:r>
                <a14:m>
                  <m:oMath xmlns:m="http://schemas.openxmlformats.org/officeDocument/2006/math">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cs typeface="Times New Roman" panose="02020603050405020304" pitchFamily="18" charset="0"/>
                  </a:rPr>
                  <a:t>= 0.75 ×</a:t>
                </a: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1</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Calibri" panose="020F0502020204030204" pitchFamily="34" charset="0"/>
                    <a:cs typeface="Times New Roman" panose="02020603050405020304" pitchFamily="18" charset="0"/>
                  </a:rPr>
                  <a:t>×√fc `×</a:t>
                </a:r>
                <a:r>
                  <a:rPr lang="en-US" dirty="0" err="1">
                    <a:latin typeface="Times New Roman" panose="02020603050405020304" pitchFamily="18" charset="0"/>
                    <a:ea typeface="Calibri" panose="020F0502020204030204" pitchFamily="34" charset="0"/>
                    <a:cs typeface="Times New Roman" panose="02020603050405020304" pitchFamily="18" charset="0"/>
                  </a:rPr>
                  <a:t>b×d</a:t>
                </a:r>
                <a:r>
                  <a:rPr lang="en-US" dirty="0">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505383" y="2813402"/>
                <a:ext cx="3074047" cy="681661"/>
              </a:xfrm>
              <a:prstGeom prst="rect">
                <a:avLst/>
              </a:prstGeom>
              <a:blipFill>
                <a:blip r:embed="rId2"/>
                <a:stretch>
                  <a:fillRect l="-13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505383" y="3487274"/>
                <a:ext cx="4170501" cy="485197"/>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Ø</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rPr>
                  <a:t> =  </a:t>
                </a:r>
                <a:r>
                  <a:rPr lang="ar-JO" dirty="0">
                    <a:latin typeface="Times New Roman" panose="02020603050405020304" pitchFamily="18" charset="0"/>
                    <a:ea typeface="Calibri" panose="020F0502020204030204" pitchFamily="34" charset="0"/>
                  </a:rPr>
                  <a:t>0.75</a:t>
                </a:r>
                <a:r>
                  <a:rPr lang="en-US" dirty="0">
                    <a:latin typeface="Times New Roman" panose="02020603050405020304" pitchFamily="18" charset="0"/>
                    <a:ea typeface="Calibri" panose="020F0502020204030204" pitchFamily="34" charset="0"/>
                  </a:rPr>
                  <a:t>× </a:t>
                </a:r>
                <a14:m>
                  <m:oMath xmlns:m="http://schemas.openxmlformats.org/officeDocument/2006/math">
                    <m:f>
                      <m:fPr>
                        <m:ctrlPr>
                          <a:rPr lang="en-US" i="1">
                            <a:effectLst/>
                            <a:latin typeface="Cambria Math" panose="02040503050406030204" pitchFamily="18"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1</m:t>
                        </m:r>
                      </m:num>
                      <m:den>
                        <m:r>
                          <a:rPr lang="en-US" i="1">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Calibri" panose="020F0502020204030204" pitchFamily="34" charset="0"/>
                  </a:rPr>
                  <a:t>×</a:t>
                </a:r>
                <a:r>
                  <a:rPr lang="en-US" dirty="0">
                    <a:latin typeface="Cambria Math" panose="02040503050406030204" pitchFamily="18" charset="0"/>
                    <a:ea typeface="Calibri" panose="020F0502020204030204" pitchFamily="34" charset="0"/>
                    <a:cs typeface="Cambria Math" panose="02040503050406030204" pitchFamily="18" charset="0"/>
                  </a:rPr>
                  <a:t>√</a:t>
                </a:r>
                <a:r>
                  <a:rPr lang="ar-SA" dirty="0">
                    <a:latin typeface="Cambria Math" panose="02040503050406030204" pitchFamily="18" charset="0"/>
                    <a:ea typeface="Calibri" panose="020F0502020204030204" pitchFamily="34" charset="0"/>
                    <a:cs typeface="Cambria Math" panose="02040503050406030204" pitchFamily="18" charset="0"/>
                  </a:rPr>
                  <a:t> 24</a:t>
                </a:r>
                <a:r>
                  <a:rPr lang="en-US" dirty="0">
                    <a:latin typeface="Times New Roman" panose="02020603050405020304" pitchFamily="18" charset="0"/>
                    <a:ea typeface="Calibri" panose="020F0502020204030204" pitchFamily="34" charset="0"/>
                  </a:rPr>
                  <a:t>×</a:t>
                </a:r>
                <a:r>
                  <a:rPr lang="ar-SA" dirty="0">
                    <a:latin typeface="Times New Roman" panose="02020603050405020304" pitchFamily="18" charset="0"/>
                    <a:ea typeface="Calibri" panose="020F0502020204030204" pitchFamily="34" charset="0"/>
                  </a:rPr>
                  <a:t> 1000</a:t>
                </a:r>
                <a:r>
                  <a:rPr lang="en-US" dirty="0">
                    <a:latin typeface="Times New Roman" panose="02020603050405020304" pitchFamily="18" charset="0"/>
                    <a:ea typeface="Calibri" panose="020F0502020204030204" pitchFamily="34" charset="0"/>
                  </a:rPr>
                  <a:t>×</a:t>
                </a:r>
                <a:r>
                  <a:rPr lang="ar-SA" dirty="0">
                    <a:latin typeface="Times New Roman" panose="02020603050405020304" pitchFamily="18" charset="0"/>
                    <a:ea typeface="Calibri" panose="020F0502020204030204" pitchFamily="34" charset="0"/>
                  </a:rPr>
                  <a:t>  220</a:t>
                </a:r>
                <a:r>
                  <a:rPr lang="en-US" dirty="0">
                    <a:latin typeface="Times New Roman" panose="02020603050405020304" pitchFamily="18" charset="0"/>
                    <a:ea typeface="Calibri" panose="020F0502020204030204" pitchFamily="34" charset="0"/>
                  </a:rPr>
                  <a:t>×</a:t>
                </a:r>
                <a14:m>
                  <m:oMath xmlns:m="http://schemas.openxmlformats.org/officeDocument/2006/math">
                    <m:sSup>
                      <m:sSupPr>
                        <m:ctrlPr>
                          <a:rPr lang="en-US" i="1">
                            <a:effectLst/>
                            <a:latin typeface="Cambria Math" panose="02040503050406030204" pitchFamily="18"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3</m:t>
                        </m:r>
                      </m:sup>
                    </m:sSup>
                  </m:oMath>
                </a14:m>
                <a:endParaRPr lang="en-US" dirty="0"/>
              </a:p>
            </p:txBody>
          </p:sp>
        </mc:Choice>
        <mc:Fallback xmlns="">
          <p:sp>
            <p:nvSpPr>
              <p:cNvPr id="13" name="Rectangle 12"/>
              <p:cNvSpPr>
                <a:spLocks noRot="1" noChangeAspect="1" noMove="1" noResize="1" noEditPoints="1" noAdjustHandles="1" noChangeArrowheads="1" noChangeShapeType="1" noTextEdit="1"/>
              </p:cNvSpPr>
              <p:nvPr/>
            </p:nvSpPr>
            <p:spPr>
              <a:xfrm>
                <a:off x="505383" y="3487274"/>
                <a:ext cx="4170501" cy="485197"/>
              </a:xfrm>
              <a:prstGeom prst="rect">
                <a:avLst/>
              </a:prstGeom>
              <a:blipFill>
                <a:blip r:embed="rId3"/>
                <a:stretch>
                  <a:fillRect l="-1316" b="-7500"/>
                </a:stretch>
              </a:blipFill>
            </p:spPr>
            <p:txBody>
              <a:bodyPr/>
              <a:lstStyle/>
              <a:p>
                <a:r>
                  <a:rPr lang="en-US">
                    <a:noFill/>
                  </a:rPr>
                  <a:t> </a:t>
                </a:r>
              </a:p>
            </p:txBody>
          </p:sp>
        </mc:Fallback>
      </mc:AlternateContent>
      <p:sp>
        <p:nvSpPr>
          <p:cNvPr id="14" name="Rectangle 13"/>
          <p:cNvSpPr/>
          <p:nvPr/>
        </p:nvSpPr>
        <p:spPr>
          <a:xfrm>
            <a:off x="875955" y="3991921"/>
            <a:ext cx="1774764" cy="507831"/>
          </a:xfrm>
          <a:prstGeom prst="rect">
            <a:avLst/>
          </a:prstGeom>
        </p:spPr>
        <p:txBody>
          <a:bodyPr wrap="square">
            <a:spAutoFit/>
          </a:bodyPr>
          <a:lstStyle/>
          <a:p>
            <a:pPr algn="ctr" rtl="1">
              <a:lnSpc>
                <a:spcPct val="150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 134.72 </a:t>
            </a:r>
            <a:r>
              <a:rPr lang="en-US" dirty="0" err="1">
                <a:latin typeface="Times New Roman" panose="02020603050405020304" pitchFamily="18" charset="0"/>
                <a:ea typeface="Calibri" panose="020F0502020204030204" pitchFamily="34" charset="0"/>
                <a:cs typeface="Times New Roman" panose="02020603050405020304" pitchFamily="18" charset="0"/>
              </a:rPr>
              <a:t>kN</a:t>
            </a:r>
            <a:r>
              <a:rPr lang="en-US" dirty="0">
                <a:latin typeface="Times New Roman" panose="02020603050405020304" pitchFamily="18" charset="0"/>
                <a:ea typeface="Calibri" panose="020F0502020204030204" pitchFamily="34" charset="0"/>
                <a:cs typeface="Times New Roman" panose="02020603050405020304" pitchFamily="18" charset="0"/>
              </a:rPr>
              <a:t>/m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p:sp>
        <p:nvSpPr>
          <p:cNvPr id="17" name="Rectangle 16"/>
          <p:cNvSpPr/>
          <p:nvPr/>
        </p:nvSpPr>
        <p:spPr>
          <a:xfrm>
            <a:off x="373965" y="4554779"/>
            <a:ext cx="2306229" cy="498663"/>
          </a:xfrm>
          <a:prstGeom prst="rect">
            <a:avLst/>
          </a:prstGeom>
        </p:spPr>
        <p:txBody>
          <a:bodyPr wrap="square">
            <a:spAutoFit/>
          </a:bodyPr>
          <a:lstStyle/>
          <a:p>
            <a:pPr algn="ctr" rtl="1">
              <a:lnSpc>
                <a:spcPct val="150000"/>
              </a:lnSpc>
              <a:spcAft>
                <a:spcPts val="600"/>
              </a:spcAft>
            </a:pPr>
            <a:r>
              <a:rPr lang="en-US" sz="2000" dirty="0">
                <a:latin typeface="Times New Roman" panose="02020603050405020304" pitchFamily="18" charset="0"/>
                <a:cs typeface="Times New Roman" panose="02020603050405020304" pitchFamily="18" charset="0"/>
              </a:rPr>
              <a:t>V</a:t>
            </a:r>
            <a:r>
              <a:rPr lang="en-US" sz="1400" dirty="0">
                <a:latin typeface="Times New Roman" panose="02020603050405020304" pitchFamily="18" charset="0"/>
                <a:cs typeface="Times New Roman" panose="02020603050405020304" pitchFamily="18" charset="0"/>
              </a:rPr>
              <a:t>13</a:t>
            </a: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28.733 </a:t>
            </a:r>
            <a:r>
              <a:rPr lang="en-US" dirty="0" err="1">
                <a:latin typeface="Times New Roman" panose="02020603050405020304" pitchFamily="18" charset="0"/>
                <a:ea typeface="Calibri" panose="020F0502020204030204" pitchFamily="34" charset="0"/>
                <a:cs typeface="Times New Roman" panose="02020603050405020304" pitchFamily="18" charset="0"/>
              </a:rPr>
              <a:t>kN</a:t>
            </a:r>
            <a:r>
              <a:rPr lang="en-US" dirty="0">
                <a:latin typeface="Times New Roman" panose="02020603050405020304" pitchFamily="18" charset="0"/>
                <a:ea typeface="Calibri" panose="020F0502020204030204" pitchFamily="34" charset="0"/>
                <a:cs typeface="Times New Roman" panose="02020603050405020304" pitchFamily="18" charset="0"/>
              </a:rPr>
              <a:t>/m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8" name="Rectangle 17"/>
              <p:cNvSpPr/>
              <p:nvPr/>
            </p:nvSpPr>
            <p:spPr>
              <a:xfrm>
                <a:off x="505383" y="5190136"/>
                <a:ext cx="395576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Ø</a:t>
                </a:r>
                <a14:m>
                  <m:oMath xmlns:m="http://schemas.openxmlformats.org/officeDocument/2006/math">
                    <m:sSub>
                      <m:sSubPr>
                        <m:ctrlPr>
                          <a:rPr lang="en-US" i="1">
                            <a:effectLst/>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𝑉</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Calibri" panose="020F0502020204030204" pitchFamily="34" charset="0"/>
                  </a:rPr>
                  <a:t>= 134 </a:t>
                </a:r>
                <a:r>
                  <a:rPr lang="en-US" dirty="0" err="1">
                    <a:latin typeface="Times New Roman" panose="02020603050405020304" pitchFamily="18" charset="0"/>
                    <a:ea typeface="Calibri" panose="020F0502020204030204" pitchFamily="34" charset="0"/>
                  </a:rPr>
                  <a:t>kN</a:t>
                </a:r>
                <a:r>
                  <a:rPr lang="en-US" dirty="0">
                    <a:latin typeface="Times New Roman" panose="02020603050405020304" pitchFamily="18" charset="0"/>
                    <a:ea typeface="Calibri" panose="020F0502020204030204" pitchFamily="34" charset="0"/>
                  </a:rPr>
                  <a:t>/m  &gt;</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solidFill>
                              <a:srgbClr val="000000"/>
                            </a:solidFill>
                            <a:effectLst/>
                            <a:latin typeface="Cambria Math" panose="02040503050406030204" pitchFamily="18" charset="0"/>
                            <a:cs typeface="Times New Roman" panose="02020603050405020304" pitchFamily="18" charset="0"/>
                          </a:rPr>
                        </m:ctrlPr>
                      </m:sSubPr>
                      <m:e>
                        <m:r>
                          <a:rPr lang="en-US" b="0" i="0" smtClean="0">
                            <a:solidFill>
                              <a:srgbClr val="000000"/>
                            </a:solidFill>
                            <a:effectLst/>
                            <a:latin typeface="Cambria Math" panose="02040503050406030204" pitchFamily="18"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V</m:t>
                        </m:r>
                      </m:e>
                      <m:sub>
                        <m:r>
                          <a:rPr lang="en-US" b="0" i="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b>
                    </m:sSub>
                  </m:oMath>
                </a14:m>
                <a:r>
                  <a:rPr lang="en-US" dirty="0">
                    <a:latin typeface="Times New Roman" panose="02020603050405020304" pitchFamily="18" charset="0"/>
                    <a:ea typeface="Calibri" panose="020F0502020204030204" pitchFamily="34" charset="0"/>
                  </a:rPr>
                  <a:t>  = 28.733 </a:t>
                </a:r>
                <a:r>
                  <a:rPr lang="en-US" dirty="0" err="1">
                    <a:latin typeface="Times New Roman" panose="02020603050405020304" pitchFamily="18" charset="0"/>
                    <a:ea typeface="Calibri" panose="020F0502020204030204" pitchFamily="34" charset="0"/>
                  </a:rPr>
                  <a:t>kN</a:t>
                </a:r>
                <a:r>
                  <a:rPr lang="en-US" dirty="0">
                    <a:latin typeface="Times New Roman" panose="02020603050405020304" pitchFamily="18" charset="0"/>
                    <a:ea typeface="Calibri" panose="020F0502020204030204" pitchFamily="34" charset="0"/>
                  </a:rPr>
                  <a:t>/m </a:t>
                </a:r>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505383" y="5190136"/>
                <a:ext cx="3955763" cy="369332"/>
              </a:xfrm>
              <a:prstGeom prst="rect">
                <a:avLst/>
              </a:prstGeom>
              <a:blipFill>
                <a:blip r:embed="rId4"/>
                <a:stretch>
                  <a:fillRect l="-1387" t="-9836" r="-154" b="-22951"/>
                </a:stretch>
              </a:blipFill>
            </p:spPr>
            <p:txBody>
              <a:bodyPr/>
              <a:lstStyle/>
              <a:p>
                <a:r>
                  <a:rPr lang="en-US">
                    <a:noFill/>
                  </a:rPr>
                  <a:t> </a:t>
                </a:r>
              </a:p>
            </p:txBody>
          </p:sp>
        </mc:Fallback>
      </mc:AlternateContent>
      <p:pic>
        <p:nvPicPr>
          <p:cNvPr id="16" name="Picture 15"/>
          <p:cNvPicPr/>
          <p:nvPr/>
        </p:nvPicPr>
        <p:blipFill>
          <a:blip r:embed="rId5"/>
          <a:stretch>
            <a:fillRect/>
          </a:stretch>
        </p:blipFill>
        <p:spPr>
          <a:xfrm>
            <a:off x="6662057" y="2954402"/>
            <a:ext cx="4541535" cy="3039064"/>
          </a:xfrm>
          <a:prstGeom prst="rect">
            <a:avLst/>
          </a:prstGeom>
          <a:ln w="88900" cap="sq" cmpd="thickThin">
            <a:solidFill>
              <a:srgbClr val="000000"/>
            </a:solidFill>
            <a:prstDash val="solid"/>
            <a:miter lim="800000"/>
          </a:ln>
          <a:effectLst>
            <a:innerShdw blurRad="76200">
              <a:srgbClr val="000000"/>
            </a:innerShdw>
          </a:effectLst>
        </p:spPr>
      </p:pic>
      <p:sp>
        <p:nvSpPr>
          <p:cNvPr id="4" name="Rectangle 3"/>
          <p:cNvSpPr/>
          <p:nvPr/>
        </p:nvSpPr>
        <p:spPr>
          <a:xfrm>
            <a:off x="505383" y="6201362"/>
            <a:ext cx="3440365" cy="400110"/>
          </a:xfrm>
          <a:prstGeom prst="rect">
            <a:avLst/>
          </a:prstGeom>
        </p:spPr>
        <p:txBody>
          <a:bodyPr wrap="none">
            <a:spAutoFit/>
          </a:bodyPr>
          <a:lstStyle/>
          <a:p>
            <a:r>
              <a:rPr lang="en-US" sz="20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2000" b="1" dirty="0">
                <a:solidFill>
                  <a:srgbClr val="00B050"/>
                </a:solidFill>
                <a:latin typeface="Times New Roman" panose="02020603050405020304" pitchFamily="18" charset="0"/>
                <a:ea typeface="Calibri" panose="020F0502020204030204" pitchFamily="34" charset="0"/>
              </a:rPr>
              <a:t> </a:t>
            </a:r>
            <a:r>
              <a:rPr lang="en-US" sz="2000" b="1" u="sng" dirty="0">
                <a:solidFill>
                  <a:srgbClr val="00B050"/>
                </a:solidFill>
                <a:latin typeface="Times New Roman" panose="02020603050405020304" pitchFamily="18" charset="0"/>
                <a:ea typeface="Calibri" panose="020F0502020204030204" pitchFamily="34" charset="0"/>
              </a:rPr>
              <a:t>Slab thickness is adequate.</a:t>
            </a:r>
            <a:endParaRPr lang="en-US" sz="2000" b="1" dirty="0">
              <a:solidFill>
                <a:srgbClr val="00B050"/>
              </a:solidFill>
            </a:endParaRPr>
          </a:p>
        </p:txBody>
      </p:sp>
    </p:spTree>
    <p:extLst>
      <p:ext uri="{BB962C8B-B14F-4D97-AF65-F5344CB8AC3E}">
        <p14:creationId xmlns:p14="http://schemas.microsoft.com/office/powerpoint/2010/main" val="19089785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78177" y="1958050"/>
            <a:ext cx="5494460" cy="697584"/>
          </a:xfrm>
          <a:prstGeom prst="roundRect">
            <a:avLst/>
          </a:prstGeom>
          <a:gradFill>
            <a:gsLst>
              <a:gs pos="13000">
                <a:srgbClr val="D4E5F4"/>
              </a:gs>
              <a:gs pos="70000">
                <a:srgbClr val="81B2DF"/>
              </a:gs>
            </a:gsLst>
            <a:lin ang="10800000" scaled="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1406153" y="2095742"/>
            <a:ext cx="5182166"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Fundamental period</a:t>
            </a:r>
          </a:p>
        </p:txBody>
      </p:sp>
      <p:sp>
        <p:nvSpPr>
          <p:cNvPr id="6" name="Wave 5"/>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Oval 7"/>
          <p:cNvSpPr/>
          <p:nvPr/>
        </p:nvSpPr>
        <p:spPr>
          <a:xfrm>
            <a:off x="373965" y="2006736"/>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631065" y="2006736"/>
            <a:ext cx="568004" cy="523220"/>
          </a:xfrm>
          <a:prstGeom prst="rect">
            <a:avLst/>
          </a:prstGeom>
          <a:noFill/>
        </p:spPr>
        <p:txBody>
          <a:bodyPr wrap="square" rtlCol="0">
            <a:spAutoFit/>
          </a:bodyPr>
          <a:lstStyle/>
          <a:p>
            <a:r>
              <a:rPr lang="ar-S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6</a:t>
            </a:r>
          </a:p>
        </p:txBody>
      </p:sp>
      <mc:AlternateContent xmlns:mc="http://schemas.openxmlformats.org/markup-compatibility/2006" xmlns:a14="http://schemas.microsoft.com/office/drawing/2010/main">
        <mc:Choice Requires="a14">
          <p:sp>
            <p:nvSpPr>
              <p:cNvPr id="10" name="مربع نص 7"/>
              <p:cNvSpPr txBox="1"/>
              <p:nvPr/>
            </p:nvSpPr>
            <p:spPr>
              <a:xfrm>
                <a:off x="154378" y="2841862"/>
                <a:ext cx="6019800" cy="3693319"/>
              </a:xfrm>
              <a:prstGeom prst="rect">
                <a:avLst/>
              </a:prstGeom>
              <a:noFill/>
            </p:spPr>
            <p:txBody>
              <a:bodyPr wrap="square" rtlCol="1">
                <a:spAutoFit/>
              </a:bodyPr>
              <a:lstStyle/>
              <a:p>
                <a:r>
                  <a:rPr lang="en-US" sz="2000" u="sng" dirty="0">
                    <a:latin typeface="Times New Roman" panose="02020603050405020304" pitchFamily="18" charset="0"/>
                    <a:cs typeface="Times New Roman" panose="02020603050405020304" pitchFamily="18" charset="0"/>
                  </a:rPr>
                  <a:t>Code:</a:t>
                </a:r>
              </a:p>
              <a:p>
                <a:r>
                  <a:rPr lang="en-US" sz="2000" dirty="0">
                    <a:latin typeface="Times New Roman" panose="02020603050405020304" pitchFamily="18" charset="0"/>
                    <a:cs typeface="Times New Roman" panose="02020603050405020304" pitchFamily="18" charset="0"/>
                  </a:rPr>
                  <a:t>     T</a:t>
                </a:r>
                <a:r>
                  <a:rPr lang="en-US" sz="1600" dirty="0">
                    <a:latin typeface="Times New Roman" panose="02020603050405020304" pitchFamily="18" charset="0"/>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 = Ct </a:t>
                </a:r>
                <a14:m>
                  <m:oMath xmlns:m="http://schemas.openxmlformats.org/officeDocument/2006/math">
                    <m:sSup>
                      <m:sSupPr>
                        <m:ctrlPr>
                          <a:rPr lang="en-US" sz="2000" i="1">
                            <a:latin typeface="Cambria Math" panose="02040503050406030204" pitchFamily="18" charset="0"/>
                          </a:rPr>
                        </m:ctrlPr>
                      </m:sSupPr>
                      <m:e>
                        <m:r>
                          <m:rPr>
                            <m:nor/>
                          </m:rPr>
                          <a:rPr lang="en-US" sz="2000" dirty="0">
                            <a:latin typeface="Times New Roman" panose="02020603050405020304" pitchFamily="18" charset="0"/>
                            <a:cs typeface="Times New Roman" panose="02020603050405020304" pitchFamily="18" charset="0"/>
                          </a:rPr>
                          <m:t>(</m:t>
                        </m:r>
                        <m:r>
                          <m:rPr>
                            <m:nor/>
                          </m:rPr>
                          <a:rPr lang="en-US" sz="2000" dirty="0">
                            <a:latin typeface="Times New Roman" panose="02020603050405020304" pitchFamily="18" charset="0"/>
                            <a:cs typeface="Times New Roman" panose="02020603050405020304" pitchFamily="18" charset="0"/>
                          </a:rPr>
                          <m:t>hn</m:t>
                        </m:r>
                        <m:r>
                          <m:rPr>
                            <m:nor/>
                          </m:rPr>
                          <a:rPr lang="en-US" sz="2000" dirty="0">
                            <a:latin typeface="Times New Roman" panose="02020603050405020304" pitchFamily="18" charset="0"/>
                            <a:cs typeface="Times New Roman" panose="02020603050405020304" pitchFamily="18" charset="0"/>
                          </a:rPr>
                          <m:t>)</m:t>
                        </m:r>
                      </m:e>
                      <m:sup>
                        <m:r>
                          <a:rPr lang="en-US" sz="2000" b="0" i="0" smtClean="0">
                            <a:latin typeface="Cambria Math" panose="02040503050406030204" pitchFamily="18" charset="0"/>
                          </a:rPr>
                          <m:t>3</m:t>
                        </m:r>
                        <m:r>
                          <a:rPr lang="en-US" sz="2000" b="0" i="0" smtClean="0">
                            <a:latin typeface="Cambria Math" panose="02040503050406030204" pitchFamily="18" charset="0"/>
                          </a:rPr>
                          <m:t>/</m:t>
                        </m:r>
                        <m:r>
                          <a:rPr lang="en-US" sz="2000" b="0" i="0" smtClean="0">
                            <a:latin typeface="Cambria Math" panose="02040503050406030204" pitchFamily="18" charset="0"/>
                          </a:rPr>
                          <m:t>4</m:t>
                        </m:r>
                      </m:sup>
                    </m:sSup>
                  </m:oMath>
                </a14:m>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          = 0.04</a:t>
                </a:r>
                <a:r>
                  <a:rPr lang="ar-SA" sz="2000" dirty="0">
                    <a:latin typeface="Times New Roman" panose="02020603050405020304" pitchFamily="18" charset="0"/>
                    <a:cs typeface="Times New Roman" panose="02020603050405020304" pitchFamily="18" charset="0"/>
                  </a:rPr>
                  <a:t>8</a:t>
                </a:r>
                <a14:m>
                  <m:oMath xmlns:m="http://schemas.openxmlformats.org/officeDocument/2006/math">
                    <m:r>
                      <a:rPr lang="ar-SA" sz="2000" b="0" i="0" smtClean="0">
                        <a:latin typeface="Cambria Math" panose="02040503050406030204" pitchFamily="18" charset="0"/>
                      </a:rPr>
                      <m:t>8</m:t>
                    </m:r>
                    <m:sSup>
                      <m:sSupPr>
                        <m:ctrlPr>
                          <a:rPr lang="en-US" sz="2000" i="1">
                            <a:latin typeface="Cambria Math" panose="02040503050406030204" pitchFamily="18" charset="0"/>
                          </a:rPr>
                        </m:ctrlPr>
                      </m:sSupPr>
                      <m:e>
                        <m:r>
                          <m:rPr>
                            <m:nor/>
                          </m:rPr>
                          <a:rPr lang="en-US" sz="2000" dirty="0">
                            <a:latin typeface="Times New Roman" panose="02020603050405020304" pitchFamily="18" charset="0"/>
                            <a:cs typeface="Times New Roman" panose="02020603050405020304" pitchFamily="18" charset="0"/>
                          </a:rPr>
                          <m:t>(</m:t>
                        </m:r>
                        <m:r>
                          <m:rPr>
                            <m:nor/>
                          </m:rPr>
                          <a:rPr lang="ar-SA" sz="2000" b="0" i="0" dirty="0" smtClean="0">
                            <a:latin typeface="Times New Roman" panose="02020603050405020304" pitchFamily="18" charset="0"/>
                            <a:cs typeface="Times New Roman" panose="02020603050405020304" pitchFamily="18" charset="0"/>
                          </a:rPr>
                          <m:t>34.42</m:t>
                        </m:r>
                        <m:r>
                          <m:rPr>
                            <m:nor/>
                          </m:rPr>
                          <a:rPr lang="en-US" sz="2000" dirty="0">
                            <a:latin typeface="Times New Roman" panose="02020603050405020304" pitchFamily="18" charset="0"/>
                            <a:cs typeface="Times New Roman" panose="02020603050405020304" pitchFamily="18" charset="0"/>
                          </a:rPr>
                          <m:t>)</m:t>
                        </m:r>
                      </m:e>
                      <m:sup>
                        <m:r>
                          <a:rPr lang="ar-SA" sz="2000" b="0" i="0" dirty="0" smtClean="0">
                            <a:latin typeface="Cambria Math" panose="02040503050406030204" pitchFamily="18" charset="0"/>
                            <a:cs typeface="Times New Roman" panose="02020603050405020304" pitchFamily="18" charset="0"/>
                          </a:rPr>
                          <m:t>3</m:t>
                        </m:r>
                        <m:r>
                          <a:rPr lang="ar-SA" sz="2000" b="0" i="0" dirty="0" smtClean="0">
                            <a:latin typeface="Cambria Math" panose="02040503050406030204" pitchFamily="18" charset="0"/>
                            <a:cs typeface="Times New Roman" panose="02020603050405020304" pitchFamily="18" charset="0"/>
                          </a:rPr>
                          <m:t>/</m:t>
                        </m:r>
                        <m:r>
                          <a:rPr lang="ar-SA" sz="2000" b="0" i="0" dirty="0" smtClean="0">
                            <a:latin typeface="Cambria Math" panose="02040503050406030204" pitchFamily="18" charset="0"/>
                            <a:cs typeface="Times New Roman" panose="02020603050405020304" pitchFamily="18" charset="0"/>
                          </a:rPr>
                          <m:t>4</m:t>
                        </m:r>
                      </m:sup>
                    </m:sSup>
                  </m:oMath>
                </a14:m>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          = 0.6</a:t>
                </a:r>
                <a:r>
                  <a:rPr lang="ar-SA" sz="2000" dirty="0">
                    <a:latin typeface="Times New Roman" panose="02020603050405020304" pitchFamily="18" charset="0"/>
                    <a:cs typeface="Times New Roman" panose="02020603050405020304" pitchFamily="18" charset="0"/>
                  </a:rPr>
                  <a:t>9</a:t>
                </a:r>
                <a:r>
                  <a:rPr lang="en-US" sz="2000" dirty="0">
                    <a:latin typeface="Times New Roman" panose="02020603050405020304" pitchFamily="18" charset="0"/>
                    <a:cs typeface="Times New Roman" panose="02020603050405020304" pitchFamily="18" charset="0"/>
                  </a:rPr>
                  <a:t> sec</a:t>
                </a:r>
              </a:p>
              <a:p>
                <a:pPr marL="342900" indent="-342900">
                  <a:buFont typeface="Wingdings" pitchFamily="2" charset="2"/>
                  <a:buChar char="v"/>
                </a:pPr>
                <a:r>
                  <a:rPr lang="en-US" sz="2000" dirty="0">
                    <a:latin typeface="Times New Roman" panose="02020603050405020304" pitchFamily="18" charset="0"/>
                    <a:cs typeface="Times New Roman" panose="02020603050405020304" pitchFamily="18" charset="0"/>
                  </a:rPr>
                  <a:t>Upper limit of period = C</a:t>
                </a:r>
                <a:r>
                  <a:rPr lang="en-US" sz="1600" dirty="0">
                    <a:latin typeface="Times New Roman" panose="02020603050405020304" pitchFamily="18" charset="0"/>
                    <a:cs typeface="Times New Roman" panose="02020603050405020304" pitchFamily="18" charset="0"/>
                  </a:rPr>
                  <a:t>u</a:t>
                </a:r>
                <a:r>
                  <a:rPr lang="en-US" sz="2000" dirty="0">
                    <a:latin typeface="Times New Roman" panose="02020603050405020304" pitchFamily="18" charset="0"/>
                    <a:cs typeface="Times New Roman" panose="02020603050405020304" pitchFamily="18" charset="0"/>
                  </a:rPr>
                  <a:t>*T</a:t>
                </a:r>
                <a:r>
                  <a:rPr lang="en-US" sz="1600" dirty="0">
                    <a:latin typeface="Times New Roman" panose="02020603050405020304" pitchFamily="18" charset="0"/>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                                         =1.4*0.6</a:t>
                </a:r>
                <a:r>
                  <a:rPr lang="ar-SA" sz="2000" dirty="0">
                    <a:latin typeface="Times New Roman" panose="02020603050405020304" pitchFamily="18" charset="0"/>
                    <a:cs typeface="Times New Roman" panose="02020603050405020304" pitchFamily="18" charset="0"/>
                  </a:rPr>
                  <a:t>9</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 0.</a:t>
                </a:r>
                <a:r>
                  <a:rPr lang="ar-SA" sz="2000" dirty="0">
                    <a:latin typeface="Times New Roman" panose="02020603050405020304" pitchFamily="18" charset="0"/>
                    <a:cs typeface="Times New Roman" panose="02020603050405020304" pitchFamily="18" charset="0"/>
                  </a:rPr>
                  <a:t>966</a:t>
                </a:r>
                <a:r>
                  <a:rPr lang="en-US" sz="2000" dirty="0">
                    <a:latin typeface="Times New Roman" panose="02020603050405020304" pitchFamily="18" charset="0"/>
                    <a:cs typeface="Times New Roman" panose="02020603050405020304" pitchFamily="18" charset="0"/>
                  </a:rPr>
                  <a:t> sec </a:t>
                </a:r>
              </a:p>
              <a:p>
                <a:r>
                  <a:rPr lang="en-US" sz="2000" u="sng" dirty="0">
                    <a:latin typeface="Times New Roman" panose="02020603050405020304" pitchFamily="18" charset="0"/>
                    <a:cs typeface="Times New Roman" panose="02020603050405020304" pitchFamily="18" charset="0"/>
                  </a:rPr>
                  <a:t>ETABS:</a:t>
                </a:r>
              </a:p>
              <a:p>
                <a:endParaRPr lang="en-US" sz="2000" dirty="0">
                  <a:latin typeface="Times New Roman" panose="02020603050405020304" pitchFamily="18" charset="0"/>
                  <a:cs typeface="Times New Roman" panose="02020603050405020304" pitchFamily="18" charset="0"/>
                </a:endParaRPr>
              </a:p>
              <a:p>
                <a:pPr marL="342900" indent="-342900">
                  <a:buFont typeface="Wingdings" pitchFamily="2" charset="2"/>
                  <a:buChar char="v"/>
                </a:pPr>
                <a:r>
                  <a:rPr lang="en-US" sz="2000" dirty="0">
                    <a:latin typeface="Times New Roman" panose="02020603050405020304" pitchFamily="18" charset="0"/>
                    <a:cs typeface="Times New Roman" panose="02020603050405020304" pitchFamily="18" charset="0"/>
                  </a:rPr>
                  <a:t>Fundamental period = 0.</a:t>
                </a:r>
                <a:r>
                  <a:rPr lang="ar-SA" sz="2000" dirty="0">
                    <a:latin typeface="Times New Roman" panose="02020603050405020304" pitchFamily="18" charset="0"/>
                    <a:cs typeface="Times New Roman" panose="02020603050405020304" pitchFamily="18" charset="0"/>
                  </a:rPr>
                  <a:t>907</a:t>
                </a:r>
                <a:r>
                  <a:rPr lang="en-US" sz="2000" dirty="0">
                    <a:latin typeface="Times New Roman" panose="02020603050405020304" pitchFamily="18" charset="0"/>
                    <a:cs typeface="Times New Roman" panose="02020603050405020304" pitchFamily="18" charset="0"/>
                  </a:rPr>
                  <a:t> sec</a:t>
                </a:r>
                <a:r>
                  <a:rPr lang="ar-S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&lt;</a:t>
                </a:r>
                <a:r>
                  <a:rPr lang="ar-S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0.</a:t>
                </a:r>
                <a:r>
                  <a:rPr lang="ar-SA" sz="2000" dirty="0">
                    <a:latin typeface="Times New Roman" panose="02020603050405020304" pitchFamily="18" charset="0"/>
                    <a:cs typeface="Times New Roman" panose="02020603050405020304" pitchFamily="18" charset="0"/>
                  </a:rPr>
                  <a:t>966</a:t>
                </a:r>
                <a:r>
                  <a:rPr lang="en-US" sz="2000" dirty="0">
                    <a:latin typeface="Times New Roman" panose="02020603050405020304" pitchFamily="18" charset="0"/>
                    <a:cs typeface="Times New Roman" panose="02020603050405020304" pitchFamily="18" charset="0"/>
                  </a:rPr>
                  <a:t> sec</a:t>
                </a:r>
              </a:p>
              <a:p>
                <a:pPr marL="342900" indent="-342900">
                  <a:buFont typeface="Wingdings" pitchFamily="2" charset="2"/>
                  <a:buChar char="v"/>
                </a:pPr>
                <a:endParaRPr lang="en-US" sz="2000" dirty="0">
                  <a:latin typeface="Times New Roman" panose="02020603050405020304" pitchFamily="18" charset="0"/>
                  <a:cs typeface="Times New Roman" panose="02020603050405020304" pitchFamily="18" charset="0"/>
                </a:endParaRPr>
              </a:p>
              <a:p>
                <a:endParaRPr lang="ar-SA" sz="1400" dirty="0"/>
              </a:p>
            </p:txBody>
          </p:sp>
        </mc:Choice>
        <mc:Fallback xmlns="">
          <p:sp>
            <p:nvSpPr>
              <p:cNvPr id="10" name="مربع نص 7"/>
              <p:cNvSpPr txBox="1">
                <a:spLocks noRot="1" noChangeAspect="1" noMove="1" noResize="1" noEditPoints="1" noAdjustHandles="1" noChangeArrowheads="1" noChangeShapeType="1" noTextEdit="1"/>
              </p:cNvSpPr>
              <p:nvPr/>
            </p:nvSpPr>
            <p:spPr>
              <a:xfrm>
                <a:off x="154378" y="2841862"/>
                <a:ext cx="6019800" cy="3693319"/>
              </a:xfrm>
              <a:prstGeom prst="rect">
                <a:avLst/>
              </a:prstGeom>
              <a:blipFill>
                <a:blip r:embed="rId2"/>
                <a:stretch>
                  <a:fillRect l="-1012" t="-82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6865483" y="5569522"/>
                <a:ext cx="387638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u="sng" smtClean="0">
                          <a:solidFill>
                            <a:srgbClr val="00B050"/>
                          </a:solidFill>
                          <a:latin typeface="Cambria Math" panose="02040503050406030204" pitchFamily="18" charset="0"/>
                        </a:rPr>
                        <m:t>𝑺𝒐</m:t>
                      </m:r>
                      <m:r>
                        <a:rPr lang="en-US" sz="2400" b="1" i="0" u="sng">
                          <a:solidFill>
                            <a:srgbClr val="00B050"/>
                          </a:solidFill>
                          <a:latin typeface="Cambria Math" panose="02040503050406030204" pitchFamily="18" charset="0"/>
                        </a:rPr>
                        <m:t>, </m:t>
                      </m:r>
                      <m:r>
                        <a:rPr lang="en-US" sz="2400" b="1" i="1" u="sng">
                          <a:solidFill>
                            <a:srgbClr val="00B050"/>
                          </a:solidFill>
                          <a:latin typeface="Cambria Math" panose="02040503050406030204" pitchFamily="18" charset="0"/>
                        </a:rPr>
                        <m:t>𝑷𝒆𝒓𝒊𝒐𝒅</m:t>
                      </m:r>
                      <m:r>
                        <a:rPr lang="en-US" sz="2400" b="1" i="0" u="sng">
                          <a:solidFill>
                            <a:srgbClr val="00B050"/>
                          </a:solidFill>
                          <a:latin typeface="Cambria Math" panose="02040503050406030204" pitchFamily="18" charset="0"/>
                        </a:rPr>
                        <m:t> </m:t>
                      </m:r>
                      <m:r>
                        <a:rPr lang="en-US" sz="2400" b="1" i="1" u="sng">
                          <a:solidFill>
                            <a:srgbClr val="00B050"/>
                          </a:solidFill>
                          <a:latin typeface="Cambria Math" panose="02040503050406030204" pitchFamily="18" charset="0"/>
                        </a:rPr>
                        <m:t>𝒊𝒔</m:t>
                      </m:r>
                      <m:r>
                        <a:rPr lang="en-US" sz="2400" b="1" i="0" u="sng">
                          <a:solidFill>
                            <a:srgbClr val="00B050"/>
                          </a:solidFill>
                          <a:latin typeface="Cambria Math" panose="02040503050406030204" pitchFamily="18" charset="0"/>
                        </a:rPr>
                        <m:t> </m:t>
                      </m:r>
                      <m:r>
                        <a:rPr lang="en-US" sz="2400" b="1" i="1" u="sng">
                          <a:solidFill>
                            <a:srgbClr val="00B050"/>
                          </a:solidFill>
                          <a:latin typeface="Cambria Math" panose="02040503050406030204" pitchFamily="18" charset="0"/>
                        </a:rPr>
                        <m:t>𝒂𝒄𝒄𝒆𝒑𝒕𝒂𝒃𝒍𝒆</m:t>
                      </m:r>
                      <m:r>
                        <a:rPr lang="en-US" sz="2400" b="1" i="0" u="sng">
                          <a:solidFill>
                            <a:srgbClr val="00B050"/>
                          </a:solidFill>
                          <a:latin typeface="Cambria Math" panose="02040503050406030204" pitchFamily="18" charset="0"/>
                        </a:rPr>
                        <m:t> </m:t>
                      </m:r>
                    </m:oMath>
                  </m:oMathPara>
                </a14:m>
                <a:endParaRPr lang="en-US" sz="2400" b="1" u="sng" dirty="0">
                  <a:solidFill>
                    <a:srgbClr val="00B050"/>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6865483" y="5569522"/>
                <a:ext cx="3876382" cy="461665"/>
              </a:xfrm>
              <a:prstGeom prst="rect">
                <a:avLst/>
              </a:prstGeom>
              <a:blipFill>
                <a:blip r:embed="rId3"/>
                <a:stretch>
                  <a:fillRect b="-18667"/>
                </a:stretch>
              </a:blipFill>
            </p:spPr>
            <p:txBody>
              <a:bodyPr/>
              <a:lstStyle/>
              <a:p>
                <a:r>
                  <a:rPr lang="en-US">
                    <a:noFill/>
                  </a:rPr>
                  <a:t> </a:t>
                </a:r>
              </a:p>
            </p:txBody>
          </p:sp>
        </mc:Fallback>
      </mc:AlternateContent>
    </p:spTree>
    <p:extLst>
      <p:ext uri="{BB962C8B-B14F-4D97-AF65-F5344CB8AC3E}">
        <p14:creationId xmlns:p14="http://schemas.microsoft.com/office/powerpoint/2010/main" val="2096525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275292" y="1050538"/>
            <a:ext cx="5494460" cy="697584"/>
          </a:xfrm>
          <a:prstGeom prst="roundRect">
            <a:avLst/>
          </a:prstGeom>
          <a:gradFill flip="none" rotWithShape="1">
            <a:gsLst>
              <a:gs pos="0">
                <a:schemeClr val="accent5">
                  <a:lumMod val="20000"/>
                  <a:lumOff val="80000"/>
                </a:schemeClr>
              </a:gs>
              <a:gs pos="99000">
                <a:srgbClr val="FEE1DE"/>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1393478" y="1150339"/>
            <a:ext cx="5182166"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Structural system type</a:t>
            </a:r>
          </a:p>
        </p:txBody>
      </p:sp>
      <p:sp>
        <p:nvSpPr>
          <p:cNvPr id="6" name="Wave 5"/>
          <p:cNvSpPr/>
          <p:nvPr/>
        </p:nvSpPr>
        <p:spPr>
          <a:xfrm>
            <a:off x="6545048" y="282154"/>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6830680" y="627921"/>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Oval 7"/>
          <p:cNvSpPr/>
          <p:nvPr/>
        </p:nvSpPr>
        <p:spPr>
          <a:xfrm>
            <a:off x="458440" y="1089025"/>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740999" y="1150339"/>
            <a:ext cx="56800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7</a:t>
            </a:r>
          </a:p>
        </p:txBody>
      </p:sp>
      <p:sp>
        <p:nvSpPr>
          <p:cNvPr id="12" name="Flowchart: Terminator 11"/>
          <p:cNvSpPr/>
          <p:nvPr/>
        </p:nvSpPr>
        <p:spPr>
          <a:xfrm>
            <a:off x="231897" y="2418087"/>
            <a:ext cx="10591800" cy="47625"/>
          </a:xfrm>
          <a:prstGeom prst="flowChartTerminator">
            <a:avLst/>
          </a:prstGeom>
          <a:gradFill>
            <a:gsLst>
              <a:gs pos="71000">
                <a:srgbClr val="FF0066"/>
              </a:gs>
              <a:gs pos="16000">
                <a:srgbClr val="EBE2E7"/>
              </a:gs>
              <a:gs pos="100000">
                <a:srgbClr val="FF00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3" name="Rectangle 12"/>
          <p:cNvSpPr/>
          <p:nvPr/>
        </p:nvSpPr>
        <p:spPr>
          <a:xfrm>
            <a:off x="231897" y="1907628"/>
            <a:ext cx="11415137" cy="523220"/>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Building Frame System (concrete shear walls).</a:t>
            </a:r>
          </a:p>
        </p:txBody>
      </p:sp>
      <mc:AlternateContent xmlns:mc="http://schemas.openxmlformats.org/markup-compatibility/2006" xmlns:a14="http://schemas.microsoft.com/office/drawing/2010/main">
        <mc:Choice Requires="a14">
          <p:sp>
            <p:nvSpPr>
              <p:cNvPr id="14" name="Rectangle 13"/>
              <p:cNvSpPr/>
              <p:nvPr/>
            </p:nvSpPr>
            <p:spPr>
              <a:xfrm>
                <a:off x="648301" y="2411401"/>
                <a:ext cx="6096000" cy="1815882"/>
              </a:xfrm>
              <a:prstGeom prst="rect">
                <a:avLst/>
              </a:prstGeom>
            </p:spPr>
            <p:txBody>
              <a:bodyPr>
                <a:spAutoFit/>
              </a:bodyPr>
              <a:lstStyle/>
              <a:p>
                <a:pPr>
                  <a:lnSpc>
                    <a:spcPct val="200000"/>
                  </a:lnSpc>
                </a:pPr>
                <a:r>
                  <a:rPr lang="en-US" sz="2800" b="1" dirty="0">
                    <a:latin typeface="Times New Roman" panose="02020603050405020304" pitchFamily="18" charset="0"/>
                    <a:cs typeface="Times New Roman" panose="02020603050405020304" pitchFamily="18" charset="0"/>
                  </a:rPr>
                  <a:t>R = </a:t>
                </a:r>
                <a:r>
                  <a:rPr lang="ar-SA" sz="2800" b="1" dirty="0">
                    <a:latin typeface="Times New Roman" panose="02020603050405020304" pitchFamily="18" charset="0"/>
                    <a:cs typeface="Times New Roman" panose="02020603050405020304" pitchFamily="18" charset="0"/>
                  </a:rPr>
                  <a:t>5.5</a:t>
                </a:r>
                <a:endParaRPr lang="en-US" sz="2800" b="1" i="1" dirty="0">
                  <a:latin typeface="Cambria Math" panose="02040503050406030204" pitchFamily="18" charset="0"/>
                </a:endParaRPr>
              </a:p>
              <a:p>
                <a:pPr>
                  <a:lnSpc>
                    <a:spcPct val="200000"/>
                  </a:lnSpc>
                </a:pPr>
                <a14:m>
                  <m:oMath xmlns:m="http://schemas.openxmlformats.org/officeDocument/2006/math">
                    <m:sSub>
                      <m:sSubPr>
                        <m:ctrlPr>
                          <a:rPr lang="en-US" sz="2800" b="1" i="1">
                            <a:latin typeface="Cambria Math" panose="02040503050406030204" pitchFamily="18" charset="0"/>
                          </a:rPr>
                        </m:ctrlPr>
                      </m:sSubPr>
                      <m:e>
                        <m:r>
                          <a:rPr lang="en-US" sz="2800" b="1" i="1">
                            <a:latin typeface="Cambria Math" panose="02040503050406030204" pitchFamily="18" charset="0"/>
                          </a:rPr>
                          <m:t>𝜴</m:t>
                        </m:r>
                      </m:e>
                      <m:sub>
                        <m:r>
                          <a:rPr lang="en-US" sz="2800" b="1" i="1">
                            <a:latin typeface="Cambria Math" panose="02040503050406030204" pitchFamily="18" charset="0"/>
                          </a:rPr>
                          <m:t>𝒐</m:t>
                        </m:r>
                      </m:sub>
                    </m:sSub>
                  </m:oMath>
                </a14:m>
                <a:r>
                  <a:rPr lang="en-US" sz="2800" b="1" dirty="0">
                    <a:latin typeface="Times New Roman" panose="02020603050405020304" pitchFamily="18" charset="0"/>
                    <a:cs typeface="Times New Roman" panose="02020603050405020304" pitchFamily="18" charset="0"/>
                  </a:rPr>
                  <a:t>= 2.8</a:t>
                </a:r>
              </a:p>
            </p:txBody>
          </p:sp>
        </mc:Choice>
        <mc:Fallback xmlns="">
          <p:sp>
            <p:nvSpPr>
              <p:cNvPr id="14" name="Rectangle 13"/>
              <p:cNvSpPr>
                <a:spLocks noRot="1" noChangeAspect="1" noMove="1" noResize="1" noEditPoints="1" noAdjustHandles="1" noChangeArrowheads="1" noChangeShapeType="1" noTextEdit="1"/>
              </p:cNvSpPr>
              <p:nvPr/>
            </p:nvSpPr>
            <p:spPr>
              <a:xfrm>
                <a:off x="648301" y="2411401"/>
                <a:ext cx="6096000" cy="1815882"/>
              </a:xfrm>
              <a:prstGeom prst="rect">
                <a:avLst/>
              </a:prstGeom>
              <a:blipFill>
                <a:blip r:embed="rId2"/>
                <a:stretch>
                  <a:fillRect l="-2000" b="-1684"/>
                </a:stretch>
              </a:blipFill>
            </p:spPr>
            <p:txBody>
              <a:bodyPr/>
              <a:lstStyle/>
              <a:p>
                <a:r>
                  <a:rPr lang="en-US">
                    <a:noFill/>
                  </a:rPr>
                  <a:t> </a:t>
                </a:r>
              </a:p>
            </p:txBody>
          </p:sp>
        </mc:Fallback>
      </mc:AlternateContent>
      <p:sp>
        <p:nvSpPr>
          <p:cNvPr id="15" name="Oval 14"/>
          <p:cNvSpPr/>
          <p:nvPr/>
        </p:nvSpPr>
        <p:spPr>
          <a:xfrm>
            <a:off x="474594" y="2878329"/>
            <a:ext cx="180975"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6" name="Oval 15"/>
          <p:cNvSpPr/>
          <p:nvPr/>
        </p:nvSpPr>
        <p:spPr>
          <a:xfrm>
            <a:off x="458440" y="3774143"/>
            <a:ext cx="180975"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pic>
        <p:nvPicPr>
          <p:cNvPr id="18" name="Picture 17"/>
          <p:cNvPicPr/>
          <p:nvPr/>
        </p:nvPicPr>
        <p:blipFill>
          <a:blip r:embed="rId3">
            <a:extLst>
              <a:ext uri="{28A0092B-C50C-407E-A947-70E740481C1C}">
                <a14:useLocalDpi xmlns:a14="http://schemas.microsoft.com/office/drawing/2010/main" val="0"/>
              </a:ext>
            </a:extLst>
          </a:blip>
          <a:stretch>
            <a:fillRect/>
          </a:stretch>
        </p:blipFill>
        <p:spPr>
          <a:xfrm>
            <a:off x="3937336" y="2956159"/>
            <a:ext cx="7199811" cy="3640583"/>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694003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0" y="1668655"/>
            <a:ext cx="5781711" cy="697584"/>
          </a:xfrm>
          <a:prstGeom prst="roundRect">
            <a:avLst/>
          </a:prstGeom>
          <a:gradFill flip="none" rotWithShape="1">
            <a:gsLst>
              <a:gs pos="0">
                <a:schemeClr val="accent5">
                  <a:lumMod val="20000"/>
                  <a:lumOff val="80000"/>
                </a:schemeClr>
              </a:gs>
              <a:gs pos="99000">
                <a:schemeClr val="accent6">
                  <a:lumMod val="20000"/>
                  <a:lumOff val="80000"/>
                </a:schemeClr>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1243794" y="1806681"/>
            <a:ext cx="5182166"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Mass participation ratio</a:t>
            </a:r>
          </a:p>
        </p:txBody>
      </p:sp>
      <p:sp>
        <p:nvSpPr>
          <p:cNvPr id="6" name="Wave 5"/>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Oval 7"/>
          <p:cNvSpPr/>
          <p:nvPr/>
        </p:nvSpPr>
        <p:spPr>
          <a:xfrm>
            <a:off x="154378" y="1697608"/>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430919" y="1745126"/>
            <a:ext cx="56800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8</a:t>
            </a:r>
          </a:p>
        </p:txBody>
      </p:sp>
      <p:sp>
        <p:nvSpPr>
          <p:cNvPr id="11" name="Rectangle 10"/>
          <p:cNvSpPr/>
          <p:nvPr/>
        </p:nvSpPr>
        <p:spPr>
          <a:xfrm>
            <a:off x="154378" y="2259628"/>
            <a:ext cx="11712245" cy="1138773"/>
          </a:xfrm>
          <a:prstGeom prst="rect">
            <a:avLst/>
          </a:prstGeom>
        </p:spPr>
        <p:txBody>
          <a:bodyPr wrap="square">
            <a:spAutoFit/>
          </a:bodyPr>
          <a:lstStyle/>
          <a:p>
            <a:endParaRPr lang="en-US" sz="2000" dirty="0">
              <a:latin typeface="Times New Roman" pitchFamily="18" charset="0"/>
              <a:cs typeface="Times New Roman" pitchFamily="18" charset="0"/>
            </a:endParaRPr>
          </a:p>
          <a:p>
            <a:r>
              <a:rPr lang="en-US" sz="1600" b="1" dirty="0"/>
              <a:t>Number of modes taken to develop design spectra must have at least 90% of the participation mass of the structures for each principle direction as reported in both UBC 97 and IBC codes. In this project, the first nine modes - using Ritz Modal Case Sub Type - participate in more than 90% of the mass for both directions.</a:t>
            </a:r>
            <a:r>
              <a:rPr lang="en-US" sz="1600" b="1" dirty="0">
                <a:latin typeface="Times New Roman" pitchFamily="18" charset="0"/>
                <a:cs typeface="Times New Roman" pitchFamily="18" charset="0"/>
              </a:rPr>
              <a:t> </a:t>
            </a:r>
            <a:endParaRPr lang="ar-SA" sz="1600" b="1" dirty="0">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nvGraphicFramePr>
        <p:xfrm>
          <a:off x="1089416" y="3487781"/>
          <a:ext cx="8655474" cy="3213815"/>
        </p:xfrm>
        <a:graphic>
          <a:graphicData uri="http://schemas.openxmlformats.org/drawingml/2006/table">
            <a:tbl>
              <a:tblPr firstRow="1" firstCol="1" bandRow="1"/>
              <a:tblGrid>
                <a:gridCol w="923616">
                  <a:extLst>
                    <a:ext uri="{9D8B030D-6E8A-4147-A177-3AD203B41FA5}">
                      <a16:colId xmlns:a16="http://schemas.microsoft.com/office/drawing/2014/main" val="4076713974"/>
                    </a:ext>
                  </a:extLst>
                </a:gridCol>
                <a:gridCol w="868834">
                  <a:extLst>
                    <a:ext uri="{9D8B030D-6E8A-4147-A177-3AD203B41FA5}">
                      <a16:colId xmlns:a16="http://schemas.microsoft.com/office/drawing/2014/main" val="3873081698"/>
                    </a:ext>
                  </a:extLst>
                </a:gridCol>
                <a:gridCol w="1559081">
                  <a:extLst>
                    <a:ext uri="{9D8B030D-6E8A-4147-A177-3AD203B41FA5}">
                      <a16:colId xmlns:a16="http://schemas.microsoft.com/office/drawing/2014/main" val="1298181260"/>
                    </a:ext>
                  </a:extLst>
                </a:gridCol>
                <a:gridCol w="980588">
                  <a:extLst>
                    <a:ext uri="{9D8B030D-6E8A-4147-A177-3AD203B41FA5}">
                      <a16:colId xmlns:a16="http://schemas.microsoft.com/office/drawing/2014/main" val="3077986949"/>
                    </a:ext>
                  </a:extLst>
                </a:gridCol>
                <a:gridCol w="980588">
                  <a:extLst>
                    <a:ext uri="{9D8B030D-6E8A-4147-A177-3AD203B41FA5}">
                      <a16:colId xmlns:a16="http://schemas.microsoft.com/office/drawing/2014/main" val="3616340896"/>
                    </a:ext>
                  </a:extLst>
                </a:gridCol>
                <a:gridCol w="1136168">
                  <a:extLst>
                    <a:ext uri="{9D8B030D-6E8A-4147-A177-3AD203B41FA5}">
                      <a16:colId xmlns:a16="http://schemas.microsoft.com/office/drawing/2014/main" val="4212380606"/>
                    </a:ext>
                  </a:extLst>
                </a:gridCol>
                <a:gridCol w="1125212">
                  <a:extLst>
                    <a:ext uri="{9D8B030D-6E8A-4147-A177-3AD203B41FA5}">
                      <a16:colId xmlns:a16="http://schemas.microsoft.com/office/drawing/2014/main" val="982429326"/>
                    </a:ext>
                  </a:extLst>
                </a:gridCol>
                <a:gridCol w="1081387">
                  <a:extLst>
                    <a:ext uri="{9D8B030D-6E8A-4147-A177-3AD203B41FA5}">
                      <a16:colId xmlns:a16="http://schemas.microsoft.com/office/drawing/2014/main" val="673440692"/>
                    </a:ext>
                  </a:extLst>
                </a:gridCol>
              </a:tblGrid>
              <a:tr h="292165">
                <a:tc gridSpan="8">
                  <a:txBody>
                    <a:bodyPr/>
                    <a:lstStyle/>
                    <a:p>
                      <a:pPr marL="0" marR="0" indent="0" algn="l">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TABLE:  Modal Participating Mass Ratios</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C0504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7306478"/>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Case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Mode</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Period, sec</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UX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UY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Sum UX</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Sum UY</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Sum RZ</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457495078"/>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0.907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0.5581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0.0328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0.5581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0.0328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0.0378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729654"/>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0.765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0.0356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0.6005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0.5937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0.6333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0.0378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2647385087"/>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0.663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0.0395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0.6332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0.6363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0.6103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4534257"/>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0.222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0.1057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0.0011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0.7389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0.6374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0.6157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582397202"/>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0.163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0.0001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0.739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0.7774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0.6298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7198995"/>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0.015</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0.0296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0.7541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0.807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0.7282</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4098521515"/>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0.113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0.0383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0.0036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0.7923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0.8106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0.7371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91234"/>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0.064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0.1593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0.0208</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0.9516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0.8314</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0.7376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extLst>
                  <a:ext uri="{0D108BD9-81ED-4DB2-BD59-A6C34878D82A}">
                    <a16:rowId xmlns:a16="http://schemas.microsoft.com/office/drawing/2014/main" val="3146080502"/>
                  </a:ext>
                </a:extLst>
              </a:tr>
              <a:tr h="292165">
                <a:tc>
                  <a:txBody>
                    <a:bodyPr/>
                    <a:lstStyle/>
                    <a:p>
                      <a:pPr marL="0" marR="0" indent="0" algn="ctr">
                        <a:lnSpc>
                          <a:spcPct val="150000"/>
                        </a:lnSpc>
                        <a:spcBef>
                          <a:spcPts val="0"/>
                        </a:spcBef>
                        <a:spcAft>
                          <a:spcPts val="0"/>
                        </a:spcAft>
                      </a:pPr>
                      <a:r>
                        <a:rPr lang="en-US" sz="1100" b="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Modal</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9</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0.061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0.023</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0.1357</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0.9746</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b="1">
                          <a:solidFill>
                            <a:srgbClr val="FF0000"/>
                          </a:solidFill>
                          <a:effectLst/>
                          <a:latin typeface="Calibri" panose="020F0502020204030204" pitchFamily="34" charset="0"/>
                          <a:ea typeface="Times New Roman" panose="02020603050405020304" pitchFamily="18" charset="0"/>
                          <a:cs typeface="Arial" panose="020B0604020202020204" pitchFamily="34" charset="0"/>
                        </a:rPr>
                        <a:t>0.9671</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lnSpc>
                          <a:spcPct val="150000"/>
                        </a:lnSpc>
                        <a:spcBef>
                          <a:spcPts val="0"/>
                        </a:spcBef>
                        <a:spcAft>
                          <a:spcPts val="0"/>
                        </a:spcAft>
                      </a:pPr>
                      <a:r>
                        <a:rPr lang="en-US"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0.7385</a:t>
                      </a: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8000830"/>
                  </a:ext>
                </a:extLst>
              </a:tr>
            </a:tbl>
          </a:graphicData>
        </a:graphic>
      </p:graphicFrame>
    </p:spTree>
    <p:extLst>
      <p:ext uri="{BB962C8B-B14F-4D97-AF65-F5344CB8AC3E}">
        <p14:creationId xmlns:p14="http://schemas.microsoft.com/office/powerpoint/2010/main" val="2470300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158633" y="1415375"/>
            <a:ext cx="5969927" cy="697584"/>
          </a:xfrm>
          <a:prstGeom prst="roundRect">
            <a:avLst/>
          </a:prstGeom>
          <a:gradFill flip="none" rotWithShape="1">
            <a:gsLst>
              <a:gs pos="0">
                <a:schemeClr val="accent5">
                  <a:lumMod val="20000"/>
                  <a:lumOff val="80000"/>
                </a:schemeClr>
              </a:gs>
              <a:gs pos="99000">
                <a:schemeClr val="accent4">
                  <a:lumMod val="20000"/>
                  <a:lumOff val="80000"/>
                </a:schemeClr>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1331220" y="1496356"/>
            <a:ext cx="5068464"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Base Shear by Eq. Static Method</a:t>
            </a:r>
            <a:r>
              <a:rPr lang="ar-SA"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p:txBody>
      </p:sp>
      <p:sp>
        <p:nvSpPr>
          <p:cNvPr id="6" name="Wave 5"/>
          <p:cNvSpPr/>
          <p:nvPr/>
        </p:nvSpPr>
        <p:spPr>
          <a:xfrm>
            <a:off x="6485987" y="131504"/>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6724917" y="477270"/>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Oval 7"/>
          <p:cNvSpPr/>
          <p:nvPr/>
        </p:nvSpPr>
        <p:spPr>
          <a:xfrm>
            <a:off x="314716" y="1425027"/>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615195" y="1483256"/>
            <a:ext cx="568004" cy="523220"/>
          </a:xfrm>
          <a:prstGeom prst="rect">
            <a:avLst/>
          </a:prstGeom>
          <a:noFill/>
        </p:spPr>
        <p:txBody>
          <a:bodyPr wrap="square" rtlCol="0">
            <a:spAutoFit/>
          </a:bodyPr>
          <a:lstStyle/>
          <a:p>
            <a:r>
              <a:rPr lang="ar-SA" sz="2800" dirty="0">
                <a:latin typeface="Times New Roman" panose="02020603050405020304" pitchFamily="18" charset="0"/>
                <a:cs typeface="Times New Roman" panose="02020603050405020304" pitchFamily="18" charset="0"/>
              </a:rPr>
              <a:t>9</a:t>
            </a:r>
            <a:endParaRPr lang="en-US" sz="2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Rectangle 1"/>
              <p:cNvSpPr/>
              <p:nvPr/>
            </p:nvSpPr>
            <p:spPr>
              <a:xfrm>
                <a:off x="-191678" y="2651186"/>
                <a:ext cx="4428275" cy="1998752"/>
              </a:xfrm>
              <a:prstGeom prst="rect">
                <a:avLst/>
              </a:prstGeom>
            </p:spPr>
            <p:txBody>
              <a:bodyPr wrap="square">
                <a:spAutoFit/>
              </a:bodyPr>
              <a:lstStyle/>
              <a:p>
                <a:pPr marL="274320" marR="0" indent="182880">
                  <a:lnSpc>
                    <a:spcPct val="150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𝑥</m:t>
                          </m:r>
                        </m:sub>
                      </m:sSub>
                      <m:r>
                        <a:rPr lang="en-US">
                          <a:latin typeface="Cambria Math" panose="02040503050406030204" pitchFamily="18" charset="0"/>
                          <a:ea typeface="Calibri" panose="020F0502020204030204" pitchFamily="34" charset="0"/>
                        </a:rPr>
                        <m:t>=</m:t>
                      </m:r>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sSub>
                            <m:sSubPr>
                              <m:ctrlPr>
                                <a:rPr lang="en-US" sz="1600" i="1">
                                  <a:effectLst/>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rPr>
                                <m:t>𝐶</m:t>
                              </m:r>
                            </m:e>
                            <m:sub>
                              <m:r>
                                <a:rPr lang="en-US" i="1">
                                  <a:latin typeface="Cambria Math" panose="02040503050406030204" pitchFamily="18" charset="0"/>
                                  <a:ea typeface="Calibri" panose="020F0502020204030204" pitchFamily="34" charset="0"/>
                                </a:rPr>
                                <m:t>𝑣</m:t>
                              </m:r>
                            </m:sub>
                          </m:sSub>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𝐼</m:t>
                          </m:r>
                          <m:r>
                            <a:rPr lang="en-US">
                              <a:latin typeface="Cambria Math" panose="02040503050406030204" pitchFamily="18" charset="0"/>
                              <a:ea typeface="Calibri" panose="020F0502020204030204" pitchFamily="34" charset="0"/>
                            </a:rPr>
                            <m:t> </m:t>
                          </m:r>
                        </m:num>
                        <m:den>
                          <m:r>
                            <a:rPr lang="en-US" i="1">
                              <a:latin typeface="Cambria Math" panose="02040503050406030204" pitchFamily="18" charset="0"/>
                              <a:ea typeface="Calibri" panose="020F0502020204030204" pitchFamily="34" charset="0"/>
                            </a:rPr>
                            <m:t>𝑅</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𝑇</m:t>
                          </m:r>
                          <m:r>
                            <a:rPr lang="en-US">
                              <a:latin typeface="Cambria Math" panose="02040503050406030204" pitchFamily="18" charset="0"/>
                              <a:ea typeface="Calibri" panose="020F0502020204030204" pitchFamily="34" charset="0"/>
                            </a:rPr>
                            <m:t> </m:t>
                          </m:r>
                        </m:den>
                      </m:f>
                      <m:r>
                        <a:rPr lang="en-US" i="1">
                          <a:latin typeface="Cambria Math" panose="02040503050406030204" pitchFamily="18" charset="0"/>
                          <a:ea typeface="Calibri" panose="020F0502020204030204" pitchFamily="34" charset="0"/>
                        </a:rPr>
                        <m:t>𝑤</m:t>
                      </m:r>
                    </m:oMath>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𝑥</m:t>
                          </m:r>
                        </m:sub>
                      </m:sSub>
                      <m:r>
                        <a:rPr lang="en-US">
                          <a:latin typeface="Cambria Math" panose="02040503050406030204" pitchFamily="18" charset="0"/>
                          <a:ea typeface="Calibri" panose="020F0502020204030204" pitchFamily="34" charset="0"/>
                        </a:rPr>
                        <m:t>=</m:t>
                      </m:r>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r>
                            <a:rPr lang="en-US" sz="1600" i="1">
                              <a:effectLst/>
                              <a:latin typeface="Cambria Math" panose="02040503050406030204" pitchFamily="18" charset="0"/>
                              <a:ea typeface="Calibri" panose="020F0502020204030204" pitchFamily="34" charset="0"/>
                              <a:cs typeface="Arial" panose="020B0604020202020204" pitchFamily="34" charset="0"/>
                            </a:rPr>
                            <m:t>0</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32</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1</m:t>
                          </m:r>
                          <m:r>
                            <a:rPr lang="en-US">
                              <a:latin typeface="Cambria Math" panose="02040503050406030204" pitchFamily="18" charset="0"/>
                              <a:ea typeface="Calibri" panose="020F0502020204030204" pitchFamily="34" charset="0"/>
                            </a:rPr>
                            <m:t> </m:t>
                          </m:r>
                        </m:num>
                        <m:den>
                          <m:r>
                            <a:rPr lang="en-US" i="1">
                              <a:latin typeface="Cambria Math" panose="02040503050406030204" pitchFamily="18" charset="0"/>
                              <a:ea typeface="Calibri" panose="020F0502020204030204" pitchFamily="34" charset="0"/>
                            </a:rPr>
                            <m:t>5</m:t>
                          </m:r>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5</m:t>
                          </m:r>
                          <m:r>
                            <a:rPr lang="en-US" i="1">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0</m:t>
                          </m:r>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907</m:t>
                          </m:r>
                          <m:r>
                            <a:rPr lang="en-US">
                              <a:latin typeface="Cambria Math" panose="02040503050406030204" pitchFamily="18" charset="0"/>
                              <a:ea typeface="Calibri" panose="020F0502020204030204" pitchFamily="34" charset="0"/>
                            </a:rPr>
                            <m:t> </m:t>
                          </m:r>
                        </m:den>
                      </m:f>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195</m:t>
                      </m:r>
                      <m:r>
                        <a:rPr lang="en-US" i="1">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837</m:t>
                      </m:r>
                      <m:r>
                        <a:rPr lang="en-US" i="1">
                          <a:latin typeface="Cambria Math" panose="02040503050406030204" pitchFamily="18" charset="0"/>
                          <a:ea typeface="Calibri" panose="020F0502020204030204" pitchFamily="34" charset="0"/>
                        </a:rPr>
                        <m:t> </m:t>
                      </m:r>
                    </m:oMath>
                  </m:oMathPara>
                </a14:m>
                <a:endParaRPr lang="en-US" dirty="0">
                  <a:latin typeface="Times New Roman" panose="02020603050405020304" pitchFamily="18" charset="0"/>
                  <a:ea typeface="Calibri" panose="020F0502020204030204" pitchFamily="34" charset="0"/>
                </a:endParaRPr>
              </a:p>
              <a:p>
                <a:pPr/>
                <a14:m>
                  <m:oMathPara xmlns:m="http://schemas.openxmlformats.org/officeDocument/2006/math">
                    <m:oMathParaPr>
                      <m:jc m:val="centerGroup"/>
                    </m:oMathParaPr>
                    <m:oMath xmlns:m="http://schemas.openxmlformats.org/officeDocument/2006/math">
                      <m:sSub>
                        <m:sSubPr>
                          <m:ctrlPr>
                            <a:rPr lang="en-US" i="1">
                              <a:effectLst/>
                              <a:latin typeface="Cambria Math" panose="02040503050406030204" pitchFamily="18"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𝑉</m:t>
                          </m:r>
                        </m:e>
                        <m:sub>
                          <m:r>
                            <a:rPr lang="en-US" i="1">
                              <a:latin typeface="Cambria Math" panose="02040503050406030204" pitchFamily="18" charset="0"/>
                              <a:ea typeface="Calibri" panose="020F0502020204030204" pitchFamily="34" charset="0"/>
                              <a:cs typeface="Arial" panose="020B0604020202020204" pitchFamily="34" charset="0"/>
                            </a:rPr>
                            <m:t>𝑥</m:t>
                          </m:r>
                        </m:sub>
                      </m:sSub>
                      <m:r>
                        <a:rPr lang="en-US">
                          <a:latin typeface="Cambria Math" panose="02040503050406030204" pitchFamily="18" charset="0"/>
                          <a:ea typeface="Calibri" panose="020F0502020204030204" pitchFamily="34" charset="0"/>
                          <a:cs typeface="Arial" panose="020B060402020202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12</m:t>
                      </m:r>
                      <m:r>
                        <a:rPr lang="en-US" sz="1600" i="1">
                          <a:effectLst/>
                          <a:latin typeface="Cambria Math" panose="02040503050406030204" pitchFamily="18" charset="0"/>
                          <a:ea typeface="Calibri" panose="020F0502020204030204" pitchFamily="34" charset="0"/>
                          <a:cs typeface="Arial" panose="020B0604020202020204" pitchFamily="34" charset="0"/>
                        </a:rPr>
                        <m:t> </m:t>
                      </m:r>
                      <m:r>
                        <a:rPr lang="en-US" sz="1600" i="1">
                          <a:effectLst/>
                          <a:latin typeface="Cambria Math" panose="02040503050406030204" pitchFamily="18" charset="0"/>
                          <a:ea typeface="Calibri" panose="020F0502020204030204" pitchFamily="34" charset="0"/>
                          <a:cs typeface="Arial" panose="020B0604020202020204" pitchFamily="34" charset="0"/>
                        </a:rPr>
                        <m:t>562</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46</m:t>
                      </m:r>
                      <m:r>
                        <a:rPr lang="en-US" sz="1600" i="1">
                          <a:effectLst/>
                          <a:latin typeface="Cambria Math" panose="02040503050406030204" pitchFamily="18" charset="0"/>
                          <a:ea typeface="Calibri" panose="020F0502020204030204" pitchFamily="34" charset="0"/>
                          <a:cs typeface="Arial" panose="020B0604020202020204" pitchFamily="34" charset="0"/>
                        </a:rPr>
                        <m:t> </m:t>
                      </m:r>
                      <m:r>
                        <a:rPr lang="en-US" sz="1600" i="1">
                          <a:effectLst/>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191678" y="2651186"/>
                <a:ext cx="4428275" cy="199875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016944" y="4649938"/>
                <a:ext cx="6096000" cy="2253437"/>
              </a:xfrm>
              <a:prstGeom prst="rect">
                <a:avLst/>
              </a:prstGeom>
            </p:spPr>
            <p:txBody>
              <a:bodyPr>
                <a:spAutoFit/>
              </a:bodyPr>
              <a:lstStyle/>
              <a:p>
                <a:pPr marL="274320" marR="0" indent="182880">
                  <a:lnSpc>
                    <a:spcPct val="150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𝑦</m:t>
                          </m:r>
                        </m:sub>
                      </m:sSub>
                      <m:r>
                        <a:rPr lang="en-US">
                          <a:latin typeface="Cambria Math" panose="02040503050406030204" pitchFamily="18" charset="0"/>
                          <a:ea typeface="Calibri" panose="020F0502020204030204" pitchFamily="34" charset="0"/>
                        </a:rPr>
                        <m:t>=</m:t>
                      </m:r>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sSub>
                            <m:sSubPr>
                              <m:ctrlPr>
                                <a:rPr lang="en-US" sz="1600" i="1">
                                  <a:effectLst/>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rPr>
                                <m:t>𝐶</m:t>
                              </m:r>
                            </m:e>
                            <m:sub>
                              <m:r>
                                <a:rPr lang="en-US" i="1">
                                  <a:latin typeface="Cambria Math" panose="02040503050406030204" pitchFamily="18" charset="0"/>
                                  <a:ea typeface="Calibri" panose="020F0502020204030204" pitchFamily="34" charset="0"/>
                                </a:rPr>
                                <m:t>𝑣</m:t>
                              </m:r>
                            </m:sub>
                          </m:sSub>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𝐼</m:t>
                          </m:r>
                          <m:r>
                            <a:rPr lang="en-US">
                              <a:latin typeface="Cambria Math" panose="02040503050406030204" pitchFamily="18" charset="0"/>
                              <a:ea typeface="Calibri" panose="020F0502020204030204" pitchFamily="34" charset="0"/>
                            </a:rPr>
                            <m:t> </m:t>
                          </m:r>
                        </m:num>
                        <m:den>
                          <m:r>
                            <a:rPr lang="en-US" i="1">
                              <a:latin typeface="Cambria Math" panose="02040503050406030204" pitchFamily="18" charset="0"/>
                              <a:ea typeface="Calibri" panose="020F0502020204030204" pitchFamily="34" charset="0"/>
                            </a:rPr>
                            <m:t>𝑅</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𝑇</m:t>
                          </m:r>
                          <m:r>
                            <a:rPr lang="en-US">
                              <a:latin typeface="Cambria Math" panose="02040503050406030204" pitchFamily="18" charset="0"/>
                              <a:ea typeface="Calibri" panose="020F0502020204030204" pitchFamily="34" charset="0"/>
                            </a:rPr>
                            <m:t> </m:t>
                          </m:r>
                        </m:den>
                      </m:f>
                      <m:r>
                        <a:rPr lang="en-US" i="1">
                          <a:latin typeface="Cambria Math" panose="02040503050406030204" pitchFamily="18" charset="0"/>
                          <a:ea typeface="Calibri" panose="020F0502020204030204" pitchFamily="34" charset="0"/>
                        </a:rPr>
                        <m:t>𝑤</m:t>
                      </m:r>
                    </m:oMath>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𝑦</m:t>
                          </m:r>
                        </m:sub>
                      </m:sSub>
                      <m:r>
                        <a:rPr lang="en-US">
                          <a:latin typeface="Cambria Math" panose="02040503050406030204" pitchFamily="18" charset="0"/>
                          <a:ea typeface="Calibri" panose="020F0502020204030204" pitchFamily="34" charset="0"/>
                        </a:rPr>
                        <m:t>=</m:t>
                      </m:r>
                      <m:f>
                        <m:fPr>
                          <m:ctrlPr>
                            <a:rPr lang="en-US" sz="1600" i="1">
                              <a:effectLst/>
                              <a:latin typeface="Cambria Math" panose="02040503050406030204" pitchFamily="18" charset="0"/>
                              <a:ea typeface="Calibri" panose="020F0502020204030204" pitchFamily="34" charset="0"/>
                              <a:cs typeface="Arial" panose="020B0604020202020204" pitchFamily="34" charset="0"/>
                            </a:rPr>
                          </m:ctrlPr>
                        </m:fPr>
                        <m:num>
                          <m:r>
                            <a:rPr lang="en-US" sz="1600" i="1">
                              <a:effectLst/>
                              <a:latin typeface="Cambria Math" panose="02040503050406030204" pitchFamily="18" charset="0"/>
                              <a:ea typeface="Calibri" panose="020F0502020204030204" pitchFamily="34" charset="0"/>
                              <a:cs typeface="Arial" panose="020B0604020202020204" pitchFamily="34" charset="0"/>
                            </a:rPr>
                            <m:t>0</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32</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1</m:t>
                          </m:r>
                          <m:r>
                            <a:rPr lang="en-US">
                              <a:latin typeface="Cambria Math" panose="02040503050406030204" pitchFamily="18" charset="0"/>
                              <a:ea typeface="Calibri" panose="020F0502020204030204" pitchFamily="34" charset="0"/>
                            </a:rPr>
                            <m:t> </m:t>
                          </m:r>
                        </m:num>
                        <m:den>
                          <m:r>
                            <a:rPr lang="en-US" i="1">
                              <a:latin typeface="Cambria Math" panose="02040503050406030204" pitchFamily="18" charset="0"/>
                              <a:ea typeface="Calibri" panose="020F0502020204030204" pitchFamily="34" charset="0"/>
                            </a:rPr>
                            <m:t>5</m:t>
                          </m:r>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5</m:t>
                          </m:r>
                          <m:r>
                            <a:rPr lang="en-US" i="1">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0</m:t>
                          </m:r>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765</m:t>
                          </m:r>
                          <m:r>
                            <a:rPr lang="en-US">
                              <a:latin typeface="Cambria Math" panose="02040503050406030204" pitchFamily="18" charset="0"/>
                              <a:ea typeface="Calibri" panose="020F0502020204030204" pitchFamily="34" charset="0"/>
                            </a:rPr>
                            <m:t> </m:t>
                          </m:r>
                        </m:den>
                      </m:f>
                      <m:r>
                        <a:rPr lang="en-US" i="1">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195</m:t>
                      </m:r>
                      <m:r>
                        <a:rPr lang="en-US" i="1">
                          <a:latin typeface="Cambria Math" panose="02040503050406030204" pitchFamily="18" charset="0"/>
                          <a:ea typeface="Calibri" panose="020F0502020204030204" pitchFamily="34" charset="0"/>
                        </a:rPr>
                        <m:t> </m:t>
                      </m:r>
                      <m:r>
                        <a:rPr lang="en-US" i="1">
                          <a:latin typeface="Cambria Math" panose="02040503050406030204" pitchFamily="18" charset="0"/>
                          <a:ea typeface="Calibri" panose="020F0502020204030204" pitchFamily="34" charset="0"/>
                        </a:rPr>
                        <m:t>837</m:t>
                      </m:r>
                      <m:r>
                        <a:rPr lang="en-US" i="1">
                          <a:latin typeface="Cambria Math" panose="02040503050406030204" pitchFamily="18" charset="0"/>
                          <a:ea typeface="Calibri" panose="020F0502020204030204" pitchFamily="34" charset="0"/>
                        </a:rPr>
                        <m:t> </m:t>
                      </m:r>
                    </m:oMath>
                  </m:oMathPara>
                </a14:m>
                <a:endParaRPr lang="en-US" dirty="0">
                  <a:latin typeface="Times New Roman" panose="02020603050405020304" pitchFamily="18" charset="0"/>
                  <a:ea typeface="Calibri" panose="020F0502020204030204" pitchFamily="34" charset="0"/>
                </a:endParaRPr>
              </a:p>
              <a:p>
                <a:pPr marL="274320" marR="0" indent="182880">
                  <a:lnSpc>
                    <a:spcPct val="150000"/>
                  </a:lnSpc>
                  <a:spcBef>
                    <a:spcPts val="0"/>
                  </a:spcBef>
                  <a:spcAft>
                    <a:spcPts val="6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𝑦</m:t>
                          </m:r>
                        </m:sub>
                      </m:sSub>
                      <m:r>
                        <a:rPr lang="en-US">
                          <a:latin typeface="Cambria Math" panose="02040503050406030204" pitchFamily="18" charset="0"/>
                          <a:ea typeface="Calibri" panose="020F050202020403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14</m:t>
                      </m:r>
                      <m:r>
                        <a:rPr lang="en-US" sz="1600" i="1">
                          <a:effectLst/>
                          <a:latin typeface="Cambria Math" panose="02040503050406030204" pitchFamily="18" charset="0"/>
                          <a:ea typeface="Calibri" panose="020F0502020204030204" pitchFamily="34" charset="0"/>
                          <a:cs typeface="Arial" panose="020B0604020202020204" pitchFamily="34" charset="0"/>
                        </a:rPr>
                        <m:t> </m:t>
                      </m:r>
                      <m:r>
                        <a:rPr lang="en-US" sz="1600" i="1">
                          <a:effectLst/>
                          <a:latin typeface="Cambria Math" panose="02040503050406030204" pitchFamily="18" charset="0"/>
                          <a:ea typeface="Calibri" panose="020F0502020204030204" pitchFamily="34" charset="0"/>
                          <a:cs typeface="Arial" panose="020B0604020202020204" pitchFamily="34" charset="0"/>
                        </a:rPr>
                        <m:t>894</m:t>
                      </m:r>
                      <m:r>
                        <a:rPr lang="en-US" sz="1600" i="1">
                          <a:effectLst/>
                          <a:latin typeface="Cambria Math" panose="02040503050406030204" pitchFamily="18" charset="0"/>
                          <a:ea typeface="Calibri" panose="020F0502020204030204" pitchFamily="34" charset="0"/>
                          <a:cs typeface="Arial" panose="020B0604020202020204" pitchFamily="34" charset="0"/>
                        </a:rPr>
                        <m:t>.</m:t>
                      </m:r>
                      <m:r>
                        <a:rPr lang="en-US" sz="1600" i="1">
                          <a:effectLst/>
                          <a:latin typeface="Cambria Math" panose="02040503050406030204" pitchFamily="18" charset="0"/>
                          <a:ea typeface="Calibri" panose="020F0502020204030204" pitchFamily="34" charset="0"/>
                          <a:cs typeface="Arial" panose="020B0604020202020204" pitchFamily="34" charset="0"/>
                        </a:rPr>
                        <m:t>31</m:t>
                      </m:r>
                      <m:r>
                        <a:rPr lang="en-US" sz="1600" i="1">
                          <a:effectLst/>
                          <a:latin typeface="Cambria Math" panose="02040503050406030204" pitchFamily="18" charset="0"/>
                          <a:ea typeface="Calibri" panose="020F0502020204030204" pitchFamily="34" charset="0"/>
                          <a:cs typeface="Arial" panose="020B0604020202020204" pitchFamily="34" charset="0"/>
                        </a:rPr>
                        <m:t> </m:t>
                      </m:r>
                      <m:r>
                        <a:rPr lang="en-US" sz="1600" i="1">
                          <a:effectLst/>
                          <a:latin typeface="Cambria Math" panose="02040503050406030204" pitchFamily="18" charset="0"/>
                          <a:ea typeface="Calibri" panose="020F0502020204030204" pitchFamily="34" charset="0"/>
                          <a:cs typeface="Arial" panose="020B0604020202020204" pitchFamily="34" charset="0"/>
                        </a:rPr>
                        <m:t>𝑘𝑁</m:t>
                      </m:r>
                    </m:oMath>
                  </m:oMathPara>
                </a14:m>
                <a:endParaRPr lang="en-US" dirty="0">
                  <a:latin typeface="Times New Roman" panose="02020603050405020304" pitchFamily="18" charset="0"/>
                  <a:ea typeface="Calibri" panose="020F050202020403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016944" y="4649938"/>
                <a:ext cx="6096000" cy="2253437"/>
              </a:xfrm>
              <a:prstGeom prst="rect">
                <a:avLst/>
              </a:prstGeom>
              <a:blipFill>
                <a:blip r:embed="rId3"/>
                <a:stretch>
                  <a:fillRect/>
                </a:stretch>
              </a:blipFill>
            </p:spPr>
            <p:txBody>
              <a:bodyPr/>
              <a:lstStyle/>
              <a:p>
                <a:r>
                  <a:rPr lang="en-US">
                    <a:noFill/>
                  </a:rPr>
                  <a:t> </a:t>
                </a:r>
              </a:p>
            </p:txBody>
          </p:sp>
        </mc:Fallback>
      </mc:AlternateContent>
      <p:pic>
        <p:nvPicPr>
          <p:cNvPr id="13" name="Picture 12"/>
          <p:cNvPicPr/>
          <p:nvPr/>
        </p:nvPicPr>
        <p:blipFill>
          <a:blip r:embed="rId4">
            <a:extLst>
              <a:ext uri="{28A0092B-C50C-407E-A947-70E740481C1C}">
                <a14:useLocalDpi xmlns:a14="http://schemas.microsoft.com/office/drawing/2010/main" val="0"/>
              </a:ext>
            </a:extLst>
          </a:blip>
          <a:stretch>
            <a:fillRect/>
          </a:stretch>
        </p:blipFill>
        <p:spPr>
          <a:xfrm>
            <a:off x="6128560" y="3426685"/>
            <a:ext cx="4891762" cy="2117587"/>
          </a:xfrm>
          <a:prstGeom prst="rect">
            <a:avLst/>
          </a:prstGeom>
          <a:ln w="88900" cap="sq" cmpd="thickThin">
            <a:solidFill>
              <a:srgbClr val="000000"/>
            </a:solidFill>
            <a:prstDash val="solid"/>
            <a:miter lim="800000"/>
          </a:ln>
          <a:effectLst>
            <a:innerShdw blurRad="76200">
              <a:srgbClr val="000000"/>
            </a:innerShdw>
          </a:effectLst>
        </p:spPr>
      </p:pic>
      <mc:AlternateContent xmlns:mc="http://schemas.openxmlformats.org/markup-compatibility/2006" xmlns:a14="http://schemas.microsoft.com/office/drawing/2010/main">
        <mc:Choice Requires="a14">
          <p:sp>
            <p:nvSpPr>
              <p:cNvPr id="14" name="Rectangle 13"/>
              <p:cNvSpPr/>
              <p:nvPr/>
            </p:nvSpPr>
            <p:spPr>
              <a:xfrm>
                <a:off x="6999179" y="2266399"/>
                <a:ext cx="3850105" cy="1062535"/>
              </a:xfrm>
              <a:prstGeom prst="rect">
                <a:avLst/>
              </a:prstGeom>
            </p:spPr>
            <p:txBody>
              <a:bodyPr wrap="square">
                <a:spAutoFit/>
              </a:bodyPr>
              <a:lstStyle/>
              <a:p>
                <a:pPr marL="365760" marR="0" indent="-182880">
                  <a:lnSpc>
                    <a:spcPct val="150000"/>
                  </a:lnSpc>
                  <a:spcBef>
                    <a:spcPts val="0"/>
                  </a:spcBef>
                  <a:spcAft>
                    <a:spcPts val="600"/>
                  </a:spcAft>
                </a:pPr>
                <a14:m>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𝑥</m:t>
                        </m:r>
                        <m:r>
                          <a:rPr lang="en-US">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𝐸𝑄</m:t>
                        </m:r>
                        <m:r>
                          <a:rPr lang="en-US">
                            <a:latin typeface="Cambria Math" panose="02040503050406030204" pitchFamily="18" charset="0"/>
                            <a:ea typeface="Calibri" panose="020F0502020204030204" pitchFamily="34" charset="0"/>
                          </a:rPr>
                          <m:t>.</m:t>
                        </m:r>
                      </m:sub>
                    </m:sSub>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12</m:t>
                    </m:r>
                    <m:r>
                      <a:rPr lang="en-US">
                        <a:latin typeface="Cambria Math" panose="02040503050406030204" pitchFamily="18" charset="0"/>
                        <a:ea typeface="Calibri" panose="020F0502020204030204" pitchFamily="34" charset="0"/>
                      </a:rPr>
                      <m:t> </m:t>
                    </m:r>
                    <m:r>
                      <a:rPr lang="en-US">
                        <a:latin typeface="Cambria Math" panose="02040503050406030204" pitchFamily="18" charset="0"/>
                        <a:ea typeface="Calibri" panose="020F0502020204030204" pitchFamily="34" charset="0"/>
                      </a:rPr>
                      <m:t>342</m:t>
                    </m:r>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026</m:t>
                    </m:r>
                  </m:oMath>
                </a14:m>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kN</a:t>
                </a:r>
                <a:endParaRPr lang="en-US" dirty="0">
                  <a:latin typeface="Times New Roman" panose="02020603050405020304" pitchFamily="18" charset="0"/>
                  <a:ea typeface="Calibri" panose="020F0502020204030204" pitchFamily="34" charset="0"/>
                </a:endParaRPr>
              </a:p>
              <a:p>
                <a:pPr indent="215900">
                  <a:lnSpc>
                    <a:spcPct val="150000"/>
                  </a:lnSpc>
                  <a:spcAft>
                    <a:spcPts val="600"/>
                  </a:spcAft>
                </a:pPr>
                <a14:m>
                  <m:oMath xmlns:m="http://schemas.openxmlformats.org/officeDocument/2006/math">
                    <m:sSub>
                      <m:sSubPr>
                        <m:ctrlPr>
                          <a:rPr lang="en-US" i="1">
                            <a:latin typeface="Cambria Math" panose="02040503050406030204" pitchFamily="18" charset="0"/>
                            <a:ea typeface="Calibri" panose="020F0502020204030204" pitchFamily="34" charset="0"/>
                          </a:rPr>
                        </m:ctrlPr>
                      </m:sSubPr>
                      <m:e>
                        <m:r>
                          <a:rPr lang="en-US" i="1">
                            <a:latin typeface="Cambria Math" panose="02040503050406030204" pitchFamily="18" charset="0"/>
                            <a:ea typeface="Calibri" panose="020F0502020204030204" pitchFamily="34" charset="0"/>
                          </a:rPr>
                          <m:t>𝑉</m:t>
                        </m:r>
                      </m:e>
                      <m:sub>
                        <m:r>
                          <a:rPr lang="en-US" i="1">
                            <a:latin typeface="Cambria Math" panose="02040503050406030204" pitchFamily="18" charset="0"/>
                            <a:ea typeface="Calibri" panose="020F0502020204030204" pitchFamily="34" charset="0"/>
                          </a:rPr>
                          <m:t>𝑦</m:t>
                        </m:r>
                        <m:r>
                          <a:rPr lang="en-US">
                            <a:latin typeface="Cambria Math" panose="02040503050406030204" pitchFamily="18" charset="0"/>
                            <a:ea typeface="Calibri" panose="020F0502020204030204" pitchFamily="34" charset="0"/>
                          </a:rPr>
                          <m:t>,</m:t>
                        </m:r>
                        <m:r>
                          <a:rPr lang="en-US" i="1">
                            <a:latin typeface="Cambria Math" panose="02040503050406030204" pitchFamily="18" charset="0"/>
                            <a:ea typeface="Calibri" panose="020F0502020204030204" pitchFamily="34" charset="0"/>
                          </a:rPr>
                          <m:t>𝐸𝑄</m:t>
                        </m:r>
                        <m:r>
                          <a:rPr lang="en-US">
                            <a:latin typeface="Cambria Math" panose="02040503050406030204" pitchFamily="18" charset="0"/>
                            <a:ea typeface="Calibri" panose="020F0502020204030204" pitchFamily="34" charset="0"/>
                          </a:rPr>
                          <m:t>.</m:t>
                        </m:r>
                      </m:sub>
                    </m:sSub>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14</m:t>
                    </m:r>
                    <m:r>
                      <a:rPr lang="en-US">
                        <a:latin typeface="Cambria Math" panose="02040503050406030204" pitchFamily="18" charset="0"/>
                        <a:ea typeface="Calibri" panose="020F0502020204030204" pitchFamily="34" charset="0"/>
                      </a:rPr>
                      <m:t> </m:t>
                    </m:r>
                    <m:r>
                      <a:rPr lang="en-US">
                        <a:latin typeface="Cambria Math" panose="02040503050406030204" pitchFamily="18" charset="0"/>
                        <a:ea typeface="Calibri" panose="020F0502020204030204" pitchFamily="34" charset="0"/>
                      </a:rPr>
                      <m:t>729</m:t>
                    </m:r>
                    <m:r>
                      <a:rPr lang="en-US">
                        <a:latin typeface="Cambria Math" panose="02040503050406030204" pitchFamily="18" charset="0"/>
                        <a:ea typeface="Calibri" panose="020F0502020204030204" pitchFamily="34" charset="0"/>
                      </a:rPr>
                      <m:t>.</m:t>
                    </m:r>
                    <m:r>
                      <a:rPr lang="en-US">
                        <a:latin typeface="Cambria Math" panose="02040503050406030204" pitchFamily="18" charset="0"/>
                        <a:ea typeface="Calibri" panose="020F0502020204030204" pitchFamily="34" charset="0"/>
                      </a:rPr>
                      <m:t>233</m:t>
                    </m:r>
                  </m:oMath>
                </a14:m>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kN</a:t>
                </a:r>
                <a:endParaRPr lang="en-US" dirty="0">
                  <a:latin typeface="Times New Roman" panose="02020603050405020304" pitchFamily="18" charset="0"/>
                  <a:ea typeface="Calibri" panose="020F0502020204030204" pitchFamily="34"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6999179" y="2266399"/>
                <a:ext cx="3850105" cy="1062535"/>
              </a:xfrm>
              <a:prstGeom prst="rect">
                <a:avLst/>
              </a:prstGeom>
              <a:blipFill>
                <a:blip r:embed="rId5"/>
                <a:stretch>
                  <a:fillRect b="-2874"/>
                </a:stretch>
              </a:blipFill>
            </p:spPr>
            <p:txBody>
              <a:bodyPr/>
              <a:lstStyle/>
              <a:p>
                <a:r>
                  <a:rPr lang="en-US">
                    <a:noFill/>
                  </a:rPr>
                  <a:t> </a:t>
                </a:r>
              </a:p>
            </p:txBody>
          </p:sp>
        </mc:Fallback>
      </mc:AlternateContent>
      <p:cxnSp>
        <p:nvCxnSpPr>
          <p:cNvPr id="16" name="Straight Connector 15"/>
          <p:cNvCxnSpPr/>
          <p:nvPr/>
        </p:nvCxnSpPr>
        <p:spPr>
          <a:xfrm>
            <a:off x="4402183" y="2112959"/>
            <a:ext cx="13063" cy="47450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2697780" y="2292379"/>
            <a:ext cx="1411941" cy="6315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a:solidFill>
                  <a:schemeClr val="tx1"/>
                </a:solidFill>
              </a:rPr>
              <a:t>Manual</a:t>
            </a:r>
          </a:p>
        </p:txBody>
      </p:sp>
      <p:sp>
        <p:nvSpPr>
          <p:cNvPr id="21" name="Rectangle 20"/>
          <p:cNvSpPr/>
          <p:nvPr/>
        </p:nvSpPr>
        <p:spPr>
          <a:xfrm>
            <a:off x="4707708" y="2292379"/>
            <a:ext cx="1411941" cy="6315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a:solidFill>
                  <a:schemeClr val="tx1"/>
                </a:solidFill>
              </a:rPr>
              <a:t>ETABS</a:t>
            </a:r>
          </a:p>
        </p:txBody>
      </p:sp>
      <mc:AlternateContent xmlns:mc="http://schemas.openxmlformats.org/markup-compatibility/2006" xmlns:a14="http://schemas.microsoft.com/office/drawing/2010/main">
        <mc:Choice Requires="a14">
          <p:sp>
            <p:nvSpPr>
              <p:cNvPr id="22" name="Rectangle 21"/>
              <p:cNvSpPr/>
              <p:nvPr/>
            </p:nvSpPr>
            <p:spPr>
              <a:xfrm>
                <a:off x="4528305" y="5761305"/>
                <a:ext cx="2949782" cy="67178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a:latin typeface="Cambria Math" panose="02040503050406030204" pitchFamily="18" charset="0"/>
                            </a:rPr>
                            <m:t>%</m:t>
                          </m:r>
                          <m:r>
                            <a:rPr lang="en-US" b="1" i="0">
                              <a:latin typeface="Cambria Math" panose="02040503050406030204" pitchFamily="18" charset="0"/>
                            </a:rPr>
                            <m:t> </m:t>
                          </m:r>
                          <m:r>
                            <a:rPr lang="en-US" b="1" i="1">
                              <a:latin typeface="Cambria Math" panose="02040503050406030204" pitchFamily="18" charset="0"/>
                            </a:rPr>
                            <m:t>𝑫𝒊𝒇𝒇𝒆𝒓𝒆𝒏𝒄𝒆</m:t>
                          </m:r>
                        </m:e>
                        <m:sub>
                          <m:r>
                            <a:rPr lang="en-US" b="1" i="1">
                              <a:latin typeface="Cambria Math" panose="02040503050406030204" pitchFamily="18" charset="0"/>
                            </a:rPr>
                            <m:t>𝒙</m:t>
                          </m:r>
                        </m:sub>
                      </m:sSub>
                      <m:r>
                        <a:rPr lang="en-US" b="1" i="0">
                          <a:latin typeface="Cambria Math" panose="02040503050406030204" pitchFamily="18" charset="0"/>
                        </a:rPr>
                        <m:t>=</m:t>
                      </m:r>
                      <m:r>
                        <a:rPr lang="en-US" b="1" i="0">
                          <a:latin typeface="Cambria Math" panose="02040503050406030204" pitchFamily="18" charset="0"/>
                        </a:rPr>
                        <m:t>𝟏</m:t>
                      </m:r>
                      <m:r>
                        <a:rPr lang="en-US" b="1" i="0">
                          <a:latin typeface="Cambria Math" panose="02040503050406030204" pitchFamily="18" charset="0"/>
                        </a:rPr>
                        <m:t>.</m:t>
                      </m:r>
                      <m:r>
                        <a:rPr lang="en-US" b="1" i="0">
                          <a:latin typeface="Cambria Math" panose="02040503050406030204" pitchFamily="18" charset="0"/>
                        </a:rPr>
                        <m:t>𝟕𝟓</m:t>
                      </m:r>
                      <m:r>
                        <a:rPr lang="en-US" b="1" i="0">
                          <a:latin typeface="Cambria Math" panose="02040503050406030204" pitchFamily="18" charset="0"/>
                        </a:rPr>
                        <m:t> %</m:t>
                      </m:r>
                    </m:oMath>
                    <m:oMath xmlns:m="http://schemas.openxmlformats.org/officeDocument/2006/math">
                      <m:sSub>
                        <m:sSubPr>
                          <m:ctrlPr>
                            <a:rPr lang="en-US" b="1" i="1">
                              <a:latin typeface="Cambria Math" panose="02040503050406030204" pitchFamily="18" charset="0"/>
                            </a:rPr>
                          </m:ctrlPr>
                        </m:sSubPr>
                        <m:e>
                          <m:r>
                            <a:rPr lang="en-US" b="1" i="0">
                              <a:latin typeface="Cambria Math" panose="02040503050406030204" pitchFamily="18" charset="0"/>
                            </a:rPr>
                            <m:t>% </m:t>
                          </m:r>
                          <m:r>
                            <a:rPr lang="en-US" b="1" i="1">
                              <a:latin typeface="Cambria Math" panose="02040503050406030204" pitchFamily="18" charset="0"/>
                            </a:rPr>
                            <m:t>𝑫𝒊𝒇𝒇𝒆𝒓𝒆𝒏𝒄𝒆</m:t>
                          </m:r>
                        </m:e>
                        <m:sub>
                          <m:r>
                            <a:rPr lang="en-US" b="1" i="1">
                              <a:latin typeface="Cambria Math" panose="02040503050406030204" pitchFamily="18" charset="0"/>
                            </a:rPr>
                            <m:t>𝒚</m:t>
                          </m:r>
                        </m:sub>
                      </m:sSub>
                      <m:r>
                        <a:rPr lang="en-US" b="1" i="0">
                          <a:latin typeface="Cambria Math" panose="02040503050406030204" pitchFamily="18" charset="0"/>
                        </a:rPr>
                        <m:t>=</m:t>
                      </m:r>
                      <m:r>
                        <a:rPr lang="en-US" b="1" i="0">
                          <a:latin typeface="Cambria Math" panose="02040503050406030204" pitchFamily="18" charset="0"/>
                        </a:rPr>
                        <m:t>𝟏</m:t>
                      </m:r>
                      <m:r>
                        <a:rPr lang="en-US" b="1" i="0">
                          <a:latin typeface="Cambria Math" panose="02040503050406030204" pitchFamily="18" charset="0"/>
                        </a:rPr>
                        <m:t>.</m:t>
                      </m:r>
                      <m:r>
                        <a:rPr lang="en-US" b="1" i="0">
                          <a:latin typeface="Cambria Math" panose="02040503050406030204" pitchFamily="18" charset="0"/>
                        </a:rPr>
                        <m:t>𝟏𝟎</m:t>
                      </m:r>
                      <m:r>
                        <a:rPr lang="en-US" b="1" i="0">
                          <a:latin typeface="Cambria Math" panose="02040503050406030204" pitchFamily="18" charset="0"/>
                        </a:rPr>
                        <m:t> %</m:t>
                      </m:r>
                    </m:oMath>
                  </m:oMathPara>
                </a14:m>
                <a:endParaRPr lang="en-US" b="1" dirty="0"/>
              </a:p>
            </p:txBody>
          </p:sp>
        </mc:Choice>
        <mc:Fallback xmlns="">
          <p:sp>
            <p:nvSpPr>
              <p:cNvPr id="22" name="Rectangle 21"/>
              <p:cNvSpPr>
                <a:spLocks noRot="1" noChangeAspect="1" noMove="1" noResize="1" noEditPoints="1" noAdjustHandles="1" noChangeArrowheads="1" noChangeShapeType="1" noTextEdit="1"/>
              </p:cNvSpPr>
              <p:nvPr/>
            </p:nvSpPr>
            <p:spPr>
              <a:xfrm>
                <a:off x="4528305" y="5761305"/>
                <a:ext cx="2949782" cy="671787"/>
              </a:xfrm>
              <a:prstGeom prst="rect">
                <a:avLst/>
              </a:prstGeom>
              <a:blipFill>
                <a:blip r:embed="rId6"/>
                <a:stretch>
                  <a:fillRect b="-4545"/>
                </a:stretch>
              </a:blipFill>
            </p:spPr>
            <p:txBody>
              <a:bodyPr/>
              <a:lstStyle/>
              <a:p>
                <a:r>
                  <a:rPr lang="en-US">
                    <a:noFill/>
                  </a:rPr>
                  <a:t> </a:t>
                </a:r>
              </a:p>
            </p:txBody>
          </p:sp>
        </mc:Fallback>
      </mc:AlternateContent>
      <p:sp>
        <p:nvSpPr>
          <p:cNvPr id="23" name="Rectangle 22"/>
          <p:cNvSpPr/>
          <p:nvPr/>
        </p:nvSpPr>
        <p:spPr>
          <a:xfrm>
            <a:off x="8094904" y="6195694"/>
            <a:ext cx="2681183" cy="461665"/>
          </a:xfrm>
          <a:prstGeom prst="rect">
            <a:avLst/>
          </a:prstGeom>
        </p:spPr>
        <p:txBody>
          <a:bodyPr wrap="none">
            <a:spAutoFit/>
          </a:bodyPr>
          <a:lstStyle/>
          <a:p>
            <a:r>
              <a:rPr lang="en-US" sz="2400" b="1" u="sng" dirty="0">
                <a:solidFill>
                  <a:schemeClr val="accent6">
                    <a:lumMod val="50000"/>
                  </a:schemeClr>
                </a:solidFill>
                <a:latin typeface="Times New Roman" panose="02020603050405020304" pitchFamily="18" charset="0"/>
                <a:ea typeface="Calibri" panose="020F0502020204030204" pitchFamily="34" charset="0"/>
                <a:cs typeface="Arial" panose="020B0604020202020204" pitchFamily="34" charset="0"/>
              </a:rPr>
              <a:t>So, It is Acceptable</a:t>
            </a:r>
            <a:endParaRPr lang="en-US" sz="2400" dirty="0">
              <a:solidFill>
                <a:schemeClr val="accent6">
                  <a:lumMod val="50000"/>
                </a:schemeClr>
              </a:solidFill>
            </a:endParaRPr>
          </a:p>
        </p:txBody>
      </p:sp>
    </p:spTree>
    <p:extLst>
      <p:ext uri="{BB962C8B-B14F-4D97-AF65-F5344CB8AC3E}">
        <p14:creationId xmlns:p14="http://schemas.microsoft.com/office/powerpoint/2010/main" val="3909558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78177" y="1410806"/>
            <a:ext cx="5932658" cy="697584"/>
          </a:xfrm>
          <a:prstGeom prst="roundRect">
            <a:avLst/>
          </a:prstGeom>
          <a:gradFill flip="none" rotWithShape="1">
            <a:gsLst>
              <a:gs pos="0">
                <a:schemeClr val="accent5">
                  <a:lumMod val="20000"/>
                  <a:lumOff val="80000"/>
                </a:schemeClr>
              </a:gs>
              <a:gs pos="99000">
                <a:srgbClr val="C6F0DA"/>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1489090" y="1527264"/>
            <a:ext cx="4414169"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Base shear by Response Spectrum</a:t>
            </a:r>
          </a:p>
        </p:txBody>
      </p:sp>
      <p:sp>
        <p:nvSpPr>
          <p:cNvPr id="6" name="Wave 5"/>
          <p:cNvSpPr/>
          <p:nvPr/>
        </p:nvSpPr>
        <p:spPr>
          <a:xfrm>
            <a:off x="6658209"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6897138"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8" name="Oval 7"/>
          <p:cNvSpPr/>
          <p:nvPr/>
        </p:nvSpPr>
        <p:spPr>
          <a:xfrm>
            <a:off x="373965" y="1459492"/>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 name="TextBox 8"/>
          <p:cNvSpPr txBox="1"/>
          <p:nvPr/>
        </p:nvSpPr>
        <p:spPr>
          <a:xfrm>
            <a:off x="648301" y="1497988"/>
            <a:ext cx="56800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9</a:t>
            </a:r>
          </a:p>
        </p:txBody>
      </p:sp>
      <p:sp>
        <p:nvSpPr>
          <p:cNvPr id="11" name="مربع نص 7"/>
          <p:cNvSpPr txBox="1"/>
          <p:nvPr/>
        </p:nvSpPr>
        <p:spPr>
          <a:xfrm>
            <a:off x="154378" y="3292623"/>
            <a:ext cx="6019800" cy="615553"/>
          </a:xfrm>
          <a:prstGeom prst="rect">
            <a:avLst/>
          </a:prstGeom>
          <a:noFill/>
        </p:spPr>
        <p:txBody>
          <a:bodyPr wrap="square" rtlCol="1">
            <a:spAutoFit/>
          </a:bodyPr>
          <a:lstStyle/>
          <a:p>
            <a:endParaRPr lang="en-US" sz="2000" dirty="0">
              <a:latin typeface="Times New Roman" panose="02020603050405020304" pitchFamily="18" charset="0"/>
              <a:cs typeface="Times New Roman" panose="02020603050405020304" pitchFamily="18" charset="0"/>
            </a:endParaRPr>
          </a:p>
          <a:p>
            <a:endParaRPr lang="ar-SA" sz="1400" dirty="0"/>
          </a:p>
        </p:txBody>
      </p:sp>
      <p:sp>
        <p:nvSpPr>
          <p:cNvPr id="12" name="Rectangle 11"/>
          <p:cNvSpPr/>
          <p:nvPr/>
        </p:nvSpPr>
        <p:spPr>
          <a:xfrm>
            <a:off x="276159" y="2938680"/>
            <a:ext cx="4309288" cy="707886"/>
          </a:xfrm>
          <a:prstGeom prst="rect">
            <a:avLst/>
          </a:prstGeom>
        </p:spPr>
        <p:txBody>
          <a:bodyPr wrap="square">
            <a:spAutoFit/>
          </a:bodyPr>
          <a:lstStyle/>
          <a:p>
            <a:endParaRPr lang="en-US" sz="2000" dirty="0">
              <a:latin typeface="Times New Roman" pitchFamily="18" charset="0"/>
              <a:cs typeface="Times New Roman" pitchFamily="18" charset="0"/>
            </a:endParaRPr>
          </a:p>
          <a:p>
            <a:pPr marL="342900" indent="-342900">
              <a:buFont typeface="Wingdings" panose="05000000000000000000" pitchFamily="2" charset="2"/>
              <a:buChar char="v"/>
            </a:pPr>
            <a:r>
              <a:rPr lang="en-US" sz="2000" b="1" u="sng" dirty="0">
                <a:latin typeface="Times New Roman" pitchFamily="18" charset="0"/>
                <a:cs typeface="Times New Roman" pitchFamily="18" charset="0"/>
              </a:rPr>
              <a:t>Input data of Response Spectrum</a:t>
            </a:r>
            <a:endParaRPr lang="ar-SA" sz="2000" b="1" u="sng"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4696253" y="2339788"/>
            <a:ext cx="6751039" cy="4316550"/>
          </a:xfrm>
          <a:prstGeom prst="rect">
            <a:avLst/>
          </a:prstGeom>
          <a:effectLst>
            <a:glow rad="101600">
              <a:srgbClr val="8AEA8F">
                <a:alpha val="60000"/>
              </a:srgbClr>
            </a:glow>
            <a:softEdge rad="31750"/>
          </a:effectLst>
        </p:spPr>
      </p:pic>
    </p:spTree>
    <p:extLst>
      <p:ext uri="{BB962C8B-B14F-4D97-AF65-F5344CB8AC3E}">
        <p14:creationId xmlns:p14="http://schemas.microsoft.com/office/powerpoint/2010/main" val="9855188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331192" y="6373184"/>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 name="Rounded Rectangle 12"/>
          <p:cNvSpPr/>
          <p:nvPr/>
        </p:nvSpPr>
        <p:spPr>
          <a:xfrm>
            <a:off x="0" y="1488486"/>
            <a:ext cx="7700662" cy="697584"/>
          </a:xfrm>
          <a:prstGeom prst="roundRect">
            <a:avLst/>
          </a:prstGeom>
          <a:gradFill flip="none" rotWithShape="1">
            <a:gsLst>
              <a:gs pos="0">
                <a:schemeClr val="accent5">
                  <a:lumMod val="20000"/>
                  <a:lumOff val="80000"/>
                </a:schemeClr>
              </a:gs>
              <a:gs pos="99000">
                <a:srgbClr val="C6F0DA"/>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4" name="TextBox 13"/>
          <p:cNvSpPr txBox="1"/>
          <p:nvPr/>
        </p:nvSpPr>
        <p:spPr>
          <a:xfrm>
            <a:off x="1410913" y="1604944"/>
            <a:ext cx="7539000"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Base shear by Response Spectrum</a:t>
            </a:r>
          </a:p>
        </p:txBody>
      </p:sp>
      <p:sp>
        <p:nvSpPr>
          <p:cNvPr id="15" name="Wave 14"/>
          <p:cNvSpPr/>
          <p:nvPr/>
        </p:nvSpPr>
        <p:spPr>
          <a:xfrm>
            <a:off x="6811364" y="125992"/>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6" name="Rectangle 15"/>
          <p:cNvSpPr/>
          <p:nvPr/>
        </p:nvSpPr>
        <p:spPr>
          <a:xfrm rot="288509">
            <a:off x="7050293" y="471758"/>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17" name="Oval 16"/>
          <p:cNvSpPr/>
          <p:nvPr/>
        </p:nvSpPr>
        <p:spPr>
          <a:xfrm>
            <a:off x="295788" y="1537172"/>
            <a:ext cx="935038" cy="639678"/>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8" name="TextBox 17"/>
          <p:cNvSpPr txBox="1"/>
          <p:nvPr/>
        </p:nvSpPr>
        <p:spPr>
          <a:xfrm>
            <a:off x="570124" y="1575668"/>
            <a:ext cx="56800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9</a:t>
            </a:r>
          </a:p>
        </p:txBody>
      </p:sp>
      <p:sp>
        <p:nvSpPr>
          <p:cNvPr id="19" name="مربع نص 7"/>
          <p:cNvSpPr txBox="1"/>
          <p:nvPr/>
        </p:nvSpPr>
        <p:spPr>
          <a:xfrm>
            <a:off x="466299" y="2375354"/>
            <a:ext cx="4181911" cy="1477328"/>
          </a:xfrm>
          <a:prstGeom prst="rect">
            <a:avLst/>
          </a:prstGeom>
          <a:noFill/>
        </p:spPr>
        <p:txBody>
          <a:bodyPr wrap="square" rtlCol="1">
            <a:spAutoFit/>
          </a:bodyPr>
          <a:lstStyle/>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  Results of current dynamic analysis</a:t>
            </a:r>
          </a:p>
          <a:p>
            <a:endParaRPr lang="en-US" sz="16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ar-SA" sz="1400" dirty="0"/>
          </a:p>
        </p:txBody>
      </p:sp>
      <p:sp>
        <p:nvSpPr>
          <p:cNvPr id="21" name="مربع نص 7"/>
          <p:cNvSpPr txBox="1"/>
          <p:nvPr/>
        </p:nvSpPr>
        <p:spPr>
          <a:xfrm>
            <a:off x="6423154" y="2375354"/>
            <a:ext cx="6019800" cy="1477328"/>
          </a:xfrm>
          <a:prstGeom prst="rect">
            <a:avLst/>
          </a:prstGeom>
          <a:noFill/>
        </p:spPr>
        <p:txBody>
          <a:bodyPr wrap="square" rtlCol="1">
            <a:spAutoFit/>
          </a:bodyPr>
          <a:lstStyle/>
          <a:p>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  Results of modified dynamic analysis</a:t>
            </a:r>
          </a:p>
          <a:p>
            <a:endParaRPr lang="en-US" sz="16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ar-SA" sz="1400" dirty="0"/>
          </a:p>
        </p:txBody>
      </p:sp>
      <p:sp>
        <p:nvSpPr>
          <p:cNvPr id="23" name="Oval 22"/>
          <p:cNvSpPr/>
          <p:nvPr/>
        </p:nvSpPr>
        <p:spPr>
          <a:xfrm>
            <a:off x="108081" y="2711603"/>
            <a:ext cx="358219" cy="375151"/>
          </a:xfrm>
          <a:prstGeom prst="ellipse">
            <a:avLst/>
          </a:prstGeom>
          <a:solidFill>
            <a:srgbClr val="3E3422"/>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4" name="Flowchart: Terminator 23"/>
          <p:cNvSpPr/>
          <p:nvPr/>
        </p:nvSpPr>
        <p:spPr>
          <a:xfrm flipV="1">
            <a:off x="90178" y="3103196"/>
            <a:ext cx="5804271" cy="45719"/>
          </a:xfrm>
          <a:prstGeom prst="flowChartTerminator">
            <a:avLst/>
          </a:prstGeom>
          <a:gradFill>
            <a:gsLst>
              <a:gs pos="16000">
                <a:schemeClr val="accent5">
                  <a:lumMod val="20000"/>
                  <a:lumOff val="80000"/>
                </a:schemeClr>
              </a:gs>
              <a:gs pos="67000">
                <a:srgbClr val="86714A"/>
              </a:gs>
              <a:gs pos="95000">
                <a:srgbClr val="635337"/>
              </a:gs>
              <a:gs pos="39000">
                <a:srgbClr val="B7A27B"/>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5" name="Oval 24"/>
          <p:cNvSpPr/>
          <p:nvPr/>
        </p:nvSpPr>
        <p:spPr>
          <a:xfrm>
            <a:off x="6179186" y="2708766"/>
            <a:ext cx="358219" cy="375151"/>
          </a:xfrm>
          <a:prstGeom prst="ellipse">
            <a:avLst/>
          </a:prstGeom>
          <a:solidFill>
            <a:srgbClr val="69115C"/>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6" name="Flowchart: Terminator 25"/>
          <p:cNvSpPr/>
          <p:nvPr/>
        </p:nvSpPr>
        <p:spPr>
          <a:xfrm>
            <a:off x="6161283" y="3146080"/>
            <a:ext cx="5913109" cy="45719"/>
          </a:xfrm>
          <a:prstGeom prst="flowChartTerminator">
            <a:avLst/>
          </a:prstGeom>
          <a:gradFill>
            <a:gsLst>
              <a:gs pos="16000">
                <a:schemeClr val="accent5">
                  <a:lumMod val="20000"/>
                  <a:lumOff val="80000"/>
                </a:schemeClr>
              </a:gs>
              <a:gs pos="67000">
                <a:srgbClr val="971985"/>
              </a:gs>
              <a:gs pos="95000">
                <a:srgbClr val="69115C"/>
              </a:gs>
              <a:gs pos="39000">
                <a:srgbClr val="E456D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pic>
        <p:nvPicPr>
          <p:cNvPr id="2" name="Picture 1"/>
          <p:cNvPicPr>
            <a:picLocks noChangeAspect="1"/>
          </p:cNvPicPr>
          <p:nvPr/>
        </p:nvPicPr>
        <p:blipFill>
          <a:blip r:embed="rId2"/>
          <a:stretch>
            <a:fillRect/>
          </a:stretch>
        </p:blipFill>
        <p:spPr>
          <a:xfrm>
            <a:off x="295788" y="4003880"/>
            <a:ext cx="4673403" cy="2279104"/>
          </a:xfrm>
          <a:prstGeom prst="rect">
            <a:avLst/>
          </a:prstGeom>
          <a:solidFill>
            <a:srgbClr val="FFFFFF">
              <a:shade val="85000"/>
            </a:srgbClr>
          </a:solidFill>
          <a:ln w="88900" cap="sq">
            <a:solidFill>
              <a:srgbClr val="FFFFFF"/>
            </a:solidFill>
            <a:miter lim="800000"/>
          </a:ln>
          <a:effectLst>
            <a:glow rad="139700">
              <a:schemeClr val="accent6">
                <a:satMod val="175000"/>
                <a:alpha val="40000"/>
              </a:schemeClr>
            </a:glow>
            <a:outerShdw blurRad="55000" dist="18000" dir="5400000" algn="tl" rotWithShape="0">
              <a:srgbClr val="000000">
                <a:alpha val="40000"/>
              </a:srgbClr>
            </a:outerShdw>
            <a:reflection blurRad="6350" stA="50000" endA="300" endPos="55500" dist="101600" dir="5400000" sy="-100000" algn="bl" rotWithShape="0"/>
            <a:softEdge rad="317500"/>
          </a:effectLst>
          <a:scene3d>
            <a:camera prst="orthographicFront"/>
            <a:lightRig rig="twoPt" dir="t">
              <a:rot lat="0" lon="0" rev="7200000"/>
            </a:lightRig>
          </a:scene3d>
          <a:sp3d>
            <a:bevelT w="25400" h="19050"/>
            <a:contourClr>
              <a:srgbClr val="FFFFFF"/>
            </a:contourClr>
          </a:sp3d>
        </p:spPr>
      </p:pic>
      <p:pic>
        <p:nvPicPr>
          <p:cNvPr id="29" name="Picture 28"/>
          <p:cNvPicPr/>
          <p:nvPr/>
        </p:nvPicPr>
        <p:blipFill>
          <a:blip r:embed="rId3">
            <a:extLst>
              <a:ext uri="{28A0092B-C50C-407E-A947-70E740481C1C}">
                <a14:useLocalDpi xmlns:a14="http://schemas.microsoft.com/office/drawing/2010/main" val="0"/>
              </a:ext>
            </a:extLst>
          </a:blip>
          <a:stretch>
            <a:fillRect/>
          </a:stretch>
        </p:blipFill>
        <p:spPr>
          <a:xfrm>
            <a:off x="6161283" y="3962525"/>
            <a:ext cx="4733140" cy="2320459"/>
          </a:xfrm>
          <a:prstGeom prst="rect">
            <a:avLst/>
          </a:prstGeom>
          <a:solidFill>
            <a:srgbClr val="FFFFFF">
              <a:shade val="85000"/>
            </a:srgbClr>
          </a:solidFill>
          <a:ln w="88900" cap="sq">
            <a:solidFill>
              <a:srgbClr val="FFFFFF"/>
            </a:solidFill>
            <a:miter lim="800000"/>
          </a:ln>
          <a:effectLst>
            <a:glow rad="139700">
              <a:schemeClr val="accent6">
                <a:satMod val="175000"/>
                <a:alpha val="40000"/>
              </a:schemeClr>
            </a:glow>
            <a:outerShdw blurRad="55000" dist="18000" dir="5400000" algn="tl" rotWithShape="0">
              <a:srgbClr val="000000">
                <a:alpha val="40000"/>
              </a:srgbClr>
            </a:outerShdw>
            <a:reflection blurRad="6350" stA="50000" endA="300" endPos="38500" dist="50800" dir="5400000" sy="-100000" algn="bl" rotWithShape="0"/>
            <a:softEdge rad="635000"/>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05538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1429999" y="6336472"/>
            <a:ext cx="436623"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ETABS Model Checks</a:t>
            </a:r>
          </a:p>
        </p:txBody>
      </p:sp>
      <p:sp>
        <p:nvSpPr>
          <p:cNvPr id="5" name="Wave 4"/>
          <p:cNvSpPr/>
          <p:nvPr/>
        </p:nvSpPr>
        <p:spPr>
          <a:xfrm>
            <a:off x="154377" y="141942"/>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Rounded Rectangle 5"/>
          <p:cNvSpPr/>
          <p:nvPr/>
        </p:nvSpPr>
        <p:spPr>
          <a:xfrm>
            <a:off x="78177" y="1958050"/>
            <a:ext cx="6022177" cy="697584"/>
          </a:xfrm>
          <a:prstGeom prst="roundRect">
            <a:avLst/>
          </a:prstGeom>
          <a:gradFill flip="none" rotWithShape="1">
            <a:gsLst>
              <a:gs pos="0">
                <a:schemeClr val="accent5">
                  <a:lumMod val="20000"/>
                  <a:lumOff val="80000"/>
                </a:schemeClr>
              </a:gs>
              <a:gs pos="89000">
                <a:srgbClr val="D4ECF8"/>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Oval 6"/>
          <p:cNvSpPr/>
          <p:nvPr/>
        </p:nvSpPr>
        <p:spPr>
          <a:xfrm>
            <a:off x="443074" y="2045232"/>
            <a:ext cx="935038" cy="523220"/>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TextBox 7"/>
          <p:cNvSpPr txBox="1"/>
          <p:nvPr/>
        </p:nvSpPr>
        <p:spPr>
          <a:xfrm>
            <a:off x="566670" y="2045232"/>
            <a:ext cx="1262129"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10</a:t>
            </a:r>
          </a:p>
        </p:txBody>
      </p:sp>
      <p:sp>
        <p:nvSpPr>
          <p:cNvPr id="9" name="TextBox 8"/>
          <p:cNvSpPr txBox="1"/>
          <p:nvPr/>
        </p:nvSpPr>
        <p:spPr>
          <a:xfrm>
            <a:off x="1558200" y="2061639"/>
            <a:ext cx="2517613" cy="738664"/>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Slab deflection</a:t>
            </a:r>
          </a:p>
          <a:p>
            <a:endParaRPr lang="en-US" dirty="0"/>
          </a:p>
        </p:txBody>
      </p:sp>
      <p:sp>
        <p:nvSpPr>
          <p:cNvPr id="2" name="Rectangle 1"/>
          <p:cNvSpPr/>
          <p:nvPr/>
        </p:nvSpPr>
        <p:spPr>
          <a:xfrm>
            <a:off x="443074" y="3364413"/>
            <a:ext cx="6096000" cy="1200329"/>
          </a:xfrm>
          <a:prstGeom prst="rect">
            <a:avLst/>
          </a:prstGeom>
        </p:spPr>
        <p:txBody>
          <a:bodyPr>
            <a:spAutoFit/>
          </a:bodyPr>
          <a:lstStyle/>
          <a:p>
            <a:pPr marL="285750" indent="-285750">
              <a:buFont typeface="Wingdings" panose="05000000000000000000" pitchFamily="2" charset="2"/>
              <a:buChar char="v"/>
            </a:pPr>
            <a:r>
              <a:rPr lang="en-US" dirty="0">
                <a:latin typeface="Times New Roman" pitchFamily="18" charset="0"/>
                <a:cs typeface="Times New Roman" pitchFamily="18" charset="0"/>
              </a:rPr>
              <a:t>Check was Implemented on  the critical panel in Ground Floor.</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Δ Allowable = L/240 =9.62/240 = 0.040m = 40mm </a:t>
            </a:r>
          </a:p>
        </p:txBody>
      </p:sp>
      <p:sp>
        <p:nvSpPr>
          <p:cNvPr id="12" name="Rectangle 11"/>
          <p:cNvSpPr/>
          <p:nvPr/>
        </p:nvSpPr>
        <p:spPr>
          <a:xfrm>
            <a:off x="443074" y="4944186"/>
            <a:ext cx="3790589"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Deflection from ETABS   = 22.40 mm </a:t>
            </a:r>
            <a:endParaRPr lang="en-US" dirty="0"/>
          </a:p>
        </p:txBody>
      </p:sp>
      <p:sp>
        <p:nvSpPr>
          <p:cNvPr id="13" name="Rectangle 12"/>
          <p:cNvSpPr/>
          <p:nvPr/>
        </p:nvSpPr>
        <p:spPr>
          <a:xfrm>
            <a:off x="443074" y="5586074"/>
            <a:ext cx="6096000" cy="646331"/>
          </a:xfrm>
          <a:prstGeom prst="rect">
            <a:avLst/>
          </a:prstGeom>
        </p:spPr>
        <p:txBody>
          <a:bodyPr>
            <a:spAutoFit/>
          </a:bodyPr>
          <a:lstStyle/>
          <a:p>
            <a:r>
              <a:rPr lang="en-US" b="1" u="sng" dirty="0">
                <a:latin typeface="Times New Roman" panose="02020603050405020304" pitchFamily="18" charset="0"/>
                <a:ea typeface="Calibri" panose="020F0502020204030204" pitchFamily="34" charset="0"/>
              </a:rPr>
              <a:t>Deflection from ETABS  &lt;  allowable deflection                         </a:t>
            </a:r>
            <a:br>
              <a:rPr lang="en-US" b="1" u="sng" dirty="0">
                <a:latin typeface="Times New Roman" panose="02020603050405020304" pitchFamily="18" charset="0"/>
                <a:ea typeface="Calibri" panose="020F0502020204030204" pitchFamily="34" charset="0"/>
              </a:rPr>
            </a:br>
            <a:endParaRPr lang="en-US" b="1" u="sng" dirty="0"/>
          </a:p>
        </p:txBody>
      </p:sp>
      <p:sp>
        <p:nvSpPr>
          <p:cNvPr id="14" name="Rectangle 13"/>
          <p:cNvSpPr/>
          <p:nvPr/>
        </p:nvSpPr>
        <p:spPr>
          <a:xfrm>
            <a:off x="4875169" y="6336472"/>
            <a:ext cx="1394934" cy="400110"/>
          </a:xfrm>
          <a:prstGeom prst="rect">
            <a:avLst/>
          </a:prstGeom>
        </p:spPr>
        <p:txBody>
          <a:bodyPr wrap="none">
            <a:spAutoFit/>
          </a:bodyPr>
          <a:lstStyle/>
          <a:p>
            <a:r>
              <a:rPr lang="en-US" sz="2000" b="1" u="sng" dirty="0">
                <a:solidFill>
                  <a:schemeClr val="accent6">
                    <a:lumMod val="50000"/>
                  </a:schemeClr>
                </a:solidFill>
                <a:latin typeface="Times New Roman" panose="02020603050405020304" pitchFamily="18" charset="0"/>
                <a:ea typeface="Calibri" panose="020F0502020204030204" pitchFamily="34" charset="0"/>
              </a:rPr>
              <a:t>Acceptable</a:t>
            </a:r>
            <a:endParaRPr lang="en-US" sz="2000" dirty="0">
              <a:solidFill>
                <a:schemeClr val="accent6">
                  <a:lumMod val="50000"/>
                </a:schemeClr>
              </a:solidFill>
            </a:endParaRPr>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6539074" y="2800303"/>
            <a:ext cx="5259265" cy="3328035"/>
          </a:xfrm>
          <a:prstGeom prst="rect">
            <a:avLst/>
          </a:prstGeom>
          <a:ln w="88900" cap="sq" cmpd="thickThin">
            <a:solidFill>
              <a:srgbClr val="000000"/>
            </a:solidFill>
            <a:prstDash val="solid"/>
            <a:miter lim="800000"/>
          </a:ln>
          <a:effectLst>
            <a:glow rad="101600">
              <a:schemeClr val="accent1">
                <a:satMod val="175000"/>
                <a:alpha val="40000"/>
              </a:schemeClr>
            </a:glow>
            <a:innerShdw blurRad="76200">
              <a:srgbClr val="000000"/>
            </a:innerShdw>
            <a:softEdge rad="635000"/>
          </a:effectLst>
        </p:spPr>
      </p:pic>
      <p:sp>
        <p:nvSpPr>
          <p:cNvPr id="17" name="Rectangle 16"/>
          <p:cNvSpPr/>
          <p:nvPr/>
        </p:nvSpPr>
        <p:spPr>
          <a:xfrm>
            <a:off x="566670" y="5486400"/>
            <a:ext cx="4642991" cy="483326"/>
          </a:xfrm>
          <a:prstGeom prst="rect">
            <a:avLst/>
          </a:prstGeom>
          <a:noFill/>
          <a:ln>
            <a:noFill/>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Tree>
    <p:extLst>
      <p:ext uri="{BB962C8B-B14F-4D97-AF65-F5344CB8AC3E}">
        <p14:creationId xmlns:p14="http://schemas.microsoft.com/office/powerpoint/2010/main" val="27337970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5</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73363">
            <a:off x="3748552" y="478613"/>
            <a:ext cx="4300774" cy="1772104"/>
          </a:xfrm>
          <a:prstGeom prst="rect">
            <a:avLst/>
          </a:prstGeom>
          <a:noFill/>
        </p:spPr>
        <p:txBody>
          <a:bodyPr wrap="square" lIns="91440" tIns="45720" rIns="91440" bIns="45720">
            <a:prstTxWarp prst="textWave1">
              <a:avLst>
                <a:gd name="adj1" fmla="val 13472"/>
                <a:gd name="adj2" fmla="val 26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Materials</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5" name="Wave 4"/>
          <p:cNvSpPr/>
          <p:nvPr/>
        </p:nvSpPr>
        <p:spPr>
          <a:xfrm>
            <a:off x="3688537" y="85725"/>
            <a:ext cx="4459966" cy="1874792"/>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Oval 5"/>
          <p:cNvSpPr/>
          <p:nvPr/>
        </p:nvSpPr>
        <p:spPr>
          <a:xfrm>
            <a:off x="5986909" y="2405949"/>
            <a:ext cx="3409954" cy="3364605"/>
          </a:xfrm>
          <a:prstGeom prst="ellips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600" b="1" dirty="0">
                <a:latin typeface="Times New Roman" panose="02020603050405020304" pitchFamily="18" charset="0"/>
                <a:cs typeface="Times New Roman" panose="02020603050405020304" pitchFamily="18" charset="0"/>
              </a:rPr>
              <a:t>Non</a:t>
            </a:r>
            <a:r>
              <a:rPr lang="en-US" sz="3600" dirty="0"/>
              <a:t>  </a:t>
            </a:r>
            <a:r>
              <a:rPr lang="en-US" sz="3600" b="1" dirty="0">
                <a:latin typeface="Times New Roman" panose="02020603050405020304" pitchFamily="18" charset="0"/>
                <a:cs typeface="Times New Roman" panose="02020603050405020304" pitchFamily="18" charset="0"/>
              </a:rPr>
              <a:t>Structural</a:t>
            </a:r>
            <a:r>
              <a:rPr lang="en-US" sz="3600" dirty="0"/>
              <a:t> </a:t>
            </a:r>
          </a:p>
          <a:p>
            <a:pPr algn="ctr"/>
            <a:endParaRPr lang="en-US" dirty="0"/>
          </a:p>
        </p:txBody>
      </p:sp>
      <p:sp>
        <p:nvSpPr>
          <p:cNvPr id="7" name="Oval 6"/>
          <p:cNvSpPr/>
          <p:nvPr/>
        </p:nvSpPr>
        <p:spPr>
          <a:xfrm>
            <a:off x="2508567" y="2405949"/>
            <a:ext cx="3409953" cy="3364605"/>
          </a:xfrm>
          <a:prstGeom prst="ellipse">
            <a:avLst/>
          </a:prstGeom>
          <a:solidFill>
            <a:srgbClr val="8200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b="1" dirty="0">
              <a:latin typeface="Times New Roman" panose="02020603050405020304" pitchFamily="18" charset="0"/>
              <a:cs typeface="Times New Roman" panose="02020603050405020304" pitchFamily="18" charset="0"/>
            </a:endParaRPr>
          </a:p>
          <a:p>
            <a:pPr lvl="0" algn="ctr"/>
            <a:r>
              <a:rPr lang="en-US" sz="3600" b="1" dirty="0">
                <a:latin typeface="Times New Roman" panose="02020603050405020304" pitchFamily="18" charset="0"/>
                <a:cs typeface="Times New Roman" panose="02020603050405020304" pitchFamily="18" charset="0"/>
              </a:rPr>
              <a:t>Structural</a:t>
            </a:r>
          </a:p>
          <a:p>
            <a:pPr algn="ctr"/>
            <a:endParaRPr lang="en-US" sz="3600" dirty="0"/>
          </a:p>
        </p:txBody>
      </p:sp>
      <p:grpSp>
        <p:nvGrpSpPr>
          <p:cNvPr id="8" name="Group 7"/>
          <p:cNvGrpSpPr/>
          <p:nvPr/>
        </p:nvGrpSpPr>
        <p:grpSpPr>
          <a:xfrm>
            <a:off x="8909856" y="2205334"/>
            <a:ext cx="5295131" cy="610139"/>
            <a:chOff x="4588552" y="1283084"/>
            <a:chExt cx="5295130" cy="610139"/>
          </a:xfrm>
        </p:grpSpPr>
        <p:sp>
          <p:nvSpPr>
            <p:cNvPr id="9" name="Flowchart: Delay 8"/>
            <p:cNvSpPr/>
            <p:nvPr/>
          </p:nvSpPr>
          <p:spPr>
            <a:xfrm>
              <a:off x="4743834" y="1312384"/>
              <a:ext cx="5139848" cy="529998"/>
            </a:xfrm>
            <a:prstGeom prst="flowChartDelay">
              <a:avLst/>
            </a:prstGeom>
            <a:gradFill>
              <a:gsLst>
                <a:gs pos="0">
                  <a:schemeClr val="accent6">
                    <a:lumMod val="20000"/>
                    <a:lumOff val="80000"/>
                  </a:schemeClr>
                </a:gs>
                <a:gs pos="23000">
                  <a:schemeClr val="accent6">
                    <a:lumMod val="20000"/>
                    <a:lumOff val="80000"/>
                  </a:schemeClr>
                </a:gs>
                <a:gs pos="0">
                  <a:schemeClr val="accent6">
                    <a:lumMod val="60000"/>
                    <a:lumOff val="40000"/>
                  </a:schemeClr>
                </a:gs>
                <a:gs pos="94805">
                  <a:schemeClr val="accent6">
                    <a:lumMod val="20000"/>
                    <a:lumOff val="80000"/>
                  </a:schemeClr>
                </a:gs>
                <a:gs pos="75000">
                  <a:schemeClr val="accent6">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 name="Oval 9"/>
            <p:cNvSpPr/>
            <p:nvPr/>
          </p:nvSpPr>
          <p:spPr>
            <a:xfrm>
              <a:off x="4588552" y="1283084"/>
              <a:ext cx="676275" cy="610139"/>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 name="TextBox 10"/>
            <p:cNvSpPr txBox="1"/>
            <p:nvPr/>
          </p:nvSpPr>
          <p:spPr>
            <a:xfrm>
              <a:off x="4866697" y="1373194"/>
              <a:ext cx="2935762" cy="369332"/>
            </a:xfrm>
            <a:prstGeom prst="rect">
              <a:avLst/>
            </a:prstGeom>
            <a:noFill/>
            <a:ln>
              <a:noFill/>
            </a:ln>
          </p:spPr>
          <p:txBody>
            <a:bodyPr wrap="square" rtlCol="0" anchor="ctr" anchorCtr="1">
              <a:spAutoFit/>
            </a:bodyPr>
            <a:lstStyle/>
            <a:p>
              <a:pPr lvl="0" algn="ctr"/>
              <a:r>
                <a:rPr lang="en-US" b="1" dirty="0">
                  <a:latin typeface="Times New Roman" panose="02020603050405020304" pitchFamily="18" charset="0"/>
                  <a:cs typeface="Times New Roman" panose="02020603050405020304" pitchFamily="18" charset="0"/>
                </a:rPr>
                <a:t>Tile (𝛾 = 25</a:t>
              </a:r>
              <a:r>
                <a:rPr lang="en-US" b="1" dirty="0">
                  <a:latin typeface="Times New Roman" panose="02020603050405020304" pitchFamily="18" charset="0"/>
                  <a:ea typeface="Calibri" panose="020F0502020204030204" pitchFamily="34" charset="0"/>
                  <a:cs typeface="Arial" panose="020B0604020202020204" pitchFamily="34" charset="0"/>
                </a:rPr>
                <a:t>kN/</a:t>
              </a:r>
              <a:r>
                <a:rPr lang="en-US" b="1" dirty="0">
                  <a:latin typeface="Cambria Math" panose="02040503050406030204" pitchFamily="18" charset="0"/>
                  <a:ea typeface="Calibri" panose="020F0502020204030204" pitchFamily="34" charset="0"/>
                  <a:cs typeface="Cambria Math" panose="02040503050406030204" pitchFamily="18" charset="0"/>
                </a:rPr>
                <a:t>𝑚</a:t>
              </a:r>
              <a:r>
                <a:rPr lang="en-US" b="1" baseline="30000" dirty="0">
                  <a:latin typeface="Times New Roman" panose="02020603050405020304" pitchFamily="18" charset="0"/>
                  <a:ea typeface="Calibri" panose="020F0502020204030204" pitchFamily="34" charset="0"/>
                  <a:cs typeface="Arial" panose="020B0604020202020204" pitchFamily="34" charset="0"/>
                </a:rPr>
                <a:t>3 </a:t>
              </a:r>
              <a:r>
                <a:rPr lang="en-US" b="1" dirty="0">
                  <a:latin typeface="Times New Roman" panose="02020603050405020304" pitchFamily="18" charset="0"/>
                  <a:cs typeface="Times New Roman" panose="02020603050405020304" pitchFamily="18" charset="0"/>
                </a:rPr>
                <a:t>)</a:t>
              </a:r>
              <a:endParaRPr lang="en-US" b="1" dirty="0"/>
            </a:p>
          </p:txBody>
        </p:sp>
      </p:grpSp>
      <p:grpSp>
        <p:nvGrpSpPr>
          <p:cNvPr id="12" name="Group 11"/>
          <p:cNvGrpSpPr/>
          <p:nvPr/>
        </p:nvGrpSpPr>
        <p:grpSpPr>
          <a:xfrm>
            <a:off x="9308987" y="2890939"/>
            <a:ext cx="5295131" cy="738047"/>
            <a:chOff x="4588552" y="1283084"/>
            <a:chExt cx="5295130" cy="738047"/>
          </a:xfrm>
        </p:grpSpPr>
        <p:sp>
          <p:nvSpPr>
            <p:cNvPr id="13" name="Flowchart: Delay 12"/>
            <p:cNvSpPr/>
            <p:nvPr/>
          </p:nvSpPr>
          <p:spPr>
            <a:xfrm>
              <a:off x="4743834" y="1312384"/>
              <a:ext cx="5139848" cy="529998"/>
            </a:xfrm>
            <a:prstGeom prst="flowChartDelay">
              <a:avLst/>
            </a:prstGeom>
            <a:gradFill>
              <a:gsLst>
                <a:gs pos="0">
                  <a:schemeClr val="accent6">
                    <a:lumMod val="20000"/>
                    <a:lumOff val="80000"/>
                  </a:schemeClr>
                </a:gs>
                <a:gs pos="28000">
                  <a:schemeClr val="accent6">
                    <a:lumMod val="20000"/>
                    <a:lumOff val="80000"/>
                  </a:schemeClr>
                </a:gs>
                <a:gs pos="0">
                  <a:schemeClr val="accent6">
                    <a:lumMod val="60000"/>
                    <a:lumOff val="40000"/>
                  </a:schemeClr>
                </a:gs>
                <a:gs pos="75000">
                  <a:schemeClr val="accent6">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4" name="Oval 13"/>
            <p:cNvSpPr/>
            <p:nvPr/>
          </p:nvSpPr>
          <p:spPr>
            <a:xfrm>
              <a:off x="4588552" y="1283084"/>
              <a:ext cx="676275" cy="610139"/>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TextBox 14"/>
            <p:cNvSpPr txBox="1"/>
            <p:nvPr/>
          </p:nvSpPr>
          <p:spPr>
            <a:xfrm>
              <a:off x="4943315" y="1374800"/>
              <a:ext cx="2935762" cy="646331"/>
            </a:xfrm>
            <a:prstGeom prst="rect">
              <a:avLst/>
            </a:prstGeom>
            <a:noFill/>
            <a:ln>
              <a:noFill/>
            </a:ln>
          </p:spPr>
          <p:txBody>
            <a:bodyPr wrap="square" rtlCol="0" anchor="ctr" anchorCtr="1">
              <a:spAutoFit/>
            </a:bodyPr>
            <a:lstStyle/>
            <a:p>
              <a:pPr lvl="0"/>
              <a:r>
                <a:rPr lang="en-US" b="1" dirty="0">
                  <a:latin typeface="Times New Roman" panose="02020603050405020304" pitchFamily="18" charset="0"/>
                  <a:cs typeface="Times New Roman" panose="02020603050405020304" pitchFamily="18" charset="0"/>
                </a:rPr>
                <a:t>Block (𝛾 =12 </a:t>
              </a:r>
              <a:r>
                <a:rPr lang="en-US" b="1" dirty="0" err="1">
                  <a:latin typeface="Times New Roman" panose="02020603050405020304" pitchFamily="18" charset="0"/>
                  <a:ea typeface="Calibri" panose="020F0502020204030204" pitchFamily="34" charset="0"/>
                  <a:cs typeface="Arial" panose="020B0604020202020204" pitchFamily="34" charset="0"/>
                </a:rPr>
                <a:t>kN</a:t>
              </a:r>
              <a:r>
                <a:rPr lang="en-US" b="1" dirty="0">
                  <a:latin typeface="Times New Roman" panose="02020603050405020304" pitchFamily="18" charset="0"/>
                  <a:ea typeface="Calibri" panose="020F0502020204030204" pitchFamily="34" charset="0"/>
                  <a:cs typeface="Arial" panose="020B0604020202020204" pitchFamily="34" charset="0"/>
                </a:rPr>
                <a:t>/</a:t>
              </a:r>
              <a:r>
                <a:rPr lang="en-US" b="1" dirty="0">
                  <a:latin typeface="Cambria Math" panose="02040503050406030204" pitchFamily="18" charset="0"/>
                  <a:ea typeface="Calibri" panose="020F0502020204030204" pitchFamily="34" charset="0"/>
                  <a:cs typeface="Cambria Math" panose="02040503050406030204" pitchFamily="18" charset="0"/>
                </a:rPr>
                <a:t>𝑚</a:t>
              </a:r>
              <a:r>
                <a:rPr lang="en-US" b="1" baseline="30000" dirty="0">
                  <a:latin typeface="Times New Roman" panose="02020603050405020304" pitchFamily="18" charset="0"/>
                  <a:ea typeface="Calibri" panose="020F0502020204030204" pitchFamily="34" charset="0"/>
                  <a:cs typeface="Arial" panose="020B0604020202020204" pitchFamily="34" charset="0"/>
                </a:rPr>
                <a:t>3 </a:t>
              </a:r>
              <a:r>
                <a:rPr lang="en-US" b="1" dirty="0">
                  <a:latin typeface="Times New Roman" panose="02020603050405020304" pitchFamily="18" charset="0"/>
                  <a:cs typeface="Times New Roman" panose="02020603050405020304" pitchFamily="18" charset="0"/>
                </a:rPr>
                <a:t>)</a:t>
              </a:r>
              <a:endParaRPr lang="en-US" b="1" dirty="0"/>
            </a:p>
            <a:p>
              <a:endParaRPr lang="en-US" b="1" dirty="0">
                <a:latin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9443295" y="4309830"/>
            <a:ext cx="5295132" cy="923330"/>
            <a:chOff x="4588552" y="1242268"/>
            <a:chExt cx="5295130" cy="923330"/>
          </a:xfrm>
        </p:grpSpPr>
        <p:sp>
          <p:nvSpPr>
            <p:cNvPr id="17" name="Flowchart: Delay 16"/>
            <p:cNvSpPr/>
            <p:nvPr/>
          </p:nvSpPr>
          <p:spPr>
            <a:xfrm>
              <a:off x="4743834" y="1312384"/>
              <a:ext cx="5139848" cy="529998"/>
            </a:xfrm>
            <a:prstGeom prst="flowChartDelay">
              <a:avLst/>
            </a:prstGeom>
            <a:gradFill>
              <a:gsLst>
                <a:gs pos="0">
                  <a:schemeClr val="accent3">
                    <a:lumMod val="60000"/>
                    <a:lumOff val="40000"/>
                  </a:schemeClr>
                </a:gs>
                <a:gs pos="23000">
                  <a:schemeClr val="accent6">
                    <a:lumMod val="20000"/>
                    <a:lumOff val="80000"/>
                  </a:schemeClr>
                </a:gs>
                <a:gs pos="0">
                  <a:schemeClr val="accent6">
                    <a:lumMod val="60000"/>
                    <a:lumOff val="40000"/>
                  </a:schemeClr>
                </a:gs>
                <a:gs pos="75000">
                  <a:schemeClr val="accent6">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8" name="Oval 17"/>
            <p:cNvSpPr/>
            <p:nvPr/>
          </p:nvSpPr>
          <p:spPr>
            <a:xfrm>
              <a:off x="4588552" y="1283084"/>
              <a:ext cx="676275" cy="610139"/>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9" name="TextBox 18"/>
            <p:cNvSpPr txBox="1"/>
            <p:nvPr/>
          </p:nvSpPr>
          <p:spPr>
            <a:xfrm>
              <a:off x="4774845" y="1242268"/>
              <a:ext cx="2935762" cy="923330"/>
            </a:xfrm>
            <a:prstGeom prst="rect">
              <a:avLst/>
            </a:prstGeom>
            <a:noFill/>
            <a:ln>
              <a:noFill/>
            </a:ln>
          </p:spPr>
          <p:txBody>
            <a:bodyPr wrap="square" rtlCol="0" anchor="ctr" anchorCtr="1">
              <a:spAutoFit/>
            </a:bodyPr>
            <a:lstStyle/>
            <a:p>
              <a:pPr algn="ctr"/>
              <a:r>
                <a:rPr lang="en-US" b="1" dirty="0">
                  <a:latin typeface="Times New Roman" panose="02020603050405020304" pitchFamily="18" charset="0"/>
                  <a:cs typeface="Times New Roman" panose="02020603050405020304" pitchFamily="18" charset="0"/>
                </a:rPr>
                <a:t>Plaster</a:t>
              </a:r>
            </a:p>
            <a:p>
              <a:pPr algn="ctr"/>
              <a:r>
                <a:rPr lang="en-US" b="1" dirty="0">
                  <a:latin typeface="Times New Roman" panose="02020603050405020304" pitchFamily="18" charset="0"/>
                  <a:cs typeface="Times New Roman" panose="02020603050405020304" pitchFamily="18" charset="0"/>
                </a:rPr>
                <a:t> (𝛾 = 23 </a:t>
              </a:r>
              <a:r>
                <a:rPr lang="en-US" b="1" dirty="0" err="1">
                  <a:latin typeface="Times New Roman" panose="02020603050405020304" pitchFamily="18" charset="0"/>
                  <a:cs typeface="Times New Roman" panose="02020603050405020304" pitchFamily="18" charset="0"/>
                </a:rPr>
                <a:t>kN</a:t>
              </a:r>
              <a:r>
                <a:rPr lang="en-US" b="1" dirty="0">
                  <a:latin typeface="Times New Roman" panose="02020603050405020304" pitchFamily="18" charset="0"/>
                  <a:cs typeface="Times New Roman" panose="02020603050405020304" pitchFamily="18" charset="0"/>
                </a:rPr>
                <a:t>/𝑚</a:t>
              </a:r>
              <a:r>
                <a:rPr lang="en-US" b="1" baseline="30000" dirty="0">
                  <a:latin typeface="Times New Roman" panose="02020603050405020304" pitchFamily="18" charset="0"/>
                  <a:ea typeface="Calibri" panose="020F0502020204030204" pitchFamily="34" charset="0"/>
                  <a:cs typeface="Arial" panose="020B0604020202020204" pitchFamily="34" charset="0"/>
                </a:rPr>
                <a:t>3 </a:t>
              </a:r>
              <a:r>
                <a:rPr lang="en-US" b="1" dirty="0">
                  <a:latin typeface="Times New Roman" panose="02020603050405020304" pitchFamily="18" charset="0"/>
                  <a:cs typeface="Times New Roman" panose="02020603050405020304" pitchFamily="18" charset="0"/>
                </a:rPr>
                <a:t>)</a:t>
              </a:r>
              <a:endParaRPr lang="en-US" b="1" dirty="0"/>
            </a:p>
            <a:p>
              <a:pPr lvl="0" algn="ctr"/>
              <a:endParaRPr lang="en-US" b="1" dirty="0"/>
            </a:p>
          </p:txBody>
        </p:sp>
      </p:grpSp>
      <p:grpSp>
        <p:nvGrpSpPr>
          <p:cNvPr id="20" name="Group 19"/>
          <p:cNvGrpSpPr/>
          <p:nvPr/>
        </p:nvGrpSpPr>
        <p:grpSpPr>
          <a:xfrm>
            <a:off x="8909856" y="5042375"/>
            <a:ext cx="5417994" cy="923330"/>
            <a:chOff x="4465689" y="1248963"/>
            <a:chExt cx="5417993" cy="923330"/>
          </a:xfrm>
        </p:grpSpPr>
        <p:sp>
          <p:nvSpPr>
            <p:cNvPr id="21" name="Flowchart: Delay 20"/>
            <p:cNvSpPr/>
            <p:nvPr/>
          </p:nvSpPr>
          <p:spPr>
            <a:xfrm>
              <a:off x="4743834" y="1312384"/>
              <a:ext cx="5139848" cy="529998"/>
            </a:xfrm>
            <a:prstGeom prst="flowChartDelay">
              <a:avLst/>
            </a:prstGeom>
            <a:gradFill>
              <a:gsLst>
                <a:gs pos="0">
                  <a:schemeClr val="accent6">
                    <a:lumMod val="20000"/>
                    <a:lumOff val="80000"/>
                  </a:schemeClr>
                </a:gs>
                <a:gs pos="21000">
                  <a:schemeClr val="accent6">
                    <a:lumMod val="20000"/>
                    <a:lumOff val="80000"/>
                  </a:schemeClr>
                </a:gs>
                <a:gs pos="0">
                  <a:schemeClr val="accent6">
                    <a:lumMod val="60000"/>
                    <a:lumOff val="40000"/>
                  </a:schemeClr>
                </a:gs>
                <a:gs pos="75000">
                  <a:schemeClr val="accent6">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2" name="Oval 21"/>
            <p:cNvSpPr/>
            <p:nvPr/>
          </p:nvSpPr>
          <p:spPr>
            <a:xfrm>
              <a:off x="4588552" y="1283084"/>
              <a:ext cx="676275" cy="610139"/>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3" name="TextBox 22"/>
            <p:cNvSpPr txBox="1"/>
            <p:nvPr/>
          </p:nvSpPr>
          <p:spPr>
            <a:xfrm>
              <a:off x="4465689" y="1248963"/>
              <a:ext cx="3282143" cy="923330"/>
            </a:xfrm>
            <a:prstGeom prst="rect">
              <a:avLst/>
            </a:prstGeom>
            <a:noFill/>
            <a:ln>
              <a:noFill/>
            </a:ln>
          </p:spPr>
          <p:txBody>
            <a:bodyPr wrap="square" rtlCol="0" anchor="ctr" anchorCtr="1">
              <a:spAutoFit/>
            </a:bodyPr>
            <a:lstStyle/>
            <a:p>
              <a:pPr lvl="0" algn="ctr"/>
              <a:r>
                <a:rPr lang="en-US" b="1" dirty="0">
                  <a:solidFill>
                    <a:schemeClr val="bg1"/>
                  </a:solidFill>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Concrete</a:t>
              </a:r>
              <a:r>
                <a:rPr lang="en-US" b="1" i="1" dirty="0"/>
                <a:t> </a:t>
              </a:r>
              <a:r>
                <a:rPr lang="en-US" b="1" dirty="0">
                  <a:latin typeface="Times New Roman" panose="02020603050405020304" pitchFamily="18" charset="0"/>
                  <a:cs typeface="Times New Roman" panose="02020603050405020304" pitchFamily="18" charset="0"/>
                </a:rPr>
                <a:t>Mortar</a:t>
              </a:r>
            </a:p>
            <a:p>
              <a:pPr algn="ctr"/>
              <a:r>
                <a:rPr lang="en-US" b="1" dirty="0">
                  <a:latin typeface="Times New Roman" panose="02020603050405020304" pitchFamily="18" charset="0"/>
                  <a:cs typeface="Times New Roman" panose="02020603050405020304" pitchFamily="18" charset="0"/>
                </a:rPr>
                <a:t>             (𝛾 = 23</a:t>
              </a:r>
              <a:r>
                <a:rPr lang="en-US" b="1" dirty="0">
                  <a:latin typeface="Times New Roman" panose="02020603050405020304" pitchFamily="18" charset="0"/>
                  <a:ea typeface="Calibri" panose="020F0502020204030204" pitchFamily="34" charset="0"/>
                  <a:cs typeface="Arial" panose="020B0604020202020204" pitchFamily="34" charset="0"/>
                </a:rPr>
                <a:t>kN/</a:t>
              </a:r>
              <a:r>
                <a:rPr lang="en-US" b="1" dirty="0">
                  <a:latin typeface="Cambria Math" panose="02040503050406030204" pitchFamily="18" charset="0"/>
                  <a:ea typeface="Calibri" panose="020F0502020204030204" pitchFamily="34" charset="0"/>
                  <a:cs typeface="Cambria Math" panose="02040503050406030204" pitchFamily="18" charset="0"/>
                </a:rPr>
                <a:t>𝑚</a:t>
              </a:r>
              <a:r>
                <a:rPr lang="en-US" b="1" baseline="30000" dirty="0">
                  <a:latin typeface="Times New Roman" panose="02020603050405020304" pitchFamily="18" charset="0"/>
                  <a:ea typeface="Calibri" panose="020F0502020204030204" pitchFamily="34" charset="0"/>
                  <a:cs typeface="Arial" panose="020B0604020202020204" pitchFamily="34" charset="0"/>
                </a:rPr>
                <a:t>3 </a:t>
              </a:r>
              <a:r>
                <a:rPr lang="en-US" b="1" dirty="0">
                  <a:latin typeface="Times New Roman" panose="02020603050405020304" pitchFamily="18" charset="0"/>
                  <a:cs typeface="Times New Roman" panose="02020603050405020304" pitchFamily="18" charset="0"/>
                </a:rPr>
                <a:t>)</a:t>
              </a:r>
              <a:endParaRPr lang="en-US" b="1" dirty="0"/>
            </a:p>
            <a:p>
              <a:pPr lvl="0" algn="ctr"/>
              <a:r>
                <a:rPr lang="en-US" b="1" i="1" dirty="0">
                  <a:solidFill>
                    <a:schemeClr val="bg1"/>
                  </a:solidFill>
                </a:rPr>
                <a:t> </a:t>
              </a:r>
            </a:p>
          </p:txBody>
        </p:sp>
      </p:grpSp>
      <p:grpSp>
        <p:nvGrpSpPr>
          <p:cNvPr id="24" name="Group 23"/>
          <p:cNvGrpSpPr/>
          <p:nvPr/>
        </p:nvGrpSpPr>
        <p:grpSpPr>
          <a:xfrm>
            <a:off x="9464270" y="3584073"/>
            <a:ext cx="5295132" cy="923330"/>
            <a:chOff x="4588552" y="1242932"/>
            <a:chExt cx="5295130" cy="923330"/>
          </a:xfrm>
        </p:grpSpPr>
        <p:sp>
          <p:nvSpPr>
            <p:cNvPr id="25" name="Flowchart: Delay 24"/>
            <p:cNvSpPr/>
            <p:nvPr/>
          </p:nvSpPr>
          <p:spPr>
            <a:xfrm>
              <a:off x="4743834" y="1312384"/>
              <a:ext cx="5139848" cy="529998"/>
            </a:xfrm>
            <a:prstGeom prst="flowChartDelay">
              <a:avLst/>
            </a:prstGeom>
            <a:gradFill>
              <a:gsLst>
                <a:gs pos="0">
                  <a:schemeClr val="accent6">
                    <a:lumMod val="20000"/>
                    <a:lumOff val="80000"/>
                  </a:schemeClr>
                </a:gs>
                <a:gs pos="25000">
                  <a:schemeClr val="accent6">
                    <a:lumMod val="20000"/>
                    <a:lumOff val="80000"/>
                  </a:schemeClr>
                </a:gs>
                <a:gs pos="0">
                  <a:schemeClr val="accent6">
                    <a:lumMod val="60000"/>
                    <a:lumOff val="40000"/>
                  </a:schemeClr>
                </a:gs>
                <a:gs pos="75000">
                  <a:schemeClr val="accent6">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6" name="Oval 25"/>
            <p:cNvSpPr/>
            <p:nvPr/>
          </p:nvSpPr>
          <p:spPr>
            <a:xfrm>
              <a:off x="4588552" y="1283084"/>
              <a:ext cx="676275" cy="610139"/>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7" name="TextBox 26"/>
            <p:cNvSpPr txBox="1"/>
            <p:nvPr/>
          </p:nvSpPr>
          <p:spPr>
            <a:xfrm>
              <a:off x="4799248" y="1242932"/>
              <a:ext cx="2935762" cy="923330"/>
            </a:xfrm>
            <a:prstGeom prst="rect">
              <a:avLst/>
            </a:prstGeom>
            <a:noFill/>
            <a:ln>
              <a:noFill/>
            </a:ln>
          </p:spPr>
          <p:txBody>
            <a:bodyPr wrap="square" rtlCol="0" anchor="ctr" anchorCtr="1">
              <a:spAutoFit/>
            </a:bodyPr>
            <a:lstStyle/>
            <a:p>
              <a:pPr lvl="0" algn="ctr"/>
              <a:r>
                <a:rPr lang="en-US" b="1" dirty="0">
                  <a:latin typeface="Times New Roman" panose="02020603050405020304" pitchFamily="18" charset="0"/>
                  <a:cs typeface="Times New Roman" panose="02020603050405020304" pitchFamily="18" charset="0"/>
                </a:rPr>
                <a:t>Filler</a:t>
              </a:r>
            </a:p>
            <a:p>
              <a:pPr lvl="0" algn="ctr"/>
              <a:r>
                <a:rPr lang="en-US" b="1" dirty="0">
                  <a:latin typeface="Times New Roman" panose="02020603050405020304" pitchFamily="18" charset="0"/>
                  <a:cs typeface="Times New Roman" panose="02020603050405020304" pitchFamily="18" charset="0"/>
                </a:rPr>
                <a:t> (𝛾 =16 </a:t>
              </a:r>
              <a:r>
                <a:rPr lang="en-US" b="1" dirty="0" err="1">
                  <a:latin typeface="Times New Roman" panose="02020603050405020304" pitchFamily="18" charset="0"/>
                  <a:ea typeface="Calibri" panose="020F0502020204030204" pitchFamily="34" charset="0"/>
                  <a:cs typeface="Arial" panose="020B0604020202020204" pitchFamily="34" charset="0"/>
                </a:rPr>
                <a:t>kN</a:t>
              </a:r>
              <a:r>
                <a:rPr lang="en-US" b="1" dirty="0">
                  <a:latin typeface="Times New Roman" panose="02020603050405020304" pitchFamily="18" charset="0"/>
                  <a:ea typeface="Calibri" panose="020F0502020204030204" pitchFamily="34" charset="0"/>
                  <a:cs typeface="Arial" panose="020B0604020202020204" pitchFamily="34" charset="0"/>
                </a:rPr>
                <a:t>/</a:t>
              </a:r>
              <a:r>
                <a:rPr lang="en-US" b="1" dirty="0">
                  <a:latin typeface="Cambria Math" panose="02040503050406030204" pitchFamily="18" charset="0"/>
                  <a:ea typeface="Calibri" panose="020F0502020204030204" pitchFamily="34" charset="0"/>
                  <a:cs typeface="Cambria Math" panose="02040503050406030204" pitchFamily="18" charset="0"/>
                </a:rPr>
                <a:t>𝑚</a:t>
              </a:r>
              <a:r>
                <a:rPr lang="en-US" b="1" baseline="30000" dirty="0">
                  <a:latin typeface="Times New Roman" panose="02020603050405020304" pitchFamily="18" charset="0"/>
                  <a:ea typeface="Calibri" panose="020F0502020204030204" pitchFamily="34" charset="0"/>
                  <a:cs typeface="Arial" panose="020B0604020202020204" pitchFamily="34" charset="0"/>
                </a:rPr>
                <a:t>3 </a:t>
              </a:r>
              <a:r>
                <a:rPr lang="en-US" b="1" dirty="0">
                  <a:latin typeface="Times New Roman" panose="02020603050405020304" pitchFamily="18" charset="0"/>
                  <a:cs typeface="Times New Roman" panose="02020603050405020304" pitchFamily="18" charset="0"/>
                </a:rPr>
                <a:t>)</a:t>
              </a:r>
              <a:endParaRPr lang="en-US" b="1" dirty="0"/>
            </a:p>
            <a:p>
              <a:pPr algn="ctr"/>
              <a:endParaRPr lang="en-US" b="1" dirty="0">
                <a:latin typeface="Times New Roman" panose="02020603050405020304" pitchFamily="18" charset="0"/>
                <a:cs typeface="Times New Roman" panose="02020603050405020304" pitchFamily="18" charset="0"/>
              </a:endParaRPr>
            </a:p>
          </p:txBody>
        </p:sp>
      </p:grpSp>
      <p:grpSp>
        <p:nvGrpSpPr>
          <p:cNvPr id="28" name="Group 27"/>
          <p:cNvGrpSpPr/>
          <p:nvPr/>
        </p:nvGrpSpPr>
        <p:grpSpPr>
          <a:xfrm>
            <a:off x="-2076018" y="4198984"/>
            <a:ext cx="4530215" cy="610139"/>
            <a:chOff x="2559690" y="2000212"/>
            <a:chExt cx="4530214" cy="610139"/>
          </a:xfrm>
        </p:grpSpPr>
        <p:sp>
          <p:nvSpPr>
            <p:cNvPr id="29" name="Flowchart: Delay 28"/>
            <p:cNvSpPr/>
            <p:nvPr/>
          </p:nvSpPr>
          <p:spPr>
            <a:xfrm flipH="1">
              <a:off x="2559690" y="2040283"/>
              <a:ext cx="4396771" cy="529998"/>
            </a:xfrm>
            <a:prstGeom prst="flowChartDelay">
              <a:avLst/>
            </a:prstGeom>
            <a:gradFill>
              <a:gsLst>
                <a:gs pos="0">
                  <a:schemeClr val="accent5">
                    <a:lumMod val="50000"/>
                  </a:schemeClr>
                </a:gs>
                <a:gs pos="37000">
                  <a:schemeClr val="accent5">
                    <a:lumMod val="20000"/>
                    <a:lumOff val="80000"/>
                  </a:schemeClr>
                </a:gs>
                <a:gs pos="0">
                  <a:schemeClr val="accent5">
                    <a:lumMod val="75000"/>
                  </a:schemeClr>
                </a:gs>
                <a:gs pos="13000">
                  <a:schemeClr val="accent5">
                    <a:lumMod val="40000"/>
                    <a:lumOff val="6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lvl="0" algn="ctr"/>
              <a:endParaRPr lang="en-US" b="1" dirty="0">
                <a:solidFill>
                  <a:schemeClr val="tx1"/>
                </a:solidFill>
                <a:latin typeface="Times New Roman" panose="02020603050405020304" pitchFamily="18" charset="0"/>
                <a:cs typeface="Times New Roman" panose="02020603050405020304" pitchFamily="18" charset="0"/>
              </a:endParaRPr>
            </a:p>
            <a:p>
              <a:pPr lvl="0" algn="ctr"/>
              <a:r>
                <a:rPr lang="en-US" b="1" dirty="0">
                  <a:solidFill>
                    <a:schemeClr val="tx1"/>
                  </a:solidFill>
                  <a:latin typeface="Times New Roman" panose="02020603050405020304" pitchFamily="18" charset="0"/>
                  <a:cs typeface="Times New Roman" panose="02020603050405020304" pitchFamily="18" charset="0"/>
                </a:rPr>
                <a:t>               Concrete</a:t>
              </a:r>
              <a:endParaRPr lang="en-US" dirty="0">
                <a:solidFill>
                  <a:schemeClr val="tx1"/>
                </a:solidFill>
              </a:endParaRPr>
            </a:p>
            <a:p>
              <a:pPr algn="ctr"/>
              <a:endParaRPr lang="en-US" dirty="0">
                <a:solidFill>
                  <a:schemeClr val="tx1"/>
                </a:solidFill>
              </a:endParaRPr>
            </a:p>
          </p:txBody>
        </p:sp>
        <p:sp>
          <p:nvSpPr>
            <p:cNvPr id="30" name="Oval 29"/>
            <p:cNvSpPr/>
            <p:nvPr/>
          </p:nvSpPr>
          <p:spPr>
            <a:xfrm>
              <a:off x="6413629" y="2000212"/>
              <a:ext cx="676275" cy="61013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grpSp>
      <p:grpSp>
        <p:nvGrpSpPr>
          <p:cNvPr id="31" name="Group 30"/>
          <p:cNvGrpSpPr/>
          <p:nvPr/>
        </p:nvGrpSpPr>
        <p:grpSpPr>
          <a:xfrm>
            <a:off x="-1952445" y="3299120"/>
            <a:ext cx="4560611" cy="650209"/>
            <a:chOff x="2314164" y="1960505"/>
            <a:chExt cx="4640417" cy="650209"/>
          </a:xfrm>
        </p:grpSpPr>
        <p:sp>
          <p:nvSpPr>
            <p:cNvPr id="32" name="Flowchart: Delay 31"/>
            <p:cNvSpPr/>
            <p:nvPr/>
          </p:nvSpPr>
          <p:spPr>
            <a:xfrm flipH="1">
              <a:off x="2314164" y="2031430"/>
              <a:ext cx="4469491" cy="508358"/>
            </a:xfrm>
            <a:prstGeom prst="flowChartDelay">
              <a:avLst/>
            </a:prstGeom>
            <a:gradFill>
              <a:gsLst>
                <a:gs pos="0">
                  <a:schemeClr val="accent5">
                    <a:lumMod val="75000"/>
                  </a:schemeClr>
                </a:gs>
                <a:gs pos="25000">
                  <a:schemeClr val="accent5">
                    <a:lumMod val="20000"/>
                    <a:lumOff val="80000"/>
                  </a:schemeClr>
                </a:gs>
                <a:gs pos="75000">
                  <a:schemeClr val="accent5">
                    <a:lumMod val="20000"/>
                    <a:lumOff val="80000"/>
                  </a:schemeClr>
                </a:gs>
              </a:gsLst>
              <a:lin ang="0" scaled="0"/>
            </a:gradFill>
            <a:ln>
              <a:noFill/>
            </a:ln>
            <a:effectLst>
              <a:softEdge rad="12700"/>
            </a:effectLst>
          </p:spPr>
          <p:style>
            <a:lnRef idx="3">
              <a:schemeClr val="lt1"/>
            </a:lnRef>
            <a:fillRef idx="1">
              <a:schemeClr val="accent3"/>
            </a:fillRef>
            <a:effectRef idx="1">
              <a:schemeClr val="accent3"/>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              Reinforcement</a:t>
              </a:r>
            </a:p>
            <a:p>
              <a:pPr algn="ctr"/>
              <a:r>
                <a:rPr lang="en-US" b="1" dirty="0">
                  <a:solidFill>
                    <a:schemeClr val="tx1"/>
                  </a:solidFill>
                  <a:latin typeface="Times New Roman" panose="02020603050405020304" pitchFamily="18" charset="0"/>
                  <a:cs typeface="Times New Roman" panose="02020603050405020304" pitchFamily="18" charset="0"/>
                </a:rPr>
                <a:t>              steel</a:t>
              </a:r>
              <a:endParaRPr lang="en-US" dirty="0">
                <a:solidFill>
                  <a:schemeClr val="tx1"/>
                </a:solidFill>
              </a:endParaRPr>
            </a:p>
          </p:txBody>
        </p:sp>
        <p:sp>
          <p:nvSpPr>
            <p:cNvPr id="33" name="Oval 32"/>
            <p:cNvSpPr/>
            <p:nvPr/>
          </p:nvSpPr>
          <p:spPr>
            <a:xfrm>
              <a:off x="6278306" y="1960505"/>
              <a:ext cx="676275" cy="650209"/>
            </a:xfrm>
            <a:prstGeom prst="ellipse">
              <a:avLst/>
            </a:prstGeom>
            <a:solidFill>
              <a:schemeClr val="accent5">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grpSp>
      <p:sp>
        <p:nvSpPr>
          <p:cNvPr id="34" name="TextBox 33">
            <a:extLst>
              <a:ext uri="{FF2B5EF4-FFF2-40B4-BE49-F238E27FC236}">
                <a16:creationId xmlns:a16="http://schemas.microsoft.com/office/drawing/2014/main" id="{E9747C54-B65D-4ECA-80A2-3542A4F75B16}"/>
              </a:ext>
            </a:extLst>
          </p:cNvPr>
          <p:cNvSpPr txBox="1"/>
          <p:nvPr/>
        </p:nvSpPr>
        <p:spPr>
          <a:xfrm>
            <a:off x="8150598" y="6108645"/>
            <a:ext cx="3282144" cy="369332"/>
          </a:xfrm>
          <a:prstGeom prst="rect">
            <a:avLst/>
          </a:prstGeom>
          <a:noFill/>
          <a:ln>
            <a:noFill/>
          </a:ln>
        </p:spPr>
        <p:txBody>
          <a:bodyPr wrap="square" rtlCol="0" anchor="ctr" anchorCtr="1">
            <a:spAutoFit/>
          </a:bodyPr>
          <a:lstStyle/>
          <a:p>
            <a:pPr lvl="0" algn="ctr"/>
            <a:r>
              <a:rPr lang="en-US" b="1" dirty="0">
                <a:solidFill>
                  <a:schemeClr val="bg1"/>
                </a:solidFill>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r>
              <a:rPr lang="en-US" b="1" i="1" dirty="0">
                <a:solidFill>
                  <a:schemeClr val="bg1"/>
                </a:solidFill>
              </a:rPr>
              <a:t> </a:t>
            </a:r>
          </a:p>
        </p:txBody>
      </p:sp>
      <p:sp>
        <p:nvSpPr>
          <p:cNvPr id="40" name="Flowchart: Delay 39">
            <a:extLst>
              <a:ext uri="{FF2B5EF4-FFF2-40B4-BE49-F238E27FC236}">
                <a16:creationId xmlns:a16="http://schemas.microsoft.com/office/drawing/2014/main" id="{5C3DB4D6-A6F3-473E-8964-400D309CD406}"/>
              </a:ext>
            </a:extLst>
          </p:cNvPr>
          <p:cNvSpPr/>
          <p:nvPr/>
        </p:nvSpPr>
        <p:spPr>
          <a:xfrm>
            <a:off x="9051398" y="5860671"/>
            <a:ext cx="3945789" cy="529998"/>
          </a:xfrm>
          <a:prstGeom prst="flowChartDelay">
            <a:avLst/>
          </a:prstGeom>
          <a:gradFill>
            <a:gsLst>
              <a:gs pos="0">
                <a:schemeClr val="accent3">
                  <a:lumMod val="60000"/>
                  <a:lumOff val="40000"/>
                </a:schemeClr>
              </a:gs>
              <a:gs pos="0">
                <a:srgbClr val="D9D9D9"/>
              </a:gs>
              <a:gs pos="49000">
                <a:schemeClr val="bg1"/>
              </a:gs>
              <a:gs pos="75000">
                <a:schemeClr val="accent3">
                  <a:lumMod val="20000"/>
                  <a:lumOff val="80000"/>
                </a:schemeClr>
              </a:gs>
            </a:gsLst>
            <a:lin ang="0" scaled="0"/>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rtlCol="0" anchor="ctr"/>
          <a:lstStyle/>
          <a:p>
            <a:r>
              <a:rPr lang="en-US" sz="2000" b="1" dirty="0">
                <a:solidFill>
                  <a:schemeClr val="tx1"/>
                </a:solidFill>
                <a:cs typeface="+mj-cs"/>
              </a:rPr>
              <a:t>.   </a:t>
            </a:r>
            <a:br>
              <a:rPr lang="en-US" sz="2000" b="1" dirty="0">
                <a:solidFill>
                  <a:schemeClr val="tx1"/>
                </a:solidFill>
                <a:cs typeface="+mj-cs"/>
              </a:rPr>
            </a:br>
            <a:r>
              <a:rPr lang="en-US" sz="2000" b="1" dirty="0">
                <a:solidFill>
                  <a:schemeClr val="tx1"/>
                </a:solidFill>
                <a:cs typeface="+mj-cs"/>
              </a:rPr>
              <a:t>      </a:t>
            </a:r>
            <a:r>
              <a:rPr lang="en-US" sz="2000" b="1" dirty="0">
                <a:solidFill>
                  <a:schemeClr val="tx1"/>
                </a:solidFill>
                <a:latin typeface="Times New Roman" panose="02020603050405020304" pitchFamily="18" charset="0"/>
                <a:cs typeface="Times New Roman" panose="02020603050405020304" pitchFamily="18" charset="0"/>
              </a:rPr>
              <a:t>Stone (𝛾 = 27 </a:t>
            </a:r>
            <a:r>
              <a:rPr lang="en-US" sz="2000" b="1" dirty="0" err="1">
                <a:solidFill>
                  <a:schemeClr val="tx1"/>
                </a:solidFill>
                <a:latin typeface="Times New Roman" panose="02020603050405020304" pitchFamily="18" charset="0"/>
                <a:ea typeface="Calibri" panose="020F0502020204030204" pitchFamily="34" charset="0"/>
                <a:cs typeface="Arial" panose="020B0604020202020204" pitchFamily="34" charset="0"/>
              </a:rPr>
              <a:t>kN</a:t>
            </a:r>
            <a:r>
              <a:rPr lang="en-US" sz="2000" b="1" dirty="0">
                <a:solidFill>
                  <a:schemeClr val="tx1"/>
                </a:solidFill>
                <a:latin typeface="Times New Roman" panose="02020603050405020304" pitchFamily="18" charset="0"/>
                <a:ea typeface="Calibri" panose="020F0502020204030204" pitchFamily="34" charset="0"/>
                <a:cs typeface="Arial" panose="020B0604020202020204" pitchFamily="34" charset="0"/>
              </a:rPr>
              <a:t>/</a:t>
            </a:r>
            <a:r>
              <a:rPr lang="en-US" sz="2000" b="1" dirty="0">
                <a:solidFill>
                  <a:schemeClr val="tx1"/>
                </a:solidFill>
                <a:latin typeface="Cambria Math" panose="02040503050406030204" pitchFamily="18" charset="0"/>
                <a:ea typeface="Calibri" panose="020F0502020204030204" pitchFamily="34" charset="0"/>
                <a:cs typeface="Cambria Math" panose="02040503050406030204" pitchFamily="18" charset="0"/>
              </a:rPr>
              <a:t>𝑚</a:t>
            </a:r>
            <a:r>
              <a:rPr lang="en-US" sz="2000" b="1" baseline="30000" dirty="0">
                <a:solidFill>
                  <a:schemeClr val="tx1"/>
                </a:solidFill>
                <a:latin typeface="Times New Roman" panose="02020603050405020304" pitchFamily="18" charset="0"/>
                <a:ea typeface="Calibri" panose="020F0502020204030204" pitchFamily="34" charset="0"/>
                <a:cs typeface="Arial" panose="020B0604020202020204" pitchFamily="34" charset="0"/>
              </a:rPr>
              <a:t>3 </a:t>
            </a:r>
            <a:r>
              <a:rPr lang="en-US" sz="2000" b="1" dirty="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endParaRPr>
          </a:p>
          <a:p>
            <a:endParaRPr lang="en-US" sz="2000" b="1" dirty="0">
              <a:solidFill>
                <a:schemeClr val="tx1"/>
              </a:solidFill>
              <a:cs typeface="+mj-cs"/>
            </a:endParaRPr>
          </a:p>
        </p:txBody>
      </p:sp>
      <p:sp>
        <p:nvSpPr>
          <p:cNvPr id="37" name="Oval 36">
            <a:extLst>
              <a:ext uri="{FF2B5EF4-FFF2-40B4-BE49-F238E27FC236}">
                <a16:creationId xmlns:a16="http://schemas.microsoft.com/office/drawing/2014/main" id="{3EBBEBB5-CB41-4D17-B202-A7DE025AD950}"/>
              </a:ext>
            </a:extLst>
          </p:cNvPr>
          <p:cNvSpPr/>
          <p:nvPr/>
        </p:nvSpPr>
        <p:spPr>
          <a:xfrm>
            <a:off x="8720588" y="5803453"/>
            <a:ext cx="676275" cy="610383"/>
          </a:xfrm>
          <a:prstGeom prst="ellipse">
            <a:avLst/>
          </a:prstGeom>
          <a:solidFill>
            <a:schemeClr val="accent6">
              <a:lumMod val="5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37164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Rectangle 11"/>
          <p:cNvSpPr/>
          <p:nvPr/>
        </p:nvSpPr>
        <p:spPr>
          <a:xfrm>
            <a:off x="463348" y="528456"/>
            <a:ext cx="11147628" cy="2324495"/>
          </a:xfrm>
          <a:prstGeom prst="rect">
            <a:avLst/>
          </a:prstGeom>
          <a:noFill/>
        </p:spPr>
        <p:txBody>
          <a:bodyPr wrap="square" lIns="91440" tIns="45720" rIns="91440" bIns="45720">
            <a:prstTxWarp prst="textWave1">
              <a:avLst>
                <a:gd name="adj1" fmla="val 14112"/>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Structural Elements </a:t>
            </a:r>
          </a:p>
          <a:p>
            <a:endPar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endParaRP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13" name="Wave 12"/>
          <p:cNvSpPr/>
          <p:nvPr/>
        </p:nvSpPr>
        <p:spPr>
          <a:xfrm>
            <a:off x="335354" y="211084"/>
            <a:ext cx="11555393" cy="1707168"/>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2" name="Picture 1"/>
          <p:cNvPicPr>
            <a:picLocks noChangeAspect="1"/>
          </p:cNvPicPr>
          <p:nvPr/>
        </p:nvPicPr>
        <p:blipFill>
          <a:blip r:embed="rId2"/>
          <a:stretch>
            <a:fillRect/>
          </a:stretch>
        </p:blipFill>
        <p:spPr>
          <a:xfrm>
            <a:off x="2455817" y="2326447"/>
            <a:ext cx="7210697" cy="4010025"/>
          </a:xfrm>
          <a:prstGeom prst="rect">
            <a:avLst/>
          </a:prstGeom>
          <a:effectLst>
            <a:softEdge rad="635000"/>
          </a:effectLst>
        </p:spPr>
      </p:pic>
    </p:spTree>
    <p:extLst>
      <p:ext uri="{BB962C8B-B14F-4D97-AF65-F5344CB8AC3E}">
        <p14:creationId xmlns:p14="http://schemas.microsoft.com/office/powerpoint/2010/main" val="3395034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88509">
            <a:off x="425088" y="566898"/>
            <a:ext cx="5030888" cy="832012"/>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Structural Design </a:t>
            </a:r>
          </a:p>
        </p:txBody>
      </p:sp>
      <p:sp>
        <p:nvSpPr>
          <p:cNvPr id="5" name="Wave 4"/>
          <p:cNvSpPr/>
          <p:nvPr/>
        </p:nvSpPr>
        <p:spPr>
          <a:xfrm>
            <a:off x="174509" y="95215"/>
            <a:ext cx="5532046" cy="1775377"/>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Oval 5"/>
          <p:cNvSpPr/>
          <p:nvPr/>
        </p:nvSpPr>
        <p:spPr>
          <a:xfrm>
            <a:off x="5763084" y="2276671"/>
            <a:ext cx="3132694" cy="661046"/>
          </a:xfrm>
          <a:prstGeom prst="ellipse">
            <a:avLst/>
          </a:prstGeom>
          <a:solidFill>
            <a:schemeClr val="accent4">
              <a:lumMod val="60000"/>
              <a:lumOff val="4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7" name="Oval 6"/>
          <p:cNvSpPr/>
          <p:nvPr/>
        </p:nvSpPr>
        <p:spPr>
          <a:xfrm>
            <a:off x="5763084" y="1513423"/>
            <a:ext cx="3132694" cy="661046"/>
          </a:xfrm>
          <a:prstGeom prst="ellipse">
            <a:avLst/>
          </a:prstGeom>
          <a:solidFill>
            <a:srgbClr val="FB796B"/>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8" name="Oval 4"/>
          <p:cNvSpPr txBox="1"/>
          <p:nvPr/>
        </p:nvSpPr>
        <p:spPr>
          <a:xfrm>
            <a:off x="6241948" y="2344885"/>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Beams</a:t>
            </a:r>
            <a:endParaRPr lang="en-US" sz="2000" kern="1200" dirty="0">
              <a:latin typeface="Times New Roman" panose="02020603050405020304" pitchFamily="18" charset="0"/>
              <a:cs typeface="Times New Roman" panose="02020603050405020304" pitchFamily="18" charset="0"/>
            </a:endParaRPr>
          </a:p>
        </p:txBody>
      </p:sp>
      <p:sp>
        <p:nvSpPr>
          <p:cNvPr id="9" name="Oval 4"/>
          <p:cNvSpPr txBox="1"/>
          <p:nvPr/>
        </p:nvSpPr>
        <p:spPr>
          <a:xfrm>
            <a:off x="6236139" y="1626874"/>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Slabs </a:t>
            </a:r>
            <a:endParaRPr lang="en-US" sz="2000" kern="1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0" name="Oval 9"/>
          <p:cNvSpPr/>
          <p:nvPr/>
        </p:nvSpPr>
        <p:spPr>
          <a:xfrm>
            <a:off x="5739819" y="3017258"/>
            <a:ext cx="3132694" cy="661046"/>
          </a:xfrm>
          <a:prstGeom prst="ellipse">
            <a:avLst/>
          </a:prstGeom>
          <a:solidFill>
            <a:schemeClr val="accent6">
              <a:lumMod val="40000"/>
              <a:lumOff val="60000"/>
            </a:schemeClr>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11" name="Oval 10"/>
          <p:cNvSpPr/>
          <p:nvPr/>
        </p:nvSpPr>
        <p:spPr>
          <a:xfrm>
            <a:off x="5763084" y="3818415"/>
            <a:ext cx="3132694" cy="661046"/>
          </a:xfrm>
          <a:prstGeom prst="ellipse">
            <a:avLst/>
          </a:prstGeom>
          <a:solidFill>
            <a:srgbClr val="63D79A"/>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12" name="Oval 11"/>
          <p:cNvSpPr/>
          <p:nvPr/>
        </p:nvSpPr>
        <p:spPr>
          <a:xfrm>
            <a:off x="5779592" y="4626235"/>
            <a:ext cx="3132694" cy="661046"/>
          </a:xfrm>
          <a:prstGeom prst="ellipse">
            <a:avLst/>
          </a:prstGeom>
          <a:solidFill>
            <a:srgbClr val="70BFE6"/>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13" name="Oval 4"/>
          <p:cNvSpPr txBox="1"/>
          <p:nvPr/>
        </p:nvSpPr>
        <p:spPr>
          <a:xfrm>
            <a:off x="6248199" y="3112337"/>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Shear walls</a:t>
            </a:r>
            <a:r>
              <a:rPr lang="en-US" sz="2000" kern="1200" dirty="0">
                <a:latin typeface="Times New Roman" panose="02020603050405020304" pitchFamily="18" charset="0"/>
                <a:cs typeface="Times New Roman" panose="02020603050405020304" pitchFamily="18" charset="0"/>
              </a:rPr>
              <a:t> </a:t>
            </a:r>
          </a:p>
        </p:txBody>
      </p:sp>
      <p:sp>
        <p:nvSpPr>
          <p:cNvPr id="14" name="Oval 4"/>
          <p:cNvSpPr txBox="1"/>
          <p:nvPr/>
        </p:nvSpPr>
        <p:spPr>
          <a:xfrm>
            <a:off x="6226187" y="3915223"/>
            <a:ext cx="2145757"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columns</a:t>
            </a:r>
            <a:endParaRPr lang="en-US" sz="2000" kern="1200" dirty="0">
              <a:latin typeface="Times New Roman" panose="02020603050405020304" pitchFamily="18" charset="0"/>
              <a:cs typeface="Times New Roman" panose="02020603050405020304" pitchFamily="18" charset="0"/>
            </a:endParaRPr>
          </a:p>
        </p:txBody>
      </p:sp>
      <p:sp>
        <p:nvSpPr>
          <p:cNvPr id="15" name="Oval 4"/>
          <p:cNvSpPr txBox="1"/>
          <p:nvPr/>
        </p:nvSpPr>
        <p:spPr>
          <a:xfrm>
            <a:off x="6113325" y="4723043"/>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Footings </a:t>
            </a:r>
            <a:endParaRPr lang="en-US" sz="2000" kern="1200" dirty="0">
              <a:latin typeface="Times New Roman" panose="02020603050405020304" pitchFamily="18" charset="0"/>
              <a:cs typeface="Times New Roman" panose="02020603050405020304" pitchFamily="18" charset="0"/>
            </a:endParaRPr>
          </a:p>
        </p:txBody>
      </p:sp>
      <p:sp>
        <p:nvSpPr>
          <p:cNvPr id="16" name="Oval 15"/>
          <p:cNvSpPr/>
          <p:nvPr/>
        </p:nvSpPr>
        <p:spPr>
          <a:xfrm>
            <a:off x="5739819" y="5434055"/>
            <a:ext cx="3132694" cy="661046"/>
          </a:xfrm>
          <a:prstGeom prst="ellipse">
            <a:avLst/>
          </a:prstGeom>
          <a:solidFill>
            <a:srgbClr val="6E95E4"/>
          </a:solidFill>
        </p:spPr>
        <p:style>
          <a:lnRef idx="2">
            <a:schemeClr val="lt1">
              <a:hueOff val="0"/>
              <a:satOff val="0"/>
              <a:lumOff val="0"/>
              <a:alphaOff val="0"/>
            </a:schemeClr>
          </a:lnRef>
          <a:fillRef idx="1">
            <a:scrgbClr r="0" g="0" b="0"/>
          </a:fillRef>
          <a:effectRef idx="0">
            <a:schemeClr val="accent3">
              <a:hueOff val="387228"/>
              <a:satOff val="14286"/>
              <a:lumOff val="-2101"/>
              <a:alphaOff val="0"/>
            </a:schemeClr>
          </a:effectRef>
          <a:fontRef idx="minor">
            <a:schemeClr val="lt1"/>
          </a:fontRef>
        </p:style>
      </p:sp>
      <p:sp>
        <p:nvSpPr>
          <p:cNvPr id="17" name="Oval 4"/>
          <p:cNvSpPr txBox="1"/>
          <p:nvPr/>
        </p:nvSpPr>
        <p:spPr>
          <a:xfrm>
            <a:off x="6198591" y="5518740"/>
            <a:ext cx="2215150" cy="4674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a:solidFill>
                  <a:schemeClr val="tx1"/>
                </a:solidFill>
                <a:latin typeface="Times New Roman" panose="02020603050405020304" pitchFamily="18" charset="0"/>
                <a:cs typeface="Times New Roman" panose="02020603050405020304" pitchFamily="18" charset="0"/>
              </a:rPr>
              <a:t>Stairs</a:t>
            </a:r>
            <a:endParaRPr lang="en-US" sz="2000" kern="1200" dirty="0">
              <a:latin typeface="Times New Roman" panose="02020603050405020304" pitchFamily="18" charset="0"/>
              <a:cs typeface="Times New Roman" panose="02020603050405020304" pitchFamily="18" charset="0"/>
            </a:endParaRPr>
          </a:p>
        </p:txBody>
      </p:sp>
      <p:cxnSp>
        <p:nvCxnSpPr>
          <p:cNvPr id="18" name="Straight Connector 17"/>
          <p:cNvCxnSpPr>
            <a:stCxn id="11" idx="2"/>
          </p:cNvCxnSpPr>
          <p:nvPr/>
        </p:nvCxnSpPr>
        <p:spPr>
          <a:xfrm flipH="1" flipV="1">
            <a:off x="3668048" y="4125518"/>
            <a:ext cx="2095036" cy="23420"/>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7" idx="2"/>
          </p:cNvCxnSpPr>
          <p:nvPr/>
        </p:nvCxnSpPr>
        <p:spPr>
          <a:xfrm flipH="1">
            <a:off x="3400226" y="1843946"/>
            <a:ext cx="2362858" cy="1634994"/>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2"/>
          </p:cNvCxnSpPr>
          <p:nvPr/>
        </p:nvCxnSpPr>
        <p:spPr>
          <a:xfrm flipH="1">
            <a:off x="3542391" y="2607194"/>
            <a:ext cx="2220693" cy="1062528"/>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p:cNvCxnSpPr>
          <p:nvPr/>
        </p:nvCxnSpPr>
        <p:spPr>
          <a:xfrm flipH="1">
            <a:off x="3613474" y="3347781"/>
            <a:ext cx="2126345" cy="532902"/>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2" idx="2"/>
          </p:cNvCxnSpPr>
          <p:nvPr/>
        </p:nvCxnSpPr>
        <p:spPr>
          <a:xfrm flipH="1" flipV="1">
            <a:off x="3613474" y="4367125"/>
            <a:ext cx="2166118" cy="589633"/>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6" idx="2"/>
          </p:cNvCxnSpPr>
          <p:nvPr/>
        </p:nvCxnSpPr>
        <p:spPr>
          <a:xfrm flipH="1" flipV="1">
            <a:off x="3536117" y="4587977"/>
            <a:ext cx="2203702" cy="1176601"/>
          </a:xfrm>
          <a:prstGeom prst="line">
            <a:avLst/>
          </a:prstGeom>
          <a:ln w="41275" cmpd="dbl">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1664754" y="3001501"/>
            <a:ext cx="2390971" cy="227035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5" name="TextBox 24"/>
          <p:cNvSpPr txBox="1"/>
          <p:nvPr/>
        </p:nvSpPr>
        <p:spPr>
          <a:xfrm>
            <a:off x="1977254" y="3776777"/>
            <a:ext cx="1828800" cy="707886"/>
          </a:xfrm>
          <a:prstGeom prst="rect">
            <a:avLst/>
          </a:prstGeom>
          <a:noFill/>
          <a:ln>
            <a:noFill/>
          </a:ln>
        </p:spPr>
        <p:txBody>
          <a:bodyPr wrap="square" rtlCol="0" anchor="ctr" anchorCtr="1">
            <a:spAutoFit/>
          </a:bodyPr>
          <a:lstStyle/>
          <a:p>
            <a:r>
              <a:rPr lang="en-US" sz="4000" dirty="0">
                <a:latin typeface="Times New Roman" panose="02020603050405020304" pitchFamily="18" charset="0"/>
                <a:cs typeface="Times New Roman" panose="02020603050405020304" pitchFamily="18" charset="0"/>
              </a:rPr>
              <a:t>Design </a:t>
            </a:r>
            <a:endParaRPr lang="en-US" sz="2800" dirty="0">
              <a:latin typeface="Times New Roman" panose="02020603050405020304" pitchFamily="18" charset="0"/>
              <a:cs typeface="Times New Roman" panose="02020603050405020304" pitchFamily="18" charset="0"/>
            </a:endParaRPr>
          </a:p>
        </p:txBody>
      </p:sp>
      <p:pic>
        <p:nvPicPr>
          <p:cNvPr id="26" name="Picture 25"/>
          <p:cNvPicPr>
            <a:picLocks noChangeAspect="1"/>
          </p:cNvPicPr>
          <p:nvPr/>
        </p:nvPicPr>
        <p:blipFill rotWithShape="1">
          <a:blip r:embed="rId2"/>
          <a:srcRect l="21031" t="4310" r="8275" b="12777"/>
          <a:stretch/>
        </p:blipFill>
        <p:spPr>
          <a:xfrm>
            <a:off x="8983160" y="1358202"/>
            <a:ext cx="3382149" cy="5386948"/>
          </a:xfrm>
          <a:prstGeom prst="rect">
            <a:avLst/>
          </a:prstGeom>
          <a:ln>
            <a:noFill/>
          </a:ln>
          <a:effectLst>
            <a:softEdge rad="112500"/>
          </a:effectLst>
        </p:spPr>
      </p:pic>
    </p:spTree>
    <p:extLst>
      <p:ext uri="{BB962C8B-B14F-4D97-AF65-F5344CB8AC3E}">
        <p14:creationId xmlns:p14="http://schemas.microsoft.com/office/powerpoint/2010/main" val="2511796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52</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78177" y="1958050"/>
            <a:ext cx="5494460" cy="697584"/>
          </a:xfrm>
          <a:prstGeom prst="roundRect">
            <a:avLst/>
          </a:prstGeom>
          <a:gradFill flip="none" rotWithShape="1">
            <a:gsLst>
              <a:gs pos="96000">
                <a:srgbClr val="FB6A5B"/>
              </a:gs>
              <a:gs pos="13000">
                <a:schemeClr val="accent5">
                  <a:lumMod val="20000"/>
                  <a:lumOff val="80000"/>
                </a:schemeClr>
              </a:gs>
              <a:gs pos="48000">
                <a:srgbClr val="FC988E"/>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Oval 6"/>
          <p:cNvSpPr/>
          <p:nvPr/>
        </p:nvSpPr>
        <p:spPr>
          <a:xfrm>
            <a:off x="481174" y="195805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TextBox 7"/>
          <p:cNvSpPr txBox="1"/>
          <p:nvPr/>
        </p:nvSpPr>
        <p:spPr>
          <a:xfrm>
            <a:off x="154378" y="1572555"/>
            <a:ext cx="4745714" cy="1323439"/>
          </a:xfrm>
          <a:prstGeom prst="rect">
            <a:avLst/>
          </a:prstGeom>
          <a:noFill/>
          <a:ln>
            <a:noFill/>
          </a:ln>
        </p:spPr>
        <p:txBody>
          <a:bodyPr wrap="square" rtlCol="0" anchor="ctr" anchorCtr="1">
            <a:spAutoFit/>
          </a:bodyPr>
          <a:lstStyle/>
          <a:p>
            <a:pPr lvl="0"/>
            <a:r>
              <a:rPr lang="en-US" sz="3200" dirty="0">
                <a:latin typeface="Times New Roman" panose="02020603050405020304" pitchFamily="18" charset="0"/>
                <a:cs typeface="Times New Roman" panose="02020603050405020304" pitchFamily="18" charset="0"/>
              </a:rPr>
              <a:t> </a:t>
            </a:r>
          </a:p>
          <a:p>
            <a:pPr lvl="0"/>
            <a:r>
              <a:rPr lang="en-US" sz="2400" b="1" dirty="0">
                <a:solidFill>
                  <a:schemeClr val="tx1">
                    <a:lumMod val="95000"/>
                    <a:lumOff val="5000"/>
                  </a:schemeClr>
                </a:solidFill>
                <a:latin typeface="Times New Roman" panose="02020603050405020304" pitchFamily="18" charset="0"/>
                <a:cs typeface="Times New Roman" panose="02020603050405020304" pitchFamily="18" charset="0"/>
              </a:rPr>
              <a:t>Slabs Design </a:t>
            </a:r>
          </a:p>
          <a:p>
            <a:endParaRPr lang="en-US" sz="2400" dirty="0"/>
          </a:p>
        </p:txBody>
      </p:sp>
      <p:sp>
        <p:nvSpPr>
          <p:cNvPr id="9" name="TextBox 8"/>
          <p:cNvSpPr txBox="1"/>
          <p:nvPr/>
        </p:nvSpPr>
        <p:spPr>
          <a:xfrm>
            <a:off x="791087" y="2045232"/>
            <a:ext cx="4953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1</a:t>
            </a:r>
          </a:p>
        </p:txBody>
      </p:sp>
      <mc:AlternateContent xmlns:mc="http://schemas.openxmlformats.org/markup-compatibility/2006" xmlns:a14="http://schemas.microsoft.com/office/drawing/2010/main">
        <mc:Choice Requires="a14">
          <p:sp>
            <p:nvSpPr>
              <p:cNvPr id="10" name="مستطيل 1"/>
              <p:cNvSpPr/>
              <p:nvPr/>
            </p:nvSpPr>
            <p:spPr>
              <a:xfrm>
                <a:off x="373965" y="2895994"/>
                <a:ext cx="4579036" cy="4571380"/>
              </a:xfrm>
              <a:prstGeom prst="rect">
                <a:avLst/>
              </a:prstGeom>
            </p:spPr>
            <p:txBody>
              <a:bodyPr wrap="square">
                <a:spAutoFit/>
              </a:bodyPr>
              <a:lstStyle/>
              <a:p>
                <a:pPr marL="342900" indent="-342900">
                  <a:buFont typeface="Wingdings" panose="05000000000000000000" pitchFamily="2" charset="2"/>
                  <a:buChar char="v"/>
                </a:pPr>
                <a:r>
                  <a:rPr lang="en-US" dirty="0"/>
                  <a:t>Check slab thickness for Shear</a:t>
                </a:r>
                <a:r>
                  <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p>
              <a:p>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r>
                  <a:rPr lang="en-US" i="1" dirty="0"/>
                  <a:t>Shear capacity for the slab</a:t>
                </a:r>
                <a:r>
                  <a:rPr lang="en-US" u="sng" dirty="0"/>
                  <a:t>.</a:t>
                </a:r>
              </a:p>
              <a:p>
                <a:endParaRPr lang="en-US" dirty="0"/>
              </a:p>
              <a:p>
                <a:r>
                  <a:rPr lang="en-US" dirty="0"/>
                  <a:t>Ø</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r>
                      <a:rPr lang="en-US" i="1">
                        <a:latin typeface="Cambria Math" panose="02040503050406030204" pitchFamily="18" charset="0"/>
                      </a:rPr>
                      <m:t> </m:t>
                    </m:r>
                  </m:oMath>
                </a14:m>
                <a:r>
                  <a:rPr lang="en-US" dirty="0"/>
                  <a:t>= 0.75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×√fc `×</a:t>
                </a:r>
                <a:r>
                  <a:rPr lang="en-US" dirty="0" err="1"/>
                  <a:t>b×d</a:t>
                </a:r>
                <a:r>
                  <a:rPr lang="en-US" dirty="0"/>
                  <a:t>×</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a14:m>
                <a:endParaRPr lang="en-US" dirty="0"/>
              </a:p>
              <a:p>
                <a:r>
                  <a:rPr lang="en-US" dirty="0"/>
                  <a:t>        =  </a:t>
                </a:r>
                <a:r>
                  <a:rPr lang="ar-JO" dirty="0"/>
                  <a:t>0.75</a:t>
                </a:r>
                <a:r>
                  <a:rPr lang="en-US" dirty="0"/>
                  <a:t>×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 ×√</a:t>
                </a:r>
                <a:r>
                  <a:rPr lang="ar-SA" dirty="0"/>
                  <a:t> 24</a:t>
                </a:r>
                <a:r>
                  <a:rPr lang="en-US" dirty="0"/>
                  <a:t>×</a:t>
                </a:r>
                <a:r>
                  <a:rPr lang="ar-SA" dirty="0"/>
                  <a:t> 1000</a:t>
                </a:r>
                <a:r>
                  <a:rPr lang="en-US" dirty="0"/>
                  <a:t>×</a:t>
                </a:r>
                <a:r>
                  <a:rPr lang="ar-SA" dirty="0"/>
                  <a:t>  220</a:t>
                </a:r>
                <a:r>
                  <a:rPr lang="en-US" dirty="0"/>
                  <a:t>×</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a14:m>
                <a:endParaRPr lang="en-US" dirty="0"/>
              </a:p>
              <a:p>
                <a:r>
                  <a:rPr lang="en-US" dirty="0"/>
                  <a:t>        = 134.72 </a:t>
                </a:r>
                <a:r>
                  <a:rPr lang="en-US" dirty="0" err="1"/>
                  <a:t>kN</a:t>
                </a:r>
                <a:endParaRPr lang="en-US" dirty="0"/>
              </a:p>
              <a:p>
                <a:endParaRPr lang="en-US" dirty="0"/>
              </a:p>
              <a:p>
                <a:r>
                  <a:rPr lang="en-US" dirty="0"/>
                  <a:t> Vu =  29.796 </a:t>
                </a:r>
                <a:r>
                  <a:rPr lang="en-US" dirty="0" err="1"/>
                  <a:t>kN</a:t>
                </a:r>
                <a:endParaRPr lang="en-US" dirty="0"/>
              </a:p>
              <a:p>
                <a:endParaRPr lang="en-US" dirty="0"/>
              </a:p>
              <a:p>
                <a:r>
                  <a:rPr lang="en-US" dirty="0"/>
                  <a:t>Ø</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r>
                      <a:rPr lang="en-US" i="1">
                        <a:latin typeface="Cambria Math" panose="02040503050406030204" pitchFamily="18" charset="0"/>
                      </a:rPr>
                      <m:t> </m:t>
                    </m:r>
                  </m:oMath>
                </a14:m>
                <a:r>
                  <a:rPr lang="en-US" dirty="0"/>
                  <a:t>= 134 </a:t>
                </a:r>
                <a:r>
                  <a:rPr lang="en-US" dirty="0" err="1"/>
                  <a:t>kN</a:t>
                </a:r>
                <a:r>
                  <a:rPr lang="en-US" dirty="0"/>
                  <a:t> &gt;</a:t>
                </a:r>
                <a14:m>
                  <m:oMath xmlns:m="http://schemas.openxmlformats.org/officeDocument/2006/math">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a:rPr lang="en-US">
                            <a:latin typeface="Cambria Math" panose="02040503050406030204" pitchFamily="18" charset="0"/>
                          </a:rPr>
                          <m:t>23</m:t>
                        </m:r>
                      </m:sub>
                    </m:sSub>
                  </m:oMath>
                </a14:m>
                <a:r>
                  <a:rPr lang="en-US" dirty="0"/>
                  <a:t>  = 29.796 </a:t>
                </a:r>
                <a:r>
                  <a:rPr lang="en-US" dirty="0" err="1"/>
                  <a:t>kN</a:t>
                </a:r>
                <a:r>
                  <a:rPr lang="en-US" dirty="0"/>
                  <a:t>           </a:t>
                </a:r>
              </a:p>
              <a:p>
                <a:endParaRPr lang="en-US" dirty="0"/>
              </a:p>
              <a:p>
                <a:r>
                  <a:rPr lang="en-US" dirty="0"/>
                  <a:t>   </a:t>
                </a:r>
                <a:r>
                  <a:rPr lang="en-US" dirty="0">
                    <a:sym typeface="Wingdings" panose="05000000000000000000" pitchFamily="2" charset="2"/>
                  </a:rPr>
                  <a:t></a:t>
                </a:r>
                <a:r>
                  <a:rPr lang="en-US" dirty="0"/>
                  <a:t> </a:t>
                </a:r>
                <a:r>
                  <a:rPr lang="en-US" b="1" u="sng" dirty="0"/>
                  <a:t>Slab thickness is acceptable.</a:t>
                </a:r>
                <a:endParaRPr lang="en-US" dirty="0"/>
              </a:p>
              <a:p>
                <a:endParaRPr lang="en-US" dirty="0"/>
              </a:p>
              <a:p>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10" name="مستطيل 1"/>
              <p:cNvSpPr>
                <a:spLocks noRot="1" noChangeAspect="1" noMove="1" noResize="1" noEditPoints="1" noAdjustHandles="1" noChangeArrowheads="1" noChangeShapeType="1" noTextEdit="1"/>
              </p:cNvSpPr>
              <p:nvPr/>
            </p:nvSpPr>
            <p:spPr>
              <a:xfrm>
                <a:off x="373965" y="2895994"/>
                <a:ext cx="4579036" cy="4571380"/>
              </a:xfrm>
              <a:prstGeom prst="rect">
                <a:avLst/>
              </a:prstGeom>
              <a:blipFill>
                <a:blip r:embed="rId2"/>
                <a:stretch>
                  <a:fillRect l="-1064"/>
                </a:stretch>
              </a:blipFill>
            </p:spPr>
            <p:txBody>
              <a:bodyPr/>
              <a:lstStyle/>
              <a:p>
                <a:r>
                  <a:rPr lang="en-US">
                    <a:noFill/>
                  </a:rPr>
                  <a:t> </a:t>
                </a:r>
              </a:p>
            </p:txBody>
          </p:sp>
        </mc:Fallback>
      </mc:AlternateContent>
      <p:sp>
        <p:nvSpPr>
          <p:cNvPr id="12" name="Rectangle 11"/>
          <p:cNvSpPr/>
          <p:nvPr/>
        </p:nvSpPr>
        <p:spPr>
          <a:xfrm rot="530138">
            <a:off x="8430809" y="640302"/>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Slabs</a:t>
            </a:r>
          </a:p>
        </p:txBody>
      </p:sp>
      <p:sp>
        <p:nvSpPr>
          <p:cNvPr id="13" name="Wave 12"/>
          <p:cNvSpPr/>
          <p:nvPr/>
        </p:nvSpPr>
        <p:spPr>
          <a:xfrm>
            <a:off x="8230477" y="120769"/>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2" name="Picture 1"/>
          <p:cNvPicPr>
            <a:picLocks noChangeAspect="1"/>
          </p:cNvPicPr>
          <p:nvPr/>
        </p:nvPicPr>
        <p:blipFill>
          <a:blip r:embed="rId3"/>
          <a:stretch>
            <a:fillRect/>
          </a:stretch>
        </p:blipFill>
        <p:spPr>
          <a:xfrm>
            <a:off x="5381897" y="2306842"/>
            <a:ext cx="5976689" cy="3819638"/>
          </a:xfrm>
          <a:prstGeom prst="rect">
            <a:avLst/>
          </a:prstGeom>
        </p:spPr>
      </p:pic>
    </p:spTree>
    <p:extLst>
      <p:ext uri="{BB962C8B-B14F-4D97-AF65-F5344CB8AC3E}">
        <p14:creationId xmlns:p14="http://schemas.microsoft.com/office/powerpoint/2010/main" val="382620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ight Arrow 3"/>
          <p:cNvSpPr/>
          <p:nvPr/>
        </p:nvSpPr>
        <p:spPr>
          <a:xfrm>
            <a:off x="2532296" y="1674072"/>
            <a:ext cx="7473646" cy="1057275"/>
          </a:xfrm>
          <a:prstGeom prst="rightArrow">
            <a:avLst>
              <a:gd name="adj1" fmla="val 50000"/>
              <a:gd name="adj2" fmla="val 95045"/>
            </a:avLst>
          </a:prstGeom>
          <a:gradFill flip="none" rotWithShape="1">
            <a:gsLst>
              <a:gs pos="21000">
                <a:srgbClr val="C00000"/>
              </a:gs>
              <a:gs pos="56000">
                <a:srgbClr val="FF8484"/>
              </a:gs>
              <a:gs pos="96104">
                <a:schemeClr val="bg1"/>
              </a:gs>
              <a:gs pos="85000">
                <a:schemeClr val="bg1"/>
              </a:gs>
              <a:gs pos="33000">
                <a:srgbClr val="FF0909"/>
              </a:gs>
              <a:gs pos="7000">
                <a:srgbClr val="A20000"/>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r>
              <a:rPr lang="en-US" sz="28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     In x-direction </a:t>
            </a:r>
            <a:r>
              <a:rPr lang="en-US" sz="30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:M11</a:t>
            </a:r>
          </a:p>
        </p:txBody>
      </p:sp>
      <p:pic>
        <p:nvPicPr>
          <p:cNvPr id="5" name="Picture 4"/>
          <p:cNvPicPr>
            <a:picLocks noChangeAspect="1"/>
          </p:cNvPicPr>
          <p:nvPr/>
        </p:nvPicPr>
        <p:blipFill>
          <a:blip r:embed="rId2"/>
          <a:stretch>
            <a:fillRect/>
          </a:stretch>
        </p:blipFill>
        <p:spPr>
          <a:xfrm rot="21190015">
            <a:off x="455555" y="1126181"/>
            <a:ext cx="2233954" cy="19394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mc:AlternateContent xmlns:mc="http://schemas.openxmlformats.org/markup-compatibility/2006" xmlns:a14="http://schemas.microsoft.com/office/drawing/2010/main">
        <mc:Choice Requires="a14">
          <p:sp>
            <p:nvSpPr>
              <p:cNvPr id="6" name="Rectangle 5"/>
              <p:cNvSpPr/>
              <p:nvPr/>
            </p:nvSpPr>
            <p:spPr>
              <a:xfrm>
                <a:off x="360239" y="4060824"/>
                <a:ext cx="5821486" cy="2827505"/>
              </a:xfrm>
              <a:prstGeom prst="rect">
                <a:avLst/>
              </a:prstGeom>
            </p:spPr>
            <p:txBody>
              <a:bodyPr wrap="square">
                <a:spAutoFit/>
              </a:bodyPr>
              <a:lstStyle/>
              <a:p>
                <a14:m>
                  <m:oMath xmlns:m="http://schemas.openxmlformats.org/officeDocument/2006/math">
                    <m:sSub>
                      <m:sSubPr>
                        <m:ctrlPr>
                          <a:rPr lang="en-US" i="1" smtClean="0">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u</m:t>
                        </m:r>
                      </m:sub>
                    </m:sSub>
                  </m:oMath>
                </a14:m>
                <a:r>
                  <a:rPr lang="en-US" dirty="0"/>
                  <a:t> &lt; 29.50  </a:t>
                </a:r>
                <a:r>
                  <a:rPr lang="en-US" dirty="0">
                    <a:sym typeface="Wingdings" panose="05000000000000000000" pitchFamily="2" charset="2"/>
                  </a:rPr>
                  <a:t></a:t>
                </a:r>
                <a:r>
                  <a:rPr lang="en-US" dirty="0"/>
                  <a:t> use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𝐴𝑠</m:t>
                        </m:r>
                      </m:e>
                      <m:sub>
                        <m:r>
                          <a:rPr lang="en-US" i="1">
                            <a:latin typeface="Cambria Math" panose="02040503050406030204" pitchFamily="18" charset="0"/>
                          </a:rPr>
                          <m:t>𝑚𝑖𝑛</m:t>
                        </m:r>
                      </m:sub>
                    </m:sSub>
                  </m:oMath>
                </a14:m>
                <a:endParaRPr lang="en-US" dirty="0"/>
              </a:p>
              <a:p>
                <a:endParaRPr lang="en-US" dirty="0"/>
              </a:p>
              <a:p>
                <a:r>
                  <a:rPr lang="en-US" dirty="0"/>
                  <a:t>As =0.0018× 1000×220 = 726</a:t>
                </a:r>
                <a14:m>
                  <m:oMath xmlns:m="http://schemas.openxmlformats.org/officeDocument/2006/math">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endParaRPr lang="en-US" dirty="0"/>
              </a:p>
              <a:p>
                <a:endParaRPr lang="en-US" dirty="0"/>
              </a:p>
              <a:p>
                <a:r>
                  <a:rPr lang="en-US" dirty="0"/>
                  <a:t>Use 1ø14/20 cm,  </a:t>
                </a:r>
                <a:r>
                  <a:rPr lang="en-US" b="1" u="sng" dirty="0"/>
                  <a:t>Bottom in x direction</a:t>
                </a:r>
                <a:r>
                  <a:rPr lang="en-US" dirty="0"/>
                  <a:t>.</a:t>
                </a:r>
              </a:p>
              <a:p>
                <a:r>
                  <a:rPr lang="en-US" dirty="0"/>
                  <a:t> </a:t>
                </a:r>
              </a:p>
              <a:p>
                <a:endParaRPr lang="en-US" dirty="0"/>
              </a:p>
              <a:p>
                <a:pPr marL="285750" indent="-285750">
                  <a:lnSpc>
                    <a:spcPct val="115000"/>
                  </a:lnSpc>
                  <a:spcAft>
                    <a:spcPts val="1000"/>
                  </a:spcAft>
                  <a:buFont typeface="Wingdings" panose="05000000000000000000" pitchFamily="2" charset="2"/>
                  <a:buChar char="v"/>
                </a:pPr>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v"/>
                </a:pPr>
                <a:endParaRPr lang="en-US" sz="2000" dirty="0">
                  <a:solidFill>
                    <a:prstClr val="black">
                      <a:lumMod val="95000"/>
                      <a:lumOff val="5000"/>
                    </a:prstClr>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360239" y="4060824"/>
                <a:ext cx="5821486" cy="2827505"/>
              </a:xfrm>
              <a:prstGeom prst="rect">
                <a:avLst/>
              </a:prstGeom>
              <a:blipFill>
                <a:blip r:embed="rId3"/>
                <a:stretch>
                  <a:fillRect l="-838" t="-1293"/>
                </a:stretch>
              </a:blipFill>
            </p:spPr>
            <p:txBody>
              <a:bodyPr/>
              <a:lstStyle/>
              <a:p>
                <a:r>
                  <a:rPr lang="en-US">
                    <a:noFill/>
                  </a:rPr>
                  <a:t> </a:t>
                </a:r>
              </a:p>
            </p:txBody>
          </p:sp>
        </mc:Fallback>
      </mc:AlternateContent>
      <p:sp>
        <p:nvSpPr>
          <p:cNvPr id="7" name="Rectangle 6"/>
          <p:cNvSpPr/>
          <p:nvPr/>
        </p:nvSpPr>
        <p:spPr>
          <a:xfrm rot="530138">
            <a:off x="8430809" y="640302"/>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Slabs</a:t>
            </a:r>
          </a:p>
        </p:txBody>
      </p:sp>
      <p:sp>
        <p:nvSpPr>
          <p:cNvPr id="8" name="Wave 7"/>
          <p:cNvSpPr/>
          <p:nvPr/>
        </p:nvSpPr>
        <p:spPr>
          <a:xfrm>
            <a:off x="8230477" y="120769"/>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2" name="Picture 1"/>
          <p:cNvPicPr>
            <a:picLocks noChangeAspect="1"/>
          </p:cNvPicPr>
          <p:nvPr/>
        </p:nvPicPr>
        <p:blipFill>
          <a:blip r:embed="rId4"/>
          <a:stretch>
            <a:fillRect/>
          </a:stretch>
        </p:blipFill>
        <p:spPr>
          <a:xfrm>
            <a:off x="7210698" y="2865963"/>
            <a:ext cx="3850736" cy="2621654"/>
          </a:xfrm>
          <a:prstGeom prst="rect">
            <a:avLst/>
          </a:prstGeom>
        </p:spPr>
      </p:pic>
      <p:pic>
        <p:nvPicPr>
          <p:cNvPr id="10" name="Picture 9"/>
          <p:cNvPicPr>
            <a:picLocks noChangeAspect="1"/>
          </p:cNvPicPr>
          <p:nvPr/>
        </p:nvPicPr>
        <p:blipFill>
          <a:blip r:embed="rId5"/>
          <a:stretch>
            <a:fillRect/>
          </a:stretch>
        </p:blipFill>
        <p:spPr>
          <a:xfrm>
            <a:off x="4937760" y="2865964"/>
            <a:ext cx="2300566" cy="2621653"/>
          </a:xfrm>
          <a:prstGeom prst="rect">
            <a:avLst/>
          </a:prstGeom>
        </p:spPr>
      </p:pic>
    </p:spTree>
    <p:extLst>
      <p:ext uri="{BB962C8B-B14F-4D97-AF65-F5344CB8AC3E}">
        <p14:creationId xmlns:p14="http://schemas.microsoft.com/office/powerpoint/2010/main" val="1031321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ight Arrow 3"/>
          <p:cNvSpPr/>
          <p:nvPr/>
        </p:nvSpPr>
        <p:spPr>
          <a:xfrm>
            <a:off x="2320885" y="1674072"/>
            <a:ext cx="7473646" cy="1057275"/>
          </a:xfrm>
          <a:prstGeom prst="rightArrow">
            <a:avLst>
              <a:gd name="adj1" fmla="val 50000"/>
              <a:gd name="adj2" fmla="val 95045"/>
            </a:avLst>
          </a:prstGeom>
          <a:gradFill flip="none" rotWithShape="1">
            <a:gsLst>
              <a:gs pos="31000">
                <a:schemeClr val="accent6">
                  <a:lumMod val="75000"/>
                </a:schemeClr>
              </a:gs>
              <a:gs pos="64000">
                <a:schemeClr val="accent6">
                  <a:lumMod val="40000"/>
                  <a:lumOff val="60000"/>
                </a:schemeClr>
              </a:gs>
              <a:gs pos="96104">
                <a:schemeClr val="bg1"/>
              </a:gs>
              <a:gs pos="85000">
                <a:schemeClr val="bg1"/>
              </a:gs>
              <a:gs pos="53000">
                <a:schemeClr val="accent6">
                  <a:lumMod val="60000"/>
                  <a:lumOff val="40000"/>
                </a:schemeClr>
              </a:gs>
              <a:gs pos="15000">
                <a:schemeClr val="accent6">
                  <a:lumMod val="5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r>
              <a:rPr lang="en-US" sz="28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     In y-direction </a:t>
            </a:r>
            <a:r>
              <a:rPr lang="en-US" sz="30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:M22</a:t>
            </a:r>
          </a:p>
        </p:txBody>
      </p:sp>
      <p:pic>
        <p:nvPicPr>
          <p:cNvPr id="5" name="Picture 4"/>
          <p:cNvPicPr>
            <a:picLocks noChangeAspect="1"/>
          </p:cNvPicPr>
          <p:nvPr/>
        </p:nvPicPr>
        <p:blipFill>
          <a:blip r:embed="rId2"/>
          <a:stretch>
            <a:fillRect/>
          </a:stretch>
        </p:blipFill>
        <p:spPr>
          <a:xfrm rot="21190015">
            <a:off x="256720" y="912743"/>
            <a:ext cx="2233954" cy="19394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p:nvPr/>
        </p:nvSpPr>
        <p:spPr>
          <a:xfrm>
            <a:off x="149275" y="3865584"/>
            <a:ext cx="5150168" cy="830997"/>
          </a:xfrm>
          <a:prstGeom prst="rect">
            <a:avLst/>
          </a:prstGeom>
        </p:spPr>
        <p:txBody>
          <a:bodyPr wrap="square">
            <a:spAutoFit/>
          </a:bodyPr>
          <a:lstStyle/>
          <a:p>
            <a:pPr marL="342900" indent="-342900">
              <a:buFont typeface="Wingdings" panose="05000000000000000000" pitchFamily="2" charset="2"/>
              <a:buChar char="v"/>
            </a:pPr>
            <a:endParaRPr lang="en-US" sz="24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endParaRPr lang="en-US" sz="24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p:sp>
        <p:nvSpPr>
          <p:cNvPr id="7" name="Rectangle 6"/>
          <p:cNvSpPr/>
          <p:nvPr/>
        </p:nvSpPr>
        <p:spPr>
          <a:xfrm rot="530138">
            <a:off x="8430809" y="640302"/>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Slabs</a:t>
            </a:r>
          </a:p>
        </p:txBody>
      </p:sp>
      <p:sp>
        <p:nvSpPr>
          <p:cNvPr id="8" name="Wave 7"/>
          <p:cNvSpPr/>
          <p:nvPr/>
        </p:nvSpPr>
        <p:spPr>
          <a:xfrm>
            <a:off x="8230477" y="120769"/>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10" name="Picture 9"/>
          <p:cNvPicPr>
            <a:picLocks noChangeAspect="1"/>
          </p:cNvPicPr>
          <p:nvPr/>
        </p:nvPicPr>
        <p:blipFill>
          <a:blip r:embed="rId3"/>
          <a:stretch>
            <a:fillRect/>
          </a:stretch>
        </p:blipFill>
        <p:spPr>
          <a:xfrm>
            <a:off x="7887327" y="3132569"/>
            <a:ext cx="3814408" cy="2621654"/>
          </a:xfrm>
          <a:prstGeom prst="rect">
            <a:avLst/>
          </a:prstGeom>
        </p:spPr>
      </p:pic>
      <p:pic>
        <p:nvPicPr>
          <p:cNvPr id="11" name="Picture 10"/>
          <p:cNvPicPr>
            <a:picLocks noChangeAspect="1"/>
          </p:cNvPicPr>
          <p:nvPr/>
        </p:nvPicPr>
        <p:blipFill>
          <a:blip r:embed="rId4"/>
          <a:stretch>
            <a:fillRect/>
          </a:stretch>
        </p:blipFill>
        <p:spPr>
          <a:xfrm>
            <a:off x="5518295" y="3112664"/>
            <a:ext cx="2309266" cy="2641559"/>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330926" y="3865584"/>
                <a:ext cx="6096000" cy="3416320"/>
              </a:xfrm>
              <a:prstGeom prst="rect">
                <a:avLst/>
              </a:prstGeom>
            </p:spPr>
            <p:txBody>
              <a:bodyPr>
                <a:spAutoFit/>
              </a:bodyPr>
              <a:lstStyle/>
              <a:p>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u</m:t>
                        </m:r>
                      </m:sub>
                    </m:sSub>
                  </m:oMath>
                </a14:m>
                <a:r>
                  <a:rPr lang="en-US" dirty="0"/>
                  <a:t> &lt; 29.50  </a:t>
                </a:r>
                <a:r>
                  <a:rPr lang="en-US" dirty="0">
                    <a:sym typeface="Wingdings" panose="05000000000000000000" pitchFamily="2" charset="2"/>
                  </a:rPr>
                  <a:t></a:t>
                </a:r>
                <a:r>
                  <a:rPr lang="en-US" dirty="0"/>
                  <a:t> use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𝐴𝑠</m:t>
                        </m:r>
                      </m:e>
                      <m:sub>
                        <m:r>
                          <a:rPr lang="en-US" i="1">
                            <a:latin typeface="Cambria Math" panose="02040503050406030204" pitchFamily="18" charset="0"/>
                          </a:rPr>
                          <m:t>𝑚𝑖𝑛</m:t>
                        </m:r>
                      </m:sub>
                    </m:sSub>
                  </m:oMath>
                </a14:m>
                <a:endParaRPr lang="en-US" dirty="0"/>
              </a:p>
              <a:p>
                <a:endParaRPr lang="en-US" dirty="0"/>
              </a:p>
              <a:p>
                <a:r>
                  <a:rPr lang="en-US" dirty="0"/>
                  <a:t>As =0.0018× 1000×220 = 726</a:t>
                </a:r>
                <a14:m>
                  <m:oMath xmlns:m="http://schemas.openxmlformats.org/officeDocument/2006/math">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a14:m>
                <a:endParaRPr lang="en-US" dirty="0"/>
              </a:p>
              <a:p>
                <a:endParaRPr lang="en-US" dirty="0"/>
              </a:p>
              <a:p>
                <a:r>
                  <a:rPr lang="en-US" dirty="0"/>
                  <a:t>Use 1ø14/20 cm,  </a:t>
                </a:r>
                <a:r>
                  <a:rPr lang="en-US" b="1" u="sng" dirty="0"/>
                  <a:t>Bottom in y direction</a:t>
                </a:r>
                <a:r>
                  <a:rPr lang="en-US" dirty="0"/>
                  <a:t>.</a:t>
                </a:r>
              </a:p>
              <a:p>
                <a:endParaRPr lang="en-US" dirty="0"/>
              </a:p>
              <a:p>
                <a:r>
                  <a:rPr lang="en-US" b="1" u="sng" dirty="0"/>
                  <a:t>shrinkage steel:</a:t>
                </a:r>
                <a:endParaRPr lang="en-US" dirty="0"/>
              </a:p>
              <a:p>
                <a:r>
                  <a:rPr lang="en-US" dirty="0"/>
                  <a:t>As (shrinkage) = 0.0018x1000x250 = 450mm2</a:t>
                </a:r>
              </a:p>
              <a:p>
                <a:r>
                  <a:rPr lang="en-US" dirty="0"/>
                  <a:t>4Ø12/m </a:t>
                </a:r>
              </a:p>
              <a:p>
                <a:r>
                  <a:rPr lang="en-US" b="1" u="sng" dirty="0"/>
                  <a:t>But, use = 1Ø12/20 cm </a:t>
                </a:r>
                <a:r>
                  <a:rPr lang="en-US" b="1" dirty="0"/>
                  <a:t>(in both directions)</a:t>
                </a:r>
              </a:p>
              <a:p>
                <a:r>
                  <a:rPr lang="en-US" dirty="0"/>
                  <a:t>. </a:t>
                </a:r>
              </a:p>
              <a:p>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330926" y="3865584"/>
                <a:ext cx="6096000" cy="3416320"/>
              </a:xfrm>
              <a:prstGeom prst="rect">
                <a:avLst/>
              </a:prstGeom>
              <a:blipFill>
                <a:blip r:embed="rId5"/>
                <a:stretch>
                  <a:fillRect l="-800" t="-1070"/>
                </a:stretch>
              </a:blipFill>
            </p:spPr>
            <p:txBody>
              <a:bodyPr/>
              <a:lstStyle/>
              <a:p>
                <a:r>
                  <a:rPr lang="en-US">
                    <a:noFill/>
                  </a:rPr>
                  <a:t> </a:t>
                </a:r>
              </a:p>
            </p:txBody>
          </p:sp>
        </mc:Fallback>
      </mc:AlternateContent>
    </p:spTree>
    <p:extLst>
      <p:ext uri="{BB962C8B-B14F-4D97-AF65-F5344CB8AC3E}">
        <p14:creationId xmlns:p14="http://schemas.microsoft.com/office/powerpoint/2010/main" val="1309741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ight Arrow 3"/>
          <p:cNvSpPr/>
          <p:nvPr/>
        </p:nvSpPr>
        <p:spPr>
          <a:xfrm>
            <a:off x="1746829" y="385625"/>
            <a:ext cx="5668015" cy="868948"/>
          </a:xfrm>
          <a:prstGeom prst="rightArrow">
            <a:avLst>
              <a:gd name="adj1" fmla="val 50000"/>
              <a:gd name="adj2" fmla="val 95045"/>
            </a:avLst>
          </a:prstGeom>
          <a:gradFill flip="none" rotWithShape="1">
            <a:gsLst>
              <a:gs pos="11000">
                <a:schemeClr val="accent6">
                  <a:lumMod val="75000"/>
                </a:schemeClr>
              </a:gs>
              <a:gs pos="64000">
                <a:schemeClr val="accent6">
                  <a:lumMod val="40000"/>
                  <a:lumOff val="60000"/>
                </a:schemeClr>
              </a:gs>
              <a:gs pos="96104">
                <a:schemeClr val="bg1"/>
              </a:gs>
              <a:gs pos="85000">
                <a:schemeClr val="bg1"/>
              </a:gs>
              <a:gs pos="31000">
                <a:schemeClr val="accent6">
                  <a:lumMod val="60000"/>
                  <a:lumOff val="40000"/>
                </a:schemeClr>
              </a:gs>
              <a:gs pos="3000">
                <a:schemeClr val="accent6">
                  <a:lumMod val="50000"/>
                </a:schemeClr>
              </a:gs>
            </a:gsLst>
            <a:path path="circle">
              <a:fillToRect l="100000" t="100000"/>
            </a:path>
            <a:tileRect r="-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r>
              <a:rPr lang="en-US" sz="28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      Steel Detailing In  Slab </a:t>
            </a:r>
            <a:endParaRPr lang="en-US" sz="3000"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rot="21190015">
            <a:off x="162425" y="75068"/>
            <a:ext cx="1740148" cy="15107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p:nvPr/>
        </p:nvSpPr>
        <p:spPr>
          <a:xfrm>
            <a:off x="379289" y="4146549"/>
            <a:ext cx="5821486" cy="1077218"/>
          </a:xfrm>
          <a:prstGeom prst="rect">
            <a:avLst/>
          </a:prstGeom>
        </p:spPr>
        <p:txBody>
          <a:bodyPr wrap="square">
            <a:spAutoFit/>
          </a:bodyPr>
          <a:lstStyle/>
          <a:p>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v"/>
            </a:pPr>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marL="342900" indent="-342900">
              <a:buFont typeface="Wingdings" panose="05000000000000000000" pitchFamily="2" charset="2"/>
              <a:buChar char="v"/>
            </a:pPr>
            <a:endParaRPr lang="en-US" sz="24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p:sp>
        <p:nvSpPr>
          <p:cNvPr id="7" name="Rectangle 6"/>
          <p:cNvSpPr/>
          <p:nvPr/>
        </p:nvSpPr>
        <p:spPr>
          <a:xfrm rot="530138">
            <a:off x="8469110" y="584940"/>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Slabs</a:t>
            </a:r>
          </a:p>
        </p:txBody>
      </p:sp>
      <p:sp>
        <p:nvSpPr>
          <p:cNvPr id="8" name="Wave 7"/>
          <p:cNvSpPr/>
          <p:nvPr/>
        </p:nvSpPr>
        <p:spPr>
          <a:xfrm>
            <a:off x="8230476" y="63950"/>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9" name="Picture 8">
            <a:extLst>
              <a:ext uri="{FF2B5EF4-FFF2-40B4-BE49-F238E27FC236}">
                <a16:creationId xmlns:a16="http://schemas.microsoft.com/office/drawing/2014/main" id="{B0C306C1-E5A0-4E4C-ADCD-6F7A3D3CC207}"/>
              </a:ext>
            </a:extLst>
          </p:cNvPr>
          <p:cNvPicPr>
            <a:picLocks noChangeAspect="1"/>
          </p:cNvPicPr>
          <p:nvPr/>
        </p:nvPicPr>
        <p:blipFill>
          <a:blip r:embed="rId3"/>
          <a:stretch>
            <a:fillRect/>
          </a:stretch>
        </p:blipFill>
        <p:spPr>
          <a:xfrm>
            <a:off x="1514475" y="1364974"/>
            <a:ext cx="9163050" cy="5493026"/>
          </a:xfrm>
          <a:prstGeom prst="rect">
            <a:avLst/>
          </a:prstGeom>
          <a:ln>
            <a:noFill/>
          </a:ln>
          <a:effectLst>
            <a:softEdge rad="112500"/>
          </a:effectLst>
        </p:spPr>
      </p:pic>
    </p:spTree>
    <p:extLst>
      <p:ext uri="{BB962C8B-B14F-4D97-AF65-F5344CB8AC3E}">
        <p14:creationId xmlns:p14="http://schemas.microsoft.com/office/powerpoint/2010/main" val="3938919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Wave 3"/>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5" name="Rectangle 4"/>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sp>
        <p:nvSpPr>
          <p:cNvPr id="7" name="Rounded Rectangle 6"/>
          <p:cNvSpPr/>
          <p:nvPr/>
        </p:nvSpPr>
        <p:spPr>
          <a:xfrm>
            <a:off x="159665" y="1147563"/>
            <a:ext cx="5494460" cy="697584"/>
          </a:xfrm>
          <a:prstGeom prst="roundRect">
            <a:avLst/>
          </a:prstGeom>
          <a:gradFill flip="none" rotWithShape="1">
            <a:gsLst>
              <a:gs pos="97000">
                <a:schemeClr val="accent2">
                  <a:lumMod val="60000"/>
                  <a:lumOff val="40000"/>
                </a:schemeClr>
              </a:gs>
              <a:gs pos="20000">
                <a:schemeClr val="accent5">
                  <a:lumMod val="20000"/>
                  <a:lumOff val="80000"/>
                </a:schemeClr>
              </a:gs>
              <a:gs pos="300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TextBox 7"/>
          <p:cNvSpPr txBox="1"/>
          <p:nvPr/>
        </p:nvSpPr>
        <p:spPr>
          <a:xfrm>
            <a:off x="409108" y="1283520"/>
            <a:ext cx="4366230" cy="830997"/>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Columns distribution</a:t>
            </a:r>
          </a:p>
          <a:p>
            <a:pPr lvl="0"/>
            <a:r>
              <a:rPr lang="en-US" sz="2400" dirty="0">
                <a:latin typeface="Times New Roman" panose="02020603050405020304" pitchFamily="18" charset="0"/>
                <a:cs typeface="Times New Roman" panose="02020603050405020304" pitchFamily="18" charset="0"/>
              </a:rPr>
              <a:t> </a:t>
            </a:r>
            <a:endParaRPr lang="en-US" dirty="0"/>
          </a:p>
        </p:txBody>
      </p:sp>
      <p:pic>
        <p:nvPicPr>
          <p:cNvPr id="2" name="Picture 1"/>
          <p:cNvPicPr>
            <a:picLocks noChangeAspect="1"/>
          </p:cNvPicPr>
          <p:nvPr/>
        </p:nvPicPr>
        <p:blipFill>
          <a:blip r:embed="rId2"/>
          <a:stretch>
            <a:fillRect/>
          </a:stretch>
        </p:blipFill>
        <p:spPr>
          <a:xfrm>
            <a:off x="1959427" y="1981104"/>
            <a:ext cx="8334103" cy="4634030"/>
          </a:xfrm>
          <a:prstGeom prst="rect">
            <a:avLst/>
          </a:prstGeom>
        </p:spPr>
      </p:pic>
    </p:spTree>
    <p:extLst>
      <p:ext uri="{BB962C8B-B14F-4D97-AF65-F5344CB8AC3E}">
        <p14:creationId xmlns:p14="http://schemas.microsoft.com/office/powerpoint/2010/main" val="386086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Rectangle 3"/>
              <p:cNvSpPr/>
              <p:nvPr/>
            </p:nvSpPr>
            <p:spPr>
              <a:xfrm>
                <a:off x="373965" y="2098766"/>
                <a:ext cx="8749458" cy="5776966"/>
              </a:xfrm>
              <a:prstGeom prst="rect">
                <a:avLst/>
              </a:prstGeom>
            </p:spPr>
            <p:txBody>
              <a:bodyPr wrap="square">
                <a:spAutoFit/>
              </a:bodyPr>
              <a:lstStyle/>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Code ACI318-14 permits to neglect the slenderness in braced columns if :</a:t>
                </a:r>
              </a:p>
              <a:p>
                <a:endParaRPr lang="en-US" sz="2000" dirty="0">
                  <a:latin typeface="Times New Roman" pitchFamily="18" charset="0"/>
                  <a:cs typeface="Times New Roman" pitchFamily="18" charset="0"/>
                </a:endParaRPr>
              </a:p>
              <a:p>
                <a14:m>
                  <m:oMath xmlns:m="http://schemas.openxmlformats.org/officeDocument/2006/math">
                    <m:f>
                      <m:fPr>
                        <m:ctrlPr>
                          <a:rPr lang="en-US" sz="2000" i="1">
                            <a:latin typeface="Cambria Math" panose="02040503050406030204" pitchFamily="18" charset="0"/>
                          </a:rPr>
                        </m:ctrlPr>
                      </m:fPr>
                      <m:num>
                        <m:r>
                          <m:rPr>
                            <m:sty m:val="p"/>
                          </m:rPr>
                          <a:rPr lang="en-US" sz="2000" i="0">
                            <a:latin typeface="Cambria Math"/>
                          </a:rPr>
                          <m:t>KLu</m:t>
                        </m:r>
                      </m:num>
                      <m:den>
                        <m:r>
                          <m:rPr>
                            <m:sty m:val="p"/>
                          </m:rPr>
                          <a:rPr lang="en-US" sz="2000" i="0">
                            <a:latin typeface="Cambria Math"/>
                          </a:rPr>
                          <m:t>r</m:t>
                        </m:r>
                      </m:den>
                    </m:f>
                  </m:oMath>
                </a14:m>
                <a:r>
                  <a:rPr lang="en-US" sz="2000" dirty="0"/>
                  <a:t> ≤ 34 – 12 </a:t>
                </a:r>
                <a14:m>
                  <m:oMath xmlns:m="http://schemas.openxmlformats.org/officeDocument/2006/math">
                    <m:f>
                      <m:fPr>
                        <m:ctrlPr>
                          <a:rPr lang="en-US" sz="2000" i="1">
                            <a:latin typeface="Cambria Math" panose="02040503050406030204" pitchFamily="18" charset="0"/>
                          </a:rPr>
                        </m:ctrlPr>
                      </m:fPr>
                      <m:num>
                        <m:r>
                          <m:rPr>
                            <m:sty m:val="p"/>
                          </m:rPr>
                          <a:rPr lang="en-US" sz="2000" i="0">
                            <a:latin typeface="Cambria Math"/>
                          </a:rPr>
                          <m:t>M</m:t>
                        </m:r>
                        <m:r>
                          <a:rPr lang="en-US" sz="2000" i="0">
                            <a:latin typeface="Cambria Math"/>
                          </a:rPr>
                          <m:t>1</m:t>
                        </m:r>
                      </m:num>
                      <m:den>
                        <m:r>
                          <m:rPr>
                            <m:sty m:val="p"/>
                          </m:rPr>
                          <a:rPr lang="en-US" sz="2000" i="0">
                            <a:latin typeface="Cambria Math"/>
                          </a:rPr>
                          <m:t>M</m:t>
                        </m:r>
                        <m:r>
                          <a:rPr lang="en-US" sz="2000" i="0">
                            <a:latin typeface="Cambria Math"/>
                          </a:rPr>
                          <m:t>2</m:t>
                        </m:r>
                      </m:den>
                    </m:f>
                  </m:oMath>
                </a14:m>
                <a:endParaRPr lang="en-US" sz="2000" dirty="0"/>
              </a:p>
              <a:p>
                <a:r>
                  <a:rPr lang="en-US" sz="2000" dirty="0"/>
                  <a:t>       ≤ 40</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Where:</a:t>
                </a:r>
              </a:p>
              <a:p>
                <a:r>
                  <a:rPr lang="en-US" sz="2000" dirty="0">
                    <a:latin typeface="Times New Roman" pitchFamily="18" charset="0"/>
                    <a:cs typeface="Times New Roman" pitchFamily="18" charset="0"/>
                  </a:rPr>
                  <a:t> K: the effective length factor.</a:t>
                </a:r>
              </a:p>
              <a:p>
                <a:r>
                  <a:rPr lang="en-US" sz="2000" dirty="0"/>
                  <a:t> L</a:t>
                </a:r>
                <a:r>
                  <a:rPr lang="en-US" sz="2000" baseline="-25000" dirty="0"/>
                  <a:t>u</a:t>
                </a:r>
                <a:r>
                  <a:rPr lang="en-US" sz="2000" dirty="0"/>
                  <a:t>: </a:t>
                </a:r>
                <a:r>
                  <a:rPr lang="en-US" sz="2000" dirty="0">
                    <a:latin typeface="Times New Roman" pitchFamily="18" charset="0"/>
                    <a:cs typeface="Times New Roman" pitchFamily="18" charset="0"/>
                  </a:rPr>
                  <a:t>the unsupported height.</a:t>
                </a:r>
              </a:p>
              <a:p>
                <a:r>
                  <a:rPr lang="en-US" sz="2000" dirty="0"/>
                  <a:t> </a:t>
                </a:r>
                <a:r>
                  <a:rPr lang="en-US" sz="2000" dirty="0">
                    <a:latin typeface="Times New Roman" pitchFamily="18" charset="0"/>
                    <a:cs typeface="Times New Roman" pitchFamily="18" charset="0"/>
                  </a:rPr>
                  <a:t>r: the radius of gyration which equals to </a:t>
                </a:r>
                <a14:m>
                  <m:oMath xmlns:m="http://schemas.openxmlformats.org/officeDocument/2006/math">
                    <m:rad>
                      <m:radPr>
                        <m:degHide m:val="on"/>
                        <m:ctrlPr>
                          <a:rPr lang="en-US" sz="2000" i="1">
                            <a:latin typeface="Cambria Math" panose="02040503050406030204" pitchFamily="18" charset="0"/>
                            <a:cs typeface="Times New Roman" pitchFamily="18" charset="0"/>
                          </a:rPr>
                        </m:ctrlPr>
                      </m:radPr>
                      <m:deg/>
                      <m:e>
                        <m:f>
                          <m:fPr>
                            <m:ctrlPr>
                              <a:rPr lang="en-US" sz="2000" i="1">
                                <a:latin typeface="Cambria Math" panose="02040503050406030204" pitchFamily="18" charset="0"/>
                                <a:cs typeface="Times New Roman" pitchFamily="18" charset="0"/>
                              </a:rPr>
                            </m:ctrlPr>
                          </m:fPr>
                          <m:num>
                            <m:r>
                              <a:rPr lang="en-US" sz="2000">
                                <a:latin typeface="Cambria Math" panose="02040503050406030204" pitchFamily="18" charset="0"/>
                                <a:cs typeface="Times New Roman" pitchFamily="18" charset="0"/>
                              </a:rPr>
                              <m:t>𝐼</m:t>
                            </m:r>
                          </m:num>
                          <m:den>
                            <m:r>
                              <a:rPr lang="en-US" sz="2000">
                                <a:latin typeface="Cambria Math" panose="02040503050406030204" pitchFamily="18" charset="0"/>
                                <a:cs typeface="Times New Roman" pitchFamily="18" charset="0"/>
                              </a:rPr>
                              <m:t>𝐴</m:t>
                            </m:r>
                          </m:den>
                        </m:f>
                      </m:e>
                    </m:rad>
                  </m:oMath>
                </a14:m>
                <a:r>
                  <a:rPr lang="en-US" sz="2000" dirty="0">
                    <a:latin typeface="Times New Roman" pitchFamily="18" charset="0"/>
                    <a:cs typeface="Times New Roman" pitchFamily="18" charset="0"/>
                  </a:rPr>
                  <a:t> , where I is the moment of inertia and A is the area of the section.</a:t>
                </a:r>
              </a:p>
              <a:p>
                <a:r>
                  <a:rPr lang="en-US" sz="2000" dirty="0"/>
                  <a:t>M</a:t>
                </a:r>
                <a:r>
                  <a:rPr lang="en-US" sz="2000" baseline="-25000" dirty="0"/>
                  <a:t>1</a:t>
                </a:r>
                <a:r>
                  <a:rPr lang="en-US" sz="2000" dirty="0"/>
                  <a:t>: </a:t>
                </a:r>
                <a:r>
                  <a:rPr lang="en-US" sz="2000" dirty="0">
                    <a:latin typeface="Times New Roman" pitchFamily="18" charset="0"/>
                    <a:cs typeface="Times New Roman" pitchFamily="18" charset="0"/>
                  </a:rPr>
                  <a:t>Smaller factored end moment on column.</a:t>
                </a:r>
              </a:p>
              <a:p>
                <a:r>
                  <a:rPr lang="en-US" sz="2000" dirty="0"/>
                  <a:t>M</a:t>
                </a:r>
                <a:r>
                  <a:rPr lang="en-US" sz="2000" baseline="-25000" dirty="0"/>
                  <a:t>2</a:t>
                </a:r>
                <a:r>
                  <a:rPr lang="en-US" sz="2000" dirty="0"/>
                  <a:t>: </a:t>
                </a:r>
                <a:r>
                  <a:rPr lang="en-US" sz="2000" dirty="0">
                    <a:latin typeface="Times New Roman" pitchFamily="18" charset="0"/>
                    <a:cs typeface="Times New Roman" pitchFamily="18" charset="0"/>
                  </a:rPr>
                  <a:t>larger factored end moment on column.</a:t>
                </a:r>
              </a:p>
              <a:p>
                <a:endParaRPr lang="en-US" sz="2000" dirty="0">
                  <a:latin typeface="Times New Roman" pitchFamily="18" charset="0"/>
                  <a:cs typeface="Times New Roman" pitchFamily="18" charset="0"/>
                </a:endParaRPr>
              </a:p>
              <a:p>
                <a:endParaRPr lang="en-US" sz="2000" dirty="0"/>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a:t>
                </a:r>
                <a:endParaRPr lang="ar-SA" sz="2000" dirty="0">
                  <a:latin typeface="Times New Roman"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73965" y="2098766"/>
                <a:ext cx="8749458" cy="5776966"/>
              </a:xfrm>
              <a:prstGeom prst="rect">
                <a:avLst/>
              </a:prstGeom>
              <a:blipFill>
                <a:blip r:embed="rId2"/>
                <a:stretch>
                  <a:fillRect l="-696"/>
                </a:stretch>
              </a:blipFill>
            </p:spPr>
            <p:txBody>
              <a:bodyPr/>
              <a:lstStyle/>
              <a:p>
                <a:r>
                  <a:rPr lang="en-US">
                    <a:noFill/>
                  </a:rPr>
                  <a:t> </a:t>
                </a:r>
              </a:p>
            </p:txBody>
          </p:sp>
        </mc:Fallback>
      </mc:AlternateContent>
      <p:sp>
        <p:nvSpPr>
          <p:cNvPr id="5" name="Rounded Rectangle 4"/>
          <p:cNvSpPr/>
          <p:nvPr/>
        </p:nvSpPr>
        <p:spPr>
          <a:xfrm>
            <a:off x="577746" y="1398592"/>
            <a:ext cx="5494460" cy="697584"/>
          </a:xfrm>
          <a:prstGeom prst="roundRect">
            <a:avLst/>
          </a:prstGeom>
          <a:gradFill flip="none" rotWithShape="1">
            <a:gsLst>
              <a:gs pos="97000">
                <a:schemeClr val="accent2">
                  <a:lumMod val="60000"/>
                  <a:lumOff val="40000"/>
                </a:schemeClr>
              </a:gs>
              <a:gs pos="20000">
                <a:schemeClr val="accent5">
                  <a:lumMod val="20000"/>
                  <a:lumOff val="80000"/>
                </a:schemeClr>
              </a:gs>
              <a:gs pos="300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TextBox 5"/>
          <p:cNvSpPr txBox="1"/>
          <p:nvPr/>
        </p:nvSpPr>
        <p:spPr>
          <a:xfrm>
            <a:off x="804040" y="1544819"/>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Slenderness check</a:t>
            </a:r>
            <a:endParaRPr lang="en-US" b="1" dirty="0"/>
          </a:p>
        </p:txBody>
      </p:sp>
      <p:sp>
        <p:nvSpPr>
          <p:cNvPr id="9" name="Wave 8"/>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0" name="Rectangle 9"/>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spTree>
    <p:extLst>
      <p:ext uri="{BB962C8B-B14F-4D97-AF65-F5344CB8AC3E}">
        <p14:creationId xmlns:p14="http://schemas.microsoft.com/office/powerpoint/2010/main" val="439346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Rectangle 3"/>
              <p:cNvSpPr/>
              <p:nvPr/>
            </p:nvSpPr>
            <p:spPr>
              <a:xfrm>
                <a:off x="455912" y="2568377"/>
                <a:ext cx="6096000" cy="3099246"/>
              </a:xfrm>
              <a:prstGeom prst="rect">
                <a:avLst/>
              </a:prstGeom>
            </p:spPr>
            <p:txBody>
              <a:bodyPr>
                <a:spAutoFit/>
              </a:bodyPr>
              <a:lstStyle/>
              <a:p>
                <a:pPr marL="342900" indent="-342900">
                  <a:buFont typeface="Wingdings" pitchFamily="2" charset="2"/>
                  <a:buChar char="v"/>
                </a:pPr>
                <a:r>
                  <a:rPr lang="en-US" dirty="0">
                    <a:latin typeface="Times New Roman" pitchFamily="18" charset="0"/>
                    <a:cs typeface="Times New Roman" pitchFamily="18" charset="0"/>
                  </a:rPr>
                  <a:t>Check slenderness on column C5 in two direction</a:t>
                </a:r>
                <a:endParaRPr lang="ar-SA" dirty="0">
                  <a:latin typeface="Times New Roman" panose="02020603050405020304" pitchFamily="18" charset="0"/>
                  <a:cs typeface="Times New Roman" panose="02020603050405020304" pitchFamily="18" charset="0"/>
                </a:endParaRPr>
              </a:p>
              <a:p>
                <a:r>
                  <a:rPr lang="en-US" dirty="0">
                    <a:latin typeface="Times New Roman" pitchFamily="18" charset="0"/>
                    <a:cs typeface="Times New Roman" pitchFamily="18" charset="0"/>
                  </a:rPr>
                  <a:t>Assume k=1</a:t>
                </a:r>
              </a:p>
              <a:p>
                <a:r>
                  <a:rPr lang="en-US" dirty="0">
                    <a:latin typeface="Times New Roman" pitchFamily="18" charset="0"/>
                    <a:cs typeface="Times New Roman" pitchFamily="18" charset="0"/>
                  </a:rPr>
                  <a:t>Lu = </a:t>
                </a:r>
                <a:r>
                  <a:rPr lang="ar-JO" dirty="0">
                    <a:latin typeface="Times New Roman" pitchFamily="18" charset="0"/>
                    <a:cs typeface="Times New Roman" pitchFamily="18" charset="0"/>
                  </a:rPr>
                  <a:t>5.46</a:t>
                </a:r>
                <a:r>
                  <a:rPr lang="en-US" dirty="0">
                    <a:latin typeface="Times New Roman" pitchFamily="18" charset="0"/>
                    <a:cs typeface="Times New Roman" pitchFamily="18" charset="0"/>
                  </a:rPr>
                  <a:t>m</a:t>
                </a:r>
              </a:p>
              <a:p>
                <a:r>
                  <a:rPr lang="en-US" dirty="0">
                    <a:latin typeface="Times New Roman" pitchFamily="18" charset="0"/>
                    <a:cs typeface="Times New Roman" pitchFamily="18" charset="0"/>
                  </a:rPr>
                  <a:t>r = 0.3h = 0.3*</a:t>
                </a:r>
                <a:r>
                  <a:rPr lang="ar-JO" dirty="0">
                    <a:latin typeface="Times New Roman" pitchFamily="18" charset="0"/>
                    <a:cs typeface="Times New Roman" pitchFamily="18" charset="0"/>
                  </a:rPr>
                  <a:t>1</a:t>
                </a:r>
                <a:r>
                  <a:rPr lang="en-US" dirty="0">
                    <a:latin typeface="Times New Roman" pitchFamily="18" charset="0"/>
                    <a:cs typeface="Times New Roman" pitchFamily="18" charset="0"/>
                  </a:rPr>
                  <a:t> = 0.</a:t>
                </a:r>
                <a:r>
                  <a:rPr lang="ar-JO" dirty="0">
                    <a:latin typeface="Times New Roman" pitchFamily="18" charset="0"/>
                    <a:cs typeface="Times New Roman" pitchFamily="18" charset="0"/>
                  </a:rPr>
                  <a:t>.30</a:t>
                </a:r>
                <a:r>
                  <a:rPr lang="en-US" dirty="0">
                    <a:latin typeface="Times New Roman" pitchFamily="18" charset="0"/>
                    <a:cs typeface="Times New Roman" pitchFamily="18" charset="0"/>
                  </a:rPr>
                  <a:t>m</a:t>
                </a:r>
              </a:p>
              <a:p>
                <a14:m>
                  <m:oMath xmlns:m="http://schemas.openxmlformats.org/officeDocument/2006/math">
                    <m:f>
                      <m:fPr>
                        <m:ctrlPr>
                          <a:rPr lang="en-US" i="1">
                            <a:latin typeface="Cambria Math" panose="02040503050406030204" pitchFamily="18" charset="0"/>
                          </a:rPr>
                        </m:ctrlPr>
                      </m:fPr>
                      <m:num>
                        <m:r>
                          <m:rPr>
                            <m:sty m:val="p"/>
                          </m:rPr>
                          <a:rPr lang="en-US">
                            <a:latin typeface="Cambria Math"/>
                          </a:rPr>
                          <m:t>KLu</m:t>
                        </m:r>
                      </m:num>
                      <m:den>
                        <m:r>
                          <m:rPr>
                            <m:sty m:val="p"/>
                          </m:rPr>
                          <a:rPr lang="en-US">
                            <a:latin typeface="Cambria Math"/>
                          </a:rPr>
                          <m:t>r</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a:latin typeface="Cambria Math"/>
                          </a:rPr>
                          <m:t>1</m:t>
                        </m:r>
                        <m:r>
                          <a:rPr lang="en-US">
                            <a:latin typeface="Cambria Math"/>
                          </a:rPr>
                          <m:t>∗</m:t>
                        </m:r>
                        <m:r>
                          <a:rPr lang="ar-JO" b="0" i="0" smtClean="0">
                            <a:latin typeface="Cambria Math" panose="02040503050406030204" pitchFamily="18" charset="0"/>
                          </a:rPr>
                          <m:t>5</m:t>
                        </m:r>
                        <m:r>
                          <a:rPr lang="ar-JO" b="0" i="0" smtClean="0">
                            <a:latin typeface="Cambria Math" panose="02040503050406030204" pitchFamily="18" charset="0"/>
                          </a:rPr>
                          <m:t>.</m:t>
                        </m:r>
                        <m:r>
                          <a:rPr lang="ar-JO" b="0" i="0" smtClean="0">
                            <a:latin typeface="Cambria Math" panose="02040503050406030204" pitchFamily="18" charset="0"/>
                          </a:rPr>
                          <m:t>46</m:t>
                        </m:r>
                      </m:num>
                      <m:den>
                        <m:r>
                          <a:rPr lang="ar-JO" b="0" i="1" smtClean="0">
                            <a:latin typeface="Cambria Math" panose="02040503050406030204" pitchFamily="18" charset="0"/>
                          </a:rPr>
                          <m:t>0</m:t>
                        </m:r>
                        <m:r>
                          <a:rPr lang="ar-JO" b="0" i="1" smtClean="0">
                            <a:latin typeface="Cambria Math" panose="02040503050406030204" pitchFamily="18" charset="0"/>
                          </a:rPr>
                          <m:t>.</m:t>
                        </m:r>
                        <m:r>
                          <a:rPr lang="ar-JO" b="0" i="1" smtClean="0">
                            <a:latin typeface="Cambria Math" panose="02040503050406030204" pitchFamily="18" charset="0"/>
                          </a:rPr>
                          <m:t>30</m:t>
                        </m:r>
                      </m:den>
                    </m:f>
                  </m:oMath>
                </a14:m>
                <a:r>
                  <a:rPr lang="en-US" dirty="0"/>
                  <a:t> = </a:t>
                </a:r>
                <a:r>
                  <a:rPr lang="ar-JO" dirty="0">
                    <a:latin typeface="Times New Roman" pitchFamily="18" charset="0"/>
                    <a:cs typeface="Times New Roman" pitchFamily="18" charset="0"/>
                  </a:rPr>
                  <a:t>18.20</a:t>
                </a:r>
              </a:p>
              <a:p>
                <a:endParaRPr lang="en-US" dirty="0">
                  <a:latin typeface="Times New Roman" pitchFamily="18" charset="0"/>
                  <a:cs typeface="Times New Roman" pitchFamily="18" charset="0"/>
                </a:endParaRPr>
              </a:p>
              <a:p>
                <a:r>
                  <a:rPr lang="ar-JO" dirty="0">
                    <a:latin typeface="Times New Roman" pitchFamily="18" charset="0"/>
                    <a:cs typeface="Times New Roman" pitchFamily="18" charset="0"/>
                  </a:rPr>
                  <a:t>18.20</a:t>
                </a:r>
                <a:r>
                  <a:rPr lang="en-US" dirty="0">
                    <a:latin typeface="Times New Roman" pitchFamily="18" charset="0"/>
                    <a:cs typeface="Times New Roman" pitchFamily="18" charset="0"/>
                  </a:rPr>
                  <a:t> ≤ 34 – 12* </a:t>
                </a:r>
                <a14:m>
                  <m:oMath xmlns:m="http://schemas.openxmlformats.org/officeDocument/2006/math">
                    <m:f>
                      <m:fPr>
                        <m:ctrlPr>
                          <a:rPr lang="en-US" i="1">
                            <a:latin typeface="Cambria Math" panose="02040503050406030204" pitchFamily="18" charset="0"/>
                            <a:cs typeface="Times New Roman" pitchFamily="18" charset="0"/>
                          </a:rPr>
                        </m:ctrlPr>
                      </m:fPr>
                      <m:num>
                        <m:r>
                          <a:rPr lang="ar-JO" b="0" i="0" smtClean="0">
                            <a:latin typeface="Cambria Math" panose="02040503050406030204" pitchFamily="18" charset="0"/>
                            <a:cs typeface="Times New Roman" pitchFamily="18" charset="0"/>
                          </a:rPr>
                          <m:t>−</m:t>
                        </m:r>
                        <m:r>
                          <a:rPr lang="ar-JO" b="0" i="0" smtClean="0">
                            <a:latin typeface="Cambria Math" panose="02040503050406030204" pitchFamily="18" charset="0"/>
                            <a:cs typeface="Times New Roman" pitchFamily="18" charset="0"/>
                          </a:rPr>
                          <m:t>42</m:t>
                        </m:r>
                        <m:r>
                          <a:rPr lang="ar-JO" b="0" i="0" smtClean="0">
                            <a:latin typeface="Cambria Math" panose="02040503050406030204" pitchFamily="18" charset="0"/>
                            <a:cs typeface="Times New Roman" pitchFamily="18" charset="0"/>
                          </a:rPr>
                          <m:t>.</m:t>
                        </m:r>
                        <m:r>
                          <a:rPr lang="ar-JO" b="0" i="0" smtClean="0">
                            <a:latin typeface="Cambria Math" panose="02040503050406030204" pitchFamily="18" charset="0"/>
                            <a:cs typeface="Times New Roman" pitchFamily="18" charset="0"/>
                          </a:rPr>
                          <m:t>66</m:t>
                        </m:r>
                      </m:num>
                      <m:den>
                        <m:r>
                          <a:rPr lang="ar-JO" b="0" i="0" smtClean="0">
                            <a:latin typeface="Cambria Math" panose="02040503050406030204" pitchFamily="18" charset="0"/>
                            <a:cs typeface="Times New Roman" pitchFamily="18" charset="0"/>
                          </a:rPr>
                          <m:t>150</m:t>
                        </m:r>
                        <m:r>
                          <a:rPr lang="ar-JO" b="0" i="0" smtClean="0">
                            <a:latin typeface="Cambria Math" panose="02040503050406030204" pitchFamily="18" charset="0"/>
                            <a:cs typeface="Times New Roman" pitchFamily="18" charset="0"/>
                          </a:rPr>
                          <m:t>.</m:t>
                        </m:r>
                        <m:r>
                          <a:rPr lang="ar-JO" b="0" i="0" smtClean="0">
                            <a:latin typeface="Cambria Math" panose="02040503050406030204" pitchFamily="18" charset="0"/>
                            <a:cs typeface="Times New Roman" pitchFamily="18" charset="0"/>
                          </a:rPr>
                          <m:t>43</m:t>
                        </m:r>
                      </m:den>
                    </m:f>
                  </m:oMath>
                </a14:m>
                <a:r>
                  <a:rPr lang="en-US" dirty="0">
                    <a:latin typeface="Times New Roman" pitchFamily="18" charset="0"/>
                    <a:cs typeface="Times New Roman" pitchFamily="18" charset="0"/>
                  </a:rPr>
                  <a:t> = </a:t>
                </a:r>
                <a:r>
                  <a:rPr lang="ar-JO" dirty="0">
                    <a:latin typeface="Times New Roman" pitchFamily="18" charset="0"/>
                    <a:cs typeface="Times New Roman" pitchFamily="18" charset="0"/>
                  </a:rPr>
                  <a:t>37.40</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 40</a:t>
                </a:r>
                <a:endParaRPr lang="ar-JO"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pPr marL="342900" indent="-342900">
                  <a:buFont typeface="Wingdings" pitchFamily="2" charset="2"/>
                  <a:buChar char="v"/>
                </a:pPr>
                <a:r>
                  <a:rPr lang="en-US" dirty="0">
                    <a:solidFill>
                      <a:srgbClr val="FF0000"/>
                    </a:solidFill>
                    <a:latin typeface="Times New Roman" pitchFamily="18" charset="0"/>
                    <a:cs typeface="Times New Roman" pitchFamily="18" charset="0"/>
                  </a:rPr>
                  <a:t>Neglect slenderness.</a:t>
                </a:r>
              </a:p>
            </p:txBody>
          </p:sp>
        </mc:Choice>
        <mc:Fallback xmlns="">
          <p:sp>
            <p:nvSpPr>
              <p:cNvPr id="4" name="Rectangle 3"/>
              <p:cNvSpPr>
                <a:spLocks noRot="1" noChangeAspect="1" noMove="1" noResize="1" noEditPoints="1" noAdjustHandles="1" noChangeArrowheads="1" noChangeShapeType="1" noTextEdit="1"/>
              </p:cNvSpPr>
              <p:nvPr/>
            </p:nvSpPr>
            <p:spPr>
              <a:xfrm>
                <a:off x="455912" y="2568377"/>
                <a:ext cx="6096000" cy="3099246"/>
              </a:xfrm>
              <a:prstGeom prst="rect">
                <a:avLst/>
              </a:prstGeom>
              <a:blipFill>
                <a:blip r:embed="rId2"/>
                <a:stretch>
                  <a:fillRect l="-900" t="-982" b="-2161"/>
                </a:stretch>
              </a:blipFill>
            </p:spPr>
            <p:txBody>
              <a:bodyPr/>
              <a:lstStyle/>
              <a:p>
                <a:r>
                  <a:rPr lang="en-US">
                    <a:noFill/>
                  </a:rPr>
                  <a:t> </a:t>
                </a:r>
              </a:p>
            </p:txBody>
          </p:sp>
        </mc:Fallback>
      </mc:AlternateContent>
      <p:sp>
        <p:nvSpPr>
          <p:cNvPr id="10" name="Rounded Rectangle 9"/>
          <p:cNvSpPr/>
          <p:nvPr/>
        </p:nvSpPr>
        <p:spPr>
          <a:xfrm>
            <a:off x="577746" y="1398592"/>
            <a:ext cx="5494460" cy="697584"/>
          </a:xfrm>
          <a:prstGeom prst="roundRect">
            <a:avLst/>
          </a:prstGeom>
          <a:gradFill flip="none" rotWithShape="1">
            <a:gsLst>
              <a:gs pos="97000">
                <a:schemeClr val="accent2">
                  <a:lumMod val="60000"/>
                  <a:lumOff val="40000"/>
                </a:schemeClr>
              </a:gs>
              <a:gs pos="20000">
                <a:schemeClr val="accent5">
                  <a:lumMod val="20000"/>
                  <a:lumOff val="80000"/>
                </a:schemeClr>
              </a:gs>
              <a:gs pos="300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 name="TextBox 10"/>
          <p:cNvSpPr txBox="1"/>
          <p:nvPr/>
        </p:nvSpPr>
        <p:spPr>
          <a:xfrm>
            <a:off x="804040" y="1544819"/>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Slenderness check</a:t>
            </a:r>
            <a:endParaRPr lang="en-US" b="1" dirty="0"/>
          </a:p>
        </p:txBody>
      </p:sp>
      <p:sp>
        <p:nvSpPr>
          <p:cNvPr id="12" name="Wave 11"/>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ectangle 12"/>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pic>
        <p:nvPicPr>
          <p:cNvPr id="2" name="Picture 1"/>
          <p:cNvPicPr>
            <a:picLocks noChangeAspect="1"/>
          </p:cNvPicPr>
          <p:nvPr/>
        </p:nvPicPr>
        <p:blipFill>
          <a:blip r:embed="rId3"/>
          <a:stretch>
            <a:fillRect/>
          </a:stretch>
        </p:blipFill>
        <p:spPr>
          <a:xfrm>
            <a:off x="5649700" y="2756648"/>
            <a:ext cx="5676900" cy="1588018"/>
          </a:xfrm>
          <a:prstGeom prst="rect">
            <a:avLst/>
          </a:prstGeom>
        </p:spPr>
      </p:pic>
      <p:pic>
        <p:nvPicPr>
          <p:cNvPr id="5" name="Picture 4"/>
          <p:cNvPicPr>
            <a:picLocks noChangeAspect="1"/>
          </p:cNvPicPr>
          <p:nvPr/>
        </p:nvPicPr>
        <p:blipFill>
          <a:blip r:embed="rId4"/>
          <a:stretch>
            <a:fillRect/>
          </a:stretch>
        </p:blipFill>
        <p:spPr>
          <a:xfrm>
            <a:off x="5640175" y="4344665"/>
            <a:ext cx="5686425" cy="1785388"/>
          </a:xfrm>
          <a:prstGeom prst="rect">
            <a:avLst/>
          </a:prstGeom>
        </p:spPr>
      </p:pic>
    </p:spTree>
    <p:extLst>
      <p:ext uri="{BB962C8B-B14F-4D97-AF65-F5344CB8AC3E}">
        <p14:creationId xmlns:p14="http://schemas.microsoft.com/office/powerpoint/2010/main" val="35863336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133608" y="837588"/>
            <a:ext cx="5494460" cy="697584"/>
          </a:xfrm>
          <a:prstGeom prst="roundRect">
            <a:avLst/>
          </a:prstGeom>
          <a:gradFill flip="none" rotWithShape="1">
            <a:gsLst>
              <a:gs pos="90909">
                <a:schemeClr val="accent4">
                  <a:lumMod val="60000"/>
                  <a:lumOff val="4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359902" y="983815"/>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Reinforcement percentages</a:t>
            </a:r>
            <a:endParaRPr lang="en-US" b="1" dirty="0"/>
          </a:p>
        </p:txBody>
      </p:sp>
      <p:sp>
        <p:nvSpPr>
          <p:cNvPr id="7" name="Rectangle 6"/>
          <p:cNvSpPr/>
          <p:nvPr/>
        </p:nvSpPr>
        <p:spPr>
          <a:xfrm>
            <a:off x="0" y="2534093"/>
            <a:ext cx="6096000" cy="400110"/>
          </a:xfrm>
          <a:prstGeom prst="rect">
            <a:avLst/>
          </a:prstGeom>
        </p:spPr>
        <p:txBody>
          <a:bodyPr>
            <a:spAutoFit/>
          </a:bodyPr>
          <a:lstStyle/>
          <a:p>
            <a:pPr marL="285750" indent="-285750">
              <a:buFont typeface="Wingdings" pitchFamily="2" charset="2"/>
              <a:buChar char="v"/>
            </a:pPr>
            <a:r>
              <a:rPr lang="en-US" sz="2000" dirty="0">
                <a:latin typeface="Times New Roman" pitchFamily="18" charset="0"/>
                <a:cs typeface="Times New Roman" pitchFamily="18" charset="0"/>
              </a:rPr>
              <a:t>All values are permitted as ACI318-14.</a:t>
            </a:r>
          </a:p>
        </p:txBody>
      </p:sp>
      <p:sp>
        <p:nvSpPr>
          <p:cNvPr id="10" name="Wave 9"/>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1" name="Rectangle 10"/>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pic>
        <p:nvPicPr>
          <p:cNvPr id="2" name="Picture 1"/>
          <p:cNvPicPr>
            <a:picLocks noChangeAspect="1"/>
          </p:cNvPicPr>
          <p:nvPr/>
        </p:nvPicPr>
        <p:blipFill>
          <a:blip r:embed="rId2"/>
          <a:stretch>
            <a:fillRect/>
          </a:stretch>
        </p:blipFill>
        <p:spPr>
          <a:xfrm>
            <a:off x="4424082" y="1748597"/>
            <a:ext cx="6984907" cy="4953000"/>
          </a:xfrm>
          <a:prstGeom prst="rect">
            <a:avLst/>
          </a:prstGeom>
        </p:spPr>
      </p:pic>
    </p:spTree>
    <p:extLst>
      <p:ext uri="{BB962C8B-B14F-4D97-AF65-F5344CB8AC3E}">
        <p14:creationId xmlns:p14="http://schemas.microsoft.com/office/powerpoint/2010/main" val="3026265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6</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73363">
            <a:off x="3748552" y="478613"/>
            <a:ext cx="4300774" cy="1772104"/>
          </a:xfrm>
          <a:prstGeom prst="rect">
            <a:avLst/>
          </a:prstGeom>
          <a:noFill/>
        </p:spPr>
        <p:txBody>
          <a:bodyPr wrap="square" lIns="91440" tIns="45720" rIns="91440" bIns="45720">
            <a:prstTxWarp prst="textWave1">
              <a:avLst>
                <a:gd name="adj1" fmla="val 13472"/>
                <a:gd name="adj2" fmla="val 26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Materials</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5" name="Wave 4"/>
          <p:cNvSpPr/>
          <p:nvPr/>
        </p:nvSpPr>
        <p:spPr>
          <a:xfrm>
            <a:off x="3688537" y="85725"/>
            <a:ext cx="4459966" cy="1874792"/>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635459526"/>
              </p:ext>
            </p:extLst>
          </p:nvPr>
        </p:nvGraphicFramePr>
        <p:xfrm>
          <a:off x="2557584" y="3252515"/>
          <a:ext cx="6682710" cy="2989644"/>
        </p:xfrm>
        <a:graphic>
          <a:graphicData uri="http://schemas.openxmlformats.org/drawingml/2006/table">
            <a:tbl>
              <a:tblPr firstRow="1" bandRow="1">
                <a:tableStyleId>{B301B821-A1FF-4177-AEE7-76D212191A09}</a:tableStyleId>
              </a:tblPr>
              <a:tblGrid>
                <a:gridCol w="3691316">
                  <a:extLst>
                    <a:ext uri="{9D8B030D-6E8A-4147-A177-3AD203B41FA5}">
                      <a16:colId xmlns:a16="http://schemas.microsoft.com/office/drawing/2014/main" val="1267978095"/>
                    </a:ext>
                  </a:extLst>
                </a:gridCol>
                <a:gridCol w="2991394">
                  <a:extLst>
                    <a:ext uri="{9D8B030D-6E8A-4147-A177-3AD203B41FA5}">
                      <a16:colId xmlns:a16="http://schemas.microsoft.com/office/drawing/2014/main" val="376042718"/>
                    </a:ext>
                  </a:extLst>
                </a:gridCol>
              </a:tblGrid>
              <a:tr h="548640">
                <a:tc>
                  <a:txBody>
                    <a:bodyPr/>
                    <a:lstStyle/>
                    <a:p>
                      <a:pPr algn="ctr" rtl="0" fontAlgn="ctr"/>
                      <a:r>
                        <a:rPr lang="en-US" sz="2000" b="1" u="none" strike="noStrike" baseline="0" dirty="0">
                          <a:solidFill>
                            <a:schemeClr val="tx1"/>
                          </a:solidFill>
                          <a:effectLst/>
                        </a:rPr>
                        <a:t>Element</a:t>
                      </a:r>
                      <a:endParaRPr lang="en-US" sz="2000" b="1" i="0" u="none" strike="noStrike" baseline="0"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2000" b="1" u="none" strike="noStrike" baseline="0" dirty="0">
                          <a:solidFill>
                            <a:schemeClr val="tx1"/>
                          </a:solidFill>
                          <a:effectLst/>
                        </a:rPr>
                        <a:t>Value</a:t>
                      </a:r>
                      <a:endParaRPr lang="en-US" sz="2000" b="1" i="0" u="none" strike="noStrike" baseline="0"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3425323"/>
                  </a:ext>
                </a:extLst>
              </a:tr>
              <a:tr h="406834">
                <a:tc>
                  <a:txBody>
                    <a:bodyPr/>
                    <a:lstStyle/>
                    <a:p>
                      <a:pPr algn="ctr" fontAlgn="ctr"/>
                      <a:r>
                        <a:rPr lang="en-US" sz="2000" b="1" u="none" strike="noStrike" baseline="0" dirty="0">
                          <a:effectLst/>
                        </a:rPr>
                        <a:t>Columns</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28 MPa</a:t>
                      </a:r>
                      <a:endParaRPr lang="en-US" sz="2000" b="1" i="0" u="none" strike="noStrike" baseline="0" dirty="0">
                        <a:solidFill>
                          <a:srgbClr val="000000"/>
                        </a:solidFill>
                        <a:effectLst/>
                        <a:latin typeface="Calibri" panose="020F0502020204030204" pitchFamily="34" charset="0"/>
                      </a:endParaRPr>
                    </a:p>
                  </a:txBody>
                  <a:tcPr marL="514350"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765729"/>
                  </a:ext>
                </a:extLst>
              </a:tr>
              <a:tr h="406834">
                <a:tc>
                  <a:txBody>
                    <a:bodyPr/>
                    <a:lstStyle/>
                    <a:p>
                      <a:pPr algn="ctr" fontAlgn="ctr"/>
                      <a:r>
                        <a:rPr lang="en-US" sz="2000" b="1" u="none" strike="noStrike" baseline="0" dirty="0">
                          <a:effectLst/>
                        </a:rPr>
                        <a:t>Shear walls</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       28 MPa</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5047229"/>
                  </a:ext>
                </a:extLst>
              </a:tr>
              <a:tr h="406834">
                <a:tc>
                  <a:txBody>
                    <a:bodyPr/>
                    <a:lstStyle/>
                    <a:p>
                      <a:pPr algn="ctr" fontAlgn="ctr"/>
                      <a:r>
                        <a:rPr lang="en-US" sz="2000" b="1" u="none" strike="noStrike" baseline="0" dirty="0">
                          <a:effectLst/>
                        </a:rPr>
                        <a:t>Beams</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       24 MPa</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9035592"/>
                  </a:ext>
                </a:extLst>
              </a:tr>
              <a:tr h="406834">
                <a:tc>
                  <a:txBody>
                    <a:bodyPr/>
                    <a:lstStyle/>
                    <a:p>
                      <a:pPr algn="ctr" fontAlgn="ctr"/>
                      <a:r>
                        <a:rPr lang="en-US" sz="2000" b="1" u="none" strike="noStrike" baseline="0" dirty="0">
                          <a:effectLst/>
                        </a:rPr>
                        <a:t>Footings</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       24 MPa</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3862743"/>
                  </a:ext>
                </a:extLst>
              </a:tr>
              <a:tr h="406834">
                <a:tc>
                  <a:txBody>
                    <a:bodyPr/>
                    <a:lstStyle/>
                    <a:p>
                      <a:pPr algn="ctr" fontAlgn="ctr"/>
                      <a:r>
                        <a:rPr lang="en-US" sz="2000" b="1" u="none" strike="noStrike" baseline="0" dirty="0">
                          <a:effectLst/>
                        </a:rPr>
                        <a:t>Slabs</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       24 MPa</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7297553"/>
                  </a:ext>
                </a:extLst>
              </a:tr>
              <a:tr h="406834">
                <a:tc>
                  <a:txBody>
                    <a:bodyPr/>
                    <a:lstStyle/>
                    <a:p>
                      <a:pPr algn="ctr" fontAlgn="ctr"/>
                      <a:r>
                        <a:rPr lang="en-US" sz="2000" b="1" u="none" strike="noStrike" baseline="0">
                          <a:effectLst/>
                        </a:rPr>
                        <a:t>Stairs</a:t>
                      </a:r>
                      <a:endParaRPr lang="en-US" sz="2000" b="1" i="0" u="none" strike="noStrike" baseline="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2000" b="1" u="none" strike="noStrike" baseline="0" dirty="0">
                          <a:effectLst/>
                        </a:rPr>
                        <a:t>       24 MPa</a:t>
                      </a:r>
                      <a:endParaRPr lang="en-US" sz="2000" b="1" i="0" u="none" strike="noStrike" baseline="0"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5185777"/>
                  </a:ext>
                </a:extLst>
              </a:tr>
            </a:tbl>
          </a:graphicData>
        </a:graphic>
      </p:graphicFrame>
    </p:spTree>
    <p:extLst>
      <p:ext uri="{BB962C8B-B14F-4D97-AF65-F5344CB8AC3E}">
        <p14:creationId xmlns:p14="http://schemas.microsoft.com/office/powerpoint/2010/main" val="17413719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133608" y="837588"/>
            <a:ext cx="4592524" cy="697584"/>
          </a:xfrm>
          <a:prstGeom prst="roundRect">
            <a:avLst/>
          </a:prstGeom>
          <a:gradFill flip="none" rotWithShape="1">
            <a:gsLst>
              <a:gs pos="27000">
                <a:schemeClr val="accent5">
                  <a:lumMod val="20000"/>
                  <a:lumOff val="80000"/>
                </a:schemeClr>
              </a:gs>
              <a:gs pos="97403">
                <a:srgbClr val="A0EA5C"/>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359902" y="983815"/>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ACI requirements of columns</a:t>
            </a:r>
            <a:endParaRPr lang="en-US" b="1" dirty="0"/>
          </a:p>
        </p:txBody>
      </p:sp>
      <p:sp>
        <p:nvSpPr>
          <p:cNvPr id="10" name="Wave 9"/>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1" name="Rectangle 10"/>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pic>
        <p:nvPicPr>
          <p:cNvPr id="2" name="Picture 1"/>
          <p:cNvPicPr>
            <a:picLocks noChangeAspect="1"/>
          </p:cNvPicPr>
          <p:nvPr/>
        </p:nvPicPr>
        <p:blipFill>
          <a:blip r:embed="rId2"/>
          <a:stretch>
            <a:fillRect/>
          </a:stretch>
        </p:blipFill>
        <p:spPr>
          <a:xfrm>
            <a:off x="8229600" y="1620553"/>
            <a:ext cx="3637023" cy="5166425"/>
          </a:xfrm>
          <a:prstGeom prst="rect">
            <a:avLst/>
          </a:prstGeom>
        </p:spPr>
      </p:pic>
      <p:pic>
        <p:nvPicPr>
          <p:cNvPr id="8" name="Picture 7"/>
          <p:cNvPicPr>
            <a:picLocks noChangeAspect="1"/>
          </p:cNvPicPr>
          <p:nvPr/>
        </p:nvPicPr>
        <p:blipFill>
          <a:blip r:embed="rId3"/>
          <a:stretch>
            <a:fillRect/>
          </a:stretch>
        </p:blipFill>
        <p:spPr>
          <a:xfrm>
            <a:off x="783771" y="2158837"/>
            <a:ext cx="4075612" cy="2119721"/>
          </a:xfrm>
          <a:prstGeom prst="rect">
            <a:avLst/>
          </a:prstGeom>
        </p:spPr>
      </p:pic>
      <p:pic>
        <p:nvPicPr>
          <p:cNvPr id="9" name="Picture 8"/>
          <p:cNvPicPr>
            <a:picLocks noChangeAspect="1"/>
          </p:cNvPicPr>
          <p:nvPr/>
        </p:nvPicPr>
        <p:blipFill>
          <a:blip r:embed="rId4"/>
          <a:stretch>
            <a:fillRect/>
          </a:stretch>
        </p:blipFill>
        <p:spPr>
          <a:xfrm>
            <a:off x="783771" y="4278558"/>
            <a:ext cx="4075612" cy="1691168"/>
          </a:xfrm>
          <a:prstGeom prst="rect">
            <a:avLst/>
          </a:prstGeom>
        </p:spPr>
      </p:pic>
      <p:pic>
        <p:nvPicPr>
          <p:cNvPr id="13" name="Picture 12"/>
          <p:cNvPicPr>
            <a:picLocks noChangeAspect="1"/>
          </p:cNvPicPr>
          <p:nvPr/>
        </p:nvPicPr>
        <p:blipFill>
          <a:blip r:embed="rId5"/>
          <a:stretch>
            <a:fillRect/>
          </a:stretch>
        </p:blipFill>
        <p:spPr>
          <a:xfrm>
            <a:off x="5159829" y="3997234"/>
            <a:ext cx="3069771" cy="2076995"/>
          </a:xfrm>
          <a:prstGeom prst="rect">
            <a:avLst/>
          </a:prstGeom>
        </p:spPr>
      </p:pic>
    </p:spTree>
    <p:extLst>
      <p:ext uri="{BB962C8B-B14F-4D97-AF65-F5344CB8AC3E}">
        <p14:creationId xmlns:p14="http://schemas.microsoft.com/office/powerpoint/2010/main" val="1150402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Rounded Rectangle 5"/>
          <p:cNvSpPr/>
          <p:nvPr/>
        </p:nvSpPr>
        <p:spPr>
          <a:xfrm>
            <a:off x="133608" y="670163"/>
            <a:ext cx="5494460" cy="697584"/>
          </a:xfrm>
          <a:prstGeom prst="roundRect">
            <a:avLst/>
          </a:prstGeom>
          <a:gradFill flip="none" rotWithShape="1">
            <a:gsLst>
              <a:gs pos="27000">
                <a:schemeClr val="accent5">
                  <a:lumMod val="20000"/>
                  <a:lumOff val="80000"/>
                </a:schemeClr>
              </a:gs>
              <a:gs pos="94805">
                <a:srgbClr val="CFD8A0"/>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TextBox 6"/>
          <p:cNvSpPr txBox="1"/>
          <p:nvPr/>
        </p:nvSpPr>
        <p:spPr>
          <a:xfrm>
            <a:off x="499751" y="788122"/>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Summery of columns</a:t>
            </a:r>
            <a:endParaRPr lang="en-US" b="1" dirty="0"/>
          </a:p>
        </p:txBody>
      </p:sp>
      <p:sp>
        <p:nvSpPr>
          <p:cNvPr id="12" name="Wave 11"/>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3" name="Rectangle 12"/>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pic>
        <p:nvPicPr>
          <p:cNvPr id="2" name="Picture 1"/>
          <p:cNvPicPr>
            <a:picLocks noChangeAspect="1"/>
          </p:cNvPicPr>
          <p:nvPr/>
        </p:nvPicPr>
        <p:blipFill>
          <a:blip r:embed="rId2"/>
          <a:stretch>
            <a:fillRect/>
          </a:stretch>
        </p:blipFill>
        <p:spPr>
          <a:xfrm>
            <a:off x="347406" y="1614314"/>
            <a:ext cx="11377748" cy="2575145"/>
          </a:xfrm>
          <a:prstGeom prst="rect">
            <a:avLst/>
          </a:prstGeom>
        </p:spPr>
      </p:pic>
      <p:pic>
        <p:nvPicPr>
          <p:cNvPr id="14" name="Picture 13"/>
          <p:cNvPicPr>
            <a:picLocks noChangeAspect="1"/>
          </p:cNvPicPr>
          <p:nvPr/>
        </p:nvPicPr>
        <p:blipFill>
          <a:blip r:embed="rId3"/>
          <a:stretch>
            <a:fillRect/>
          </a:stretch>
        </p:blipFill>
        <p:spPr>
          <a:xfrm>
            <a:off x="347406" y="4189459"/>
            <a:ext cx="11377747" cy="2554468"/>
          </a:xfrm>
          <a:prstGeom prst="rect">
            <a:avLst/>
          </a:prstGeom>
        </p:spPr>
      </p:pic>
    </p:spTree>
    <p:extLst>
      <p:ext uri="{BB962C8B-B14F-4D97-AF65-F5344CB8AC3E}">
        <p14:creationId xmlns:p14="http://schemas.microsoft.com/office/powerpoint/2010/main" val="21188801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703E0D4-04D6-4AAD-9B0A-3E270B190815}" type="slidenum">
              <a:rPr lang="en-US" smtClean="0"/>
              <a:t>62</a:t>
            </a:fld>
            <a:endParaRPr lang="en-US"/>
          </a:p>
        </p:txBody>
      </p:sp>
      <p:sp>
        <p:nvSpPr>
          <p:cNvPr id="4" name="Rounded Rectangle 3"/>
          <p:cNvSpPr/>
          <p:nvPr/>
        </p:nvSpPr>
        <p:spPr>
          <a:xfrm>
            <a:off x="133608" y="670163"/>
            <a:ext cx="5494460" cy="697584"/>
          </a:xfrm>
          <a:prstGeom prst="roundRect">
            <a:avLst/>
          </a:prstGeom>
          <a:gradFill flip="none" rotWithShape="1">
            <a:gsLst>
              <a:gs pos="27000">
                <a:schemeClr val="accent5">
                  <a:lumMod val="20000"/>
                  <a:lumOff val="80000"/>
                </a:schemeClr>
              </a:gs>
              <a:gs pos="94805">
                <a:srgbClr val="CFD8A0"/>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499751" y="788122"/>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Summery of columns</a:t>
            </a:r>
            <a:endParaRPr lang="en-US" b="1" dirty="0"/>
          </a:p>
        </p:txBody>
      </p:sp>
      <p:sp>
        <p:nvSpPr>
          <p:cNvPr id="6" name="Wave 5"/>
          <p:cNvSpPr/>
          <p:nvPr/>
        </p:nvSpPr>
        <p:spPr>
          <a:xfrm>
            <a:off x="8488150" y="141943"/>
            <a:ext cx="3237004"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8686330" y="466179"/>
            <a:ext cx="2840643" cy="705940"/>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Columns</a:t>
            </a:r>
          </a:p>
        </p:txBody>
      </p:sp>
      <p:pic>
        <p:nvPicPr>
          <p:cNvPr id="3" name="Picture 2"/>
          <p:cNvPicPr>
            <a:picLocks noChangeAspect="1"/>
          </p:cNvPicPr>
          <p:nvPr/>
        </p:nvPicPr>
        <p:blipFill>
          <a:blip r:embed="rId2"/>
          <a:stretch>
            <a:fillRect/>
          </a:stretch>
        </p:blipFill>
        <p:spPr>
          <a:xfrm>
            <a:off x="1116106" y="2191870"/>
            <a:ext cx="9654988" cy="3917911"/>
          </a:xfrm>
          <a:prstGeom prst="rect">
            <a:avLst/>
          </a:prstGeom>
        </p:spPr>
      </p:pic>
    </p:spTree>
    <p:extLst>
      <p:ext uri="{BB962C8B-B14F-4D97-AF65-F5344CB8AC3E}">
        <p14:creationId xmlns:p14="http://schemas.microsoft.com/office/powerpoint/2010/main" val="19887803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ounded Rectangle 4"/>
          <p:cNvSpPr/>
          <p:nvPr/>
        </p:nvSpPr>
        <p:spPr>
          <a:xfrm>
            <a:off x="159665" y="141943"/>
            <a:ext cx="5494460" cy="697584"/>
          </a:xfrm>
          <a:prstGeom prst="roundRect">
            <a:avLst/>
          </a:prstGeom>
          <a:gradFill flip="none" rotWithShape="1">
            <a:gsLst>
              <a:gs pos="99351">
                <a:srgbClr val="D998F0"/>
              </a:gs>
              <a:gs pos="28000">
                <a:schemeClr val="accent5">
                  <a:lumMod val="20000"/>
                  <a:lumOff val="8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TextBox 5"/>
          <p:cNvSpPr txBox="1"/>
          <p:nvPr/>
        </p:nvSpPr>
        <p:spPr>
          <a:xfrm>
            <a:off x="364336" y="254274"/>
            <a:ext cx="4366230"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Detailing of column group C-1</a:t>
            </a:r>
            <a:endParaRPr lang="en-US" b="1" dirty="0"/>
          </a:p>
        </p:txBody>
      </p:sp>
      <p:pic>
        <p:nvPicPr>
          <p:cNvPr id="2" name="Picture 1">
            <a:extLst>
              <a:ext uri="{FF2B5EF4-FFF2-40B4-BE49-F238E27FC236}">
                <a16:creationId xmlns:a16="http://schemas.microsoft.com/office/drawing/2014/main" id="{D119367A-DEB2-44B0-B8AC-5A71CAE0CEA1}"/>
              </a:ext>
            </a:extLst>
          </p:cNvPr>
          <p:cNvPicPr>
            <a:picLocks noChangeAspect="1"/>
          </p:cNvPicPr>
          <p:nvPr/>
        </p:nvPicPr>
        <p:blipFill>
          <a:blip r:embed="rId2"/>
          <a:stretch>
            <a:fillRect/>
          </a:stretch>
        </p:blipFill>
        <p:spPr>
          <a:xfrm>
            <a:off x="1875182" y="843259"/>
            <a:ext cx="8441635" cy="6014741"/>
          </a:xfrm>
          <a:prstGeom prst="rect">
            <a:avLst/>
          </a:prstGeom>
          <a:ln>
            <a:noFill/>
          </a:ln>
          <a:effectLst>
            <a:softEdge rad="112500"/>
          </a:effectLst>
        </p:spPr>
      </p:pic>
    </p:spTree>
    <p:extLst>
      <p:ext uri="{BB962C8B-B14F-4D97-AF65-F5344CB8AC3E}">
        <p14:creationId xmlns:p14="http://schemas.microsoft.com/office/powerpoint/2010/main" val="11163690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223623" y="1544223"/>
            <a:ext cx="5494460" cy="697584"/>
          </a:xfrm>
          <a:prstGeom prst="roundRect">
            <a:avLst/>
          </a:prstGeom>
          <a:gradFill flip="none" rotWithShape="1">
            <a:gsLst>
              <a:gs pos="27000">
                <a:schemeClr val="accent5">
                  <a:lumMod val="20000"/>
                  <a:lumOff val="80000"/>
                </a:schemeClr>
              </a:gs>
              <a:gs pos="60000">
                <a:srgbClr val="F3DD95"/>
              </a:gs>
              <a:gs pos="100000">
                <a:srgbClr val="EECD6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Oval 4"/>
          <p:cNvSpPr/>
          <p:nvPr/>
        </p:nvSpPr>
        <p:spPr>
          <a:xfrm>
            <a:off x="655576" y="1540754"/>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TextBox 5"/>
          <p:cNvSpPr txBox="1"/>
          <p:nvPr/>
        </p:nvSpPr>
        <p:spPr>
          <a:xfrm>
            <a:off x="965686" y="1627153"/>
            <a:ext cx="4953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1</a:t>
            </a:r>
          </a:p>
        </p:txBody>
      </p:sp>
      <p:sp>
        <p:nvSpPr>
          <p:cNvPr id="9" name="TextBox 8"/>
          <p:cNvSpPr txBox="1"/>
          <p:nvPr/>
        </p:nvSpPr>
        <p:spPr>
          <a:xfrm>
            <a:off x="1662840" y="1663449"/>
            <a:ext cx="2517613" cy="738664"/>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Beams Design </a:t>
            </a:r>
          </a:p>
          <a:p>
            <a:endParaRPr lang="en-US" dirty="0"/>
          </a:p>
        </p:txBody>
      </p:sp>
      <p:sp>
        <p:nvSpPr>
          <p:cNvPr id="10" name="مستطيل 1"/>
          <p:cNvSpPr/>
          <p:nvPr/>
        </p:nvSpPr>
        <p:spPr>
          <a:xfrm>
            <a:off x="373965" y="2670064"/>
            <a:ext cx="9099981" cy="4893647"/>
          </a:xfrm>
          <a:prstGeom prst="rect">
            <a:avLst/>
          </a:prstGeom>
        </p:spPr>
        <p:txBody>
          <a:bodyPr wrap="square">
            <a:spAutoFit/>
          </a:bodyPr>
          <a:lstStyle/>
          <a:p>
            <a:pPr marL="342900" indent="-342900">
              <a:buFont typeface="Wingdings" panose="05000000000000000000" pitchFamily="2" charset="2"/>
              <a:buChar char="Ø"/>
            </a:pPr>
            <a:r>
              <a:rPr lang="en-US" sz="2000" b="1" dirty="0"/>
              <a:t>Design of beam for flexure:</a:t>
            </a:r>
          </a:p>
          <a:p>
            <a:pPr marL="342900" indent="-342900">
              <a:buFont typeface="Wingdings" panose="05000000000000000000" pitchFamily="2" charset="2"/>
              <a:buChar char="Ø"/>
            </a:pPr>
            <a:endParaRPr lang="en-US" sz="2000" b="1" dirty="0"/>
          </a:p>
          <a:p>
            <a:r>
              <a:rPr lang="en-US" dirty="0"/>
              <a:t>Left moment value  </a:t>
            </a:r>
            <a:r>
              <a:rPr lang="en-US" dirty="0">
                <a:sym typeface="Wingdings" panose="05000000000000000000" pitchFamily="2" charset="2"/>
              </a:rPr>
              <a:t></a:t>
            </a:r>
            <a:r>
              <a:rPr lang="en-US" dirty="0"/>
              <a:t> M=308.31  </a:t>
            </a:r>
            <a:r>
              <a:rPr lang="en-US" dirty="0" err="1"/>
              <a:t>kN.m</a:t>
            </a:r>
            <a:endParaRPr lang="en-US" dirty="0"/>
          </a:p>
          <a:p>
            <a:r>
              <a:rPr lang="en-US" dirty="0"/>
              <a:t>Mid. Moment value </a:t>
            </a:r>
            <a:r>
              <a:rPr lang="en-US" dirty="0">
                <a:sym typeface="Wingdings" panose="05000000000000000000" pitchFamily="2" charset="2"/>
              </a:rPr>
              <a:t></a:t>
            </a:r>
            <a:r>
              <a:rPr lang="en-US" dirty="0"/>
              <a:t> M= 172.90 </a:t>
            </a:r>
            <a:r>
              <a:rPr lang="en-US" dirty="0" err="1"/>
              <a:t>kN.m</a:t>
            </a:r>
            <a:endParaRPr lang="en-US" dirty="0"/>
          </a:p>
          <a:p>
            <a:r>
              <a:rPr lang="en-US" dirty="0"/>
              <a:t>Right moment value </a:t>
            </a:r>
            <a:r>
              <a:rPr lang="en-US" dirty="0">
                <a:sym typeface="Wingdings" panose="05000000000000000000" pitchFamily="2" charset="2"/>
              </a:rPr>
              <a:t></a:t>
            </a:r>
            <a:r>
              <a:rPr lang="en-US" dirty="0"/>
              <a:t> M= 377.57 </a:t>
            </a:r>
            <a:r>
              <a:rPr lang="en-US" dirty="0" err="1"/>
              <a:t>kN.m</a:t>
            </a:r>
            <a:endParaRPr lang="en-US" dirty="0"/>
          </a:p>
          <a:p>
            <a:endParaRPr lang="en-US" dirty="0"/>
          </a:p>
          <a:p>
            <a:endParaRPr lang="en-US" dirty="0"/>
          </a:p>
          <a:p>
            <a:r>
              <a:rPr lang="en-US" dirty="0"/>
              <a:t>For the mid of span M+ = 172.90 </a:t>
            </a:r>
            <a:r>
              <a:rPr lang="en-US" dirty="0" err="1"/>
              <a:t>kN.m</a:t>
            </a:r>
            <a:r>
              <a:rPr lang="en-US" dirty="0"/>
              <a:t> </a:t>
            </a:r>
          </a:p>
          <a:p>
            <a:r>
              <a:rPr lang="en-US" dirty="0">
                <a:sym typeface="Wingdings" panose="05000000000000000000" pitchFamily="2" charset="2"/>
              </a:rPr>
              <a:t>                                         </a:t>
            </a:r>
            <a:r>
              <a:rPr lang="en-US" b="1" u="sng" dirty="0"/>
              <a:t>(use 5Ø16)</a:t>
            </a:r>
            <a:r>
              <a:rPr lang="en-US" b="1" dirty="0"/>
              <a:t> </a:t>
            </a:r>
          </a:p>
          <a:p>
            <a:endParaRPr lang="en-US" b="1" dirty="0"/>
          </a:p>
          <a:p>
            <a:r>
              <a:rPr lang="en-US" dirty="0"/>
              <a:t>For the right  and left  side of span is </a:t>
            </a:r>
          </a:p>
          <a:p>
            <a:r>
              <a:rPr lang="en-US" dirty="0"/>
              <a:t>maximum value of  M- = 377.57 </a:t>
            </a:r>
            <a:r>
              <a:rPr lang="en-US" dirty="0" err="1"/>
              <a:t>kN.m</a:t>
            </a:r>
            <a:r>
              <a:rPr lang="en-US" dirty="0"/>
              <a:t> </a:t>
            </a:r>
          </a:p>
          <a:p>
            <a:r>
              <a:rPr lang="en-US" dirty="0"/>
              <a:t>                                        </a:t>
            </a:r>
            <a:r>
              <a:rPr lang="en-US" dirty="0">
                <a:sym typeface="Wingdings" panose="05000000000000000000" pitchFamily="2" charset="2"/>
              </a:rPr>
              <a:t></a:t>
            </a:r>
            <a:r>
              <a:rPr lang="en-US" b="1" u="sng" dirty="0"/>
              <a:t>(use 7Ø20)</a:t>
            </a:r>
            <a:endParaRPr lang="en-US" b="1" dirty="0"/>
          </a:p>
          <a:p>
            <a:endParaRPr lang="en-US" dirty="0"/>
          </a:p>
          <a:p>
            <a:endParaRPr lang="en-US" b="1" dirty="0"/>
          </a:p>
          <a:p>
            <a:endParaRPr lang="en-US" dirty="0"/>
          </a:p>
          <a:p>
            <a:pPr marL="342900" indent="-342900">
              <a:buFont typeface="Wingdings" panose="05000000000000000000" pitchFamily="2" charset="2"/>
              <a:buChar char="Ø"/>
            </a:pPr>
            <a:endParaRPr lang="en-US" sz="2000" dirty="0"/>
          </a:p>
        </p:txBody>
      </p:sp>
      <p:sp>
        <p:nvSpPr>
          <p:cNvPr id="13" name="Rectangle 12"/>
          <p:cNvSpPr/>
          <p:nvPr/>
        </p:nvSpPr>
        <p:spPr>
          <a:xfrm rot="530138">
            <a:off x="8430809" y="640302"/>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Beams</a:t>
            </a:r>
          </a:p>
        </p:txBody>
      </p:sp>
      <p:sp>
        <p:nvSpPr>
          <p:cNvPr id="14" name="Wave 13"/>
          <p:cNvSpPr/>
          <p:nvPr/>
        </p:nvSpPr>
        <p:spPr>
          <a:xfrm>
            <a:off x="8192175" y="169677"/>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2" name="Picture 1"/>
          <p:cNvPicPr>
            <a:picLocks noChangeAspect="1"/>
          </p:cNvPicPr>
          <p:nvPr/>
        </p:nvPicPr>
        <p:blipFill>
          <a:blip r:embed="rId2"/>
          <a:stretch>
            <a:fillRect/>
          </a:stretch>
        </p:blipFill>
        <p:spPr>
          <a:xfrm>
            <a:off x="6413864" y="1987617"/>
            <a:ext cx="5084826" cy="2532131"/>
          </a:xfrm>
          <a:prstGeom prst="rect">
            <a:avLst/>
          </a:prstGeom>
        </p:spPr>
      </p:pic>
      <p:pic>
        <p:nvPicPr>
          <p:cNvPr id="7" name="Picture 6"/>
          <p:cNvPicPr>
            <a:picLocks noChangeAspect="1"/>
          </p:cNvPicPr>
          <p:nvPr/>
        </p:nvPicPr>
        <p:blipFill>
          <a:blip r:embed="rId3"/>
          <a:stretch>
            <a:fillRect/>
          </a:stretch>
        </p:blipFill>
        <p:spPr>
          <a:xfrm>
            <a:off x="6413864" y="4519749"/>
            <a:ext cx="5084826" cy="1933302"/>
          </a:xfrm>
          <a:prstGeom prst="rect">
            <a:avLst/>
          </a:prstGeom>
        </p:spPr>
      </p:pic>
    </p:spTree>
    <p:extLst>
      <p:ext uri="{BB962C8B-B14F-4D97-AF65-F5344CB8AC3E}">
        <p14:creationId xmlns:p14="http://schemas.microsoft.com/office/powerpoint/2010/main" val="31633286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مستطيل 1"/>
          <p:cNvSpPr/>
          <p:nvPr/>
        </p:nvSpPr>
        <p:spPr>
          <a:xfrm>
            <a:off x="475368" y="1881292"/>
            <a:ext cx="10979541" cy="1253998"/>
          </a:xfrm>
          <a:prstGeom prst="rect">
            <a:avLst/>
          </a:prstGeom>
        </p:spPr>
        <p:txBody>
          <a:bodyPr wrap="square">
            <a:spAutoFit/>
          </a:bodyPr>
          <a:lstStyle/>
          <a:p>
            <a:pPr marL="90170" marR="0">
              <a:lnSpc>
                <a:spcPct val="115000"/>
              </a:lnSpc>
              <a:spcBef>
                <a:spcPts val="0"/>
              </a:spcBef>
              <a:spcAft>
                <a:spcPts val="1000"/>
              </a:spcAft>
            </a:pPr>
            <a:endParaRPr lang="en-US" sz="2000" dirty="0">
              <a:latin typeface="Times New Roman" panose="02020603050405020304" pitchFamily="18" charset="0"/>
            </a:endParaRPr>
          </a:p>
          <a:p>
            <a:pPr marL="90170" marR="0">
              <a:lnSpc>
                <a:spcPct val="115000"/>
              </a:lnSpc>
              <a:spcBef>
                <a:spcPts val="0"/>
              </a:spcBef>
              <a:spcAft>
                <a:spcPts val="1000"/>
              </a:spcAft>
            </a:pPr>
            <a:r>
              <a:rPr lang="en-US" sz="2000" dirty="0">
                <a:latin typeface="Times New Roman" panose="02020603050405020304" pitchFamily="18" charset="0"/>
              </a:rPr>
              <a:t/>
            </a:r>
            <a:br>
              <a:rPr lang="en-US" sz="2000" dirty="0">
                <a:latin typeface="Times New Roman" panose="02020603050405020304" pitchFamily="18" charset="0"/>
              </a:rPr>
            </a:br>
            <a:endParaRPr lang="en-US" sz="2000" dirty="0">
              <a:latin typeface="Times New Roman" panose="02020603050405020304" pitchFamily="18" charset="0"/>
            </a:endParaRPr>
          </a:p>
        </p:txBody>
      </p:sp>
      <p:sp>
        <p:nvSpPr>
          <p:cNvPr id="13" name="Rounded Rectangle 12"/>
          <p:cNvSpPr/>
          <p:nvPr/>
        </p:nvSpPr>
        <p:spPr>
          <a:xfrm>
            <a:off x="219919" y="1183708"/>
            <a:ext cx="5494460" cy="697584"/>
          </a:xfrm>
          <a:prstGeom prst="roundRect">
            <a:avLst/>
          </a:prstGeom>
          <a:gradFill flip="none" rotWithShape="1">
            <a:gsLst>
              <a:gs pos="27000">
                <a:schemeClr val="accent5">
                  <a:lumMod val="20000"/>
                  <a:lumOff val="80000"/>
                </a:schemeClr>
              </a:gs>
              <a:gs pos="60000">
                <a:srgbClr val="F3DD95"/>
              </a:gs>
              <a:gs pos="100000">
                <a:srgbClr val="EECD64"/>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4" name="Oval 11"/>
          <p:cNvSpPr/>
          <p:nvPr/>
        </p:nvSpPr>
        <p:spPr>
          <a:xfrm>
            <a:off x="695287" y="1169505"/>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5" name="TextBox 13"/>
          <p:cNvSpPr txBox="1"/>
          <p:nvPr/>
        </p:nvSpPr>
        <p:spPr>
          <a:xfrm>
            <a:off x="986917" y="1241722"/>
            <a:ext cx="4953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1</a:t>
            </a:r>
          </a:p>
        </p:txBody>
      </p:sp>
      <p:sp>
        <p:nvSpPr>
          <p:cNvPr id="16" name="TextBox 2"/>
          <p:cNvSpPr txBox="1"/>
          <p:nvPr/>
        </p:nvSpPr>
        <p:spPr>
          <a:xfrm>
            <a:off x="1708342" y="1303277"/>
            <a:ext cx="2517613"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Beams Design</a:t>
            </a:r>
            <a:endParaRPr lang="en-US" b="1" dirty="0"/>
          </a:p>
        </p:txBody>
      </p:sp>
      <mc:AlternateContent xmlns:mc="http://schemas.openxmlformats.org/markup-compatibility/2006" xmlns:a14="http://schemas.microsoft.com/office/drawing/2010/main">
        <mc:Choice Requires="a14">
          <p:sp>
            <p:nvSpPr>
              <p:cNvPr id="2" name="Rectangle 1"/>
              <p:cNvSpPr/>
              <p:nvPr/>
            </p:nvSpPr>
            <p:spPr>
              <a:xfrm>
                <a:off x="609575" y="2064093"/>
                <a:ext cx="6096000" cy="5363969"/>
              </a:xfrm>
              <a:prstGeom prst="rect">
                <a:avLst/>
              </a:prstGeom>
            </p:spPr>
            <p:txBody>
              <a:bodyPr>
                <a:spAutoFit/>
              </a:bodyPr>
              <a:lstStyle/>
              <a:p>
                <a:pPr marL="426085" indent="-342900">
                  <a:lnSpc>
                    <a:spcPct val="115000"/>
                  </a:lnSpc>
                  <a:spcAft>
                    <a:spcPts val="1000"/>
                  </a:spcAft>
                  <a:buFont typeface="Wingdings" panose="05000000000000000000" pitchFamily="2" charset="2"/>
                  <a:buChar char="Ø"/>
                </a:pPr>
                <a:r>
                  <a:rPr lang="en-US" b="1" dirty="0"/>
                  <a:t>Design of beam for shear force:</a:t>
                </a:r>
                <a:endParaRPr lang="en-US" dirty="0"/>
              </a:p>
              <a:p>
                <a:r>
                  <a:rPr lang="en-US" dirty="0"/>
                  <a:t>Left shear value  </a:t>
                </a:r>
                <a:r>
                  <a:rPr lang="en-US" dirty="0">
                    <a:sym typeface="Wingdings" panose="05000000000000000000" pitchFamily="2" charset="2"/>
                  </a:rPr>
                  <a:t></a:t>
                </a:r>
                <a:r>
                  <a:rPr lang="en-US" dirty="0"/>
                  <a:t> V=234.77 </a:t>
                </a:r>
                <a:r>
                  <a:rPr lang="en-US" dirty="0" err="1"/>
                  <a:t>kN</a:t>
                </a:r>
                <a:endParaRPr lang="en-US" dirty="0"/>
              </a:p>
              <a:p>
                <a:r>
                  <a:rPr lang="en-US" dirty="0"/>
                  <a:t>Right shear value  </a:t>
                </a:r>
                <a:r>
                  <a:rPr lang="en-US" dirty="0">
                    <a:sym typeface="Wingdings" panose="05000000000000000000" pitchFamily="2" charset="2"/>
                  </a:rPr>
                  <a:t></a:t>
                </a:r>
                <a:r>
                  <a:rPr lang="en-US" dirty="0"/>
                  <a:t> V=241.84 </a:t>
                </a:r>
                <a:r>
                  <a:rPr lang="en-US" dirty="0" err="1"/>
                  <a:t>kN</a:t>
                </a:r>
                <a:endParaRPr lang="ar-JO" dirty="0"/>
              </a:p>
              <a:p>
                <a:endParaRPr lang="ar-JO"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lvl="0"/>
                <a:r>
                  <a:rPr lang="en-US" dirty="0"/>
                  <a:t>Shear Rebar Ratio (A</a:t>
                </a:r>
                <a:r>
                  <a:rPr lang="en-US" b="1" dirty="0"/>
                  <a:t>v</a:t>
                </a:r>
                <a:r>
                  <a:rPr lang="en-US" dirty="0"/>
                  <a:t>/S):</a:t>
                </a:r>
                <a:endParaRPr lang="ar-JO" dirty="0"/>
              </a:p>
              <a:p>
                <a:pPr lvl="0"/>
                <a:r>
                  <a:rPr lang="en-US" dirty="0"/>
                  <a:t> Concrete shear Capacity is found using :</a:t>
                </a:r>
              </a:p>
              <a:p>
                <a:r>
                  <a:rPr lang="en-US" dirty="0"/>
                  <a:t>       </a:t>
                </a:r>
                <a:r>
                  <a:rPr lang="en-US" dirty="0" err="1"/>
                  <a:t>ØVc</a:t>
                </a:r>
                <a:r>
                  <a:rPr lang="en-US" dirty="0"/>
                  <a:t> =0.75*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𝑓𝑐</m:t>
                        </m:r>
                        <m:r>
                          <a:rPr lang="en-US" i="1">
                            <a:latin typeface="Cambria Math" panose="02040503050406030204" pitchFamily="18" charset="0"/>
                          </a:rPr>
                          <m:t> </m:t>
                        </m:r>
                      </m:e>
                    </m:rad>
                  </m:oMath>
                </a14:m>
                <a:r>
                  <a:rPr lang="en-US" dirty="0"/>
                  <a:t> b*d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24</m:t>
                        </m:r>
                      </m:e>
                    </m:rad>
                  </m:oMath>
                </a14:m>
                <a:r>
                  <a:rPr lang="en-US" dirty="0"/>
                  <a:t>*400*590/1000 </a:t>
                </a:r>
                <a:r>
                  <a:rPr lang="ar-JO" dirty="0"/>
                  <a:t>  </a:t>
                </a:r>
              </a:p>
              <a:p>
                <a:r>
                  <a:rPr lang="ar-JO" dirty="0"/>
                  <a:t>             </a:t>
                </a:r>
                <a:r>
                  <a:rPr lang="en-US" dirty="0"/>
                  <a:t>=144.525 </a:t>
                </a:r>
                <a:r>
                  <a:rPr lang="en-US" dirty="0" err="1"/>
                  <a:t>kN</a:t>
                </a:r>
                <a:endParaRPr lang="en-US" dirty="0"/>
              </a:p>
              <a:p>
                <a:r>
                  <a:rPr lang="en-US" dirty="0"/>
                  <a:t>       Vu =234.77 </a:t>
                </a:r>
                <a:r>
                  <a:rPr lang="en-US" dirty="0" err="1"/>
                  <a:t>kN</a:t>
                </a:r>
                <a:endParaRPr lang="en-US" dirty="0"/>
              </a:p>
              <a:p>
                <a:r>
                  <a:rPr lang="en-US" dirty="0"/>
                  <a:t>       Vu &gt; </a:t>
                </a:r>
                <a:r>
                  <a:rPr lang="en-US" dirty="0" err="1"/>
                  <a:t>ØVc</a:t>
                </a:r>
                <a:r>
                  <a:rPr lang="en-US" dirty="0"/>
                  <a:t>  we need </a:t>
                </a:r>
                <a:r>
                  <a:rPr lang="en-US" dirty="0" err="1"/>
                  <a:t>stirupps</a:t>
                </a:r>
                <a:endParaRPr lang="ar-JO" dirty="0"/>
              </a:p>
              <a:p>
                <a:endParaRPr lang="ar-JO" dirty="0"/>
              </a:p>
              <a:p>
                <a:r>
                  <a:rPr lang="en-US" dirty="0"/>
                  <a:t>Use </a:t>
                </a:r>
                <a14:m>
                  <m:oMath xmlns:m="http://schemas.openxmlformats.org/officeDocument/2006/math">
                    <m:r>
                      <a:rPr lang="en-US" b="0" i="1" smtClean="0">
                        <a:latin typeface="Cambria Math" panose="02040503050406030204" pitchFamily="18" charset="0"/>
                      </a:rPr>
                      <m:t>𝑆</m:t>
                    </m:r>
                  </m:oMath>
                </a14:m>
                <a:r>
                  <a:rPr lang="en-US" b="1" dirty="0"/>
                  <a:t> =</a:t>
                </a:r>
                <a:r>
                  <a:rPr lang="en-US" dirty="0"/>
                  <a:t>150 mm  </a:t>
                </a:r>
                <a:r>
                  <a:rPr lang="en-US" dirty="0">
                    <a:sym typeface="Wingdings" panose="05000000000000000000" pitchFamily="2" charset="2"/>
                  </a:rPr>
                  <a:t></a:t>
                </a:r>
                <a:r>
                  <a:rPr lang="en-US" dirty="0"/>
                  <a:t> </a:t>
                </a:r>
                <a:r>
                  <a:rPr lang="en-US" b="1" i="1" dirty="0"/>
                  <a:t>6Ø10/m</a:t>
                </a:r>
                <a:endParaRPr lang="ar-JO" b="1" i="1" dirty="0"/>
              </a:p>
              <a:p>
                <a:endParaRPr lang="ar-JO" i="1" dirty="0"/>
              </a:p>
              <a:p>
                <a:r>
                  <a:rPr lang="en-US" dirty="0"/>
                  <a:t>At distance 2h from support: Vu =163 </a:t>
                </a:r>
                <a:r>
                  <a:rPr lang="en-US" dirty="0" err="1"/>
                  <a:t>kN</a:t>
                </a:r>
                <a:r>
                  <a:rPr lang="en-US" dirty="0"/>
                  <a:t> </a:t>
                </a:r>
                <a:endParaRPr lang="ar-JO" dirty="0"/>
              </a:p>
              <a:p>
                <a:r>
                  <a:rPr lang="en-US" i="1" dirty="0"/>
                  <a:t>S = d/2 = 300 mm</a:t>
                </a:r>
                <a:r>
                  <a:rPr lang="en-US" i="1" dirty="0">
                    <a:sym typeface="Wingdings" panose="05000000000000000000" pitchFamily="2" charset="2"/>
                  </a:rPr>
                  <a:t></a:t>
                </a:r>
                <a:r>
                  <a:rPr lang="en-US" i="1" dirty="0"/>
                  <a:t> </a:t>
                </a:r>
                <a:r>
                  <a:rPr lang="en-US" b="1" i="1" dirty="0"/>
                  <a:t>3Ø10/m.</a:t>
                </a:r>
                <a:endParaRPr lang="en-US" b="1" dirty="0"/>
              </a:p>
              <a:p>
                <a:endParaRPr lang="en-US" dirty="0"/>
              </a:p>
              <a:p>
                <a:endParaRPr lang="en-US" dirty="0"/>
              </a:p>
              <a:p>
                <a:endPar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609575" y="2064093"/>
                <a:ext cx="6096000" cy="5363969"/>
              </a:xfrm>
              <a:prstGeom prst="rect">
                <a:avLst/>
              </a:prstGeom>
              <a:blipFill>
                <a:blip r:embed="rId2"/>
                <a:stretch>
                  <a:fillRect l="-1000" t="-227"/>
                </a:stretch>
              </a:blipFill>
            </p:spPr>
            <p:txBody>
              <a:bodyPr/>
              <a:lstStyle/>
              <a:p>
                <a:r>
                  <a:rPr lang="en-US">
                    <a:noFill/>
                  </a:rPr>
                  <a:t> </a:t>
                </a:r>
              </a:p>
            </p:txBody>
          </p:sp>
        </mc:Fallback>
      </mc:AlternateContent>
      <p:sp>
        <p:nvSpPr>
          <p:cNvPr id="19" name="Rectangle 18"/>
          <p:cNvSpPr/>
          <p:nvPr/>
        </p:nvSpPr>
        <p:spPr>
          <a:xfrm rot="530138">
            <a:off x="8430809" y="640302"/>
            <a:ext cx="2650843" cy="719744"/>
          </a:xfrm>
          <a:prstGeom prst="rect">
            <a:avLst/>
          </a:prstGeom>
          <a:noFill/>
        </p:spPr>
        <p:txBody>
          <a:bodyPr wrap="square" lIns="91440" tIns="45720" rIns="91440" bIns="45720">
            <a:prstTxWarp prst="textWave1">
              <a:avLst>
                <a:gd name="adj1" fmla="val 15898"/>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Beams</a:t>
            </a:r>
          </a:p>
        </p:txBody>
      </p:sp>
      <p:sp>
        <p:nvSpPr>
          <p:cNvPr id="20" name="Wave 19"/>
          <p:cNvSpPr/>
          <p:nvPr/>
        </p:nvSpPr>
        <p:spPr>
          <a:xfrm>
            <a:off x="8192175" y="169677"/>
            <a:ext cx="3128109"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4" name="Picture 3"/>
          <p:cNvPicPr>
            <a:picLocks noChangeAspect="1"/>
          </p:cNvPicPr>
          <p:nvPr/>
        </p:nvPicPr>
        <p:blipFill>
          <a:blip r:embed="rId3"/>
          <a:stretch>
            <a:fillRect/>
          </a:stretch>
        </p:blipFill>
        <p:spPr>
          <a:xfrm>
            <a:off x="5714379" y="2896243"/>
            <a:ext cx="6152244" cy="2459528"/>
          </a:xfrm>
          <a:prstGeom prst="rect">
            <a:avLst/>
          </a:prstGeom>
        </p:spPr>
      </p:pic>
    </p:spTree>
    <p:extLst>
      <p:ext uri="{BB962C8B-B14F-4D97-AF65-F5344CB8AC3E}">
        <p14:creationId xmlns:p14="http://schemas.microsoft.com/office/powerpoint/2010/main" val="203679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2" name="Rounded Rectangle 21"/>
          <p:cNvSpPr/>
          <p:nvPr/>
        </p:nvSpPr>
        <p:spPr>
          <a:xfrm>
            <a:off x="0" y="12237"/>
            <a:ext cx="5494460" cy="697584"/>
          </a:xfrm>
          <a:prstGeom prst="roundRect">
            <a:avLst/>
          </a:prstGeom>
          <a:gradFill flip="none" rotWithShape="1">
            <a:gsLst>
              <a:gs pos="0">
                <a:schemeClr val="accent5">
                  <a:lumMod val="20000"/>
                  <a:lumOff val="80000"/>
                </a:schemeClr>
              </a:gs>
              <a:gs pos="100000">
                <a:schemeClr val="accent2">
                  <a:lumMod val="40000"/>
                  <a:lumOff val="60000"/>
                </a:schemeClr>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3" name="Oval 11"/>
          <p:cNvSpPr/>
          <p:nvPr/>
        </p:nvSpPr>
        <p:spPr>
          <a:xfrm>
            <a:off x="561671" y="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4" name="TextBox 13"/>
          <p:cNvSpPr txBox="1"/>
          <p:nvPr/>
        </p:nvSpPr>
        <p:spPr>
          <a:xfrm>
            <a:off x="841971" y="56405"/>
            <a:ext cx="4953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2</a:t>
            </a:r>
          </a:p>
        </p:txBody>
      </p:sp>
      <p:sp>
        <p:nvSpPr>
          <p:cNvPr id="25" name="TextBox 2"/>
          <p:cNvSpPr txBox="1"/>
          <p:nvPr/>
        </p:nvSpPr>
        <p:spPr>
          <a:xfrm>
            <a:off x="1656147" y="117960"/>
            <a:ext cx="2517613" cy="461665"/>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Beams Detailing</a:t>
            </a:r>
            <a:endParaRPr lang="en-US" b="1" dirty="0"/>
          </a:p>
        </p:txBody>
      </p:sp>
      <p:pic>
        <p:nvPicPr>
          <p:cNvPr id="4" name="Picture 3">
            <a:extLst>
              <a:ext uri="{FF2B5EF4-FFF2-40B4-BE49-F238E27FC236}">
                <a16:creationId xmlns:a16="http://schemas.microsoft.com/office/drawing/2014/main" id="{171EABB1-FD9E-478C-B2D0-BBBD23F135D1}"/>
              </a:ext>
            </a:extLst>
          </p:cNvPr>
          <p:cNvPicPr>
            <a:picLocks noChangeAspect="1"/>
          </p:cNvPicPr>
          <p:nvPr/>
        </p:nvPicPr>
        <p:blipFill>
          <a:blip r:embed="rId2"/>
          <a:stretch>
            <a:fillRect/>
          </a:stretch>
        </p:blipFill>
        <p:spPr>
          <a:xfrm>
            <a:off x="422164" y="1523999"/>
            <a:ext cx="11347671" cy="4041913"/>
          </a:xfrm>
          <a:prstGeom prst="rect">
            <a:avLst/>
          </a:prstGeom>
          <a:ln>
            <a:noFill/>
          </a:ln>
          <a:effectLst>
            <a:softEdge rad="112500"/>
          </a:effectLst>
        </p:spPr>
      </p:pic>
    </p:spTree>
    <p:extLst>
      <p:ext uri="{BB962C8B-B14F-4D97-AF65-F5344CB8AC3E}">
        <p14:creationId xmlns:p14="http://schemas.microsoft.com/office/powerpoint/2010/main" val="1355227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Rounded Rectangle 9"/>
          <p:cNvSpPr/>
          <p:nvPr/>
        </p:nvSpPr>
        <p:spPr>
          <a:xfrm>
            <a:off x="78177" y="1958050"/>
            <a:ext cx="5494460" cy="697584"/>
          </a:xfrm>
          <a:prstGeom prst="roundRect">
            <a:avLst/>
          </a:prstGeom>
          <a:gradFill>
            <a:gsLst>
              <a:gs pos="21000">
                <a:schemeClr val="accent5">
                  <a:lumMod val="20000"/>
                  <a:lumOff val="80000"/>
                </a:schemeClr>
              </a:gs>
              <a:gs pos="44000">
                <a:schemeClr val="accent6">
                  <a:lumMod val="20000"/>
                  <a:lumOff val="80000"/>
                </a:schemeClr>
              </a:gs>
              <a:gs pos="100000">
                <a:schemeClr val="accent6">
                  <a:lumMod val="60000"/>
                  <a:lumOff val="40000"/>
                </a:schemeClr>
              </a:gs>
            </a:gsLst>
            <a:path path="circle">
              <a:fillToRect l="100000" b="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 name="Oval 10"/>
          <p:cNvSpPr/>
          <p:nvPr/>
        </p:nvSpPr>
        <p:spPr>
          <a:xfrm>
            <a:off x="481174" y="1958050"/>
            <a:ext cx="935038" cy="697584"/>
          </a:xfrm>
          <a:prstGeom prst="ellipse">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3" name="TextBox 12"/>
          <p:cNvSpPr txBox="1"/>
          <p:nvPr/>
        </p:nvSpPr>
        <p:spPr>
          <a:xfrm>
            <a:off x="791087" y="2045232"/>
            <a:ext cx="495300" cy="523220"/>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1</a:t>
            </a:r>
          </a:p>
        </p:txBody>
      </p:sp>
      <p:sp>
        <p:nvSpPr>
          <p:cNvPr id="14" name="TextBox 13"/>
          <p:cNvSpPr txBox="1"/>
          <p:nvPr/>
        </p:nvSpPr>
        <p:spPr>
          <a:xfrm>
            <a:off x="1596300" y="2061639"/>
            <a:ext cx="2517613" cy="738664"/>
          </a:xfrm>
          <a:prstGeom prst="rect">
            <a:avLst/>
          </a:prstGeom>
          <a:noFill/>
        </p:spPr>
        <p:txBody>
          <a:bodyPr wrap="square" rtlCol="0">
            <a:spAutoFit/>
          </a:bodyPr>
          <a:lstStyle/>
          <a:p>
            <a:pPr lvl="0"/>
            <a:r>
              <a:rPr lang="en-US" sz="2400" b="1" dirty="0">
                <a:latin typeface="Times New Roman" panose="02020603050405020304" pitchFamily="18" charset="0"/>
                <a:cs typeface="Times New Roman" panose="02020603050405020304" pitchFamily="18" charset="0"/>
              </a:rPr>
              <a:t>Shear wall design </a:t>
            </a:r>
          </a:p>
          <a:p>
            <a:endParaRPr lang="en-US" dirty="0"/>
          </a:p>
        </p:txBody>
      </p:sp>
      <p:sp>
        <p:nvSpPr>
          <p:cNvPr id="17" name="Rectangle 16"/>
          <p:cNvSpPr/>
          <p:nvPr/>
        </p:nvSpPr>
        <p:spPr>
          <a:xfrm rot="530138">
            <a:off x="8546482" y="681214"/>
            <a:ext cx="2884607" cy="719744"/>
          </a:xfrm>
          <a:prstGeom prst="rect">
            <a:avLst/>
          </a:prstGeom>
          <a:noFill/>
        </p:spPr>
        <p:txBody>
          <a:bodyPr wrap="square" lIns="91440" tIns="45720" rIns="91440" bIns="45720">
            <a:prstTxWarp prst="textWave1">
              <a:avLst>
                <a:gd name="adj1" fmla="val 16328"/>
                <a:gd name="adj2" fmla="val -601"/>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a:t>
            </a:r>
          </a:p>
        </p:txBody>
      </p:sp>
      <p:sp>
        <p:nvSpPr>
          <p:cNvPr id="20" name="Wave 19"/>
          <p:cNvSpPr/>
          <p:nvPr/>
        </p:nvSpPr>
        <p:spPr>
          <a:xfrm>
            <a:off x="8250048" y="196327"/>
            <a:ext cx="3440382"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2" name="Picture 1"/>
          <p:cNvPicPr>
            <a:picLocks noChangeAspect="1"/>
          </p:cNvPicPr>
          <p:nvPr/>
        </p:nvPicPr>
        <p:blipFill>
          <a:blip r:embed="rId2"/>
          <a:stretch>
            <a:fillRect/>
          </a:stretch>
        </p:blipFill>
        <p:spPr>
          <a:xfrm>
            <a:off x="2140434" y="2800303"/>
            <a:ext cx="6983204" cy="3920290"/>
          </a:xfrm>
          <a:prstGeom prst="rect">
            <a:avLst/>
          </a:prstGeom>
        </p:spPr>
      </p:pic>
    </p:spTree>
    <p:extLst>
      <p:ext uri="{BB962C8B-B14F-4D97-AF65-F5344CB8AC3E}">
        <p14:creationId xmlns:p14="http://schemas.microsoft.com/office/powerpoint/2010/main" val="1886038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Oval 3"/>
          <p:cNvSpPr/>
          <p:nvPr/>
        </p:nvSpPr>
        <p:spPr>
          <a:xfrm>
            <a:off x="418216" y="2046860"/>
            <a:ext cx="358219" cy="375151"/>
          </a:xfrm>
          <a:prstGeom prst="ellipse">
            <a:avLst/>
          </a:prstGeom>
          <a:solidFill>
            <a:srgbClr val="11757F"/>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Flowchart: Terminator 4"/>
          <p:cNvSpPr/>
          <p:nvPr/>
        </p:nvSpPr>
        <p:spPr>
          <a:xfrm>
            <a:off x="400313" y="2484174"/>
            <a:ext cx="6810375" cy="60528"/>
          </a:xfrm>
          <a:prstGeom prst="flowChartTerminator">
            <a:avLst/>
          </a:prstGeom>
          <a:gradFill>
            <a:gsLst>
              <a:gs pos="16000">
                <a:schemeClr val="accent5">
                  <a:lumMod val="20000"/>
                  <a:lumOff val="80000"/>
                </a:schemeClr>
              </a:gs>
              <a:gs pos="67000">
                <a:srgbClr val="1CC1D2"/>
              </a:gs>
              <a:gs pos="96000">
                <a:srgbClr val="11757F"/>
              </a:gs>
              <a:gs pos="39000">
                <a:srgbClr val="60DDEA"/>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Rectangle 6"/>
          <p:cNvSpPr/>
          <p:nvPr/>
        </p:nvSpPr>
        <p:spPr>
          <a:xfrm>
            <a:off x="879676" y="2046860"/>
            <a:ext cx="4822730" cy="400110"/>
          </a:xfrm>
          <a:prstGeom prst="rect">
            <a:avLst/>
          </a:prstGeom>
        </p:spPr>
        <p:txBody>
          <a:bodyPr wrap="none">
            <a:spAutoFit/>
          </a:bodyPr>
          <a:lstStyle/>
          <a:p>
            <a:pPr lvl="0"/>
            <a:r>
              <a:rPr lang="en-US" sz="2000" b="1" dirty="0">
                <a:latin typeface="Times New Roman" panose="02020603050405020304" pitchFamily="18" charset="0"/>
              </a:rPr>
              <a:t>For vertical and </a:t>
            </a:r>
            <a:r>
              <a:rPr lang="en-US" sz="2000" b="1"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horizontal</a:t>
            </a:r>
            <a:r>
              <a:rPr lang="en-US" sz="2000" b="1" dirty="0">
                <a:latin typeface="Times New Roman" panose="02020603050405020304" pitchFamily="18" charset="0"/>
              </a:rPr>
              <a:t> reinforcement:</a:t>
            </a:r>
          </a:p>
        </p:txBody>
      </p:sp>
      <p:sp>
        <p:nvSpPr>
          <p:cNvPr id="8" name="Rectangle 7"/>
          <p:cNvSpPr/>
          <p:nvPr/>
        </p:nvSpPr>
        <p:spPr>
          <a:xfrm rot="530138">
            <a:off x="8546482" y="681214"/>
            <a:ext cx="2884607" cy="719744"/>
          </a:xfrm>
          <a:prstGeom prst="rect">
            <a:avLst/>
          </a:prstGeom>
          <a:noFill/>
        </p:spPr>
        <p:txBody>
          <a:bodyPr wrap="square" lIns="91440" tIns="45720" rIns="91440" bIns="45720">
            <a:prstTxWarp prst="textWave1">
              <a:avLst>
                <a:gd name="adj1" fmla="val 16328"/>
                <a:gd name="adj2" fmla="val -601"/>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a:t>
            </a:r>
          </a:p>
        </p:txBody>
      </p:sp>
      <p:sp>
        <p:nvSpPr>
          <p:cNvPr id="9" name="Wave 8"/>
          <p:cNvSpPr/>
          <p:nvPr/>
        </p:nvSpPr>
        <p:spPr>
          <a:xfrm>
            <a:off x="8250048" y="196327"/>
            <a:ext cx="3440382"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pic>
        <p:nvPicPr>
          <p:cNvPr id="10" name="Picture 9"/>
          <p:cNvPicPr>
            <a:picLocks noChangeAspect="1"/>
          </p:cNvPicPr>
          <p:nvPr/>
        </p:nvPicPr>
        <p:blipFill>
          <a:blip r:embed="rId2"/>
          <a:stretch>
            <a:fillRect/>
          </a:stretch>
        </p:blipFill>
        <p:spPr>
          <a:xfrm>
            <a:off x="5342709" y="2581906"/>
            <a:ext cx="6523914" cy="3754566"/>
          </a:xfrm>
          <a:prstGeom prst="rect">
            <a:avLst/>
          </a:prstGeom>
        </p:spPr>
      </p:pic>
      <p:sp>
        <p:nvSpPr>
          <p:cNvPr id="11" name="TextBox 10"/>
          <p:cNvSpPr txBox="1"/>
          <p:nvPr/>
        </p:nvSpPr>
        <p:spPr>
          <a:xfrm>
            <a:off x="879676" y="3004944"/>
            <a:ext cx="4772578" cy="3785652"/>
          </a:xfrm>
          <a:prstGeom prst="rect">
            <a:avLst/>
          </a:prstGeom>
          <a:noFill/>
        </p:spPr>
        <p:txBody>
          <a:bodyPr wrap="square" rtlCol="0">
            <a:spAutoFit/>
          </a:bodyPr>
          <a:lstStyle/>
          <a:p>
            <a:pPr>
              <a:lnSpc>
                <a:spcPct val="150000"/>
              </a:lnSpc>
            </a:pP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Internal forces in shear wall:</a:t>
            </a:r>
          </a:p>
          <a:p>
            <a:pPr>
              <a:lnSpc>
                <a:spcPct val="150000"/>
              </a:lnSpc>
            </a:pP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Vu = </a:t>
            </a:r>
            <a:r>
              <a:rPr lang="en-US" dirty="0"/>
              <a:t>2867 </a:t>
            </a:r>
            <a:r>
              <a:rPr lang="en-US" dirty="0" err="1">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Mu = </a:t>
            </a:r>
            <a:r>
              <a:rPr lang="en-US" dirty="0"/>
              <a:t>20424</a:t>
            </a: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Pn</a:t>
            </a: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 </a:t>
            </a:r>
            <a:r>
              <a:rPr lang="en-US" dirty="0"/>
              <a:t>8665</a:t>
            </a:r>
            <a:r>
              <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endParaRPr lang="en-US"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r>
              <a:rPr lang="en-US" b="1" dirty="0">
                <a:latin typeface="Times New Roman" panose="02020603050405020304" pitchFamily="18" charset="0"/>
              </a:rPr>
              <a:t>vertical </a:t>
            </a:r>
            <a:r>
              <a:rPr lang="en-US" b="1" dirty="0"/>
              <a:t>:          </a:t>
            </a:r>
            <a:r>
              <a:rPr lang="en-US" b="1" dirty="0">
                <a:sym typeface="Wingdings" panose="05000000000000000000" pitchFamily="2" charset="2"/>
              </a:rPr>
              <a:t> </a:t>
            </a:r>
            <a:r>
              <a:rPr lang="en-US" sz="2000" b="1" dirty="0">
                <a:sym typeface="Wingdings" panose="05000000000000000000" pitchFamily="2" charset="2"/>
              </a:rPr>
              <a:t>AS</a:t>
            </a:r>
            <a:r>
              <a:rPr lang="en-US" b="1" dirty="0">
                <a:sym typeface="Wingdings" panose="05000000000000000000" pitchFamily="2" charset="2"/>
              </a:rPr>
              <a:t>= </a:t>
            </a:r>
            <a:r>
              <a:rPr lang="en-US" b="1" dirty="0"/>
              <a:t>Use 1</a:t>
            </a:r>
            <a:r>
              <a:rPr lang="en-US" b="1" u="sng" dirty="0"/>
              <a:t>Ø</a:t>
            </a:r>
            <a:r>
              <a:rPr lang="en-US" b="1" dirty="0"/>
              <a:t>16/200mm</a:t>
            </a:r>
          </a:p>
          <a:p>
            <a:pPr>
              <a:lnSpc>
                <a:spcPct val="150000"/>
              </a:lnSpc>
            </a:pPr>
            <a:r>
              <a:rPr lang="en-US" b="1"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rPr>
              <a:t>horizontal</a:t>
            </a:r>
            <a:r>
              <a:rPr lang="en-US" b="1" dirty="0">
                <a:latin typeface="Times New Roman" panose="02020603050405020304" pitchFamily="18" charset="0"/>
              </a:rPr>
              <a:t> </a:t>
            </a:r>
            <a:r>
              <a:rPr lang="en-US" b="1" dirty="0"/>
              <a:t>:    </a:t>
            </a:r>
            <a:r>
              <a:rPr lang="en-US" b="1" dirty="0">
                <a:sym typeface="Wingdings" panose="05000000000000000000" pitchFamily="2" charset="2"/>
              </a:rPr>
              <a:t> </a:t>
            </a:r>
            <a:r>
              <a:rPr lang="en-US" sz="2000" b="1" dirty="0">
                <a:sym typeface="Wingdings" panose="05000000000000000000" pitchFamily="2" charset="2"/>
              </a:rPr>
              <a:t>AS</a:t>
            </a:r>
            <a:r>
              <a:rPr lang="en-US" b="1" dirty="0">
                <a:sym typeface="Wingdings" panose="05000000000000000000" pitchFamily="2" charset="2"/>
              </a:rPr>
              <a:t>= </a:t>
            </a:r>
            <a:r>
              <a:rPr lang="en-US" b="1" dirty="0"/>
              <a:t>Use 1</a:t>
            </a:r>
            <a:r>
              <a:rPr lang="en-US" b="1" u="sng" dirty="0"/>
              <a:t>Ø</a:t>
            </a:r>
            <a:r>
              <a:rPr lang="en-US" b="1" dirty="0"/>
              <a:t>14/200mm</a:t>
            </a:r>
            <a:endParaRPr lang="en-US" b="1"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endParaRPr lang="en-US" b="1"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643820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مستطيل 3"/>
          <p:cNvSpPr/>
          <p:nvPr/>
        </p:nvSpPr>
        <p:spPr>
          <a:xfrm>
            <a:off x="-103851" y="523785"/>
            <a:ext cx="11225049" cy="1015663"/>
          </a:xfrm>
          <a:prstGeom prst="rect">
            <a:avLst/>
          </a:prstGeom>
        </p:spPr>
        <p:txBody>
          <a:bodyPr wrap="square">
            <a:spAutoFit/>
          </a:bodyPr>
          <a:lstStyle/>
          <a:p>
            <a:pPr lvl="0"/>
            <a:endParaRPr lang="en-US" sz="2000" b="1" dirty="0">
              <a:latin typeface="Times New Roman" panose="02020603050405020304" pitchFamily="18" charset="0"/>
            </a:endParaRPr>
          </a:p>
          <a:p>
            <a:pPr lvl="0"/>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a:p>
            <a:pPr lvl="0"/>
            <a:endParaRPr lang="en-US" sz="2000" dirty="0">
              <a:solidFill>
                <a:prstClr val="black">
                  <a:lumMod val="95000"/>
                  <a:lumOff val="5000"/>
                </a:prstClr>
              </a:solidFill>
              <a:latin typeface="Times New Roman" panose="02020603050405020304" pitchFamily="18" charset="0"/>
              <a:ea typeface="Calibri" panose="020F0502020204030204" pitchFamily="34" charset="0"/>
              <a:cs typeface="Arial" panose="020B0604020202020204" pitchFamily="34" charset="0"/>
            </a:endParaRPr>
          </a:p>
        </p:txBody>
      </p:sp>
      <p:sp>
        <p:nvSpPr>
          <p:cNvPr id="9" name="Rectangle 8"/>
          <p:cNvSpPr/>
          <p:nvPr/>
        </p:nvSpPr>
        <p:spPr>
          <a:xfrm rot="530138">
            <a:off x="8546482" y="681214"/>
            <a:ext cx="2884607" cy="719744"/>
          </a:xfrm>
          <a:prstGeom prst="rect">
            <a:avLst/>
          </a:prstGeom>
          <a:noFill/>
        </p:spPr>
        <p:txBody>
          <a:bodyPr wrap="square" lIns="91440" tIns="45720" rIns="91440" bIns="45720">
            <a:prstTxWarp prst="textWave1">
              <a:avLst>
                <a:gd name="adj1" fmla="val 16328"/>
                <a:gd name="adj2" fmla="val -601"/>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Shear Wall</a:t>
            </a:r>
          </a:p>
        </p:txBody>
      </p:sp>
      <p:sp>
        <p:nvSpPr>
          <p:cNvPr id="10" name="Wave 9"/>
          <p:cNvSpPr/>
          <p:nvPr/>
        </p:nvSpPr>
        <p:spPr>
          <a:xfrm>
            <a:off x="8250048" y="196327"/>
            <a:ext cx="3440382" cy="1761723"/>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rgbClr val="FFC000">
                    <a:lumMod val="60000"/>
                    <a:lumOff val="40000"/>
                  </a:srgbClr>
                </a:solidFill>
              </a:ln>
              <a:solidFill>
                <a:prstClr val="black"/>
              </a:solidFill>
            </a:endParaRPr>
          </a:p>
        </p:txBody>
      </p:sp>
      <p:sp>
        <p:nvSpPr>
          <p:cNvPr id="11" name="Rounded Rectangle 10"/>
          <p:cNvSpPr/>
          <p:nvPr/>
        </p:nvSpPr>
        <p:spPr>
          <a:xfrm>
            <a:off x="133608" y="844124"/>
            <a:ext cx="5248620" cy="697584"/>
          </a:xfrm>
          <a:prstGeom prst="roundRect">
            <a:avLst/>
          </a:prstGeom>
          <a:gradFill flip="none" rotWithShape="1">
            <a:gsLst>
              <a:gs pos="27000">
                <a:schemeClr val="accent5">
                  <a:lumMod val="20000"/>
                  <a:lumOff val="80000"/>
                </a:schemeClr>
              </a:gs>
              <a:gs pos="97403">
                <a:schemeClr val="bg2">
                  <a:lumMod val="9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 name="TextBox 11"/>
          <p:cNvSpPr txBox="1"/>
          <p:nvPr/>
        </p:nvSpPr>
        <p:spPr>
          <a:xfrm>
            <a:off x="484094" y="1169894"/>
            <a:ext cx="4128247" cy="369332"/>
          </a:xfrm>
          <a:prstGeom prst="rect">
            <a:avLst/>
          </a:prstGeom>
          <a:noFill/>
        </p:spPr>
        <p:txBody>
          <a:bodyPr wrap="square" rtlCol="0">
            <a:spAutoFit/>
          </a:bodyPr>
          <a:lstStyle/>
          <a:p>
            <a:r>
              <a:rPr lang="en-US" b="1"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 Shear Wall Detailing:</a:t>
            </a:r>
            <a:endParaRPr lang="en-US" b="1" dirty="0"/>
          </a:p>
        </p:txBody>
      </p:sp>
      <p:pic>
        <p:nvPicPr>
          <p:cNvPr id="2" name="Picture 1">
            <a:extLst>
              <a:ext uri="{FF2B5EF4-FFF2-40B4-BE49-F238E27FC236}">
                <a16:creationId xmlns:a16="http://schemas.microsoft.com/office/drawing/2014/main" id="{3670B4E8-E5E0-442F-ACAE-C6BC605A29F1}"/>
              </a:ext>
            </a:extLst>
          </p:cNvPr>
          <p:cNvPicPr>
            <a:picLocks noChangeAspect="1"/>
          </p:cNvPicPr>
          <p:nvPr/>
        </p:nvPicPr>
        <p:blipFill>
          <a:blip r:embed="rId2"/>
          <a:stretch>
            <a:fillRect/>
          </a:stretch>
        </p:blipFill>
        <p:spPr>
          <a:xfrm>
            <a:off x="972153" y="2822023"/>
            <a:ext cx="8820150" cy="3095625"/>
          </a:xfrm>
          <a:prstGeom prst="rect">
            <a:avLst/>
          </a:prstGeom>
        </p:spPr>
      </p:pic>
    </p:spTree>
    <p:extLst>
      <p:ext uri="{BB962C8B-B14F-4D97-AF65-F5344CB8AC3E}">
        <p14:creationId xmlns:p14="http://schemas.microsoft.com/office/powerpoint/2010/main" val="2540457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7</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a:off x="278029" y="2372827"/>
            <a:ext cx="6255239"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The Codes used in this project are the following :</a:t>
            </a:r>
            <a:endParaRPr lang="en-US" sz="2400" dirty="0"/>
          </a:p>
        </p:txBody>
      </p:sp>
      <p:grpSp>
        <p:nvGrpSpPr>
          <p:cNvPr id="5" name="Group 4"/>
          <p:cNvGrpSpPr/>
          <p:nvPr/>
        </p:nvGrpSpPr>
        <p:grpSpPr>
          <a:xfrm>
            <a:off x="628650" y="3008643"/>
            <a:ext cx="7029450" cy="1005840"/>
            <a:chOff x="628650" y="2065693"/>
            <a:chExt cx="7029450" cy="1005840"/>
          </a:xfrm>
        </p:grpSpPr>
        <p:grpSp>
          <p:nvGrpSpPr>
            <p:cNvPr id="6" name="Group 5"/>
            <p:cNvGrpSpPr/>
            <p:nvPr/>
          </p:nvGrpSpPr>
          <p:grpSpPr>
            <a:xfrm>
              <a:off x="628650" y="2065693"/>
              <a:ext cx="7029450" cy="1005840"/>
              <a:chOff x="1419225" y="1818043"/>
              <a:chExt cx="7029450" cy="1005840"/>
            </a:xfrm>
          </p:grpSpPr>
          <p:sp>
            <p:nvSpPr>
              <p:cNvPr id="9" name="Flowchart: Terminator 8"/>
              <p:cNvSpPr/>
              <p:nvPr/>
            </p:nvSpPr>
            <p:spPr>
              <a:xfrm>
                <a:off x="1638300" y="2651527"/>
                <a:ext cx="6810375" cy="148170"/>
              </a:xfrm>
              <a:prstGeom prst="flowChartTerminator">
                <a:avLst/>
              </a:prstGeom>
              <a:gradFill>
                <a:gsLst>
                  <a:gs pos="16000">
                    <a:srgbClr val="EBE2E7"/>
                  </a:gs>
                  <a:gs pos="99000">
                    <a:srgbClr val="33CC33"/>
                  </a:gs>
                  <a:gs pos="100000">
                    <a:srgbClr val="33CC33"/>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 name="Oval 9"/>
              <p:cNvSpPr/>
              <p:nvPr/>
            </p:nvSpPr>
            <p:spPr>
              <a:xfrm>
                <a:off x="1419225" y="1818043"/>
                <a:ext cx="1005840" cy="1005840"/>
              </a:xfrm>
              <a:prstGeom prst="ellipse">
                <a:avLst/>
              </a:prstGeom>
              <a:solidFill>
                <a:srgbClr val="33CC33"/>
              </a:solidFill>
              <a:ln>
                <a:solidFill>
                  <a:schemeClr val="lt1"/>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grpSp>
        <p:sp>
          <p:nvSpPr>
            <p:cNvPr id="7" name="Rectangle 6"/>
            <p:cNvSpPr/>
            <p:nvPr/>
          </p:nvSpPr>
          <p:spPr>
            <a:xfrm>
              <a:off x="1765532" y="2447607"/>
              <a:ext cx="4679486" cy="400110"/>
            </a:xfrm>
            <a:prstGeom prst="rect">
              <a:avLst/>
            </a:prstGeom>
          </p:spPr>
          <p:txBody>
            <a:bodyPr wrap="none">
              <a:spAutoFit/>
            </a:bodyPr>
            <a:lstStyle/>
            <a:p>
              <a:pPr marL="0" lvl="1" indent="0">
                <a:buClr>
                  <a:schemeClr val="bg1">
                    <a:lumMod val="50000"/>
                  </a:schemeClr>
                </a:buClr>
                <a:buNone/>
              </a:pPr>
              <a:r>
                <a:rPr lang="en-US" sz="2000" dirty="0">
                  <a:latin typeface="Times New Roman" panose="02020603050405020304" pitchFamily="18" charset="0"/>
                  <a:cs typeface="Times New Roman" panose="02020603050405020304" pitchFamily="18" charset="0"/>
                </a:rPr>
                <a:t>ACI 318-14 (American Concrete Institute). </a:t>
              </a:r>
            </a:p>
          </p:txBody>
        </p:sp>
        <p:sp>
          <p:nvSpPr>
            <p:cNvPr id="8" name="TextBox 7"/>
            <p:cNvSpPr txBox="1"/>
            <p:nvPr/>
          </p:nvSpPr>
          <p:spPr>
            <a:xfrm>
              <a:off x="807720" y="2262942"/>
              <a:ext cx="647700" cy="584775"/>
            </a:xfrm>
            <a:prstGeom prst="rect">
              <a:avLst/>
            </a:prstGeom>
            <a:noFill/>
            <a:ln>
              <a:noFill/>
            </a:ln>
          </p:spPr>
          <p:txBody>
            <a:bodyPr wrap="square" rtlCol="0" anchor="ctr" anchorCtr="1">
              <a:spAutoFit/>
            </a:bodyPr>
            <a:lstStyle/>
            <a:p>
              <a:r>
                <a:rPr lang="en-US" sz="3200" dirty="0"/>
                <a:t>1</a:t>
              </a:r>
            </a:p>
          </p:txBody>
        </p:sp>
      </p:grpSp>
      <p:grpSp>
        <p:nvGrpSpPr>
          <p:cNvPr id="11" name="Group 10"/>
          <p:cNvGrpSpPr/>
          <p:nvPr/>
        </p:nvGrpSpPr>
        <p:grpSpPr>
          <a:xfrm>
            <a:off x="1602105" y="4219316"/>
            <a:ext cx="7029450" cy="1005840"/>
            <a:chOff x="628650" y="3735748"/>
            <a:chExt cx="7029450" cy="1005840"/>
          </a:xfrm>
        </p:grpSpPr>
        <p:grpSp>
          <p:nvGrpSpPr>
            <p:cNvPr id="12" name="Group 11"/>
            <p:cNvGrpSpPr/>
            <p:nvPr/>
          </p:nvGrpSpPr>
          <p:grpSpPr>
            <a:xfrm>
              <a:off x="628650" y="3735748"/>
              <a:ext cx="7029450" cy="1005840"/>
              <a:chOff x="1419225" y="1818043"/>
              <a:chExt cx="7029450" cy="1005840"/>
            </a:xfrm>
          </p:grpSpPr>
          <p:sp>
            <p:nvSpPr>
              <p:cNvPr id="15" name="Flowchart: Terminator 14"/>
              <p:cNvSpPr/>
              <p:nvPr/>
            </p:nvSpPr>
            <p:spPr>
              <a:xfrm>
                <a:off x="1638300" y="2651527"/>
                <a:ext cx="6810375" cy="148170"/>
              </a:xfrm>
              <a:prstGeom prst="flowChartTerminator">
                <a:avLst/>
              </a:prstGeom>
              <a:gradFill>
                <a:gsLst>
                  <a:gs pos="16000">
                    <a:srgbClr val="EBE2E7"/>
                  </a:gs>
                  <a:gs pos="99000">
                    <a:srgbClr val="FF9966"/>
                  </a:gs>
                  <a:gs pos="99000">
                    <a:srgbClr val="FF9966"/>
                  </a:gs>
                  <a:gs pos="100000">
                    <a:srgbClr val="FF99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6" name="Oval 15"/>
              <p:cNvSpPr/>
              <p:nvPr/>
            </p:nvSpPr>
            <p:spPr>
              <a:xfrm>
                <a:off x="1419225" y="1818043"/>
                <a:ext cx="1005840" cy="1005840"/>
              </a:xfrm>
              <a:prstGeom prst="ellipse">
                <a:avLst/>
              </a:prstGeom>
              <a:solidFill>
                <a:srgbClr val="FF9966"/>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grpSp>
        <p:sp>
          <p:nvSpPr>
            <p:cNvPr id="13" name="Rectangle 12"/>
            <p:cNvSpPr/>
            <p:nvPr/>
          </p:nvSpPr>
          <p:spPr>
            <a:xfrm>
              <a:off x="1765532" y="4159885"/>
              <a:ext cx="3557128" cy="400110"/>
            </a:xfrm>
            <a:prstGeom prst="rect">
              <a:avLst/>
            </a:prstGeom>
          </p:spPr>
          <p:txBody>
            <a:bodyPr wrap="none">
              <a:spAutoFit/>
            </a:bodyPr>
            <a:lstStyle/>
            <a:p>
              <a:pPr marL="0" lvl="1" indent="0">
                <a:buClr>
                  <a:schemeClr val="bg1">
                    <a:lumMod val="50000"/>
                  </a:schemeClr>
                </a:buClr>
                <a:buNone/>
              </a:pPr>
              <a:r>
                <a:rPr lang="en-US" sz="2000" dirty="0">
                  <a:latin typeface="Times New Roman" panose="02020603050405020304" pitchFamily="18" charset="0"/>
                  <a:cs typeface="Times New Roman" panose="02020603050405020304" pitchFamily="18" charset="0"/>
                </a:rPr>
                <a:t>UBC 97 (</a:t>
              </a:r>
              <a:r>
                <a:rPr lang="en-US" dirty="0"/>
                <a:t>Uniform Building Code</a:t>
              </a:r>
              <a:r>
                <a:rPr lang="en-US" sz="2000" dirty="0">
                  <a:latin typeface="Times New Roman" panose="02020603050405020304" pitchFamily="18" charset="0"/>
                  <a:cs typeface="Times New Roman" panose="02020603050405020304" pitchFamily="18" charset="0"/>
                </a:rPr>
                <a:t>). </a:t>
              </a:r>
            </a:p>
          </p:txBody>
        </p:sp>
        <p:sp>
          <p:nvSpPr>
            <p:cNvPr id="14" name="TextBox 13"/>
            <p:cNvSpPr txBox="1"/>
            <p:nvPr/>
          </p:nvSpPr>
          <p:spPr>
            <a:xfrm>
              <a:off x="807720" y="3913654"/>
              <a:ext cx="647700" cy="584775"/>
            </a:xfrm>
            <a:prstGeom prst="rect">
              <a:avLst/>
            </a:prstGeom>
            <a:noFill/>
            <a:ln>
              <a:noFill/>
            </a:ln>
          </p:spPr>
          <p:txBody>
            <a:bodyPr wrap="square" rtlCol="0" anchor="ctr" anchorCtr="1">
              <a:spAutoFit/>
            </a:bodyPr>
            <a:lstStyle/>
            <a:p>
              <a:r>
                <a:rPr lang="en-US" sz="3200" dirty="0"/>
                <a:t>2</a:t>
              </a:r>
            </a:p>
          </p:txBody>
        </p:sp>
      </p:grpSp>
      <p:sp>
        <p:nvSpPr>
          <p:cNvPr id="23" name="Rectangle 22"/>
          <p:cNvSpPr/>
          <p:nvPr/>
        </p:nvSpPr>
        <p:spPr>
          <a:xfrm rot="273363">
            <a:off x="336879" y="587415"/>
            <a:ext cx="7299707" cy="1772104"/>
          </a:xfrm>
          <a:prstGeom prst="rect">
            <a:avLst/>
          </a:prstGeom>
          <a:noFill/>
        </p:spPr>
        <p:txBody>
          <a:bodyPr wrap="square" lIns="91440" tIns="45720" rIns="91440" bIns="45720">
            <a:prstTxWarp prst="textWave1">
              <a:avLst>
                <a:gd name="adj1" fmla="val 13472"/>
                <a:gd name="adj2" fmla="val 26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The Codes Used in This Project</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24" name="Wave 23"/>
          <p:cNvSpPr/>
          <p:nvPr/>
        </p:nvSpPr>
        <p:spPr>
          <a:xfrm>
            <a:off x="183337" y="112442"/>
            <a:ext cx="7750988" cy="1874792"/>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Tree>
    <p:extLst>
      <p:ext uri="{BB962C8B-B14F-4D97-AF65-F5344CB8AC3E}">
        <p14:creationId xmlns:p14="http://schemas.microsoft.com/office/powerpoint/2010/main" val="16692100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70</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6376" y="3672185"/>
            <a:ext cx="2933700" cy="3185815"/>
          </a:xfrm>
          <a:prstGeom prst="rect">
            <a:avLst/>
          </a:prstGeom>
        </p:spPr>
      </p:pic>
      <p:sp>
        <p:nvSpPr>
          <p:cNvPr id="5" name="Cloud Callout 4"/>
          <p:cNvSpPr/>
          <p:nvPr/>
        </p:nvSpPr>
        <p:spPr>
          <a:xfrm rot="2335189">
            <a:off x="8147238" y="1993265"/>
            <a:ext cx="2743200" cy="2076450"/>
          </a:xfrm>
          <a:prstGeom prst="cloudCallout">
            <a:avLst>
              <a:gd name="adj1" fmla="val -27412"/>
              <a:gd name="adj2" fmla="val 88974"/>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w="57150" cmpd="thickThin">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Cloud Callout 5"/>
          <p:cNvSpPr/>
          <p:nvPr/>
        </p:nvSpPr>
        <p:spPr>
          <a:xfrm rot="512530">
            <a:off x="5381627" y="802677"/>
            <a:ext cx="2743200" cy="2076450"/>
          </a:xfrm>
          <a:prstGeom prst="cloudCallout">
            <a:avLst>
              <a:gd name="adj1" fmla="val 9564"/>
              <a:gd name="adj2" fmla="val 81907"/>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w="57150" cmpd="thickThin">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Cloud Callout 6"/>
          <p:cNvSpPr/>
          <p:nvPr/>
        </p:nvSpPr>
        <p:spPr>
          <a:xfrm rot="19596283" flipH="1">
            <a:off x="2839625" y="1896940"/>
            <a:ext cx="2566498" cy="2076450"/>
          </a:xfrm>
          <a:prstGeom prst="cloudCallout">
            <a:avLst>
              <a:gd name="adj1" fmla="val -22173"/>
              <a:gd name="adj2" fmla="val 87812"/>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w="57150" cmpd="thickThin">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5955951" y="1302293"/>
            <a:ext cx="1638300"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Mat Footing </a:t>
            </a:r>
          </a:p>
        </p:txBody>
      </p:sp>
      <p:sp>
        <p:nvSpPr>
          <p:cNvPr id="9" name="TextBox 8"/>
          <p:cNvSpPr txBox="1"/>
          <p:nvPr/>
        </p:nvSpPr>
        <p:spPr>
          <a:xfrm>
            <a:off x="2870338" y="2417769"/>
            <a:ext cx="2533650"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Single</a:t>
            </a:r>
          </a:p>
          <a:p>
            <a:pPr algn="ctr"/>
            <a:r>
              <a:rPr lang="en-US" sz="3200" dirty="0">
                <a:latin typeface="Times New Roman" panose="02020603050405020304" pitchFamily="18" charset="0"/>
                <a:cs typeface="Times New Roman" panose="02020603050405020304" pitchFamily="18" charset="0"/>
              </a:rPr>
              <a:t>Footing </a:t>
            </a:r>
          </a:p>
        </p:txBody>
      </p:sp>
      <p:sp>
        <p:nvSpPr>
          <p:cNvPr id="10" name="TextBox 9"/>
          <p:cNvSpPr txBox="1"/>
          <p:nvPr/>
        </p:nvSpPr>
        <p:spPr>
          <a:xfrm>
            <a:off x="8316840" y="2492881"/>
            <a:ext cx="2543423"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Combined Footing</a:t>
            </a:r>
          </a:p>
        </p:txBody>
      </p:sp>
      <p:sp>
        <p:nvSpPr>
          <p:cNvPr id="11" name="Cloud Callout 10"/>
          <p:cNvSpPr/>
          <p:nvPr/>
        </p:nvSpPr>
        <p:spPr>
          <a:xfrm rot="1787420">
            <a:off x="8882224" y="4315152"/>
            <a:ext cx="2743200" cy="2076450"/>
          </a:xfrm>
          <a:prstGeom prst="cloudCallout">
            <a:avLst>
              <a:gd name="adj1" fmla="val -72969"/>
              <a:gd name="adj2" fmla="val 30930"/>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w="57150" cmpd="thickThin">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extBox 11"/>
          <p:cNvSpPr txBox="1"/>
          <p:nvPr/>
        </p:nvSpPr>
        <p:spPr>
          <a:xfrm>
            <a:off x="8982112" y="4847947"/>
            <a:ext cx="2543423"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Piles</a:t>
            </a:r>
          </a:p>
        </p:txBody>
      </p:sp>
      <p:sp>
        <p:nvSpPr>
          <p:cNvPr id="13" name="Cloud Callout 12"/>
          <p:cNvSpPr/>
          <p:nvPr/>
        </p:nvSpPr>
        <p:spPr>
          <a:xfrm rot="19596283" flipH="1">
            <a:off x="1925849" y="4102109"/>
            <a:ext cx="2566498" cy="2076450"/>
          </a:xfrm>
          <a:prstGeom prst="cloudCallout">
            <a:avLst>
              <a:gd name="adj1" fmla="val -74180"/>
              <a:gd name="adj2" fmla="val 44479"/>
            </a:avLst>
          </a:prstGeom>
          <a:gradFill>
            <a:gsLst>
              <a:gs pos="90000">
                <a:schemeClr val="accent5">
                  <a:lumMod val="60000"/>
                  <a:lumOff val="40000"/>
                </a:schemeClr>
              </a:gs>
              <a:gs pos="75000">
                <a:schemeClr val="accent1">
                  <a:lumMod val="40000"/>
                  <a:lumOff val="60000"/>
                </a:schemeClr>
              </a:gs>
              <a:gs pos="57750">
                <a:srgbClr val="D1DCF0"/>
              </a:gs>
              <a:gs pos="49000">
                <a:srgbClr val="C7D5ED"/>
              </a:gs>
              <a:gs pos="21000">
                <a:schemeClr val="accent5">
                  <a:lumMod val="40000"/>
                  <a:lumOff val="60000"/>
                </a:schemeClr>
              </a:gs>
              <a:gs pos="37000">
                <a:schemeClr val="accent5">
                  <a:lumMod val="20000"/>
                  <a:lumOff val="80000"/>
                </a:schemeClr>
              </a:gs>
              <a:gs pos="3000">
                <a:schemeClr val="accent1">
                  <a:lumMod val="20000"/>
                  <a:lumOff val="80000"/>
                </a:schemeClr>
              </a:gs>
            </a:gsLst>
            <a:lin ang="2700000" scaled="1"/>
          </a:gradFill>
          <a:ln w="57150" cmpd="thickThin">
            <a:solidFill>
              <a:schemeClr val="accent2">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TextBox 13"/>
          <p:cNvSpPr txBox="1"/>
          <p:nvPr/>
        </p:nvSpPr>
        <p:spPr>
          <a:xfrm>
            <a:off x="1937386" y="4601725"/>
            <a:ext cx="2543423"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Wall </a:t>
            </a:r>
          </a:p>
          <a:p>
            <a:pPr algn="ctr"/>
            <a:r>
              <a:rPr lang="en-US" sz="3200" dirty="0">
                <a:latin typeface="Times New Roman" panose="02020603050405020304" pitchFamily="18" charset="0"/>
                <a:cs typeface="Times New Roman" panose="02020603050405020304" pitchFamily="18" charset="0"/>
              </a:rPr>
              <a:t>Footing </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5624" y="863285"/>
            <a:ext cx="1247653" cy="952908"/>
          </a:xfrm>
          <a:prstGeom prst="rect">
            <a:avLst/>
          </a:prstGeom>
        </p:spPr>
      </p:pic>
      <p:sp>
        <p:nvSpPr>
          <p:cNvPr id="16" name="Rectangle 15"/>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17" name="Wave 16"/>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Tree>
    <p:extLst>
      <p:ext uri="{BB962C8B-B14F-4D97-AF65-F5344CB8AC3E}">
        <p14:creationId xmlns:p14="http://schemas.microsoft.com/office/powerpoint/2010/main" val="673621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329068">
            <a:off x="475733" y="448843"/>
            <a:ext cx="3124738" cy="765625"/>
          </a:xfrm>
          <a:prstGeom prst="rect">
            <a:avLst/>
          </a:prstGeom>
          <a:noFill/>
        </p:spPr>
        <p:txBody>
          <a:bodyPr wrap="square" lIns="91440" tIns="45720" rIns="91440" bIns="45720">
            <a:prstTxWarp prst="textWave1">
              <a:avLst>
                <a:gd name="adj1" fmla="val 14690"/>
                <a:gd name="adj2" fmla="val 1129"/>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Footing  </a:t>
            </a:r>
          </a:p>
        </p:txBody>
      </p:sp>
      <p:sp>
        <p:nvSpPr>
          <p:cNvPr id="5" name="Wave 4"/>
          <p:cNvSpPr/>
          <p:nvPr/>
        </p:nvSpPr>
        <p:spPr>
          <a:xfrm>
            <a:off x="158302" y="107661"/>
            <a:ext cx="3759600" cy="1447991"/>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6" name="Rectangle 5"/>
          <p:cNvSpPr/>
          <p:nvPr/>
        </p:nvSpPr>
        <p:spPr>
          <a:xfrm>
            <a:off x="804514" y="1948223"/>
            <a:ext cx="5554746" cy="525033"/>
          </a:xfrm>
          <a:prstGeom prst="rect">
            <a:avLst/>
          </a:prstGeom>
          <a:gradFill flip="none" rotWithShape="1">
            <a:gsLst>
              <a:gs pos="13000">
                <a:schemeClr val="accent5">
                  <a:lumMod val="20000"/>
                  <a:lumOff val="80000"/>
                </a:schemeClr>
              </a:gs>
              <a:gs pos="93000">
                <a:srgbClr val="98EB03"/>
              </a:gs>
              <a:gs pos="54000">
                <a:srgbClr val="C6FD63"/>
              </a:gs>
            </a:gsLst>
            <a:path path="circle">
              <a:fillToRect l="100000" t="100000"/>
            </a:path>
            <a:tileRect r="-100000" b="-100000"/>
          </a:gra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Regular Pentagon 6"/>
          <p:cNvSpPr/>
          <p:nvPr/>
        </p:nvSpPr>
        <p:spPr>
          <a:xfrm>
            <a:off x="446297" y="1426880"/>
            <a:ext cx="963890" cy="1046376"/>
          </a:xfrm>
          <a:prstGeom prst="pentagon">
            <a:avLst/>
          </a:prstGeom>
          <a:solidFill>
            <a:srgbClr val="C6FD63"/>
          </a:solidFill>
          <a:ln>
            <a:solidFill>
              <a:srgbClr val="00542A"/>
            </a:solid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TextBox 7"/>
          <p:cNvSpPr txBox="1"/>
          <p:nvPr/>
        </p:nvSpPr>
        <p:spPr>
          <a:xfrm>
            <a:off x="1314455" y="1950036"/>
            <a:ext cx="4376696" cy="523220"/>
          </a:xfrm>
          <a:prstGeom prst="rect">
            <a:avLst/>
          </a:prstGeom>
          <a:noFill/>
          <a:ln>
            <a:noFill/>
          </a:ln>
        </p:spPr>
        <p:txBody>
          <a:bodyPr wrap="square" rtlCol="0" anchor="ctr" anchorCtr="1">
            <a:spAutoFit/>
          </a:bodyPr>
          <a:lstStyle/>
          <a:p>
            <a:r>
              <a:rPr lang="en-US" sz="2800" b="1" dirty="0">
                <a:latin typeface="Times New Roman" panose="02020603050405020304" pitchFamily="18" charset="0"/>
                <a:cs typeface="Times New Roman" panose="02020603050405020304" pitchFamily="18" charset="0"/>
              </a:rPr>
              <a:t>Mat Footing was selected</a:t>
            </a:r>
          </a:p>
        </p:txBody>
      </p:sp>
      <p:pic>
        <p:nvPicPr>
          <p:cNvPr id="9" name="Picture 8"/>
          <p:cNvPicPr>
            <a:picLocks noChangeAspect="1"/>
          </p:cNvPicPr>
          <p:nvPr/>
        </p:nvPicPr>
        <p:blipFill>
          <a:blip r:embed="rId2"/>
          <a:stretch>
            <a:fillRect/>
          </a:stretch>
        </p:blipFill>
        <p:spPr>
          <a:xfrm>
            <a:off x="602541" y="2865827"/>
            <a:ext cx="4802801" cy="33996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mc:AlternateContent xmlns:mc="http://schemas.openxmlformats.org/markup-compatibility/2006" xmlns:a14="http://schemas.microsoft.com/office/drawing/2010/main">
        <mc:Choice Requires="a14">
          <p:sp>
            <p:nvSpPr>
              <p:cNvPr id="10" name="عنصر نائب للمحتوى 2"/>
              <p:cNvSpPr txBox="1">
                <a:spLocks/>
              </p:cNvSpPr>
              <p:nvPr/>
            </p:nvSpPr>
            <p:spPr>
              <a:xfrm>
                <a:off x="5691150" y="2881633"/>
                <a:ext cx="6500849" cy="20427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Wingdings" panose="05000000000000000000" pitchFamily="2" charset="2"/>
                  <a:buChar char="v"/>
                </a:pPr>
                <a:r>
                  <a:rPr lang="en-US"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Allowable bearing pressure is small q all =350</a:t>
                </a:r>
                <a:r>
                  <a:rPr lang="en-US" sz="1800" dirty="0">
                    <a:latin typeface="Cambria Math" panose="02040503050406030204" pitchFamily="18" charset="0"/>
                  </a:rPr>
                  <a:t>kN </a:t>
                </a:r>
                <a:r>
                  <a:rPr lang="en-US" sz="1800" dirty="0">
                    <a:solidFill>
                      <a:schemeClr val="tx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sSup>
                      <m:sSupPr>
                        <m:ctrlPr>
                          <a:rPr lang="en-US" sz="1800" i="1">
                            <a:latin typeface="Cambria Math" panose="02040503050406030204" pitchFamily="18" charset="0"/>
                          </a:rPr>
                        </m:ctrlPr>
                      </m:sSupPr>
                      <m:e>
                        <m:r>
                          <m:rPr>
                            <m:sty m:val="p"/>
                          </m:rPr>
                          <a:rPr lang="en-US" sz="1800">
                            <a:latin typeface="Cambria Math" panose="02040503050406030204" pitchFamily="18" charset="0"/>
                          </a:rPr>
                          <m:t>m</m:t>
                        </m:r>
                      </m:e>
                      <m:sup>
                        <m:r>
                          <a:rPr lang="en-US" sz="1800">
                            <a:latin typeface="Cambria Math" panose="02040503050406030204" pitchFamily="18" charset="0"/>
                          </a:rPr>
                          <m:t>2</m:t>
                        </m:r>
                      </m:sup>
                    </m:sSup>
                  </m:oMath>
                </a14:m>
                <a:r>
                  <a:rPr lang="en-US"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a:t>
                </a:r>
              </a:p>
              <a:p>
                <a:pPr>
                  <a:lnSpc>
                    <a:spcPct val="100000"/>
                  </a:lnSpc>
                  <a:buFont typeface="Wingdings" panose="05000000000000000000" pitchFamily="2" charset="2"/>
                  <a:buChar char="v"/>
                </a:pPr>
                <a:r>
                  <a:rPr lang="en-US"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Area of single footings and wall footings in the base is more than half ground floor area.</a:t>
                </a:r>
                <a:endParaRPr lang="ar-SA"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Bef>
                    <a:spcPts val="0"/>
                  </a:spcBef>
                  <a:spcAft>
                    <a:spcPts val="1000"/>
                  </a:spcAft>
                  <a:buFont typeface="Wingdings" panose="05000000000000000000" pitchFamily="2" charset="2"/>
                  <a:buChar char=""/>
                </a:pPr>
                <a:r>
                  <a:rPr lang="en-US"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Required area of footing =</a:t>
                </a:r>
                <a14:m>
                  <m:oMath xmlns:m="http://schemas.openxmlformats.org/officeDocument/2006/math">
                    <m:r>
                      <a:rPr lang="en-US" sz="180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 </m:t>
                    </m:r>
                    <m:f>
                      <m:fPr>
                        <m:ctrlPr>
                          <a:rPr lang="en-US" sz="1800" i="1">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ctrlPr>
                      </m:fPr>
                      <m:num>
                        <m:r>
                          <m:rPr>
                            <m:sty m:val="p"/>
                          </m:rPr>
                          <a:rPr lang="en-US" sz="180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Pservice</m:t>
                        </m:r>
                      </m:num>
                      <m:den>
                        <m:r>
                          <m:rPr>
                            <m:sty m:val="p"/>
                          </m:rPr>
                          <a:rPr lang="en-US" sz="180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q</m:t>
                        </m:r>
                        <m:r>
                          <a:rPr lang="en-US" sz="180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 </m:t>
                        </m:r>
                        <m:r>
                          <m:rPr>
                            <m:sty m:val="p"/>
                          </m:rPr>
                          <a:rPr lang="en-US" sz="180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all</m:t>
                        </m:r>
                      </m:den>
                    </m:f>
                  </m:oMath>
                </a14:m>
                <a:endParaRPr lang="en-US" sz="1800"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a:p>
                <a:pPr marL="0" indent="0">
                  <a:buFont typeface="Arial" panose="020B0604020202020204" pitchFamily="34" charset="0"/>
                  <a:buNone/>
                </a:pPr>
                <a:endParaRPr lang="en-US" sz="1800" dirty="0">
                  <a:solidFill>
                    <a:schemeClr val="tx1">
                      <a:lumMod val="95000"/>
                      <a:lumOff val="5000"/>
                    </a:schemeClr>
                  </a:solidFill>
                  <a:latin typeface="Times New Roman" panose="02020603050405020304" pitchFamily="18" charset="0"/>
                  <a:ea typeface="Calibri" panose="020F0502020204030204" pitchFamily="34" charset="0"/>
                </a:endParaRPr>
              </a:p>
              <a:p>
                <a:pPr marL="0" indent="0">
                  <a:buFont typeface="Arial" panose="020B0604020202020204" pitchFamily="34" charset="0"/>
                  <a:buNone/>
                </a:pPr>
                <a:endParaRPr lang="en-US" sz="1800" dirty="0">
                  <a:solidFill>
                    <a:schemeClr val="tx1">
                      <a:lumMod val="95000"/>
                      <a:lumOff val="5000"/>
                    </a:schemeClr>
                  </a:solidFill>
                </a:endParaRPr>
              </a:p>
            </p:txBody>
          </p:sp>
        </mc:Choice>
        <mc:Fallback xmlns="">
          <p:sp>
            <p:nvSpPr>
              <p:cNvPr id="10" name="عنصر نائب للمحتوى 2"/>
              <p:cNvSpPr txBox="1">
                <a:spLocks noRot="1" noChangeAspect="1" noMove="1" noResize="1" noEditPoints="1" noAdjustHandles="1" noChangeArrowheads="1" noChangeShapeType="1" noTextEdit="1"/>
              </p:cNvSpPr>
              <p:nvPr/>
            </p:nvSpPr>
            <p:spPr>
              <a:xfrm>
                <a:off x="5691150" y="2881633"/>
                <a:ext cx="6500849" cy="2042792"/>
              </a:xfrm>
              <a:prstGeom prst="rect">
                <a:avLst/>
              </a:prstGeom>
              <a:blipFill>
                <a:blip r:embed="rId5"/>
                <a:stretch>
                  <a:fillRect l="-657" t="-20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691151" y="4362450"/>
                <a:ext cx="6500849" cy="2248885"/>
              </a:xfrm>
              <a:prstGeom prst="rect">
                <a:avLst/>
              </a:prstGeom>
              <a:noFill/>
            </p:spPr>
            <p:txBody>
              <a:bodyPr wrap="square" rtlCol="0">
                <a:spAutoFit/>
              </a:bodyPr>
              <a:lstStyle/>
              <a:p>
                <a:pPr>
                  <a:lnSpc>
                    <a:spcPct val="115000"/>
                  </a:lnSpc>
                  <a:spcAft>
                    <a:spcPts val="1000"/>
                  </a:spcAft>
                  <a:buFont typeface="Wingdings" panose="05000000000000000000" pitchFamily="2" charset="2"/>
                  <a:buChar char=""/>
                </a:pPr>
                <a:r>
                  <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 Required area of footing = </a:t>
                </a:r>
                <a14:m>
                  <m:oMath xmlns:m="http://schemas.openxmlformats.org/officeDocument/2006/math">
                    <m:f>
                      <m:fPr>
                        <m:ctrlPr>
                          <a:rPr lang="en-US" i="1">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b="0" i="1" smtClean="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218387</m:t>
                        </m:r>
                        <m:r>
                          <a:rPr lang="en-US" b="0" i="1" smtClean="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m:t>
                        </m:r>
                        <m:r>
                          <a:rPr lang="en-US" b="0" i="1" smtClean="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7</m:t>
                        </m:r>
                      </m:num>
                      <m:den>
                        <m:r>
                          <a:rPr lang="en-US" b="0" i="0" smtClean="0">
                            <a:solidFill>
                              <a:schemeClr val="tx1">
                                <a:lumMod val="95000"/>
                                <a:lumOff val="5000"/>
                              </a:schemeClr>
                            </a:solidFill>
                            <a:latin typeface="Cambria Math" panose="02040503050406030204" pitchFamily="18" charset="0"/>
                            <a:ea typeface="Calibri" panose="020F0502020204030204" pitchFamily="34" charset="0"/>
                            <a:cs typeface="Arial" panose="020B0604020202020204" pitchFamily="34" charset="0"/>
                          </a:rPr>
                          <m:t>350</m:t>
                        </m:r>
                      </m:den>
                    </m:f>
                  </m:oMath>
                </a14:m>
                <a:r>
                  <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 = 624 </a:t>
                </a:r>
                <a14:m>
                  <m:oMath xmlns:m="http://schemas.openxmlformats.org/officeDocument/2006/math">
                    <m:sSup>
                      <m:sSupPr>
                        <m:ctrlPr>
                          <a:rPr lang="en-US" i="1">
                            <a:latin typeface="Cambria Math" panose="02040503050406030204" pitchFamily="18" charset="0"/>
                          </a:rPr>
                        </m:ctrlPr>
                      </m:sSupPr>
                      <m:e>
                        <m:r>
                          <m:rPr>
                            <m:sty m:val="p"/>
                          </m:rPr>
                          <a:rPr lang="en-US" i="0">
                            <a:latin typeface="Cambria Math" panose="02040503050406030204" pitchFamily="18" charset="0"/>
                          </a:rPr>
                          <m:t>m</m:t>
                        </m:r>
                      </m:e>
                      <m:sup>
                        <m:r>
                          <a:rPr lang="en-US" i="0">
                            <a:latin typeface="Cambria Math" panose="02040503050406030204" pitchFamily="18" charset="0"/>
                          </a:rPr>
                          <m:t>2</m:t>
                        </m:r>
                      </m:sup>
                    </m:sSup>
                  </m:oMath>
                </a14:m>
                <a:endPar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1000"/>
                  </a:spcAft>
                  <a:buFont typeface="Wingdings" panose="05000000000000000000" pitchFamily="2" charset="2"/>
                  <a:buChar char=""/>
                </a:pPr>
                <a:r>
                  <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 Area of basement = 1210 </a:t>
                </a:r>
                <a14:m>
                  <m:oMath xmlns:m="http://schemas.openxmlformats.org/officeDocument/2006/math">
                    <m:sSup>
                      <m:sSupPr>
                        <m:ctrlPr>
                          <a:rPr lang="en-US" i="1">
                            <a:latin typeface="Cambria Math" panose="02040503050406030204" pitchFamily="18" charset="0"/>
                          </a:rPr>
                        </m:ctrlPr>
                      </m:sSupPr>
                      <m:e>
                        <m:r>
                          <m:rPr>
                            <m:sty m:val="p"/>
                          </m:rPr>
                          <a:rPr lang="en-US" i="0">
                            <a:latin typeface="Cambria Math" panose="02040503050406030204" pitchFamily="18" charset="0"/>
                          </a:rPr>
                          <m:t>m</m:t>
                        </m:r>
                      </m:e>
                      <m:sup>
                        <m:r>
                          <a:rPr lang="en-US" i="0">
                            <a:latin typeface="Cambria Math" panose="02040503050406030204" pitchFamily="18" charset="0"/>
                          </a:rPr>
                          <m:t>2</m:t>
                        </m:r>
                      </m:sup>
                    </m:sSup>
                  </m:oMath>
                </a14:m>
                <a:endPar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endParaRPr>
              </a:p>
              <a:p>
                <a:pPr lvl="0">
                  <a:lnSpc>
                    <a:spcPct val="115000"/>
                  </a:lnSpc>
                  <a:spcBef>
                    <a:spcPts val="0"/>
                  </a:spcBef>
                  <a:spcAft>
                    <a:spcPts val="1000"/>
                  </a:spcAft>
                  <a:buFont typeface="Wingdings" panose="05000000000000000000" pitchFamily="2" charset="2"/>
                  <a:buChar char=""/>
                </a:pPr>
                <a:r>
                  <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 Percentage between required area of footing and area of basement equals 0.515, which is greater than 0.50. </a:t>
                </a:r>
              </a:p>
              <a:p>
                <a:pPr lvl="0">
                  <a:lnSpc>
                    <a:spcPct val="115000"/>
                  </a:lnSpc>
                  <a:spcBef>
                    <a:spcPts val="0"/>
                  </a:spcBef>
                  <a:spcAft>
                    <a:spcPts val="1000"/>
                  </a:spcAft>
                </a:pPr>
                <a:r>
                  <a:rPr lang="en-US"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chemeClr val="tx1">
                      <a:lumMod val="95000"/>
                      <a:lumOff val="5000"/>
                    </a:schemeClr>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691151" y="4362450"/>
                <a:ext cx="6500849" cy="2248885"/>
              </a:xfrm>
              <a:prstGeom prst="rect">
                <a:avLst/>
              </a:prstGeom>
              <a:blipFill>
                <a:blip r:embed="rId6"/>
                <a:stretch>
                  <a:fillRect l="-844"/>
                </a:stretch>
              </a:blipFill>
            </p:spPr>
            <p:txBody>
              <a:bodyPr/>
              <a:lstStyle/>
              <a:p>
                <a:r>
                  <a:rPr lang="en-US">
                    <a:noFill/>
                  </a:rPr>
                  <a:t> </a:t>
                </a:r>
              </a:p>
            </p:txBody>
          </p:sp>
        </mc:Fallback>
      </mc:AlternateContent>
    </p:spTree>
    <p:extLst>
      <p:ext uri="{BB962C8B-B14F-4D97-AF65-F5344CB8AC3E}">
        <p14:creationId xmlns:p14="http://schemas.microsoft.com/office/powerpoint/2010/main" val="18495654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72</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ectangle 3"/>
          <p:cNvSpPr/>
          <p:nvPr/>
        </p:nvSpPr>
        <p:spPr>
          <a:xfrm rot="288509">
            <a:off x="393307" y="48770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5" name="Wave 4"/>
          <p:cNvSpPr/>
          <p:nvPr/>
        </p:nvSpPr>
        <p:spPr>
          <a:xfrm>
            <a:off x="154378" y="14194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2" name="Picture 1"/>
          <p:cNvPicPr>
            <a:picLocks noChangeAspect="1"/>
          </p:cNvPicPr>
          <p:nvPr/>
        </p:nvPicPr>
        <p:blipFill>
          <a:blip r:embed="rId2"/>
          <a:stretch>
            <a:fillRect/>
          </a:stretch>
        </p:blipFill>
        <p:spPr>
          <a:xfrm>
            <a:off x="1045029" y="1642231"/>
            <a:ext cx="9940834" cy="5059366"/>
          </a:xfrm>
          <a:prstGeom prst="rect">
            <a:avLst/>
          </a:prstGeom>
        </p:spPr>
      </p:pic>
    </p:spTree>
    <p:extLst>
      <p:ext uri="{BB962C8B-B14F-4D97-AF65-F5344CB8AC3E}">
        <p14:creationId xmlns:p14="http://schemas.microsoft.com/office/powerpoint/2010/main" val="1917949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73</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7"/>
          <p:cNvSpPr/>
          <p:nvPr/>
        </p:nvSpPr>
        <p:spPr>
          <a:xfrm rot="288509">
            <a:off x="6830680" y="526526"/>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9" name="Wave 8"/>
          <p:cNvSpPr/>
          <p:nvPr/>
        </p:nvSpPr>
        <p:spPr>
          <a:xfrm>
            <a:off x="6591751" y="180760"/>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2" name="Rectangle 11"/>
          <p:cNvSpPr/>
          <p:nvPr/>
        </p:nvSpPr>
        <p:spPr>
          <a:xfrm>
            <a:off x="698245" y="2189721"/>
            <a:ext cx="6300123" cy="4524315"/>
          </a:xfrm>
          <a:prstGeom prst="rect">
            <a:avLst/>
          </a:prstGeom>
        </p:spPr>
        <p:txBody>
          <a:bodyPr wrap="none">
            <a:spAutoFit/>
          </a:bodyPr>
          <a:lstStyle/>
          <a:p>
            <a:pPr lvl="0"/>
            <a:endParaRPr lang="en-US" sz="2000" b="1" dirty="0"/>
          </a:p>
          <a:p>
            <a:pPr marL="285750" lvl="0" indent="-285750">
              <a:buFont typeface="Wingdings" panose="05000000000000000000" pitchFamily="2" charset="2"/>
              <a:buChar char="Ø"/>
            </a:pPr>
            <a:r>
              <a:rPr lang="en-US" sz="2000" b="1" dirty="0"/>
              <a:t>Compatibility:</a:t>
            </a:r>
          </a:p>
          <a:p>
            <a:pPr lvl="0"/>
            <a:r>
              <a:rPr lang="en-US" sz="2000" b="1" dirty="0">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b="1" dirty="0">
                <a:solidFill>
                  <a:srgbClr val="FF0000"/>
                </a:solidFill>
              </a:rPr>
              <a:t>A𝒄𝒄𝒆𝒑𝒕𝒂𝒃𝒍𝒆</a:t>
            </a:r>
            <a:endPar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285750" lvl="0" indent="-285750">
              <a:buFont typeface="Wingdings" panose="05000000000000000000" pitchFamily="2" charset="2"/>
              <a:buChar char="Ø"/>
            </a:pPr>
            <a:r>
              <a:rPr lang="en-US" sz="2000" b="1" dirty="0"/>
              <a:t>Deflection</a:t>
            </a:r>
            <a:r>
              <a:rPr lang="en-US" sz="2000" b="1" dirty="0">
                <a:solidFill>
                  <a:srgbClr val="FF0000"/>
                </a:solidFill>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a:t>
            </a:r>
          </a:p>
          <a:p>
            <a:r>
              <a:rPr lang="en-US" sz="2000" b="1" dirty="0">
                <a:solidFill>
                  <a:srgbClr val="FF0000"/>
                </a:solidFill>
                <a:latin typeface="Times New Roman" panose="02020603050405020304" pitchFamily="18" charset="0"/>
                <a:cs typeface="Times New Roman" panose="02020603050405020304" pitchFamily="18" charset="0"/>
              </a:rPr>
              <a:t>                            </a:t>
            </a:r>
            <a:r>
              <a:rPr lang="el-GR" dirty="0"/>
              <a:t>Δ</a:t>
            </a:r>
            <a:r>
              <a:rPr lang="en-US" dirty="0"/>
              <a:t>allowable= 𝑞𝑎𝑙𝑙𝑜𝑤𝑎𝑏𝑙𝑒/k</a:t>
            </a:r>
          </a:p>
          <a:p>
            <a:r>
              <a:rPr lang="en-US" dirty="0"/>
              <a:t>                                                      = 350/(350*100)= 0.01 m = 10 mm</a:t>
            </a:r>
          </a:p>
          <a:p>
            <a:r>
              <a:rPr lang="en-US" dirty="0"/>
              <a:t>                                 </a:t>
            </a:r>
            <a:r>
              <a:rPr lang="el-GR" dirty="0"/>
              <a:t>Δ</a:t>
            </a:r>
            <a:r>
              <a:rPr lang="en-US" dirty="0"/>
              <a:t>allowable=10 &gt; </a:t>
            </a:r>
            <a:r>
              <a:rPr lang="el-GR" dirty="0"/>
              <a:t>Δ</a:t>
            </a:r>
            <a:r>
              <a:rPr lang="en-US" dirty="0"/>
              <a:t>max=9.4 mm   </a:t>
            </a:r>
          </a:p>
          <a:p>
            <a:endParaRPr lang="en-US" dirty="0"/>
          </a:p>
          <a:p>
            <a:pPr lvl="0"/>
            <a:r>
              <a:rPr lang="en-US" sz="2000" b="1" dirty="0">
                <a:solidFill>
                  <a:srgbClr val="FF0000"/>
                </a:solidFill>
              </a:rPr>
              <a:t>                                                   </a:t>
            </a:r>
            <a:r>
              <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000" b="1" dirty="0">
                <a:solidFill>
                  <a:srgbClr val="FF0000"/>
                </a:solidFill>
              </a:rPr>
              <a:t>A𝒄𝒄𝒆𝒑𝒕𝒂𝒃𝒍𝒆</a:t>
            </a:r>
            <a:endParaRPr lang="en-US"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285750" indent="-285750">
              <a:buFont typeface="Wingdings" panose="05000000000000000000" pitchFamily="2" charset="2"/>
              <a:buChar char="Ø"/>
            </a:pPr>
            <a:r>
              <a:rPr lang="en-US" sz="2000" b="1" dirty="0"/>
              <a:t>Punching Shear:</a:t>
            </a:r>
          </a:p>
          <a:p>
            <a:r>
              <a:rPr lang="en-US" dirty="0"/>
              <a:t>                                The ratio of punching shear = (Vu/</a:t>
            </a:r>
            <a:r>
              <a:rPr lang="en-US" dirty="0" err="1"/>
              <a:t>ΦVcp</a:t>
            </a:r>
            <a:r>
              <a:rPr lang="en-US" dirty="0"/>
              <a:t>) &lt; 1</a:t>
            </a:r>
          </a:p>
          <a:p>
            <a:endParaRPr lang="en-US" dirty="0"/>
          </a:p>
          <a:p>
            <a:pPr lvl="0"/>
            <a:r>
              <a:rPr lang="en-US" b="1" dirty="0">
                <a:solidFill>
                  <a:srgbClr val="FF0000"/>
                </a:solidFill>
              </a:rPr>
              <a:t>                                                      </a:t>
            </a:r>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b="1" dirty="0">
                <a:solidFill>
                  <a:srgbClr val="FF0000"/>
                </a:solidFill>
              </a:rPr>
              <a:t>A𝒄𝒄𝒆𝒑𝒕𝒂𝒃𝒍𝒆</a:t>
            </a:r>
            <a:endPar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r>
              <a:rPr lang="en-US" sz="2000" b="1" dirty="0">
                <a:solidFill>
                  <a:srgbClr val="FF0000"/>
                </a:solidFill>
              </a:rPr>
              <a:t>  </a:t>
            </a:r>
          </a:p>
        </p:txBody>
      </p:sp>
      <p:sp>
        <p:nvSpPr>
          <p:cNvPr id="15" name="Rounded Rectangle 14"/>
          <p:cNvSpPr/>
          <p:nvPr/>
        </p:nvSpPr>
        <p:spPr>
          <a:xfrm>
            <a:off x="299596" y="691711"/>
            <a:ext cx="5494460" cy="697584"/>
          </a:xfrm>
          <a:prstGeom prst="roundRect">
            <a:avLst/>
          </a:prstGeom>
          <a:gradFill flip="none" rotWithShape="1">
            <a:gsLst>
              <a:gs pos="91000">
                <a:srgbClr val="77C7D7"/>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lvl="0"/>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Checks  for mat footing </a:t>
            </a:r>
            <a:endParaRPr lang="en-US" sz="2400" dirty="0">
              <a:ln w="0"/>
              <a:solidFill>
                <a:schemeClr val="tx1"/>
              </a:solidFill>
              <a:effectLst>
                <a:outerShdw blurRad="38100" dist="19050" dir="2700000" algn="tl" rotWithShape="0">
                  <a:schemeClr val="dk1">
                    <a:alpha val="40000"/>
                  </a:schemeClr>
                </a:outerShdw>
              </a:effectLst>
            </a:endParaRPr>
          </a:p>
        </p:txBody>
      </p:sp>
      <p:sp>
        <p:nvSpPr>
          <p:cNvPr id="18" name="TextBox 17"/>
          <p:cNvSpPr txBox="1"/>
          <p:nvPr/>
        </p:nvSpPr>
        <p:spPr>
          <a:xfrm>
            <a:off x="548640" y="1789611"/>
            <a:ext cx="4545874" cy="400110"/>
          </a:xfrm>
          <a:prstGeom prst="rect">
            <a:avLst/>
          </a:prstGeom>
          <a:noFill/>
        </p:spPr>
        <p:txBody>
          <a:bodyPr wrap="square" rtlCol="0">
            <a:spAutoFit/>
          </a:bodyPr>
          <a:lstStyle/>
          <a:p>
            <a:pPr marL="342900" indent="-342900">
              <a:buFont typeface="Wingdings" panose="05000000000000000000" pitchFamily="2" charset="2"/>
              <a:buChar char="ü"/>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Checks  for </a:t>
            </a:r>
            <a:r>
              <a:rPr lang="en-US" sz="2000" dirty="0"/>
              <a:t>thickness of </a:t>
            </a:r>
            <a:r>
              <a:rPr lang="en-US" sz="2000" b="1" dirty="0">
                <a:solidFill>
                  <a:schemeClr val="accent6">
                    <a:lumMod val="50000"/>
                  </a:schemeClr>
                </a:solidFill>
              </a:rPr>
              <a:t>1.1</a:t>
            </a:r>
            <a:r>
              <a:rPr lang="en-US" sz="2000" dirty="0"/>
              <a:t> meter</a:t>
            </a:r>
          </a:p>
        </p:txBody>
      </p:sp>
    </p:spTree>
    <p:extLst>
      <p:ext uri="{BB962C8B-B14F-4D97-AF65-F5344CB8AC3E}">
        <p14:creationId xmlns:p14="http://schemas.microsoft.com/office/powerpoint/2010/main" val="1380642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74</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Rounded Rectangle 6"/>
          <p:cNvSpPr/>
          <p:nvPr/>
        </p:nvSpPr>
        <p:spPr>
          <a:xfrm>
            <a:off x="171235" y="1114101"/>
            <a:ext cx="5494460" cy="697584"/>
          </a:xfrm>
          <a:prstGeom prst="roundRect">
            <a:avLst/>
          </a:prstGeom>
          <a:gradFill flip="none" rotWithShape="1">
            <a:gsLst>
              <a:gs pos="100000">
                <a:srgbClr val="8AEEA2"/>
              </a:gs>
              <a:gs pos="35000">
                <a:schemeClr val="accent5">
                  <a:lumMod val="20000"/>
                  <a:lumOff val="8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TextBox 7"/>
          <p:cNvSpPr txBox="1"/>
          <p:nvPr/>
        </p:nvSpPr>
        <p:spPr>
          <a:xfrm>
            <a:off x="481708" y="1232060"/>
            <a:ext cx="4366230"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Punching shear check</a:t>
            </a:r>
          </a:p>
        </p:txBody>
      </p:sp>
      <mc:AlternateContent xmlns:mc="http://schemas.openxmlformats.org/markup-compatibility/2006" xmlns:a14="http://schemas.microsoft.com/office/drawing/2010/main">
        <mc:Choice Requires="a14">
          <p:sp>
            <p:nvSpPr>
              <p:cNvPr id="9" name="Rectangle 8"/>
              <p:cNvSpPr/>
              <p:nvPr/>
            </p:nvSpPr>
            <p:spPr>
              <a:xfrm>
                <a:off x="123669" y="3132466"/>
                <a:ext cx="6754210" cy="2340128"/>
              </a:xfrm>
              <a:prstGeom prst="rect">
                <a:avLst/>
              </a:prstGeom>
            </p:spPr>
            <p:txBody>
              <a:bodyPr wrap="square">
                <a:spAutoFit/>
              </a:bodyPr>
              <a:lstStyle/>
              <a:p>
                <a:r>
                  <a:rPr lang="en-US" dirty="0" err="1">
                    <a:latin typeface="Times New Roman" pitchFamily="18" charset="0"/>
                    <a:cs typeface="Times New Roman" pitchFamily="18" charset="0"/>
                  </a:rPr>
                  <a:t>ФVcp</a:t>
                </a:r>
                <a:r>
                  <a:rPr lang="en-US" dirty="0">
                    <a:latin typeface="Times New Roman" pitchFamily="18" charset="0"/>
                    <a:cs typeface="Times New Roman" pitchFamily="18" charset="0"/>
                  </a:rPr>
                  <a:t> </a:t>
                </a:r>
                <a14:m>
                  <m:oMath xmlns:m="http://schemas.openxmlformats.org/officeDocument/2006/math">
                    <m:r>
                      <a:rPr lang="en-US">
                        <a:latin typeface="Cambria Math"/>
                        <a:cs typeface="Times New Roman" pitchFamily="18" charset="0"/>
                      </a:rPr>
                      <m:t>≤ Ф∗</m:t>
                    </m:r>
                    <m:r>
                      <a:rPr lang="en-US">
                        <a:latin typeface="Cambria Math"/>
                        <a:cs typeface="Times New Roman" pitchFamily="18" charset="0"/>
                      </a:rPr>
                      <m:t>0</m:t>
                    </m:r>
                    <m:r>
                      <a:rPr lang="en-US">
                        <a:latin typeface="Cambria Math"/>
                        <a:cs typeface="Times New Roman" pitchFamily="18" charset="0"/>
                      </a:rPr>
                      <m:t>.</m:t>
                    </m:r>
                    <m:r>
                      <a:rPr lang="en-US">
                        <a:latin typeface="Cambria Math"/>
                        <a:cs typeface="Times New Roman" pitchFamily="18" charset="0"/>
                      </a:rPr>
                      <m:t>17</m:t>
                    </m:r>
                    <m:r>
                      <a:rPr lang="en-US">
                        <a:latin typeface="Cambria Math"/>
                        <a:cs typeface="Times New Roman" pitchFamily="18" charset="0"/>
                      </a:rPr>
                      <m:t>(</m:t>
                    </m:r>
                    <m:r>
                      <a:rPr lang="en-US">
                        <a:latin typeface="Cambria Math"/>
                        <a:cs typeface="Times New Roman" pitchFamily="18" charset="0"/>
                      </a:rPr>
                      <m:t>1</m:t>
                    </m:r>
                    <m:r>
                      <a:rPr lang="en-US">
                        <a:latin typeface="Cambria Math"/>
                        <a:cs typeface="Times New Roman" pitchFamily="18" charset="0"/>
                      </a:rPr>
                      <m:t>+</m:t>
                    </m:r>
                    <m:f>
                      <m:fPr>
                        <m:ctrlPr>
                          <a:rPr lang="en-US" i="1">
                            <a:latin typeface="Cambria Math" panose="02040503050406030204" pitchFamily="18" charset="0"/>
                            <a:cs typeface="Times New Roman" pitchFamily="18" charset="0"/>
                          </a:rPr>
                        </m:ctrlPr>
                      </m:fPr>
                      <m:num>
                        <m:r>
                          <a:rPr lang="en-US">
                            <a:latin typeface="Cambria Math"/>
                            <a:cs typeface="Times New Roman" pitchFamily="18" charset="0"/>
                          </a:rPr>
                          <m:t>2</m:t>
                        </m:r>
                      </m:num>
                      <m:den>
                        <m:r>
                          <m:rPr>
                            <m:sty m:val="p"/>
                          </m:rPr>
                          <a:rPr lang="en-US">
                            <a:latin typeface="Cambria Math"/>
                            <a:cs typeface="Times New Roman" pitchFamily="18" charset="0"/>
                          </a:rPr>
                          <m:t>β</m:t>
                        </m:r>
                      </m:den>
                    </m:f>
                    <m:r>
                      <a:rPr lang="en-US">
                        <a:latin typeface="Cambria Math"/>
                        <a:cs typeface="Times New Roman" pitchFamily="18" charset="0"/>
                      </a:rPr>
                      <m:t>)</m:t>
                    </m:r>
                    <m:rad>
                      <m:radPr>
                        <m:degHide m:val="on"/>
                        <m:ctrlPr>
                          <a:rPr lang="en-US" i="1">
                            <a:latin typeface="Cambria Math" panose="02040503050406030204" pitchFamily="18" charset="0"/>
                            <a:cs typeface="Times New Roman" pitchFamily="18" charset="0"/>
                          </a:rPr>
                        </m:ctrlPr>
                      </m:radPr>
                      <m:deg/>
                      <m:e>
                        <m:r>
                          <m:rPr>
                            <m:sty m:val="p"/>
                          </m:rPr>
                          <a:rPr lang="en-US">
                            <a:latin typeface="Cambria Math"/>
                            <a:cs typeface="Times New Roman" pitchFamily="18" charset="0"/>
                          </a:rPr>
                          <m:t>f</m:t>
                        </m:r>
                        <m:r>
                          <a:rPr lang="en-US">
                            <a:latin typeface="Cambria Math"/>
                            <a:cs typeface="Times New Roman" pitchFamily="18" charset="0"/>
                          </a:rPr>
                          <m:t>`</m:t>
                        </m:r>
                        <m:r>
                          <m:rPr>
                            <m:sty m:val="p"/>
                          </m:rPr>
                          <a:rPr lang="en-US">
                            <a:latin typeface="Cambria Math"/>
                            <a:cs typeface="Times New Roman" pitchFamily="18" charset="0"/>
                          </a:rPr>
                          <m:t>c</m:t>
                        </m:r>
                      </m:e>
                    </m:rad>
                    <m:r>
                      <a:rPr lang="en-US">
                        <a:latin typeface="Cambria Math"/>
                        <a:cs typeface="Times New Roman" pitchFamily="18" charset="0"/>
                      </a:rPr>
                      <m:t>∗</m:t>
                    </m:r>
                    <m:r>
                      <m:rPr>
                        <m:sty m:val="p"/>
                      </m:rPr>
                      <a:rPr lang="en-US">
                        <a:latin typeface="Cambria Math"/>
                        <a:cs typeface="Times New Roman" pitchFamily="18" charset="0"/>
                      </a:rPr>
                      <m:t>bo</m:t>
                    </m:r>
                    <m:r>
                      <a:rPr lang="en-US">
                        <a:latin typeface="Cambria Math"/>
                        <a:cs typeface="Times New Roman" pitchFamily="18" charset="0"/>
                      </a:rPr>
                      <m:t>∗</m:t>
                    </m:r>
                    <m:r>
                      <m:rPr>
                        <m:sty m:val="p"/>
                      </m:rPr>
                      <a:rPr lang="en-US">
                        <a:latin typeface="Cambria Math"/>
                        <a:cs typeface="Times New Roman" pitchFamily="18" charset="0"/>
                      </a:rPr>
                      <m:t>d</m:t>
                    </m:r>
                  </m:oMath>
                </a14:m>
                <a:r>
                  <a:rPr lang="en-US" dirty="0">
                    <a:latin typeface="Times New Roman" pitchFamily="18" charset="0"/>
                    <a:cs typeface="Times New Roman" pitchFamily="18" charset="0"/>
                  </a:rPr>
                  <a:t>    </a:t>
                </a:r>
              </a:p>
              <a:p>
                <a:r>
                  <a:rPr lang="en-US" dirty="0">
                    <a:latin typeface="Times New Roman" pitchFamily="18" charset="0"/>
                    <a:cs typeface="Times New Roman" pitchFamily="18" charset="0"/>
                  </a:rPr>
                  <a:t>        </a:t>
                </a:r>
                <a14:m>
                  <m:oMath xmlns:m="http://schemas.openxmlformats.org/officeDocument/2006/math">
                    <m:r>
                      <a:rPr lang="en-US">
                        <a:latin typeface="Cambria Math"/>
                        <a:cs typeface="Times New Roman" pitchFamily="18" charset="0"/>
                      </a:rPr>
                      <m:t>≤ Ф∗</m:t>
                    </m:r>
                    <m:r>
                      <a:rPr lang="en-US">
                        <a:latin typeface="Cambria Math"/>
                        <a:cs typeface="Times New Roman" pitchFamily="18" charset="0"/>
                      </a:rPr>
                      <m:t>0</m:t>
                    </m:r>
                    <m:r>
                      <a:rPr lang="en-US">
                        <a:latin typeface="Cambria Math"/>
                        <a:cs typeface="Times New Roman" pitchFamily="18" charset="0"/>
                      </a:rPr>
                      <m:t>.</m:t>
                    </m:r>
                    <m:r>
                      <a:rPr lang="en-US">
                        <a:latin typeface="Cambria Math"/>
                        <a:cs typeface="Times New Roman" pitchFamily="18" charset="0"/>
                      </a:rPr>
                      <m:t>083</m:t>
                    </m:r>
                    <m:r>
                      <a:rPr lang="en-US">
                        <a:latin typeface="Cambria Math"/>
                        <a:cs typeface="Times New Roman" pitchFamily="18" charset="0"/>
                      </a:rPr>
                      <m:t>(</m:t>
                    </m:r>
                    <m:r>
                      <a:rPr lang="en-US">
                        <a:latin typeface="Cambria Math"/>
                        <a:cs typeface="Times New Roman" pitchFamily="18" charset="0"/>
                      </a:rPr>
                      <m:t>2</m:t>
                    </m:r>
                    <m:r>
                      <a:rPr lang="en-US">
                        <a:latin typeface="Cambria Math"/>
                        <a:cs typeface="Times New Roman" pitchFamily="18" charset="0"/>
                      </a:rPr>
                      <m:t>+</m:t>
                    </m:r>
                    <m:f>
                      <m:fPr>
                        <m:ctrlPr>
                          <a:rPr lang="en-US" i="1">
                            <a:latin typeface="Cambria Math" panose="02040503050406030204" pitchFamily="18" charset="0"/>
                            <a:cs typeface="Times New Roman" pitchFamily="18" charset="0"/>
                          </a:rPr>
                        </m:ctrlPr>
                      </m:fPr>
                      <m:num>
                        <m:r>
                          <m:rPr>
                            <m:sty m:val="p"/>
                          </m:rPr>
                          <a:rPr lang="en-US">
                            <a:latin typeface="Cambria Math"/>
                            <a:cs typeface="Times New Roman" pitchFamily="18" charset="0"/>
                          </a:rPr>
                          <m:t>d</m:t>
                        </m:r>
                        <m:r>
                          <a:rPr lang="en-US">
                            <a:latin typeface="Cambria Math"/>
                            <a:cs typeface="Times New Roman" pitchFamily="18" charset="0"/>
                          </a:rPr>
                          <m:t>∗</m:t>
                        </m:r>
                        <m:r>
                          <m:rPr>
                            <m:sty m:val="p"/>
                          </m:rPr>
                          <a:rPr lang="en-US">
                            <a:latin typeface="Cambria Math"/>
                            <a:cs typeface="Times New Roman" pitchFamily="18" charset="0"/>
                          </a:rPr>
                          <m:t>αs</m:t>
                        </m:r>
                      </m:num>
                      <m:den>
                        <m:r>
                          <m:rPr>
                            <m:sty m:val="p"/>
                          </m:rPr>
                          <a:rPr lang="en-US">
                            <a:latin typeface="Cambria Math"/>
                            <a:cs typeface="Times New Roman" pitchFamily="18" charset="0"/>
                          </a:rPr>
                          <m:t>bo</m:t>
                        </m:r>
                      </m:den>
                    </m:f>
                    <m:r>
                      <a:rPr lang="en-US">
                        <a:latin typeface="Cambria Math"/>
                        <a:cs typeface="Times New Roman" pitchFamily="18" charset="0"/>
                      </a:rPr>
                      <m:t>)</m:t>
                    </m:r>
                    <m:rad>
                      <m:radPr>
                        <m:degHide m:val="on"/>
                        <m:ctrlPr>
                          <a:rPr lang="en-US" i="1">
                            <a:latin typeface="Cambria Math" panose="02040503050406030204" pitchFamily="18" charset="0"/>
                            <a:cs typeface="Times New Roman" pitchFamily="18" charset="0"/>
                          </a:rPr>
                        </m:ctrlPr>
                      </m:radPr>
                      <m:deg/>
                      <m:e>
                        <m:r>
                          <m:rPr>
                            <m:sty m:val="p"/>
                          </m:rPr>
                          <a:rPr lang="en-US">
                            <a:latin typeface="Cambria Math"/>
                            <a:cs typeface="Times New Roman" pitchFamily="18" charset="0"/>
                          </a:rPr>
                          <m:t>f</m:t>
                        </m:r>
                        <m:r>
                          <a:rPr lang="en-US">
                            <a:latin typeface="Cambria Math"/>
                            <a:cs typeface="Times New Roman" pitchFamily="18" charset="0"/>
                          </a:rPr>
                          <m:t>`</m:t>
                        </m:r>
                        <m:r>
                          <m:rPr>
                            <m:sty m:val="p"/>
                          </m:rPr>
                          <a:rPr lang="en-US">
                            <a:latin typeface="Cambria Math"/>
                            <a:cs typeface="Times New Roman" pitchFamily="18" charset="0"/>
                          </a:rPr>
                          <m:t>c</m:t>
                        </m:r>
                      </m:e>
                    </m:rad>
                    <m:r>
                      <a:rPr lang="en-US">
                        <a:latin typeface="Cambria Math"/>
                        <a:cs typeface="Times New Roman" pitchFamily="18" charset="0"/>
                      </a:rPr>
                      <m:t>∗</m:t>
                    </m:r>
                    <m:r>
                      <m:rPr>
                        <m:sty m:val="p"/>
                      </m:rPr>
                      <a:rPr lang="en-US">
                        <a:latin typeface="Cambria Math"/>
                        <a:cs typeface="Times New Roman" pitchFamily="18" charset="0"/>
                      </a:rPr>
                      <m:t>bo</m:t>
                    </m:r>
                    <m:r>
                      <a:rPr lang="en-US">
                        <a:latin typeface="Cambria Math"/>
                        <a:cs typeface="Times New Roman" pitchFamily="18" charset="0"/>
                      </a:rPr>
                      <m:t>∗</m:t>
                    </m:r>
                    <m:r>
                      <m:rPr>
                        <m:sty m:val="p"/>
                      </m:rPr>
                      <a:rPr lang="en-US">
                        <a:latin typeface="Cambria Math"/>
                        <a:cs typeface="Times New Roman" pitchFamily="18" charset="0"/>
                      </a:rPr>
                      <m:t>d</m:t>
                    </m:r>
                  </m:oMath>
                </a14:m>
                <a:r>
                  <a:rPr lang="en-US" dirty="0">
                    <a:latin typeface="Times New Roman" pitchFamily="18" charset="0"/>
                    <a:cs typeface="Times New Roman" pitchFamily="18" charset="0"/>
                  </a:rPr>
                  <a:t>   </a:t>
                </a:r>
              </a:p>
              <a:p>
                <a:r>
                  <a:rPr lang="en-US" dirty="0">
                    <a:latin typeface="Times New Roman" pitchFamily="18" charset="0"/>
                    <a:cs typeface="Times New Roman" pitchFamily="18" charset="0"/>
                  </a:rPr>
                  <a:t>        </a:t>
                </a:r>
                <a14:m>
                  <m:oMath xmlns:m="http://schemas.openxmlformats.org/officeDocument/2006/math">
                    <m:r>
                      <a:rPr lang="en-US">
                        <a:latin typeface="Cambria Math"/>
                        <a:cs typeface="Times New Roman" pitchFamily="18" charset="0"/>
                      </a:rPr>
                      <m:t>≤ Ф∗</m:t>
                    </m:r>
                    <m:r>
                      <a:rPr lang="en-US">
                        <a:latin typeface="Cambria Math"/>
                        <a:cs typeface="Times New Roman" pitchFamily="18" charset="0"/>
                      </a:rPr>
                      <m:t>0</m:t>
                    </m:r>
                    <m:r>
                      <a:rPr lang="en-US">
                        <a:latin typeface="Cambria Math"/>
                        <a:cs typeface="Times New Roman" pitchFamily="18" charset="0"/>
                      </a:rPr>
                      <m:t>.</m:t>
                    </m:r>
                    <m:r>
                      <a:rPr lang="en-US">
                        <a:latin typeface="Cambria Math"/>
                        <a:cs typeface="Times New Roman" pitchFamily="18" charset="0"/>
                      </a:rPr>
                      <m:t>333</m:t>
                    </m:r>
                    <m:r>
                      <a:rPr lang="en-US">
                        <a:latin typeface="Cambria Math"/>
                        <a:cs typeface="Times New Roman" pitchFamily="18" charset="0"/>
                      </a:rPr>
                      <m:t>∗</m:t>
                    </m:r>
                    <m:rad>
                      <m:radPr>
                        <m:degHide m:val="on"/>
                        <m:ctrlPr>
                          <a:rPr lang="en-US" i="1">
                            <a:latin typeface="Cambria Math" panose="02040503050406030204" pitchFamily="18" charset="0"/>
                            <a:cs typeface="Times New Roman" pitchFamily="18" charset="0"/>
                          </a:rPr>
                        </m:ctrlPr>
                      </m:radPr>
                      <m:deg/>
                      <m:e>
                        <m:r>
                          <m:rPr>
                            <m:sty m:val="p"/>
                          </m:rPr>
                          <a:rPr lang="en-US">
                            <a:latin typeface="Cambria Math"/>
                            <a:cs typeface="Times New Roman" pitchFamily="18" charset="0"/>
                          </a:rPr>
                          <m:t>f</m:t>
                        </m:r>
                        <m:r>
                          <a:rPr lang="en-US">
                            <a:latin typeface="Cambria Math"/>
                            <a:cs typeface="Times New Roman" pitchFamily="18" charset="0"/>
                          </a:rPr>
                          <m:t>`</m:t>
                        </m:r>
                        <m:r>
                          <m:rPr>
                            <m:sty m:val="p"/>
                          </m:rPr>
                          <a:rPr lang="en-US">
                            <a:latin typeface="Cambria Math"/>
                            <a:cs typeface="Times New Roman" pitchFamily="18" charset="0"/>
                          </a:rPr>
                          <m:t>c</m:t>
                        </m:r>
                      </m:e>
                    </m:rad>
                    <m:r>
                      <a:rPr lang="en-US">
                        <a:latin typeface="Cambria Math"/>
                        <a:cs typeface="Times New Roman" pitchFamily="18" charset="0"/>
                      </a:rPr>
                      <m:t>∗</m:t>
                    </m:r>
                    <m:r>
                      <m:rPr>
                        <m:sty m:val="p"/>
                      </m:rPr>
                      <a:rPr lang="en-US">
                        <a:latin typeface="Cambria Math"/>
                        <a:cs typeface="Times New Roman" pitchFamily="18" charset="0"/>
                      </a:rPr>
                      <m:t>bo</m:t>
                    </m:r>
                    <m:r>
                      <a:rPr lang="en-US">
                        <a:latin typeface="Cambria Math"/>
                        <a:cs typeface="Times New Roman" pitchFamily="18" charset="0"/>
                      </a:rPr>
                      <m:t>∗</m:t>
                    </m:r>
                    <m:r>
                      <m:rPr>
                        <m:sty m:val="p"/>
                      </m:rPr>
                      <a:rPr lang="en-US">
                        <a:latin typeface="Cambria Math"/>
                        <a:cs typeface="Times New Roman" pitchFamily="18" charset="0"/>
                      </a:rPr>
                      <m:t>d</m:t>
                    </m:r>
                  </m:oMath>
                </a14:m>
                <a:r>
                  <a:rPr lang="en-US"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ФVcp</a:t>
                </a:r>
                <a:r>
                  <a:rPr lang="en-US" dirty="0">
                    <a:latin typeface="Times New Roman" pitchFamily="18" charset="0"/>
                    <a:cs typeface="Times New Roman" pitchFamily="18" charset="0"/>
                  </a:rPr>
                  <a:t> = 6598 </a:t>
                </a:r>
                <a:r>
                  <a:rPr lang="en-US" dirty="0" err="1">
                    <a:latin typeface="Times New Roman" pitchFamily="18" charset="0"/>
                    <a:cs typeface="Times New Roman" pitchFamily="18" charset="0"/>
                  </a:rPr>
                  <a:t>kN</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V</a:t>
                </a:r>
                <a:r>
                  <a:rPr lang="en-US" sz="1600" dirty="0" err="1">
                    <a:latin typeface="Times New Roman" pitchFamily="18" charset="0"/>
                    <a:cs typeface="Times New Roman" pitchFamily="18" charset="0"/>
                  </a:rPr>
                  <a:t>up</a:t>
                </a:r>
                <a:r>
                  <a:rPr lang="en-US" sz="1600" dirty="0">
                    <a:latin typeface="Times New Roman" pitchFamily="18" charset="0"/>
                    <a:cs typeface="Times New Roman" pitchFamily="18" charset="0"/>
                  </a:rPr>
                  <a:t>  &lt;&lt;&lt; </a:t>
                </a:r>
                <a:r>
                  <a:rPr lang="en-US" sz="1600" dirty="0" err="1">
                    <a:latin typeface="Times New Roman" pitchFamily="18" charset="0"/>
                    <a:cs typeface="Times New Roman" pitchFamily="18" charset="0"/>
                  </a:rPr>
                  <a:t>ФVcp</a:t>
                </a:r>
                <a:r>
                  <a:rPr lang="en-US" sz="1600" dirty="0">
                    <a:latin typeface="Times New Roman" pitchFamily="18" charset="0"/>
                    <a:cs typeface="Times New Roman" pitchFamily="18" charset="0"/>
                  </a:rPr>
                  <a:t>  </a:t>
                </a:r>
              </a:p>
            </p:txBody>
          </p:sp>
        </mc:Choice>
        <mc:Fallback xmlns="">
          <p:sp>
            <p:nvSpPr>
              <p:cNvPr id="9" name="Rectangle 8"/>
              <p:cNvSpPr>
                <a:spLocks noRot="1" noChangeAspect="1" noMove="1" noResize="1" noEditPoints="1" noAdjustHandles="1" noChangeArrowheads="1" noChangeShapeType="1" noTextEdit="1"/>
              </p:cNvSpPr>
              <p:nvPr/>
            </p:nvSpPr>
            <p:spPr>
              <a:xfrm>
                <a:off x="123669" y="3132466"/>
                <a:ext cx="6754210" cy="2340128"/>
              </a:xfrm>
              <a:prstGeom prst="rect">
                <a:avLst/>
              </a:prstGeom>
              <a:blipFill>
                <a:blip r:embed="rId7"/>
                <a:stretch>
                  <a:fillRect l="-722" b="-3125"/>
                </a:stretch>
              </a:blipFill>
            </p:spPr>
            <p:txBody>
              <a:bodyPr/>
              <a:lstStyle/>
              <a:p>
                <a:r>
                  <a:rPr lang="en-US">
                    <a:noFill/>
                  </a:rPr>
                  <a:t> </a:t>
                </a:r>
              </a:p>
            </p:txBody>
          </p:sp>
        </mc:Fallback>
      </mc:AlternateContent>
      <p:sp>
        <p:nvSpPr>
          <p:cNvPr id="10" name="Rectangle 9"/>
          <p:cNvSpPr/>
          <p:nvPr/>
        </p:nvSpPr>
        <p:spPr>
          <a:xfrm rot="288509">
            <a:off x="6724916" y="80303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11" name="Wave 10"/>
          <p:cNvSpPr/>
          <p:nvPr/>
        </p:nvSpPr>
        <p:spPr>
          <a:xfrm>
            <a:off x="6485987" y="45727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pic>
        <p:nvPicPr>
          <p:cNvPr id="4" name="Picture 3"/>
          <p:cNvPicPr>
            <a:picLocks noChangeAspect="1"/>
          </p:cNvPicPr>
          <p:nvPr/>
        </p:nvPicPr>
        <p:blipFill>
          <a:blip r:embed="rId8"/>
          <a:stretch>
            <a:fillRect/>
          </a:stretch>
        </p:blipFill>
        <p:spPr>
          <a:xfrm>
            <a:off x="5199017" y="2434397"/>
            <a:ext cx="6100354" cy="4267200"/>
          </a:xfrm>
          <a:prstGeom prst="rect">
            <a:avLst/>
          </a:prstGeom>
        </p:spPr>
      </p:pic>
      <p:sp>
        <p:nvSpPr>
          <p:cNvPr id="5" name="TextBox 4"/>
          <p:cNvSpPr txBox="1"/>
          <p:nvPr/>
        </p:nvSpPr>
        <p:spPr>
          <a:xfrm>
            <a:off x="123669" y="2434397"/>
            <a:ext cx="2541154" cy="369332"/>
          </a:xfrm>
          <a:prstGeom prst="rect">
            <a:avLst/>
          </a:prstGeom>
          <a:noFill/>
        </p:spPr>
        <p:txBody>
          <a:bodyPr wrap="square" rtlCol="0">
            <a:spAutoFit/>
          </a:bodyPr>
          <a:lstStyle/>
          <a:p>
            <a:r>
              <a:rPr lang="en-US" b="1" dirty="0"/>
              <a:t>Interior column</a:t>
            </a:r>
          </a:p>
        </p:txBody>
      </p:sp>
      <p:sp>
        <p:nvSpPr>
          <p:cNvPr id="6" name="TextBox 5"/>
          <p:cNvSpPr txBox="1"/>
          <p:nvPr/>
        </p:nvSpPr>
        <p:spPr>
          <a:xfrm>
            <a:off x="1711234" y="6152606"/>
            <a:ext cx="2599509" cy="646331"/>
          </a:xfrm>
          <a:prstGeom prst="rect">
            <a:avLst/>
          </a:prstGeom>
          <a:noFill/>
        </p:spPr>
        <p:txBody>
          <a:bodyPr wrap="square" rtlCol="0">
            <a:spAutoFit/>
          </a:bodyPr>
          <a:lstStyle/>
          <a:p>
            <a:pPr lvl="0"/>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 </a:t>
            </a:r>
            <a:r>
              <a:rPr lang="en-US" b="1" dirty="0">
                <a:solidFill>
                  <a:srgbClr val="FF0000"/>
                </a:solidFill>
              </a:rPr>
              <a:t>A𝒄𝒄𝒆𝒑𝒕𝒂𝒃𝒍𝒆</a:t>
            </a:r>
            <a:endPar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r>
              <a:rPr lang="en-US" dirty="0"/>
              <a:t>   </a:t>
            </a:r>
          </a:p>
        </p:txBody>
      </p:sp>
    </p:spTree>
    <p:extLst>
      <p:ext uri="{BB962C8B-B14F-4D97-AF65-F5344CB8AC3E}">
        <p14:creationId xmlns:p14="http://schemas.microsoft.com/office/powerpoint/2010/main" val="3194003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75</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ounded Rectangle 4"/>
          <p:cNvSpPr/>
          <p:nvPr/>
        </p:nvSpPr>
        <p:spPr>
          <a:xfrm>
            <a:off x="19939" y="603149"/>
            <a:ext cx="5494460" cy="697584"/>
          </a:xfrm>
          <a:prstGeom prst="roundRect">
            <a:avLst/>
          </a:prstGeom>
          <a:gradFill flip="none" rotWithShape="1">
            <a:gsLst>
              <a:gs pos="27000">
                <a:schemeClr val="accent5">
                  <a:lumMod val="20000"/>
                  <a:lumOff val="80000"/>
                </a:schemeClr>
              </a:gs>
              <a:gs pos="97000">
                <a:srgbClr val="C2F480"/>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Rectangle 7"/>
          <p:cNvSpPr/>
          <p:nvPr/>
        </p:nvSpPr>
        <p:spPr>
          <a:xfrm rot="288509">
            <a:off x="6724916" y="803039"/>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9" name="Wave 8"/>
          <p:cNvSpPr/>
          <p:nvPr/>
        </p:nvSpPr>
        <p:spPr>
          <a:xfrm>
            <a:off x="6485987" y="457273"/>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0" name="TextBox 9"/>
          <p:cNvSpPr txBox="1"/>
          <p:nvPr/>
        </p:nvSpPr>
        <p:spPr>
          <a:xfrm>
            <a:off x="436872" y="765146"/>
            <a:ext cx="4105939" cy="400110"/>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Mat Foundation Reinforcement:</a:t>
            </a:r>
          </a:p>
        </p:txBody>
      </p:sp>
      <mc:AlternateContent xmlns:mc="http://schemas.openxmlformats.org/markup-compatibility/2006" xmlns:a14="http://schemas.microsoft.com/office/drawing/2010/main">
        <mc:Choice Requires="a14">
          <p:sp>
            <p:nvSpPr>
              <p:cNvPr id="2" name="Rectangle 1"/>
              <p:cNvSpPr/>
              <p:nvPr/>
            </p:nvSpPr>
            <p:spPr>
              <a:xfrm>
                <a:off x="19939" y="814150"/>
                <a:ext cx="9124061" cy="5296515"/>
              </a:xfrm>
              <a:prstGeom prst="rect">
                <a:avLst/>
              </a:prstGeom>
            </p:spPr>
            <p:txBody>
              <a:bodyPr wrap="square">
                <a:spAutoFit/>
              </a:bodyPr>
              <a:lstStyle/>
              <a:p>
                <a:pPr marL="274320" marR="0" indent="0">
                  <a:lnSpc>
                    <a:spcPct val="150000"/>
                  </a:lnSpc>
                  <a:spcBef>
                    <a:spcPts val="0"/>
                  </a:spcBef>
                  <a:spcAft>
                    <a:spcPts val="0"/>
                  </a:spcAft>
                </a:pPr>
                <a:endParaRPr lang="en-US" i="1" dirty="0">
                  <a:latin typeface="Cambria Math" panose="020405030504060302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endParaRPr lang="en-US" i="1" dirty="0">
                  <a:latin typeface="Cambria Math" panose="020405030504060302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ea typeface="Calibri" panose="020F050202020403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𝑆</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𝜌</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𝑏</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h</m:t>
                    </m:r>
                  </m:oMath>
                </a14:m>
                <a:endParaRPr lang="en-US" i="1" dirty="0">
                  <a:latin typeface="Cambria Math" panose="020405030504060302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latin typeface="Arial" panose="020B0604020202020204" pitchFamily="34" charset="0"/>
                    <a:ea typeface="Calibri" panose="020F0502020204030204" pitchFamily="34" charset="0"/>
                    <a:cs typeface="Arial" panose="020B0604020202020204" pitchFamily="34" charset="0"/>
                  </a:rPr>
                  <a:t>= </a:t>
                </a:r>
                <a:r>
                  <a:rPr lang="ar-SA" dirty="0">
                    <a:latin typeface="Arial" panose="020B0604020202020204" pitchFamily="34" charset="0"/>
                    <a:ea typeface="Calibri" panose="020F0502020204030204" pitchFamily="34" charset="0"/>
                  </a:rPr>
                  <a:t>0.0018</a:t>
                </a:r>
                <a:r>
                  <a:rPr lang="en-US" dirty="0">
                    <a:latin typeface="Arial" panose="020B0604020202020204" pitchFamily="34" charset="0"/>
                    <a:ea typeface="Calibri" panose="020F0502020204030204" pitchFamily="34" charset="0"/>
                    <a:cs typeface="Arial" panose="020B0604020202020204" pitchFamily="34" charset="0"/>
                  </a:rPr>
                  <a:t> * 1000* 1100 = 1980 </a:t>
                </a:r>
                <a14:m>
                  <m:oMath xmlns:m="http://schemas.openxmlformats.org/officeDocument/2006/math">
                    <m:sSup>
                      <m:sSupPr>
                        <m:ctrlPr>
                          <a:rPr lang="en-US" i="1">
                            <a:latin typeface="Cambria Math" panose="02040503050406030204" pitchFamily="18" charset="0"/>
                            <a:ea typeface="Calibri" panose="020F0502020204030204" pitchFamily="34" charset="0"/>
                            <a:cs typeface="Arial" panose="020B0604020202020204" pitchFamily="34" charset="0"/>
                          </a:rPr>
                        </m:ctrlPr>
                      </m:sSupPr>
                      <m:e>
                        <m:r>
                          <a:rPr lang="en-US" i="1">
                            <a:latin typeface="Cambria Math" panose="02040503050406030204" pitchFamily="18" charset="0"/>
                            <a:ea typeface="Calibri" panose="020F0502020204030204" pitchFamily="34" charset="0"/>
                            <a:cs typeface="Arial" panose="020B0604020202020204" pitchFamily="34" charset="0"/>
                          </a:rPr>
                          <m:t>𝑚𝑚</m:t>
                        </m:r>
                      </m:e>
                      <m:sup>
                        <m:r>
                          <a:rPr lang="en-US" i="1">
                            <a:latin typeface="Cambria Math" panose="02040503050406030204" pitchFamily="18" charset="0"/>
                            <a:ea typeface="Calibri" panose="020F0502020204030204" pitchFamily="34" charset="0"/>
                            <a:cs typeface="Arial" panose="020B0604020202020204" pitchFamily="34" charset="0"/>
                          </a:rPr>
                          <m:t>2</m:t>
                        </m:r>
                      </m:sup>
                    </m:sSup>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sz="1050" dirty="0">
                    <a:effectLst/>
                    <a:latin typeface="Arial" panose="020B0604020202020204" pitchFamily="34" charset="0"/>
                    <a:ea typeface="Calibri" panose="020F0502020204030204" pitchFamily="34" charset="0"/>
                    <a:cs typeface="Arial" panose="020B0604020202020204" pitchFamily="34"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ea typeface="Calibri" panose="020F0502020204030204" pitchFamily="34" charset="0"/>
                    <a:cs typeface="Times New Roman" panose="02020603050405020304" pitchFamily="18" charset="0"/>
                  </a:rPr>
                  <a:t>   </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𝑎</m:t>
                    </m:r>
                    <m:r>
                      <a:rPr lang="en-US" i="1">
                        <a:latin typeface="Cambria Math" panose="02040503050406030204" pitchFamily="18" charset="0"/>
                        <a:ea typeface="Calibri" panose="020F0502020204030204" pitchFamily="34" charset="0"/>
                        <a:cs typeface="Times New Roman" panose="02020603050405020304" pitchFamily="18" charset="0"/>
                      </a:rPr>
                      <m:t>=</m:t>
                    </m:r>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𝐴</m:t>
                            </m:r>
                          </m:e>
                          <m:sub>
                            <m:r>
                              <a:rPr lang="en-US" i="1">
                                <a:latin typeface="Cambria Math" panose="02040503050406030204" pitchFamily="18" charset="0"/>
                                <a:ea typeface="Calibri" panose="020F0502020204030204" pitchFamily="34" charset="0"/>
                                <a:cs typeface="Times New Roman" panose="02020603050405020304" pitchFamily="18" charset="0"/>
                              </a:rPr>
                              <m:t>𝑠</m:t>
                            </m:r>
                          </m:sub>
                        </m:sSub>
                        <m:r>
                          <a:rPr lang="en-US"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𝐹</m:t>
                            </m:r>
                          </m:e>
                          <m:sub>
                            <m:r>
                              <a:rPr lang="en-US" i="1">
                                <a:latin typeface="Cambria Math" panose="02040503050406030204" pitchFamily="18" charset="0"/>
                                <a:ea typeface="Calibri" panose="020F0502020204030204" pitchFamily="34" charset="0"/>
                                <a:cs typeface="Times New Roman" panose="02020603050405020304" pitchFamily="18" charset="0"/>
                              </a:rPr>
                              <m:t>𝑦</m:t>
                            </m:r>
                          </m:sub>
                        </m:sSub>
                      </m:num>
                      <m:den>
                        <m:r>
                          <a:rPr lang="en-US" i="1">
                            <a:latin typeface="Cambria Math" panose="02040503050406030204" pitchFamily="18" charset="0"/>
                            <a:ea typeface="Calibri" panose="020F0502020204030204" pitchFamily="34" charset="0"/>
                            <a:cs typeface="Times New Roman" panose="02020603050405020304" pitchFamily="18" charset="0"/>
                          </a:rPr>
                          <m:t>0</m:t>
                        </m:r>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85</m:t>
                        </m:r>
                        <m:r>
                          <a:rPr lang="en-US"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latin typeface="Cambria Math" panose="02040503050406030204" pitchFamily="18" charset="0"/>
                                <a:ea typeface="Calibri" panose="020F0502020204030204" pitchFamily="34" charset="0"/>
                                <a:cs typeface="Times New Roman" panose="02020603050405020304" pitchFamily="18" charset="0"/>
                              </a:rPr>
                            </m:ctrlPr>
                          </m:sSubPr>
                          <m:e>
                            <m:r>
                              <a:rPr lang="en-US" i="1">
                                <a:latin typeface="Cambria Math" panose="02040503050406030204" pitchFamily="18" charset="0"/>
                                <a:ea typeface="Calibri" panose="020F0502020204030204" pitchFamily="34" charset="0"/>
                                <a:cs typeface="Times New Roman" panose="02020603050405020304" pitchFamily="18" charset="0"/>
                              </a:rPr>
                              <m:t>𝐹</m:t>
                            </m:r>
                          </m:e>
                          <m:sub>
                            <m:r>
                              <a:rPr lang="en-US" i="1">
                                <a:latin typeface="Cambria Math" panose="02040503050406030204" pitchFamily="18" charset="0"/>
                                <a:ea typeface="Calibri" panose="020F0502020204030204" pitchFamily="34" charset="0"/>
                                <a:cs typeface="Times New Roman" panose="02020603050405020304" pitchFamily="18" charset="0"/>
                              </a:rPr>
                              <m:t>𝑐</m:t>
                            </m:r>
                          </m:sub>
                        </m:sSub>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𝑏</m:t>
                        </m:r>
                      </m:den>
                    </m:f>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 (1980 *420) / (0.85 * 24 * 1000) = 40.764</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ea typeface="Calibri" panose="020F0502020204030204" pitchFamily="34" charset="0"/>
                    <a:cs typeface="Arial" panose="020B0604020202020204" pitchFamily="34" charset="0"/>
                  </a:rPr>
                  <a:t>    </a:t>
                </a:r>
                <a14:m>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𝑀</m:t>
                        </m:r>
                      </m:e>
                      <m:sub>
                        <m:r>
                          <a:rPr lang="en-US" i="1">
                            <a:latin typeface="Cambria Math" panose="02040503050406030204" pitchFamily="18" charset="0"/>
                            <a:ea typeface="Calibri" panose="020F0502020204030204" pitchFamily="34" charset="0"/>
                            <a:cs typeface="Arial" panose="020B0604020202020204" pitchFamily="34" charset="0"/>
                          </a:rPr>
                          <m:t>𝑛</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𝐴</m:t>
                        </m:r>
                      </m:e>
                      <m:sub>
                        <m:r>
                          <a:rPr lang="en-US" i="1">
                            <a:latin typeface="Cambria Math" panose="02040503050406030204" pitchFamily="18" charset="0"/>
                            <a:ea typeface="Calibri" panose="020F0502020204030204" pitchFamily="34" charset="0"/>
                            <a:cs typeface="Arial" panose="020B0604020202020204" pitchFamily="34" charset="0"/>
                          </a:rPr>
                          <m:t>𝑠</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𝐹</m:t>
                        </m:r>
                      </m:e>
                      <m:sub>
                        <m:r>
                          <a:rPr lang="en-US" i="1">
                            <a:latin typeface="Cambria Math" panose="02040503050406030204" pitchFamily="18" charset="0"/>
                            <a:ea typeface="Calibri" panose="020F0502020204030204" pitchFamily="34" charset="0"/>
                            <a:cs typeface="Arial" panose="020B0604020202020204" pitchFamily="34" charset="0"/>
                          </a:rPr>
                          <m:t>𝑦</m:t>
                        </m:r>
                      </m:sub>
                    </m:sSub>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𝑑</m:t>
                    </m:r>
                    <m:r>
                      <a:rPr lang="en-US" i="1">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𝑎</m:t>
                        </m:r>
                      </m:num>
                      <m:den>
                        <m:r>
                          <a:rPr lang="en-US" i="1">
                            <a:latin typeface="Cambria Math" panose="02040503050406030204" pitchFamily="18" charset="0"/>
                            <a:ea typeface="Calibri" panose="020F0502020204030204" pitchFamily="34" charset="0"/>
                            <a:cs typeface="Arial" panose="020B0604020202020204" pitchFamily="34" charset="0"/>
                          </a:rPr>
                          <m:t>2</m:t>
                        </m:r>
                      </m:den>
                    </m:f>
                    <m:r>
                      <a:rPr lang="en-US" i="1">
                        <a:latin typeface="Cambria Math" panose="02040503050406030204" pitchFamily="18" charset="0"/>
                        <a:ea typeface="Calibri" panose="020F0502020204030204" pitchFamily="34" charset="0"/>
                        <a:cs typeface="Arial" panose="020B0604020202020204" pitchFamily="34" charset="0"/>
                      </a:rPr>
                      <m:t>)</m:t>
                    </m:r>
                  </m:oMath>
                </a14:m>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a:latin typeface="Arial" panose="020B0604020202020204" pitchFamily="34" charset="0"/>
                    <a:ea typeface="Times New Roman" panose="02020603050405020304" pitchFamily="18" charset="0"/>
                    <a:cs typeface="Arial" panose="020B0604020202020204" pitchFamily="34" charset="0"/>
                  </a:rPr>
                  <a:t>      = 1980 * 420 * ( 1040 – 20.38) * </a:t>
                </a:r>
                <a14:m>
                  <m:oMath xmlns:m="http://schemas.openxmlformats.org/officeDocument/2006/math">
                    <m:sSup>
                      <m:sSupPr>
                        <m:ctrlPr>
                          <a:rPr lang="en-US" i="1">
                            <a:latin typeface="Cambria Math" panose="02040503050406030204" pitchFamily="18" charset="0"/>
                            <a:ea typeface="Calibri" panose="020F0502020204030204" pitchFamily="34" charset="0"/>
                            <a:cs typeface="Times New Roman" panose="02020603050405020304" pitchFamily="18" charset="0"/>
                          </a:rPr>
                        </m:ctrlPr>
                      </m:sSupPr>
                      <m:e>
                        <m:r>
                          <a:rPr lang="en-US" i="1">
                            <a:latin typeface="Cambria Math" panose="02040503050406030204" pitchFamily="18" charset="0"/>
                            <a:ea typeface="Calibri" panose="020F0502020204030204" pitchFamily="34" charset="0"/>
                            <a:cs typeface="Times New Roman" panose="02020603050405020304" pitchFamily="18" charset="0"/>
                          </a:rPr>
                          <m:t>10</m:t>
                        </m:r>
                      </m:e>
                      <m:sup>
                        <m:r>
                          <a:rPr lang="en-US" i="1">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6</m:t>
                        </m:r>
                      </m:sup>
                    </m:sSup>
                  </m:oMath>
                </a14:m>
                <a:r>
                  <a:rPr lang="en-US" dirty="0">
                    <a:latin typeface="Arial" panose="020B0604020202020204" pitchFamily="34" charset="0"/>
                    <a:ea typeface="Times New Roman" panose="02020603050405020304" pitchFamily="18" charset="0"/>
                    <a:cs typeface="Arial" panose="020B0604020202020204" pitchFamily="34" charset="0"/>
                  </a:rPr>
                  <a:t>= 8</a:t>
                </a:r>
                <a:r>
                  <a:rPr lang="ar-SA" dirty="0">
                    <a:latin typeface="Arial" panose="020B0604020202020204" pitchFamily="34" charset="0"/>
                    <a:ea typeface="Times New Roman" panose="02020603050405020304" pitchFamily="18" charset="0"/>
                  </a:rPr>
                  <a:t>47.91</a:t>
                </a:r>
                <a:r>
                  <a:rPr lang="ar-SA"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KN.m</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ar-SA" dirty="0">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ea typeface="Calibri" panose="020F0502020204030204" pitchFamily="34" charset="0"/>
                  <a:cs typeface="Arial" panose="020B0604020202020204" pitchFamily="34" charset="0"/>
                </a:endParaRPr>
              </a:p>
              <a:p>
                <a:pPr marL="274320" marR="0" indent="0">
                  <a:lnSpc>
                    <a:spcPct val="150000"/>
                  </a:lnSpc>
                  <a:spcBef>
                    <a:spcPts val="0"/>
                  </a:spcBef>
                  <a:spcAft>
                    <a:spcPts val="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ΦM</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n</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0.9 * 847.91 = 763.12 </a:t>
                </a:r>
                <a:r>
                  <a:rPr lang="en-US" dirty="0" err="1">
                    <a:latin typeface="Times New Roman" panose="02020603050405020304" pitchFamily="18" charset="0"/>
                    <a:ea typeface="Calibri" panose="020F0502020204030204" pitchFamily="34" charset="0"/>
                    <a:cs typeface="Times New Roman" panose="02020603050405020304" pitchFamily="18" charset="0"/>
                  </a:rPr>
                  <a:t>KN.m</a:t>
                </a:r>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9939" y="814150"/>
                <a:ext cx="9124061" cy="5296515"/>
              </a:xfrm>
              <a:prstGeom prst="rect">
                <a:avLst/>
              </a:prstGeom>
              <a:blipFill>
                <a:blip r:embed="rId2"/>
                <a:stretch>
                  <a:fillRect b="-115"/>
                </a:stretch>
              </a:blipFill>
            </p:spPr>
            <p:txBody>
              <a:bodyPr/>
              <a:lstStyle/>
              <a:p>
                <a:r>
                  <a:rPr lang="en-US">
                    <a:noFill/>
                  </a:rPr>
                  <a:t> </a:t>
                </a:r>
              </a:p>
            </p:txBody>
          </p:sp>
        </mc:Fallback>
      </mc:AlternateContent>
    </p:spTree>
    <p:extLst>
      <p:ext uri="{BB962C8B-B14F-4D97-AF65-F5344CB8AC3E}">
        <p14:creationId xmlns:p14="http://schemas.microsoft.com/office/powerpoint/2010/main" val="1085242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76</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123669" y="1961863"/>
            <a:ext cx="5494460" cy="697584"/>
          </a:xfrm>
          <a:prstGeom prst="roundRect">
            <a:avLst/>
          </a:prstGeom>
          <a:gradFill flip="none" rotWithShape="1">
            <a:gsLst>
              <a:gs pos="27000">
                <a:schemeClr val="accent5">
                  <a:lumMod val="20000"/>
                  <a:lumOff val="80000"/>
                </a:schemeClr>
              </a:gs>
              <a:gs pos="97403">
                <a:srgbClr val="EADF8A"/>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234053" y="2079822"/>
            <a:ext cx="4366230"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Design mat footing (M</a:t>
            </a:r>
            <a:r>
              <a:rPr lang="en-US" sz="1600" dirty="0">
                <a:latin typeface="Times New Roman" panose="02020603050405020304" pitchFamily="18" charset="0"/>
                <a:cs typeface="Times New Roman" panose="02020603050405020304" pitchFamily="18" charset="0"/>
              </a:rPr>
              <a:t>11</a:t>
            </a:r>
            <a:r>
              <a:rPr lang="en-US" sz="2400" dirty="0">
                <a:latin typeface="Times New Roman" panose="02020603050405020304" pitchFamily="18" charset="0"/>
                <a:cs typeface="Times New Roman" panose="02020603050405020304" pitchFamily="18" charset="0"/>
              </a:rPr>
              <a:t>)</a:t>
            </a:r>
            <a:endParaRPr lang="en-US" dirty="0"/>
          </a:p>
        </p:txBody>
      </p:sp>
      <p:sp>
        <p:nvSpPr>
          <p:cNvPr id="9" name="Rectangle 8"/>
          <p:cNvSpPr/>
          <p:nvPr/>
        </p:nvSpPr>
        <p:spPr>
          <a:xfrm rot="288509">
            <a:off x="362598" y="565042"/>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10" name="Wave 9"/>
          <p:cNvSpPr/>
          <p:nvPr/>
        </p:nvSpPr>
        <p:spPr>
          <a:xfrm>
            <a:off x="123669" y="219276"/>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2" name="Rounded Rectangle 11"/>
          <p:cNvSpPr/>
          <p:nvPr/>
        </p:nvSpPr>
        <p:spPr>
          <a:xfrm>
            <a:off x="5827784" y="1961863"/>
            <a:ext cx="5494460" cy="697584"/>
          </a:xfrm>
          <a:prstGeom prst="roundRect">
            <a:avLst/>
          </a:prstGeom>
          <a:gradFill flip="none" rotWithShape="1">
            <a:gsLst>
              <a:gs pos="27000">
                <a:schemeClr val="accent5">
                  <a:lumMod val="20000"/>
                  <a:lumOff val="80000"/>
                </a:schemeClr>
              </a:gs>
              <a:gs pos="97403">
                <a:srgbClr val="EADF8A"/>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lvl="0"/>
            <a:r>
              <a:rPr lang="en-US" sz="2400" dirty="0">
                <a:solidFill>
                  <a:schemeClr val="tx1"/>
                </a:solidFill>
                <a:latin typeface="Times New Roman" panose="02020603050405020304" pitchFamily="18" charset="0"/>
                <a:cs typeface="Times New Roman" panose="02020603050405020304" pitchFamily="18" charset="0"/>
              </a:rPr>
              <a:t>Design mat footing (M22)</a:t>
            </a:r>
            <a:endParaRPr lang="en-US" sz="2400" dirty="0">
              <a:solidFill>
                <a:schemeClr val="tx1"/>
              </a:solidFill>
            </a:endParaRPr>
          </a:p>
        </p:txBody>
      </p:sp>
      <p:pic>
        <p:nvPicPr>
          <p:cNvPr id="14" name="Picture 13"/>
          <p:cNvPicPr>
            <a:picLocks noChangeAspect="1"/>
          </p:cNvPicPr>
          <p:nvPr/>
        </p:nvPicPr>
        <p:blipFill>
          <a:blip r:embed="rId2"/>
          <a:stretch>
            <a:fillRect/>
          </a:stretch>
        </p:blipFill>
        <p:spPr>
          <a:xfrm>
            <a:off x="6126480" y="2777406"/>
            <a:ext cx="5499462" cy="3309886"/>
          </a:xfrm>
          <a:prstGeom prst="rect">
            <a:avLst/>
          </a:prstGeom>
        </p:spPr>
      </p:pic>
      <p:pic>
        <p:nvPicPr>
          <p:cNvPr id="15" name="Picture 14"/>
          <p:cNvPicPr>
            <a:picLocks noChangeAspect="1"/>
          </p:cNvPicPr>
          <p:nvPr/>
        </p:nvPicPr>
        <p:blipFill>
          <a:blip r:embed="rId3"/>
          <a:stretch>
            <a:fillRect/>
          </a:stretch>
        </p:blipFill>
        <p:spPr>
          <a:xfrm>
            <a:off x="123669" y="2777406"/>
            <a:ext cx="5704115" cy="3448050"/>
          </a:xfrm>
          <a:prstGeom prst="rect">
            <a:avLst/>
          </a:prstGeom>
        </p:spPr>
      </p:pic>
    </p:spTree>
    <p:extLst>
      <p:ext uri="{BB962C8B-B14F-4D97-AF65-F5344CB8AC3E}">
        <p14:creationId xmlns:p14="http://schemas.microsoft.com/office/powerpoint/2010/main" val="9311062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38902" y="6447878"/>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77</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Rounded Rectangle 3"/>
          <p:cNvSpPr/>
          <p:nvPr/>
        </p:nvSpPr>
        <p:spPr>
          <a:xfrm>
            <a:off x="133607" y="1956317"/>
            <a:ext cx="5781055" cy="697584"/>
          </a:xfrm>
          <a:prstGeom prst="roundRect">
            <a:avLst/>
          </a:prstGeom>
          <a:gradFill flip="none" rotWithShape="1">
            <a:gsLst>
              <a:gs pos="4000">
                <a:schemeClr val="bg1"/>
              </a:gs>
              <a:gs pos="98701">
                <a:srgbClr val="8AEA8F"/>
              </a:gs>
              <a:gs pos="41000">
                <a:schemeClr val="accent5">
                  <a:lumMod val="20000"/>
                  <a:lumOff val="80000"/>
                </a:schemeClr>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TextBox 4"/>
          <p:cNvSpPr txBox="1"/>
          <p:nvPr/>
        </p:nvSpPr>
        <p:spPr>
          <a:xfrm>
            <a:off x="243992" y="1982888"/>
            <a:ext cx="4366230" cy="400110"/>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Mat Foundation Reinforcement:</a:t>
            </a:r>
          </a:p>
        </p:txBody>
      </p:sp>
      <p:sp>
        <p:nvSpPr>
          <p:cNvPr id="9" name="Rectangle 8"/>
          <p:cNvSpPr/>
          <p:nvPr/>
        </p:nvSpPr>
        <p:spPr>
          <a:xfrm rot="288509">
            <a:off x="362598" y="565042"/>
            <a:ext cx="4797012" cy="662879"/>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footing</a:t>
            </a:r>
          </a:p>
        </p:txBody>
      </p:sp>
      <p:sp>
        <p:nvSpPr>
          <p:cNvPr id="10" name="Wave 9"/>
          <p:cNvSpPr/>
          <p:nvPr/>
        </p:nvSpPr>
        <p:spPr>
          <a:xfrm>
            <a:off x="123669" y="219276"/>
            <a:ext cx="5274872" cy="135441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1" name="TextBox 10"/>
          <p:cNvSpPr txBox="1"/>
          <p:nvPr/>
        </p:nvSpPr>
        <p:spPr>
          <a:xfrm>
            <a:off x="953589" y="3122023"/>
            <a:ext cx="7315200" cy="2308324"/>
          </a:xfrm>
          <a:prstGeom prst="rect">
            <a:avLst/>
          </a:prstGeom>
          <a:noFill/>
        </p:spPr>
        <p:txBody>
          <a:bodyPr wrap="square" rtlCol="0">
            <a:spAutoFit/>
          </a:bodyPr>
          <a:lstStyle/>
          <a:p>
            <a:r>
              <a:rPr lang="en-US" sz="2400" dirty="0"/>
              <a:t>Then As = As, min =1980 mm2      </a:t>
            </a:r>
            <a:r>
              <a:rPr lang="en-US" sz="2000" dirty="0">
                <a:sym typeface="Wingdings" panose="05000000000000000000" pitchFamily="2" charset="2"/>
              </a:rPr>
              <a:t></a:t>
            </a:r>
            <a:r>
              <a:rPr lang="en-US" sz="2400" dirty="0">
                <a:solidFill>
                  <a:schemeClr val="accent6"/>
                </a:solidFill>
              </a:rPr>
              <a:t>φ20/15 cm</a:t>
            </a:r>
          </a:p>
          <a:p>
            <a:endParaRPr lang="en-US" sz="2400" dirty="0"/>
          </a:p>
          <a:p>
            <a:r>
              <a:rPr lang="en-US" sz="2400" dirty="0"/>
              <a:t>but we will take it </a:t>
            </a:r>
            <a:r>
              <a:rPr lang="en-US" sz="2400" dirty="0">
                <a:solidFill>
                  <a:schemeClr val="accent6"/>
                </a:solidFill>
              </a:rPr>
              <a:t>φ25/15cm</a:t>
            </a:r>
            <a:r>
              <a:rPr lang="en-US" sz="2400" dirty="0"/>
              <a:t> to achieve the value for</a:t>
            </a:r>
          </a:p>
          <a:p>
            <a:r>
              <a:rPr lang="en-US" sz="2400" dirty="0"/>
              <a:t>area under column and shear walls.</a:t>
            </a:r>
          </a:p>
          <a:p>
            <a:endParaRPr lang="en-US" sz="2400" dirty="0"/>
          </a:p>
          <a:p>
            <a:r>
              <a:rPr lang="en-US" sz="2400" b="1" u="sng" dirty="0"/>
              <a:t>For both X &amp; Y Directions.</a:t>
            </a:r>
          </a:p>
        </p:txBody>
      </p:sp>
    </p:spTree>
    <p:extLst>
      <p:ext uri="{BB962C8B-B14F-4D97-AF65-F5344CB8AC3E}">
        <p14:creationId xmlns:p14="http://schemas.microsoft.com/office/powerpoint/2010/main" val="292429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78</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ounded Rectangle 4"/>
          <p:cNvSpPr/>
          <p:nvPr/>
        </p:nvSpPr>
        <p:spPr>
          <a:xfrm>
            <a:off x="30269" y="13595"/>
            <a:ext cx="5248620" cy="697584"/>
          </a:xfrm>
          <a:prstGeom prst="roundRect">
            <a:avLst/>
          </a:prstGeom>
          <a:gradFill flip="none" rotWithShape="1">
            <a:gsLst>
              <a:gs pos="27000">
                <a:schemeClr val="accent5">
                  <a:lumMod val="20000"/>
                  <a:lumOff val="80000"/>
                </a:schemeClr>
              </a:gs>
              <a:gs pos="97403">
                <a:schemeClr val="bg2">
                  <a:lumMod val="9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TextBox 1"/>
          <p:cNvSpPr txBox="1"/>
          <p:nvPr/>
        </p:nvSpPr>
        <p:spPr>
          <a:xfrm>
            <a:off x="161166" y="193489"/>
            <a:ext cx="4128247" cy="369332"/>
          </a:xfrm>
          <a:prstGeom prst="rect">
            <a:avLst/>
          </a:prstGeom>
          <a:noFill/>
        </p:spPr>
        <p:txBody>
          <a:bodyPr wrap="square" rtlCol="0">
            <a:spAutoFit/>
          </a:bodyPr>
          <a:lstStyle/>
          <a:p>
            <a:r>
              <a:rPr lang="en-US" b="1" dirty="0">
                <a:solidFill>
                  <a:srgbClr val="E7E6E6">
                    <a:lumMod val="10000"/>
                  </a:srgbClr>
                </a:solidFill>
                <a:latin typeface="Times New Roman" panose="02020603050405020304" pitchFamily="18" charset="0"/>
                <a:ea typeface="Calibri" panose="020F0502020204030204" pitchFamily="34" charset="0"/>
                <a:cs typeface="Arial" panose="020B0604020202020204" pitchFamily="34" charset="0"/>
              </a:rPr>
              <a:t>Detailing in mat Footing  </a:t>
            </a:r>
            <a:endParaRPr lang="en-US" b="1" dirty="0"/>
          </a:p>
        </p:txBody>
      </p:sp>
      <p:pic>
        <p:nvPicPr>
          <p:cNvPr id="4" name="Picture 3">
            <a:extLst>
              <a:ext uri="{FF2B5EF4-FFF2-40B4-BE49-F238E27FC236}">
                <a16:creationId xmlns:a16="http://schemas.microsoft.com/office/drawing/2014/main" id="{651ADB4D-B102-4698-AF26-7C002E1E1FCE}"/>
              </a:ext>
            </a:extLst>
          </p:cNvPr>
          <p:cNvPicPr>
            <a:picLocks noChangeAspect="1"/>
          </p:cNvPicPr>
          <p:nvPr/>
        </p:nvPicPr>
        <p:blipFill>
          <a:blip r:embed="rId2"/>
          <a:stretch>
            <a:fillRect/>
          </a:stretch>
        </p:blipFill>
        <p:spPr>
          <a:xfrm>
            <a:off x="1722783" y="779540"/>
            <a:ext cx="8309113" cy="6078460"/>
          </a:xfrm>
          <a:prstGeom prst="rect">
            <a:avLst/>
          </a:prstGeom>
        </p:spPr>
      </p:pic>
    </p:spTree>
    <p:extLst>
      <p:ext uri="{BB962C8B-B14F-4D97-AF65-F5344CB8AC3E}">
        <p14:creationId xmlns:p14="http://schemas.microsoft.com/office/powerpoint/2010/main" val="3658283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123423" y="6336472"/>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79</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7" name="Wave 6"/>
          <p:cNvSpPr/>
          <p:nvPr/>
        </p:nvSpPr>
        <p:spPr>
          <a:xfrm>
            <a:off x="154378" y="141943"/>
            <a:ext cx="3977784" cy="132804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8" name="Rectangle 7"/>
          <p:cNvSpPr/>
          <p:nvPr/>
        </p:nvSpPr>
        <p:spPr>
          <a:xfrm rot="288509">
            <a:off x="393854" y="435058"/>
            <a:ext cx="3542491" cy="702493"/>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stairs</a:t>
            </a:r>
          </a:p>
        </p:txBody>
      </p:sp>
      <mc:AlternateContent xmlns:mc="http://schemas.openxmlformats.org/markup-compatibility/2006" xmlns:a14="http://schemas.microsoft.com/office/drawing/2010/main">
        <mc:Choice Requires="a14">
          <p:sp>
            <p:nvSpPr>
              <p:cNvPr id="9" name="Rectangle 8"/>
              <p:cNvSpPr/>
              <p:nvPr/>
            </p:nvSpPr>
            <p:spPr>
              <a:xfrm>
                <a:off x="373964" y="1632010"/>
                <a:ext cx="9151687" cy="4946290"/>
              </a:xfrm>
              <a:prstGeom prst="rect">
                <a:avLst/>
              </a:prstGeom>
            </p:spPr>
            <p:txBody>
              <a:bodyPr wrap="square">
                <a:spAutoFit/>
              </a:bodyPr>
              <a:lstStyle/>
              <a:p>
                <a:endParaRPr lang="en-US" sz="2000" dirty="0">
                  <a:latin typeface="Times New Roman" pitchFamily="18" charset="0"/>
                  <a:cs typeface="Times New Roman" pitchFamily="18" charset="0"/>
                </a:endParaRPr>
              </a:p>
              <a:p>
                <a14:m>
                  <m:oMath xmlns:m="http://schemas.openxmlformats.org/officeDocument/2006/math">
                    <m:r>
                      <a:rPr lang="en-US" i="1">
                        <a:latin typeface="Cambria Math" panose="02040503050406030204" pitchFamily="18" charset="0"/>
                      </a:rPr>
                      <m:t>𝜗</m:t>
                    </m:r>
                    <m:r>
                      <a:rPr lang="en-US">
                        <a:latin typeface="Cambria Math" panose="02040503050406030204" pitchFamily="18" charset="0"/>
                      </a:rPr>
                      <m:t>=</m:t>
                    </m:r>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a:latin typeface="Cambria Math" panose="02040503050406030204" pitchFamily="18" charset="0"/>
                              </a:rPr>
                              <m:t>tan</m:t>
                            </m:r>
                          </m:e>
                          <m:sup>
                            <m:r>
                              <a:rPr lang="en-US" i="1">
                                <a:latin typeface="Cambria Math" panose="02040503050406030204" pitchFamily="18" charset="0"/>
                              </a:rPr>
                              <m:t>−</m:t>
                            </m:r>
                            <m:r>
                              <a:rPr lang="en-US">
                                <a:latin typeface="Cambria Math" panose="02040503050406030204" pitchFamily="18" charset="0"/>
                              </a:rPr>
                              <m:t>1</m:t>
                            </m:r>
                          </m:sup>
                        </m:sSup>
                      </m:fName>
                      <m:e>
                        <m:f>
                          <m:fPr>
                            <m:ctrlPr>
                              <a:rPr lang="en-US" i="1">
                                <a:latin typeface="Cambria Math" panose="02040503050406030204" pitchFamily="18" charset="0"/>
                              </a:rPr>
                            </m:ctrlPr>
                          </m:fPr>
                          <m:num>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7</m:t>
                            </m:r>
                          </m:num>
                          <m:den>
                            <m:r>
                              <a:rPr lang="en-US">
                                <a:latin typeface="Cambria Math" panose="02040503050406030204" pitchFamily="18" charset="0"/>
                              </a:rPr>
                              <m:t>3</m:t>
                            </m:r>
                          </m:den>
                        </m:f>
                      </m:e>
                    </m:func>
                    <m:r>
                      <a:rPr lang="en-US">
                        <a:latin typeface="Cambria Math" panose="02040503050406030204" pitchFamily="18" charset="0"/>
                      </a:rPr>
                      <m:t>=</m:t>
                    </m:r>
                    <m:r>
                      <a:rPr lang="en-US">
                        <a:latin typeface="Cambria Math" panose="02040503050406030204" pitchFamily="18" charset="0"/>
                      </a:rPr>
                      <m:t>29</m:t>
                    </m:r>
                    <m:r>
                      <a:rPr lang="en-US">
                        <a:latin typeface="Cambria Math" panose="02040503050406030204" pitchFamily="18" charset="0"/>
                      </a:rPr>
                      <m:t>.</m:t>
                    </m:r>
                    <m:r>
                      <a:rPr lang="en-US">
                        <a:latin typeface="Cambria Math" panose="02040503050406030204" pitchFamily="18" charset="0"/>
                      </a:rPr>
                      <m:t>5</m:t>
                    </m:r>
                    <m:r>
                      <a:rPr lang="en-US">
                        <a:latin typeface="Cambria Math" panose="02040503050406030204" pitchFamily="18" charset="0"/>
                      </a:rPr>
                      <m:t>°      </m:t>
                    </m:r>
                  </m:oMath>
                </a14:m>
                <a:r>
                  <a:rPr lang="en-US" dirty="0"/>
                  <a:t>acceptable </a:t>
                </a:r>
              </a:p>
              <a:p>
                <a:r>
                  <a:rPr lang="en-US" dirty="0"/>
                  <a:t>  </a:t>
                </a:r>
                <a14:m>
                  <m:oMath xmlns:m="http://schemas.openxmlformats.org/officeDocument/2006/math">
                    <m:r>
                      <a:rPr lang="en-US" i="1">
                        <a:latin typeface="Cambria Math" panose="02040503050406030204" pitchFamily="18" charset="0"/>
                      </a:rPr>
                      <m:t>𝐿</m:t>
                    </m:r>
                    <m:r>
                      <a:rPr lang="en-US">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7</m:t>
                            </m:r>
                          </m:e>
                          <m:sup>
                            <m:r>
                              <a:rPr lang="en-US">
                                <a:latin typeface="Cambria Math" panose="02040503050406030204" pitchFamily="18" charset="0"/>
                              </a:rPr>
                              <m:t>2</m:t>
                            </m:r>
                          </m:sup>
                        </m:sSup>
                        <m:r>
                          <a:rPr lang="en-US">
                            <a:latin typeface="Cambria Math" panose="02040503050406030204" pitchFamily="18" charset="0"/>
                          </a:rPr>
                          <m:t>+ </m:t>
                        </m:r>
                        <m:sSup>
                          <m:sSupPr>
                            <m:ctrlPr>
                              <a:rPr lang="en-US" i="1">
                                <a:latin typeface="Cambria Math" panose="02040503050406030204" pitchFamily="18" charset="0"/>
                              </a:rPr>
                            </m:ctrlPr>
                          </m:sSupPr>
                          <m:e>
                            <m:r>
                              <a:rPr lang="en-US">
                                <a:latin typeface="Cambria Math" panose="02040503050406030204" pitchFamily="18" charset="0"/>
                              </a:rPr>
                              <m:t>3</m:t>
                            </m:r>
                          </m:e>
                          <m:sup>
                            <m:r>
                              <a:rPr lang="en-US">
                                <a:latin typeface="Cambria Math" panose="02040503050406030204" pitchFamily="18" charset="0"/>
                              </a:rPr>
                              <m:t>2</m:t>
                            </m:r>
                          </m:sup>
                        </m:sSup>
                        <m:r>
                          <a:rPr lang="en-US">
                            <a:latin typeface="Cambria Math" panose="02040503050406030204" pitchFamily="18" charset="0"/>
                          </a:rPr>
                          <m:t> </m:t>
                        </m:r>
                      </m:e>
                    </m:rad>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45</m:t>
                    </m:r>
                    <m:r>
                      <a:rPr lang="en-US">
                        <a:latin typeface="Cambria Math" panose="02040503050406030204" pitchFamily="18" charset="0"/>
                      </a:rPr>
                      <m:t> </m:t>
                    </m:r>
                    <m:r>
                      <a:rPr lang="en-US" i="1">
                        <a:latin typeface="Cambria Math" panose="02040503050406030204" pitchFamily="18" charset="0"/>
                      </a:rPr>
                      <m:t>𝑚</m:t>
                    </m:r>
                  </m:oMath>
                </a14:m>
                <a:endParaRPr lang="en-US" dirty="0"/>
              </a:p>
              <a:p>
                <a:r>
                  <a:rPr lang="en-US" dirty="0"/>
                  <a:t>Thickness of the flight according to ACI code :</a:t>
                </a:r>
              </a:p>
              <a:p>
                <a14:m>
                  <m:oMath xmlns:m="http://schemas.openxmlformats.org/officeDocument/2006/math">
                    <m:r>
                      <a:rPr lang="en-US" i="1">
                        <a:latin typeface="Cambria Math" panose="02040503050406030204" pitchFamily="18" charset="0"/>
                      </a:rPr>
                      <m:t>𝑡</m:t>
                    </m:r>
                    <m:r>
                      <a:rPr lang="en-US">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m:t>
                        </m:r>
                      </m:num>
                      <m:den>
                        <m:r>
                          <a:rPr lang="en-US">
                            <a:latin typeface="Cambria Math" panose="02040503050406030204" pitchFamily="18" charset="0"/>
                          </a:rPr>
                          <m:t>24</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45</m:t>
                        </m:r>
                      </m:num>
                      <m:den>
                        <m:r>
                          <a:rPr lang="en-US">
                            <a:latin typeface="Cambria Math" panose="02040503050406030204" pitchFamily="18" charset="0"/>
                          </a:rPr>
                          <m:t>24</m:t>
                        </m:r>
                      </m:den>
                    </m:f>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14</m:t>
                    </m:r>
                    <m:r>
                      <a:rPr lang="en-US">
                        <a:latin typeface="Cambria Math" panose="02040503050406030204" pitchFamily="18" charset="0"/>
                      </a:rPr>
                      <m:t> </m:t>
                    </m:r>
                    <m:r>
                      <a:rPr lang="en-US" i="1">
                        <a:latin typeface="Cambria Math" panose="02040503050406030204" pitchFamily="18" charset="0"/>
                      </a:rPr>
                      <m:t>𝑚</m:t>
                    </m:r>
                    <m:r>
                      <a:rPr lang="en-US">
                        <a:latin typeface="Cambria Math" panose="02040503050406030204" pitchFamily="18" charset="0"/>
                      </a:rPr>
                      <m:t> </m:t>
                    </m:r>
                  </m:oMath>
                </a14:m>
                <a:r>
                  <a:rPr lang="en-US" dirty="0"/>
                  <a:t> </a:t>
                </a:r>
              </a:p>
              <a:p>
                <a:r>
                  <a:rPr lang="en-US" dirty="0"/>
                  <a:t>in our project we use it 0.17 m </a:t>
                </a:r>
                <a:r>
                  <a:rPr lang="en-US" dirty="0">
                    <a:sym typeface="Wingdings" panose="05000000000000000000" pitchFamily="2" charset="2"/>
                  </a:rPr>
                  <a:t></a:t>
                </a:r>
                <a:r>
                  <a:rPr lang="en-US" dirty="0"/>
                  <a:t> 17 cm </a:t>
                </a:r>
              </a:p>
              <a:p>
                <a:endParaRPr lang="en-US" sz="2000" dirty="0">
                  <a:latin typeface="Times New Roman" pitchFamily="18" charset="0"/>
                  <a:cs typeface="Times New Roman" pitchFamily="18" charset="0"/>
                </a:endParaRPr>
              </a:p>
              <a:p>
                <a:r>
                  <a:rPr lang="en-US" b="1" u="sng" dirty="0"/>
                  <a:t>Load Calculations : </a:t>
                </a:r>
              </a:p>
              <a:p>
                <a:r>
                  <a:rPr lang="en-US" b="1" u="sng" dirty="0"/>
                  <a:t> </a:t>
                </a:r>
              </a:p>
              <a:p>
                <a:r>
                  <a:rPr lang="en-US" b="1" dirty="0"/>
                  <a:t>For flight      </a:t>
                </a:r>
                <a:r>
                  <a:rPr lang="en-US" b="1" dirty="0">
                    <a:sym typeface="Wingdings" panose="05000000000000000000" pitchFamily="2" charset="2"/>
                  </a:rPr>
                  <a:t> </a:t>
                </a:r>
                <a:r>
                  <a:rPr lang="en-US" dirty="0">
                    <a:sym typeface="Wingdings" panose="05000000000000000000" pitchFamily="2" charset="2"/>
                  </a:rPr>
                  <a:t>Wu =</a:t>
                </a:r>
                <a:r>
                  <a:rPr lang="en-US" dirty="0"/>
                  <a:t> </a:t>
                </a:r>
                <a14:m>
                  <m:oMath xmlns:m="http://schemas.openxmlformats.org/officeDocument/2006/math">
                    <m:r>
                      <a:rPr lang="en-US" b="0" i="1">
                        <a:latin typeface="Cambria Math" panose="02040503050406030204" pitchFamily="18" charset="0"/>
                      </a:rPr>
                      <m:t>18</m:t>
                    </m:r>
                    <m:r>
                      <a:rPr lang="en-US" b="0">
                        <a:latin typeface="Cambria Math" panose="02040503050406030204" pitchFamily="18" charset="0"/>
                      </a:rPr>
                      <m:t>.</m:t>
                    </m:r>
                    <m:r>
                      <a:rPr lang="en-US" b="0" i="1">
                        <a:latin typeface="Cambria Math" panose="02040503050406030204" pitchFamily="18" charset="0"/>
                      </a:rPr>
                      <m:t>528</m:t>
                    </m:r>
                    <m:r>
                      <a:rPr lang="en-US" b="0">
                        <a:latin typeface="Cambria Math" panose="02040503050406030204" pitchFamily="18" charset="0"/>
                      </a:rPr>
                      <m:t> </m:t>
                    </m:r>
                    <m:r>
                      <a:rPr lang="en-US" b="0" i="1">
                        <a:latin typeface="Cambria Math" panose="02040503050406030204" pitchFamily="18" charset="0"/>
                      </a:rPr>
                      <m:t>𝑘𝑁</m:t>
                    </m:r>
                    <m:r>
                      <a:rPr lang="en-US" b="0">
                        <a:latin typeface="Cambria Math" panose="02040503050406030204" pitchFamily="18" charset="0"/>
                      </a:rPr>
                      <m:t>/</m:t>
                    </m:r>
                    <m:r>
                      <a:rPr lang="en-US" b="0" i="1">
                        <a:latin typeface="Cambria Math" panose="02040503050406030204" pitchFamily="18" charset="0"/>
                      </a:rPr>
                      <m:t>𝑚</m:t>
                    </m:r>
                  </m:oMath>
                </a14:m>
                <a:endParaRPr lang="en-US" dirty="0"/>
              </a:p>
              <a:p>
                <a:endParaRPr lang="en-US" b="1" dirty="0"/>
              </a:p>
              <a:p>
                <a:r>
                  <a:rPr lang="en-US" b="1" dirty="0"/>
                  <a:t>For Landing </a:t>
                </a:r>
                <a:r>
                  <a:rPr lang="en-US" b="1" dirty="0">
                    <a:sym typeface="Wingdings" panose="05000000000000000000" pitchFamily="2" charset="2"/>
                  </a:rPr>
                  <a:t> </a:t>
                </a:r>
                <a:r>
                  <a:rPr lang="en-US" dirty="0">
                    <a:sym typeface="Wingdings" panose="05000000000000000000" pitchFamily="2" charset="2"/>
                  </a:rPr>
                  <a:t>Wu= </a:t>
                </a:r>
                <a14:m>
                  <m:oMath xmlns:m="http://schemas.openxmlformats.org/officeDocument/2006/math">
                    <m:r>
                      <a:rPr lang="en-US" b="0" i="0" smtClean="0">
                        <a:latin typeface="Cambria Math" panose="02040503050406030204" pitchFamily="18" charset="0"/>
                      </a:rPr>
                      <m:t>20</m:t>
                    </m:r>
                    <m:r>
                      <a:rPr lang="en-US" b="0" i="0" smtClean="0">
                        <a:latin typeface="Cambria Math" panose="02040503050406030204" pitchFamily="18" charset="0"/>
                      </a:rPr>
                      <m:t>.</m:t>
                    </m:r>
                    <m:r>
                      <a:rPr lang="en-US" b="0" i="0" smtClean="0">
                        <a:latin typeface="Cambria Math" panose="02040503050406030204" pitchFamily="18" charset="0"/>
                      </a:rPr>
                      <m:t>486</m:t>
                    </m:r>
                    <m:r>
                      <a:rPr lang="en-US" b="0">
                        <a:latin typeface="Cambria Math" panose="02040503050406030204" pitchFamily="18" charset="0"/>
                      </a:rPr>
                      <m:t> </m:t>
                    </m:r>
                    <m:r>
                      <a:rPr lang="en-US" b="0" i="1">
                        <a:latin typeface="Cambria Math" panose="02040503050406030204" pitchFamily="18" charset="0"/>
                      </a:rPr>
                      <m:t>𝑘𝑁</m:t>
                    </m:r>
                    <m:r>
                      <a:rPr lang="en-US" b="0">
                        <a:latin typeface="Cambria Math" panose="02040503050406030204" pitchFamily="18" charset="0"/>
                      </a:rPr>
                      <m:t>/</m:t>
                    </m:r>
                    <m:r>
                      <a:rPr lang="en-US" b="0" i="1">
                        <a:latin typeface="Cambria Math" panose="02040503050406030204" pitchFamily="18" charset="0"/>
                      </a:rPr>
                      <m:t>𝑚</m:t>
                    </m:r>
                  </m:oMath>
                </a14:m>
                <a:endParaRPr lang="en-US" dirty="0"/>
              </a:p>
              <a:p>
                <a:endParaRPr lang="en-US" b="1" dirty="0"/>
              </a:p>
              <a:p>
                <a:endParaRPr lang="en-US" sz="2000" dirty="0"/>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a:t>
                </a:r>
                <a:endParaRPr lang="ar-SA" sz="2000" dirty="0">
                  <a:latin typeface="Times New Roman" panose="02020603050405020304" pitchFamily="18" charset="0"/>
                  <a:cs typeface="Times New Roman" panose="02020603050405020304" pitchFamily="18"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373964" y="1632010"/>
                <a:ext cx="9151687" cy="4946290"/>
              </a:xfrm>
              <a:prstGeom prst="rect">
                <a:avLst/>
              </a:prstGeom>
              <a:blipFill>
                <a:blip r:embed="rId2"/>
                <a:stretch>
                  <a:fillRect l="-533"/>
                </a:stretch>
              </a:blipFill>
            </p:spPr>
            <p:txBody>
              <a:bodyPr/>
              <a:lstStyle/>
              <a:p>
                <a:r>
                  <a:rPr lang="en-US">
                    <a:noFill/>
                  </a:rPr>
                  <a:t> </a:t>
                </a:r>
              </a:p>
            </p:txBody>
          </p:sp>
        </mc:Fallback>
      </mc:AlternateContent>
      <p:pic>
        <p:nvPicPr>
          <p:cNvPr id="2" name="Picture 1"/>
          <p:cNvPicPr>
            <a:picLocks noChangeAspect="1"/>
          </p:cNvPicPr>
          <p:nvPr/>
        </p:nvPicPr>
        <p:blipFill>
          <a:blip r:embed="rId3"/>
          <a:stretch>
            <a:fillRect/>
          </a:stretch>
        </p:blipFill>
        <p:spPr>
          <a:xfrm>
            <a:off x="5002307" y="1854293"/>
            <a:ext cx="6864316" cy="3833813"/>
          </a:xfrm>
          <a:prstGeom prst="rect">
            <a:avLst/>
          </a:prstGeom>
        </p:spPr>
      </p:pic>
    </p:spTree>
    <p:extLst>
      <p:ext uri="{BB962C8B-B14F-4D97-AF65-F5344CB8AC3E}">
        <p14:creationId xmlns:p14="http://schemas.microsoft.com/office/powerpoint/2010/main" val="1647437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262689" y="6396060"/>
            <a:ext cx="2743200" cy="365125"/>
          </a:xfrm>
        </p:spPr>
        <p:txBody>
          <a:bodyPr anchor="t"/>
          <a:lstStyle/>
          <a:p>
            <a:fld id="{B703E0D4-04D6-4AAD-9B0A-3E270B190815}" type="slidenum">
              <a:rPr lang="en-US" sz="1600" b="1">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pPr/>
              <a:t>8</a:t>
            </a:fld>
            <a:endParaRPr lang="en-U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4" name="Group 3"/>
          <p:cNvGrpSpPr/>
          <p:nvPr/>
        </p:nvGrpSpPr>
        <p:grpSpPr>
          <a:xfrm>
            <a:off x="-249679" y="1448961"/>
            <a:ext cx="3223595" cy="5193573"/>
            <a:chOff x="-198937" y="-89352"/>
            <a:chExt cx="3731285" cy="6688923"/>
          </a:xfrm>
        </p:grpSpPr>
        <p:grpSp>
          <p:nvGrpSpPr>
            <p:cNvPr id="5" name="Group 4"/>
            <p:cNvGrpSpPr/>
            <p:nvPr/>
          </p:nvGrpSpPr>
          <p:grpSpPr>
            <a:xfrm>
              <a:off x="827803" y="-89352"/>
              <a:ext cx="1838957" cy="2584857"/>
              <a:chOff x="827803" y="114486"/>
              <a:chExt cx="1838957" cy="2584857"/>
            </a:xfrm>
          </p:grpSpPr>
          <p:grpSp>
            <p:nvGrpSpPr>
              <p:cNvPr id="19" name="Group 18"/>
              <p:cNvGrpSpPr/>
              <p:nvPr/>
            </p:nvGrpSpPr>
            <p:grpSpPr>
              <a:xfrm>
                <a:off x="827803" y="114486"/>
                <a:ext cx="1838957" cy="1828800"/>
                <a:chOff x="827803" y="114486"/>
                <a:chExt cx="1838957" cy="1828800"/>
              </a:xfrm>
            </p:grpSpPr>
            <p:sp>
              <p:nvSpPr>
                <p:cNvPr id="21" name="Oval 20"/>
                <p:cNvSpPr/>
                <p:nvPr/>
              </p:nvSpPr>
              <p:spPr>
                <a:xfrm>
                  <a:off x="827803" y="114486"/>
                  <a:ext cx="1721951" cy="1828800"/>
                </a:xfrm>
                <a:prstGeom prst="ellipse">
                  <a:avLst/>
                </a:prstGeom>
                <a:solidFill>
                  <a:schemeClr val="accent4">
                    <a:lumMod val="20000"/>
                    <a:lumOff val="80000"/>
                  </a:scheme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p>
              </p:txBody>
            </p:sp>
            <p:sp>
              <p:nvSpPr>
                <p:cNvPr id="22" name="TextBox 21"/>
                <p:cNvSpPr txBox="1"/>
                <p:nvPr/>
              </p:nvSpPr>
              <p:spPr>
                <a:xfrm>
                  <a:off x="837960" y="811782"/>
                  <a:ext cx="1828800" cy="589964"/>
                </a:xfrm>
                <a:prstGeom prst="rect">
                  <a:avLst/>
                </a:prstGeom>
                <a:noFill/>
                <a:ln>
                  <a:noFill/>
                </a:ln>
              </p:spPr>
              <p:txBody>
                <a:bodyPr wrap="square" rtlCol="0" anchor="ctr" anchorCtr="1">
                  <a:spAutoFit/>
                </a:bodyPr>
                <a:lstStyle/>
                <a:p>
                  <a:pPr algn="ctr">
                    <a:lnSpc>
                      <a:spcPct val="150000"/>
                    </a:lnSpc>
                  </a:pPr>
                  <a:r>
                    <a:rPr lang="en-US" b="1" dirty="0">
                      <a:latin typeface="Times New Roman" panose="02020603050405020304" pitchFamily="18" charset="0"/>
                      <a:cs typeface="Times New Roman" panose="02020603050405020304" pitchFamily="18" charset="0"/>
                    </a:rPr>
                    <a:t>Live Load</a:t>
                  </a:r>
                </a:p>
              </p:txBody>
            </p:sp>
          </p:grpSp>
          <p:sp>
            <p:nvSpPr>
              <p:cNvPr id="20" name="Chevron 19"/>
              <p:cNvSpPr/>
              <p:nvPr/>
            </p:nvSpPr>
            <p:spPr>
              <a:xfrm rot="5400000">
                <a:off x="1452322" y="1970680"/>
                <a:ext cx="600076" cy="857250"/>
              </a:xfrm>
              <a:prstGeom prst="chevron">
                <a:avLst/>
              </a:prstGeom>
              <a:solidFill>
                <a:schemeClr val="accent4">
                  <a:lumMod val="20000"/>
                  <a:lumOff val="80000"/>
                </a:scheme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grpSp>
        <p:grpSp>
          <p:nvGrpSpPr>
            <p:cNvPr id="6" name="Group 5"/>
            <p:cNvGrpSpPr/>
            <p:nvPr/>
          </p:nvGrpSpPr>
          <p:grpSpPr>
            <a:xfrm>
              <a:off x="-198937" y="2893701"/>
              <a:ext cx="3731285" cy="3705870"/>
              <a:chOff x="-239418" y="3293076"/>
              <a:chExt cx="3731285" cy="3705870"/>
            </a:xfrm>
          </p:grpSpPr>
          <p:grpSp>
            <p:nvGrpSpPr>
              <p:cNvPr id="7" name="Group 6"/>
              <p:cNvGrpSpPr/>
              <p:nvPr/>
            </p:nvGrpSpPr>
            <p:grpSpPr>
              <a:xfrm>
                <a:off x="-239418" y="3293076"/>
                <a:ext cx="3707472" cy="792654"/>
                <a:chOff x="-239418" y="3293076"/>
                <a:chExt cx="3707472" cy="792654"/>
              </a:xfrm>
            </p:grpSpPr>
            <p:sp>
              <p:nvSpPr>
                <p:cNvPr id="17" name="Pentagon 16"/>
                <p:cNvSpPr/>
                <p:nvPr/>
              </p:nvSpPr>
              <p:spPr>
                <a:xfrm rot="10800000" flipH="1">
                  <a:off x="252890" y="3293076"/>
                  <a:ext cx="3215164" cy="792654"/>
                </a:xfrm>
                <a:prstGeom prst="homePlate">
                  <a:avLst/>
                </a:prstGeom>
                <a:gradFill>
                  <a:gsLst>
                    <a:gs pos="32000">
                      <a:schemeClr val="accent4">
                        <a:lumMod val="20000"/>
                        <a:lumOff val="80000"/>
                      </a:schemeClr>
                    </a:gs>
                    <a:gs pos="2000">
                      <a:schemeClr val="accent4">
                        <a:lumMod val="40000"/>
                        <a:lumOff val="60000"/>
                      </a:schemeClr>
                    </a:gs>
                    <a:gs pos="98052">
                      <a:schemeClr val="accent5">
                        <a:lumMod val="20000"/>
                        <a:lumOff val="80000"/>
                      </a:schemeClr>
                    </a:gs>
                    <a:gs pos="56000">
                      <a:schemeClr val="accent4">
                        <a:lumMod val="20000"/>
                        <a:lumOff val="80000"/>
                      </a:schemeClr>
                    </a:gs>
                  </a:gsLst>
                  <a:lin ang="0" scaled="0"/>
                </a:gradFill>
                <a:ln>
                  <a:solidFill>
                    <a:schemeClr val="accent5">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8" name="Rectangle 17"/>
                    <p:cNvSpPr/>
                    <p:nvPr/>
                  </p:nvSpPr>
                  <p:spPr>
                    <a:xfrm>
                      <a:off x="-239418" y="3530411"/>
                      <a:ext cx="3657076" cy="443217"/>
                    </a:xfrm>
                    <a:prstGeom prst="rect">
                      <a:avLst/>
                    </a:prstGeom>
                  </p:spPr>
                  <p:txBody>
                    <a:bodyPr wrap="square" anchor="ctr">
                      <a:spAutoFit/>
                    </a:bodyPr>
                    <a:lstStyle/>
                    <a:p>
                      <a:pPr marL="457200" algn="ctr">
                        <a:spcAft>
                          <a:spcPts val="0"/>
                        </a:spcAft>
                      </a:pPr>
                      <a:r>
                        <a:rPr lang="en-US" sz="1600" b="1" dirty="0">
                          <a:latin typeface="Times New Roman" panose="02020603050405020304" pitchFamily="18" charset="0"/>
                          <a:cs typeface="+mj-cs"/>
                        </a:rPr>
                        <a:t>Parking  (2.5 </a:t>
                      </a:r>
                      <a14:m>
                        <m:oMath xmlns:m="http://schemas.openxmlformats.org/officeDocument/2006/math">
                          <m:r>
                            <a:rPr lang="en-US" sz="1600" b="1" i="1">
                              <a:latin typeface="Cambria Math" panose="02040503050406030204" pitchFamily="18" charset="0"/>
                              <a:cs typeface="+mj-cs"/>
                            </a:rPr>
                            <m:t>𝒌𝑵</m:t>
                          </m:r>
                          <m:r>
                            <a:rPr lang="en-US" sz="1600" b="1">
                              <a:latin typeface="Cambria Math" panose="02040503050406030204" pitchFamily="18" charset="0"/>
                              <a:cs typeface="+mj-cs"/>
                            </a:rPr>
                            <m:t>/</m:t>
                          </m:r>
                          <m:sSup>
                            <m:sSupPr>
                              <m:ctrlPr>
                                <a:rPr lang="en-US" sz="1600" b="1" i="1">
                                  <a:latin typeface="Cambria Math" panose="02040503050406030204" pitchFamily="18" charset="0"/>
                                  <a:cs typeface="+mj-cs"/>
                                </a:rPr>
                              </m:ctrlPr>
                            </m:sSupPr>
                            <m:e>
                              <m:r>
                                <a:rPr lang="en-US" sz="1600" b="1" i="1">
                                  <a:latin typeface="Cambria Math" panose="02040503050406030204" pitchFamily="18" charset="0"/>
                                  <a:cs typeface="+mj-cs"/>
                                </a:rPr>
                                <m:t>𝒎</m:t>
                              </m:r>
                            </m:e>
                            <m:sup>
                              <m:r>
                                <a:rPr lang="en-US" sz="1600" b="1" i="1">
                                  <a:latin typeface="Cambria Math" panose="02040503050406030204" pitchFamily="18" charset="0"/>
                                  <a:cs typeface="+mj-cs"/>
                                </a:rPr>
                                <m:t>𝟐</m:t>
                              </m:r>
                            </m:sup>
                          </m:sSup>
                        </m:oMath>
                      </a14:m>
                      <a:r>
                        <a:rPr lang="en-US" sz="1600" b="1" dirty="0">
                          <a:latin typeface="Times New Roman" panose="02020603050405020304" pitchFamily="18" charset="0"/>
                          <a:ea typeface="Calibri" panose="020F0502020204030204" pitchFamily="34" charset="0"/>
                          <a:cs typeface="+mj-cs"/>
                        </a:rPr>
                        <a:t>)</a:t>
                      </a:r>
                    </a:p>
                  </p:txBody>
                </p:sp>
              </mc:Choice>
              <mc:Fallback xmlns="">
                <p:sp>
                  <p:nvSpPr>
                    <p:cNvPr id="18" name="Rectangle 17"/>
                    <p:cNvSpPr>
                      <a:spLocks noRot="1" noChangeAspect="1" noMove="1" noResize="1" noEditPoints="1" noAdjustHandles="1" noChangeArrowheads="1" noChangeShapeType="1" noTextEdit="1"/>
                    </p:cNvSpPr>
                    <p:nvPr/>
                  </p:nvSpPr>
                  <p:spPr>
                    <a:xfrm>
                      <a:off x="-239418" y="3530411"/>
                      <a:ext cx="3657076" cy="443217"/>
                    </a:xfrm>
                    <a:prstGeom prst="rect">
                      <a:avLst/>
                    </a:prstGeom>
                    <a:blipFill>
                      <a:blip r:embed="rId2"/>
                      <a:stretch>
                        <a:fillRect t="-3571" b="-23214"/>
                      </a:stretch>
                    </a:blipFill>
                  </p:spPr>
                  <p:txBody>
                    <a:bodyPr/>
                    <a:lstStyle/>
                    <a:p>
                      <a:r>
                        <a:rPr lang="ar-JO">
                          <a:noFill/>
                        </a:rPr>
                        <a:t> </a:t>
                      </a:r>
                    </a:p>
                  </p:txBody>
                </p:sp>
              </mc:Fallback>
            </mc:AlternateContent>
          </p:grpSp>
          <p:grpSp>
            <p:nvGrpSpPr>
              <p:cNvPr id="8" name="Group 7"/>
              <p:cNvGrpSpPr/>
              <p:nvPr/>
            </p:nvGrpSpPr>
            <p:grpSpPr>
              <a:xfrm>
                <a:off x="-162224" y="4274890"/>
                <a:ext cx="3654091" cy="792654"/>
                <a:chOff x="-186037" y="3293076"/>
                <a:chExt cx="3654091" cy="792654"/>
              </a:xfrm>
            </p:grpSpPr>
            <p:sp>
              <p:nvSpPr>
                <p:cNvPr id="15" name="Pentagon 14"/>
                <p:cNvSpPr/>
                <p:nvPr/>
              </p:nvSpPr>
              <p:spPr>
                <a:xfrm rot="10800000" flipH="1">
                  <a:off x="252890" y="3293076"/>
                  <a:ext cx="3215164" cy="792654"/>
                </a:xfrm>
                <a:prstGeom prst="homePlate">
                  <a:avLst/>
                </a:prstGeom>
                <a:gradFill>
                  <a:gsLst>
                    <a:gs pos="32000">
                      <a:schemeClr val="accent4">
                        <a:lumMod val="20000"/>
                        <a:lumOff val="80000"/>
                      </a:schemeClr>
                    </a:gs>
                    <a:gs pos="2000">
                      <a:schemeClr val="accent4">
                        <a:lumMod val="40000"/>
                        <a:lumOff val="60000"/>
                      </a:schemeClr>
                    </a:gs>
                    <a:gs pos="98052">
                      <a:schemeClr val="accent5">
                        <a:lumMod val="20000"/>
                        <a:lumOff val="80000"/>
                      </a:schemeClr>
                    </a:gs>
                    <a:gs pos="56000">
                      <a:schemeClr val="accent4">
                        <a:lumMod val="20000"/>
                        <a:lumOff val="80000"/>
                      </a:schemeClr>
                    </a:gs>
                  </a:gsLst>
                  <a:lin ang="0" scaled="0"/>
                </a:gradFill>
                <a:ln>
                  <a:solidFill>
                    <a:schemeClr val="accent5">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6" name="Rectangle 15"/>
                    <p:cNvSpPr/>
                    <p:nvPr/>
                  </p:nvSpPr>
                  <p:spPr>
                    <a:xfrm>
                      <a:off x="-186037" y="3467794"/>
                      <a:ext cx="3424241" cy="443217"/>
                    </a:xfrm>
                    <a:prstGeom prst="rect">
                      <a:avLst/>
                    </a:prstGeom>
                  </p:spPr>
                  <p:txBody>
                    <a:bodyPr wrap="square" anchor="ctr">
                      <a:spAutoFit/>
                    </a:bodyPr>
                    <a:lstStyle/>
                    <a:p>
                      <a:pPr marL="457200" algn="ctr">
                        <a:spcAft>
                          <a:spcPts val="0"/>
                        </a:spcAft>
                      </a:pPr>
                      <a:r>
                        <a:rPr lang="en-US" sz="1600" b="1" dirty="0">
                          <a:latin typeface="Times New Roman" panose="02020603050405020304" pitchFamily="18" charset="0"/>
                          <a:cs typeface="+mj-cs"/>
                        </a:rPr>
                        <a:t> Mall  (3.5 </a:t>
                      </a:r>
                      <a14:m>
                        <m:oMath xmlns:m="http://schemas.openxmlformats.org/officeDocument/2006/math">
                          <m:r>
                            <a:rPr lang="en-US" sz="1600" b="1" i="1">
                              <a:latin typeface="Cambria Math" panose="02040503050406030204" pitchFamily="18" charset="0"/>
                              <a:cs typeface="+mj-cs"/>
                            </a:rPr>
                            <m:t>𝒌𝑵</m:t>
                          </m:r>
                          <m:r>
                            <a:rPr lang="en-US" sz="1600" b="1">
                              <a:latin typeface="Cambria Math" panose="02040503050406030204" pitchFamily="18" charset="0"/>
                              <a:cs typeface="+mj-cs"/>
                            </a:rPr>
                            <m:t>/</m:t>
                          </m:r>
                          <m:sSup>
                            <m:sSupPr>
                              <m:ctrlPr>
                                <a:rPr lang="en-US" sz="1600" b="1" i="1">
                                  <a:latin typeface="Cambria Math" panose="02040503050406030204" pitchFamily="18" charset="0"/>
                                  <a:cs typeface="+mj-cs"/>
                                </a:rPr>
                              </m:ctrlPr>
                            </m:sSupPr>
                            <m:e>
                              <m:r>
                                <a:rPr lang="en-US" sz="1600" b="1" i="1">
                                  <a:latin typeface="Cambria Math" panose="02040503050406030204" pitchFamily="18" charset="0"/>
                                  <a:cs typeface="+mj-cs"/>
                                </a:rPr>
                                <m:t>𝒎</m:t>
                              </m:r>
                            </m:e>
                            <m:sup>
                              <m:r>
                                <a:rPr lang="en-US" sz="1600" b="1" i="1">
                                  <a:latin typeface="Cambria Math" panose="02040503050406030204" pitchFamily="18" charset="0"/>
                                  <a:cs typeface="+mj-cs"/>
                                </a:rPr>
                                <m:t>𝟐</m:t>
                              </m:r>
                            </m:sup>
                          </m:sSup>
                        </m:oMath>
                      </a14:m>
                      <a:r>
                        <a:rPr lang="en-US" sz="1600" b="1" dirty="0">
                          <a:latin typeface="Times New Roman" panose="02020603050405020304" pitchFamily="18" charset="0"/>
                          <a:ea typeface="Calibri" panose="020F0502020204030204" pitchFamily="34" charset="0"/>
                          <a:cs typeface="+mj-cs"/>
                        </a:rPr>
                        <a:t>)</a:t>
                      </a:r>
                    </a:p>
                  </p:txBody>
                </p:sp>
              </mc:Choice>
              <mc:Fallback xmlns="">
                <p:sp>
                  <p:nvSpPr>
                    <p:cNvPr id="16" name="Rectangle 15"/>
                    <p:cNvSpPr>
                      <a:spLocks noRot="1" noChangeAspect="1" noMove="1" noResize="1" noEditPoints="1" noAdjustHandles="1" noChangeArrowheads="1" noChangeShapeType="1" noTextEdit="1"/>
                    </p:cNvSpPr>
                    <p:nvPr/>
                  </p:nvSpPr>
                  <p:spPr>
                    <a:xfrm>
                      <a:off x="-186037" y="3467794"/>
                      <a:ext cx="3424241" cy="443217"/>
                    </a:xfrm>
                    <a:prstGeom prst="rect">
                      <a:avLst/>
                    </a:prstGeom>
                    <a:blipFill>
                      <a:blip r:embed="rId3"/>
                      <a:stretch>
                        <a:fillRect t="-3571" b="-23214"/>
                      </a:stretch>
                    </a:blipFill>
                  </p:spPr>
                  <p:txBody>
                    <a:bodyPr/>
                    <a:lstStyle/>
                    <a:p>
                      <a:r>
                        <a:rPr lang="ar-JO">
                          <a:noFill/>
                        </a:rPr>
                        <a:t> </a:t>
                      </a:r>
                    </a:p>
                  </p:txBody>
                </p:sp>
              </mc:Fallback>
            </mc:AlternateContent>
          </p:grpSp>
          <p:grpSp>
            <p:nvGrpSpPr>
              <p:cNvPr id="9" name="Group 8"/>
              <p:cNvGrpSpPr/>
              <p:nvPr/>
            </p:nvGrpSpPr>
            <p:grpSpPr>
              <a:xfrm>
                <a:off x="-22003" y="5233344"/>
                <a:ext cx="3513870" cy="792654"/>
                <a:chOff x="-45816" y="3293076"/>
                <a:chExt cx="3513870" cy="792654"/>
              </a:xfrm>
            </p:grpSpPr>
            <p:sp>
              <p:nvSpPr>
                <p:cNvPr id="13" name="Pentagon 12"/>
                <p:cNvSpPr/>
                <p:nvPr/>
              </p:nvSpPr>
              <p:spPr>
                <a:xfrm rot="10800000" flipH="1">
                  <a:off x="252890" y="3293076"/>
                  <a:ext cx="3215164" cy="792654"/>
                </a:xfrm>
                <a:prstGeom prst="homePlate">
                  <a:avLst/>
                </a:prstGeom>
                <a:gradFill>
                  <a:gsLst>
                    <a:gs pos="32000">
                      <a:schemeClr val="accent4">
                        <a:lumMod val="20000"/>
                        <a:lumOff val="80000"/>
                      </a:schemeClr>
                    </a:gs>
                    <a:gs pos="2000">
                      <a:schemeClr val="accent4">
                        <a:lumMod val="40000"/>
                        <a:lumOff val="60000"/>
                      </a:schemeClr>
                    </a:gs>
                    <a:gs pos="98052">
                      <a:schemeClr val="accent5">
                        <a:lumMod val="20000"/>
                        <a:lumOff val="80000"/>
                      </a:schemeClr>
                    </a:gs>
                    <a:gs pos="56000">
                      <a:schemeClr val="accent4">
                        <a:lumMod val="20000"/>
                        <a:lumOff val="80000"/>
                      </a:schemeClr>
                    </a:gs>
                  </a:gsLst>
                  <a:lin ang="0" scaled="0"/>
                </a:gradFill>
                <a:ln>
                  <a:solidFill>
                    <a:schemeClr val="accent5">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4" name="Rectangle 13"/>
                    <p:cNvSpPr/>
                    <p:nvPr/>
                  </p:nvSpPr>
                  <p:spPr>
                    <a:xfrm>
                      <a:off x="-45816" y="3312849"/>
                      <a:ext cx="3288507" cy="760331"/>
                    </a:xfrm>
                    <a:prstGeom prst="rect">
                      <a:avLst/>
                    </a:prstGeom>
                  </p:spPr>
                  <p:txBody>
                    <a:bodyPr wrap="square" anchor="ctr">
                      <a:spAutoFit/>
                    </a:bodyPr>
                    <a:lstStyle/>
                    <a:p>
                      <a:pPr marL="457200" algn="ctr">
                        <a:spcAft>
                          <a:spcPts val="0"/>
                        </a:spcAft>
                      </a:pPr>
                      <a:r>
                        <a:rPr lang="en-US" sz="1600" b="1" dirty="0">
                          <a:latin typeface="Times New Roman" panose="02020603050405020304" pitchFamily="18" charset="0"/>
                          <a:cs typeface="+mj-cs"/>
                        </a:rPr>
                        <a:t>Clinics &amp; Offices </a:t>
                      </a:r>
                      <a:br>
                        <a:rPr lang="en-US" sz="1600" b="1" dirty="0">
                          <a:latin typeface="Times New Roman" panose="02020603050405020304" pitchFamily="18" charset="0"/>
                          <a:cs typeface="+mj-cs"/>
                        </a:rPr>
                      </a:br>
                      <a:r>
                        <a:rPr lang="en-US" sz="1600" b="1" dirty="0">
                          <a:latin typeface="Times New Roman" panose="02020603050405020304" pitchFamily="18" charset="0"/>
                          <a:cs typeface="+mj-cs"/>
                        </a:rPr>
                        <a:t>(3 </a:t>
                      </a:r>
                      <a14:m>
                        <m:oMath xmlns:m="http://schemas.openxmlformats.org/officeDocument/2006/math">
                          <m:r>
                            <a:rPr lang="en-US" sz="1600" b="1" i="1">
                              <a:latin typeface="Cambria Math" panose="02040503050406030204" pitchFamily="18" charset="0"/>
                              <a:cs typeface="+mj-cs"/>
                            </a:rPr>
                            <m:t>𝒌𝑵</m:t>
                          </m:r>
                          <m:r>
                            <a:rPr lang="en-US" sz="1600" b="1">
                              <a:latin typeface="Cambria Math" panose="02040503050406030204" pitchFamily="18" charset="0"/>
                              <a:cs typeface="+mj-cs"/>
                            </a:rPr>
                            <m:t>/</m:t>
                          </m:r>
                          <m:sSup>
                            <m:sSupPr>
                              <m:ctrlPr>
                                <a:rPr lang="en-US" sz="1600" b="1" i="1">
                                  <a:latin typeface="Cambria Math" panose="02040503050406030204" pitchFamily="18" charset="0"/>
                                  <a:cs typeface="+mj-cs"/>
                                </a:rPr>
                              </m:ctrlPr>
                            </m:sSupPr>
                            <m:e>
                              <m:r>
                                <a:rPr lang="en-US" sz="1600" b="1" i="1">
                                  <a:latin typeface="Cambria Math" panose="02040503050406030204" pitchFamily="18" charset="0"/>
                                  <a:cs typeface="+mj-cs"/>
                                </a:rPr>
                                <m:t>𝒎</m:t>
                              </m:r>
                            </m:e>
                            <m:sup>
                              <m:r>
                                <a:rPr lang="en-US" sz="1600" b="1" i="1">
                                  <a:latin typeface="Cambria Math" panose="02040503050406030204" pitchFamily="18" charset="0"/>
                                  <a:cs typeface="+mj-cs"/>
                                </a:rPr>
                                <m:t>𝟐</m:t>
                              </m:r>
                            </m:sup>
                          </m:sSup>
                        </m:oMath>
                      </a14:m>
                      <a:r>
                        <a:rPr lang="en-US" sz="1600" b="1" dirty="0">
                          <a:latin typeface="Times New Roman" panose="02020603050405020304" pitchFamily="18" charset="0"/>
                          <a:ea typeface="Calibri" panose="020F0502020204030204" pitchFamily="34" charset="0"/>
                          <a:cs typeface="+mj-cs"/>
                        </a:rPr>
                        <a:t>)</a:t>
                      </a:r>
                    </a:p>
                  </p:txBody>
                </p:sp>
              </mc:Choice>
              <mc:Fallback xmlns="">
                <p:sp>
                  <p:nvSpPr>
                    <p:cNvPr id="14" name="Rectangle 13"/>
                    <p:cNvSpPr>
                      <a:spLocks noRot="1" noChangeAspect="1" noMove="1" noResize="1" noEditPoints="1" noAdjustHandles="1" noChangeArrowheads="1" noChangeShapeType="1" noTextEdit="1"/>
                    </p:cNvSpPr>
                    <p:nvPr/>
                  </p:nvSpPr>
                  <p:spPr>
                    <a:xfrm>
                      <a:off x="-45816" y="3312849"/>
                      <a:ext cx="3288507" cy="760331"/>
                    </a:xfrm>
                    <a:prstGeom prst="rect">
                      <a:avLst/>
                    </a:prstGeom>
                    <a:blipFill>
                      <a:blip r:embed="rId4"/>
                      <a:stretch>
                        <a:fillRect t="-2062" b="-13402"/>
                      </a:stretch>
                    </a:blipFill>
                  </p:spPr>
                  <p:txBody>
                    <a:bodyPr/>
                    <a:lstStyle/>
                    <a:p>
                      <a:r>
                        <a:rPr lang="ar-JO">
                          <a:noFill/>
                        </a:rPr>
                        <a:t> </a:t>
                      </a:r>
                    </a:p>
                  </p:txBody>
                </p:sp>
              </mc:Fallback>
            </mc:AlternateContent>
          </p:grpSp>
          <p:grpSp>
            <p:nvGrpSpPr>
              <p:cNvPr id="10" name="Group 9"/>
              <p:cNvGrpSpPr/>
              <p:nvPr/>
            </p:nvGrpSpPr>
            <p:grpSpPr>
              <a:xfrm>
                <a:off x="-156120" y="6191799"/>
                <a:ext cx="3647987" cy="807147"/>
                <a:chOff x="-179933" y="3293077"/>
                <a:chExt cx="3647987" cy="807147"/>
              </a:xfrm>
            </p:grpSpPr>
            <p:sp>
              <p:nvSpPr>
                <p:cNvPr id="11" name="Pentagon 10"/>
                <p:cNvSpPr/>
                <p:nvPr/>
              </p:nvSpPr>
              <p:spPr>
                <a:xfrm rot="10800000" flipH="1">
                  <a:off x="252890" y="3293077"/>
                  <a:ext cx="3215164" cy="792653"/>
                </a:xfrm>
                <a:prstGeom prst="homePlate">
                  <a:avLst/>
                </a:prstGeom>
                <a:gradFill>
                  <a:gsLst>
                    <a:gs pos="32000">
                      <a:schemeClr val="accent4">
                        <a:lumMod val="20000"/>
                        <a:lumOff val="80000"/>
                      </a:schemeClr>
                    </a:gs>
                    <a:gs pos="2000">
                      <a:schemeClr val="accent4">
                        <a:lumMod val="40000"/>
                        <a:lumOff val="60000"/>
                      </a:schemeClr>
                    </a:gs>
                    <a:gs pos="98052">
                      <a:schemeClr val="accent5">
                        <a:lumMod val="20000"/>
                        <a:lumOff val="80000"/>
                      </a:schemeClr>
                    </a:gs>
                    <a:gs pos="56000">
                      <a:schemeClr val="accent4">
                        <a:lumMod val="20000"/>
                        <a:lumOff val="80000"/>
                      </a:schemeClr>
                    </a:gs>
                  </a:gsLst>
                  <a:lin ang="0" scaled="0"/>
                </a:gradFill>
                <a:ln>
                  <a:solidFill>
                    <a:schemeClr val="accent5">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2" name="Rectangle 11"/>
                    <p:cNvSpPr/>
                    <p:nvPr/>
                  </p:nvSpPr>
                  <p:spPr>
                    <a:xfrm>
                      <a:off x="-179933" y="3339894"/>
                      <a:ext cx="3288507" cy="760330"/>
                    </a:xfrm>
                    <a:prstGeom prst="rect">
                      <a:avLst/>
                    </a:prstGeom>
                  </p:spPr>
                  <p:txBody>
                    <a:bodyPr wrap="square" anchor="ctr">
                      <a:spAutoFit/>
                    </a:bodyPr>
                    <a:lstStyle/>
                    <a:p>
                      <a:pPr marL="457200" algn="ctr">
                        <a:spcAft>
                          <a:spcPts val="0"/>
                        </a:spcAft>
                      </a:pPr>
                      <a:r>
                        <a:rPr lang="en-US" sz="1600" b="1" dirty="0">
                          <a:latin typeface="Times New Roman" panose="02020603050405020304" pitchFamily="18" charset="0"/>
                          <a:cs typeface="+mj-cs"/>
                        </a:rPr>
                        <a:t>Student dormitories</a:t>
                      </a:r>
                      <a:br>
                        <a:rPr lang="en-US" sz="1600" b="1" dirty="0">
                          <a:latin typeface="Times New Roman" panose="02020603050405020304" pitchFamily="18" charset="0"/>
                          <a:cs typeface="+mj-cs"/>
                        </a:rPr>
                      </a:br>
                      <a:r>
                        <a:rPr lang="en-US" sz="1600" b="1" dirty="0">
                          <a:latin typeface="Times New Roman" panose="02020603050405020304" pitchFamily="18" charset="0"/>
                          <a:cs typeface="+mj-cs"/>
                        </a:rPr>
                        <a:t>  (2 </a:t>
                      </a:r>
                      <a14:m>
                        <m:oMath xmlns:m="http://schemas.openxmlformats.org/officeDocument/2006/math">
                          <m:r>
                            <a:rPr lang="en-US" sz="1600" b="1" i="1">
                              <a:latin typeface="Cambria Math" panose="02040503050406030204" pitchFamily="18" charset="0"/>
                              <a:cs typeface="+mj-cs"/>
                            </a:rPr>
                            <m:t>𝒌𝑵</m:t>
                          </m:r>
                          <m:r>
                            <a:rPr lang="en-US" sz="1600" b="1">
                              <a:latin typeface="Cambria Math" panose="02040503050406030204" pitchFamily="18" charset="0"/>
                              <a:cs typeface="+mj-cs"/>
                            </a:rPr>
                            <m:t>/</m:t>
                          </m:r>
                          <m:sSup>
                            <m:sSupPr>
                              <m:ctrlPr>
                                <a:rPr lang="en-US" sz="1600" b="1" i="1">
                                  <a:latin typeface="Cambria Math" panose="02040503050406030204" pitchFamily="18" charset="0"/>
                                  <a:cs typeface="+mj-cs"/>
                                </a:rPr>
                              </m:ctrlPr>
                            </m:sSupPr>
                            <m:e>
                              <m:r>
                                <a:rPr lang="en-US" sz="1600" b="1" i="1">
                                  <a:latin typeface="Cambria Math" panose="02040503050406030204" pitchFamily="18" charset="0"/>
                                  <a:cs typeface="+mj-cs"/>
                                </a:rPr>
                                <m:t>𝒎</m:t>
                              </m:r>
                            </m:e>
                            <m:sup>
                              <m:r>
                                <a:rPr lang="en-US" sz="1600" b="1" i="1">
                                  <a:latin typeface="Cambria Math" panose="02040503050406030204" pitchFamily="18" charset="0"/>
                                  <a:cs typeface="+mj-cs"/>
                                </a:rPr>
                                <m:t>𝟐</m:t>
                              </m:r>
                            </m:sup>
                          </m:sSup>
                        </m:oMath>
                      </a14:m>
                      <a:r>
                        <a:rPr lang="en-US" sz="1600" b="1" dirty="0">
                          <a:latin typeface="Times New Roman" panose="02020603050405020304" pitchFamily="18" charset="0"/>
                          <a:ea typeface="Calibri" panose="020F0502020204030204" pitchFamily="34" charset="0"/>
                          <a:cs typeface="+mj-cs"/>
                        </a:rPr>
                        <a:t>)</a:t>
                      </a:r>
                    </a:p>
                  </p:txBody>
                </p:sp>
              </mc:Choice>
              <mc:Fallback xmlns="">
                <p:sp>
                  <p:nvSpPr>
                    <p:cNvPr id="12" name="Rectangle 11"/>
                    <p:cNvSpPr>
                      <a:spLocks noRot="1" noChangeAspect="1" noMove="1" noResize="1" noEditPoints="1" noAdjustHandles="1" noChangeArrowheads="1" noChangeShapeType="1" noTextEdit="1"/>
                    </p:cNvSpPr>
                    <p:nvPr/>
                  </p:nvSpPr>
                  <p:spPr>
                    <a:xfrm>
                      <a:off x="-179933" y="3339894"/>
                      <a:ext cx="3288507" cy="760330"/>
                    </a:xfrm>
                    <a:prstGeom prst="rect">
                      <a:avLst/>
                    </a:prstGeom>
                    <a:blipFill>
                      <a:blip r:embed="rId5"/>
                      <a:stretch>
                        <a:fillRect t="-3093" b="-12371"/>
                      </a:stretch>
                    </a:blipFill>
                  </p:spPr>
                  <p:txBody>
                    <a:bodyPr/>
                    <a:lstStyle/>
                    <a:p>
                      <a:r>
                        <a:rPr lang="ar-JO">
                          <a:noFill/>
                        </a:rPr>
                        <a:t> </a:t>
                      </a:r>
                    </a:p>
                  </p:txBody>
                </p:sp>
              </mc:Fallback>
            </mc:AlternateContent>
          </p:grpSp>
        </p:grpSp>
      </p:grpSp>
      <p:grpSp>
        <p:nvGrpSpPr>
          <p:cNvPr id="24" name="Group 23"/>
          <p:cNvGrpSpPr/>
          <p:nvPr/>
        </p:nvGrpSpPr>
        <p:grpSpPr>
          <a:xfrm rot="10800000" flipH="1">
            <a:off x="6042106" y="1674483"/>
            <a:ext cx="2501122" cy="2898938"/>
            <a:chOff x="3902521" y="5536819"/>
            <a:chExt cx="2609850" cy="3312885"/>
          </a:xfrm>
        </p:grpSpPr>
        <p:grpSp>
          <p:nvGrpSpPr>
            <p:cNvPr id="26" name="Group 25"/>
            <p:cNvGrpSpPr/>
            <p:nvPr/>
          </p:nvGrpSpPr>
          <p:grpSpPr>
            <a:xfrm>
              <a:off x="3902521" y="6377609"/>
              <a:ext cx="2609850" cy="2472095"/>
              <a:chOff x="4178747" y="7081457"/>
              <a:chExt cx="2609850" cy="2472095"/>
            </a:xfrm>
          </p:grpSpPr>
          <p:sp>
            <p:nvSpPr>
              <p:cNvPr id="28" name="Oval 27"/>
              <p:cNvSpPr/>
              <p:nvPr/>
            </p:nvSpPr>
            <p:spPr>
              <a:xfrm>
                <a:off x="4197085" y="7081457"/>
                <a:ext cx="2434415" cy="2472095"/>
              </a:xfrm>
              <a:prstGeom prst="ellipse">
                <a:avLst/>
              </a:prstGeom>
              <a:solidFill>
                <a:srgbClr val="FCB48C"/>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9" name="TextBox 28"/>
              <p:cNvSpPr txBox="1"/>
              <p:nvPr/>
            </p:nvSpPr>
            <p:spPr>
              <a:xfrm rot="10800000">
                <a:off x="4178747" y="7663456"/>
                <a:ext cx="2609850" cy="1295887"/>
              </a:xfrm>
              <a:prstGeom prst="rect">
                <a:avLst/>
              </a:prstGeom>
              <a:noFill/>
              <a:ln>
                <a:noFill/>
              </a:ln>
            </p:spPr>
            <p:txBody>
              <a:bodyPr wrap="square" rtlCol="0" anchor="ctr" anchorCtr="1">
                <a:spAutoFit/>
              </a:bodyPr>
              <a:lstStyle/>
              <a:p>
                <a:pPr algn="ctr">
                  <a:lnSpc>
                    <a:spcPct val="150000"/>
                  </a:lnSpc>
                </a:pPr>
                <a:r>
                  <a:rPr lang="en-US" sz="2400" b="1" dirty="0">
                    <a:latin typeface="Times New Roman" panose="02020603050405020304" pitchFamily="18" charset="0"/>
                    <a:cs typeface="Times New Roman" panose="02020603050405020304" pitchFamily="18" charset="0"/>
                  </a:rPr>
                  <a:t>Super Impose Dead Load</a:t>
                </a:r>
              </a:p>
            </p:txBody>
          </p:sp>
        </p:grpSp>
        <p:sp>
          <p:nvSpPr>
            <p:cNvPr id="27" name="Chevron 26"/>
            <p:cNvSpPr/>
            <p:nvPr/>
          </p:nvSpPr>
          <p:spPr>
            <a:xfrm rot="16200000">
              <a:off x="4772307" y="5216779"/>
              <a:ext cx="731520" cy="1371600"/>
            </a:xfrm>
            <a:prstGeom prst="chevron">
              <a:avLst/>
            </a:prstGeom>
            <a:solidFill>
              <a:srgbClr val="FCB48C"/>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grpSp>
      <p:sp>
        <p:nvSpPr>
          <p:cNvPr id="30" name="Pentagon 29"/>
          <p:cNvSpPr/>
          <p:nvPr/>
        </p:nvSpPr>
        <p:spPr>
          <a:xfrm rot="10800000" flipH="1">
            <a:off x="5913180" y="4894365"/>
            <a:ext cx="2766535" cy="678237"/>
          </a:xfrm>
          <a:prstGeom prst="homePlate">
            <a:avLst/>
          </a:prstGeom>
          <a:gradFill>
            <a:gsLst>
              <a:gs pos="0">
                <a:srgbClr val="FDC2A1"/>
              </a:gs>
              <a:gs pos="50000">
                <a:srgbClr val="FED2BA"/>
              </a:gs>
              <a:gs pos="100000">
                <a:schemeClr val="accent5">
                  <a:lumMod val="20000"/>
                  <a:lumOff val="80000"/>
                </a:schemeClr>
              </a:gs>
            </a:gsLst>
            <a:lin ang="0" scaled="0"/>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5" name="Rectangle 34"/>
              <p:cNvSpPr/>
              <p:nvPr/>
            </p:nvSpPr>
            <p:spPr>
              <a:xfrm>
                <a:off x="5404491" y="4781807"/>
                <a:ext cx="3138737" cy="653320"/>
              </a:xfrm>
              <a:prstGeom prst="rect">
                <a:avLst/>
              </a:prstGeom>
            </p:spPr>
            <p:txBody>
              <a:bodyPr wrap="square" anchor="ctr">
                <a:spAutoFit/>
              </a:bodyPr>
              <a:lstStyle/>
              <a:p>
                <a:pPr marL="457200" algn="ctr">
                  <a:spcAft>
                    <a:spcPts val="0"/>
                  </a:spcAft>
                </a:pPr>
                <a:endParaRPr lang="en-US" sz="1600" b="1" dirty="0">
                  <a:latin typeface="Times New Roman" panose="02020603050405020304" pitchFamily="18" charset="0"/>
                  <a:cs typeface="Times New Roman" panose="02020603050405020304" pitchFamily="18" charset="0"/>
                </a:endParaRPr>
              </a:p>
              <a:p>
                <a:pPr marL="457200" algn="ctr">
                  <a:spcAft>
                    <a:spcPts val="0"/>
                  </a:spcAft>
                </a:pPr>
                <a:r>
                  <a:rPr lang="en-US" sz="2000" b="1" dirty="0">
                    <a:latin typeface="Times New Roman" panose="02020603050405020304" pitchFamily="18" charset="0"/>
                    <a:cs typeface="+mj-cs"/>
                  </a:rPr>
                  <a:t>(4 </a:t>
                </a:r>
                <a14:m>
                  <m:oMath xmlns:m="http://schemas.openxmlformats.org/officeDocument/2006/math">
                    <m:r>
                      <a:rPr lang="en-US" sz="2000" b="1" i="1" smtClean="0">
                        <a:latin typeface="Cambria Math" panose="02040503050406030204" pitchFamily="18" charset="0"/>
                        <a:cs typeface="+mj-cs"/>
                      </a:rPr>
                      <m:t>𝒌𝑵</m:t>
                    </m:r>
                    <m:r>
                      <a:rPr lang="en-US" sz="2000" b="1">
                        <a:latin typeface="Cambria Math" panose="02040503050406030204" pitchFamily="18" charset="0"/>
                        <a:cs typeface="+mj-cs"/>
                      </a:rPr>
                      <m:t>/</m:t>
                    </m:r>
                    <m:sSup>
                      <m:sSupPr>
                        <m:ctrlPr>
                          <a:rPr lang="en-US" sz="2000" b="1" i="1">
                            <a:latin typeface="Cambria Math" panose="02040503050406030204" pitchFamily="18" charset="0"/>
                            <a:cs typeface="+mj-cs"/>
                          </a:rPr>
                        </m:ctrlPr>
                      </m:sSupPr>
                      <m:e>
                        <m:r>
                          <a:rPr lang="en-US" sz="2000" b="1" i="1">
                            <a:latin typeface="Cambria Math" panose="02040503050406030204" pitchFamily="18" charset="0"/>
                            <a:cs typeface="+mj-cs"/>
                          </a:rPr>
                          <m:t>𝒎</m:t>
                        </m:r>
                      </m:e>
                      <m:sup>
                        <m:r>
                          <a:rPr lang="en-US" sz="2000" b="1" i="1">
                            <a:latin typeface="Cambria Math" panose="02040503050406030204" pitchFamily="18" charset="0"/>
                            <a:cs typeface="+mj-cs"/>
                          </a:rPr>
                          <m:t>𝟐</m:t>
                        </m:r>
                      </m:sup>
                    </m:sSup>
                  </m:oMath>
                </a14:m>
                <a:r>
                  <a:rPr lang="en-US" sz="2000" b="1" dirty="0">
                    <a:latin typeface="Times New Roman" panose="02020603050405020304" pitchFamily="18" charset="0"/>
                    <a:ea typeface="Calibri" panose="020F0502020204030204" pitchFamily="34" charset="0"/>
                    <a:cs typeface="+mj-cs"/>
                  </a:rPr>
                  <a:t>)</a:t>
                </a:r>
              </a:p>
            </p:txBody>
          </p:sp>
        </mc:Choice>
        <mc:Fallback xmlns="">
          <p:sp>
            <p:nvSpPr>
              <p:cNvPr id="35" name="Rectangle 34"/>
              <p:cNvSpPr>
                <a:spLocks noRot="1" noChangeAspect="1" noMove="1" noResize="1" noEditPoints="1" noAdjustHandles="1" noChangeArrowheads="1" noChangeShapeType="1" noTextEdit="1"/>
              </p:cNvSpPr>
              <p:nvPr/>
            </p:nvSpPr>
            <p:spPr>
              <a:xfrm>
                <a:off x="5404491" y="4781807"/>
                <a:ext cx="3138737" cy="653320"/>
              </a:xfrm>
              <a:prstGeom prst="rect">
                <a:avLst/>
              </a:prstGeom>
              <a:blipFill>
                <a:blip r:embed="rId6"/>
                <a:stretch>
                  <a:fillRect b="-15741"/>
                </a:stretch>
              </a:blipFill>
            </p:spPr>
            <p:txBody>
              <a:bodyPr/>
              <a:lstStyle/>
              <a:p>
                <a:r>
                  <a:rPr lang="ar-JO">
                    <a:noFill/>
                  </a:rPr>
                  <a:t> </a:t>
                </a:r>
              </a:p>
            </p:txBody>
          </p:sp>
        </mc:Fallback>
      </mc:AlternateContent>
      <p:sp>
        <p:nvSpPr>
          <p:cNvPr id="37" name="Oval 36"/>
          <p:cNvSpPr/>
          <p:nvPr/>
        </p:nvSpPr>
        <p:spPr>
          <a:xfrm>
            <a:off x="9262689" y="2159499"/>
            <a:ext cx="2669746" cy="2592916"/>
          </a:xfrm>
          <a:prstGeom prst="ellipse">
            <a:avLst/>
          </a:prstGeom>
          <a:solidFill>
            <a:srgbClr val="FF9966"/>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8" name="TextBox 37"/>
              <p:cNvSpPr txBox="1"/>
              <p:nvPr/>
            </p:nvSpPr>
            <p:spPr>
              <a:xfrm>
                <a:off x="9383302" y="2550212"/>
                <a:ext cx="2398282" cy="1830373"/>
              </a:xfrm>
              <a:prstGeom prst="rect">
                <a:avLst/>
              </a:prstGeom>
              <a:noFill/>
              <a:ln>
                <a:noFill/>
              </a:ln>
            </p:spPr>
            <p:txBody>
              <a:bodyPr wrap="square" rtlCol="0" anchor="ctr" anchorCtr="1">
                <a:spAutoFit/>
              </a:bodyPr>
              <a:lstStyle/>
              <a:p>
                <a:pPr algn="ctr">
                  <a:lnSpc>
                    <a:spcPct val="150000"/>
                  </a:lnSpc>
                </a:pPr>
                <a:r>
                  <a:rPr lang="en-US" sz="2600" b="1" dirty="0">
                    <a:latin typeface="Times New Roman" panose="02020603050405020304" pitchFamily="18" charset="0"/>
                    <a:cs typeface="Times New Roman" panose="02020603050405020304" pitchFamily="18" charset="0"/>
                  </a:rPr>
                  <a:t>Slab Own Weight </a:t>
                </a:r>
                <a:br>
                  <a:rPr lang="en-US" sz="2600" b="1" dirty="0">
                    <a:latin typeface="Times New Roman" panose="02020603050405020304" pitchFamily="18" charset="0"/>
                    <a:cs typeface="Times New Roman" panose="02020603050405020304" pitchFamily="18" charset="0"/>
                  </a:rPr>
                </a:br>
                <a:r>
                  <a:rPr lang="en-US" sz="2600" b="1" dirty="0">
                    <a:latin typeface="Times New Roman" panose="02020603050405020304" pitchFamily="18" charset="0"/>
                    <a:cs typeface="Times New Roman" panose="02020603050405020304" pitchFamily="18" charset="0"/>
                  </a:rPr>
                  <a:t>(6</a:t>
                </a:r>
                <a14:m>
                  <m:oMath xmlns:m="http://schemas.openxmlformats.org/officeDocument/2006/math">
                    <m:r>
                      <a:rPr lang="en-US" sz="2600" b="1" i="0" smtClean="0">
                        <a:latin typeface="Cambria Math" panose="02040503050406030204" pitchFamily="18" charset="0"/>
                      </a:rPr>
                      <m:t>.</m:t>
                    </m:r>
                    <m:r>
                      <a:rPr lang="en-US" sz="2600" b="1" i="0" smtClean="0">
                        <a:latin typeface="Cambria Math" panose="02040503050406030204" pitchFamily="18" charset="0"/>
                      </a:rPr>
                      <m:t>𝟐𝟓</m:t>
                    </m:r>
                    <m:r>
                      <a:rPr lang="en-US" sz="2600" b="1" i="1">
                        <a:latin typeface="Cambria Math" panose="02040503050406030204" pitchFamily="18" charset="0"/>
                      </a:rPr>
                      <m:t>𝒌𝑵</m:t>
                    </m:r>
                    <m:r>
                      <a:rPr lang="en-US" sz="2600" b="1">
                        <a:latin typeface="Cambria Math" panose="02040503050406030204" pitchFamily="18" charset="0"/>
                      </a:rPr>
                      <m:t>/</m:t>
                    </m:r>
                    <m:sSup>
                      <m:sSupPr>
                        <m:ctrlPr>
                          <a:rPr lang="en-US" sz="2600" b="1" i="1">
                            <a:latin typeface="Cambria Math" panose="02040503050406030204" pitchFamily="18" charset="0"/>
                          </a:rPr>
                        </m:ctrlPr>
                      </m:sSupPr>
                      <m:e>
                        <m:r>
                          <a:rPr lang="en-US" sz="2600" b="1" i="1">
                            <a:latin typeface="Cambria Math" panose="02040503050406030204" pitchFamily="18" charset="0"/>
                          </a:rPr>
                          <m:t>𝒎</m:t>
                        </m:r>
                      </m:e>
                      <m:sup>
                        <m:r>
                          <a:rPr lang="en-US" sz="2600" b="1" i="1">
                            <a:latin typeface="Cambria Math" panose="02040503050406030204" pitchFamily="18" charset="0"/>
                          </a:rPr>
                          <m:t>𝟐</m:t>
                        </m:r>
                      </m:sup>
                    </m:sSup>
                  </m:oMath>
                </a14:m>
                <a:r>
                  <a:rPr lang="en-US" sz="2600" b="1" dirty="0">
                    <a:latin typeface="Times New Roman" panose="02020603050405020304" pitchFamily="18" charset="0"/>
                    <a:ea typeface="Calibri" panose="020F0502020204030204" pitchFamily="34" charset="0"/>
                    <a:cs typeface="Times New Roman" panose="02020603050405020304" pitchFamily="18" charset="0"/>
                  </a:rPr>
                  <a:t>)</a:t>
                </a:r>
              </a:p>
            </p:txBody>
          </p:sp>
        </mc:Choice>
        <mc:Fallback xmlns="">
          <p:sp>
            <p:nvSpPr>
              <p:cNvPr id="38" name="TextBox 37"/>
              <p:cNvSpPr txBox="1">
                <a:spLocks noRot="1" noChangeAspect="1" noMove="1" noResize="1" noEditPoints="1" noAdjustHandles="1" noChangeArrowheads="1" noChangeShapeType="1" noTextEdit="1"/>
              </p:cNvSpPr>
              <p:nvPr/>
            </p:nvSpPr>
            <p:spPr>
              <a:xfrm>
                <a:off x="9383302" y="2550212"/>
                <a:ext cx="2398282" cy="1830373"/>
              </a:xfrm>
              <a:prstGeom prst="rect">
                <a:avLst/>
              </a:prstGeom>
              <a:blipFill>
                <a:blip r:embed="rId7"/>
                <a:stretch>
                  <a:fillRect b="-5980"/>
                </a:stretch>
              </a:blipFill>
              <a:ln>
                <a:noFill/>
              </a:ln>
            </p:spPr>
            <p:txBody>
              <a:bodyPr/>
              <a:lstStyle/>
              <a:p>
                <a:r>
                  <a:rPr lang="en-US">
                    <a:noFill/>
                  </a:rPr>
                  <a:t> </a:t>
                </a:r>
              </a:p>
            </p:txBody>
          </p:sp>
        </mc:Fallback>
      </mc:AlternateContent>
      <p:sp>
        <p:nvSpPr>
          <p:cNvPr id="39" name="Rectangle 38"/>
          <p:cNvSpPr/>
          <p:nvPr/>
        </p:nvSpPr>
        <p:spPr>
          <a:xfrm rot="273363">
            <a:off x="242089" y="455086"/>
            <a:ext cx="3388351" cy="1289765"/>
          </a:xfrm>
          <a:prstGeom prst="rect">
            <a:avLst/>
          </a:prstGeom>
          <a:noFill/>
        </p:spPr>
        <p:txBody>
          <a:bodyPr wrap="square" lIns="91440" tIns="45720" rIns="91440" bIns="45720">
            <a:prstTxWarp prst="textWave1">
              <a:avLst>
                <a:gd name="adj1" fmla="val 13472"/>
                <a:gd name="adj2" fmla="val 26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Gravity loads</a:t>
            </a:r>
          </a:p>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 </a:t>
            </a:r>
          </a:p>
        </p:txBody>
      </p:sp>
      <p:sp>
        <p:nvSpPr>
          <p:cNvPr id="40" name="Wave 39"/>
          <p:cNvSpPr/>
          <p:nvPr/>
        </p:nvSpPr>
        <p:spPr>
          <a:xfrm>
            <a:off x="175644" y="156542"/>
            <a:ext cx="3491895" cy="1292419"/>
          </a:xfrm>
          <a:prstGeom prst="wave">
            <a:avLst>
              <a:gd name="adj1" fmla="val 2000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mc:AlternateContent xmlns:mc="http://schemas.openxmlformats.org/markup-compatibility/2006" xmlns:a14="http://schemas.microsoft.com/office/drawing/2010/main">
        <mc:Choice Requires="a14">
          <p:sp>
            <p:nvSpPr>
              <p:cNvPr id="41" name="Oval 40"/>
              <p:cNvSpPr/>
              <p:nvPr/>
            </p:nvSpPr>
            <p:spPr>
              <a:xfrm>
                <a:off x="3315166" y="2686875"/>
                <a:ext cx="2049346" cy="1886546"/>
              </a:xfrm>
              <a:prstGeom prst="ellipse">
                <a:avLst/>
              </a:prstGeom>
              <a:solidFill>
                <a:srgbClr val="FACC8E"/>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2000" b="1" dirty="0">
                  <a:solidFill>
                    <a:schemeClr val="tx1"/>
                  </a:solidFill>
                  <a:latin typeface="Times New Roman" panose="02020603050405020304" pitchFamily="18" charset="0"/>
                  <a:cs typeface="Times New Roman" panose="02020603050405020304" pitchFamily="18" charset="0"/>
                </a:endParaRPr>
              </a:p>
              <a:p>
                <a:pPr algn="ctr"/>
                <a:r>
                  <a:rPr lang="en-US" sz="2000" b="1" dirty="0">
                    <a:solidFill>
                      <a:schemeClr val="tx1"/>
                    </a:solidFill>
                    <a:latin typeface="Times New Roman" panose="02020603050405020304" pitchFamily="18" charset="0"/>
                    <a:cs typeface="Times New Roman" panose="02020603050405020304" pitchFamily="18" charset="0"/>
                  </a:rPr>
                  <a:t>Weight of Brick Wall</a:t>
                </a:r>
              </a:p>
              <a:p>
                <a:pPr algn="ctr"/>
                <a:r>
                  <a:rPr lang="en-US" sz="2000" b="1" dirty="0">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(1 </a:t>
                </a:r>
                <a14:m>
                  <m:oMath xmlns:m="http://schemas.openxmlformats.org/officeDocument/2006/math">
                    <m:r>
                      <a:rPr lang="en-US" sz="2000" b="1" i="1">
                        <a:solidFill>
                          <a:schemeClr val="tx1"/>
                        </a:solidFill>
                        <a:latin typeface="Cambria Math" panose="02040503050406030204" pitchFamily="18" charset="0"/>
                      </a:rPr>
                      <m:t>𝒌𝑵</m:t>
                    </m:r>
                    <m:r>
                      <a:rPr lang="en-US" sz="2000" b="1">
                        <a:solidFill>
                          <a:schemeClr val="tx1"/>
                        </a:solidFill>
                        <a:latin typeface="Cambria Math" panose="02040503050406030204" pitchFamily="18" charset="0"/>
                      </a:rPr>
                      <m:t>/</m:t>
                    </m:r>
                    <m:sSup>
                      <m:sSupPr>
                        <m:ctrlPr>
                          <a:rPr lang="en-US" sz="2000" b="1" i="1">
                            <a:solidFill>
                              <a:schemeClr val="tx1"/>
                            </a:solidFill>
                            <a:latin typeface="Cambria Math" panose="02040503050406030204" pitchFamily="18" charset="0"/>
                          </a:rPr>
                        </m:ctrlPr>
                      </m:sSupPr>
                      <m:e>
                        <m:r>
                          <a:rPr lang="en-US" sz="2000" b="1" i="1">
                            <a:solidFill>
                              <a:schemeClr val="tx1"/>
                            </a:solidFill>
                            <a:latin typeface="Cambria Math" panose="02040503050406030204" pitchFamily="18" charset="0"/>
                          </a:rPr>
                          <m:t>𝒎</m:t>
                        </m:r>
                      </m:e>
                      <m:sup>
                        <m:r>
                          <a:rPr lang="en-US" sz="2000" b="1" i="1">
                            <a:solidFill>
                              <a:schemeClr val="tx1"/>
                            </a:solidFill>
                            <a:latin typeface="Cambria Math" panose="02040503050406030204" pitchFamily="18" charset="0"/>
                          </a:rPr>
                          <m:t>𝟐</m:t>
                        </m:r>
                      </m:sup>
                    </m:sSup>
                  </m:oMath>
                </a14:m>
                <a:r>
                  <a:rPr lang="en-US" sz="20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algn="ctr"/>
                <a:endParaRPr lang="en-US" sz="2000" b="1"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41" name="Oval 40"/>
              <p:cNvSpPr>
                <a:spLocks noRot="1" noChangeAspect="1" noMove="1" noResize="1" noEditPoints="1" noAdjustHandles="1" noChangeArrowheads="1" noChangeShapeType="1" noTextEdit="1"/>
              </p:cNvSpPr>
              <p:nvPr/>
            </p:nvSpPr>
            <p:spPr>
              <a:xfrm>
                <a:off x="3315166" y="2686875"/>
                <a:ext cx="2049346" cy="1886546"/>
              </a:xfrm>
              <a:prstGeom prst="ellipse">
                <a:avLst/>
              </a:prstGeom>
              <a:blipFill>
                <a:blip r:embed="rId8"/>
                <a:stretch>
                  <a:fillRect/>
                </a:stretch>
              </a:blipFill>
            </p:spPr>
            <p:txBody>
              <a:bodyPr/>
              <a:lstStyle/>
              <a:p>
                <a:r>
                  <a:rPr lang="ar-JO">
                    <a:noFill/>
                  </a:rPr>
                  <a:t> </a:t>
                </a:r>
              </a:p>
            </p:txBody>
          </p:sp>
        </mc:Fallback>
      </mc:AlternateContent>
    </p:spTree>
    <p:extLst>
      <p:ext uri="{BB962C8B-B14F-4D97-AF65-F5344CB8AC3E}">
        <p14:creationId xmlns:p14="http://schemas.microsoft.com/office/powerpoint/2010/main" val="30862077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703E0D4-04D6-4AAD-9B0A-3E270B190815}" type="slidenum">
              <a:rPr lang="en-US" smtClean="0"/>
              <a:t>80</a:t>
            </a:fld>
            <a:endParaRPr lang="en-US"/>
          </a:p>
        </p:txBody>
      </p:sp>
      <p:sp>
        <p:nvSpPr>
          <p:cNvPr id="6" name="Wave 5"/>
          <p:cNvSpPr/>
          <p:nvPr/>
        </p:nvSpPr>
        <p:spPr>
          <a:xfrm>
            <a:off x="154378" y="141943"/>
            <a:ext cx="3977784" cy="132804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7" name="Rectangle 6"/>
          <p:cNvSpPr/>
          <p:nvPr/>
        </p:nvSpPr>
        <p:spPr>
          <a:xfrm rot="288509">
            <a:off x="393854" y="435058"/>
            <a:ext cx="3542491" cy="702493"/>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stairs</a:t>
            </a:r>
          </a:p>
        </p:txBody>
      </p:sp>
      <mc:AlternateContent xmlns:mc="http://schemas.openxmlformats.org/markup-compatibility/2006" xmlns:a14="http://schemas.microsoft.com/office/drawing/2010/main">
        <mc:Choice Requires="a14">
          <p:sp>
            <p:nvSpPr>
              <p:cNvPr id="8" name="TextBox 7"/>
              <p:cNvSpPr txBox="1"/>
              <p:nvPr/>
            </p:nvSpPr>
            <p:spPr>
              <a:xfrm>
                <a:off x="1912062" y="1763486"/>
                <a:ext cx="9308932" cy="7803034"/>
              </a:xfrm>
              <a:prstGeom prst="rect">
                <a:avLst/>
              </a:prstGeom>
              <a:noFill/>
            </p:spPr>
            <p:txBody>
              <a:bodyPr wrap="square" rtlCol="0">
                <a:spAutoFit/>
              </a:bodyPr>
              <a:lstStyle/>
              <a:p>
                <a:pPr lvl="0"/>
                <a:r>
                  <a:rPr lang="en-US" b="1" dirty="0"/>
                  <a:t>Check shear</a:t>
                </a:r>
                <a:endParaRPr lang="en-US" dirty="0"/>
              </a:p>
              <a:p>
                <a:r>
                  <a:rPr lang="en-US" dirty="0"/>
                  <a:t>       </a:t>
                </a:r>
                <a:r>
                  <a:rPr lang="en-US" dirty="0" err="1"/>
                  <a:t>ØVc</a:t>
                </a:r>
                <a:r>
                  <a:rPr lang="en-US" dirty="0"/>
                  <a:t> =0.75*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𝑓𝑐</m:t>
                        </m:r>
                        <m:r>
                          <a:rPr lang="en-US" i="1">
                            <a:latin typeface="Cambria Math" panose="02040503050406030204" pitchFamily="18" charset="0"/>
                          </a:rPr>
                          <m:t> </m:t>
                        </m:r>
                      </m:e>
                    </m:rad>
                  </m:oMath>
                </a14:m>
                <a:r>
                  <a:rPr lang="en-US" dirty="0"/>
                  <a:t> b*d      </a:t>
                </a:r>
              </a:p>
              <a:p>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6</m:t>
                        </m:r>
                      </m:den>
                    </m:f>
                  </m:oMath>
                </a14:m>
                <a:r>
                  <a:rPr lang="en-US" dirty="0"/>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24</m:t>
                        </m:r>
                      </m:e>
                    </m:rad>
                  </m:oMath>
                </a14:m>
                <a:r>
                  <a:rPr lang="en-US" dirty="0"/>
                  <a:t>*1000*150/1000 =122.47 KN</a:t>
                </a:r>
              </a:p>
              <a:p>
                <a:endParaRPr lang="en-US" dirty="0"/>
              </a:p>
              <a:p>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r>
                      <a:rPr lang="en-US" i="1">
                        <a:latin typeface="Cambria Math" panose="02040503050406030204" pitchFamily="18" charset="0"/>
                      </a:rPr>
                      <m:t>=</m:t>
                    </m:r>
                    <m:r>
                      <a:rPr lang="en-US" i="1">
                        <a:latin typeface="Cambria Math" panose="02040503050406030204" pitchFamily="18" charset="0"/>
                      </a:rPr>
                      <m:t>63</m:t>
                    </m:r>
                    <m:r>
                      <a:rPr lang="en-US" i="1">
                        <a:latin typeface="Cambria Math" panose="02040503050406030204" pitchFamily="18" charset="0"/>
                      </a:rPr>
                      <m:t>.</m:t>
                    </m:r>
                    <m:r>
                      <a:rPr lang="en-US" i="1">
                        <a:latin typeface="Cambria Math" panose="02040503050406030204" pitchFamily="18" charset="0"/>
                      </a:rPr>
                      <m:t>6</m:t>
                    </m:r>
                    <m:r>
                      <a:rPr lang="en-US" i="1">
                        <a:latin typeface="Cambria Math" panose="02040503050406030204" pitchFamily="18" charset="0"/>
                      </a:rPr>
                      <m:t> </m:t>
                    </m:r>
                    <m:r>
                      <a:rPr lang="en-US" i="1">
                        <a:latin typeface="Cambria Math" panose="02040503050406030204" pitchFamily="18" charset="0"/>
                      </a:rPr>
                      <m:t>𝑘𝑁</m:t>
                    </m:r>
                  </m:oMath>
                </a14:m>
                <a:endParaRPr lang="en-US" dirty="0"/>
              </a:p>
              <a:p>
                <a:endParaRPr lang="en-US" dirty="0"/>
              </a:p>
              <a:p>
                <a:r>
                  <a:rPr lang="en-US" dirty="0"/>
                  <a:t>        </a:t>
                </a:r>
                <a:r>
                  <a:rPr lang="en-US" dirty="0" err="1"/>
                  <a:t>ØVc</a:t>
                </a:r>
                <a:r>
                  <a:rPr lang="en-US" dirty="0"/>
                  <a:t>  &gt;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oMath>
                </a14:m>
                <a:endParaRPr lang="en-US" dirty="0"/>
              </a:p>
              <a:p>
                <a:r>
                  <a:rPr lang="en-US" b="1" dirty="0"/>
                  <a:t>   So</a:t>
                </a:r>
                <a:r>
                  <a:rPr lang="en-US" dirty="0"/>
                  <a:t> we don’t need shear reinforcement </a:t>
                </a:r>
              </a:p>
              <a:p>
                <a:endParaRPr lang="en-US" dirty="0"/>
              </a:p>
              <a:p>
                <a:r>
                  <a:rPr lang="en-US" b="1" dirty="0"/>
                  <a:t>Steel design :</a:t>
                </a:r>
              </a:p>
              <a:p>
                <a:endParaRPr lang="en-US" b="1" dirty="0"/>
              </a:p>
              <a:p>
                <a:r>
                  <a:rPr lang="en-US" b="1" dirty="0"/>
                  <a:t>  For flight :    </a:t>
                </a:r>
                <a:r>
                  <a:rPr lang="en-US" b="1" dirty="0">
                    <a:sym typeface="Wingdings" panose="05000000000000000000" pitchFamily="2" charset="2"/>
                  </a:rPr>
                  <a:t> </a:t>
                </a:r>
                <a:r>
                  <a:rPr lang="en-US" dirty="0">
                    <a:sym typeface="Wingdings" panose="05000000000000000000" pitchFamily="2" charset="2"/>
                  </a:rPr>
                  <a:t>for</a:t>
                </a:r>
                <a:r>
                  <a:rPr lang="en-US" b="1" dirty="0">
                    <a:sym typeface="Wingdings" panose="05000000000000000000" pitchFamily="2" charset="2"/>
                  </a:rPr>
                  <a:t> </a:t>
                </a:r>
                <a14:m>
                  <m:oMath xmlns:m="http://schemas.openxmlformats.org/officeDocument/2006/math">
                    <m:r>
                      <a:rPr lang="en-US" b="0" i="1">
                        <a:latin typeface="Cambria Math" panose="02040503050406030204" pitchFamily="18" charset="0"/>
                      </a:rPr>
                      <m:t>𝑝𝑜𝑠𝑖𝑡𝑖𝑣𝑒</m:t>
                    </m:r>
                  </m:oMath>
                </a14:m>
                <a:r>
                  <a:rPr lang="en-US" dirty="0">
                    <a:sym typeface="Wingdings" panose="05000000000000000000" pitchFamily="2" charset="2"/>
                  </a:rPr>
                  <a:t> moment     </a:t>
                </a:r>
                <a:r>
                  <a:rPr lang="en-US" b="1" dirty="0">
                    <a:sym typeface="Wingdings" panose="05000000000000000000" pitchFamily="2" charset="2"/>
                  </a:rPr>
                  <a:t> </a:t>
                </a:r>
                <a:r>
                  <a:rPr lang="en-US" sz="2000" b="1" dirty="0">
                    <a:sym typeface="Wingdings" panose="05000000000000000000" pitchFamily="2" charset="2"/>
                  </a:rPr>
                  <a:t>AS</a:t>
                </a:r>
                <a:r>
                  <a:rPr lang="en-US" b="1" dirty="0">
                    <a:sym typeface="Wingdings" panose="05000000000000000000" pitchFamily="2" charset="2"/>
                  </a:rPr>
                  <a:t>= </a:t>
                </a:r>
                <a:r>
                  <a:rPr lang="en-US" dirty="0"/>
                  <a:t>2053.6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𝑚</m:t>
                    </m:r>
                  </m:oMath>
                </a14:m>
                <a:r>
                  <a:rPr lang="en-US" dirty="0"/>
                  <a:t>              </a:t>
                </a:r>
                <a:r>
                  <a:rPr lang="en-US" dirty="0">
                    <a:sym typeface="Wingdings" panose="05000000000000000000" pitchFamily="2" charset="2"/>
                  </a:rPr>
                  <a:t></a:t>
                </a:r>
                <a:r>
                  <a:rPr lang="en-US" dirty="0"/>
                  <a:t> </a:t>
                </a:r>
                <a:r>
                  <a:rPr lang="en-US" b="1" dirty="0"/>
                  <a:t>1Φ16\10 cm</a:t>
                </a:r>
              </a:p>
              <a:p>
                <a:r>
                  <a:rPr lang="en-US" b="1" dirty="0">
                    <a:sym typeface="Wingdings" panose="05000000000000000000" pitchFamily="2" charset="2"/>
                  </a:rPr>
                  <a:t>                        </a:t>
                </a:r>
                <a:r>
                  <a:rPr lang="en-US" dirty="0">
                    <a:sym typeface="Wingdings" panose="05000000000000000000" pitchFamily="2" charset="2"/>
                  </a:rPr>
                  <a:t>for</a:t>
                </a:r>
                <a:r>
                  <a:rPr lang="en-US" b="1" dirty="0">
                    <a:sym typeface="Wingdings" panose="05000000000000000000" pitchFamily="2" charset="2"/>
                  </a:rPr>
                  <a:t>  </a:t>
                </a:r>
                <a14:m>
                  <m:oMath xmlns:m="http://schemas.openxmlformats.org/officeDocument/2006/math">
                    <m:r>
                      <a:rPr lang="en-US" i="1">
                        <a:latin typeface="Cambria Math" panose="02040503050406030204" pitchFamily="18" charset="0"/>
                      </a:rPr>
                      <m:t>𝑝𝑜𝑠𝑖𝑡𝑖𝑣𝑒</m:t>
                    </m:r>
                    <m:r>
                      <a:rPr lang="ar-JO" b="0" i="1" smtClean="0">
                        <a:latin typeface="Cambria Math" panose="02040503050406030204" pitchFamily="18" charset="0"/>
                      </a:rPr>
                      <m:t> </m:t>
                    </m:r>
                    <m:r>
                      <a:rPr lang="en-US" b="0" i="1" smtClean="0">
                        <a:latin typeface="Cambria Math" panose="02040503050406030204" pitchFamily="18" charset="0"/>
                      </a:rPr>
                      <m:t>𝑚𝑜𝑚𝑒𝑛𝑡</m:t>
                    </m:r>
                    <m:r>
                      <a:rPr lang="en-US" b="0" i="1" smtClean="0">
                        <a:latin typeface="Cambria Math" panose="02040503050406030204" pitchFamily="18" charset="0"/>
                      </a:rPr>
                      <m:t>    </m:t>
                    </m:r>
                  </m:oMath>
                </a14:m>
                <a:r>
                  <a:rPr lang="en-US" b="1" dirty="0">
                    <a:sym typeface="Wingdings" panose="05000000000000000000" pitchFamily="2" charset="2"/>
                  </a:rPr>
                  <a:t> </a:t>
                </a:r>
                <a:r>
                  <a:rPr lang="en-US" sz="2000" b="1" dirty="0">
                    <a:sym typeface="Wingdings" panose="05000000000000000000" pitchFamily="2" charset="2"/>
                  </a:rPr>
                  <a:t>AS</a:t>
                </a:r>
                <a:r>
                  <a:rPr lang="en-US" b="1" dirty="0">
                    <a:sym typeface="Wingdings" panose="05000000000000000000" pitchFamily="2" charset="2"/>
                  </a:rPr>
                  <a:t>= </a:t>
                </a:r>
                <a:r>
                  <a:rPr lang="en-US" dirty="0"/>
                  <a:t>1026.8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𝑚</m:t>
                    </m:r>
                  </m:oMath>
                </a14:m>
                <a:r>
                  <a:rPr lang="en-US" dirty="0"/>
                  <a:t>              </a:t>
                </a:r>
                <a:r>
                  <a:rPr lang="en-US" dirty="0">
                    <a:sym typeface="Wingdings" panose="05000000000000000000" pitchFamily="2" charset="2"/>
                  </a:rPr>
                  <a:t></a:t>
                </a:r>
                <a:r>
                  <a:rPr lang="en-US" dirty="0"/>
                  <a:t> </a:t>
                </a:r>
                <a:r>
                  <a:rPr lang="en-US" b="1" dirty="0"/>
                  <a:t>1Φ16\20 cm</a:t>
                </a:r>
              </a:p>
              <a:p>
                <a:endParaRPr lang="en-US" b="1" dirty="0"/>
              </a:p>
              <a:p>
                <a:r>
                  <a:rPr lang="en-US" b="1" dirty="0"/>
                  <a:t>  For flight :   </a:t>
                </a:r>
                <a:r>
                  <a:rPr lang="en-US" b="1" dirty="0">
                    <a:sym typeface="Wingdings" panose="05000000000000000000" pitchFamily="2" charset="2"/>
                  </a:rPr>
                  <a:t></a:t>
                </a:r>
                <a:r>
                  <a:rPr lang="en-US" dirty="0"/>
                  <a:t> ( top &amp; bot )</a:t>
                </a:r>
                <a:r>
                  <a:rPr lang="en-US" b="1" dirty="0"/>
                  <a:t>                     </a:t>
                </a:r>
                <a:r>
                  <a:rPr lang="en-US" b="1" dirty="0">
                    <a:sym typeface="Wingdings" panose="05000000000000000000" pitchFamily="2" charset="2"/>
                  </a:rPr>
                  <a:t></a:t>
                </a:r>
                <a:r>
                  <a:rPr lang="en-US" sz="2000" dirty="0"/>
                  <a:t> </a:t>
                </a:r>
                <a:r>
                  <a:rPr lang="en-US" sz="2000" b="1" dirty="0"/>
                  <a:t>As</a:t>
                </a:r>
                <a:r>
                  <a:rPr lang="en-US" sz="2000" dirty="0"/>
                  <a:t> </a:t>
                </a:r>
                <a:r>
                  <a:rPr lang="en-US" dirty="0"/>
                  <a:t>= 759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a:latin typeface="Cambria Math" panose="02040503050406030204" pitchFamily="18" charset="0"/>
                          </a:rPr>
                          <m:t>2</m:t>
                        </m:r>
                      </m:sup>
                    </m:sSup>
                    <m:r>
                      <a:rPr lang="en-US">
                        <a:latin typeface="Cambria Math" panose="02040503050406030204" pitchFamily="18" charset="0"/>
                      </a:rPr>
                      <m:t>/</m:t>
                    </m:r>
                    <m:r>
                      <a:rPr lang="en-US" i="1">
                        <a:latin typeface="Cambria Math" panose="02040503050406030204" pitchFamily="18" charset="0"/>
                      </a:rPr>
                      <m:t>𝑚</m:t>
                    </m:r>
                  </m:oMath>
                </a14:m>
                <a:r>
                  <a:rPr lang="en-US" dirty="0"/>
                  <a:t>                   </a:t>
                </a:r>
                <a:r>
                  <a:rPr lang="en-US" dirty="0">
                    <a:sym typeface="Wingdings" panose="05000000000000000000" pitchFamily="2" charset="2"/>
                  </a:rPr>
                  <a:t></a:t>
                </a:r>
                <a:r>
                  <a:rPr lang="en-US" dirty="0"/>
                  <a:t> </a:t>
                </a:r>
                <a:r>
                  <a:rPr lang="en-US" b="1" dirty="0"/>
                  <a:t>1Φ14\20 cm</a:t>
                </a:r>
                <a:endParaRPr lang="en-US" dirty="0"/>
              </a:p>
              <a:p>
                <a:r>
                  <a:rPr lang="en-US" b="1" dirty="0">
                    <a:sym typeface="Wingdings" panose="05000000000000000000" pitchFamily="2" charset="2"/>
                  </a:rPr>
                  <a:t> </a:t>
                </a:r>
                <a:endParaRPr lang="en-US" b="1" dirty="0"/>
              </a:p>
              <a:p>
                <a:r>
                  <a:rPr lang="en-US" b="1" dirty="0"/>
                  <a:t>Shrinkage steel:                                           </a:t>
                </a:r>
                <a:r>
                  <a:rPr lang="en-US" b="1" dirty="0">
                    <a:sym typeface="Wingdings" panose="05000000000000000000" pitchFamily="2" charset="2"/>
                  </a:rPr>
                  <a:t> </a:t>
                </a:r>
                <a:r>
                  <a:rPr lang="en-US" sz="2000" b="1" dirty="0">
                    <a:sym typeface="Wingdings" panose="05000000000000000000" pitchFamily="2" charset="2"/>
                  </a:rPr>
                  <a:t>As</a:t>
                </a:r>
                <a:r>
                  <a:rPr lang="en-US" b="1" dirty="0">
                    <a:sym typeface="Wingdings" panose="05000000000000000000" pitchFamily="2" charset="2"/>
                  </a:rPr>
                  <a:t>= </a:t>
                </a:r>
                <a:r>
                  <a:rPr lang="en-US" dirty="0"/>
                  <a:t>306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𝑚</m:t>
                    </m:r>
                  </m:oMath>
                </a14:m>
                <a:r>
                  <a:rPr lang="en-US" dirty="0"/>
                  <a:t>                     </a:t>
                </a:r>
                <a:r>
                  <a:rPr lang="en-US" dirty="0">
                    <a:sym typeface="Wingdings" panose="05000000000000000000" pitchFamily="2" charset="2"/>
                  </a:rPr>
                  <a:t></a:t>
                </a:r>
                <a:r>
                  <a:rPr lang="en-US" b="1" dirty="0"/>
                  <a:t>1Φ10\25cm</a:t>
                </a:r>
              </a:p>
              <a:p>
                <a:endParaRPr lang="en-US" dirty="0"/>
              </a:p>
              <a:p>
                <a:endParaRPr lang="en-US" dirty="0"/>
              </a:p>
              <a:p>
                <a:endParaRPr lang="en-US" dirty="0"/>
              </a:p>
              <a:p>
                <a:endParaRPr lang="en-US" dirty="0"/>
              </a:p>
              <a:p>
                <a:endParaRPr lang="en-US" dirty="0"/>
              </a:p>
              <a:p>
                <a:r>
                  <a:rPr lang="en-US" dirty="0"/>
                  <a:t> </a:t>
                </a:r>
              </a:p>
              <a:p>
                <a:r>
                  <a:rPr lang="en-US" b="1" dirty="0">
                    <a:sym typeface="Wingdings" panose="05000000000000000000" pitchFamily="2" charset="2"/>
                  </a:rPr>
                  <a:t> </a:t>
                </a:r>
              </a:p>
              <a:p>
                <a:endParaRPr lang="en-US" dirty="0"/>
              </a:p>
              <a:p>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912062" y="1763486"/>
                <a:ext cx="9308932" cy="7803034"/>
              </a:xfrm>
              <a:prstGeom prst="rect">
                <a:avLst/>
              </a:prstGeom>
              <a:blipFill>
                <a:blip r:embed="rId2"/>
                <a:stretch>
                  <a:fillRect l="-589" t="-391"/>
                </a:stretch>
              </a:blipFill>
            </p:spPr>
            <p:txBody>
              <a:bodyPr/>
              <a:lstStyle/>
              <a:p>
                <a:r>
                  <a:rPr lang="en-US">
                    <a:noFill/>
                  </a:rPr>
                  <a:t> </a:t>
                </a:r>
              </a:p>
            </p:txBody>
          </p:sp>
        </mc:Fallback>
      </mc:AlternateContent>
    </p:spTree>
    <p:extLst>
      <p:ext uri="{BB962C8B-B14F-4D97-AF65-F5344CB8AC3E}">
        <p14:creationId xmlns:p14="http://schemas.microsoft.com/office/powerpoint/2010/main" val="35148148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9354917" y="6394345"/>
            <a:ext cx="2743200" cy="365125"/>
          </a:xfrm>
        </p:spPr>
        <p:txBody>
          <a:bodyPr/>
          <a:lstStyle/>
          <a:p>
            <a:fld id="{B703E0D4-04D6-4AAD-9B0A-3E270B190815}" type="slidenum">
              <a:rPr lang="en-US" sz="1800" b="1"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81</a:t>
            </a:fld>
            <a:endParaRPr lang="en-US" sz="1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ounded Rectangle 4"/>
          <p:cNvSpPr/>
          <p:nvPr/>
        </p:nvSpPr>
        <p:spPr>
          <a:xfrm>
            <a:off x="6530783" y="772401"/>
            <a:ext cx="5248620" cy="697584"/>
          </a:xfrm>
          <a:prstGeom prst="roundRect">
            <a:avLst/>
          </a:prstGeom>
          <a:gradFill flip="none" rotWithShape="1">
            <a:gsLst>
              <a:gs pos="27000">
                <a:schemeClr val="accent5">
                  <a:lumMod val="20000"/>
                  <a:lumOff val="80000"/>
                </a:schemeClr>
              </a:gs>
              <a:gs pos="97403">
                <a:schemeClr val="bg2">
                  <a:lumMod val="90000"/>
                </a:schemeClr>
              </a:gs>
              <a:gs pos="0">
                <a:schemeClr val="bg1"/>
              </a:gs>
            </a:gsLst>
            <a:path path="circle">
              <a:fillToRect l="100000" b="100000"/>
            </a:path>
            <a:tileRect t="-100000" r="-100000"/>
          </a:gradFill>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 name="TextBox 5"/>
          <p:cNvSpPr txBox="1"/>
          <p:nvPr/>
        </p:nvSpPr>
        <p:spPr>
          <a:xfrm>
            <a:off x="6737342" y="843480"/>
            <a:ext cx="4366230" cy="461665"/>
          </a:xfrm>
          <a:prstGeom prst="rect">
            <a:avLst/>
          </a:prstGeom>
          <a:noFill/>
        </p:spPr>
        <p:txBody>
          <a:bodyPr wrap="square" rtlCol="0">
            <a:spAutoFit/>
          </a:bodyPr>
          <a:lstStyle/>
          <a:p>
            <a:pPr lvl="0"/>
            <a:r>
              <a:rPr lang="en-US" sz="2400" dirty="0">
                <a:latin typeface="Times New Roman" panose="02020603050405020304" pitchFamily="18" charset="0"/>
                <a:cs typeface="Times New Roman" panose="02020603050405020304" pitchFamily="18" charset="0"/>
              </a:rPr>
              <a:t>Longitudinal section</a:t>
            </a:r>
            <a:endParaRPr lang="en-US" dirty="0"/>
          </a:p>
        </p:txBody>
      </p:sp>
      <p:sp>
        <p:nvSpPr>
          <p:cNvPr id="10" name="Wave 9"/>
          <p:cNvSpPr/>
          <p:nvPr/>
        </p:nvSpPr>
        <p:spPr>
          <a:xfrm>
            <a:off x="154378" y="141943"/>
            <a:ext cx="3977784" cy="1328042"/>
          </a:xfrm>
          <a:prstGeom prst="wave">
            <a:avLst>
              <a:gd name="adj1" fmla="val 18390"/>
              <a:gd name="adj2" fmla="val 38"/>
            </a:avLst>
          </a:prstGeom>
          <a:noFill/>
          <a:ln w="158750" cmpd="tri">
            <a:solidFill>
              <a:schemeClr val="accent2">
                <a:lumMod val="50000"/>
              </a:schemeClr>
            </a:solidFill>
            <a:prstDash val="solid"/>
          </a:ln>
          <a:effectLst>
            <a:reflection endPos="0" dir="5400000" sy="-100000" algn="bl" rotWithShape="0"/>
            <a:softEdge rad="0"/>
          </a:effectLst>
          <a:scene3d>
            <a:camera prst="orthographicFront">
              <a:rot lat="298861" lon="21298847" rev="21573755"/>
            </a:camera>
            <a:lightRig rig="threePt" dir="t"/>
          </a:scene3d>
          <a:sp3d>
            <a:bevelT w="355600"/>
          </a:sp3d>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ArchUp">
              <a:avLst>
                <a:gd name="adj" fmla="val 10794708"/>
              </a:avLst>
            </a:prstTxWarp>
            <a:noAutofit/>
          </a:bodyPr>
          <a:lstStyle/>
          <a:p>
            <a:pPr algn="ctr"/>
            <a:endParaRPr lang="en-US" dirty="0">
              <a:ln>
                <a:solidFill>
                  <a:schemeClr val="accent4">
                    <a:lumMod val="60000"/>
                    <a:lumOff val="40000"/>
                  </a:schemeClr>
                </a:solidFill>
              </a:ln>
              <a:solidFill>
                <a:schemeClr val="tx1"/>
              </a:solidFill>
            </a:endParaRPr>
          </a:p>
        </p:txBody>
      </p:sp>
      <p:sp>
        <p:nvSpPr>
          <p:cNvPr id="11" name="Rectangle 10"/>
          <p:cNvSpPr/>
          <p:nvPr/>
        </p:nvSpPr>
        <p:spPr>
          <a:xfrm rot="288509">
            <a:off x="393854" y="435058"/>
            <a:ext cx="3542491" cy="702493"/>
          </a:xfrm>
          <a:prstGeom prst="rect">
            <a:avLst/>
          </a:prstGeom>
          <a:noFill/>
        </p:spPr>
        <p:txBody>
          <a:bodyPr wrap="square" lIns="91440" tIns="45720" rIns="91440" bIns="45720">
            <a:prstTxWarp prst="textWave1">
              <a:avLst>
                <a:gd name="adj1" fmla="val 20000"/>
                <a:gd name="adj2" fmla="val -55"/>
              </a:avLst>
            </a:prstTxWarp>
            <a:spAutoFit/>
          </a:bodyPr>
          <a:lstStyle/>
          <a:p>
            <a:r>
              <a:rPr lang="en-US" sz="1050" b="1" dirty="0">
                <a:ln w="22225">
                  <a:solidFill>
                    <a:srgbClr val="5A1629"/>
                  </a:solidFill>
                  <a:prstDash val="solid"/>
                </a:ln>
                <a:solidFill>
                  <a:srgbClr val="AF2B51"/>
                </a:solidFill>
                <a:latin typeface="Times New Roman" panose="02020603050405020304" pitchFamily="18" charset="0"/>
                <a:cs typeface="Times New Roman" panose="02020603050405020304" pitchFamily="18" charset="0"/>
              </a:rPr>
              <a:t>Design of stairs</a:t>
            </a:r>
          </a:p>
        </p:txBody>
      </p:sp>
      <p:pic>
        <p:nvPicPr>
          <p:cNvPr id="4" name="Picture 3"/>
          <p:cNvPicPr>
            <a:picLocks noChangeAspect="1"/>
          </p:cNvPicPr>
          <p:nvPr/>
        </p:nvPicPr>
        <p:blipFill>
          <a:blip r:embed="rId2"/>
          <a:stretch>
            <a:fillRect/>
          </a:stretch>
        </p:blipFill>
        <p:spPr>
          <a:xfrm>
            <a:off x="0" y="1541063"/>
            <a:ext cx="12192000" cy="4812111"/>
          </a:xfrm>
          <a:prstGeom prst="rect">
            <a:avLst/>
          </a:prstGeom>
        </p:spPr>
      </p:pic>
    </p:spTree>
    <p:extLst>
      <p:ext uri="{BB962C8B-B14F-4D97-AF65-F5344CB8AC3E}">
        <p14:creationId xmlns:p14="http://schemas.microsoft.com/office/powerpoint/2010/main" val="3888011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6711" y="2359377"/>
            <a:ext cx="8590845" cy="2215991"/>
          </a:xfrm>
          <a:prstGeom prst="rect">
            <a:avLst/>
          </a:prstGeom>
          <a:noFill/>
        </p:spPr>
        <p:txBody>
          <a:bodyPr wrap="square" rtlCol="0">
            <a:spAutoFit/>
          </a:bodyPr>
          <a:lstStyle/>
          <a:p>
            <a:r>
              <a:rPr lang="en-US" sz="13800" b="1" dirty="0">
                <a:solidFill>
                  <a:srgbClr val="002060"/>
                </a:solidFill>
                <a:latin typeface="Curlz MT" panose="04040404050702020202" pitchFamily="82" charset="0"/>
              </a:rPr>
              <a:t>Thank you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7556" y="2235200"/>
            <a:ext cx="3759200" cy="3759200"/>
          </a:xfrm>
          <a:prstGeom prst="rect">
            <a:avLst/>
          </a:prstGeom>
        </p:spPr>
      </p:pic>
    </p:spTree>
    <p:extLst>
      <p:ext uri="{BB962C8B-B14F-4D97-AF65-F5344CB8AC3E}">
        <p14:creationId xmlns:p14="http://schemas.microsoft.com/office/powerpoint/2010/main" val="405436753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289" y="516818"/>
            <a:ext cx="11008323" cy="6019956"/>
          </a:xfrm>
          <a:prstGeom prst="rect">
            <a:avLst/>
          </a:prstGeom>
        </p:spPr>
      </p:pic>
    </p:spTree>
    <p:extLst>
      <p:ext uri="{BB962C8B-B14F-4D97-AF65-F5344CB8AC3E}">
        <p14:creationId xmlns:p14="http://schemas.microsoft.com/office/powerpoint/2010/main" val="1872211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703E0D4-04D6-4AAD-9B0A-3E270B190815}" type="slidenum">
              <a:rPr lang="en-US" smtClean="0"/>
              <a:t>9</a:t>
            </a:fld>
            <a:endParaRPr lang="en-US"/>
          </a:p>
        </p:txBody>
      </p:sp>
      <p:pic>
        <p:nvPicPr>
          <p:cNvPr id="5" name="فيديو بياني عن كيفية حصول الزلازل">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534910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8380</TotalTime>
  <Words>2102</Words>
  <Application>Microsoft Office PowerPoint</Application>
  <PresentationFormat>Widescreen</PresentationFormat>
  <Paragraphs>941</Paragraphs>
  <Slides>83</Slides>
  <Notes>0</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83</vt:i4>
      </vt:variant>
    </vt:vector>
  </HeadingPairs>
  <TitlesOfParts>
    <vt:vector size="93" baseType="lpstr">
      <vt:lpstr>Arial</vt:lpstr>
      <vt:lpstr>Calibri</vt:lpstr>
      <vt:lpstr>Calibri Light</vt:lpstr>
      <vt:lpstr>Cambria</vt:lpstr>
      <vt:lpstr>Cambria Math</vt:lpstr>
      <vt:lpstr>Curlz MT</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Faraj Ghanem</dc:creator>
  <cp:lastModifiedBy>Mohammad Abbadi</cp:lastModifiedBy>
  <cp:revision>436</cp:revision>
  <dcterms:created xsi:type="dcterms:W3CDTF">2017-05-19T13:18:49Z</dcterms:created>
  <dcterms:modified xsi:type="dcterms:W3CDTF">2018-12-23T20:09:15Z</dcterms:modified>
</cp:coreProperties>
</file>