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3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92" r:id="rId31"/>
    <p:sldId id="285" r:id="rId32"/>
    <p:sldId id="286" r:id="rId33"/>
    <p:sldId id="287" r:id="rId34"/>
    <p:sldId id="291" r:id="rId35"/>
    <p:sldId id="288" r:id="rId36"/>
    <p:sldId id="289" r:id="rId37"/>
    <p:sldId id="290" r:id="rId38"/>
  </p:sldIdLst>
  <p:sldSz cx="12192000" cy="6858000"/>
  <p:notesSz cx="6858000" cy="9144000"/>
  <p:defaultText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3897" autoAdjust="0"/>
    <p:restoredTop sz="94660"/>
  </p:normalViewPr>
  <p:slideViewPr>
    <p:cSldViewPr snapToGrid="0">
      <p:cViewPr varScale="1">
        <p:scale>
          <a:sx n="73" d="100"/>
          <a:sy n="73"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1"/>
    <c:plotArea>
      <c:layout/>
      <c:scatterChart>
        <c:scatterStyle val="lineMarker"/>
        <c:varyColors val="0"/>
        <c:ser>
          <c:idx val="0"/>
          <c:order val="0"/>
          <c:spPr>
            <a:ln w="9525" cap="rnd">
              <a:solidFill>
                <a:schemeClr val="dk1">
                  <a:tint val="88500"/>
                </a:schemeClr>
              </a:solidFill>
              <a:round/>
            </a:ln>
            <a:effectLst/>
          </c:spPr>
          <c:marker>
            <c:symbol val="circle"/>
            <c:size val="5"/>
            <c:spPr>
              <a:gradFill rotWithShape="1">
                <a:gsLst>
                  <a:gs pos="0">
                    <a:schemeClr val="dk1">
                      <a:tint val="88500"/>
                      <a:tint val="94000"/>
                      <a:satMod val="103000"/>
                      <a:lumMod val="102000"/>
                    </a:schemeClr>
                  </a:gs>
                  <a:gs pos="50000">
                    <a:schemeClr val="dk1">
                      <a:tint val="88500"/>
                      <a:shade val="100000"/>
                      <a:satMod val="110000"/>
                      <a:lumMod val="100000"/>
                    </a:schemeClr>
                  </a:gs>
                  <a:gs pos="100000">
                    <a:schemeClr val="dk1">
                      <a:tint val="88500"/>
                      <a:shade val="78000"/>
                      <a:satMod val="120000"/>
                      <a:lumMod val="99000"/>
                    </a:schemeClr>
                  </a:gs>
                </a:gsLst>
                <a:lin ang="5400000" scaled="0"/>
              </a:gradFill>
              <a:ln w="9525">
                <a:solidFill>
                  <a:schemeClr val="dk1">
                    <a:tint val="88500"/>
                  </a:schemeClr>
                </a:solidFill>
                <a:round/>
              </a:ln>
              <a:effectLst/>
            </c:spPr>
          </c:marker>
          <c:xVal>
            <c:numRef>
              <c:f>Sheet1!$A$1:$D$1</c:f>
              <c:numCache>
                <c:formatCode>General</c:formatCode>
                <c:ptCount val="4"/>
                <c:pt idx="0">
                  <c:v>900</c:v>
                </c:pt>
                <c:pt idx="1">
                  <c:v>1000</c:v>
                </c:pt>
                <c:pt idx="2">
                  <c:v>1100</c:v>
                </c:pt>
                <c:pt idx="3">
                  <c:v>1200</c:v>
                </c:pt>
              </c:numCache>
            </c:numRef>
          </c:xVal>
          <c:yVal>
            <c:numRef>
              <c:f>Sheet1!$A$2:$D$2</c:f>
              <c:numCache>
                <c:formatCode>General</c:formatCode>
                <c:ptCount val="4"/>
                <c:pt idx="0">
                  <c:v>2.7389999999999999</c:v>
                </c:pt>
                <c:pt idx="1">
                  <c:v>5.9550000000000001</c:v>
                </c:pt>
                <c:pt idx="2">
                  <c:v>10.146000000000001</c:v>
                </c:pt>
                <c:pt idx="3">
                  <c:v>3.06</c:v>
                </c:pt>
              </c:numCache>
            </c:numRef>
          </c:yVal>
          <c:smooth val="0"/>
          <c:extLst>
            <c:ext xmlns:c16="http://schemas.microsoft.com/office/drawing/2014/chart" uri="{C3380CC4-5D6E-409C-BE32-E72D297353CC}">
              <c16:uniqueId val="{00000000-B6CC-4FA4-A08B-946A5491E9B8}"/>
            </c:ext>
          </c:extLst>
        </c:ser>
        <c:dLbls>
          <c:showLegendKey val="0"/>
          <c:showVal val="0"/>
          <c:showCatName val="0"/>
          <c:showSerName val="0"/>
          <c:showPercent val="0"/>
          <c:showBubbleSize val="0"/>
        </c:dLbls>
        <c:axId val="530974031"/>
        <c:axId val="530975279"/>
      </c:scatterChart>
      <c:valAx>
        <c:axId val="530974031"/>
        <c:scaling>
          <c:orientation val="minMax"/>
        </c:scaling>
        <c:delete val="0"/>
        <c:axPos val="b"/>
        <c:majorGridlines>
          <c:spPr>
            <a:ln w="9525" cap="flat" cmpd="sng" algn="ctr">
              <a:solidFill>
                <a:schemeClr val="tx2">
                  <a:lumMod val="15000"/>
                  <a:lumOff val="85000"/>
                </a:schemeClr>
              </a:solidFill>
              <a:round/>
            </a:ln>
            <a:effectLst/>
          </c:spPr>
        </c:majorGridlines>
        <c:title>
          <c:tx>
            <c:rich>
              <a:bodyPr rot="0" spcFirstLastPara="1" vertOverflow="ellipsis" vert="horz" wrap="square" anchor="ctr" anchorCtr="1"/>
              <a:lstStyle/>
              <a:p>
                <a:pPr>
                  <a:defRPr sz="1197" b="1" i="0" u="none" strike="noStrike" kern="1200" baseline="0">
                    <a:solidFill>
                      <a:schemeClr val="tx2"/>
                    </a:solidFill>
                    <a:latin typeface="+mn-lt"/>
                    <a:ea typeface="+mn-ea"/>
                    <a:cs typeface="+mn-cs"/>
                  </a:defRPr>
                </a:pPr>
                <a:r>
                  <a:rPr lang="en-US"/>
                  <a:t>tempreture (c)</a:t>
                </a:r>
              </a:p>
            </c:rich>
          </c:tx>
          <c:layout/>
          <c:overlay val="0"/>
          <c:spPr>
            <a:noFill/>
            <a:ln>
              <a:noFill/>
            </a:ln>
            <a:effectLst/>
          </c:spPr>
          <c:txPr>
            <a:bodyPr rot="0" spcFirstLastPara="1" vertOverflow="ellipsis" vert="horz" wrap="square" anchor="ctr" anchorCtr="1"/>
            <a:lstStyle/>
            <a:p>
              <a:pPr>
                <a:defRPr sz="1197" b="1" i="0" u="none" strike="noStrike" kern="1200" baseline="0">
                  <a:solidFill>
                    <a:schemeClr val="tx2"/>
                  </a:solidFill>
                  <a:latin typeface="+mn-lt"/>
                  <a:ea typeface="+mn-ea"/>
                  <a:cs typeface="+mn-cs"/>
                </a:defRPr>
              </a:pPr>
              <a:endParaRPr lang="en-US"/>
            </a:p>
          </c:txPr>
        </c:title>
        <c:numFmt formatCode="General" sourceLinked="1"/>
        <c:majorTickMark val="none"/>
        <c:minorTickMark val="none"/>
        <c:tickLblPos val="nextTo"/>
        <c:spPr>
          <a:noFill/>
          <a:ln>
            <a:solidFill>
              <a:schemeClr val="tx2">
                <a:lumMod val="40000"/>
                <a:lumOff val="60000"/>
              </a:schemeClr>
            </a:solid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530975279"/>
        <c:crosses val="autoZero"/>
        <c:crossBetween val="midCat"/>
      </c:valAx>
      <c:valAx>
        <c:axId val="530975279"/>
        <c:scaling>
          <c:orientation val="minMax"/>
        </c:scaling>
        <c:delete val="0"/>
        <c:axPos val="l"/>
        <c:majorGridlines>
          <c:spPr>
            <a:ln w="9525" cap="flat" cmpd="sng" algn="ctr">
              <a:solidFill>
                <a:schemeClr val="tx2">
                  <a:lumMod val="15000"/>
                  <a:lumOff val="85000"/>
                </a:schemeClr>
              </a:solidFill>
              <a:round/>
            </a:ln>
            <a:effectLst/>
          </c:spPr>
        </c:majorGridlines>
        <c:title>
          <c:tx>
            <c:rich>
              <a:bodyPr rot="-5400000" spcFirstLastPara="1" vertOverflow="ellipsis" vert="horz" wrap="square" anchor="ctr" anchorCtr="1"/>
              <a:lstStyle/>
              <a:p>
                <a:pPr>
                  <a:defRPr sz="1197" b="1" i="0" u="none" strike="noStrike" kern="1200" baseline="0">
                    <a:solidFill>
                      <a:schemeClr val="tx2"/>
                    </a:solidFill>
                    <a:latin typeface="+mn-lt"/>
                    <a:ea typeface="+mn-ea"/>
                    <a:cs typeface="+mn-cs"/>
                  </a:defRPr>
                </a:pPr>
                <a:r>
                  <a:rPr lang="en-US"/>
                  <a:t>σ  (MPa)</a:t>
                </a:r>
              </a:p>
            </c:rich>
          </c:tx>
          <c:layout/>
          <c:overlay val="0"/>
          <c:spPr>
            <a:noFill/>
            <a:ln>
              <a:noFill/>
            </a:ln>
            <a:effectLst/>
          </c:spPr>
          <c:txPr>
            <a:bodyPr rot="-5400000" spcFirstLastPara="1" vertOverflow="ellipsis" vert="horz" wrap="square" anchor="ctr" anchorCtr="1"/>
            <a:lstStyle/>
            <a:p>
              <a:pPr>
                <a:defRPr sz="1197" b="1" i="0" u="none" strike="noStrike" kern="1200" baseline="0">
                  <a:solidFill>
                    <a:schemeClr val="tx2"/>
                  </a:solidFill>
                  <a:latin typeface="+mn-lt"/>
                  <a:ea typeface="+mn-ea"/>
                  <a:cs typeface="+mn-cs"/>
                </a:defRPr>
              </a:pPr>
              <a:endParaRPr lang="en-US"/>
            </a:p>
          </c:txPr>
        </c:title>
        <c:numFmt formatCode="General" sourceLinked="1"/>
        <c:majorTickMark val="none"/>
        <c:minorTickMark val="none"/>
        <c:tickLblPos val="nextTo"/>
        <c:spPr>
          <a:noFill/>
          <a:ln>
            <a:solidFill>
              <a:schemeClr val="tx2">
                <a:lumMod val="40000"/>
                <a:lumOff val="60000"/>
              </a:schemeClr>
            </a:solid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530974031"/>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20">
  <a:schemeClr val="dk1"/>
  <cs:variation>
    <a:tint val="88500"/>
  </cs:variation>
  <cs:variation>
    <a:tint val="55000"/>
  </cs:variation>
  <cs:variation>
    <a:tint val="75000"/>
  </cs:variation>
  <cs:variation>
    <a:tint val="98500"/>
  </cs:variation>
  <cs:variation>
    <a:tint val="30000"/>
  </cs:variation>
  <cs:variation>
    <a:tint val="60000"/>
  </cs:variation>
  <cs:variation>
    <a:tint val="80000"/>
  </cs:variation>
</cs:colorStyle>
</file>

<file path=ppt/charts/style1.xml><?xml version="1.0" encoding="utf-8"?>
<cs:chartStyle xmlns:cs="http://schemas.microsoft.com/office/drawing/2012/chartStyle" xmlns:a="http://schemas.openxmlformats.org/drawingml/2006/main" id="242">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9525" cap="rnd">
        <a:solidFill>
          <a:schemeClr val="phClr"/>
        </a:solidFill>
        <a:round/>
      </a:ln>
    </cs:spPr>
  </cs:dataPointLine>
  <cs:dataPointMarker>
    <cs:lnRef idx="0">
      <cs:styleClr val="auto"/>
    </cs:lnRef>
    <cs:fillRef idx="3">
      <cs:styleClr val="auto"/>
    </cs:fillRef>
    <cs:effectRef idx="2"/>
    <cs:fontRef idx="minor">
      <a:schemeClr val="tx2"/>
    </cs:fontRef>
    <cs:spPr>
      <a:ln w="9525">
        <a:solidFill>
          <a:schemeClr val="phClr"/>
        </a:solidFill>
        <a:round/>
      </a:ln>
    </cs:spPr>
  </cs:dataPointMarker>
  <cs:dataPointMarkerLayout symbol="circle" size="5"/>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9525" cap="rnd">
        <a:solidFill>
          <a:schemeClr val="phClr"/>
        </a:solidFill>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spPr>
      <a:ln>
        <a:solidFill>
          <a:schemeClr val="tx2">
            <a:lumMod val="40000"/>
            <a:lumOff val="60000"/>
          </a:schemeClr>
        </a:solidFill>
      </a:ln>
    </cs:spPr>
    <cs:defRPr sz="1197" kern="1200"/>
  </cs:valueAxis>
  <cs:wall>
    <cs:lnRef idx="0"/>
    <cs:fillRef idx="0"/>
    <cs:effectRef idx="0"/>
    <cs:fontRef idx="minor">
      <a:schemeClr val="tx2"/>
    </cs:fontRef>
  </cs:wall>
</cs:chartStyle>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077C648-7178-4B09-82FE-9EEBA4F6642D}" type="doc">
      <dgm:prSet loTypeId="urn:microsoft.com/office/officeart/2005/8/layout/target3" loCatId="list" qsTypeId="urn:microsoft.com/office/officeart/2005/8/quickstyle/simple1" qsCatId="simple" csTypeId="urn:microsoft.com/office/officeart/2005/8/colors/colorful5" csCatId="colorful" phldr="1"/>
      <dgm:spPr/>
      <dgm:t>
        <a:bodyPr/>
        <a:lstStyle/>
        <a:p>
          <a:endParaRPr lang="en-US"/>
        </a:p>
      </dgm:t>
    </dgm:pt>
    <dgm:pt modelId="{E7AC80D6-05A9-4052-BB0B-1C1739ACD46A}">
      <dgm:prSet phldrT="[Text]"/>
      <dgm:spPr/>
      <dgm:t>
        <a:bodyPr/>
        <a:lstStyle/>
        <a:p>
          <a:r>
            <a:rPr lang="en-US" dirty="0" smtClean="0">
              <a:latin typeface="Century Schoolbook" panose="02040604050505020304" pitchFamily="18" charset="0"/>
            </a:rPr>
            <a:t>Silica (SiO2) </a:t>
          </a:r>
          <a:endParaRPr lang="en-US" dirty="0">
            <a:latin typeface="Century Schoolbook" panose="02040604050505020304" pitchFamily="18" charset="0"/>
          </a:endParaRPr>
        </a:p>
      </dgm:t>
    </dgm:pt>
    <dgm:pt modelId="{DE3B40D1-E3CF-42D8-8575-5362A6A97F31}" type="parTrans" cxnId="{B4CDF5AA-AF43-4E95-A3C5-3E4BA2639755}">
      <dgm:prSet/>
      <dgm:spPr/>
      <dgm:t>
        <a:bodyPr/>
        <a:lstStyle/>
        <a:p>
          <a:endParaRPr lang="en-US"/>
        </a:p>
      </dgm:t>
    </dgm:pt>
    <dgm:pt modelId="{7C8C9759-2201-45E8-9C1F-F04A50B971AC}" type="sibTrans" cxnId="{B4CDF5AA-AF43-4E95-A3C5-3E4BA2639755}">
      <dgm:prSet/>
      <dgm:spPr/>
      <dgm:t>
        <a:bodyPr/>
        <a:lstStyle/>
        <a:p>
          <a:endParaRPr lang="en-US"/>
        </a:p>
      </dgm:t>
    </dgm:pt>
    <dgm:pt modelId="{F9599517-8C98-4342-8B31-20F00E9083C4}">
      <dgm:prSet phldrT="[Text]"/>
      <dgm:spPr/>
      <dgm:t>
        <a:bodyPr/>
        <a:lstStyle/>
        <a:p>
          <a:r>
            <a:rPr lang="en-US" dirty="0" smtClean="0">
              <a:latin typeface="Century Schoolbook" panose="02040604050505020304" pitchFamily="18" charset="0"/>
            </a:rPr>
            <a:t>Lime (CaO) </a:t>
          </a:r>
          <a:endParaRPr lang="en-US" dirty="0">
            <a:latin typeface="Century Schoolbook" panose="02040604050505020304" pitchFamily="18" charset="0"/>
          </a:endParaRPr>
        </a:p>
      </dgm:t>
    </dgm:pt>
    <dgm:pt modelId="{909A20B4-265D-48AE-B204-D0D581570083}" type="parTrans" cxnId="{3F75F41D-A269-4E05-AD20-3D7D2EF9FDB9}">
      <dgm:prSet/>
      <dgm:spPr/>
      <dgm:t>
        <a:bodyPr/>
        <a:lstStyle/>
        <a:p>
          <a:endParaRPr lang="en-US"/>
        </a:p>
      </dgm:t>
    </dgm:pt>
    <dgm:pt modelId="{4D5FB3A5-BAFA-4CB6-8491-31CD8F40D86E}" type="sibTrans" cxnId="{3F75F41D-A269-4E05-AD20-3D7D2EF9FDB9}">
      <dgm:prSet/>
      <dgm:spPr/>
      <dgm:t>
        <a:bodyPr/>
        <a:lstStyle/>
        <a:p>
          <a:endParaRPr lang="en-US"/>
        </a:p>
      </dgm:t>
    </dgm:pt>
    <dgm:pt modelId="{E69FE5DF-5282-496C-ABD7-8CC97F2E9B10}">
      <dgm:prSet phldrT="[Text]"/>
      <dgm:spPr/>
      <dgm:t>
        <a:bodyPr/>
        <a:lstStyle/>
        <a:p>
          <a:r>
            <a:rPr lang="en-US" dirty="0" smtClean="0">
              <a:latin typeface="Century Schoolbook" panose="02040604050505020304" pitchFamily="18" charset="0"/>
            </a:rPr>
            <a:t>Alumina(Al2O3) </a:t>
          </a:r>
          <a:endParaRPr lang="en-US" dirty="0">
            <a:latin typeface="Century Schoolbook" panose="02040604050505020304" pitchFamily="18" charset="0"/>
          </a:endParaRPr>
        </a:p>
      </dgm:t>
    </dgm:pt>
    <dgm:pt modelId="{48F2F1A2-210B-4E42-949D-744D6A08B032}" type="parTrans" cxnId="{F0F659C2-C4FA-42F9-9326-B1800ED17973}">
      <dgm:prSet/>
      <dgm:spPr/>
      <dgm:t>
        <a:bodyPr/>
        <a:lstStyle/>
        <a:p>
          <a:endParaRPr lang="en-US"/>
        </a:p>
      </dgm:t>
    </dgm:pt>
    <dgm:pt modelId="{3E236E10-FBDD-4B6C-8DD2-BFAB47843882}" type="sibTrans" cxnId="{F0F659C2-C4FA-42F9-9326-B1800ED17973}">
      <dgm:prSet/>
      <dgm:spPr/>
      <dgm:t>
        <a:bodyPr/>
        <a:lstStyle/>
        <a:p>
          <a:endParaRPr lang="en-US"/>
        </a:p>
      </dgm:t>
    </dgm:pt>
    <dgm:pt modelId="{7912AE9A-8D00-4F45-95DC-50AB47D3BBD5}">
      <dgm:prSet phldrT="[Text]"/>
      <dgm:spPr/>
      <dgm:t>
        <a:bodyPr/>
        <a:lstStyle/>
        <a:p>
          <a:r>
            <a:rPr lang="en-US" dirty="0" smtClean="0">
              <a:latin typeface="Century Schoolbook" panose="02040604050505020304" pitchFamily="18" charset="0"/>
            </a:rPr>
            <a:t>Hematite(Fe2O3</a:t>
          </a:r>
          <a:r>
            <a:rPr lang="en-US" dirty="0" smtClean="0">
              <a:latin typeface="Century Schoolbook" panose="02040604050505020304" pitchFamily="18" charset="0"/>
            </a:rPr>
            <a:t>)</a:t>
          </a:r>
          <a:endParaRPr lang="en-US" dirty="0">
            <a:latin typeface="Century Schoolbook" panose="02040604050505020304" pitchFamily="18" charset="0"/>
          </a:endParaRPr>
        </a:p>
      </dgm:t>
    </dgm:pt>
    <dgm:pt modelId="{5C668EC5-3C3A-4ED7-83FB-4425C2D6E415}" type="parTrans" cxnId="{1C5E1C1E-21FB-470B-B808-9A9F6429FDC4}">
      <dgm:prSet/>
      <dgm:spPr/>
      <dgm:t>
        <a:bodyPr/>
        <a:lstStyle/>
        <a:p>
          <a:endParaRPr lang="en-US"/>
        </a:p>
      </dgm:t>
    </dgm:pt>
    <dgm:pt modelId="{6475A132-75A7-4868-B77B-0F1925B7DE2F}" type="sibTrans" cxnId="{1C5E1C1E-21FB-470B-B808-9A9F6429FDC4}">
      <dgm:prSet/>
      <dgm:spPr/>
      <dgm:t>
        <a:bodyPr/>
        <a:lstStyle/>
        <a:p>
          <a:endParaRPr lang="en-US"/>
        </a:p>
      </dgm:t>
    </dgm:pt>
    <dgm:pt modelId="{9520DBDF-7034-4EDE-B338-22EF820D63DD}">
      <dgm:prSet/>
      <dgm:spPr/>
      <dgm:t>
        <a:bodyPr/>
        <a:lstStyle/>
        <a:p>
          <a:r>
            <a:rPr lang="en-US" b="1" i="0" dirty="0" smtClean="0"/>
            <a:t>Magnesia</a:t>
          </a:r>
          <a:r>
            <a:rPr lang="ar-SA" b="1" i="0" dirty="0" smtClean="0"/>
            <a:t>)</a:t>
          </a:r>
          <a:r>
            <a:rPr lang="en-US" b="1" i="0" dirty="0" err="1" smtClean="0"/>
            <a:t>MgO</a:t>
          </a:r>
          <a:r>
            <a:rPr lang="en-US" b="1" i="0" dirty="0" smtClean="0"/>
            <a:t>)</a:t>
          </a:r>
          <a:endParaRPr lang="en-US" dirty="0"/>
        </a:p>
      </dgm:t>
    </dgm:pt>
    <dgm:pt modelId="{5105A388-8CC5-456E-BE6C-8EE5908479D8}" type="parTrans" cxnId="{87D9819B-B01C-4D8A-9F1A-5BD81DFD9C3D}">
      <dgm:prSet/>
      <dgm:spPr/>
      <dgm:t>
        <a:bodyPr/>
        <a:lstStyle/>
        <a:p>
          <a:endParaRPr lang="en-US"/>
        </a:p>
      </dgm:t>
    </dgm:pt>
    <dgm:pt modelId="{AC4DAE81-B47E-4F32-B27F-7A04A08626F9}" type="sibTrans" cxnId="{87D9819B-B01C-4D8A-9F1A-5BD81DFD9C3D}">
      <dgm:prSet/>
      <dgm:spPr/>
      <dgm:t>
        <a:bodyPr/>
        <a:lstStyle/>
        <a:p>
          <a:endParaRPr lang="en-US"/>
        </a:p>
      </dgm:t>
    </dgm:pt>
    <dgm:pt modelId="{6026434F-F4E3-477B-98E4-ECEC9E3DF2A6}" type="pres">
      <dgm:prSet presAssocID="{9077C648-7178-4B09-82FE-9EEBA4F6642D}" presName="Name0" presStyleCnt="0">
        <dgm:presLayoutVars>
          <dgm:chMax val="7"/>
          <dgm:dir/>
          <dgm:animLvl val="lvl"/>
          <dgm:resizeHandles val="exact"/>
        </dgm:presLayoutVars>
      </dgm:prSet>
      <dgm:spPr/>
      <dgm:t>
        <a:bodyPr/>
        <a:lstStyle/>
        <a:p>
          <a:pPr rtl="1"/>
          <a:endParaRPr lang="ar-SA"/>
        </a:p>
      </dgm:t>
    </dgm:pt>
    <dgm:pt modelId="{A3CFF020-0A9B-43A1-A01B-3E1376DF00C9}" type="pres">
      <dgm:prSet presAssocID="{E7AC80D6-05A9-4052-BB0B-1C1739ACD46A}" presName="circle1" presStyleLbl="node1" presStyleIdx="0" presStyleCnt="5" custScaleY="94473" custLinFactNeighborX="1653" custLinFactNeighborY="-675"/>
      <dgm:spPr/>
      <dgm:t>
        <a:bodyPr/>
        <a:lstStyle/>
        <a:p>
          <a:pPr rtl="1"/>
          <a:endParaRPr lang="ar-SA"/>
        </a:p>
      </dgm:t>
    </dgm:pt>
    <dgm:pt modelId="{222146CB-5EEE-44BE-82D2-0571C16888CA}" type="pres">
      <dgm:prSet presAssocID="{E7AC80D6-05A9-4052-BB0B-1C1739ACD46A}" presName="space" presStyleCnt="0"/>
      <dgm:spPr/>
      <dgm:t>
        <a:bodyPr/>
        <a:lstStyle/>
        <a:p>
          <a:pPr rtl="1"/>
          <a:endParaRPr lang="ar-SA"/>
        </a:p>
      </dgm:t>
    </dgm:pt>
    <dgm:pt modelId="{6A7EC638-D2B1-45F0-92D3-93DE41BF2888}" type="pres">
      <dgm:prSet presAssocID="{E7AC80D6-05A9-4052-BB0B-1C1739ACD46A}" presName="rect1" presStyleLbl="alignAcc1" presStyleIdx="0" presStyleCnt="5" custLinFactNeighborX="2292" custLinFactNeighborY="-10442"/>
      <dgm:spPr/>
      <dgm:t>
        <a:bodyPr/>
        <a:lstStyle/>
        <a:p>
          <a:pPr rtl="1"/>
          <a:endParaRPr lang="ar-SA"/>
        </a:p>
      </dgm:t>
    </dgm:pt>
    <dgm:pt modelId="{01EAAB5B-EE69-4FFA-9657-7DC1CE310E24}" type="pres">
      <dgm:prSet presAssocID="{F9599517-8C98-4342-8B31-20F00E9083C4}" presName="vertSpace2" presStyleLbl="node1" presStyleIdx="0" presStyleCnt="5"/>
      <dgm:spPr/>
      <dgm:t>
        <a:bodyPr/>
        <a:lstStyle/>
        <a:p>
          <a:pPr rtl="1"/>
          <a:endParaRPr lang="ar-SA"/>
        </a:p>
      </dgm:t>
    </dgm:pt>
    <dgm:pt modelId="{7D2B12B5-9007-4DB8-BA3C-AC21CAA70004}" type="pres">
      <dgm:prSet presAssocID="{F9599517-8C98-4342-8B31-20F00E9083C4}" presName="circle2" presStyleLbl="node1" presStyleIdx="1" presStyleCnt="5" custLinFactNeighborY="-1699"/>
      <dgm:spPr/>
      <dgm:t>
        <a:bodyPr/>
        <a:lstStyle/>
        <a:p>
          <a:pPr rtl="1"/>
          <a:endParaRPr lang="ar-SA"/>
        </a:p>
      </dgm:t>
    </dgm:pt>
    <dgm:pt modelId="{3F2F2BD1-48F7-4CDD-8867-422EFF850B69}" type="pres">
      <dgm:prSet presAssocID="{F9599517-8C98-4342-8B31-20F00E9083C4}" presName="rect2" presStyleLbl="alignAcc1" presStyleIdx="1" presStyleCnt="5"/>
      <dgm:spPr/>
      <dgm:t>
        <a:bodyPr/>
        <a:lstStyle/>
        <a:p>
          <a:endParaRPr lang="en-US"/>
        </a:p>
      </dgm:t>
    </dgm:pt>
    <dgm:pt modelId="{81510CE8-0F0C-4B17-A733-EA5C189A19B5}" type="pres">
      <dgm:prSet presAssocID="{E69FE5DF-5282-496C-ABD7-8CC97F2E9B10}" presName="vertSpace3" presStyleLbl="node1" presStyleIdx="1" presStyleCnt="5"/>
      <dgm:spPr/>
      <dgm:t>
        <a:bodyPr/>
        <a:lstStyle/>
        <a:p>
          <a:pPr rtl="1"/>
          <a:endParaRPr lang="ar-SA"/>
        </a:p>
      </dgm:t>
    </dgm:pt>
    <dgm:pt modelId="{52954391-D1EA-44A2-B74F-21D67097F3D0}" type="pres">
      <dgm:prSet presAssocID="{E69FE5DF-5282-496C-ABD7-8CC97F2E9B10}" presName="circle3" presStyleLbl="node1" presStyleIdx="2" presStyleCnt="5"/>
      <dgm:spPr/>
      <dgm:t>
        <a:bodyPr/>
        <a:lstStyle/>
        <a:p>
          <a:pPr rtl="1"/>
          <a:endParaRPr lang="ar-SA"/>
        </a:p>
      </dgm:t>
    </dgm:pt>
    <dgm:pt modelId="{6F86E842-34F8-40B8-842D-A46EE7CD943D}" type="pres">
      <dgm:prSet presAssocID="{E69FE5DF-5282-496C-ABD7-8CC97F2E9B10}" presName="rect3" presStyleLbl="alignAcc1" presStyleIdx="2" presStyleCnt="5"/>
      <dgm:spPr/>
      <dgm:t>
        <a:bodyPr/>
        <a:lstStyle/>
        <a:p>
          <a:endParaRPr lang="en-US"/>
        </a:p>
      </dgm:t>
    </dgm:pt>
    <dgm:pt modelId="{F5931A6A-F862-48A5-ABD2-B173F39BE215}" type="pres">
      <dgm:prSet presAssocID="{7912AE9A-8D00-4F45-95DC-50AB47D3BBD5}" presName="vertSpace4" presStyleLbl="node1" presStyleIdx="2" presStyleCnt="5"/>
      <dgm:spPr/>
      <dgm:t>
        <a:bodyPr/>
        <a:lstStyle/>
        <a:p>
          <a:pPr rtl="1"/>
          <a:endParaRPr lang="ar-SA"/>
        </a:p>
      </dgm:t>
    </dgm:pt>
    <dgm:pt modelId="{5959137F-D1D2-44F5-B553-8E57939D1213}" type="pres">
      <dgm:prSet presAssocID="{7912AE9A-8D00-4F45-95DC-50AB47D3BBD5}" presName="circle4" presStyleLbl="node1" presStyleIdx="3" presStyleCnt="5"/>
      <dgm:spPr/>
      <dgm:t>
        <a:bodyPr/>
        <a:lstStyle/>
        <a:p>
          <a:pPr rtl="1"/>
          <a:endParaRPr lang="ar-SA"/>
        </a:p>
      </dgm:t>
    </dgm:pt>
    <dgm:pt modelId="{F48F6C4C-F475-431E-BC62-5987BF02F5F5}" type="pres">
      <dgm:prSet presAssocID="{7912AE9A-8D00-4F45-95DC-50AB47D3BBD5}" presName="rect4" presStyleLbl="alignAcc1" presStyleIdx="3" presStyleCnt="5"/>
      <dgm:spPr/>
      <dgm:t>
        <a:bodyPr/>
        <a:lstStyle/>
        <a:p>
          <a:endParaRPr lang="en-US"/>
        </a:p>
      </dgm:t>
    </dgm:pt>
    <dgm:pt modelId="{A70F7382-F706-4D6E-AF91-48ABA57FA4F4}" type="pres">
      <dgm:prSet presAssocID="{9520DBDF-7034-4EDE-B338-22EF820D63DD}" presName="vertSpace5" presStyleLbl="node1" presStyleIdx="3" presStyleCnt="5"/>
      <dgm:spPr/>
    </dgm:pt>
    <dgm:pt modelId="{F9E611E0-1053-4720-A676-3996E6250305}" type="pres">
      <dgm:prSet presAssocID="{9520DBDF-7034-4EDE-B338-22EF820D63DD}" presName="circle5" presStyleLbl="node1" presStyleIdx="4" presStyleCnt="5"/>
      <dgm:spPr/>
    </dgm:pt>
    <dgm:pt modelId="{8281E3DF-EF5A-4257-B23F-6B8107AD8EF4}" type="pres">
      <dgm:prSet presAssocID="{9520DBDF-7034-4EDE-B338-22EF820D63DD}" presName="rect5" presStyleLbl="alignAcc1" presStyleIdx="4" presStyleCnt="5"/>
      <dgm:spPr/>
    </dgm:pt>
    <dgm:pt modelId="{A25F7F14-FE32-43EC-A2C9-F4585B800A92}" type="pres">
      <dgm:prSet presAssocID="{E7AC80D6-05A9-4052-BB0B-1C1739ACD46A}" presName="rect1ParTxNoCh" presStyleLbl="alignAcc1" presStyleIdx="4" presStyleCnt="5">
        <dgm:presLayoutVars>
          <dgm:chMax val="1"/>
          <dgm:bulletEnabled val="1"/>
        </dgm:presLayoutVars>
      </dgm:prSet>
      <dgm:spPr/>
      <dgm:t>
        <a:bodyPr/>
        <a:lstStyle/>
        <a:p>
          <a:pPr rtl="1"/>
          <a:endParaRPr lang="ar-SA"/>
        </a:p>
      </dgm:t>
    </dgm:pt>
    <dgm:pt modelId="{293FB483-6189-4CBE-A7BE-1161FB403F87}" type="pres">
      <dgm:prSet presAssocID="{F9599517-8C98-4342-8B31-20F00E9083C4}" presName="rect2ParTxNoCh" presStyleLbl="alignAcc1" presStyleIdx="4" presStyleCnt="5">
        <dgm:presLayoutVars>
          <dgm:chMax val="1"/>
          <dgm:bulletEnabled val="1"/>
        </dgm:presLayoutVars>
      </dgm:prSet>
      <dgm:spPr/>
      <dgm:t>
        <a:bodyPr/>
        <a:lstStyle/>
        <a:p>
          <a:endParaRPr lang="en-US"/>
        </a:p>
      </dgm:t>
    </dgm:pt>
    <dgm:pt modelId="{FB8C5D20-F153-4029-94CA-B656CB308A0E}" type="pres">
      <dgm:prSet presAssocID="{E69FE5DF-5282-496C-ABD7-8CC97F2E9B10}" presName="rect3ParTxNoCh" presStyleLbl="alignAcc1" presStyleIdx="4" presStyleCnt="5">
        <dgm:presLayoutVars>
          <dgm:chMax val="1"/>
          <dgm:bulletEnabled val="1"/>
        </dgm:presLayoutVars>
      </dgm:prSet>
      <dgm:spPr/>
      <dgm:t>
        <a:bodyPr/>
        <a:lstStyle/>
        <a:p>
          <a:endParaRPr lang="en-US"/>
        </a:p>
      </dgm:t>
    </dgm:pt>
    <dgm:pt modelId="{9F820D33-CC1A-4481-A8C2-CC7C4C25C852}" type="pres">
      <dgm:prSet presAssocID="{7912AE9A-8D00-4F45-95DC-50AB47D3BBD5}" presName="rect4ParTxNoCh" presStyleLbl="alignAcc1" presStyleIdx="4" presStyleCnt="5">
        <dgm:presLayoutVars>
          <dgm:chMax val="1"/>
          <dgm:bulletEnabled val="1"/>
        </dgm:presLayoutVars>
      </dgm:prSet>
      <dgm:spPr/>
      <dgm:t>
        <a:bodyPr/>
        <a:lstStyle/>
        <a:p>
          <a:endParaRPr lang="en-US"/>
        </a:p>
      </dgm:t>
    </dgm:pt>
    <dgm:pt modelId="{0D375483-5C43-4279-AA9D-51C633070CF0}" type="pres">
      <dgm:prSet presAssocID="{9520DBDF-7034-4EDE-B338-22EF820D63DD}" presName="rect5ParTxNoCh" presStyleLbl="alignAcc1" presStyleIdx="4" presStyleCnt="5">
        <dgm:presLayoutVars>
          <dgm:chMax val="1"/>
          <dgm:bulletEnabled val="1"/>
        </dgm:presLayoutVars>
      </dgm:prSet>
      <dgm:spPr/>
    </dgm:pt>
  </dgm:ptLst>
  <dgm:cxnLst>
    <dgm:cxn modelId="{B4CDF5AA-AF43-4E95-A3C5-3E4BA2639755}" srcId="{9077C648-7178-4B09-82FE-9EEBA4F6642D}" destId="{E7AC80D6-05A9-4052-BB0B-1C1739ACD46A}" srcOrd="0" destOrd="0" parTransId="{DE3B40D1-E3CF-42D8-8575-5362A6A97F31}" sibTransId="{7C8C9759-2201-45E8-9C1F-F04A50B971AC}"/>
    <dgm:cxn modelId="{6297D765-01A0-4525-8FB3-FE54589559D5}" type="presOf" srcId="{E7AC80D6-05A9-4052-BB0B-1C1739ACD46A}" destId="{A25F7F14-FE32-43EC-A2C9-F4585B800A92}" srcOrd="1" destOrd="0" presId="urn:microsoft.com/office/officeart/2005/8/layout/target3"/>
    <dgm:cxn modelId="{695E1A0C-21BC-4FEA-8145-FD6BB07D099D}" type="presOf" srcId="{E69FE5DF-5282-496C-ABD7-8CC97F2E9B10}" destId="{FB8C5D20-F153-4029-94CA-B656CB308A0E}" srcOrd="1" destOrd="0" presId="urn:microsoft.com/office/officeart/2005/8/layout/target3"/>
    <dgm:cxn modelId="{FEA5AF93-E9AF-4FE6-B562-179E07DE2B1E}" type="presOf" srcId="{F9599517-8C98-4342-8B31-20F00E9083C4}" destId="{293FB483-6189-4CBE-A7BE-1161FB403F87}" srcOrd="1" destOrd="0" presId="urn:microsoft.com/office/officeart/2005/8/layout/target3"/>
    <dgm:cxn modelId="{A109FA5D-A0E8-4EC0-B640-A6C736CD0474}" type="presOf" srcId="{7912AE9A-8D00-4F45-95DC-50AB47D3BBD5}" destId="{F48F6C4C-F475-431E-BC62-5987BF02F5F5}" srcOrd="0" destOrd="0" presId="urn:microsoft.com/office/officeart/2005/8/layout/target3"/>
    <dgm:cxn modelId="{3CC3B2CD-1E47-47DD-968B-EFA0B69BEC15}" type="presOf" srcId="{9077C648-7178-4B09-82FE-9EEBA4F6642D}" destId="{6026434F-F4E3-477B-98E4-ECEC9E3DF2A6}" srcOrd="0" destOrd="0" presId="urn:microsoft.com/office/officeart/2005/8/layout/target3"/>
    <dgm:cxn modelId="{3F75F41D-A269-4E05-AD20-3D7D2EF9FDB9}" srcId="{9077C648-7178-4B09-82FE-9EEBA4F6642D}" destId="{F9599517-8C98-4342-8B31-20F00E9083C4}" srcOrd="1" destOrd="0" parTransId="{909A20B4-265D-48AE-B204-D0D581570083}" sibTransId="{4D5FB3A5-BAFA-4CB6-8491-31CD8F40D86E}"/>
    <dgm:cxn modelId="{F0F659C2-C4FA-42F9-9326-B1800ED17973}" srcId="{9077C648-7178-4B09-82FE-9EEBA4F6642D}" destId="{E69FE5DF-5282-496C-ABD7-8CC97F2E9B10}" srcOrd="2" destOrd="0" parTransId="{48F2F1A2-210B-4E42-949D-744D6A08B032}" sibTransId="{3E236E10-FBDD-4B6C-8DD2-BFAB47843882}"/>
    <dgm:cxn modelId="{6793C287-AFC6-479F-AF56-BC6FFC385945}" type="presOf" srcId="{E7AC80D6-05A9-4052-BB0B-1C1739ACD46A}" destId="{6A7EC638-D2B1-45F0-92D3-93DE41BF2888}" srcOrd="0" destOrd="0" presId="urn:microsoft.com/office/officeart/2005/8/layout/target3"/>
    <dgm:cxn modelId="{83CDC1D5-3F48-4910-8754-A32A0F69CC1E}" type="presOf" srcId="{E69FE5DF-5282-496C-ABD7-8CC97F2E9B10}" destId="{6F86E842-34F8-40B8-842D-A46EE7CD943D}" srcOrd="0" destOrd="0" presId="urn:microsoft.com/office/officeart/2005/8/layout/target3"/>
    <dgm:cxn modelId="{87D9819B-B01C-4D8A-9F1A-5BD81DFD9C3D}" srcId="{9077C648-7178-4B09-82FE-9EEBA4F6642D}" destId="{9520DBDF-7034-4EDE-B338-22EF820D63DD}" srcOrd="4" destOrd="0" parTransId="{5105A388-8CC5-456E-BE6C-8EE5908479D8}" sibTransId="{AC4DAE81-B47E-4F32-B27F-7A04A08626F9}"/>
    <dgm:cxn modelId="{E7CE71FC-570C-46C5-B30A-63712B9FD36C}" type="presOf" srcId="{7912AE9A-8D00-4F45-95DC-50AB47D3BBD5}" destId="{9F820D33-CC1A-4481-A8C2-CC7C4C25C852}" srcOrd="1" destOrd="0" presId="urn:microsoft.com/office/officeart/2005/8/layout/target3"/>
    <dgm:cxn modelId="{074868B8-11F7-4509-A196-F95671C055EC}" type="presOf" srcId="{F9599517-8C98-4342-8B31-20F00E9083C4}" destId="{3F2F2BD1-48F7-4CDD-8867-422EFF850B69}" srcOrd="0" destOrd="0" presId="urn:microsoft.com/office/officeart/2005/8/layout/target3"/>
    <dgm:cxn modelId="{6E1F6838-0949-4F1F-A91A-895EF2535F76}" type="presOf" srcId="{9520DBDF-7034-4EDE-B338-22EF820D63DD}" destId="{0D375483-5C43-4279-AA9D-51C633070CF0}" srcOrd="1" destOrd="0" presId="urn:microsoft.com/office/officeart/2005/8/layout/target3"/>
    <dgm:cxn modelId="{1C5E1C1E-21FB-470B-B808-9A9F6429FDC4}" srcId="{9077C648-7178-4B09-82FE-9EEBA4F6642D}" destId="{7912AE9A-8D00-4F45-95DC-50AB47D3BBD5}" srcOrd="3" destOrd="0" parTransId="{5C668EC5-3C3A-4ED7-83FB-4425C2D6E415}" sibTransId="{6475A132-75A7-4868-B77B-0F1925B7DE2F}"/>
    <dgm:cxn modelId="{60F0CE2E-B89F-4E64-86A1-886260276514}" type="presOf" srcId="{9520DBDF-7034-4EDE-B338-22EF820D63DD}" destId="{8281E3DF-EF5A-4257-B23F-6B8107AD8EF4}" srcOrd="0" destOrd="0" presId="urn:microsoft.com/office/officeart/2005/8/layout/target3"/>
    <dgm:cxn modelId="{8A5423F3-277F-454F-A305-B73BD1916EB6}" type="presParOf" srcId="{6026434F-F4E3-477B-98E4-ECEC9E3DF2A6}" destId="{A3CFF020-0A9B-43A1-A01B-3E1376DF00C9}" srcOrd="0" destOrd="0" presId="urn:microsoft.com/office/officeart/2005/8/layout/target3"/>
    <dgm:cxn modelId="{63738DA3-B68B-4656-8E9C-E9D37F16E81B}" type="presParOf" srcId="{6026434F-F4E3-477B-98E4-ECEC9E3DF2A6}" destId="{222146CB-5EEE-44BE-82D2-0571C16888CA}" srcOrd="1" destOrd="0" presId="urn:microsoft.com/office/officeart/2005/8/layout/target3"/>
    <dgm:cxn modelId="{2BE7F7D3-687D-471E-8EB4-6B87363A66F5}" type="presParOf" srcId="{6026434F-F4E3-477B-98E4-ECEC9E3DF2A6}" destId="{6A7EC638-D2B1-45F0-92D3-93DE41BF2888}" srcOrd="2" destOrd="0" presId="urn:microsoft.com/office/officeart/2005/8/layout/target3"/>
    <dgm:cxn modelId="{C70648AC-C74D-41EB-88D6-A99E36BEF65F}" type="presParOf" srcId="{6026434F-F4E3-477B-98E4-ECEC9E3DF2A6}" destId="{01EAAB5B-EE69-4FFA-9657-7DC1CE310E24}" srcOrd="3" destOrd="0" presId="urn:microsoft.com/office/officeart/2005/8/layout/target3"/>
    <dgm:cxn modelId="{65F16DAA-95BE-49EF-8F43-2329EA7AAD43}" type="presParOf" srcId="{6026434F-F4E3-477B-98E4-ECEC9E3DF2A6}" destId="{7D2B12B5-9007-4DB8-BA3C-AC21CAA70004}" srcOrd="4" destOrd="0" presId="urn:microsoft.com/office/officeart/2005/8/layout/target3"/>
    <dgm:cxn modelId="{94E6ABB8-BF69-45E0-BCB2-8042FA365A2E}" type="presParOf" srcId="{6026434F-F4E3-477B-98E4-ECEC9E3DF2A6}" destId="{3F2F2BD1-48F7-4CDD-8867-422EFF850B69}" srcOrd="5" destOrd="0" presId="urn:microsoft.com/office/officeart/2005/8/layout/target3"/>
    <dgm:cxn modelId="{9BCCD54F-409A-41C1-9A93-1019A0EA4B36}" type="presParOf" srcId="{6026434F-F4E3-477B-98E4-ECEC9E3DF2A6}" destId="{81510CE8-0F0C-4B17-A733-EA5C189A19B5}" srcOrd="6" destOrd="0" presId="urn:microsoft.com/office/officeart/2005/8/layout/target3"/>
    <dgm:cxn modelId="{D6AE6F5C-FB31-4DAB-B903-E3BBFCC2C4B0}" type="presParOf" srcId="{6026434F-F4E3-477B-98E4-ECEC9E3DF2A6}" destId="{52954391-D1EA-44A2-B74F-21D67097F3D0}" srcOrd="7" destOrd="0" presId="urn:microsoft.com/office/officeart/2005/8/layout/target3"/>
    <dgm:cxn modelId="{6884E2B8-C327-4826-B8F7-C4F96438D3B2}" type="presParOf" srcId="{6026434F-F4E3-477B-98E4-ECEC9E3DF2A6}" destId="{6F86E842-34F8-40B8-842D-A46EE7CD943D}" srcOrd="8" destOrd="0" presId="urn:microsoft.com/office/officeart/2005/8/layout/target3"/>
    <dgm:cxn modelId="{75374B5E-034E-4A80-AE3D-1DAC5FF2CF19}" type="presParOf" srcId="{6026434F-F4E3-477B-98E4-ECEC9E3DF2A6}" destId="{F5931A6A-F862-48A5-ABD2-B173F39BE215}" srcOrd="9" destOrd="0" presId="urn:microsoft.com/office/officeart/2005/8/layout/target3"/>
    <dgm:cxn modelId="{6656FB67-ED40-4BCF-887C-D710D29BA43F}" type="presParOf" srcId="{6026434F-F4E3-477B-98E4-ECEC9E3DF2A6}" destId="{5959137F-D1D2-44F5-B553-8E57939D1213}" srcOrd="10" destOrd="0" presId="urn:microsoft.com/office/officeart/2005/8/layout/target3"/>
    <dgm:cxn modelId="{1BBC86B7-42D9-4638-A840-9DFF90A2A404}" type="presParOf" srcId="{6026434F-F4E3-477B-98E4-ECEC9E3DF2A6}" destId="{F48F6C4C-F475-431E-BC62-5987BF02F5F5}" srcOrd="11" destOrd="0" presId="urn:microsoft.com/office/officeart/2005/8/layout/target3"/>
    <dgm:cxn modelId="{0554D424-D92E-4262-AE0D-EA3775540743}" type="presParOf" srcId="{6026434F-F4E3-477B-98E4-ECEC9E3DF2A6}" destId="{A70F7382-F706-4D6E-AF91-48ABA57FA4F4}" srcOrd="12" destOrd="0" presId="urn:microsoft.com/office/officeart/2005/8/layout/target3"/>
    <dgm:cxn modelId="{9BDBCF46-DB57-4390-B3D6-547241CDB2F5}" type="presParOf" srcId="{6026434F-F4E3-477B-98E4-ECEC9E3DF2A6}" destId="{F9E611E0-1053-4720-A676-3996E6250305}" srcOrd="13" destOrd="0" presId="urn:microsoft.com/office/officeart/2005/8/layout/target3"/>
    <dgm:cxn modelId="{324F5191-087E-4CFB-8AB3-0A005F295D63}" type="presParOf" srcId="{6026434F-F4E3-477B-98E4-ECEC9E3DF2A6}" destId="{8281E3DF-EF5A-4257-B23F-6B8107AD8EF4}" srcOrd="14" destOrd="0" presId="urn:microsoft.com/office/officeart/2005/8/layout/target3"/>
    <dgm:cxn modelId="{FEECB435-DE65-4BF7-8274-2447A5B6F873}" type="presParOf" srcId="{6026434F-F4E3-477B-98E4-ECEC9E3DF2A6}" destId="{A25F7F14-FE32-43EC-A2C9-F4585B800A92}" srcOrd="15" destOrd="0" presId="urn:microsoft.com/office/officeart/2005/8/layout/target3"/>
    <dgm:cxn modelId="{B118B117-E73A-45C3-92A3-5D892F39C3CF}" type="presParOf" srcId="{6026434F-F4E3-477B-98E4-ECEC9E3DF2A6}" destId="{293FB483-6189-4CBE-A7BE-1161FB403F87}" srcOrd="16" destOrd="0" presId="urn:microsoft.com/office/officeart/2005/8/layout/target3"/>
    <dgm:cxn modelId="{1168A140-6932-47B3-B918-1B22E186A51B}" type="presParOf" srcId="{6026434F-F4E3-477B-98E4-ECEC9E3DF2A6}" destId="{FB8C5D20-F153-4029-94CA-B656CB308A0E}" srcOrd="17" destOrd="0" presId="urn:microsoft.com/office/officeart/2005/8/layout/target3"/>
    <dgm:cxn modelId="{DDD347B7-C114-4F62-8783-93AEB660E41E}" type="presParOf" srcId="{6026434F-F4E3-477B-98E4-ECEC9E3DF2A6}" destId="{9F820D33-CC1A-4481-A8C2-CC7C4C25C852}" srcOrd="18" destOrd="0" presId="urn:microsoft.com/office/officeart/2005/8/layout/target3"/>
    <dgm:cxn modelId="{F8627C0A-C2D3-49A1-87CF-FFA5A8969073}" type="presParOf" srcId="{6026434F-F4E3-477B-98E4-ECEC9E3DF2A6}" destId="{0D375483-5C43-4279-AA9D-51C633070CF0}" srcOrd="19"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CFF020-0A9B-43A1-A01B-3E1376DF00C9}">
      <dsp:nvSpPr>
        <dsp:cNvPr id="0" name=""/>
        <dsp:cNvSpPr/>
      </dsp:nvSpPr>
      <dsp:spPr>
        <a:xfrm>
          <a:off x="58678" y="-23961"/>
          <a:ext cx="3549832" cy="3353632"/>
        </a:xfrm>
        <a:prstGeom prst="pie">
          <a:avLst>
            <a:gd name="adj1" fmla="val 5400000"/>
            <a:gd name="adj2" fmla="val 16200000"/>
          </a:avLst>
        </a:prstGeom>
        <a:solidFill>
          <a:schemeClr val="accent5">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A7EC638-D2B1-45F0-92D3-93DE41BF2888}">
      <dsp:nvSpPr>
        <dsp:cNvPr id="0" name=""/>
        <dsp:cNvSpPr/>
      </dsp:nvSpPr>
      <dsp:spPr>
        <a:xfrm>
          <a:off x="1774916" y="0"/>
          <a:ext cx="6168935" cy="3549832"/>
        </a:xfrm>
        <a:prstGeom prst="rect">
          <a:avLst/>
        </a:prstGeom>
        <a:solidFill>
          <a:schemeClr val="lt1">
            <a:alpha val="90000"/>
            <a:hueOff val="0"/>
            <a:satOff val="0"/>
            <a:lumOff val="0"/>
            <a:alphaOff val="0"/>
          </a:schemeClr>
        </a:solidFill>
        <a:ln w="34925" cap="flat" cmpd="sng" algn="in">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smtClean="0">
              <a:latin typeface="Century Schoolbook" panose="02040604050505020304" pitchFamily="18" charset="0"/>
            </a:rPr>
            <a:t>Silica (SiO2) </a:t>
          </a:r>
          <a:endParaRPr lang="en-US" sz="2600" kern="1200" dirty="0">
            <a:latin typeface="Century Schoolbook" panose="02040604050505020304" pitchFamily="18" charset="0"/>
          </a:endParaRPr>
        </a:p>
      </dsp:txBody>
      <dsp:txXfrm>
        <a:off x="1774916" y="0"/>
        <a:ext cx="6168935" cy="567973"/>
      </dsp:txXfrm>
    </dsp:sp>
    <dsp:sp modelId="{7D2B12B5-9007-4DB8-BA3C-AC21CAA70004}">
      <dsp:nvSpPr>
        <dsp:cNvPr id="0" name=""/>
        <dsp:cNvSpPr/>
      </dsp:nvSpPr>
      <dsp:spPr>
        <a:xfrm>
          <a:off x="372732" y="520326"/>
          <a:ext cx="2804367" cy="2804367"/>
        </a:xfrm>
        <a:prstGeom prst="pie">
          <a:avLst>
            <a:gd name="adj1" fmla="val 5400000"/>
            <a:gd name="adj2" fmla="val 16200000"/>
          </a:avLst>
        </a:prstGeom>
        <a:solidFill>
          <a:schemeClr val="accent5">
            <a:hueOff val="2208089"/>
            <a:satOff val="7189"/>
            <a:lumOff val="250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F2F2BD1-48F7-4CDD-8867-422EFF850B69}">
      <dsp:nvSpPr>
        <dsp:cNvPr id="0" name=""/>
        <dsp:cNvSpPr/>
      </dsp:nvSpPr>
      <dsp:spPr>
        <a:xfrm>
          <a:off x="1774916" y="567973"/>
          <a:ext cx="6168935" cy="2804367"/>
        </a:xfrm>
        <a:prstGeom prst="rect">
          <a:avLst/>
        </a:prstGeom>
        <a:solidFill>
          <a:schemeClr val="lt1">
            <a:alpha val="90000"/>
            <a:hueOff val="0"/>
            <a:satOff val="0"/>
            <a:lumOff val="0"/>
            <a:alphaOff val="0"/>
          </a:schemeClr>
        </a:solidFill>
        <a:ln w="34925" cap="flat" cmpd="sng" algn="in">
          <a:solidFill>
            <a:schemeClr val="accent5">
              <a:hueOff val="2208089"/>
              <a:satOff val="7189"/>
              <a:lumOff val="250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smtClean="0">
              <a:latin typeface="Century Schoolbook" panose="02040604050505020304" pitchFamily="18" charset="0"/>
            </a:rPr>
            <a:t>Lime (CaO) </a:t>
          </a:r>
          <a:endParaRPr lang="en-US" sz="2600" kern="1200" dirty="0">
            <a:latin typeface="Century Schoolbook" panose="02040604050505020304" pitchFamily="18" charset="0"/>
          </a:endParaRPr>
        </a:p>
      </dsp:txBody>
      <dsp:txXfrm>
        <a:off x="1774916" y="567973"/>
        <a:ext cx="6168935" cy="567973"/>
      </dsp:txXfrm>
    </dsp:sp>
    <dsp:sp modelId="{52954391-D1EA-44A2-B74F-21D67097F3D0}">
      <dsp:nvSpPr>
        <dsp:cNvPr id="0" name=""/>
        <dsp:cNvSpPr/>
      </dsp:nvSpPr>
      <dsp:spPr>
        <a:xfrm>
          <a:off x="745464" y="1135946"/>
          <a:ext cx="2058902" cy="2058902"/>
        </a:xfrm>
        <a:prstGeom prst="pie">
          <a:avLst>
            <a:gd name="adj1" fmla="val 5400000"/>
            <a:gd name="adj2" fmla="val 16200000"/>
          </a:avLst>
        </a:prstGeom>
        <a:solidFill>
          <a:schemeClr val="accent5">
            <a:hueOff val="4416178"/>
            <a:satOff val="14379"/>
            <a:lumOff val="500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F86E842-34F8-40B8-842D-A46EE7CD943D}">
      <dsp:nvSpPr>
        <dsp:cNvPr id="0" name=""/>
        <dsp:cNvSpPr/>
      </dsp:nvSpPr>
      <dsp:spPr>
        <a:xfrm>
          <a:off x="1774916" y="1135946"/>
          <a:ext cx="6168935" cy="2058902"/>
        </a:xfrm>
        <a:prstGeom prst="rect">
          <a:avLst/>
        </a:prstGeom>
        <a:solidFill>
          <a:schemeClr val="lt1">
            <a:alpha val="90000"/>
            <a:hueOff val="0"/>
            <a:satOff val="0"/>
            <a:lumOff val="0"/>
            <a:alphaOff val="0"/>
          </a:schemeClr>
        </a:solidFill>
        <a:ln w="34925" cap="flat" cmpd="sng" algn="in">
          <a:solidFill>
            <a:schemeClr val="accent5">
              <a:hueOff val="4416178"/>
              <a:satOff val="14379"/>
              <a:lumOff val="500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smtClean="0">
              <a:latin typeface="Century Schoolbook" panose="02040604050505020304" pitchFamily="18" charset="0"/>
            </a:rPr>
            <a:t>Alumina(Al2O3) </a:t>
          </a:r>
          <a:endParaRPr lang="en-US" sz="2600" kern="1200" dirty="0">
            <a:latin typeface="Century Schoolbook" panose="02040604050505020304" pitchFamily="18" charset="0"/>
          </a:endParaRPr>
        </a:p>
      </dsp:txBody>
      <dsp:txXfrm>
        <a:off x="1774916" y="1135946"/>
        <a:ext cx="6168935" cy="567973"/>
      </dsp:txXfrm>
    </dsp:sp>
    <dsp:sp modelId="{5959137F-D1D2-44F5-B553-8E57939D1213}">
      <dsp:nvSpPr>
        <dsp:cNvPr id="0" name=""/>
        <dsp:cNvSpPr/>
      </dsp:nvSpPr>
      <dsp:spPr>
        <a:xfrm>
          <a:off x="1118197" y="1703919"/>
          <a:ext cx="1313437" cy="1313437"/>
        </a:xfrm>
        <a:prstGeom prst="pie">
          <a:avLst>
            <a:gd name="adj1" fmla="val 5400000"/>
            <a:gd name="adj2" fmla="val 16200000"/>
          </a:avLst>
        </a:prstGeom>
        <a:solidFill>
          <a:schemeClr val="accent5">
            <a:hueOff val="6624266"/>
            <a:satOff val="21568"/>
            <a:lumOff val="750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48F6C4C-F475-431E-BC62-5987BF02F5F5}">
      <dsp:nvSpPr>
        <dsp:cNvPr id="0" name=""/>
        <dsp:cNvSpPr/>
      </dsp:nvSpPr>
      <dsp:spPr>
        <a:xfrm>
          <a:off x="1774916" y="1703919"/>
          <a:ext cx="6168935" cy="1313437"/>
        </a:xfrm>
        <a:prstGeom prst="rect">
          <a:avLst/>
        </a:prstGeom>
        <a:solidFill>
          <a:schemeClr val="lt1">
            <a:alpha val="90000"/>
            <a:hueOff val="0"/>
            <a:satOff val="0"/>
            <a:lumOff val="0"/>
            <a:alphaOff val="0"/>
          </a:schemeClr>
        </a:solidFill>
        <a:ln w="34925" cap="flat" cmpd="sng" algn="in">
          <a:solidFill>
            <a:schemeClr val="accent5">
              <a:hueOff val="6624266"/>
              <a:satOff val="21568"/>
              <a:lumOff val="750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smtClean="0">
              <a:latin typeface="Century Schoolbook" panose="02040604050505020304" pitchFamily="18" charset="0"/>
            </a:rPr>
            <a:t>Hematite(Fe2O3</a:t>
          </a:r>
          <a:r>
            <a:rPr lang="en-US" sz="2600" kern="1200" dirty="0" smtClean="0">
              <a:latin typeface="Century Schoolbook" panose="02040604050505020304" pitchFamily="18" charset="0"/>
            </a:rPr>
            <a:t>)</a:t>
          </a:r>
          <a:endParaRPr lang="en-US" sz="2600" kern="1200" dirty="0">
            <a:latin typeface="Century Schoolbook" panose="02040604050505020304" pitchFamily="18" charset="0"/>
          </a:endParaRPr>
        </a:p>
      </dsp:txBody>
      <dsp:txXfrm>
        <a:off x="1774916" y="1703919"/>
        <a:ext cx="6168935" cy="567973"/>
      </dsp:txXfrm>
    </dsp:sp>
    <dsp:sp modelId="{F9E611E0-1053-4720-A676-3996E6250305}">
      <dsp:nvSpPr>
        <dsp:cNvPr id="0" name=""/>
        <dsp:cNvSpPr/>
      </dsp:nvSpPr>
      <dsp:spPr>
        <a:xfrm>
          <a:off x="1490929" y="2271892"/>
          <a:ext cx="567973" cy="567973"/>
        </a:xfrm>
        <a:prstGeom prst="pie">
          <a:avLst>
            <a:gd name="adj1" fmla="val 5400000"/>
            <a:gd name="adj2" fmla="val 16200000"/>
          </a:avLst>
        </a:prstGeom>
        <a:solidFill>
          <a:schemeClr val="accent5">
            <a:hueOff val="8832355"/>
            <a:satOff val="28758"/>
            <a:lumOff val="1000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281E3DF-EF5A-4257-B23F-6B8107AD8EF4}">
      <dsp:nvSpPr>
        <dsp:cNvPr id="0" name=""/>
        <dsp:cNvSpPr/>
      </dsp:nvSpPr>
      <dsp:spPr>
        <a:xfrm>
          <a:off x="1774916" y="2271892"/>
          <a:ext cx="6168935" cy="567973"/>
        </a:xfrm>
        <a:prstGeom prst="rect">
          <a:avLst/>
        </a:prstGeom>
        <a:solidFill>
          <a:schemeClr val="lt1">
            <a:alpha val="90000"/>
            <a:hueOff val="0"/>
            <a:satOff val="0"/>
            <a:lumOff val="0"/>
            <a:alphaOff val="0"/>
          </a:schemeClr>
        </a:solidFill>
        <a:ln w="34925" cap="flat" cmpd="sng" algn="in">
          <a:solidFill>
            <a:schemeClr val="accent5">
              <a:hueOff val="8832355"/>
              <a:satOff val="28758"/>
              <a:lumOff val="1000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b="1" i="0" kern="1200" dirty="0" smtClean="0"/>
            <a:t>Magnesia</a:t>
          </a:r>
          <a:r>
            <a:rPr lang="ar-SA" sz="2600" b="1" i="0" kern="1200" dirty="0" smtClean="0"/>
            <a:t>)</a:t>
          </a:r>
          <a:r>
            <a:rPr lang="en-US" sz="2600" b="1" i="0" kern="1200" dirty="0" err="1" smtClean="0"/>
            <a:t>MgO</a:t>
          </a:r>
          <a:r>
            <a:rPr lang="en-US" sz="2600" b="1" i="0" kern="1200" dirty="0" smtClean="0"/>
            <a:t>)</a:t>
          </a:r>
          <a:endParaRPr lang="en-US" sz="2600" kern="1200" dirty="0"/>
        </a:p>
      </dsp:txBody>
      <dsp:txXfrm>
        <a:off x="1774916" y="2271892"/>
        <a:ext cx="6168935" cy="567973"/>
      </dsp:txXfrm>
    </dsp:sp>
  </dsp:spTree>
</dsp:drawing>
</file>

<file path=ppt/diagrams/layout1.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l">
              <a:defRPr sz="1200"/>
            </a:lvl1pPr>
          </a:lstStyle>
          <a:p>
            <a:endParaRPr lang="en-US"/>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r">
              <a:defRPr sz="1200"/>
            </a:lvl1pPr>
          </a:lstStyle>
          <a:p>
            <a:fld id="{0C18BFDA-1046-473C-AF0D-71F13A95C8DC}" type="datetimeFigureOut">
              <a:rPr lang="en-US" smtClean="0"/>
              <a:t>12/25/2018</a:t>
            </a:fld>
            <a:endParaRPr lang="en-US"/>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en-US"/>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r">
              <a:defRPr sz="1200"/>
            </a:lvl1pPr>
          </a:lstStyle>
          <a:p>
            <a:fld id="{748E4AFD-1A07-4019-966E-EF12B6A2850F}" type="slidenum">
              <a:rPr lang="en-US" smtClean="0"/>
              <a:t>‹#›</a:t>
            </a:fld>
            <a:endParaRPr lang="en-US"/>
          </a:p>
        </p:txBody>
      </p:sp>
    </p:spTree>
    <p:extLst>
      <p:ext uri="{BB962C8B-B14F-4D97-AF65-F5344CB8AC3E}">
        <p14:creationId xmlns:p14="http://schemas.microsoft.com/office/powerpoint/2010/main" val="1688205374"/>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C546CAAB-93A0-402F-9781-774B494555B8}" type="datetimeFigureOut">
              <a:rPr lang="en-US" smtClean="0"/>
              <a:t>12/25/2018</a:t>
            </a:fld>
            <a:endParaRPr lang="en-US"/>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F6107E39-FFD5-4316-8316-2ADFBDAD7D80}" type="slidenum">
              <a:rPr lang="en-US" smtClean="0"/>
              <a:t>‹#›</a:t>
            </a:fld>
            <a:endParaRPr lang="en-US"/>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18478900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C546CAAB-93A0-402F-9781-774B494555B8}" type="datetimeFigureOut">
              <a:rPr lang="en-US" smtClean="0"/>
              <a:t>12/25/2018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107E39-FFD5-4316-8316-2ADFBDAD7D80}" type="slidenum">
              <a:rPr lang="en-US" smtClean="0"/>
              <a:t>‹#›</a:t>
            </a:fld>
            <a:endParaRPr lang="en-US"/>
          </a:p>
        </p:txBody>
      </p:sp>
    </p:spTree>
    <p:extLst>
      <p:ext uri="{BB962C8B-B14F-4D97-AF65-F5344CB8AC3E}">
        <p14:creationId xmlns:p14="http://schemas.microsoft.com/office/powerpoint/2010/main" val="2032186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C546CAAB-93A0-402F-9781-774B494555B8}" type="datetimeFigureOut">
              <a:rPr lang="en-US" smtClean="0"/>
              <a:t>12/25/2018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107E39-FFD5-4316-8316-2ADFBDAD7D80}" type="slidenum">
              <a:rPr lang="en-US" smtClean="0"/>
              <a:t>‹#›</a:t>
            </a:fld>
            <a:endParaRPr lang="en-US"/>
          </a:p>
        </p:txBody>
      </p:sp>
    </p:spTree>
    <p:extLst>
      <p:ext uri="{BB962C8B-B14F-4D97-AF65-F5344CB8AC3E}">
        <p14:creationId xmlns:p14="http://schemas.microsoft.com/office/powerpoint/2010/main" val="12533435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C546CAAB-93A0-402F-9781-774B494555B8}" type="datetimeFigureOut">
              <a:rPr lang="en-US" smtClean="0"/>
              <a:t>12/25/2018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107E39-FFD5-4316-8316-2ADFBDAD7D80}" type="slidenum">
              <a:rPr lang="en-US" smtClean="0"/>
              <a:t>‹#›</a:t>
            </a:fld>
            <a:endParaRPr lang="en-US"/>
          </a:p>
        </p:txBody>
      </p:sp>
    </p:spTree>
    <p:extLst>
      <p:ext uri="{BB962C8B-B14F-4D97-AF65-F5344CB8AC3E}">
        <p14:creationId xmlns:p14="http://schemas.microsoft.com/office/powerpoint/2010/main" val="31115434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smtClean="0"/>
              <a:t>تحرير أنماط النص الرئيسي</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C546CAAB-93A0-402F-9781-774B494555B8}" type="datetimeFigureOut">
              <a:rPr lang="en-US" smtClean="0"/>
              <a:t>12/25/2018</a:t>
            </a:fld>
            <a:endParaRPr lang="en-US"/>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F6107E39-FFD5-4316-8316-2ADFBDAD7D80}" type="slidenum">
              <a:rPr lang="en-US" smtClean="0"/>
              <a:t>‹#›</a:t>
            </a:fld>
            <a:endParaRPr lang="en-US"/>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14738900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C546CAAB-93A0-402F-9781-774B494555B8}" type="datetimeFigureOut">
              <a:rPr lang="en-US" smtClean="0"/>
              <a:t>12/25/2018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107E39-FFD5-4316-8316-2ADFBDAD7D80}" type="slidenum">
              <a:rPr lang="en-US" smtClean="0"/>
              <a:t>‹#›</a:t>
            </a:fld>
            <a:endParaRPr lang="en-US"/>
          </a:p>
        </p:txBody>
      </p:sp>
    </p:spTree>
    <p:extLst>
      <p:ext uri="{BB962C8B-B14F-4D97-AF65-F5344CB8AC3E}">
        <p14:creationId xmlns:p14="http://schemas.microsoft.com/office/powerpoint/2010/main" val="22474834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تحرير أنماط النص الرئيسي</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تحرير أنماط النص الرئيسي</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C546CAAB-93A0-402F-9781-774B494555B8}" type="datetimeFigureOut">
              <a:rPr lang="en-US" smtClean="0"/>
              <a:t>12/25/2018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6107E39-FFD5-4316-8316-2ADFBDAD7D80}" type="slidenum">
              <a:rPr lang="en-US" smtClean="0"/>
              <a:t>‹#›</a:t>
            </a:fld>
            <a:endParaRPr lang="en-US"/>
          </a:p>
        </p:txBody>
      </p:sp>
    </p:spTree>
    <p:extLst>
      <p:ext uri="{BB962C8B-B14F-4D97-AF65-F5344CB8AC3E}">
        <p14:creationId xmlns:p14="http://schemas.microsoft.com/office/powerpoint/2010/main" val="8861020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C546CAAB-93A0-402F-9781-774B494555B8}" type="datetimeFigureOut">
              <a:rPr lang="en-US" smtClean="0"/>
              <a:t>12/25/2018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6107E39-FFD5-4316-8316-2ADFBDAD7D80}" type="slidenum">
              <a:rPr lang="en-US" smtClean="0"/>
              <a:t>‹#›</a:t>
            </a:fld>
            <a:endParaRPr lang="en-US"/>
          </a:p>
        </p:txBody>
      </p:sp>
    </p:spTree>
    <p:extLst>
      <p:ext uri="{BB962C8B-B14F-4D97-AF65-F5344CB8AC3E}">
        <p14:creationId xmlns:p14="http://schemas.microsoft.com/office/powerpoint/2010/main" val="41340692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46CAAB-93A0-402F-9781-774B494555B8}" type="datetimeFigureOut">
              <a:rPr lang="en-US" smtClean="0"/>
              <a:t>12/25/2018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6107E39-FFD5-4316-8316-2ADFBDAD7D80}" type="slidenum">
              <a:rPr lang="en-US" smtClean="0"/>
              <a:t>‹#›</a:t>
            </a:fld>
            <a:endParaRPr lang="en-US"/>
          </a:p>
        </p:txBody>
      </p:sp>
    </p:spTree>
    <p:extLst>
      <p:ext uri="{BB962C8B-B14F-4D97-AF65-F5344CB8AC3E}">
        <p14:creationId xmlns:p14="http://schemas.microsoft.com/office/powerpoint/2010/main" val="34737830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تحرير أنماط النص الرئيسي</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C546CAAB-93A0-402F-9781-774B494555B8}" type="datetimeFigureOut">
              <a:rPr lang="en-US" smtClean="0"/>
              <a:t>12/25/2018</a:t>
            </a:fld>
            <a:endParaRPr lang="en-US"/>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F6107E39-FFD5-4316-8316-2ADFBDAD7D80}" type="slidenum">
              <a:rPr lang="en-US" smtClean="0"/>
              <a:t>‹#›</a:t>
            </a:fld>
            <a:endParaRPr lang="en-US"/>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1844744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مع تسمية توضيحية">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تحرير أنماط النص الرئيسي</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C546CAAB-93A0-402F-9781-774B494555B8}" type="datetimeFigureOut">
              <a:rPr lang="en-US" smtClean="0"/>
              <a:t>12/25/2018</a:t>
            </a:fld>
            <a:endParaRPr lang="en-US"/>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F6107E39-FFD5-4316-8316-2ADFBDAD7D80}" type="slidenum">
              <a:rPr lang="en-US" smtClean="0"/>
              <a:t>‹#›</a:t>
            </a:fld>
            <a:endParaRPr lang="en-US"/>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4196302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r">
              <a:defRPr sz="1200" baseline="0">
                <a:solidFill>
                  <a:schemeClr val="tx2"/>
                </a:solidFill>
              </a:defRPr>
            </a:lvl1pPr>
          </a:lstStyle>
          <a:p>
            <a:fld id="{C546CAAB-93A0-402F-9781-774B494555B8}" type="datetimeFigureOut">
              <a:rPr lang="en-US" smtClean="0"/>
              <a:t>12/25/2018</a:t>
            </a:fld>
            <a:endParaRPr lang="en-US"/>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r">
              <a:defRPr sz="1200" baseline="0">
                <a:solidFill>
                  <a:schemeClr val="tx2"/>
                </a:solidFill>
              </a:defRPr>
            </a:lvl1pPr>
          </a:lstStyle>
          <a:p>
            <a:endParaRPr lang="en-US"/>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F6107E39-FFD5-4316-8316-2ADFBDAD7D80}" type="slidenum">
              <a:rPr lang="en-US" smtClean="0"/>
              <a:t>‹#›</a:t>
            </a:fld>
            <a:endParaRPr lang="en-US"/>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2013423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r" defTabSz="914400" rtl="1"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r" defTabSz="914400" rtl="1"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r" defTabSz="914400" rtl="1"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r" defTabSz="914400" rtl="1"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r" defTabSz="914400" rtl="1"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r" defTabSz="914400" rtl="1"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r" defTabSz="914400" rtl="1"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r" defTabSz="914400" rtl="1"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r" defTabSz="914400" rtl="1"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r" defTabSz="914400" rtl="1"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15.emf"/></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7.xml"/><Relationship Id="rId4" Type="http://schemas.openxmlformats.org/officeDocument/2006/relationships/image" Target="../media/image33.png"/></Relationships>
</file>

<file path=ppt/slides/_rels/slide3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39.jp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167746" y="1482865"/>
            <a:ext cx="9684911" cy="2308324"/>
          </a:xfrm>
          <a:prstGeom prst="rect">
            <a:avLst/>
          </a:prstGeom>
          <a:noFill/>
        </p:spPr>
        <p:txBody>
          <a:bodyPr wrap="square" rtlCol="0">
            <a:spAutoFit/>
          </a:bodyPr>
          <a:lstStyle/>
          <a:p>
            <a:pPr algn="ctr"/>
            <a:r>
              <a:rPr lang="en-US" sz="3600" i="1" dirty="0">
                <a:latin typeface="Century Schoolbook" panose="02040604050505020304" pitchFamily="18" charset="0"/>
              </a:rPr>
              <a:t>Exploring mineral deposits in Palestine for potential  </a:t>
            </a:r>
            <a:endParaRPr lang="en-US" sz="3600" dirty="0">
              <a:latin typeface="Century Schoolbook" panose="02040604050505020304" pitchFamily="18" charset="0"/>
            </a:endParaRPr>
          </a:p>
          <a:p>
            <a:pPr algn="ctr"/>
            <a:r>
              <a:rPr lang="en-US" sz="3600" i="1" dirty="0">
                <a:latin typeface="Century Schoolbook" panose="02040604050505020304" pitchFamily="18" charset="0"/>
              </a:rPr>
              <a:t>       use in manufacturing refractory ceramics</a:t>
            </a:r>
            <a:endParaRPr lang="en-US" sz="3600" dirty="0">
              <a:latin typeface="Century Schoolbook" panose="02040604050505020304" pitchFamily="18" charset="0"/>
            </a:endParaRPr>
          </a:p>
        </p:txBody>
      </p:sp>
      <p:sp>
        <p:nvSpPr>
          <p:cNvPr id="5" name="مربع نص 4"/>
          <p:cNvSpPr txBox="1"/>
          <p:nvPr/>
        </p:nvSpPr>
        <p:spPr>
          <a:xfrm>
            <a:off x="3144651" y="4663992"/>
            <a:ext cx="5731099" cy="830997"/>
          </a:xfrm>
          <a:prstGeom prst="rect">
            <a:avLst/>
          </a:prstGeom>
          <a:noFill/>
        </p:spPr>
        <p:txBody>
          <a:bodyPr wrap="square" rtlCol="0">
            <a:spAutoFit/>
          </a:bodyPr>
          <a:lstStyle/>
          <a:p>
            <a:pPr algn="ctr"/>
            <a:r>
              <a:rPr lang="en-US" sz="2400" dirty="0" smtClean="0">
                <a:latin typeface="Century Schoolbook" panose="02040604050505020304" pitchFamily="18" charset="0"/>
              </a:rPr>
              <a:t>Hiba Ramadan</a:t>
            </a:r>
          </a:p>
          <a:p>
            <a:pPr algn="ctr"/>
            <a:r>
              <a:rPr lang="en-US" sz="2400" dirty="0" smtClean="0">
                <a:latin typeface="Century Schoolbook" panose="02040604050505020304" pitchFamily="18" charset="0"/>
              </a:rPr>
              <a:t>     Yasmina Sameer  </a:t>
            </a:r>
            <a:endParaRPr lang="en-US" sz="2400" dirty="0">
              <a:latin typeface="Century Schoolbook" panose="02040604050505020304" pitchFamily="18" charset="0"/>
            </a:endParaRPr>
          </a:p>
        </p:txBody>
      </p:sp>
      <p:sp>
        <p:nvSpPr>
          <p:cNvPr id="6" name="مربع نص 5"/>
          <p:cNvSpPr txBox="1"/>
          <p:nvPr/>
        </p:nvSpPr>
        <p:spPr>
          <a:xfrm>
            <a:off x="4191826" y="4121239"/>
            <a:ext cx="2850710" cy="400110"/>
          </a:xfrm>
          <a:prstGeom prst="rect">
            <a:avLst/>
          </a:prstGeom>
          <a:noFill/>
        </p:spPr>
        <p:txBody>
          <a:bodyPr wrap="square" rtlCol="0">
            <a:spAutoFit/>
          </a:bodyPr>
          <a:lstStyle/>
          <a:p>
            <a:r>
              <a:rPr lang="en-US" sz="2000" u="sng" dirty="0" smtClean="0">
                <a:latin typeface="Century Schoolbook" panose="02040604050505020304" pitchFamily="18" charset="0"/>
              </a:rPr>
              <a:t>Group member:</a:t>
            </a:r>
            <a:endParaRPr lang="en-US" sz="2000" u="sng" dirty="0">
              <a:latin typeface="Century Schoolbook" panose="02040604050505020304" pitchFamily="18" charset="0"/>
            </a:endParaRPr>
          </a:p>
        </p:txBody>
      </p:sp>
    </p:spTree>
    <p:extLst>
      <p:ext uri="{BB962C8B-B14F-4D97-AF65-F5344CB8AC3E}">
        <p14:creationId xmlns:p14="http://schemas.microsoft.com/office/powerpoint/2010/main" val="8249636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014414" y="871538"/>
            <a:ext cx="10429874" cy="2800767"/>
          </a:xfrm>
          <a:prstGeom prst="rect">
            <a:avLst/>
          </a:prstGeom>
          <a:noFill/>
        </p:spPr>
        <p:txBody>
          <a:bodyPr wrap="square" rtlCol="0">
            <a:spAutoFit/>
          </a:bodyPr>
          <a:lstStyle/>
          <a:p>
            <a:pPr algn="l"/>
            <a:r>
              <a:rPr lang="en-US" sz="2800" dirty="0">
                <a:latin typeface="Century Schoolbook" panose="02040604050505020304" pitchFamily="18" charset="0"/>
              </a:rPr>
              <a:t>S</a:t>
            </a:r>
            <a:r>
              <a:rPr lang="en-US" sz="2800" dirty="0" smtClean="0">
                <a:latin typeface="Century Schoolbook" panose="02040604050505020304" pitchFamily="18" charset="0"/>
              </a:rPr>
              <a:t>econd group materials:</a:t>
            </a:r>
          </a:p>
          <a:p>
            <a:pPr algn="l"/>
            <a:endParaRPr lang="en-US" sz="2800" dirty="0" smtClean="0">
              <a:latin typeface="Century Schoolbook" panose="02040604050505020304" pitchFamily="18" charset="0"/>
            </a:endParaRPr>
          </a:p>
          <a:p>
            <a:pPr marL="457200" indent="-457200" algn="l" rtl="0">
              <a:buFont typeface="Wingdings" panose="05000000000000000000" pitchFamily="2" charset="2"/>
              <a:buChar char="Ø"/>
            </a:pPr>
            <a:r>
              <a:rPr lang="en-US" sz="2800" dirty="0" smtClean="0">
                <a:latin typeface="Century Schoolbook" panose="02040604050505020304" pitchFamily="18" charset="0"/>
              </a:rPr>
              <a:t>Clay from Sarra:</a:t>
            </a:r>
          </a:p>
          <a:p>
            <a:pPr algn="l"/>
            <a:r>
              <a:rPr lang="en-US" sz="2800" dirty="0" smtClean="0">
                <a:latin typeface="Century Schoolbook" panose="02040604050505020304" pitchFamily="18" charset="0"/>
              </a:rPr>
              <a:t>This clay from Sarra, Nablus was used as binder to join the silica and calcium carbonate together</a:t>
            </a:r>
            <a:r>
              <a:rPr lang="en-US" dirty="0" smtClean="0">
                <a:latin typeface="Century Schoolbook" panose="02040604050505020304" pitchFamily="18" charset="0"/>
              </a:rPr>
              <a:t>.</a:t>
            </a:r>
          </a:p>
          <a:p>
            <a:pPr algn="l"/>
            <a:endParaRPr lang="en-US" dirty="0" smtClean="0"/>
          </a:p>
          <a:p>
            <a:pPr algn="l"/>
            <a:endParaRPr lang="en-US" dirty="0" smtClean="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14813" y="3371850"/>
            <a:ext cx="4571999" cy="270369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35373875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1">
          <a:gsLst>
            <a:gs pos="42450">
              <a:srgbClr val="FCFCFC"/>
            </a:gs>
            <a:gs pos="0">
              <a:schemeClr val="bg1">
                <a:tint val="93000"/>
                <a:shade val="98000"/>
                <a:satMod val="150000"/>
                <a:lumMod val="102000"/>
              </a:schemeClr>
            </a:gs>
            <a:gs pos="36040">
              <a:srgbClr val="FCFCFC"/>
            </a:gs>
            <a:gs pos="50000">
              <a:schemeClr val="bg1">
                <a:tint val="98000"/>
                <a:shade val="90000"/>
                <a:satMod val="130000"/>
                <a:lumMod val="103000"/>
              </a:schemeClr>
            </a:gs>
            <a:gs pos="100000">
              <a:schemeClr val="bg1">
                <a:shade val="63000"/>
                <a:satMod val="120000"/>
              </a:schemeClr>
            </a:gs>
          </a:gsLst>
          <a:lin ang="5400000" scaled="0"/>
        </a:gradFill>
        <a:effectLst/>
      </p:bgPr>
    </p:bg>
    <p:spTree>
      <p:nvGrpSpPr>
        <p:cNvPr id="1" name=""/>
        <p:cNvGrpSpPr/>
        <p:nvPr/>
      </p:nvGrpSpPr>
      <p:grpSpPr>
        <a:xfrm>
          <a:off x="0" y="0"/>
          <a:ext cx="0" cy="0"/>
          <a:chOff x="0" y="0"/>
          <a:chExt cx="0" cy="0"/>
        </a:xfrm>
      </p:grpSpPr>
      <p:sp>
        <p:nvSpPr>
          <p:cNvPr id="2" name="مربع نص 1"/>
          <p:cNvSpPr txBox="1"/>
          <p:nvPr/>
        </p:nvSpPr>
        <p:spPr>
          <a:xfrm>
            <a:off x="1686931" y="800100"/>
            <a:ext cx="4213807" cy="523220"/>
          </a:xfrm>
          <a:prstGeom prst="rect">
            <a:avLst/>
          </a:prstGeom>
          <a:noFill/>
        </p:spPr>
        <p:txBody>
          <a:bodyPr wrap="square" rtlCol="0">
            <a:spAutoFit/>
          </a:bodyPr>
          <a:lstStyle/>
          <a:p>
            <a:pPr algn="l"/>
            <a:r>
              <a:rPr lang="en-US" sz="2800" dirty="0" smtClean="0">
                <a:latin typeface="Century Schoolbook" panose="02040604050505020304" pitchFamily="18" charset="0"/>
              </a:rPr>
              <a:t>XRD characterization:</a:t>
            </a:r>
            <a:endParaRPr lang="en-US" sz="2800" dirty="0">
              <a:latin typeface="Century Schoolbook" panose="02040604050505020304" pitchFamily="18" charset="0"/>
            </a:endParaRPr>
          </a:p>
        </p:txBody>
      </p:sp>
      <p:pic>
        <p:nvPicPr>
          <p:cNvPr id="3" name="صورة 2"/>
          <p:cNvPicPr>
            <a:picLocks noChangeAspect="1"/>
          </p:cNvPicPr>
          <p:nvPr/>
        </p:nvPicPr>
        <p:blipFill>
          <a:blip r:embed="rId2"/>
          <a:stretch>
            <a:fillRect/>
          </a:stretch>
        </p:blipFill>
        <p:spPr>
          <a:xfrm>
            <a:off x="2257425" y="1300162"/>
            <a:ext cx="8229600" cy="5172075"/>
          </a:xfrm>
          <a:prstGeom prst="rect">
            <a:avLst/>
          </a:prstGeom>
        </p:spPr>
      </p:pic>
    </p:spTree>
    <p:extLst>
      <p:ext uri="{BB962C8B-B14F-4D97-AF65-F5344CB8AC3E}">
        <p14:creationId xmlns:p14="http://schemas.microsoft.com/office/powerpoint/2010/main" val="36060229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057401" y="2428876"/>
            <a:ext cx="9086850" cy="1384995"/>
          </a:xfrm>
          <a:prstGeom prst="rect">
            <a:avLst/>
          </a:prstGeom>
          <a:noFill/>
        </p:spPr>
        <p:txBody>
          <a:bodyPr wrap="square" rtlCol="0">
            <a:spAutoFit/>
          </a:bodyPr>
          <a:lstStyle/>
          <a:p>
            <a:pPr algn="l"/>
            <a:r>
              <a:rPr lang="en-US" sz="2800" dirty="0" smtClean="0">
                <a:latin typeface="Century Schoolbook" panose="02040604050505020304" pitchFamily="18" charset="0"/>
              </a:rPr>
              <a:t>XRD pattern, shows major phases of Sarra clay are hydroxyapatite (Ca5(PO4)3(OH)), Quartz (SiO2) calcite (CaCO3), Hematite Fe2O3</a:t>
            </a:r>
            <a:endParaRPr lang="en-US" sz="2800" dirty="0">
              <a:latin typeface="Century Schoolbook" panose="02040604050505020304" pitchFamily="18" charset="0"/>
            </a:endParaRPr>
          </a:p>
        </p:txBody>
      </p:sp>
      <p:pic>
        <p:nvPicPr>
          <p:cNvPr id="3" name="صورة 2"/>
          <p:cNvPicPr>
            <a:picLocks noChangeAspect="1"/>
          </p:cNvPicPr>
          <p:nvPr/>
        </p:nvPicPr>
        <p:blipFill rotWithShape="1">
          <a:blip r:embed="rId2">
            <a:extLst>
              <a:ext uri="{28A0092B-C50C-407E-A947-70E740481C1C}">
                <a14:useLocalDpi xmlns:a14="http://schemas.microsoft.com/office/drawing/2010/main" val="0"/>
              </a:ext>
            </a:extLst>
          </a:blip>
          <a:srcRect l="27046" t="-909" r="19773" b="13636"/>
          <a:stretch/>
        </p:blipFill>
        <p:spPr>
          <a:xfrm>
            <a:off x="1128713" y="314326"/>
            <a:ext cx="1114426" cy="2114550"/>
          </a:xfrm>
          <a:prstGeom prst="rect">
            <a:avLst/>
          </a:prstGeom>
        </p:spPr>
      </p:pic>
    </p:spTree>
    <p:extLst>
      <p:ext uri="{BB962C8B-B14F-4D97-AF65-F5344CB8AC3E}">
        <p14:creationId xmlns:p14="http://schemas.microsoft.com/office/powerpoint/2010/main" val="21587099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514474" y="2128837"/>
            <a:ext cx="9458326" cy="523220"/>
          </a:xfrm>
          <a:prstGeom prst="rect">
            <a:avLst/>
          </a:prstGeom>
          <a:noFill/>
        </p:spPr>
        <p:txBody>
          <a:bodyPr wrap="square" rtlCol="0">
            <a:spAutoFit/>
          </a:bodyPr>
          <a:lstStyle/>
          <a:p>
            <a:pPr algn="l"/>
            <a:r>
              <a:rPr lang="en-US" sz="2800" dirty="0" smtClean="0">
                <a:latin typeface="Century Schoolbook" panose="02040604050505020304" pitchFamily="18" charset="0"/>
              </a:rPr>
              <a:t>Particle-Induced X-ray Emission spectrometry (PIXE):</a:t>
            </a:r>
            <a:endParaRPr lang="en-US" sz="2800" dirty="0">
              <a:latin typeface="Century Schoolbook" panose="02040604050505020304" pitchFamily="18" charset="0"/>
            </a:endParaRPr>
          </a:p>
        </p:txBody>
      </p:sp>
      <p:graphicFrame>
        <p:nvGraphicFramePr>
          <p:cNvPr id="3" name="كائن 2"/>
          <p:cNvGraphicFramePr>
            <a:graphicFrameLocks noChangeAspect="1"/>
          </p:cNvGraphicFramePr>
          <p:nvPr>
            <p:extLst>
              <p:ext uri="{D42A27DB-BD31-4B8C-83A1-F6EECF244321}">
                <p14:modId xmlns:p14="http://schemas.microsoft.com/office/powerpoint/2010/main" val="3535468139"/>
              </p:ext>
            </p:extLst>
          </p:nvPr>
        </p:nvGraphicFramePr>
        <p:xfrm>
          <a:off x="1679988" y="3243264"/>
          <a:ext cx="8898698" cy="1320800"/>
        </p:xfrm>
        <a:graphic>
          <a:graphicData uri="http://schemas.openxmlformats.org/presentationml/2006/ole">
            <mc:AlternateContent xmlns:mc="http://schemas.openxmlformats.org/markup-compatibility/2006">
              <mc:Choice xmlns:v="urn:schemas-microsoft-com:vml" Requires="v">
                <p:oleObj spid="_x0000_s1032" name="مستند" r:id="rId3" imgW="5497885" imgH="815919" progId="Word.Document.12">
                  <p:embed/>
                </p:oleObj>
              </mc:Choice>
              <mc:Fallback>
                <p:oleObj name="مستند" r:id="rId3" imgW="5497885" imgH="815919" progId="Word.Document.12">
                  <p:embed/>
                  <p:pic>
                    <p:nvPicPr>
                      <p:cNvPr id="0" name=""/>
                      <p:cNvPicPr/>
                      <p:nvPr/>
                    </p:nvPicPr>
                    <p:blipFill>
                      <a:blip r:embed="rId4"/>
                      <a:stretch>
                        <a:fillRect/>
                      </a:stretch>
                    </p:blipFill>
                    <p:spPr>
                      <a:xfrm>
                        <a:off x="1679988" y="3243264"/>
                        <a:ext cx="8898698" cy="1320800"/>
                      </a:xfrm>
                      <a:prstGeom prst="rect">
                        <a:avLst/>
                      </a:prstGeom>
                    </p:spPr>
                  </p:pic>
                </p:oleObj>
              </mc:Fallback>
            </mc:AlternateContent>
          </a:graphicData>
        </a:graphic>
      </p:graphicFrame>
    </p:spTree>
    <p:extLst>
      <p:ext uri="{BB962C8B-B14F-4D97-AF65-F5344CB8AC3E}">
        <p14:creationId xmlns:p14="http://schemas.microsoft.com/office/powerpoint/2010/main" val="137867608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300163" y="1728788"/>
            <a:ext cx="2900361" cy="523220"/>
          </a:xfrm>
          <a:prstGeom prst="rect">
            <a:avLst/>
          </a:prstGeom>
          <a:noFill/>
        </p:spPr>
        <p:txBody>
          <a:bodyPr wrap="square" rtlCol="0">
            <a:spAutoFit/>
          </a:bodyPr>
          <a:lstStyle/>
          <a:p>
            <a:pPr marL="457200" indent="-457200" algn="l" rtl="0">
              <a:buFont typeface="Wingdings" panose="05000000000000000000" pitchFamily="2" charset="2"/>
              <a:buChar char="Ø"/>
            </a:pPr>
            <a:r>
              <a:rPr lang="en-US" sz="2800" dirty="0" smtClean="0">
                <a:latin typeface="Century Schoolbook" panose="02040604050505020304" pitchFamily="18" charset="0"/>
              </a:rPr>
              <a:t>Limestone: </a:t>
            </a:r>
            <a:endParaRPr lang="en-US" sz="2800" dirty="0">
              <a:latin typeface="Century Schoolbook" panose="02040604050505020304" pitchFamily="18" charset="0"/>
            </a:endParaRPr>
          </a:p>
        </p:txBody>
      </p:sp>
      <p:sp>
        <p:nvSpPr>
          <p:cNvPr id="3" name="مربع نص 2"/>
          <p:cNvSpPr txBox="1"/>
          <p:nvPr/>
        </p:nvSpPr>
        <p:spPr>
          <a:xfrm>
            <a:off x="1000126" y="2871789"/>
            <a:ext cx="11072812" cy="2677656"/>
          </a:xfrm>
          <a:prstGeom prst="rect">
            <a:avLst/>
          </a:prstGeom>
          <a:noFill/>
        </p:spPr>
        <p:txBody>
          <a:bodyPr wrap="square" rtlCol="0">
            <a:spAutoFit/>
          </a:bodyPr>
          <a:lstStyle/>
          <a:p>
            <a:pPr algn="l"/>
            <a:r>
              <a:rPr lang="en-US" sz="2800" dirty="0" smtClean="0">
                <a:latin typeface="Century Schoolbook" panose="02040604050505020304" pitchFamily="18" charset="0"/>
              </a:rPr>
              <a:t>This project has been working on limestone resulting from stone cutting factories.</a:t>
            </a:r>
          </a:p>
          <a:p>
            <a:pPr algn="l"/>
            <a:endParaRPr lang="en-US" sz="2800" dirty="0" smtClean="0">
              <a:latin typeface="Century Schoolbook" panose="02040604050505020304" pitchFamily="18" charset="0"/>
            </a:endParaRPr>
          </a:p>
          <a:p>
            <a:pPr algn="l"/>
            <a:r>
              <a:rPr lang="en-US" sz="2800" dirty="0" smtClean="0">
                <a:latin typeface="Century Schoolbook" panose="02040604050505020304" pitchFamily="18" charset="0"/>
              </a:rPr>
              <a:t>Limestone is predominately calcium carbonate, with minor amounts of magnesium carbonate, silica, clay, iron oxide, or carbonaceous material</a:t>
            </a:r>
            <a:endParaRPr lang="en-US" sz="2800" dirty="0">
              <a:latin typeface="Century Schoolbook" panose="02040604050505020304" pitchFamily="18" charset="0"/>
            </a:endParaRP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62349" y="374139"/>
            <a:ext cx="4005953" cy="218775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19593303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114425" y="2586038"/>
            <a:ext cx="10944226" cy="2246769"/>
          </a:xfrm>
          <a:prstGeom prst="rect">
            <a:avLst/>
          </a:prstGeom>
          <a:noFill/>
        </p:spPr>
        <p:txBody>
          <a:bodyPr wrap="square" rtlCol="0">
            <a:spAutoFit/>
          </a:bodyPr>
          <a:lstStyle/>
          <a:p>
            <a:pPr marL="457200" indent="-457200" algn="l" rtl="0">
              <a:buFont typeface="Wingdings" panose="05000000000000000000" pitchFamily="2" charset="2"/>
              <a:buChar char="Ø"/>
            </a:pPr>
            <a:r>
              <a:rPr lang="en-US" sz="2800" dirty="0" smtClean="0">
                <a:latin typeface="Century Schoolbook" panose="02040604050505020304" pitchFamily="18" charset="0"/>
              </a:rPr>
              <a:t>Silica:</a:t>
            </a:r>
          </a:p>
          <a:p>
            <a:pPr algn="l" rtl="0"/>
            <a:endParaRPr lang="en-US" sz="2800" dirty="0" smtClean="0">
              <a:latin typeface="Century Schoolbook" panose="02040604050505020304" pitchFamily="18" charset="0"/>
            </a:endParaRPr>
          </a:p>
          <a:p>
            <a:pPr algn="l" rtl="0"/>
            <a:r>
              <a:rPr lang="en-US" sz="2800" dirty="0" smtClean="0">
                <a:latin typeface="Century Schoolbook" panose="02040604050505020304" pitchFamily="18" charset="0"/>
              </a:rPr>
              <a:t> Silica Kieselgel 60 GF, It is synthesis fine white powder made of silicon dioxide (SiO2) , Calcium sulfate (CaSO4), and water of </a:t>
            </a:r>
            <a:r>
              <a:rPr lang="en-US" sz="2800" dirty="0" err="1" smtClean="0">
                <a:latin typeface="Century Schoolbook" panose="02040604050505020304" pitchFamily="18" charset="0"/>
              </a:rPr>
              <a:t>Silicit</a:t>
            </a:r>
            <a:r>
              <a:rPr lang="en-US" sz="2800" dirty="0" smtClean="0">
                <a:latin typeface="Century Schoolbook" panose="02040604050505020304" pitchFamily="18" charset="0"/>
              </a:rPr>
              <a:t> acid (H4 SiO4) , zinc salt (1:2).</a:t>
            </a:r>
            <a:endParaRPr lang="en-US" sz="2800" dirty="0">
              <a:latin typeface="Century Schoolbook" panose="02040604050505020304" pitchFamily="18" charset="0"/>
            </a:endParaRPr>
          </a:p>
        </p:txBody>
      </p:sp>
      <p:pic>
        <p:nvPicPr>
          <p:cNvPr id="3" name="صورة 2"/>
          <p:cNvPicPr>
            <a:picLocks noChangeAspect="1"/>
          </p:cNvPicPr>
          <p:nvPr/>
        </p:nvPicPr>
        <p:blipFill rotWithShape="1">
          <a:blip r:embed="rId2">
            <a:extLst>
              <a:ext uri="{28A0092B-C50C-407E-A947-70E740481C1C}">
                <a14:useLocalDpi xmlns:a14="http://schemas.microsoft.com/office/drawing/2010/main" val="0"/>
              </a:ext>
            </a:extLst>
          </a:blip>
          <a:srcRect l="44319" t="58838" r="43323" b="13889"/>
          <a:stretch/>
        </p:blipFill>
        <p:spPr>
          <a:xfrm>
            <a:off x="8286750" y="544383"/>
            <a:ext cx="2443161" cy="258458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69777113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000125" y="942974"/>
            <a:ext cx="10444163" cy="5262979"/>
          </a:xfrm>
          <a:prstGeom prst="rect">
            <a:avLst/>
          </a:prstGeom>
          <a:noFill/>
        </p:spPr>
        <p:txBody>
          <a:bodyPr wrap="square" rtlCol="0">
            <a:spAutoFit/>
          </a:bodyPr>
          <a:lstStyle/>
          <a:p>
            <a:pPr algn="l"/>
            <a:r>
              <a:rPr lang="en-US" sz="2800" dirty="0" smtClean="0">
                <a:latin typeface="Century Schoolbook" panose="02040604050505020304" pitchFamily="18" charset="0"/>
              </a:rPr>
              <a:t>Preparation of samples for testing:</a:t>
            </a:r>
          </a:p>
          <a:p>
            <a:pPr algn="l"/>
            <a:endParaRPr lang="en-US" sz="2800" dirty="0" smtClean="0">
              <a:latin typeface="Century Schoolbook" panose="02040604050505020304" pitchFamily="18" charset="0"/>
            </a:endParaRPr>
          </a:p>
          <a:p>
            <a:pPr algn="l"/>
            <a:r>
              <a:rPr lang="en-US" sz="2800" dirty="0" smtClean="0">
                <a:latin typeface="Century Schoolbook" panose="02040604050505020304" pitchFamily="18" charset="0"/>
              </a:rPr>
              <a:t>The first stage: Mixing </a:t>
            </a:r>
          </a:p>
          <a:p>
            <a:pPr algn="l"/>
            <a:endParaRPr lang="en-US" sz="2800" dirty="0" smtClean="0">
              <a:latin typeface="Century Schoolbook" panose="02040604050505020304" pitchFamily="18" charset="0"/>
            </a:endParaRPr>
          </a:p>
          <a:p>
            <a:pPr algn="l"/>
            <a:r>
              <a:rPr lang="en-US" sz="2800" dirty="0" smtClean="0">
                <a:latin typeface="Century Schoolbook" panose="02040604050505020304" pitchFamily="18" charset="0"/>
              </a:rPr>
              <a:t>Work has been done on two groups:</a:t>
            </a:r>
          </a:p>
          <a:p>
            <a:pPr algn="l"/>
            <a:r>
              <a:rPr lang="en-US" sz="2800" dirty="0" smtClean="0">
                <a:latin typeface="Century Schoolbook" panose="02040604050505020304" pitchFamily="18" charset="0"/>
              </a:rPr>
              <a:t>	</a:t>
            </a:r>
          </a:p>
          <a:p>
            <a:pPr marL="457200" indent="-457200" algn="l" rtl="0">
              <a:buFont typeface="Wingdings" panose="05000000000000000000" pitchFamily="2" charset="2"/>
              <a:buChar char="Ø"/>
            </a:pPr>
            <a:r>
              <a:rPr lang="en-US" sz="2800" dirty="0" smtClean="0">
                <a:latin typeface="Century Schoolbook" panose="02040604050505020304" pitchFamily="18" charset="0"/>
              </a:rPr>
              <a:t> Group I: The clay from Jaba was mixed with sand, (1:3) sand to clay ratio.</a:t>
            </a:r>
          </a:p>
          <a:p>
            <a:pPr algn="l"/>
            <a:r>
              <a:rPr lang="en-US" sz="2800" dirty="0" smtClean="0">
                <a:latin typeface="Century Schoolbook" panose="02040604050505020304" pitchFamily="18" charset="0"/>
              </a:rPr>
              <a:t> </a:t>
            </a:r>
          </a:p>
          <a:p>
            <a:pPr marL="457200" indent="-457200" algn="l" rtl="0">
              <a:buFont typeface="Wingdings" panose="05000000000000000000" pitchFamily="2" charset="2"/>
              <a:buChar char="Ø"/>
            </a:pPr>
            <a:r>
              <a:rPr lang="en-US" sz="2800" dirty="0" smtClean="0">
                <a:latin typeface="Century Schoolbook" panose="02040604050505020304" pitchFamily="18" charset="0"/>
              </a:rPr>
              <a:t>Group II: Calcium carbonate was mixed with silica (1:1) CaCO3 to SiO2), and 10% clay from Sarra was added. </a:t>
            </a:r>
          </a:p>
          <a:p>
            <a:pPr algn="l"/>
            <a:endParaRPr lang="en-US" sz="2800" dirty="0" smtClean="0">
              <a:latin typeface="Century Schoolbook" panose="02040604050505020304" pitchFamily="18" charset="0"/>
            </a:endParaRPr>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74780" y="704849"/>
            <a:ext cx="3083719" cy="2309813"/>
          </a:xfrm>
          <a:prstGeom prst="rect">
            <a:avLst/>
          </a:prstGeom>
        </p:spPr>
      </p:pic>
    </p:spTree>
    <p:extLst>
      <p:ext uri="{BB962C8B-B14F-4D97-AF65-F5344CB8AC3E}">
        <p14:creationId xmlns:p14="http://schemas.microsoft.com/office/powerpoint/2010/main" val="271185368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057275" y="661661"/>
            <a:ext cx="4900613" cy="523220"/>
          </a:xfrm>
          <a:prstGeom prst="rect">
            <a:avLst/>
          </a:prstGeom>
          <a:noFill/>
        </p:spPr>
        <p:txBody>
          <a:bodyPr wrap="square" rtlCol="0">
            <a:spAutoFit/>
          </a:bodyPr>
          <a:lstStyle/>
          <a:p>
            <a:pPr algn="l"/>
            <a:r>
              <a:rPr lang="en-US" dirty="0" smtClean="0"/>
              <a:t> </a:t>
            </a:r>
            <a:r>
              <a:rPr lang="en-US" sz="2800" dirty="0" smtClean="0">
                <a:latin typeface="Century Schoolbook" panose="02040604050505020304" pitchFamily="18" charset="0"/>
              </a:rPr>
              <a:t>The second stage: Molding</a:t>
            </a:r>
            <a:endParaRPr lang="en-US" sz="2800" dirty="0">
              <a:latin typeface="Century Schoolbook" panose="02040604050505020304" pitchFamily="18" charset="0"/>
            </a:endParaRPr>
          </a:p>
        </p:txBody>
      </p:sp>
      <p:pic>
        <p:nvPicPr>
          <p:cNvPr id="3" name="صورة 2"/>
          <p:cNvPicPr>
            <a:picLocks noChangeAspect="1"/>
          </p:cNvPicPr>
          <p:nvPr/>
        </p:nvPicPr>
        <p:blipFill>
          <a:blip r:embed="rId2"/>
          <a:stretch>
            <a:fillRect/>
          </a:stretch>
        </p:blipFill>
        <p:spPr>
          <a:xfrm>
            <a:off x="6858001" y="661661"/>
            <a:ext cx="2614612" cy="5819433"/>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 name="صورة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07131" y="2686050"/>
            <a:ext cx="4050744" cy="252888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406103491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571625" y="671513"/>
            <a:ext cx="5857875" cy="523220"/>
          </a:xfrm>
          <a:prstGeom prst="rect">
            <a:avLst/>
          </a:prstGeom>
          <a:noFill/>
        </p:spPr>
        <p:txBody>
          <a:bodyPr wrap="square" rtlCol="0">
            <a:spAutoFit/>
          </a:bodyPr>
          <a:lstStyle/>
          <a:p>
            <a:pPr algn="l"/>
            <a:r>
              <a:rPr lang="en-US" sz="2800" dirty="0" smtClean="0">
                <a:latin typeface="Century Schoolbook" panose="02040604050505020304" pitchFamily="18" charset="0"/>
              </a:rPr>
              <a:t>The third stage: Drying samples</a:t>
            </a:r>
            <a:endParaRPr lang="en-US" sz="2800" dirty="0">
              <a:latin typeface="Century Schoolbook" panose="02040604050505020304" pitchFamily="18" charset="0"/>
            </a:endParaRPr>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60230" y="1862172"/>
            <a:ext cx="3383595" cy="423128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87276495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1671638" y="1014413"/>
            <a:ext cx="4029075" cy="523220"/>
          </a:xfrm>
          <a:prstGeom prst="rect">
            <a:avLst/>
          </a:prstGeom>
          <a:noFill/>
        </p:spPr>
        <p:txBody>
          <a:bodyPr wrap="square" rtlCol="0">
            <a:spAutoFit/>
          </a:bodyPr>
          <a:lstStyle/>
          <a:p>
            <a:pPr algn="l"/>
            <a:r>
              <a:rPr lang="en-US" sz="2800" dirty="0" smtClean="0">
                <a:latin typeface="Century Schoolbook" panose="02040604050505020304" pitchFamily="18" charset="0"/>
              </a:rPr>
              <a:t>Final stage: Firing</a:t>
            </a:r>
            <a:endParaRPr lang="en-US" sz="2800" dirty="0">
              <a:latin typeface="Century Schoolbook" panose="02040604050505020304" pitchFamily="18" charset="0"/>
            </a:endParaRPr>
          </a:p>
        </p:txBody>
      </p:sp>
      <p:pic>
        <p:nvPicPr>
          <p:cNvPr id="4" name="صورة 3"/>
          <p:cNvPicPr>
            <a:picLocks noChangeAspect="1"/>
          </p:cNvPicPr>
          <p:nvPr/>
        </p:nvPicPr>
        <p:blipFill>
          <a:blip r:embed="rId2"/>
          <a:stretch>
            <a:fillRect/>
          </a:stretch>
        </p:blipFill>
        <p:spPr>
          <a:xfrm>
            <a:off x="2028825" y="2185988"/>
            <a:ext cx="7272337" cy="3943350"/>
          </a:xfrm>
          <a:prstGeom prst="rect">
            <a:avLst/>
          </a:prstGeom>
        </p:spPr>
      </p:pic>
    </p:spTree>
    <p:extLst>
      <p:ext uri="{BB962C8B-B14F-4D97-AF65-F5344CB8AC3E}">
        <p14:creationId xmlns:p14="http://schemas.microsoft.com/office/powerpoint/2010/main" val="24069385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400175" y="657225"/>
            <a:ext cx="1188479" cy="369332"/>
          </a:xfrm>
          <a:prstGeom prst="rect">
            <a:avLst/>
          </a:prstGeom>
          <a:noFill/>
        </p:spPr>
        <p:txBody>
          <a:bodyPr wrap="square" rtlCol="0">
            <a:spAutoFit/>
          </a:bodyPr>
          <a:lstStyle/>
          <a:p>
            <a:r>
              <a:rPr lang="en-US" dirty="0" smtClean="0">
                <a:latin typeface="Century Schoolbook" panose="02040604050505020304" pitchFamily="18" charset="0"/>
              </a:rPr>
              <a:t>Outlines</a:t>
            </a:r>
            <a:endParaRPr lang="en-US" dirty="0">
              <a:latin typeface="Century Schoolbook" panose="02040604050505020304" pitchFamily="18" charset="0"/>
            </a:endParaRPr>
          </a:p>
        </p:txBody>
      </p:sp>
      <p:sp>
        <p:nvSpPr>
          <p:cNvPr id="3" name="مربع نص 2"/>
          <p:cNvSpPr txBox="1"/>
          <p:nvPr/>
        </p:nvSpPr>
        <p:spPr>
          <a:xfrm>
            <a:off x="1285875" y="1228725"/>
            <a:ext cx="6209630" cy="4247317"/>
          </a:xfrm>
          <a:prstGeom prst="rect">
            <a:avLst/>
          </a:prstGeom>
          <a:noFill/>
        </p:spPr>
        <p:txBody>
          <a:bodyPr wrap="square" rtlCol="0">
            <a:spAutoFit/>
          </a:bodyPr>
          <a:lstStyle/>
          <a:p>
            <a:pPr marL="285750" indent="-285750" algn="l" rtl="0">
              <a:buFont typeface="Wingdings" panose="05000000000000000000" pitchFamily="2" charset="2"/>
              <a:buChar char="ü"/>
            </a:pPr>
            <a:r>
              <a:rPr lang="en-US" dirty="0" smtClean="0">
                <a:latin typeface="Century Schoolbook" panose="02040604050505020304" pitchFamily="18" charset="0"/>
              </a:rPr>
              <a:t>Introduction:</a:t>
            </a:r>
          </a:p>
          <a:p>
            <a:pPr algn="l"/>
            <a:r>
              <a:rPr lang="en-US" dirty="0">
                <a:latin typeface="Century Schoolbook" panose="02040604050505020304" pitchFamily="18" charset="0"/>
              </a:rPr>
              <a:t> </a:t>
            </a:r>
            <a:r>
              <a:rPr lang="en-US" dirty="0" smtClean="0">
                <a:latin typeface="Century Schoolbook" panose="02040604050505020304" pitchFamily="18" charset="0"/>
              </a:rPr>
              <a:t>         Refractory definition.</a:t>
            </a:r>
          </a:p>
          <a:p>
            <a:pPr algn="l"/>
            <a:r>
              <a:rPr lang="en-US" dirty="0">
                <a:latin typeface="Century Schoolbook" panose="02040604050505020304" pitchFamily="18" charset="0"/>
              </a:rPr>
              <a:t> </a:t>
            </a:r>
            <a:r>
              <a:rPr lang="en-US" dirty="0" smtClean="0">
                <a:latin typeface="Century Schoolbook" panose="02040604050505020304" pitchFamily="18" charset="0"/>
              </a:rPr>
              <a:t>         Refractory properties.</a:t>
            </a:r>
          </a:p>
          <a:p>
            <a:pPr algn="l"/>
            <a:r>
              <a:rPr lang="en-US" dirty="0">
                <a:latin typeface="Century Schoolbook" panose="02040604050505020304" pitchFamily="18" charset="0"/>
              </a:rPr>
              <a:t> </a:t>
            </a:r>
            <a:r>
              <a:rPr lang="en-US" dirty="0" smtClean="0">
                <a:latin typeface="Century Schoolbook" panose="02040604050505020304" pitchFamily="18" charset="0"/>
              </a:rPr>
              <a:t>         problem statement.</a:t>
            </a:r>
          </a:p>
          <a:p>
            <a:pPr algn="l"/>
            <a:endParaRPr lang="en-US" dirty="0" smtClean="0">
              <a:latin typeface="Century Schoolbook" panose="02040604050505020304" pitchFamily="18" charset="0"/>
            </a:endParaRPr>
          </a:p>
          <a:p>
            <a:pPr marL="285750" indent="-285750" algn="l" rtl="0">
              <a:buFont typeface="Wingdings" panose="05000000000000000000" pitchFamily="2" charset="2"/>
              <a:buChar char="ü"/>
            </a:pPr>
            <a:r>
              <a:rPr lang="en-US" dirty="0" smtClean="0">
                <a:latin typeface="Century Schoolbook" panose="02040604050505020304" pitchFamily="18" charset="0"/>
              </a:rPr>
              <a:t>Methodology:</a:t>
            </a:r>
          </a:p>
          <a:p>
            <a:pPr algn="l"/>
            <a:r>
              <a:rPr lang="en-US" dirty="0">
                <a:latin typeface="Century Schoolbook" panose="02040604050505020304" pitchFamily="18" charset="0"/>
              </a:rPr>
              <a:t> </a:t>
            </a:r>
            <a:r>
              <a:rPr lang="en-US" dirty="0" smtClean="0">
                <a:latin typeface="Century Schoolbook" panose="02040604050505020304" pitchFamily="18" charset="0"/>
              </a:rPr>
              <a:t>          Materials.</a:t>
            </a:r>
          </a:p>
          <a:p>
            <a:pPr algn="l"/>
            <a:r>
              <a:rPr lang="en-US" dirty="0">
                <a:latin typeface="Century Schoolbook" panose="02040604050505020304" pitchFamily="18" charset="0"/>
              </a:rPr>
              <a:t> </a:t>
            </a:r>
            <a:r>
              <a:rPr lang="en-US" dirty="0" smtClean="0">
                <a:latin typeface="Century Schoolbook" panose="02040604050505020304" pitchFamily="18" charset="0"/>
              </a:rPr>
              <a:t>          Sample Preparation.</a:t>
            </a:r>
          </a:p>
          <a:p>
            <a:pPr algn="l"/>
            <a:r>
              <a:rPr lang="en-US" dirty="0" smtClean="0">
                <a:latin typeface="Century Schoolbook" panose="02040604050505020304" pitchFamily="18" charset="0"/>
              </a:rPr>
              <a:t>           Tests.</a:t>
            </a:r>
          </a:p>
          <a:p>
            <a:pPr algn="l"/>
            <a:endParaRPr lang="en-US" dirty="0" smtClean="0">
              <a:latin typeface="Century Schoolbook" panose="02040604050505020304" pitchFamily="18" charset="0"/>
            </a:endParaRPr>
          </a:p>
          <a:p>
            <a:pPr marL="285750" indent="-285750" algn="l" rtl="0">
              <a:buFont typeface="Wingdings" panose="05000000000000000000" pitchFamily="2" charset="2"/>
              <a:buChar char="ü"/>
            </a:pPr>
            <a:r>
              <a:rPr lang="en-US" dirty="0" smtClean="0">
                <a:latin typeface="Century Schoolbook" panose="02040604050505020304" pitchFamily="18" charset="0"/>
              </a:rPr>
              <a:t>Results:</a:t>
            </a:r>
          </a:p>
          <a:p>
            <a:pPr algn="l"/>
            <a:r>
              <a:rPr lang="en-US" dirty="0">
                <a:latin typeface="Century Schoolbook" panose="02040604050505020304" pitchFamily="18" charset="0"/>
              </a:rPr>
              <a:t> </a:t>
            </a:r>
            <a:r>
              <a:rPr lang="en-US" dirty="0" smtClean="0">
                <a:latin typeface="Century Schoolbook" panose="02040604050505020304" pitchFamily="18" charset="0"/>
              </a:rPr>
              <a:t>         Results of the first project.</a:t>
            </a:r>
          </a:p>
          <a:p>
            <a:pPr algn="l"/>
            <a:r>
              <a:rPr lang="en-US" dirty="0">
                <a:latin typeface="Century Schoolbook" panose="02040604050505020304" pitchFamily="18" charset="0"/>
              </a:rPr>
              <a:t> </a:t>
            </a:r>
            <a:r>
              <a:rPr lang="en-US" dirty="0" smtClean="0">
                <a:latin typeface="Century Schoolbook" panose="02040604050505020304" pitchFamily="18" charset="0"/>
              </a:rPr>
              <a:t>         Results of tests.</a:t>
            </a:r>
          </a:p>
          <a:p>
            <a:pPr algn="l"/>
            <a:endParaRPr lang="en-US" dirty="0" smtClean="0">
              <a:latin typeface="Century Schoolbook" panose="02040604050505020304" pitchFamily="18" charset="0"/>
            </a:endParaRPr>
          </a:p>
          <a:p>
            <a:pPr marL="285750" indent="-285750" algn="l" rtl="0">
              <a:buFont typeface="Wingdings" panose="05000000000000000000" pitchFamily="2" charset="2"/>
              <a:buChar char="ü"/>
            </a:pPr>
            <a:r>
              <a:rPr lang="en-US" dirty="0" smtClean="0">
                <a:latin typeface="Century Schoolbook" panose="02040604050505020304" pitchFamily="18" charset="0"/>
              </a:rPr>
              <a:t>Conclusion.</a:t>
            </a:r>
            <a:endParaRPr lang="en-US" dirty="0">
              <a:latin typeface="Century Schoolbook" panose="02040604050505020304" pitchFamily="18" charset="0"/>
            </a:endParaRPr>
          </a:p>
        </p:txBody>
      </p:sp>
      <p:pic>
        <p:nvPicPr>
          <p:cNvPr id="6" name="صورة 5"/>
          <p:cNvPicPr>
            <a:picLocks noChangeAspect="1"/>
          </p:cNvPicPr>
          <p:nvPr/>
        </p:nvPicPr>
        <p:blipFill rotWithShape="1">
          <a:blip r:embed="rId2">
            <a:extLst>
              <a:ext uri="{28A0092B-C50C-407E-A947-70E740481C1C}">
                <a14:useLocalDpi xmlns:a14="http://schemas.microsoft.com/office/drawing/2010/main" val="0"/>
              </a:ext>
            </a:extLst>
          </a:blip>
          <a:srcRect l="23463" t="5357" r="32758" b="14134"/>
          <a:stretch/>
        </p:blipFill>
        <p:spPr>
          <a:xfrm>
            <a:off x="5915026" y="1017431"/>
            <a:ext cx="2686050" cy="2828050"/>
          </a:xfrm>
          <a:prstGeom prst="rect">
            <a:avLst/>
          </a:prstGeom>
        </p:spPr>
      </p:pic>
    </p:spTree>
    <p:extLst>
      <p:ext uri="{BB962C8B-B14F-4D97-AF65-F5344CB8AC3E}">
        <p14:creationId xmlns:p14="http://schemas.microsoft.com/office/powerpoint/2010/main" val="130182325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085850" y="771525"/>
            <a:ext cx="3714750" cy="1384995"/>
          </a:xfrm>
          <a:prstGeom prst="rect">
            <a:avLst/>
          </a:prstGeom>
          <a:noFill/>
        </p:spPr>
        <p:txBody>
          <a:bodyPr wrap="square" rtlCol="0">
            <a:spAutoFit/>
          </a:bodyPr>
          <a:lstStyle/>
          <a:p>
            <a:pPr algn="l"/>
            <a:r>
              <a:rPr lang="en-US" dirty="0" smtClean="0"/>
              <a:t> </a:t>
            </a:r>
            <a:r>
              <a:rPr lang="en-US" sz="2800" dirty="0" smtClean="0">
                <a:latin typeface="Century Schoolbook" panose="02040604050505020304" pitchFamily="18" charset="0"/>
              </a:rPr>
              <a:t>Tests:</a:t>
            </a:r>
          </a:p>
          <a:p>
            <a:pPr algn="l"/>
            <a:endParaRPr lang="en-US" sz="2800" dirty="0" smtClean="0">
              <a:latin typeface="Century Schoolbook" panose="02040604050505020304" pitchFamily="18" charset="0"/>
            </a:endParaRPr>
          </a:p>
          <a:p>
            <a:pPr marL="457200" indent="-457200" algn="l" rtl="0">
              <a:buFont typeface="Wingdings" panose="05000000000000000000" pitchFamily="2" charset="2"/>
              <a:buChar char="Ø"/>
            </a:pPr>
            <a:r>
              <a:rPr lang="en-US" sz="2800" dirty="0" smtClean="0">
                <a:latin typeface="Century Schoolbook" panose="02040604050505020304" pitchFamily="18" charset="0"/>
              </a:rPr>
              <a:t>Compression test</a:t>
            </a:r>
            <a:endParaRPr lang="en-US" sz="2800" dirty="0">
              <a:latin typeface="Century Schoolbook" panose="02040604050505020304" pitchFamily="18" charset="0"/>
            </a:endParaRPr>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29262" y="532659"/>
            <a:ext cx="3629025" cy="5917157"/>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151501710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628775" y="1143000"/>
            <a:ext cx="3243263" cy="523220"/>
          </a:xfrm>
          <a:prstGeom prst="rect">
            <a:avLst/>
          </a:prstGeom>
          <a:noFill/>
        </p:spPr>
        <p:txBody>
          <a:bodyPr wrap="square" rtlCol="0">
            <a:spAutoFit/>
          </a:bodyPr>
          <a:lstStyle/>
          <a:p>
            <a:pPr marL="457200" indent="-457200" algn="r" rtl="0">
              <a:buFont typeface="Wingdings" panose="05000000000000000000" pitchFamily="2" charset="2"/>
              <a:buChar char="Ø"/>
            </a:pPr>
            <a:r>
              <a:rPr lang="en-US" sz="2800" dirty="0" smtClean="0">
                <a:latin typeface="Century Schoolbook" panose="02040604050505020304" pitchFamily="18" charset="0"/>
              </a:rPr>
              <a:t>Absorption test</a:t>
            </a:r>
            <a:endParaRPr lang="en-US" sz="2800" dirty="0">
              <a:latin typeface="Century Schoolbook" panose="02040604050505020304" pitchFamily="18" charset="0"/>
            </a:endParaRPr>
          </a:p>
        </p:txBody>
      </p:sp>
      <p:pic>
        <p:nvPicPr>
          <p:cNvPr id="3" name="صورة 2"/>
          <p:cNvPicPr>
            <a:picLocks noChangeAspect="1"/>
          </p:cNvPicPr>
          <p:nvPr/>
        </p:nvPicPr>
        <p:blipFill>
          <a:blip r:embed="rId2"/>
          <a:stretch>
            <a:fillRect/>
          </a:stretch>
        </p:blipFill>
        <p:spPr>
          <a:xfrm>
            <a:off x="5680573" y="1143000"/>
            <a:ext cx="3806328" cy="5095373"/>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264017867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543050" y="1185863"/>
            <a:ext cx="2314575" cy="523220"/>
          </a:xfrm>
          <a:prstGeom prst="rect">
            <a:avLst/>
          </a:prstGeom>
          <a:noFill/>
        </p:spPr>
        <p:txBody>
          <a:bodyPr wrap="square" rtlCol="0">
            <a:spAutoFit/>
          </a:bodyPr>
          <a:lstStyle/>
          <a:p>
            <a:pPr marL="285750" indent="-285750" algn="l" rtl="0">
              <a:buFont typeface="Wingdings" panose="05000000000000000000" pitchFamily="2" charset="2"/>
              <a:buChar char="Ø"/>
            </a:pPr>
            <a:r>
              <a:rPr lang="en-US" sz="2800" dirty="0" smtClean="0">
                <a:latin typeface="Century Schoolbook" panose="02040604050505020304" pitchFamily="18" charset="0"/>
              </a:rPr>
              <a:t>Color</a:t>
            </a:r>
            <a:endParaRPr lang="en-US" sz="2800" dirty="0">
              <a:latin typeface="Century Schoolbook" panose="02040604050505020304" pitchFamily="18" charset="0"/>
            </a:endParaRPr>
          </a:p>
        </p:txBody>
      </p:sp>
      <p:pic>
        <p:nvPicPr>
          <p:cNvPr id="3" name="صورة 2"/>
          <p:cNvPicPr>
            <a:picLocks noChangeAspect="1"/>
          </p:cNvPicPr>
          <p:nvPr/>
        </p:nvPicPr>
        <p:blipFill>
          <a:blip r:embed="rId2"/>
          <a:stretch>
            <a:fillRect/>
          </a:stretch>
        </p:blipFill>
        <p:spPr>
          <a:xfrm>
            <a:off x="2892490" y="2000250"/>
            <a:ext cx="6977349" cy="381476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214887150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685926" y="1643063"/>
            <a:ext cx="3100388" cy="1015663"/>
          </a:xfrm>
          <a:prstGeom prst="rect">
            <a:avLst/>
          </a:prstGeom>
          <a:noFill/>
        </p:spPr>
        <p:txBody>
          <a:bodyPr wrap="square" rtlCol="0">
            <a:spAutoFit/>
          </a:bodyPr>
          <a:lstStyle/>
          <a:p>
            <a:pPr algn="l"/>
            <a:r>
              <a:rPr lang="en-US" sz="6000" dirty="0" smtClean="0">
                <a:latin typeface="Century Schoolbook" panose="02040604050505020304" pitchFamily="18" charset="0"/>
              </a:rPr>
              <a:t>Results</a:t>
            </a:r>
            <a:endParaRPr lang="en-US" sz="6000" dirty="0">
              <a:latin typeface="Century Schoolbook" panose="02040604050505020304" pitchFamily="18" charset="0"/>
            </a:endParaRPr>
          </a:p>
        </p:txBody>
      </p:sp>
      <p:pic>
        <p:nvPicPr>
          <p:cNvPr id="3" name="صورة 2"/>
          <p:cNvPicPr>
            <a:picLocks noChangeAspect="1"/>
          </p:cNvPicPr>
          <p:nvPr/>
        </p:nvPicPr>
        <p:blipFill>
          <a:blip r:embed="rId2"/>
          <a:stretch>
            <a:fillRect/>
          </a:stretch>
        </p:blipFill>
        <p:spPr>
          <a:xfrm>
            <a:off x="6172200" y="512372"/>
            <a:ext cx="4774697" cy="6090432"/>
          </a:xfrm>
          <a:prstGeom prst="rect">
            <a:avLst/>
          </a:prstGeom>
        </p:spPr>
      </p:pic>
    </p:spTree>
    <p:extLst>
      <p:ext uri="{BB962C8B-B14F-4D97-AF65-F5344CB8AC3E}">
        <p14:creationId xmlns:p14="http://schemas.microsoft.com/office/powerpoint/2010/main" val="374054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1042987" y="457201"/>
            <a:ext cx="7572376" cy="1384995"/>
          </a:xfrm>
          <a:prstGeom prst="rect">
            <a:avLst/>
          </a:prstGeom>
          <a:noFill/>
        </p:spPr>
        <p:txBody>
          <a:bodyPr wrap="square" rtlCol="0">
            <a:spAutoFit/>
          </a:bodyPr>
          <a:lstStyle/>
          <a:p>
            <a:pPr algn="l" rtl="0"/>
            <a:r>
              <a:rPr lang="en-US" sz="2800" dirty="0" smtClean="0">
                <a:latin typeface="Century Schoolbook" panose="02040604050505020304" pitchFamily="18" charset="0"/>
              </a:rPr>
              <a:t> Results of the first project:</a:t>
            </a:r>
          </a:p>
          <a:p>
            <a:pPr marL="457200" indent="-457200" algn="l">
              <a:buFont typeface="Wingdings" panose="05000000000000000000" pitchFamily="2" charset="2"/>
              <a:buChar char="Ø"/>
            </a:pPr>
            <a:endParaRPr lang="en-US" sz="2800" dirty="0">
              <a:latin typeface="Century Schoolbook" panose="02040604050505020304" pitchFamily="18" charset="0"/>
            </a:endParaRPr>
          </a:p>
          <a:p>
            <a:pPr marL="457200" indent="-457200" algn="l" rtl="0">
              <a:buFont typeface="Wingdings" panose="05000000000000000000" pitchFamily="2" charset="2"/>
              <a:buChar char="Ø"/>
            </a:pPr>
            <a:r>
              <a:rPr lang="en-US" sz="2800" dirty="0" smtClean="0">
                <a:latin typeface="Century Schoolbook" panose="02040604050505020304" pitchFamily="18" charset="0"/>
              </a:rPr>
              <a:t>XRD Analysis </a:t>
            </a:r>
            <a:r>
              <a:rPr lang="en-US" sz="2800" dirty="0" smtClean="0">
                <a:latin typeface="Century Schoolbook" panose="02040604050505020304" pitchFamily="18" charset="0"/>
              </a:rPr>
              <a:t>of clay and sand groups : </a:t>
            </a:r>
            <a:endParaRPr lang="en-US" sz="2800" dirty="0">
              <a:latin typeface="Century Schoolbook" panose="02040604050505020304" pitchFamily="18" charset="0"/>
            </a:endParaRPr>
          </a:p>
        </p:txBody>
      </p:sp>
      <p:pic>
        <p:nvPicPr>
          <p:cNvPr id="4" name="صورة 3"/>
          <p:cNvPicPr>
            <a:picLocks noChangeAspect="1"/>
          </p:cNvPicPr>
          <p:nvPr/>
        </p:nvPicPr>
        <p:blipFill>
          <a:blip r:embed="rId2"/>
          <a:stretch>
            <a:fillRect/>
          </a:stretch>
        </p:blipFill>
        <p:spPr>
          <a:xfrm>
            <a:off x="925421" y="2078678"/>
            <a:ext cx="10528705" cy="4499238"/>
          </a:xfrm>
          <a:prstGeom prst="rect">
            <a:avLst/>
          </a:prstGeom>
        </p:spPr>
      </p:pic>
    </p:spTree>
    <p:extLst>
      <p:ext uri="{BB962C8B-B14F-4D97-AF65-F5344CB8AC3E}">
        <p14:creationId xmlns:p14="http://schemas.microsoft.com/office/powerpoint/2010/main" val="357163059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stretch>
            <a:fillRect/>
          </a:stretch>
        </p:blipFill>
        <p:spPr>
          <a:xfrm>
            <a:off x="1140436" y="1293475"/>
            <a:ext cx="10796952" cy="4871126"/>
          </a:xfrm>
          <a:prstGeom prst="rect">
            <a:avLst/>
          </a:prstGeom>
        </p:spPr>
      </p:pic>
      <p:sp>
        <p:nvSpPr>
          <p:cNvPr id="5" name="Title 4"/>
          <p:cNvSpPr>
            <a:spLocks noGrp="1"/>
          </p:cNvSpPr>
          <p:nvPr>
            <p:ph type="title"/>
          </p:nvPr>
        </p:nvSpPr>
        <p:spPr>
          <a:xfrm>
            <a:off x="1371600" y="202474"/>
            <a:ext cx="9601200" cy="933995"/>
          </a:xfrm>
        </p:spPr>
        <p:txBody>
          <a:bodyPr>
            <a:normAutofit fontScale="90000"/>
          </a:bodyPr>
          <a:lstStyle/>
          <a:p>
            <a:pPr marL="571500" indent="-571500" algn="l" rtl="0">
              <a:buFont typeface="Wingdings" panose="05000000000000000000" pitchFamily="2" charset="2"/>
              <a:buChar char="ü"/>
            </a:pPr>
            <a:r>
              <a:rPr lang="en-US" sz="3100" dirty="0" smtClean="0">
                <a:latin typeface="Century Schoolbook" panose="02040604050505020304" pitchFamily="18" charset="0"/>
              </a:rPr>
              <a:t>XRD Analysis </a:t>
            </a:r>
            <a:r>
              <a:rPr lang="en-US" sz="3100" dirty="0">
                <a:latin typeface="Century Schoolbook" panose="02040604050505020304" pitchFamily="18" charset="0"/>
              </a:rPr>
              <a:t>of clay and sand groups </a:t>
            </a:r>
            <a:r>
              <a:rPr lang="en-US" sz="3100" dirty="0" smtClean="0">
                <a:latin typeface="Century Schoolbook" panose="02040604050505020304" pitchFamily="18" charset="0"/>
              </a:rPr>
              <a:t>at 1100 C: </a:t>
            </a:r>
            <a:r>
              <a:rPr lang="en-US" dirty="0">
                <a:latin typeface="Century Schoolbook" panose="02040604050505020304" pitchFamily="18" charset="0"/>
              </a:rPr>
              <a:t/>
            </a:r>
            <a:br>
              <a:rPr lang="en-US" dirty="0">
                <a:latin typeface="Century Schoolbook" panose="02040604050505020304" pitchFamily="18" charset="0"/>
              </a:rPr>
            </a:br>
            <a:endParaRPr lang="en-US" dirty="0"/>
          </a:p>
        </p:txBody>
      </p:sp>
    </p:spTree>
    <p:extLst>
      <p:ext uri="{BB962C8B-B14F-4D97-AF65-F5344CB8AC3E}">
        <p14:creationId xmlns:p14="http://schemas.microsoft.com/office/powerpoint/2010/main" val="48633865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314450" y="600075"/>
            <a:ext cx="10372725" cy="954107"/>
          </a:xfrm>
          <a:prstGeom prst="rect">
            <a:avLst/>
          </a:prstGeom>
          <a:noFill/>
        </p:spPr>
        <p:txBody>
          <a:bodyPr wrap="square" rtlCol="0">
            <a:spAutoFit/>
          </a:bodyPr>
          <a:lstStyle/>
          <a:p>
            <a:pPr marL="457200" indent="-457200" algn="ctr" rtl="0">
              <a:buFont typeface="Wingdings" panose="05000000000000000000" pitchFamily="2" charset="2"/>
              <a:buChar char="ü"/>
            </a:pPr>
            <a:r>
              <a:rPr lang="en-US" sz="2800" dirty="0" smtClean="0">
                <a:latin typeface="Century Schoolbook" panose="02040604050505020304" pitchFamily="18" charset="0"/>
              </a:rPr>
              <a:t>From XRF analysis it found that the major components are:</a:t>
            </a:r>
            <a:endParaRPr lang="en-US" sz="2800" dirty="0">
              <a:latin typeface="Century Schoolbook" panose="02040604050505020304" pitchFamily="18" charset="0"/>
            </a:endParaRPr>
          </a:p>
        </p:txBody>
      </p:sp>
      <p:graphicFrame>
        <p:nvGraphicFramePr>
          <p:cNvPr id="3" name="Diagram 5"/>
          <p:cNvGraphicFramePr/>
          <p:nvPr>
            <p:extLst>
              <p:ext uri="{D42A27DB-BD31-4B8C-83A1-F6EECF244321}">
                <p14:modId xmlns:p14="http://schemas.microsoft.com/office/powerpoint/2010/main" val="502059220"/>
              </p:ext>
            </p:extLst>
          </p:nvPr>
        </p:nvGraphicFramePr>
        <p:xfrm>
          <a:off x="2000249" y="2050869"/>
          <a:ext cx="7943851" cy="35498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مربع نص 3"/>
          <p:cNvSpPr txBox="1"/>
          <p:nvPr/>
        </p:nvSpPr>
        <p:spPr>
          <a:xfrm>
            <a:off x="4643437" y="5600701"/>
            <a:ext cx="4643438" cy="400110"/>
          </a:xfrm>
          <a:prstGeom prst="rect">
            <a:avLst/>
          </a:prstGeom>
          <a:noFill/>
        </p:spPr>
        <p:txBody>
          <a:bodyPr wrap="square" rtlCol="0">
            <a:spAutoFit/>
          </a:bodyPr>
          <a:lstStyle/>
          <a:p>
            <a:r>
              <a:rPr lang="en-US" sz="2000" dirty="0" smtClean="0">
                <a:latin typeface="Century Schoolbook" panose="02040604050505020304" pitchFamily="18" charset="0"/>
              </a:rPr>
              <a:t>With different quantity in each group</a:t>
            </a:r>
            <a:endParaRPr lang="en-US" sz="2000" dirty="0">
              <a:latin typeface="Century Schoolbook" panose="02040604050505020304" pitchFamily="18" charset="0"/>
            </a:endParaRPr>
          </a:p>
        </p:txBody>
      </p:sp>
    </p:spTree>
    <p:extLst>
      <p:ext uri="{BB962C8B-B14F-4D97-AF65-F5344CB8AC3E}">
        <p14:creationId xmlns:p14="http://schemas.microsoft.com/office/powerpoint/2010/main" val="17687059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stretch>
            <a:fillRect/>
          </a:stretch>
        </p:blipFill>
        <p:spPr>
          <a:xfrm>
            <a:off x="1067890" y="861968"/>
            <a:ext cx="5490073" cy="5419814"/>
          </a:xfrm>
          <a:prstGeom prst="rect">
            <a:avLst/>
          </a:prstGeom>
        </p:spPr>
      </p:pic>
      <p:sp>
        <p:nvSpPr>
          <p:cNvPr id="3" name="مربع نص 2"/>
          <p:cNvSpPr txBox="1"/>
          <p:nvPr/>
        </p:nvSpPr>
        <p:spPr>
          <a:xfrm>
            <a:off x="6786563" y="2914650"/>
            <a:ext cx="4743450" cy="523220"/>
          </a:xfrm>
          <a:prstGeom prst="rect">
            <a:avLst/>
          </a:prstGeom>
          <a:noFill/>
        </p:spPr>
        <p:txBody>
          <a:bodyPr wrap="square" rtlCol="0">
            <a:spAutoFit/>
          </a:bodyPr>
          <a:lstStyle/>
          <a:p>
            <a:pPr algn="l"/>
            <a:r>
              <a:rPr lang="en-US" sz="2800" dirty="0" smtClean="0">
                <a:latin typeface="Century Schoolbook" panose="02040604050505020304" pitchFamily="18" charset="0"/>
              </a:rPr>
              <a:t>Clay sand group results:</a:t>
            </a:r>
            <a:endParaRPr lang="en-US" sz="2800" dirty="0">
              <a:latin typeface="Century Schoolbook" panose="02040604050505020304" pitchFamily="18" charset="0"/>
            </a:endParaRPr>
          </a:p>
        </p:txBody>
      </p:sp>
    </p:spTree>
    <p:extLst>
      <p:ext uri="{BB962C8B-B14F-4D97-AF65-F5344CB8AC3E}">
        <p14:creationId xmlns:p14="http://schemas.microsoft.com/office/powerpoint/2010/main" val="30945119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528763" y="828675"/>
            <a:ext cx="5000625" cy="523220"/>
          </a:xfrm>
          <a:prstGeom prst="rect">
            <a:avLst/>
          </a:prstGeom>
          <a:noFill/>
        </p:spPr>
        <p:txBody>
          <a:bodyPr wrap="square" rtlCol="0">
            <a:spAutoFit/>
          </a:bodyPr>
          <a:lstStyle/>
          <a:p>
            <a:pPr algn="l"/>
            <a:r>
              <a:rPr lang="en-US" sz="2800" dirty="0" smtClean="0">
                <a:latin typeface="Century Schoolbook" panose="02040604050505020304" pitchFamily="18" charset="0"/>
              </a:rPr>
              <a:t>Compression Result:</a:t>
            </a:r>
            <a:endParaRPr lang="en-US" sz="2800" dirty="0">
              <a:latin typeface="Century Schoolbook" panose="02040604050505020304" pitchFamily="18" charset="0"/>
            </a:endParaRPr>
          </a:p>
        </p:txBody>
      </p:sp>
      <p:graphicFrame>
        <p:nvGraphicFramePr>
          <p:cNvPr id="6" name="Chart 5"/>
          <p:cNvGraphicFramePr>
            <a:graphicFrameLocks/>
          </p:cNvGraphicFramePr>
          <p:nvPr>
            <p:extLst>
              <p:ext uri="{D42A27DB-BD31-4B8C-83A1-F6EECF244321}">
                <p14:modId xmlns:p14="http://schemas.microsoft.com/office/powerpoint/2010/main" val="4274304938"/>
              </p:ext>
            </p:extLst>
          </p:nvPr>
        </p:nvGraphicFramePr>
        <p:xfrm>
          <a:off x="2168435" y="1593669"/>
          <a:ext cx="7837714" cy="423236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13999268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285875" y="957263"/>
            <a:ext cx="6429375" cy="523220"/>
          </a:xfrm>
          <a:prstGeom prst="rect">
            <a:avLst/>
          </a:prstGeom>
          <a:noFill/>
        </p:spPr>
        <p:txBody>
          <a:bodyPr wrap="square" rtlCol="0">
            <a:spAutoFit/>
          </a:bodyPr>
          <a:lstStyle/>
          <a:p>
            <a:pPr algn="l"/>
            <a:r>
              <a:rPr lang="en-US" sz="2800" dirty="0" smtClean="0">
                <a:latin typeface="Century Schoolbook" panose="02040604050505020304" pitchFamily="18" charset="0"/>
              </a:rPr>
              <a:t>Absorption test result :</a:t>
            </a:r>
            <a:endParaRPr lang="en-US" sz="2800" dirty="0">
              <a:latin typeface="Century Schoolbook" panose="02040604050505020304" pitchFamily="18" charset="0"/>
            </a:endParaRPr>
          </a:p>
        </p:txBody>
      </p:sp>
      <p:pic>
        <p:nvPicPr>
          <p:cNvPr id="3" name="صورة 2"/>
          <p:cNvPicPr>
            <a:picLocks noChangeAspect="1"/>
          </p:cNvPicPr>
          <p:nvPr/>
        </p:nvPicPr>
        <p:blipFill>
          <a:blip r:embed="rId2"/>
          <a:stretch>
            <a:fillRect/>
          </a:stretch>
        </p:blipFill>
        <p:spPr>
          <a:xfrm>
            <a:off x="1910919" y="1806703"/>
            <a:ext cx="8455885" cy="4359018"/>
          </a:xfrm>
          <a:prstGeom prst="rect">
            <a:avLst/>
          </a:prstGeom>
        </p:spPr>
      </p:pic>
    </p:spTree>
    <p:extLst>
      <p:ext uri="{BB962C8B-B14F-4D97-AF65-F5344CB8AC3E}">
        <p14:creationId xmlns:p14="http://schemas.microsoft.com/office/powerpoint/2010/main" val="3857091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943100" y="2928938"/>
            <a:ext cx="8707727" cy="1384995"/>
          </a:xfrm>
          <a:prstGeom prst="rect">
            <a:avLst/>
          </a:prstGeom>
          <a:noFill/>
        </p:spPr>
        <p:txBody>
          <a:bodyPr wrap="square" rtlCol="0">
            <a:spAutoFit/>
          </a:bodyPr>
          <a:lstStyle/>
          <a:p>
            <a:pPr algn="l"/>
            <a:r>
              <a:rPr lang="en-US" sz="2800" dirty="0" smtClean="0">
                <a:latin typeface="Century Schoolbook" panose="02040604050505020304" pitchFamily="18" charset="0"/>
              </a:rPr>
              <a:t>A refractory is any material that has an unusually high melting point and that maintains its structural properties at very high temperatures. </a:t>
            </a:r>
            <a:endParaRPr lang="en-US" sz="2800" dirty="0">
              <a:latin typeface="Century Schoolbook" panose="02040604050505020304" pitchFamily="18" charset="0"/>
            </a:endParaRPr>
          </a:p>
        </p:txBody>
      </p:sp>
      <p:pic>
        <p:nvPicPr>
          <p:cNvPr id="3" name="صورة 2"/>
          <p:cNvPicPr>
            <a:picLocks noChangeAspect="1"/>
          </p:cNvPicPr>
          <p:nvPr/>
        </p:nvPicPr>
        <p:blipFill rotWithShape="1">
          <a:blip r:embed="rId2">
            <a:extLst>
              <a:ext uri="{28A0092B-C50C-407E-A947-70E740481C1C}">
                <a14:useLocalDpi xmlns:a14="http://schemas.microsoft.com/office/drawing/2010/main" val="0"/>
              </a:ext>
            </a:extLst>
          </a:blip>
          <a:srcRect l="1982" t="20925" b="9692"/>
          <a:stretch/>
        </p:blipFill>
        <p:spPr>
          <a:xfrm>
            <a:off x="8229600" y="510015"/>
            <a:ext cx="3033713" cy="214746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4" name="TextBox 3"/>
          <p:cNvSpPr txBox="1"/>
          <p:nvPr/>
        </p:nvSpPr>
        <p:spPr>
          <a:xfrm>
            <a:off x="1724297" y="1201783"/>
            <a:ext cx="4637314" cy="523220"/>
          </a:xfrm>
          <a:prstGeom prst="rect">
            <a:avLst/>
          </a:prstGeom>
          <a:noFill/>
        </p:spPr>
        <p:txBody>
          <a:bodyPr wrap="square" rtlCol="0">
            <a:spAutoFit/>
          </a:bodyPr>
          <a:lstStyle/>
          <a:p>
            <a:pPr marL="285750" indent="-285750" algn="l" rtl="0">
              <a:buFont typeface="Wingdings" panose="05000000000000000000" pitchFamily="2" charset="2"/>
              <a:buChar char="Ø"/>
            </a:pPr>
            <a:r>
              <a:rPr lang="en-US" sz="2800" b="1" i="1" u="sng" dirty="0" smtClean="0"/>
              <a:t>Introduction </a:t>
            </a:r>
            <a:r>
              <a:rPr lang="en-US" dirty="0" smtClean="0"/>
              <a:t>:</a:t>
            </a:r>
            <a:endParaRPr lang="en-US" dirty="0"/>
          </a:p>
        </p:txBody>
      </p:sp>
    </p:spTree>
    <p:extLst>
      <p:ext uri="{BB962C8B-B14F-4D97-AF65-F5344CB8AC3E}">
        <p14:creationId xmlns:p14="http://schemas.microsoft.com/office/powerpoint/2010/main" val="216994302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stretch>
            <a:fillRect/>
          </a:stretch>
        </p:blipFill>
        <p:spPr>
          <a:xfrm>
            <a:off x="8459033" y="1380470"/>
            <a:ext cx="2932639" cy="3936113"/>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3" name="مربع نص 2"/>
          <p:cNvSpPr txBox="1"/>
          <p:nvPr/>
        </p:nvSpPr>
        <p:spPr>
          <a:xfrm>
            <a:off x="4228830" y="413113"/>
            <a:ext cx="3332069" cy="523220"/>
          </a:xfrm>
          <a:prstGeom prst="rect">
            <a:avLst/>
          </a:prstGeom>
          <a:noFill/>
        </p:spPr>
        <p:txBody>
          <a:bodyPr wrap="square" rtlCol="0">
            <a:spAutoFit/>
          </a:bodyPr>
          <a:lstStyle/>
          <a:p>
            <a:pPr marL="457200" indent="-457200" algn="ctr" rtl="0">
              <a:buFont typeface="Wingdings" panose="05000000000000000000" pitchFamily="2" charset="2"/>
              <a:buChar char="v"/>
            </a:pPr>
            <a:r>
              <a:rPr lang="en-US" sz="2800" dirty="0" smtClean="0">
                <a:latin typeface="Century Schoolbook" panose="02040604050505020304" pitchFamily="18" charset="0"/>
              </a:rPr>
              <a:t>Color:</a:t>
            </a:r>
            <a:endParaRPr lang="en-US" sz="2800" dirty="0">
              <a:latin typeface="Century Schoolbook" panose="02040604050505020304" pitchFamily="18" charset="0"/>
            </a:endParaRPr>
          </a:p>
        </p:txBody>
      </p:sp>
      <p:pic>
        <p:nvPicPr>
          <p:cNvPr id="4" name="صورة 30"/>
          <p:cNvPicPr/>
          <p:nvPr/>
        </p:nvPicPr>
        <p:blipFill>
          <a:blip r:embed="rId3">
            <a:extLst>
              <a:ext uri="{28A0092B-C50C-407E-A947-70E740481C1C}">
                <a14:useLocalDpi xmlns:a14="http://schemas.microsoft.com/office/drawing/2010/main" val="0"/>
              </a:ext>
            </a:extLst>
          </a:blip>
          <a:srcRect/>
          <a:stretch>
            <a:fillRect/>
          </a:stretch>
        </p:blipFill>
        <p:spPr bwMode="auto">
          <a:xfrm rot="21363471">
            <a:off x="1200557" y="1818395"/>
            <a:ext cx="3005681" cy="3788251"/>
          </a:xfrm>
          <a:prstGeom prst="rect">
            <a:avLst/>
          </a:prstGeom>
          <a:solidFill>
            <a:srgbClr val="FFFFFF">
              <a:shade val="85000"/>
            </a:srgbClr>
          </a:solidFill>
          <a:ln w="190500" cap="sq">
            <a:solidFill>
              <a:srgbClr val="FFFFFF"/>
            </a:solidFill>
            <a:miter lim="800000"/>
          </a:ln>
          <a:effectLst>
            <a:outerShdw blurRad="50800" dist="38100" dir="18900000" algn="bl" rotWithShape="0">
              <a:prstClr val="black">
                <a:alpha val="40000"/>
              </a:prstClr>
            </a:outerShdw>
          </a:effectLst>
          <a:scene3d>
            <a:camera prst="orthographicFront"/>
            <a:lightRig rig="twoPt" dir="t">
              <a:rot lat="0" lon="0" rev="7200000"/>
            </a:lightRig>
          </a:scene3d>
          <a:sp3d>
            <a:bevelT w="25400" h="19050"/>
            <a:contourClr>
              <a:srgbClr val="FFFFFF"/>
            </a:contourClr>
          </a:sp3d>
        </p:spPr>
      </p:pic>
      <p:pic>
        <p:nvPicPr>
          <p:cNvPr id="5" name="Picture 4"/>
          <p:cNvPicPr>
            <a:picLocks noChangeAspect="1"/>
          </p:cNvPicPr>
          <p:nvPr/>
        </p:nvPicPr>
        <p:blipFill>
          <a:blip r:embed="rId4"/>
          <a:stretch>
            <a:fillRect/>
          </a:stretch>
        </p:blipFill>
        <p:spPr>
          <a:xfrm>
            <a:off x="4866233" y="1640376"/>
            <a:ext cx="2694666" cy="3676207"/>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TextBox 5"/>
          <p:cNvSpPr txBox="1"/>
          <p:nvPr/>
        </p:nvSpPr>
        <p:spPr>
          <a:xfrm>
            <a:off x="1776549" y="6048103"/>
            <a:ext cx="2299062" cy="646331"/>
          </a:xfrm>
          <a:prstGeom prst="rect">
            <a:avLst/>
          </a:prstGeom>
          <a:noFill/>
        </p:spPr>
        <p:txBody>
          <a:bodyPr wrap="square" rtlCol="0">
            <a:spAutoFit/>
          </a:bodyPr>
          <a:lstStyle/>
          <a:p>
            <a:pPr algn="ctr"/>
            <a:r>
              <a:rPr lang="en-US">
                <a:latin typeface="Fat Finger" pitchFamily="2" charset="0"/>
              </a:rPr>
              <a:t>Color of samples fired at 900℃</a:t>
            </a:r>
            <a:r>
              <a:rPr lang="en-US"/>
              <a:t>.</a:t>
            </a:r>
            <a:endParaRPr lang="ar-SA" dirty="0"/>
          </a:p>
        </p:txBody>
      </p:sp>
      <p:sp>
        <p:nvSpPr>
          <p:cNvPr id="8" name="TextBox 7"/>
          <p:cNvSpPr txBox="1"/>
          <p:nvPr/>
        </p:nvSpPr>
        <p:spPr>
          <a:xfrm>
            <a:off x="4866233" y="5826034"/>
            <a:ext cx="2694666" cy="646331"/>
          </a:xfrm>
          <a:prstGeom prst="rect">
            <a:avLst/>
          </a:prstGeom>
          <a:noFill/>
        </p:spPr>
        <p:txBody>
          <a:bodyPr wrap="square" rtlCol="0">
            <a:spAutoFit/>
          </a:bodyPr>
          <a:lstStyle/>
          <a:p>
            <a:pPr lvl="0" algn="ctr" defTabSz="457200" rtl="0"/>
            <a:r>
              <a:rPr lang="en-US" dirty="0">
                <a:solidFill>
                  <a:prstClr val="black"/>
                </a:solidFill>
                <a:latin typeface="Fat Finger" pitchFamily="2" charset="0"/>
              </a:rPr>
              <a:t>Color of samples fired </a:t>
            </a:r>
            <a:r>
              <a:rPr lang="en-US" dirty="0" smtClean="0">
                <a:solidFill>
                  <a:prstClr val="black"/>
                </a:solidFill>
                <a:latin typeface="Fat Finger" pitchFamily="2" charset="0"/>
              </a:rPr>
              <a:t>at 1100</a:t>
            </a:r>
            <a:r>
              <a:rPr lang="en-US" dirty="0">
                <a:solidFill>
                  <a:prstClr val="black"/>
                </a:solidFill>
                <a:latin typeface="Fat Finger" pitchFamily="2" charset="0"/>
              </a:rPr>
              <a:t>℃</a:t>
            </a:r>
            <a:r>
              <a:rPr lang="en-US" dirty="0">
                <a:solidFill>
                  <a:prstClr val="black"/>
                </a:solidFill>
                <a:latin typeface="Century Gothic" panose="020B0502020202020204"/>
              </a:rPr>
              <a:t>.</a:t>
            </a:r>
            <a:endParaRPr lang="ar-SA" dirty="0">
              <a:solidFill>
                <a:prstClr val="black"/>
              </a:solidFill>
              <a:latin typeface="Century Gothic" panose="020B0502020202020204"/>
            </a:endParaRPr>
          </a:p>
        </p:txBody>
      </p:sp>
      <p:sp>
        <p:nvSpPr>
          <p:cNvPr id="9" name="TextBox 8"/>
          <p:cNvSpPr txBox="1"/>
          <p:nvPr/>
        </p:nvSpPr>
        <p:spPr>
          <a:xfrm>
            <a:off x="9026434" y="5826034"/>
            <a:ext cx="2365238" cy="646331"/>
          </a:xfrm>
          <a:prstGeom prst="rect">
            <a:avLst/>
          </a:prstGeom>
          <a:noFill/>
        </p:spPr>
        <p:txBody>
          <a:bodyPr wrap="square" rtlCol="0">
            <a:spAutoFit/>
          </a:bodyPr>
          <a:lstStyle/>
          <a:p>
            <a:pPr lvl="0" algn="ctr" defTabSz="457200" rtl="0"/>
            <a:r>
              <a:rPr lang="en-US" dirty="0">
                <a:solidFill>
                  <a:prstClr val="black"/>
                </a:solidFill>
                <a:latin typeface="Fat Finger" pitchFamily="2" charset="0"/>
              </a:rPr>
              <a:t>Color of samples fired at </a:t>
            </a:r>
            <a:r>
              <a:rPr lang="en-US" dirty="0" smtClean="0">
                <a:solidFill>
                  <a:prstClr val="black"/>
                </a:solidFill>
                <a:latin typeface="Fat Finger" pitchFamily="2" charset="0"/>
              </a:rPr>
              <a:t>1200</a:t>
            </a:r>
            <a:r>
              <a:rPr lang="en-US" dirty="0">
                <a:solidFill>
                  <a:prstClr val="black"/>
                </a:solidFill>
                <a:latin typeface="Fat Finger" pitchFamily="2" charset="0"/>
              </a:rPr>
              <a:t>℃</a:t>
            </a:r>
            <a:r>
              <a:rPr lang="en-US" dirty="0">
                <a:solidFill>
                  <a:prstClr val="black"/>
                </a:solidFill>
                <a:latin typeface="Century Gothic" panose="020B0502020202020204"/>
              </a:rPr>
              <a:t>.</a:t>
            </a:r>
            <a:endParaRPr lang="ar-SA" dirty="0">
              <a:solidFill>
                <a:prstClr val="black"/>
              </a:solidFill>
              <a:latin typeface="Century Gothic" panose="020B0502020202020204"/>
            </a:endParaRPr>
          </a:p>
        </p:txBody>
      </p:sp>
    </p:spTree>
    <p:extLst>
      <p:ext uri="{BB962C8B-B14F-4D97-AF65-F5344CB8AC3E}">
        <p14:creationId xmlns:p14="http://schemas.microsoft.com/office/powerpoint/2010/main" val="300256610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stretch>
            <a:fillRect/>
          </a:stretch>
        </p:blipFill>
        <p:spPr>
          <a:xfrm>
            <a:off x="1220676" y="790531"/>
            <a:ext cx="5322999" cy="5419814"/>
          </a:xfrm>
          <a:prstGeom prst="rect">
            <a:avLst/>
          </a:prstGeom>
        </p:spPr>
      </p:pic>
      <p:sp>
        <p:nvSpPr>
          <p:cNvPr id="3" name="مربع نص 2"/>
          <p:cNvSpPr txBox="1"/>
          <p:nvPr/>
        </p:nvSpPr>
        <p:spPr>
          <a:xfrm>
            <a:off x="6543675" y="1700213"/>
            <a:ext cx="5214938" cy="954107"/>
          </a:xfrm>
          <a:prstGeom prst="rect">
            <a:avLst/>
          </a:prstGeom>
          <a:noFill/>
        </p:spPr>
        <p:txBody>
          <a:bodyPr wrap="square" rtlCol="0">
            <a:spAutoFit/>
          </a:bodyPr>
          <a:lstStyle/>
          <a:p>
            <a:pPr algn="l"/>
            <a:r>
              <a:rPr lang="en-US" sz="2800" dirty="0" smtClean="0">
                <a:latin typeface="Century Schoolbook" panose="02040604050505020304" pitchFamily="18" charset="0"/>
              </a:rPr>
              <a:t>Calcium carbonate with silica groups results:</a:t>
            </a:r>
            <a:endParaRPr lang="en-US" sz="2800" dirty="0">
              <a:latin typeface="Century Schoolbook" panose="02040604050505020304" pitchFamily="18" charset="0"/>
            </a:endParaRPr>
          </a:p>
        </p:txBody>
      </p:sp>
    </p:spTree>
    <p:extLst>
      <p:ext uri="{BB962C8B-B14F-4D97-AF65-F5344CB8AC3E}">
        <p14:creationId xmlns:p14="http://schemas.microsoft.com/office/powerpoint/2010/main" val="327992423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271588" y="1243013"/>
            <a:ext cx="4386262" cy="523220"/>
          </a:xfrm>
          <a:prstGeom prst="rect">
            <a:avLst/>
          </a:prstGeom>
          <a:noFill/>
        </p:spPr>
        <p:txBody>
          <a:bodyPr wrap="square" rtlCol="0">
            <a:spAutoFit/>
          </a:bodyPr>
          <a:lstStyle/>
          <a:p>
            <a:pPr lvl="0" algn="l"/>
            <a:r>
              <a:rPr lang="en-US" sz="2800">
                <a:solidFill>
                  <a:prstClr val="black"/>
                </a:solidFill>
                <a:latin typeface="Century Schoolbook" panose="02040604050505020304" pitchFamily="18" charset="0"/>
              </a:rPr>
              <a:t>Compression Result:</a:t>
            </a:r>
            <a:endParaRPr lang="en-US" sz="2800" dirty="0">
              <a:solidFill>
                <a:prstClr val="black"/>
              </a:solidFill>
              <a:latin typeface="Century Schoolbook" panose="02040604050505020304" pitchFamily="18" charset="0"/>
            </a:endParaRPr>
          </a:p>
        </p:txBody>
      </p:sp>
      <p:pic>
        <p:nvPicPr>
          <p:cNvPr id="3" name="صورة 2"/>
          <p:cNvPicPr>
            <a:picLocks noChangeAspect="1"/>
          </p:cNvPicPr>
          <p:nvPr/>
        </p:nvPicPr>
        <p:blipFill>
          <a:blip r:embed="rId2"/>
          <a:stretch>
            <a:fillRect/>
          </a:stretch>
        </p:blipFill>
        <p:spPr>
          <a:xfrm>
            <a:off x="2786064" y="2143125"/>
            <a:ext cx="7000874" cy="3800475"/>
          </a:xfrm>
          <a:prstGeom prst="rect">
            <a:avLst/>
          </a:prstGeom>
        </p:spPr>
      </p:pic>
    </p:spTree>
    <p:extLst>
      <p:ext uri="{BB962C8B-B14F-4D97-AF65-F5344CB8AC3E}">
        <p14:creationId xmlns:p14="http://schemas.microsoft.com/office/powerpoint/2010/main" val="153677864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257300" y="900113"/>
            <a:ext cx="5943600" cy="523220"/>
          </a:xfrm>
          <a:prstGeom prst="rect">
            <a:avLst/>
          </a:prstGeom>
          <a:noFill/>
        </p:spPr>
        <p:txBody>
          <a:bodyPr wrap="square" rtlCol="0">
            <a:spAutoFit/>
          </a:bodyPr>
          <a:lstStyle/>
          <a:p>
            <a:pPr lvl="0" algn="l"/>
            <a:r>
              <a:rPr lang="en-US" sz="2800">
                <a:solidFill>
                  <a:prstClr val="black"/>
                </a:solidFill>
                <a:latin typeface="Century Schoolbook" panose="02040604050505020304" pitchFamily="18" charset="0"/>
              </a:rPr>
              <a:t>Absorption test result :</a:t>
            </a:r>
            <a:endParaRPr lang="en-US" sz="2800" dirty="0">
              <a:solidFill>
                <a:prstClr val="black"/>
              </a:solidFill>
              <a:latin typeface="Century Schoolbook" panose="02040604050505020304" pitchFamily="18" charset="0"/>
            </a:endParaRPr>
          </a:p>
        </p:txBody>
      </p:sp>
      <p:pic>
        <p:nvPicPr>
          <p:cNvPr id="3" name="صورة 2"/>
          <p:cNvPicPr>
            <a:picLocks noChangeAspect="1"/>
          </p:cNvPicPr>
          <p:nvPr/>
        </p:nvPicPr>
        <p:blipFill>
          <a:blip r:embed="rId2"/>
          <a:stretch>
            <a:fillRect/>
          </a:stretch>
        </p:blipFill>
        <p:spPr>
          <a:xfrm>
            <a:off x="2314576" y="1818518"/>
            <a:ext cx="7972424" cy="4319555"/>
          </a:xfrm>
          <a:prstGeom prst="rect">
            <a:avLst/>
          </a:prstGeom>
        </p:spPr>
      </p:pic>
    </p:spTree>
    <p:extLst>
      <p:ext uri="{BB962C8B-B14F-4D97-AF65-F5344CB8AC3E}">
        <p14:creationId xmlns:p14="http://schemas.microsoft.com/office/powerpoint/2010/main" val="140657020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stretch>
            <a:fillRect/>
          </a:stretch>
        </p:blipFill>
        <p:spPr>
          <a:xfrm>
            <a:off x="2752813" y="1998617"/>
            <a:ext cx="2576424" cy="319226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3" name="صورة 2"/>
          <p:cNvPicPr>
            <a:picLocks noChangeAspect="1"/>
          </p:cNvPicPr>
          <p:nvPr/>
        </p:nvPicPr>
        <p:blipFill>
          <a:blip r:embed="rId3"/>
          <a:stretch>
            <a:fillRect/>
          </a:stretch>
        </p:blipFill>
        <p:spPr>
          <a:xfrm>
            <a:off x="6301217" y="1645920"/>
            <a:ext cx="3443673" cy="3158987"/>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5" name="مربع نص 4"/>
          <p:cNvSpPr txBox="1"/>
          <p:nvPr/>
        </p:nvSpPr>
        <p:spPr>
          <a:xfrm>
            <a:off x="4447496" y="988695"/>
            <a:ext cx="2157412" cy="523220"/>
          </a:xfrm>
          <a:prstGeom prst="rect">
            <a:avLst/>
          </a:prstGeom>
          <a:noFill/>
        </p:spPr>
        <p:txBody>
          <a:bodyPr wrap="square" rtlCol="0">
            <a:spAutoFit/>
          </a:bodyPr>
          <a:lstStyle/>
          <a:p>
            <a:pPr marL="457200" lvl="0" indent="-457200" algn="ctr" rtl="0">
              <a:buFont typeface="Wingdings" panose="05000000000000000000" pitchFamily="2" charset="2"/>
              <a:buChar char="v"/>
            </a:pPr>
            <a:r>
              <a:rPr lang="en-US" sz="2800" dirty="0">
                <a:solidFill>
                  <a:prstClr val="black"/>
                </a:solidFill>
                <a:latin typeface="Century Schoolbook" panose="02040604050505020304" pitchFamily="18" charset="0"/>
              </a:rPr>
              <a:t>Color:</a:t>
            </a:r>
          </a:p>
        </p:txBody>
      </p:sp>
      <p:sp>
        <p:nvSpPr>
          <p:cNvPr id="4" name="Rectangle 3"/>
          <p:cNvSpPr/>
          <p:nvPr/>
        </p:nvSpPr>
        <p:spPr>
          <a:xfrm>
            <a:off x="2923370" y="5750443"/>
            <a:ext cx="2798161" cy="646331"/>
          </a:xfrm>
          <a:prstGeom prst="rect">
            <a:avLst/>
          </a:prstGeom>
        </p:spPr>
        <p:txBody>
          <a:bodyPr wrap="square">
            <a:spAutoFit/>
          </a:bodyPr>
          <a:lstStyle/>
          <a:p>
            <a:pPr lvl="0" algn="ctr" defTabSz="457200" rtl="0"/>
            <a:r>
              <a:rPr lang="en-US" dirty="0">
                <a:solidFill>
                  <a:prstClr val="black"/>
                </a:solidFill>
                <a:latin typeface="Fat Finger" pitchFamily="2" charset="0"/>
              </a:rPr>
              <a:t>Color of samples fired at </a:t>
            </a:r>
            <a:r>
              <a:rPr lang="en-US" dirty="0" smtClean="0">
                <a:solidFill>
                  <a:prstClr val="black"/>
                </a:solidFill>
                <a:latin typeface="Fat Finger" pitchFamily="2" charset="0"/>
              </a:rPr>
              <a:t>1000</a:t>
            </a:r>
            <a:r>
              <a:rPr lang="en-US" dirty="0">
                <a:solidFill>
                  <a:prstClr val="black"/>
                </a:solidFill>
                <a:latin typeface="Fat Finger" pitchFamily="2" charset="0"/>
              </a:rPr>
              <a:t>℃</a:t>
            </a:r>
            <a:r>
              <a:rPr lang="en-US" dirty="0">
                <a:solidFill>
                  <a:prstClr val="black"/>
                </a:solidFill>
                <a:latin typeface="Century Gothic" panose="020B0502020202020204"/>
              </a:rPr>
              <a:t>.</a:t>
            </a:r>
            <a:endParaRPr lang="ar-SA" dirty="0">
              <a:solidFill>
                <a:prstClr val="black"/>
              </a:solidFill>
              <a:latin typeface="Century Gothic" panose="020B0502020202020204"/>
            </a:endParaRPr>
          </a:p>
        </p:txBody>
      </p:sp>
      <p:sp>
        <p:nvSpPr>
          <p:cNvPr id="7" name="Rectangle 6"/>
          <p:cNvSpPr/>
          <p:nvPr/>
        </p:nvSpPr>
        <p:spPr>
          <a:xfrm>
            <a:off x="6903924" y="5750442"/>
            <a:ext cx="2671152" cy="646331"/>
          </a:xfrm>
          <a:prstGeom prst="rect">
            <a:avLst/>
          </a:prstGeom>
        </p:spPr>
        <p:txBody>
          <a:bodyPr wrap="square">
            <a:spAutoFit/>
          </a:bodyPr>
          <a:lstStyle/>
          <a:p>
            <a:pPr lvl="0" algn="ctr" defTabSz="457200" rtl="0"/>
            <a:r>
              <a:rPr lang="en-US" dirty="0">
                <a:solidFill>
                  <a:prstClr val="black"/>
                </a:solidFill>
                <a:latin typeface="Fat Finger" pitchFamily="2" charset="0"/>
              </a:rPr>
              <a:t>Color of samples fired at </a:t>
            </a:r>
            <a:r>
              <a:rPr lang="en-US" dirty="0" smtClean="0">
                <a:solidFill>
                  <a:prstClr val="black"/>
                </a:solidFill>
                <a:latin typeface="Fat Finger" pitchFamily="2" charset="0"/>
              </a:rPr>
              <a:t>1100</a:t>
            </a:r>
            <a:r>
              <a:rPr lang="en-US" dirty="0">
                <a:solidFill>
                  <a:prstClr val="black"/>
                </a:solidFill>
                <a:latin typeface="Fat Finger" pitchFamily="2" charset="0"/>
              </a:rPr>
              <a:t>℃</a:t>
            </a:r>
            <a:r>
              <a:rPr lang="en-US" dirty="0">
                <a:solidFill>
                  <a:prstClr val="black"/>
                </a:solidFill>
                <a:latin typeface="Century Gothic" panose="020B0502020202020204"/>
              </a:rPr>
              <a:t>.</a:t>
            </a:r>
            <a:endParaRPr lang="ar-SA" dirty="0">
              <a:solidFill>
                <a:prstClr val="black"/>
              </a:solidFill>
              <a:latin typeface="Century Gothic" panose="020B0502020202020204"/>
            </a:endParaRPr>
          </a:p>
        </p:txBody>
      </p:sp>
    </p:spTree>
    <p:extLst>
      <p:ext uri="{BB962C8B-B14F-4D97-AF65-F5344CB8AC3E}">
        <p14:creationId xmlns:p14="http://schemas.microsoft.com/office/powerpoint/2010/main" val="374226094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85801" y="128588"/>
            <a:ext cx="11229976" cy="5386090"/>
          </a:xfrm>
          <a:prstGeom prst="rect">
            <a:avLst/>
          </a:prstGeom>
          <a:noFill/>
        </p:spPr>
        <p:txBody>
          <a:bodyPr wrap="square" rtlCol="0">
            <a:spAutoFit/>
          </a:bodyPr>
          <a:lstStyle/>
          <a:p>
            <a:pPr marL="457200" indent="-457200" algn="ctr" rtl="0">
              <a:buFont typeface="Wingdings" panose="05000000000000000000" pitchFamily="2" charset="2"/>
              <a:buChar char="q"/>
            </a:pPr>
            <a:r>
              <a:rPr lang="en-US" sz="2800" dirty="0" smtClean="0">
                <a:latin typeface="Century Schoolbook" panose="02040604050505020304" pitchFamily="18" charset="0"/>
              </a:rPr>
              <a:t>Conclusion:</a:t>
            </a:r>
          </a:p>
          <a:p>
            <a:pPr algn="l"/>
            <a:endParaRPr lang="en-US" sz="2800" dirty="0" smtClean="0">
              <a:latin typeface="Century Schoolbook" panose="02040604050505020304" pitchFamily="18" charset="0"/>
            </a:endParaRPr>
          </a:p>
          <a:p>
            <a:pPr marL="457200" indent="-457200" algn="l" rtl="0">
              <a:buFont typeface="Wingdings" panose="05000000000000000000" pitchFamily="2" charset="2"/>
              <a:buChar char="Ø"/>
            </a:pPr>
            <a:r>
              <a:rPr lang="en-US" sz="2400" dirty="0" smtClean="0">
                <a:latin typeface="Bodoni MT" panose="02070603080606020203" pitchFamily="18" charset="0"/>
              </a:rPr>
              <a:t>The project has been working on the production of firebricks from the resources available in Palestine.</a:t>
            </a:r>
          </a:p>
          <a:p>
            <a:pPr marL="457200" indent="-457200" algn="l" rtl="0">
              <a:buFont typeface="Wingdings" panose="05000000000000000000" pitchFamily="2" charset="2"/>
              <a:buChar char="Ø"/>
            </a:pPr>
            <a:endParaRPr lang="en-US" sz="2400" dirty="0" smtClean="0">
              <a:latin typeface="Bodoni MT" panose="02070603080606020203" pitchFamily="18" charset="0"/>
            </a:endParaRPr>
          </a:p>
          <a:p>
            <a:pPr marL="457200" indent="-457200" algn="l" rtl="0">
              <a:buFont typeface="Wingdings" panose="05000000000000000000" pitchFamily="2" charset="2"/>
              <a:buChar char="Ø"/>
            </a:pPr>
            <a:r>
              <a:rPr lang="en-US" sz="2400" dirty="0" smtClean="0">
                <a:latin typeface="Bodoni MT" panose="02070603080606020203" pitchFamily="18" charset="0"/>
              </a:rPr>
              <a:t>As part of the exploitation of Palestinian resources, working on investment in local markets, and work on low-cost domestic production as compared to the imported product. The material used is clay, from the Jaba area in Jenin and limestone from stun cutting factories in </a:t>
            </a:r>
            <a:r>
              <a:rPr lang="en-US" sz="2400" dirty="0" err="1" smtClean="0">
                <a:latin typeface="Bodoni MT" panose="02070603080606020203" pitchFamily="18" charset="0"/>
              </a:rPr>
              <a:t>Jamaen</a:t>
            </a:r>
            <a:r>
              <a:rPr lang="en-US" sz="2400" dirty="0" smtClean="0">
                <a:latin typeface="Bodoni MT" panose="02070603080606020203" pitchFamily="18" charset="0"/>
              </a:rPr>
              <a:t>.</a:t>
            </a:r>
          </a:p>
          <a:p>
            <a:pPr marL="457200" indent="-457200" algn="l" rtl="0">
              <a:buFont typeface="Wingdings" panose="05000000000000000000" pitchFamily="2" charset="2"/>
              <a:buChar char="Ø"/>
            </a:pPr>
            <a:endParaRPr lang="en-US" sz="2400" dirty="0" smtClean="0">
              <a:latin typeface="Bodoni MT" panose="02070603080606020203" pitchFamily="18" charset="0"/>
            </a:endParaRPr>
          </a:p>
          <a:p>
            <a:pPr marL="457200" indent="-457200" algn="l" rtl="0">
              <a:buFont typeface="Wingdings" panose="05000000000000000000" pitchFamily="2" charset="2"/>
              <a:buChar char="Ø"/>
            </a:pPr>
            <a:r>
              <a:rPr lang="en-US" sz="2400" dirty="0" smtClean="0">
                <a:latin typeface="Bodoni MT" panose="02070603080606020203" pitchFamily="18" charset="0"/>
              </a:rPr>
              <a:t>After making the product and doing the necessary tests, from the results we got so far, it we believe that calcium silicate product can appear temperature above 1200C and we can improve it by add impurities </a:t>
            </a:r>
          </a:p>
          <a:p>
            <a:pPr algn="l"/>
            <a:endParaRPr lang="en-US" sz="2400" dirty="0">
              <a:latin typeface="Bodoni MT" panose="02070603080606020203" pitchFamily="18" charset="0"/>
            </a:endParaRPr>
          </a:p>
        </p:txBody>
      </p:sp>
    </p:spTree>
    <p:extLst>
      <p:ext uri="{BB962C8B-B14F-4D97-AF65-F5344CB8AC3E}">
        <p14:creationId xmlns:p14="http://schemas.microsoft.com/office/powerpoint/2010/main" val="351748378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a:blip r:embed="rId2"/>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1531966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stretch>
            <a:fillRect/>
          </a:stretch>
        </p:blipFill>
        <p:spPr>
          <a:xfrm>
            <a:off x="4389634" y="1788260"/>
            <a:ext cx="4418625" cy="4418625"/>
          </a:xfrm>
          <a:prstGeom prst="rect">
            <a:avLst/>
          </a:prstGeom>
        </p:spPr>
      </p:pic>
      <p:sp>
        <p:nvSpPr>
          <p:cNvPr id="3" name="مربع نص 2"/>
          <p:cNvSpPr txBox="1"/>
          <p:nvPr/>
        </p:nvSpPr>
        <p:spPr>
          <a:xfrm>
            <a:off x="4630157" y="957263"/>
            <a:ext cx="3937581" cy="830997"/>
          </a:xfrm>
          <a:prstGeom prst="rect">
            <a:avLst/>
          </a:prstGeom>
          <a:noFill/>
        </p:spPr>
        <p:txBody>
          <a:bodyPr wrap="square" rtlCol="0">
            <a:spAutoFit/>
          </a:bodyPr>
          <a:lstStyle/>
          <a:p>
            <a:pPr algn="l"/>
            <a:r>
              <a:rPr lang="en-US" sz="4800" dirty="0" smtClean="0">
                <a:latin typeface="Brush Script MT" panose="03060802040406070304" pitchFamily="66" charset="0"/>
              </a:rPr>
              <a:t>Have a nice Day </a:t>
            </a:r>
            <a:endParaRPr lang="en-US" sz="4800" dirty="0">
              <a:latin typeface="Brush Script MT" panose="03060802040406070304" pitchFamily="66" charset="0"/>
            </a:endParaRPr>
          </a:p>
        </p:txBody>
      </p:sp>
    </p:spTree>
    <p:extLst>
      <p:ext uri="{BB962C8B-B14F-4D97-AF65-F5344CB8AC3E}">
        <p14:creationId xmlns:p14="http://schemas.microsoft.com/office/powerpoint/2010/main" val="38162768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300162" y="785813"/>
            <a:ext cx="8686801" cy="523220"/>
          </a:xfrm>
          <a:prstGeom prst="rect">
            <a:avLst/>
          </a:prstGeom>
          <a:noFill/>
        </p:spPr>
        <p:txBody>
          <a:bodyPr wrap="square" rtlCol="0">
            <a:spAutoFit/>
          </a:bodyPr>
          <a:lstStyle/>
          <a:p>
            <a:pPr algn="l"/>
            <a:r>
              <a:rPr lang="en-US" sz="2800" dirty="0">
                <a:latin typeface="Century Schoolbook" panose="02040604050505020304" pitchFamily="18" charset="0"/>
              </a:rPr>
              <a:t>R</a:t>
            </a:r>
            <a:r>
              <a:rPr lang="en-US" sz="2800" dirty="0" smtClean="0">
                <a:latin typeface="Century Schoolbook" panose="02040604050505020304" pitchFamily="18" charset="0"/>
              </a:rPr>
              <a:t>efractories are employed in great quantities in: </a:t>
            </a:r>
            <a:endParaRPr lang="en-US" sz="2800" dirty="0">
              <a:latin typeface="Century Schoolbook" panose="02040604050505020304" pitchFamily="18" charset="0"/>
            </a:endParaRPr>
          </a:p>
        </p:txBody>
      </p:sp>
      <p:pic>
        <p:nvPicPr>
          <p:cNvPr id="3" name="صورة 2"/>
          <p:cNvPicPr>
            <a:picLocks noChangeAspect="1"/>
          </p:cNvPicPr>
          <p:nvPr/>
        </p:nvPicPr>
        <p:blipFill rotWithShape="1">
          <a:blip r:embed="rId2">
            <a:extLst>
              <a:ext uri="{28A0092B-C50C-407E-A947-70E740481C1C}">
                <a14:useLocalDpi xmlns:a14="http://schemas.microsoft.com/office/drawing/2010/main" val="0"/>
              </a:ext>
            </a:extLst>
          </a:blip>
          <a:srcRect l="667" t="4137" r="16377" b="3919"/>
          <a:stretch/>
        </p:blipFill>
        <p:spPr>
          <a:xfrm>
            <a:off x="1427607" y="2057400"/>
            <a:ext cx="4651724" cy="3186113"/>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5" name="صورة 4"/>
          <p:cNvPicPr>
            <a:picLocks noChangeAspect="1"/>
          </p:cNvPicPr>
          <p:nvPr/>
        </p:nvPicPr>
        <p:blipFill>
          <a:blip r:embed="rId3"/>
          <a:stretch>
            <a:fillRect/>
          </a:stretch>
        </p:blipFill>
        <p:spPr>
          <a:xfrm>
            <a:off x="6629401" y="2057399"/>
            <a:ext cx="4773314" cy="3186113"/>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6" name="مربع نص 5"/>
          <p:cNvSpPr txBox="1"/>
          <p:nvPr/>
        </p:nvSpPr>
        <p:spPr>
          <a:xfrm>
            <a:off x="2157413" y="5486400"/>
            <a:ext cx="3000375" cy="523220"/>
          </a:xfrm>
          <a:prstGeom prst="rect">
            <a:avLst/>
          </a:prstGeom>
          <a:noFill/>
        </p:spPr>
        <p:txBody>
          <a:bodyPr wrap="square" rtlCol="0">
            <a:spAutoFit/>
          </a:bodyPr>
          <a:lstStyle/>
          <a:p>
            <a:r>
              <a:rPr lang="en-US" sz="2800" dirty="0" smtClean="0">
                <a:latin typeface="Century Schoolbook" panose="02040604050505020304" pitchFamily="18" charset="0"/>
              </a:rPr>
              <a:t>glassmaking</a:t>
            </a:r>
            <a:r>
              <a:rPr lang="en-US" dirty="0" smtClean="0"/>
              <a:t> </a:t>
            </a:r>
            <a:endParaRPr lang="en-US" dirty="0"/>
          </a:p>
        </p:txBody>
      </p:sp>
      <p:sp>
        <p:nvSpPr>
          <p:cNvPr id="7" name="مربع نص 6"/>
          <p:cNvSpPr txBox="1"/>
          <p:nvPr/>
        </p:nvSpPr>
        <p:spPr>
          <a:xfrm>
            <a:off x="7229475" y="5486400"/>
            <a:ext cx="3486150" cy="523220"/>
          </a:xfrm>
          <a:prstGeom prst="rect">
            <a:avLst/>
          </a:prstGeom>
          <a:noFill/>
        </p:spPr>
        <p:txBody>
          <a:bodyPr wrap="square" rtlCol="0">
            <a:spAutoFit/>
          </a:bodyPr>
          <a:lstStyle/>
          <a:p>
            <a:pPr algn="ctr"/>
            <a:r>
              <a:rPr lang="en-US" sz="2800" dirty="0" smtClean="0">
                <a:latin typeface="Century Schoolbook" panose="02040604050505020304" pitchFamily="18" charset="0"/>
              </a:rPr>
              <a:t> ceramic industries </a:t>
            </a:r>
            <a:endParaRPr lang="en-US" sz="2800" dirty="0">
              <a:latin typeface="Century Schoolbook" panose="02040604050505020304" pitchFamily="18" charset="0"/>
            </a:endParaRPr>
          </a:p>
        </p:txBody>
      </p:sp>
    </p:spTree>
    <p:extLst>
      <p:ext uri="{BB962C8B-B14F-4D97-AF65-F5344CB8AC3E}">
        <p14:creationId xmlns:p14="http://schemas.microsoft.com/office/powerpoint/2010/main" val="29214465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rotWithShape="1">
          <a:blip r:embed="rId2"/>
          <a:srcRect l="22941" t="1270" r="1953" b="5499"/>
          <a:stretch/>
        </p:blipFill>
        <p:spPr>
          <a:xfrm>
            <a:off x="1957386" y="2141153"/>
            <a:ext cx="3921784" cy="2402273"/>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4" name="صورة 3"/>
          <p:cNvPicPr>
            <a:picLocks noChangeAspect="1"/>
          </p:cNvPicPr>
          <p:nvPr/>
        </p:nvPicPr>
        <p:blipFill rotWithShape="1">
          <a:blip r:embed="rId3"/>
          <a:srcRect l="470" t="5637" b="18600"/>
          <a:stretch/>
        </p:blipFill>
        <p:spPr>
          <a:xfrm>
            <a:off x="6529389" y="2141153"/>
            <a:ext cx="4221506" cy="2402273"/>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5" name="مربع نص 4"/>
          <p:cNvSpPr txBox="1"/>
          <p:nvPr/>
        </p:nvSpPr>
        <p:spPr>
          <a:xfrm>
            <a:off x="1543895" y="4786313"/>
            <a:ext cx="3285280" cy="523220"/>
          </a:xfrm>
          <a:prstGeom prst="rect">
            <a:avLst/>
          </a:prstGeom>
          <a:noFill/>
        </p:spPr>
        <p:txBody>
          <a:bodyPr wrap="square" rtlCol="0">
            <a:spAutoFit/>
          </a:bodyPr>
          <a:lstStyle/>
          <a:p>
            <a:r>
              <a:rPr lang="en-US" sz="2800" dirty="0" smtClean="0">
                <a:latin typeface="Century Schoolbook" panose="02040604050505020304" pitchFamily="18" charset="0"/>
              </a:rPr>
              <a:t>metallurgy</a:t>
            </a:r>
            <a:endParaRPr lang="en-US" sz="2800" dirty="0">
              <a:latin typeface="Century Schoolbook" panose="02040604050505020304" pitchFamily="18" charset="0"/>
            </a:endParaRPr>
          </a:p>
        </p:txBody>
      </p:sp>
      <p:sp>
        <p:nvSpPr>
          <p:cNvPr id="6" name="مربع نص 5"/>
          <p:cNvSpPr txBox="1"/>
          <p:nvPr/>
        </p:nvSpPr>
        <p:spPr>
          <a:xfrm>
            <a:off x="7203496" y="4786313"/>
            <a:ext cx="1726191" cy="523220"/>
          </a:xfrm>
          <a:prstGeom prst="rect">
            <a:avLst/>
          </a:prstGeom>
          <a:noFill/>
        </p:spPr>
        <p:txBody>
          <a:bodyPr wrap="square" rtlCol="0">
            <a:spAutoFit/>
          </a:bodyPr>
          <a:lstStyle/>
          <a:p>
            <a:r>
              <a:rPr lang="en-US" sz="2800" dirty="0" smtClean="0">
                <a:latin typeface="Century Schoolbook" panose="02040604050505020304" pitchFamily="18" charset="0"/>
              </a:rPr>
              <a:t>kilns</a:t>
            </a:r>
            <a:endParaRPr lang="en-US" sz="2800" dirty="0">
              <a:latin typeface="Century Schoolbook" panose="02040604050505020304" pitchFamily="18" charset="0"/>
            </a:endParaRPr>
          </a:p>
        </p:txBody>
      </p:sp>
    </p:spTree>
    <p:extLst>
      <p:ext uri="{BB962C8B-B14F-4D97-AF65-F5344CB8AC3E}">
        <p14:creationId xmlns:p14="http://schemas.microsoft.com/office/powerpoint/2010/main" val="34272723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942975" y="1843088"/>
            <a:ext cx="10801351" cy="3970318"/>
          </a:xfrm>
          <a:prstGeom prst="rect">
            <a:avLst/>
          </a:prstGeom>
          <a:noFill/>
        </p:spPr>
        <p:txBody>
          <a:bodyPr wrap="square" rtlCol="0">
            <a:spAutoFit/>
          </a:bodyPr>
          <a:lstStyle/>
          <a:p>
            <a:pPr algn="l"/>
            <a:r>
              <a:rPr lang="en-US" sz="2800" dirty="0" smtClean="0">
                <a:latin typeface="Century Schoolbook" panose="02040604050505020304" pitchFamily="18" charset="0"/>
              </a:rPr>
              <a:t>Refractory properties:</a:t>
            </a:r>
          </a:p>
          <a:p>
            <a:pPr algn="l"/>
            <a:r>
              <a:rPr lang="en-US" sz="2800" dirty="0" smtClean="0"/>
              <a:t> </a:t>
            </a:r>
          </a:p>
          <a:p>
            <a:pPr marL="285750" indent="-285750" algn="l" rtl="0">
              <a:buFont typeface="Wingdings" panose="05000000000000000000" pitchFamily="2" charset="2"/>
              <a:buChar char="Ø"/>
            </a:pPr>
            <a:r>
              <a:rPr lang="en-US" sz="2800" dirty="0" smtClean="0"/>
              <a:t> </a:t>
            </a:r>
            <a:r>
              <a:rPr lang="en-US" sz="2800" dirty="0" smtClean="0">
                <a:latin typeface="Century Schoolbook" panose="02040604050505020304" pitchFamily="18" charset="0"/>
              </a:rPr>
              <a:t>High melting point.</a:t>
            </a:r>
          </a:p>
          <a:p>
            <a:pPr algn="l"/>
            <a:endParaRPr lang="en-US" sz="2800" dirty="0" smtClean="0">
              <a:latin typeface="Century Schoolbook" panose="02040604050505020304" pitchFamily="18" charset="0"/>
            </a:endParaRPr>
          </a:p>
          <a:p>
            <a:pPr marL="285750" indent="-285750" algn="l" rtl="0">
              <a:buFont typeface="Wingdings" panose="05000000000000000000" pitchFamily="2" charset="2"/>
              <a:buChar char="Ø"/>
            </a:pPr>
            <a:r>
              <a:rPr lang="en-US" sz="2800" dirty="0" smtClean="0">
                <a:latin typeface="Century Schoolbook" panose="02040604050505020304" pitchFamily="18" charset="0"/>
              </a:rPr>
              <a:t> High mechanical strength at high temperature under load,    high thermal shock resistance, low thermal shrinkage, low porosity and permeability. </a:t>
            </a:r>
          </a:p>
          <a:p>
            <a:pPr algn="l"/>
            <a:endParaRPr lang="en-US" sz="2800" dirty="0">
              <a:latin typeface="Century Schoolbook" panose="02040604050505020304" pitchFamily="18" charset="0"/>
            </a:endParaRPr>
          </a:p>
          <a:p>
            <a:pPr marL="285750" indent="-285750" algn="l" rtl="0">
              <a:buFont typeface="Wingdings" panose="05000000000000000000" pitchFamily="2" charset="2"/>
              <a:buChar char="Ø"/>
            </a:pPr>
            <a:r>
              <a:rPr lang="en-US" sz="2800" dirty="0" smtClean="0">
                <a:latin typeface="Century Schoolbook" panose="02040604050505020304" pitchFamily="18" charset="0"/>
              </a:rPr>
              <a:t> Resistance to chemical attack.</a:t>
            </a:r>
            <a:r>
              <a:rPr lang="en-US" sz="2800" dirty="0" smtClean="0"/>
              <a:t> </a:t>
            </a:r>
            <a:endParaRPr lang="en-US" sz="2800" dirty="0"/>
          </a:p>
        </p:txBody>
      </p:sp>
      <p:pic>
        <p:nvPicPr>
          <p:cNvPr id="4" name="صورة 3"/>
          <p:cNvPicPr>
            <a:picLocks noChangeAspect="1"/>
          </p:cNvPicPr>
          <p:nvPr/>
        </p:nvPicPr>
        <p:blipFill rotWithShape="1">
          <a:blip r:embed="rId2">
            <a:extLst>
              <a:ext uri="{28A0092B-C50C-407E-A947-70E740481C1C}">
                <a14:useLocalDpi xmlns:a14="http://schemas.microsoft.com/office/drawing/2010/main" val="0"/>
              </a:ext>
            </a:extLst>
          </a:blip>
          <a:srcRect l="-227" r="-1" b="15227"/>
          <a:stretch/>
        </p:blipFill>
        <p:spPr>
          <a:xfrm>
            <a:off x="6457951" y="780651"/>
            <a:ext cx="3457573" cy="2262588"/>
          </a:xfrm>
          <a:prstGeom prst="rect">
            <a:avLst/>
          </a:prstGeom>
        </p:spPr>
      </p:pic>
    </p:spTree>
    <p:extLst>
      <p:ext uri="{BB962C8B-B14F-4D97-AF65-F5344CB8AC3E}">
        <p14:creationId xmlns:p14="http://schemas.microsoft.com/office/powerpoint/2010/main" val="29329465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471613" y="3071813"/>
            <a:ext cx="9672636" cy="1384995"/>
          </a:xfrm>
          <a:prstGeom prst="rect">
            <a:avLst/>
          </a:prstGeom>
          <a:noFill/>
        </p:spPr>
        <p:txBody>
          <a:bodyPr wrap="square" rtlCol="0">
            <a:spAutoFit/>
          </a:bodyPr>
          <a:lstStyle/>
          <a:p>
            <a:pPr algn="l"/>
            <a:r>
              <a:rPr lang="en-US" sz="2800" dirty="0" smtClean="0">
                <a:latin typeface="Century Schoolbook" panose="02040604050505020304" pitchFamily="18" charset="0"/>
              </a:rPr>
              <a:t>In Palestine, the manufacture of the firebricks is not available. Therefore, the Palestinian market relies on imported products from abroad. </a:t>
            </a:r>
            <a:endParaRPr lang="en-US" sz="2800" dirty="0">
              <a:latin typeface="Century Schoolbook" panose="02040604050505020304" pitchFamily="18" charset="0"/>
            </a:endParaRPr>
          </a:p>
        </p:txBody>
      </p:sp>
      <p:sp>
        <p:nvSpPr>
          <p:cNvPr id="5" name="مربع نص 4"/>
          <p:cNvSpPr txBox="1"/>
          <p:nvPr/>
        </p:nvSpPr>
        <p:spPr>
          <a:xfrm>
            <a:off x="1328738" y="2071688"/>
            <a:ext cx="4986337" cy="537507"/>
          </a:xfrm>
          <a:prstGeom prst="rect">
            <a:avLst/>
          </a:prstGeom>
          <a:noFill/>
        </p:spPr>
        <p:txBody>
          <a:bodyPr wrap="square" rtlCol="0">
            <a:spAutoFit/>
          </a:bodyPr>
          <a:lstStyle/>
          <a:p>
            <a:pPr algn="l"/>
            <a:r>
              <a:rPr lang="en-US" sz="2800" dirty="0" smtClean="0">
                <a:latin typeface="Century Schoolbook" panose="02040604050505020304" pitchFamily="18" charset="0"/>
              </a:rPr>
              <a:t> problem statement:</a:t>
            </a:r>
            <a:endParaRPr lang="en-US" sz="2800" dirty="0">
              <a:latin typeface="Century Schoolbook" panose="02040604050505020304" pitchFamily="18" charset="0"/>
            </a:endParaRPr>
          </a:p>
        </p:txBody>
      </p:sp>
      <p:pic>
        <p:nvPicPr>
          <p:cNvPr id="6" name="صورة 5"/>
          <p:cNvPicPr>
            <a:picLocks noChangeAspect="1"/>
          </p:cNvPicPr>
          <p:nvPr/>
        </p:nvPicPr>
        <p:blipFill rotWithShape="1">
          <a:blip r:embed="rId2">
            <a:extLst>
              <a:ext uri="{28A0092B-C50C-407E-A947-70E740481C1C}">
                <a14:useLocalDpi xmlns:a14="http://schemas.microsoft.com/office/drawing/2010/main" val="0"/>
              </a:ext>
            </a:extLst>
          </a:blip>
          <a:srcRect b="17955"/>
          <a:stretch/>
        </p:blipFill>
        <p:spPr>
          <a:xfrm>
            <a:off x="9015412" y="652463"/>
            <a:ext cx="2757488" cy="2262394"/>
          </a:xfrm>
          <a:prstGeom prst="rect">
            <a:avLst/>
          </a:prstGeom>
        </p:spPr>
      </p:pic>
    </p:spTree>
    <p:extLst>
      <p:ext uri="{BB962C8B-B14F-4D97-AF65-F5344CB8AC3E}">
        <p14:creationId xmlns:p14="http://schemas.microsoft.com/office/powerpoint/2010/main" val="37697279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614487" y="2700338"/>
            <a:ext cx="9286875" cy="1384995"/>
          </a:xfrm>
          <a:prstGeom prst="rect">
            <a:avLst/>
          </a:prstGeom>
          <a:noFill/>
        </p:spPr>
        <p:txBody>
          <a:bodyPr wrap="square" rtlCol="0">
            <a:spAutoFit/>
          </a:bodyPr>
          <a:lstStyle/>
          <a:p>
            <a:pPr algn="l"/>
            <a:r>
              <a:rPr lang="en-US" sz="2800" dirty="0" smtClean="0">
                <a:latin typeface="Century Schoolbook" panose="02040604050505020304" pitchFamily="18" charset="0"/>
              </a:rPr>
              <a:t>Thus, it aims to overcome many of the difficulties facing a particular category of projects that need furnaces reaching very high temperatures.</a:t>
            </a:r>
            <a:endParaRPr lang="en-US" sz="2800" dirty="0">
              <a:latin typeface="Century Schoolbook" panose="02040604050505020304" pitchFamily="18" charset="0"/>
            </a:endParaRPr>
          </a:p>
        </p:txBody>
      </p:sp>
      <p:pic>
        <p:nvPicPr>
          <p:cNvPr id="3" name="صورة 2"/>
          <p:cNvPicPr>
            <a:picLocks noChangeAspect="1"/>
          </p:cNvPicPr>
          <p:nvPr/>
        </p:nvPicPr>
        <p:blipFill rotWithShape="1">
          <a:blip r:embed="rId2">
            <a:extLst>
              <a:ext uri="{28A0092B-C50C-407E-A947-70E740481C1C}">
                <a14:useLocalDpi xmlns:a14="http://schemas.microsoft.com/office/drawing/2010/main" val="0"/>
              </a:ext>
            </a:extLst>
          </a:blip>
          <a:srcRect l="454" r="1" b="16364"/>
          <a:stretch/>
        </p:blipFill>
        <p:spPr>
          <a:xfrm>
            <a:off x="9244012" y="604838"/>
            <a:ext cx="2494101" cy="2095500"/>
          </a:xfrm>
          <a:prstGeom prst="rect">
            <a:avLst/>
          </a:prstGeom>
        </p:spPr>
      </p:pic>
    </p:spTree>
    <p:extLst>
      <p:ext uri="{BB962C8B-B14F-4D97-AF65-F5344CB8AC3E}">
        <p14:creationId xmlns:p14="http://schemas.microsoft.com/office/powerpoint/2010/main" val="15884357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914400" y="628650"/>
            <a:ext cx="10601325" cy="5552062"/>
          </a:xfrm>
          <a:prstGeom prst="rect">
            <a:avLst/>
          </a:prstGeom>
          <a:noFill/>
        </p:spPr>
        <p:txBody>
          <a:bodyPr wrap="square" rtlCol="0">
            <a:spAutoFit/>
          </a:bodyPr>
          <a:lstStyle/>
          <a:p>
            <a:pPr algn="l"/>
            <a:r>
              <a:rPr lang="en-US" sz="2800" dirty="0" smtClean="0">
                <a:latin typeface="Century Schoolbook" panose="02040604050505020304" pitchFamily="18" charset="0"/>
              </a:rPr>
              <a:t>Materials:</a:t>
            </a:r>
          </a:p>
          <a:p>
            <a:pPr algn="l"/>
            <a:endParaRPr lang="en-US" sz="2800" dirty="0" smtClean="0">
              <a:latin typeface="Century Schoolbook" panose="02040604050505020304" pitchFamily="18" charset="0"/>
            </a:endParaRPr>
          </a:p>
          <a:p>
            <a:pPr algn="l"/>
            <a:r>
              <a:rPr lang="en-US" sz="2800" dirty="0" smtClean="0">
                <a:latin typeface="Century Schoolbook" panose="02040604050505020304" pitchFamily="18" charset="0"/>
              </a:rPr>
              <a:t>First group materials:</a:t>
            </a:r>
          </a:p>
          <a:p>
            <a:pPr algn="l"/>
            <a:endParaRPr lang="en-US" sz="2800" dirty="0" smtClean="0">
              <a:latin typeface="Century Schoolbook" panose="02040604050505020304" pitchFamily="18" charset="0"/>
            </a:endParaRPr>
          </a:p>
          <a:p>
            <a:pPr marL="457200" indent="-457200" algn="l" rtl="0">
              <a:buFont typeface="Wingdings" panose="05000000000000000000" pitchFamily="2" charset="2"/>
              <a:buChar char="Ø"/>
            </a:pPr>
            <a:r>
              <a:rPr lang="en-US" sz="2800" dirty="0" smtClean="0">
                <a:latin typeface="Century Schoolbook" panose="02040604050505020304" pitchFamily="18" charset="0"/>
              </a:rPr>
              <a:t>Clay from Jaba, Jenin:</a:t>
            </a:r>
          </a:p>
          <a:p>
            <a:pPr algn="l"/>
            <a:r>
              <a:rPr lang="en-US" sz="2800" dirty="0" smtClean="0">
                <a:latin typeface="Century Schoolbook" panose="02040604050505020304" pitchFamily="18" charset="0"/>
              </a:rPr>
              <a:t>The material used consists in two types of clay: one of them is called zamhare and the other is a red clayey soil.</a:t>
            </a:r>
          </a:p>
          <a:p>
            <a:pPr algn="l"/>
            <a:endParaRPr lang="en-US" sz="2800" dirty="0" smtClean="0">
              <a:latin typeface="Century Schoolbook" panose="02040604050505020304" pitchFamily="18" charset="0"/>
            </a:endParaRPr>
          </a:p>
          <a:p>
            <a:pPr marL="457200" indent="-457200" algn="l" rtl="0">
              <a:buFont typeface="Wingdings" panose="05000000000000000000" pitchFamily="2" charset="2"/>
              <a:buChar char="Ø"/>
            </a:pPr>
            <a:r>
              <a:rPr lang="en-US" sz="2800" dirty="0" smtClean="0">
                <a:latin typeface="Century Schoolbook" panose="02040604050505020304" pitchFamily="18" charset="0"/>
              </a:rPr>
              <a:t>Sand:</a:t>
            </a:r>
          </a:p>
          <a:p>
            <a:pPr algn="l"/>
            <a:r>
              <a:rPr lang="en-US" sz="2800" dirty="0" smtClean="0">
                <a:latin typeface="Century Schoolbook" panose="02040604050505020304" pitchFamily="18" charset="0"/>
              </a:rPr>
              <a:t>we used sand to improve water absorption of clay.</a:t>
            </a:r>
          </a:p>
          <a:p>
            <a:pPr algn="l"/>
            <a:endParaRPr lang="en-US" dirty="0" smtClean="0"/>
          </a:p>
          <a:p>
            <a:pPr algn="l"/>
            <a:r>
              <a:rPr lang="en-US" dirty="0" smtClean="0"/>
              <a:t> </a:t>
            </a:r>
          </a:p>
          <a:p>
            <a:pPr algn="l"/>
            <a:endParaRPr lang="en-US" dirty="0" smtClean="0"/>
          </a:p>
          <a:p>
            <a:pPr algn="l"/>
            <a:endParaRPr lang="en-US" dirty="0"/>
          </a:p>
        </p:txBody>
      </p:sp>
      <p:pic>
        <p:nvPicPr>
          <p:cNvPr id="3" name="صورة 2"/>
          <p:cNvPicPr>
            <a:picLocks noChangeAspect="1"/>
          </p:cNvPicPr>
          <p:nvPr/>
        </p:nvPicPr>
        <p:blipFill rotWithShape="1">
          <a:blip r:embed="rId2">
            <a:extLst>
              <a:ext uri="{28A0092B-C50C-407E-A947-70E740481C1C}">
                <a14:useLocalDpi xmlns:a14="http://schemas.microsoft.com/office/drawing/2010/main" val="0"/>
              </a:ext>
            </a:extLst>
          </a:blip>
          <a:srcRect l="-741" t="28125" b="25834"/>
          <a:stretch/>
        </p:blipFill>
        <p:spPr>
          <a:xfrm>
            <a:off x="7186613" y="378618"/>
            <a:ext cx="4329112" cy="2100263"/>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4" name="صورة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63088" y="4400550"/>
            <a:ext cx="2452687" cy="214312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3969052704"/>
      </p:ext>
    </p:extLst>
  </p:cSld>
  <p:clrMapOvr>
    <a:masterClrMapping/>
  </p:clrMapOvr>
  <p:timing>
    <p:tnLst>
      <p:par>
        <p:cTn id="1" dur="indefinite" restart="never" nodeType="tmRoot"/>
      </p:par>
    </p:tnLst>
  </p:timing>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TM10001105[[fn=اقتصاص]]</Template>
  <TotalTime>403</TotalTime>
  <Words>677</Words>
  <Application>Microsoft Office PowerPoint</Application>
  <PresentationFormat>Widescreen</PresentationFormat>
  <Paragraphs>115</Paragraphs>
  <Slides>37</Slides>
  <Notes>0</Notes>
  <HiddenSlides>0</HiddenSlides>
  <MMClips>0</MMClips>
  <ScaleCrop>false</ScaleCrop>
  <HeadingPairs>
    <vt:vector size="8" baseType="variant">
      <vt:variant>
        <vt:lpstr>Fonts Used</vt:lpstr>
      </vt:variant>
      <vt:variant>
        <vt:i4>10</vt:i4>
      </vt:variant>
      <vt:variant>
        <vt:lpstr>Theme</vt:lpstr>
      </vt:variant>
      <vt:variant>
        <vt:i4>1</vt:i4>
      </vt:variant>
      <vt:variant>
        <vt:lpstr>Embedded OLE Servers</vt:lpstr>
      </vt:variant>
      <vt:variant>
        <vt:i4>1</vt:i4>
      </vt:variant>
      <vt:variant>
        <vt:lpstr>Slide Titles</vt:lpstr>
      </vt:variant>
      <vt:variant>
        <vt:i4>37</vt:i4>
      </vt:variant>
    </vt:vector>
  </HeadingPairs>
  <TitlesOfParts>
    <vt:vector size="49" baseType="lpstr">
      <vt:lpstr>Arial</vt:lpstr>
      <vt:lpstr>Bodoni MT</vt:lpstr>
      <vt:lpstr>Brush Script MT</vt:lpstr>
      <vt:lpstr>Calibri</vt:lpstr>
      <vt:lpstr>Century Gothic</vt:lpstr>
      <vt:lpstr>Century Schoolbook</vt:lpstr>
      <vt:lpstr>Fat Finger</vt:lpstr>
      <vt:lpstr>Franklin Gothic Book</vt:lpstr>
      <vt:lpstr>Tahoma</vt:lpstr>
      <vt:lpstr>Wingdings</vt:lpstr>
      <vt:lpstr>Crop</vt:lpstr>
      <vt:lpstr>مستند</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XRD Analysis of clay and sand groups at 1100 C: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hiba ramadan</dc:creator>
  <cp:lastModifiedBy>Yasmina Masalha</cp:lastModifiedBy>
  <cp:revision>34</cp:revision>
  <dcterms:created xsi:type="dcterms:W3CDTF">2018-12-24T17:58:43Z</dcterms:created>
  <dcterms:modified xsi:type="dcterms:W3CDTF">2018-12-25T11:57:39Z</dcterms:modified>
</cp:coreProperties>
</file>