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8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332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34" r:id="rId50"/>
    <p:sldId id="335" r:id="rId51"/>
    <p:sldId id="337" r:id="rId52"/>
    <p:sldId id="336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8" r:id="rId80"/>
    <p:sldId id="333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5E5121-4C84-419F-8B64-57144D9E687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EB6885-6D77-4A78-9759-71B6DF286007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3600" dirty="0" smtClean="0"/>
            <a:t>Beams</a:t>
          </a:r>
          <a:endParaRPr lang="en-US" sz="3600" dirty="0"/>
        </a:p>
      </dgm:t>
    </dgm:pt>
    <dgm:pt modelId="{937101FA-0AAA-4277-9CF0-0B0EB078C2D0}" type="parTrans" cxnId="{CD10000D-B3A7-4CBE-BE50-D0773A173067}">
      <dgm:prSet/>
      <dgm:spPr/>
      <dgm:t>
        <a:bodyPr/>
        <a:lstStyle/>
        <a:p>
          <a:endParaRPr lang="en-US"/>
        </a:p>
      </dgm:t>
    </dgm:pt>
    <dgm:pt modelId="{400D3A37-8C08-473F-9BD6-C8CCA29E4B86}" type="sibTrans" cxnId="{CD10000D-B3A7-4CBE-BE50-D0773A173067}">
      <dgm:prSet/>
      <dgm:spPr/>
      <dgm:t>
        <a:bodyPr/>
        <a:lstStyle/>
        <a:p>
          <a:endParaRPr lang="en-US"/>
        </a:p>
      </dgm:t>
    </dgm:pt>
    <dgm:pt modelId="{98E2B1D8-D856-434A-B6BC-FE1E4C32B78E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3600" dirty="0" smtClean="0"/>
            <a:t>Columns</a:t>
          </a:r>
          <a:endParaRPr lang="en-US" sz="3600" dirty="0"/>
        </a:p>
      </dgm:t>
    </dgm:pt>
    <dgm:pt modelId="{7D9E39A9-744D-44C7-88B2-8DEB8E3EBAF5}" type="parTrans" cxnId="{6DB266D2-76A8-4CE8-9615-400CF4E69CC1}">
      <dgm:prSet/>
      <dgm:spPr/>
      <dgm:t>
        <a:bodyPr/>
        <a:lstStyle/>
        <a:p>
          <a:endParaRPr lang="en-US"/>
        </a:p>
      </dgm:t>
    </dgm:pt>
    <dgm:pt modelId="{38B24E3B-38BC-4A87-9AED-E980B2825123}" type="sibTrans" cxnId="{6DB266D2-76A8-4CE8-9615-400CF4E69CC1}">
      <dgm:prSet/>
      <dgm:spPr/>
      <dgm:t>
        <a:bodyPr/>
        <a:lstStyle/>
        <a:p>
          <a:endParaRPr lang="en-US"/>
        </a:p>
      </dgm:t>
    </dgm:pt>
    <dgm:pt modelId="{4D86347B-E58B-4E0D-8679-E5B54491F5EB}">
      <dgm:prSet phldrT="[Text]" custT="1"/>
      <dgm:spPr/>
      <dgm:t>
        <a:bodyPr/>
        <a:lstStyle/>
        <a:p>
          <a:r>
            <a:rPr lang="en-US" sz="3600" dirty="0" smtClean="0"/>
            <a:t>Slabs</a:t>
          </a:r>
          <a:endParaRPr lang="en-US" sz="3600" dirty="0"/>
        </a:p>
      </dgm:t>
    </dgm:pt>
    <dgm:pt modelId="{0E45D9E3-5512-4ECA-AAB3-5BA7BE0AF02A}" type="parTrans" cxnId="{A9953677-8841-4310-9564-23C4F0363A0E}">
      <dgm:prSet/>
      <dgm:spPr/>
      <dgm:t>
        <a:bodyPr/>
        <a:lstStyle/>
        <a:p>
          <a:endParaRPr lang="en-US"/>
        </a:p>
      </dgm:t>
    </dgm:pt>
    <dgm:pt modelId="{121694A6-736A-4F9B-B02A-E7CB73EAE834}" type="sibTrans" cxnId="{A9953677-8841-4310-9564-23C4F0363A0E}">
      <dgm:prSet/>
      <dgm:spPr/>
      <dgm:t>
        <a:bodyPr/>
        <a:lstStyle/>
        <a:p>
          <a:endParaRPr lang="en-US"/>
        </a:p>
      </dgm:t>
    </dgm:pt>
    <dgm:pt modelId="{F6219CEF-4C14-4B0B-A7CB-0E965C283E76}">
      <dgm:prSet phldrT="[Text]" custT="1"/>
      <dgm:spPr/>
      <dgm:t>
        <a:bodyPr/>
        <a:lstStyle/>
        <a:p>
          <a:r>
            <a:rPr lang="en-US" sz="3600" dirty="0" smtClean="0"/>
            <a:t>Stairs</a:t>
          </a:r>
          <a:endParaRPr lang="en-US" sz="3600" dirty="0"/>
        </a:p>
      </dgm:t>
    </dgm:pt>
    <dgm:pt modelId="{7C18979E-0C44-411D-8430-397E6B7173A0}" type="parTrans" cxnId="{8A09394C-C58B-4763-A05F-5C3A85FDA5D4}">
      <dgm:prSet/>
      <dgm:spPr/>
      <dgm:t>
        <a:bodyPr/>
        <a:lstStyle/>
        <a:p>
          <a:endParaRPr lang="en-US"/>
        </a:p>
      </dgm:t>
    </dgm:pt>
    <dgm:pt modelId="{ADDA41E1-5FBA-4CA0-B240-E80AD1FA185A}" type="sibTrans" cxnId="{8A09394C-C58B-4763-A05F-5C3A85FDA5D4}">
      <dgm:prSet/>
      <dgm:spPr/>
      <dgm:t>
        <a:bodyPr/>
        <a:lstStyle/>
        <a:p>
          <a:endParaRPr lang="en-US"/>
        </a:p>
      </dgm:t>
    </dgm:pt>
    <dgm:pt modelId="{D15E11B9-7B46-4729-9758-402A4EDD7B8D}">
      <dgm:prSet phldrT="[Text]" custT="1"/>
      <dgm:spPr/>
      <dgm:t>
        <a:bodyPr/>
        <a:lstStyle/>
        <a:p>
          <a:r>
            <a:rPr lang="en-US" sz="3600" dirty="0" smtClean="0"/>
            <a:t>Footings</a:t>
          </a:r>
          <a:endParaRPr lang="en-US" sz="3600" dirty="0"/>
        </a:p>
      </dgm:t>
    </dgm:pt>
    <dgm:pt modelId="{B9D01310-25F4-4FCC-9C38-FD553448911B}" type="parTrans" cxnId="{709D1AC0-3D37-4B02-97F5-BE7725224B55}">
      <dgm:prSet/>
      <dgm:spPr/>
      <dgm:t>
        <a:bodyPr/>
        <a:lstStyle/>
        <a:p>
          <a:endParaRPr lang="en-US"/>
        </a:p>
      </dgm:t>
    </dgm:pt>
    <dgm:pt modelId="{093506EB-DB8B-40D7-922E-045EE3412394}" type="sibTrans" cxnId="{709D1AC0-3D37-4B02-97F5-BE7725224B55}">
      <dgm:prSet/>
      <dgm:spPr/>
      <dgm:t>
        <a:bodyPr/>
        <a:lstStyle/>
        <a:p>
          <a:endParaRPr lang="en-US"/>
        </a:p>
      </dgm:t>
    </dgm:pt>
    <dgm:pt modelId="{16B489D6-9EE4-45B4-BC56-9FFC727AD5EA}">
      <dgm:prSet phldrT="[Text]" custT="1"/>
      <dgm:spPr/>
      <dgm:t>
        <a:bodyPr/>
        <a:lstStyle/>
        <a:p>
          <a:r>
            <a:rPr lang="en-US" sz="3600" dirty="0" smtClean="0"/>
            <a:t>Shear walls</a:t>
          </a:r>
          <a:endParaRPr lang="en-US" sz="3600" dirty="0"/>
        </a:p>
      </dgm:t>
    </dgm:pt>
    <dgm:pt modelId="{7DF2CCD6-7C82-4AC3-B70D-94EFEE9E6456}" type="parTrans" cxnId="{D3B6D62A-FD8D-4348-A151-D2CBD528D604}">
      <dgm:prSet/>
      <dgm:spPr/>
      <dgm:t>
        <a:bodyPr/>
        <a:lstStyle/>
        <a:p>
          <a:endParaRPr lang="en-US"/>
        </a:p>
      </dgm:t>
    </dgm:pt>
    <dgm:pt modelId="{CAD0727D-7111-4F2C-A17C-B2881A426819}" type="sibTrans" cxnId="{D3B6D62A-FD8D-4348-A151-D2CBD528D604}">
      <dgm:prSet/>
      <dgm:spPr/>
      <dgm:t>
        <a:bodyPr/>
        <a:lstStyle/>
        <a:p>
          <a:endParaRPr lang="en-US"/>
        </a:p>
      </dgm:t>
    </dgm:pt>
    <dgm:pt modelId="{84638B54-1A5F-4ECE-91BD-D07E648289C2}" type="pres">
      <dgm:prSet presAssocID="{7F5E5121-4C84-419F-8B64-57144D9E687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FAD50E-C353-4377-A69E-F5C6F94F36AD}" type="pres">
      <dgm:prSet presAssocID="{1AEB6885-6D77-4A78-9759-71B6DF286007}" presName="parentLin" presStyleCnt="0"/>
      <dgm:spPr/>
    </dgm:pt>
    <dgm:pt modelId="{07A01016-45A4-414E-96D1-BD1C767FDC41}" type="pres">
      <dgm:prSet presAssocID="{1AEB6885-6D77-4A78-9759-71B6DF286007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9F6C12D3-C696-4128-AFD3-57950062BAE8}" type="pres">
      <dgm:prSet presAssocID="{1AEB6885-6D77-4A78-9759-71B6DF28600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7DE486-9A1F-4651-A60C-839014E2C990}" type="pres">
      <dgm:prSet presAssocID="{1AEB6885-6D77-4A78-9759-71B6DF286007}" presName="negativeSpace" presStyleCnt="0"/>
      <dgm:spPr/>
    </dgm:pt>
    <dgm:pt modelId="{719F3B7F-CE14-4D95-B034-8D1264464CE9}" type="pres">
      <dgm:prSet presAssocID="{1AEB6885-6D77-4A78-9759-71B6DF286007}" presName="childText" presStyleLbl="conFgAcc1" presStyleIdx="0" presStyleCnt="6">
        <dgm:presLayoutVars>
          <dgm:bulletEnabled val="1"/>
        </dgm:presLayoutVars>
      </dgm:prSet>
      <dgm:spPr/>
    </dgm:pt>
    <dgm:pt modelId="{7CB37FA9-8FC2-4A62-BC09-7CCAB1F3093F}" type="pres">
      <dgm:prSet presAssocID="{400D3A37-8C08-473F-9BD6-C8CCA29E4B86}" presName="spaceBetweenRectangles" presStyleCnt="0"/>
      <dgm:spPr/>
    </dgm:pt>
    <dgm:pt modelId="{ADAC12AE-FD94-4EB5-A629-59BA429F7269}" type="pres">
      <dgm:prSet presAssocID="{98E2B1D8-D856-434A-B6BC-FE1E4C32B78E}" presName="parentLin" presStyleCnt="0"/>
      <dgm:spPr/>
    </dgm:pt>
    <dgm:pt modelId="{65B4027B-ED1A-439F-8496-267CD4C8E6D6}" type="pres">
      <dgm:prSet presAssocID="{98E2B1D8-D856-434A-B6BC-FE1E4C32B78E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9B6029A6-1390-4C42-BB13-C4F2F4DFE0FB}" type="pres">
      <dgm:prSet presAssocID="{98E2B1D8-D856-434A-B6BC-FE1E4C32B78E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21A69-1277-4B3E-979B-2DC8754063F0}" type="pres">
      <dgm:prSet presAssocID="{98E2B1D8-D856-434A-B6BC-FE1E4C32B78E}" presName="negativeSpace" presStyleCnt="0"/>
      <dgm:spPr/>
    </dgm:pt>
    <dgm:pt modelId="{E7ADCEDA-A35C-4743-9A06-A829183CDD86}" type="pres">
      <dgm:prSet presAssocID="{98E2B1D8-D856-434A-B6BC-FE1E4C32B78E}" presName="childText" presStyleLbl="conFgAcc1" presStyleIdx="1" presStyleCnt="6">
        <dgm:presLayoutVars>
          <dgm:bulletEnabled val="1"/>
        </dgm:presLayoutVars>
      </dgm:prSet>
      <dgm:spPr/>
    </dgm:pt>
    <dgm:pt modelId="{0BC50D83-26A0-4C94-A0CB-AE25DBDE408F}" type="pres">
      <dgm:prSet presAssocID="{38B24E3B-38BC-4A87-9AED-E980B2825123}" presName="spaceBetweenRectangles" presStyleCnt="0"/>
      <dgm:spPr/>
    </dgm:pt>
    <dgm:pt modelId="{E534B77D-89B8-4731-BA42-797533DDD59F}" type="pres">
      <dgm:prSet presAssocID="{4D86347B-E58B-4E0D-8679-E5B54491F5EB}" presName="parentLin" presStyleCnt="0"/>
      <dgm:spPr/>
    </dgm:pt>
    <dgm:pt modelId="{4E74F38D-46C2-4847-9223-0A7DD228EF6C}" type="pres">
      <dgm:prSet presAssocID="{4D86347B-E58B-4E0D-8679-E5B54491F5EB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C3025AEA-A2C1-4F41-976E-7F6E2A98D821}" type="pres">
      <dgm:prSet presAssocID="{4D86347B-E58B-4E0D-8679-E5B54491F5E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D6449-462B-4A76-AF00-737A147E5E49}" type="pres">
      <dgm:prSet presAssocID="{4D86347B-E58B-4E0D-8679-E5B54491F5EB}" presName="negativeSpace" presStyleCnt="0"/>
      <dgm:spPr/>
    </dgm:pt>
    <dgm:pt modelId="{2BEBAC94-A449-48FE-8F33-00A127A7F642}" type="pres">
      <dgm:prSet presAssocID="{4D86347B-E58B-4E0D-8679-E5B54491F5EB}" presName="childText" presStyleLbl="conFgAcc1" presStyleIdx="2" presStyleCnt="6">
        <dgm:presLayoutVars>
          <dgm:bulletEnabled val="1"/>
        </dgm:presLayoutVars>
      </dgm:prSet>
      <dgm:spPr/>
    </dgm:pt>
    <dgm:pt modelId="{885C2065-1BEE-44A7-A086-A6734C129D66}" type="pres">
      <dgm:prSet presAssocID="{121694A6-736A-4F9B-B02A-E7CB73EAE834}" presName="spaceBetweenRectangles" presStyleCnt="0"/>
      <dgm:spPr/>
    </dgm:pt>
    <dgm:pt modelId="{849F83AA-18D6-4EFB-BB45-5D98CD558E27}" type="pres">
      <dgm:prSet presAssocID="{D15E11B9-7B46-4729-9758-402A4EDD7B8D}" presName="parentLin" presStyleCnt="0"/>
      <dgm:spPr/>
    </dgm:pt>
    <dgm:pt modelId="{6D239B90-6C78-4904-90A7-E08FEA400578}" type="pres">
      <dgm:prSet presAssocID="{D15E11B9-7B46-4729-9758-402A4EDD7B8D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F65C0A82-DBB3-45E7-A895-2D71B2E0194C}" type="pres">
      <dgm:prSet presAssocID="{D15E11B9-7B46-4729-9758-402A4EDD7B8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4693D3-4A87-4381-9065-8424FC6EB687}" type="pres">
      <dgm:prSet presAssocID="{D15E11B9-7B46-4729-9758-402A4EDD7B8D}" presName="negativeSpace" presStyleCnt="0"/>
      <dgm:spPr/>
    </dgm:pt>
    <dgm:pt modelId="{2DC7CFD9-1630-44B4-90AF-8484C8A82A26}" type="pres">
      <dgm:prSet presAssocID="{D15E11B9-7B46-4729-9758-402A4EDD7B8D}" presName="childText" presStyleLbl="conFgAcc1" presStyleIdx="3" presStyleCnt="6">
        <dgm:presLayoutVars>
          <dgm:bulletEnabled val="1"/>
        </dgm:presLayoutVars>
      </dgm:prSet>
      <dgm:spPr/>
    </dgm:pt>
    <dgm:pt modelId="{9425FAD5-4698-404E-9305-6A83985E4CDC}" type="pres">
      <dgm:prSet presAssocID="{093506EB-DB8B-40D7-922E-045EE3412394}" presName="spaceBetweenRectangles" presStyleCnt="0"/>
      <dgm:spPr/>
    </dgm:pt>
    <dgm:pt modelId="{F2277AF1-A0C0-45FD-A491-80816DA9EF95}" type="pres">
      <dgm:prSet presAssocID="{16B489D6-9EE4-45B4-BC56-9FFC727AD5EA}" presName="parentLin" presStyleCnt="0"/>
      <dgm:spPr/>
    </dgm:pt>
    <dgm:pt modelId="{10447AB3-DF0C-446A-AB44-BDA72FD2C35B}" type="pres">
      <dgm:prSet presAssocID="{16B489D6-9EE4-45B4-BC56-9FFC727AD5EA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7E2B462B-2149-496E-8949-CF30B4F1E42C}" type="pres">
      <dgm:prSet presAssocID="{16B489D6-9EE4-45B4-BC56-9FFC727AD5EA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FCB71-E0CF-4993-82CA-4C2077BE58B6}" type="pres">
      <dgm:prSet presAssocID="{16B489D6-9EE4-45B4-BC56-9FFC727AD5EA}" presName="negativeSpace" presStyleCnt="0"/>
      <dgm:spPr/>
    </dgm:pt>
    <dgm:pt modelId="{510CF1EE-7EE1-4AC5-959D-4DE69C8BC53F}" type="pres">
      <dgm:prSet presAssocID="{16B489D6-9EE4-45B4-BC56-9FFC727AD5EA}" presName="childText" presStyleLbl="conFgAcc1" presStyleIdx="4" presStyleCnt="6">
        <dgm:presLayoutVars>
          <dgm:bulletEnabled val="1"/>
        </dgm:presLayoutVars>
      </dgm:prSet>
      <dgm:spPr/>
    </dgm:pt>
    <dgm:pt modelId="{CDD6A567-D801-4BE9-B833-DF93381414A6}" type="pres">
      <dgm:prSet presAssocID="{CAD0727D-7111-4F2C-A17C-B2881A426819}" presName="spaceBetweenRectangles" presStyleCnt="0"/>
      <dgm:spPr/>
    </dgm:pt>
    <dgm:pt modelId="{1A8BD8AA-98E4-4556-8400-1DCC54488028}" type="pres">
      <dgm:prSet presAssocID="{F6219CEF-4C14-4B0B-A7CB-0E965C283E76}" presName="parentLin" presStyleCnt="0"/>
      <dgm:spPr/>
    </dgm:pt>
    <dgm:pt modelId="{BE696274-F7A4-427F-BAE3-03C75F6CB071}" type="pres">
      <dgm:prSet presAssocID="{F6219CEF-4C14-4B0B-A7CB-0E965C283E76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836C8DF0-A9A2-4B2D-8935-19391DF11926}" type="pres">
      <dgm:prSet presAssocID="{F6219CEF-4C14-4B0B-A7CB-0E965C283E7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1033B5-B9BE-4478-993A-3A21C055C672}" type="pres">
      <dgm:prSet presAssocID="{F6219CEF-4C14-4B0B-A7CB-0E965C283E76}" presName="negativeSpace" presStyleCnt="0"/>
      <dgm:spPr/>
    </dgm:pt>
    <dgm:pt modelId="{6C7F9053-27B6-4AED-93BB-0E9314B52130}" type="pres">
      <dgm:prSet presAssocID="{F6219CEF-4C14-4B0B-A7CB-0E965C283E76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D9E268D-BB02-4335-A179-B4577E8F1B69}" type="presOf" srcId="{F6219CEF-4C14-4B0B-A7CB-0E965C283E76}" destId="{836C8DF0-A9A2-4B2D-8935-19391DF11926}" srcOrd="1" destOrd="0" presId="urn:microsoft.com/office/officeart/2005/8/layout/list1"/>
    <dgm:cxn modelId="{0CCA188B-90C3-4CAD-BFA2-C3DFDEBF04D9}" type="presOf" srcId="{7F5E5121-4C84-419F-8B64-57144D9E6875}" destId="{84638B54-1A5F-4ECE-91BD-D07E648289C2}" srcOrd="0" destOrd="0" presId="urn:microsoft.com/office/officeart/2005/8/layout/list1"/>
    <dgm:cxn modelId="{C6FCAAD1-7B0D-4117-A858-59DB46F79BCC}" type="presOf" srcId="{D15E11B9-7B46-4729-9758-402A4EDD7B8D}" destId="{F65C0A82-DBB3-45E7-A895-2D71B2E0194C}" srcOrd="1" destOrd="0" presId="urn:microsoft.com/office/officeart/2005/8/layout/list1"/>
    <dgm:cxn modelId="{558ACF06-6B4B-40C2-BD26-374F8966B9D6}" type="presOf" srcId="{1AEB6885-6D77-4A78-9759-71B6DF286007}" destId="{07A01016-45A4-414E-96D1-BD1C767FDC41}" srcOrd="0" destOrd="0" presId="urn:microsoft.com/office/officeart/2005/8/layout/list1"/>
    <dgm:cxn modelId="{27E30A6A-76E3-4AE9-8BE2-FA67D31C72C7}" type="presOf" srcId="{F6219CEF-4C14-4B0B-A7CB-0E965C283E76}" destId="{BE696274-F7A4-427F-BAE3-03C75F6CB071}" srcOrd="0" destOrd="0" presId="urn:microsoft.com/office/officeart/2005/8/layout/list1"/>
    <dgm:cxn modelId="{CD10000D-B3A7-4CBE-BE50-D0773A173067}" srcId="{7F5E5121-4C84-419F-8B64-57144D9E6875}" destId="{1AEB6885-6D77-4A78-9759-71B6DF286007}" srcOrd="0" destOrd="0" parTransId="{937101FA-0AAA-4277-9CF0-0B0EB078C2D0}" sibTransId="{400D3A37-8C08-473F-9BD6-C8CCA29E4B86}"/>
    <dgm:cxn modelId="{D3B6D62A-FD8D-4348-A151-D2CBD528D604}" srcId="{7F5E5121-4C84-419F-8B64-57144D9E6875}" destId="{16B489D6-9EE4-45B4-BC56-9FFC727AD5EA}" srcOrd="4" destOrd="0" parTransId="{7DF2CCD6-7C82-4AC3-B70D-94EFEE9E6456}" sibTransId="{CAD0727D-7111-4F2C-A17C-B2881A426819}"/>
    <dgm:cxn modelId="{E5FE6A1E-B9E9-4111-8CAB-A1AAEBC6FE39}" type="presOf" srcId="{1AEB6885-6D77-4A78-9759-71B6DF286007}" destId="{9F6C12D3-C696-4128-AFD3-57950062BAE8}" srcOrd="1" destOrd="0" presId="urn:microsoft.com/office/officeart/2005/8/layout/list1"/>
    <dgm:cxn modelId="{8A09394C-C58B-4763-A05F-5C3A85FDA5D4}" srcId="{7F5E5121-4C84-419F-8B64-57144D9E6875}" destId="{F6219CEF-4C14-4B0B-A7CB-0E965C283E76}" srcOrd="5" destOrd="0" parTransId="{7C18979E-0C44-411D-8430-397E6B7173A0}" sibTransId="{ADDA41E1-5FBA-4CA0-B240-E80AD1FA185A}"/>
    <dgm:cxn modelId="{C7A06856-2207-4BB0-835A-AB6305B90E18}" type="presOf" srcId="{D15E11B9-7B46-4729-9758-402A4EDD7B8D}" destId="{6D239B90-6C78-4904-90A7-E08FEA400578}" srcOrd="0" destOrd="0" presId="urn:microsoft.com/office/officeart/2005/8/layout/list1"/>
    <dgm:cxn modelId="{891072B9-EBC6-4DB0-AC0C-A136AD0BD034}" type="presOf" srcId="{98E2B1D8-D856-434A-B6BC-FE1E4C32B78E}" destId="{65B4027B-ED1A-439F-8496-267CD4C8E6D6}" srcOrd="0" destOrd="0" presId="urn:microsoft.com/office/officeart/2005/8/layout/list1"/>
    <dgm:cxn modelId="{A7B91792-7CED-4E35-A83E-0F580296CFEC}" type="presOf" srcId="{16B489D6-9EE4-45B4-BC56-9FFC727AD5EA}" destId="{7E2B462B-2149-496E-8949-CF30B4F1E42C}" srcOrd="1" destOrd="0" presId="urn:microsoft.com/office/officeart/2005/8/layout/list1"/>
    <dgm:cxn modelId="{6DB266D2-76A8-4CE8-9615-400CF4E69CC1}" srcId="{7F5E5121-4C84-419F-8B64-57144D9E6875}" destId="{98E2B1D8-D856-434A-B6BC-FE1E4C32B78E}" srcOrd="1" destOrd="0" parTransId="{7D9E39A9-744D-44C7-88B2-8DEB8E3EBAF5}" sibTransId="{38B24E3B-38BC-4A87-9AED-E980B2825123}"/>
    <dgm:cxn modelId="{0EF74C3C-646A-459C-8ECF-75E360581933}" type="presOf" srcId="{4D86347B-E58B-4E0D-8679-E5B54491F5EB}" destId="{C3025AEA-A2C1-4F41-976E-7F6E2A98D821}" srcOrd="1" destOrd="0" presId="urn:microsoft.com/office/officeart/2005/8/layout/list1"/>
    <dgm:cxn modelId="{83719219-03F1-449C-9255-822C5196AB2A}" type="presOf" srcId="{16B489D6-9EE4-45B4-BC56-9FFC727AD5EA}" destId="{10447AB3-DF0C-446A-AB44-BDA72FD2C35B}" srcOrd="0" destOrd="0" presId="urn:microsoft.com/office/officeart/2005/8/layout/list1"/>
    <dgm:cxn modelId="{43C01CA6-B724-4538-8A71-A89A02049B3A}" type="presOf" srcId="{98E2B1D8-D856-434A-B6BC-FE1E4C32B78E}" destId="{9B6029A6-1390-4C42-BB13-C4F2F4DFE0FB}" srcOrd="1" destOrd="0" presId="urn:microsoft.com/office/officeart/2005/8/layout/list1"/>
    <dgm:cxn modelId="{A9953677-8841-4310-9564-23C4F0363A0E}" srcId="{7F5E5121-4C84-419F-8B64-57144D9E6875}" destId="{4D86347B-E58B-4E0D-8679-E5B54491F5EB}" srcOrd="2" destOrd="0" parTransId="{0E45D9E3-5512-4ECA-AAB3-5BA7BE0AF02A}" sibTransId="{121694A6-736A-4F9B-B02A-E7CB73EAE834}"/>
    <dgm:cxn modelId="{709D1AC0-3D37-4B02-97F5-BE7725224B55}" srcId="{7F5E5121-4C84-419F-8B64-57144D9E6875}" destId="{D15E11B9-7B46-4729-9758-402A4EDD7B8D}" srcOrd="3" destOrd="0" parTransId="{B9D01310-25F4-4FCC-9C38-FD553448911B}" sibTransId="{093506EB-DB8B-40D7-922E-045EE3412394}"/>
    <dgm:cxn modelId="{581722C3-5A1E-4E84-824F-3C638767F3C4}" type="presOf" srcId="{4D86347B-E58B-4E0D-8679-E5B54491F5EB}" destId="{4E74F38D-46C2-4847-9223-0A7DD228EF6C}" srcOrd="0" destOrd="0" presId="urn:microsoft.com/office/officeart/2005/8/layout/list1"/>
    <dgm:cxn modelId="{15093159-D995-4828-9322-30D709ECB2BF}" type="presParOf" srcId="{84638B54-1A5F-4ECE-91BD-D07E648289C2}" destId="{63FAD50E-C353-4377-A69E-F5C6F94F36AD}" srcOrd="0" destOrd="0" presId="urn:microsoft.com/office/officeart/2005/8/layout/list1"/>
    <dgm:cxn modelId="{9381A8E2-B3F6-4F76-B3B9-92A8E10BE5F0}" type="presParOf" srcId="{63FAD50E-C353-4377-A69E-F5C6F94F36AD}" destId="{07A01016-45A4-414E-96D1-BD1C767FDC41}" srcOrd="0" destOrd="0" presId="urn:microsoft.com/office/officeart/2005/8/layout/list1"/>
    <dgm:cxn modelId="{02A292BA-0145-43A2-9A81-21FDCCC7BF3F}" type="presParOf" srcId="{63FAD50E-C353-4377-A69E-F5C6F94F36AD}" destId="{9F6C12D3-C696-4128-AFD3-57950062BAE8}" srcOrd="1" destOrd="0" presId="urn:microsoft.com/office/officeart/2005/8/layout/list1"/>
    <dgm:cxn modelId="{3DB7887B-434C-40EE-9E2D-C777628A4160}" type="presParOf" srcId="{84638B54-1A5F-4ECE-91BD-D07E648289C2}" destId="{367DE486-9A1F-4651-A60C-839014E2C990}" srcOrd="1" destOrd="0" presId="urn:microsoft.com/office/officeart/2005/8/layout/list1"/>
    <dgm:cxn modelId="{7C19212F-4133-4784-A5C0-7556875F2D7E}" type="presParOf" srcId="{84638B54-1A5F-4ECE-91BD-D07E648289C2}" destId="{719F3B7F-CE14-4D95-B034-8D1264464CE9}" srcOrd="2" destOrd="0" presId="urn:microsoft.com/office/officeart/2005/8/layout/list1"/>
    <dgm:cxn modelId="{660FB836-5185-461F-AA04-FBC269C934B3}" type="presParOf" srcId="{84638B54-1A5F-4ECE-91BD-D07E648289C2}" destId="{7CB37FA9-8FC2-4A62-BC09-7CCAB1F3093F}" srcOrd="3" destOrd="0" presId="urn:microsoft.com/office/officeart/2005/8/layout/list1"/>
    <dgm:cxn modelId="{F1188BAA-4646-4102-902F-A177C2476A2B}" type="presParOf" srcId="{84638B54-1A5F-4ECE-91BD-D07E648289C2}" destId="{ADAC12AE-FD94-4EB5-A629-59BA429F7269}" srcOrd="4" destOrd="0" presId="urn:microsoft.com/office/officeart/2005/8/layout/list1"/>
    <dgm:cxn modelId="{B4B53C30-C2FA-4584-A070-5FBE8168B34D}" type="presParOf" srcId="{ADAC12AE-FD94-4EB5-A629-59BA429F7269}" destId="{65B4027B-ED1A-439F-8496-267CD4C8E6D6}" srcOrd="0" destOrd="0" presId="urn:microsoft.com/office/officeart/2005/8/layout/list1"/>
    <dgm:cxn modelId="{57CEDCB4-14BC-481F-9447-09B5AB8912AC}" type="presParOf" srcId="{ADAC12AE-FD94-4EB5-A629-59BA429F7269}" destId="{9B6029A6-1390-4C42-BB13-C4F2F4DFE0FB}" srcOrd="1" destOrd="0" presId="urn:microsoft.com/office/officeart/2005/8/layout/list1"/>
    <dgm:cxn modelId="{9BD08289-8FAA-45F3-B2BA-0E62AE4806EE}" type="presParOf" srcId="{84638B54-1A5F-4ECE-91BD-D07E648289C2}" destId="{59721A69-1277-4B3E-979B-2DC8754063F0}" srcOrd="5" destOrd="0" presId="urn:microsoft.com/office/officeart/2005/8/layout/list1"/>
    <dgm:cxn modelId="{FE239E3A-E684-407F-A16B-5955E44DD415}" type="presParOf" srcId="{84638B54-1A5F-4ECE-91BD-D07E648289C2}" destId="{E7ADCEDA-A35C-4743-9A06-A829183CDD86}" srcOrd="6" destOrd="0" presId="urn:microsoft.com/office/officeart/2005/8/layout/list1"/>
    <dgm:cxn modelId="{709CC33E-CD80-4903-B13C-388BDBDC866D}" type="presParOf" srcId="{84638B54-1A5F-4ECE-91BD-D07E648289C2}" destId="{0BC50D83-26A0-4C94-A0CB-AE25DBDE408F}" srcOrd="7" destOrd="0" presId="urn:microsoft.com/office/officeart/2005/8/layout/list1"/>
    <dgm:cxn modelId="{6AB5B5EB-66B2-44AE-905A-E83D35BF5231}" type="presParOf" srcId="{84638B54-1A5F-4ECE-91BD-D07E648289C2}" destId="{E534B77D-89B8-4731-BA42-797533DDD59F}" srcOrd="8" destOrd="0" presId="urn:microsoft.com/office/officeart/2005/8/layout/list1"/>
    <dgm:cxn modelId="{2A76E1C9-4AC4-4328-850C-2312116A94C6}" type="presParOf" srcId="{E534B77D-89B8-4731-BA42-797533DDD59F}" destId="{4E74F38D-46C2-4847-9223-0A7DD228EF6C}" srcOrd="0" destOrd="0" presId="urn:microsoft.com/office/officeart/2005/8/layout/list1"/>
    <dgm:cxn modelId="{03FCFBCB-391C-46E0-857C-E32E817FBB6B}" type="presParOf" srcId="{E534B77D-89B8-4731-BA42-797533DDD59F}" destId="{C3025AEA-A2C1-4F41-976E-7F6E2A98D821}" srcOrd="1" destOrd="0" presId="urn:microsoft.com/office/officeart/2005/8/layout/list1"/>
    <dgm:cxn modelId="{2736BDA7-C2DE-41CA-96A8-03620FD4298B}" type="presParOf" srcId="{84638B54-1A5F-4ECE-91BD-D07E648289C2}" destId="{F81D6449-462B-4A76-AF00-737A147E5E49}" srcOrd="9" destOrd="0" presId="urn:microsoft.com/office/officeart/2005/8/layout/list1"/>
    <dgm:cxn modelId="{24F07909-065F-4B53-8A7B-073526C5C60D}" type="presParOf" srcId="{84638B54-1A5F-4ECE-91BD-D07E648289C2}" destId="{2BEBAC94-A449-48FE-8F33-00A127A7F642}" srcOrd="10" destOrd="0" presId="urn:microsoft.com/office/officeart/2005/8/layout/list1"/>
    <dgm:cxn modelId="{E8593B40-63CE-4763-B160-90E1502A8EF1}" type="presParOf" srcId="{84638B54-1A5F-4ECE-91BD-D07E648289C2}" destId="{885C2065-1BEE-44A7-A086-A6734C129D66}" srcOrd="11" destOrd="0" presId="urn:microsoft.com/office/officeart/2005/8/layout/list1"/>
    <dgm:cxn modelId="{C4E1072C-4B60-4C3E-827B-58ADABD6527C}" type="presParOf" srcId="{84638B54-1A5F-4ECE-91BD-D07E648289C2}" destId="{849F83AA-18D6-4EFB-BB45-5D98CD558E27}" srcOrd="12" destOrd="0" presId="urn:microsoft.com/office/officeart/2005/8/layout/list1"/>
    <dgm:cxn modelId="{F18E0585-8800-4139-8BF1-BACBCCEE4EB2}" type="presParOf" srcId="{849F83AA-18D6-4EFB-BB45-5D98CD558E27}" destId="{6D239B90-6C78-4904-90A7-E08FEA400578}" srcOrd="0" destOrd="0" presId="urn:microsoft.com/office/officeart/2005/8/layout/list1"/>
    <dgm:cxn modelId="{7DDADD1E-AFD1-4D81-9DC7-A59F43AFCC96}" type="presParOf" srcId="{849F83AA-18D6-4EFB-BB45-5D98CD558E27}" destId="{F65C0A82-DBB3-45E7-A895-2D71B2E0194C}" srcOrd="1" destOrd="0" presId="urn:microsoft.com/office/officeart/2005/8/layout/list1"/>
    <dgm:cxn modelId="{12D9569A-9CBD-4D64-A08D-AAD320331403}" type="presParOf" srcId="{84638B54-1A5F-4ECE-91BD-D07E648289C2}" destId="{584693D3-4A87-4381-9065-8424FC6EB687}" srcOrd="13" destOrd="0" presId="urn:microsoft.com/office/officeart/2005/8/layout/list1"/>
    <dgm:cxn modelId="{982D35AB-C669-4340-9D62-53DC3C5D7988}" type="presParOf" srcId="{84638B54-1A5F-4ECE-91BD-D07E648289C2}" destId="{2DC7CFD9-1630-44B4-90AF-8484C8A82A26}" srcOrd="14" destOrd="0" presId="urn:microsoft.com/office/officeart/2005/8/layout/list1"/>
    <dgm:cxn modelId="{60F45E4A-E4E2-406D-8852-3A85DB5FC58E}" type="presParOf" srcId="{84638B54-1A5F-4ECE-91BD-D07E648289C2}" destId="{9425FAD5-4698-404E-9305-6A83985E4CDC}" srcOrd="15" destOrd="0" presId="urn:microsoft.com/office/officeart/2005/8/layout/list1"/>
    <dgm:cxn modelId="{DF11E1C2-3CFA-4929-8DED-6F160F01553C}" type="presParOf" srcId="{84638B54-1A5F-4ECE-91BD-D07E648289C2}" destId="{F2277AF1-A0C0-45FD-A491-80816DA9EF95}" srcOrd="16" destOrd="0" presId="urn:microsoft.com/office/officeart/2005/8/layout/list1"/>
    <dgm:cxn modelId="{AFC3317A-D73A-44BA-B0D1-05EA9CB04E54}" type="presParOf" srcId="{F2277AF1-A0C0-45FD-A491-80816DA9EF95}" destId="{10447AB3-DF0C-446A-AB44-BDA72FD2C35B}" srcOrd="0" destOrd="0" presId="urn:microsoft.com/office/officeart/2005/8/layout/list1"/>
    <dgm:cxn modelId="{E6A40CFA-03CF-4A3F-8322-E484C6CCA31A}" type="presParOf" srcId="{F2277AF1-A0C0-45FD-A491-80816DA9EF95}" destId="{7E2B462B-2149-496E-8949-CF30B4F1E42C}" srcOrd="1" destOrd="0" presId="urn:microsoft.com/office/officeart/2005/8/layout/list1"/>
    <dgm:cxn modelId="{40308C60-A4D7-441D-A573-1E4B9B92B77E}" type="presParOf" srcId="{84638B54-1A5F-4ECE-91BD-D07E648289C2}" destId="{271FCB71-E0CF-4993-82CA-4C2077BE58B6}" srcOrd="17" destOrd="0" presId="urn:microsoft.com/office/officeart/2005/8/layout/list1"/>
    <dgm:cxn modelId="{09631316-FB94-46A4-8FD0-52AB12AAA625}" type="presParOf" srcId="{84638B54-1A5F-4ECE-91BD-D07E648289C2}" destId="{510CF1EE-7EE1-4AC5-959D-4DE69C8BC53F}" srcOrd="18" destOrd="0" presId="urn:microsoft.com/office/officeart/2005/8/layout/list1"/>
    <dgm:cxn modelId="{D7F6B545-0B1C-47DB-A02F-9FBBEEE750E5}" type="presParOf" srcId="{84638B54-1A5F-4ECE-91BD-D07E648289C2}" destId="{CDD6A567-D801-4BE9-B833-DF93381414A6}" srcOrd="19" destOrd="0" presId="urn:microsoft.com/office/officeart/2005/8/layout/list1"/>
    <dgm:cxn modelId="{F42DFA65-E22C-490D-91BE-CCFF4BDFD221}" type="presParOf" srcId="{84638B54-1A5F-4ECE-91BD-D07E648289C2}" destId="{1A8BD8AA-98E4-4556-8400-1DCC54488028}" srcOrd="20" destOrd="0" presId="urn:microsoft.com/office/officeart/2005/8/layout/list1"/>
    <dgm:cxn modelId="{3A7D1132-074A-4BD6-9C01-314D1EA48F98}" type="presParOf" srcId="{1A8BD8AA-98E4-4556-8400-1DCC54488028}" destId="{BE696274-F7A4-427F-BAE3-03C75F6CB071}" srcOrd="0" destOrd="0" presId="urn:microsoft.com/office/officeart/2005/8/layout/list1"/>
    <dgm:cxn modelId="{3699567C-76A5-44F1-8DB9-8F12C4F32404}" type="presParOf" srcId="{1A8BD8AA-98E4-4556-8400-1DCC54488028}" destId="{836C8DF0-A9A2-4B2D-8935-19391DF11926}" srcOrd="1" destOrd="0" presId="urn:microsoft.com/office/officeart/2005/8/layout/list1"/>
    <dgm:cxn modelId="{3457B822-6CDD-4F71-8DFF-389C56F1B2C0}" type="presParOf" srcId="{84638B54-1A5F-4ECE-91BD-D07E648289C2}" destId="{2B1033B5-B9BE-4478-993A-3A21C055C672}" srcOrd="21" destOrd="0" presId="urn:microsoft.com/office/officeart/2005/8/layout/list1"/>
    <dgm:cxn modelId="{E5A0386B-4615-4B61-A5ED-96B5F56FFBD9}" type="presParOf" srcId="{84638B54-1A5F-4ECE-91BD-D07E648289C2}" destId="{6C7F9053-27B6-4AED-93BB-0E9314B52130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9F3B7F-CE14-4D95-B034-8D1264464CE9}">
      <dsp:nvSpPr>
        <dsp:cNvPr id="0" name=""/>
        <dsp:cNvSpPr/>
      </dsp:nvSpPr>
      <dsp:spPr>
        <a:xfrm>
          <a:off x="0" y="29679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6C12D3-C696-4128-AFD3-57950062BAE8}">
      <dsp:nvSpPr>
        <dsp:cNvPr id="0" name=""/>
        <dsp:cNvSpPr/>
      </dsp:nvSpPr>
      <dsp:spPr>
        <a:xfrm>
          <a:off x="411480" y="60638"/>
          <a:ext cx="5760720" cy="472320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Beams</a:t>
          </a:r>
          <a:endParaRPr lang="en-US" sz="3600" kern="1200" dirty="0"/>
        </a:p>
      </dsp:txBody>
      <dsp:txXfrm>
        <a:off x="411480" y="60638"/>
        <a:ext cx="5760720" cy="472320"/>
      </dsp:txXfrm>
    </dsp:sp>
    <dsp:sp modelId="{E7ADCEDA-A35C-4743-9A06-A829183CDD86}">
      <dsp:nvSpPr>
        <dsp:cNvPr id="0" name=""/>
        <dsp:cNvSpPr/>
      </dsp:nvSpPr>
      <dsp:spPr>
        <a:xfrm>
          <a:off x="0" y="102255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6029A6-1390-4C42-BB13-C4F2F4DFE0FB}">
      <dsp:nvSpPr>
        <dsp:cNvPr id="0" name=""/>
        <dsp:cNvSpPr/>
      </dsp:nvSpPr>
      <dsp:spPr>
        <a:xfrm>
          <a:off x="411480" y="786398"/>
          <a:ext cx="5760720" cy="472320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Columns</a:t>
          </a:r>
          <a:endParaRPr lang="en-US" sz="3600" kern="1200" dirty="0"/>
        </a:p>
      </dsp:txBody>
      <dsp:txXfrm>
        <a:off x="411480" y="786398"/>
        <a:ext cx="5760720" cy="472320"/>
      </dsp:txXfrm>
    </dsp:sp>
    <dsp:sp modelId="{2BEBAC94-A449-48FE-8F33-00A127A7F642}">
      <dsp:nvSpPr>
        <dsp:cNvPr id="0" name=""/>
        <dsp:cNvSpPr/>
      </dsp:nvSpPr>
      <dsp:spPr>
        <a:xfrm>
          <a:off x="0" y="174831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025AEA-A2C1-4F41-976E-7F6E2A98D821}">
      <dsp:nvSpPr>
        <dsp:cNvPr id="0" name=""/>
        <dsp:cNvSpPr/>
      </dsp:nvSpPr>
      <dsp:spPr>
        <a:xfrm>
          <a:off x="411480" y="1512158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Slabs</a:t>
          </a:r>
          <a:endParaRPr lang="en-US" sz="3600" kern="1200" dirty="0"/>
        </a:p>
      </dsp:txBody>
      <dsp:txXfrm>
        <a:off x="411480" y="1512158"/>
        <a:ext cx="5760720" cy="472320"/>
      </dsp:txXfrm>
    </dsp:sp>
    <dsp:sp modelId="{2DC7CFD9-1630-44B4-90AF-8484C8A82A26}">
      <dsp:nvSpPr>
        <dsp:cNvPr id="0" name=""/>
        <dsp:cNvSpPr/>
      </dsp:nvSpPr>
      <dsp:spPr>
        <a:xfrm>
          <a:off x="0" y="247407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C0A82-DBB3-45E7-A895-2D71B2E0194C}">
      <dsp:nvSpPr>
        <dsp:cNvPr id="0" name=""/>
        <dsp:cNvSpPr/>
      </dsp:nvSpPr>
      <dsp:spPr>
        <a:xfrm>
          <a:off x="411480" y="2237918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Footings</a:t>
          </a:r>
          <a:endParaRPr lang="en-US" sz="3600" kern="1200" dirty="0"/>
        </a:p>
      </dsp:txBody>
      <dsp:txXfrm>
        <a:off x="411480" y="2237918"/>
        <a:ext cx="5760720" cy="472320"/>
      </dsp:txXfrm>
    </dsp:sp>
    <dsp:sp modelId="{510CF1EE-7EE1-4AC5-959D-4DE69C8BC53F}">
      <dsp:nvSpPr>
        <dsp:cNvPr id="0" name=""/>
        <dsp:cNvSpPr/>
      </dsp:nvSpPr>
      <dsp:spPr>
        <a:xfrm>
          <a:off x="0" y="319983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2B462B-2149-496E-8949-CF30B4F1E42C}">
      <dsp:nvSpPr>
        <dsp:cNvPr id="0" name=""/>
        <dsp:cNvSpPr/>
      </dsp:nvSpPr>
      <dsp:spPr>
        <a:xfrm>
          <a:off x="411480" y="2963678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Shear walls</a:t>
          </a:r>
          <a:endParaRPr lang="en-US" sz="3600" kern="1200" dirty="0"/>
        </a:p>
      </dsp:txBody>
      <dsp:txXfrm>
        <a:off x="411480" y="2963678"/>
        <a:ext cx="5760720" cy="472320"/>
      </dsp:txXfrm>
    </dsp:sp>
    <dsp:sp modelId="{6C7F9053-27B6-4AED-93BB-0E9314B52130}">
      <dsp:nvSpPr>
        <dsp:cNvPr id="0" name=""/>
        <dsp:cNvSpPr/>
      </dsp:nvSpPr>
      <dsp:spPr>
        <a:xfrm>
          <a:off x="0" y="392559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C8DF0-A9A2-4B2D-8935-19391DF11926}">
      <dsp:nvSpPr>
        <dsp:cNvPr id="0" name=""/>
        <dsp:cNvSpPr/>
      </dsp:nvSpPr>
      <dsp:spPr>
        <a:xfrm>
          <a:off x="411480" y="3689438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Stairs</a:t>
          </a:r>
          <a:endParaRPr lang="en-US" sz="3600" kern="1200" dirty="0"/>
        </a:p>
      </dsp:txBody>
      <dsp:txXfrm>
        <a:off x="411480" y="3689438"/>
        <a:ext cx="5760720" cy="472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82985-4E8C-4E13-BC1E-D008655F3C43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D496D-6E21-45CE-B632-A2DA08EFB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4BA5-689E-46AA-BF38-CACC36F1CD7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50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A7A65-897F-4487-9A3A-DC5ECD61A78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BD5920-77C5-44B1-9269-445C39A91E55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786E27-E608-49F0-B9B7-B606434722B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762000" y="457200"/>
            <a:ext cx="7681930" cy="1143001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Design of Kindergarten</a:t>
            </a:r>
            <a:endParaRPr lang="ar-QA" sz="5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3800" y="1779769"/>
            <a:ext cx="1981200" cy="1306181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3071802" y="3429000"/>
            <a:ext cx="3505200" cy="24622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Prepared By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Adel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Abdul-al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Shatha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Abdul-Fattah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Yazan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Ibraheem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Q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667000" y="5638800"/>
            <a:ext cx="3581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Supervisor: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Eng.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Ala’a</a:t>
            </a:r>
            <a:r>
              <a: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Shaheen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Q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0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2071702" cy="92079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First Floor</a:t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95600"/>
            <a:ext cx="1914508" cy="927692"/>
          </a:xfrm>
          <a:noFill/>
        </p:spPr>
        <p:txBody>
          <a:bodyPr>
            <a:normAutofit/>
          </a:bodyPr>
          <a:lstStyle/>
          <a:p>
            <a:pPr algn="just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Area=13m</a:t>
            </a:r>
            <a:r>
              <a:rPr lang="en-US" sz="24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5088" t="2143" r="3392" b="2143"/>
          <a:stretch>
            <a:fillRect/>
          </a:stretch>
        </p:blipFill>
        <p:spPr bwMode="auto">
          <a:xfrm>
            <a:off x="1905000" y="0"/>
            <a:ext cx="7239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756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East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" y="15240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857488" y="6108998"/>
            <a:ext cx="2971800" cy="74900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00364" y="3325922"/>
            <a:ext cx="2971800" cy="74900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West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752600"/>
            <a:ext cx="8839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857488" y="6108998"/>
            <a:ext cx="2971800" cy="74900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00364" y="3635153"/>
            <a:ext cx="2971800" cy="74900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270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South Elevation</a:t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1828800"/>
            <a:ext cx="86105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North Elevation</a:t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1" y="1524000"/>
            <a:ext cx="876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section A-A 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1317" t="3265" r="1317" b="3265"/>
          <a:stretch>
            <a:fillRect/>
          </a:stretch>
        </p:blipFill>
        <p:spPr bwMode="auto">
          <a:xfrm>
            <a:off x="120414" y="1447033"/>
            <a:ext cx="8903172" cy="5228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section B-B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2110" t="14724" r="1055" b="2945"/>
          <a:stretch>
            <a:fillRect/>
          </a:stretch>
        </p:blipFill>
        <p:spPr bwMode="auto">
          <a:xfrm>
            <a:off x="332753" y="1752600"/>
            <a:ext cx="871629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8229600" cy="11430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Environmental Design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533400" y="2904754"/>
            <a:ext cx="2971800" cy="44804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Shading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Design </a:t>
            </a:r>
            <a:endParaRPr lang="ar-SA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33400" y="3581400"/>
            <a:ext cx="2971800" cy="46166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Daylight  </a:t>
            </a:r>
            <a:r>
              <a:rPr lang="en-US" sz="2400" b="1" dirty="0" smtClean="0">
                <a:solidFill>
                  <a:schemeClr val="tx1"/>
                </a:solidFill>
              </a:rPr>
              <a:t>factor</a:t>
            </a:r>
            <a:endParaRPr lang="ar-SA" sz="2400" b="1" dirty="0" smtClean="0">
              <a:solidFill>
                <a:schemeClr val="tx1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33400" y="4191000"/>
            <a:ext cx="2971800" cy="46166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Thermal </a:t>
            </a:r>
            <a:r>
              <a:rPr lang="en-US" sz="2400" b="1" dirty="0" smtClean="0">
                <a:solidFill>
                  <a:schemeClr val="tx1"/>
                </a:solidFill>
              </a:rPr>
              <a:t> analysis</a:t>
            </a:r>
            <a:endParaRPr lang="ar-SA" sz="2400" b="1" dirty="0" smtClean="0">
              <a:solidFill>
                <a:schemeClr val="tx1"/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33400" y="4800600"/>
            <a:ext cx="2971800" cy="46166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Acoustical  </a:t>
            </a:r>
            <a:r>
              <a:rPr lang="en-US" sz="2400" b="1" dirty="0" smtClean="0">
                <a:solidFill>
                  <a:schemeClr val="tx1"/>
                </a:solidFill>
              </a:rPr>
              <a:t>design </a:t>
            </a:r>
            <a:endParaRPr lang="ar-SA" sz="2400" b="1" dirty="0" smtClean="0">
              <a:solidFill>
                <a:schemeClr val="tx1"/>
              </a:solidFill>
            </a:endParaRPr>
          </a:p>
        </p:txBody>
      </p:sp>
      <p:sp>
        <p:nvSpPr>
          <p:cNvPr id="8" name="مربع نص 3"/>
          <p:cNvSpPr txBox="1"/>
          <p:nvPr/>
        </p:nvSpPr>
        <p:spPr>
          <a:xfrm>
            <a:off x="533400" y="2133600"/>
            <a:ext cx="2971800" cy="52322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Outline :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6"/>
            <a:ext cx="8229600" cy="1143001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209800" y="350459"/>
            <a:ext cx="4495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" pitchFamily="2" charset="-122"/>
                <a:cs typeface="Aharoni" pitchFamily="2" charset="-79"/>
              </a:rPr>
              <a:t>Design builder model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صورة 5" descr="Screenshot (316).png"/>
          <p:cNvPicPr/>
          <p:nvPr/>
        </p:nvPicPr>
        <p:blipFill>
          <a:blip r:embed="rId2" cstate="print"/>
          <a:srcRect l="14423" t="21250" r="23558" b="12500"/>
          <a:stretch>
            <a:fillRect/>
          </a:stretch>
        </p:blipFill>
        <p:spPr>
          <a:xfrm>
            <a:off x="228600" y="1752600"/>
            <a:ext cx="8686800" cy="483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243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ربع نص 13"/>
          <p:cNvSpPr txBox="1"/>
          <p:nvPr/>
        </p:nvSpPr>
        <p:spPr>
          <a:xfrm>
            <a:off x="357158" y="3119769"/>
            <a:ext cx="220980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214282" y="233617"/>
            <a:ext cx="5500726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Shading  Design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6429388" y="4356691"/>
            <a:ext cx="2428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ar-JO" dirty="0"/>
          </a:p>
        </p:txBody>
      </p:sp>
      <p:pic>
        <p:nvPicPr>
          <p:cNvPr id="30" name="صورة 29" descr="Screenshot (314).png"/>
          <p:cNvPicPr>
            <a:picLocks noChangeAspect="1"/>
          </p:cNvPicPr>
          <p:nvPr/>
        </p:nvPicPr>
        <p:blipFill>
          <a:blip r:embed="rId2" cstate="print"/>
          <a:srcRect l="18484" t="16670" r="29558" b="15155"/>
          <a:stretch>
            <a:fillRect/>
          </a:stretch>
        </p:blipFill>
        <p:spPr>
          <a:xfrm>
            <a:off x="179512" y="1247114"/>
            <a:ext cx="4392488" cy="4675469"/>
          </a:xfrm>
          <a:prstGeom prst="rect">
            <a:avLst/>
          </a:prstGeom>
        </p:spPr>
      </p:pic>
      <p:sp>
        <p:nvSpPr>
          <p:cNvPr id="31" name="مربع نص 30"/>
          <p:cNvSpPr txBox="1"/>
          <p:nvPr/>
        </p:nvSpPr>
        <p:spPr>
          <a:xfrm>
            <a:off x="611560" y="6130382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Dec 1</a:t>
            </a:r>
            <a:r>
              <a:rPr lang="en-US" sz="2000" b="1" baseline="30000" dirty="0" smtClean="0">
                <a:latin typeface="+mj-lt"/>
              </a:rPr>
              <a:t>st</a:t>
            </a:r>
            <a:r>
              <a:rPr lang="en-US" sz="2000" b="1" dirty="0" smtClean="0">
                <a:latin typeface="+mj-lt"/>
              </a:rPr>
              <a:t> at 9:00 am</a:t>
            </a:r>
            <a:endParaRPr lang="en-US" sz="2000" b="1" dirty="0">
              <a:latin typeface="+mj-lt"/>
            </a:endParaRPr>
          </a:p>
        </p:txBody>
      </p:sp>
      <p:pic>
        <p:nvPicPr>
          <p:cNvPr id="32" name="صورة 31" descr="Screenshot (313).png"/>
          <p:cNvPicPr>
            <a:picLocks noChangeAspect="1"/>
          </p:cNvPicPr>
          <p:nvPr/>
        </p:nvPicPr>
        <p:blipFill>
          <a:blip r:embed="rId3" cstate="print"/>
          <a:srcRect l="18484" t="16670" r="31261" b="16670"/>
          <a:stretch>
            <a:fillRect/>
          </a:stretch>
        </p:blipFill>
        <p:spPr>
          <a:xfrm>
            <a:off x="4788024" y="1247114"/>
            <a:ext cx="4248472" cy="4571570"/>
          </a:xfrm>
          <a:prstGeom prst="rect">
            <a:avLst/>
          </a:prstGeom>
        </p:spPr>
      </p:pic>
      <p:sp>
        <p:nvSpPr>
          <p:cNvPr id="33" name="مربع نص 32"/>
          <p:cNvSpPr txBox="1"/>
          <p:nvPr/>
        </p:nvSpPr>
        <p:spPr>
          <a:xfrm>
            <a:off x="4860032" y="6130382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July 21</a:t>
            </a:r>
            <a:r>
              <a:rPr lang="en-US" sz="2000" b="1" baseline="30000" dirty="0" smtClean="0">
                <a:latin typeface="+mj-lt"/>
              </a:rPr>
              <a:t>st</a:t>
            </a:r>
            <a:r>
              <a:rPr lang="en-US" sz="2000" b="1" dirty="0" smtClean="0">
                <a:latin typeface="+mj-lt"/>
              </a:rPr>
              <a:t> at 9:00 am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"/>
            <a:ext cx="8229600" cy="1143001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6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Architectural Design </a:t>
            </a:r>
            <a:endPara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Structural Design </a:t>
            </a:r>
            <a:endPara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9364"/>
            <a:ext cx="42672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Environmental Design </a:t>
            </a:r>
            <a:endPara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Mechanical  Design </a:t>
            </a:r>
            <a:endPara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Electrical Design </a:t>
            </a:r>
            <a:endPara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38426"/>
            <a:ext cx="42672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Safety  Design </a:t>
            </a:r>
            <a:endParaRPr lang="ar-SA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BOQ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Site location</a:t>
            </a:r>
            <a:endParaRPr lang="ar-SA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7200" y="240510"/>
            <a:ext cx="58674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SimSun" pitchFamily="2" charset="-122"/>
                <a:cs typeface="Aharoni" pitchFamily="2" charset="-79"/>
              </a:rPr>
              <a:t>Daylight factor</a:t>
            </a:r>
          </a:p>
          <a:p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714348" y="5284383"/>
            <a:ext cx="40005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b="1" dirty="0" smtClean="0"/>
          </a:p>
          <a:p>
            <a:endParaRPr lang="en-US" b="1" dirty="0" smtClean="0"/>
          </a:p>
          <a:p>
            <a:endParaRPr lang="ar-SA" b="1" dirty="0"/>
          </a:p>
        </p:txBody>
      </p:sp>
      <p:pic>
        <p:nvPicPr>
          <p:cNvPr id="6" name="صورة 5" descr="Screenshot (502).png"/>
          <p:cNvPicPr>
            <a:picLocks noChangeAspect="1"/>
          </p:cNvPicPr>
          <p:nvPr/>
        </p:nvPicPr>
        <p:blipFill>
          <a:blip r:embed="rId2" cstate="print"/>
          <a:srcRect l="15000" t="20000" r="23192" b="15000"/>
          <a:stretch>
            <a:fillRect/>
          </a:stretch>
        </p:blipFill>
        <p:spPr>
          <a:xfrm>
            <a:off x="0" y="1295400"/>
            <a:ext cx="906556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600" y="119310"/>
            <a:ext cx="3581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j-lt"/>
              </a:rPr>
              <a:t>Materials :</a:t>
            </a:r>
            <a:endParaRPr lang="ar-SA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79512" y="1143214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1-External Walls </a:t>
            </a:r>
          </a:p>
          <a:p>
            <a:r>
              <a:rPr lang="en-US" sz="2000" b="1" dirty="0" smtClean="0"/>
              <a:t> </a:t>
            </a:r>
            <a:endParaRPr lang="en-US" sz="2000" b="1" dirty="0"/>
          </a:p>
        </p:txBody>
      </p:sp>
      <p:pic>
        <p:nvPicPr>
          <p:cNvPr id="23" name="صورة 22" descr="Screenshot (468).png"/>
          <p:cNvPicPr>
            <a:picLocks noChangeAspect="1"/>
          </p:cNvPicPr>
          <p:nvPr/>
        </p:nvPicPr>
        <p:blipFill>
          <a:blip r:embed="rId2" cstate="print"/>
          <a:srcRect l="703" t="12125" r="37223" b="13750"/>
          <a:stretch>
            <a:fillRect/>
          </a:stretch>
        </p:blipFill>
        <p:spPr>
          <a:xfrm>
            <a:off x="3124200" y="0"/>
            <a:ext cx="6019800" cy="6858000"/>
          </a:xfrm>
          <a:prstGeom prst="rect">
            <a:avLst/>
          </a:prstGeom>
        </p:spPr>
      </p:pic>
      <p:pic>
        <p:nvPicPr>
          <p:cNvPr id="24" name="صورة 23" descr="Screenshot (461).png"/>
          <p:cNvPicPr>
            <a:picLocks noChangeAspect="1"/>
          </p:cNvPicPr>
          <p:nvPr/>
        </p:nvPicPr>
        <p:blipFill>
          <a:blip r:embed="rId3" cstate="print"/>
          <a:srcRect t="9095" r="74495" b="50000"/>
          <a:stretch>
            <a:fillRect/>
          </a:stretch>
        </p:blipFill>
        <p:spPr>
          <a:xfrm>
            <a:off x="0" y="2743200"/>
            <a:ext cx="30480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صورة 11" descr="Screenshot (460).png"/>
          <p:cNvPicPr>
            <a:picLocks noChangeAspect="1"/>
          </p:cNvPicPr>
          <p:nvPr/>
        </p:nvPicPr>
        <p:blipFill>
          <a:blip r:embed="rId2" cstate="print"/>
          <a:srcRect t="9095" r="50852" b="37880"/>
          <a:stretch>
            <a:fillRect/>
          </a:stretch>
        </p:blipFill>
        <p:spPr>
          <a:xfrm>
            <a:off x="3200400" y="0"/>
            <a:ext cx="5943600" cy="6858000"/>
          </a:xfrm>
          <a:prstGeom prst="rect">
            <a:avLst/>
          </a:prstGeom>
        </p:spPr>
      </p:pic>
      <p:sp>
        <p:nvSpPr>
          <p:cNvPr id="14" name="مربع نص 13"/>
          <p:cNvSpPr txBox="1"/>
          <p:nvPr/>
        </p:nvSpPr>
        <p:spPr>
          <a:xfrm>
            <a:off x="179512" y="2805603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    U-Value=0.512 W/m2.K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04800" y="457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External Wall Properties 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251520" y="519818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2- Flat Roof 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8" name="صورة 7" descr="Screenshot (469).png"/>
          <p:cNvPicPr>
            <a:picLocks noChangeAspect="1"/>
          </p:cNvPicPr>
          <p:nvPr/>
        </p:nvPicPr>
        <p:blipFill>
          <a:blip r:embed="rId2" cstate="print"/>
          <a:srcRect t="12125" r="28706" b="13750"/>
          <a:stretch>
            <a:fillRect/>
          </a:stretch>
        </p:blipFill>
        <p:spPr>
          <a:xfrm>
            <a:off x="2514600" y="0"/>
            <a:ext cx="6629400" cy="6858000"/>
          </a:xfrm>
          <a:prstGeom prst="rect">
            <a:avLst/>
          </a:prstGeom>
        </p:spPr>
      </p:pic>
      <p:pic>
        <p:nvPicPr>
          <p:cNvPr id="9" name="صورة 8" descr="Screenshot (470).png"/>
          <p:cNvPicPr>
            <a:picLocks noChangeAspect="1"/>
          </p:cNvPicPr>
          <p:nvPr/>
        </p:nvPicPr>
        <p:blipFill>
          <a:blip r:embed="rId3" cstate="print"/>
          <a:srcRect t="12120" r="74702" b="46970"/>
          <a:stretch>
            <a:fillRect/>
          </a:stretch>
        </p:blipFill>
        <p:spPr>
          <a:xfrm>
            <a:off x="0" y="3124200"/>
            <a:ext cx="2376264" cy="3213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467544" y="51981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Flat roof properties</a:t>
            </a:r>
            <a:endParaRPr lang="en-US" sz="2000" b="1" dirty="0">
              <a:latin typeface="+mj-lt"/>
            </a:endParaRPr>
          </a:p>
        </p:txBody>
      </p:sp>
      <p:pic>
        <p:nvPicPr>
          <p:cNvPr id="8" name="صورة 7" descr="Screenshot (471).png"/>
          <p:cNvPicPr>
            <a:picLocks noChangeAspect="1"/>
          </p:cNvPicPr>
          <p:nvPr/>
        </p:nvPicPr>
        <p:blipFill>
          <a:blip r:embed="rId2" cstate="print"/>
          <a:srcRect t="9095" r="51704" b="37880"/>
          <a:stretch>
            <a:fillRect/>
          </a:stretch>
        </p:blipFill>
        <p:spPr>
          <a:xfrm>
            <a:off x="3124200" y="0"/>
            <a:ext cx="60198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81000" y="25908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U-Value=0.354 W/m2.K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20700" y="350459"/>
            <a:ext cx="86233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Heating loads in kindergarten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صورة 6" descr="Screenshot (473).png"/>
          <p:cNvPicPr>
            <a:picLocks noChangeAspect="1"/>
          </p:cNvPicPr>
          <p:nvPr/>
        </p:nvPicPr>
        <p:blipFill>
          <a:blip r:embed="rId2" cstate="print"/>
          <a:srcRect l="14758" t="16250" r="22489" b="12125"/>
          <a:stretch>
            <a:fillRect/>
          </a:stretch>
        </p:blipFill>
        <p:spPr>
          <a:xfrm>
            <a:off x="152400" y="1371600"/>
            <a:ext cx="8763000" cy="5278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20700" y="350459"/>
            <a:ext cx="86233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Heating loads in kindergarten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صورة 4" descr="Screenshot (474).png"/>
          <p:cNvPicPr>
            <a:picLocks noChangeAspect="1"/>
          </p:cNvPicPr>
          <p:nvPr/>
        </p:nvPicPr>
        <p:blipFill>
          <a:blip r:embed="rId2" cstate="print"/>
          <a:srcRect l="14225" t="16670" r="25298" b="19700"/>
          <a:stretch>
            <a:fillRect/>
          </a:stretch>
        </p:blipFill>
        <p:spPr>
          <a:xfrm>
            <a:off x="2590800" y="1143000"/>
            <a:ext cx="6400800" cy="54864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07504" y="2078308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Total heating capacity =33.62 KW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>Heating loads in kindergarten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عنصر نائب للمحتوى 3" descr="Screenshot (324).png"/>
          <p:cNvPicPr>
            <a:picLocks noGrp="1"/>
          </p:cNvPicPr>
          <p:nvPr>
            <p:ph idx="1"/>
          </p:nvPr>
        </p:nvPicPr>
        <p:blipFill>
          <a:blip r:embed="rId2" cstate="print"/>
          <a:srcRect l="15224" t="13105" r="22489" b="12500"/>
          <a:stretch>
            <a:fillRect/>
          </a:stretch>
        </p:blipFill>
        <p:spPr>
          <a:xfrm>
            <a:off x="152400" y="1219200"/>
            <a:ext cx="8686800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1295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Cooling loads in kindergarten</a:t>
            </a:r>
            <a:br>
              <a:rPr lang="en-US" sz="3600" b="1" dirty="0" smtClean="0">
                <a:solidFill>
                  <a:schemeClr val="tx1"/>
                </a:solidFill>
              </a:rPr>
            </a:b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6" name="عنصر نائب للمحتوى 5" descr="Screenshot (476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399" y="1066800"/>
            <a:ext cx="6324601" cy="5791200"/>
          </a:xfrm>
        </p:spPr>
      </p:pic>
      <p:sp>
        <p:nvSpPr>
          <p:cNvPr id="5" name="مربع نص 4"/>
          <p:cNvSpPr txBox="1"/>
          <p:nvPr/>
        </p:nvSpPr>
        <p:spPr>
          <a:xfrm>
            <a:off x="304800" y="28194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Total cooling capacity=61.43 KW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Simulation results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5" name="عنصر نائب للمحتوى 4" descr="Screenshot (328).png"/>
          <p:cNvPicPr>
            <a:picLocks noGrp="1"/>
          </p:cNvPicPr>
          <p:nvPr>
            <p:ph idx="1"/>
          </p:nvPr>
        </p:nvPicPr>
        <p:blipFill>
          <a:blip r:embed="rId2" cstate="print"/>
          <a:srcRect l="14744" t="24786" r="23878" b="15100"/>
          <a:stretch>
            <a:fillRect/>
          </a:stretch>
        </p:blipFill>
        <p:spPr>
          <a:xfrm>
            <a:off x="3886200" y="1371600"/>
            <a:ext cx="5105400" cy="54864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228600" y="2590800"/>
            <a:ext cx="365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j-lt"/>
              </a:rPr>
              <a:t>The use of lighting =16.83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KWh/m2</a:t>
            </a:r>
            <a:endParaRPr lang="ar-SA" b="1" dirty="0" smtClean="0">
              <a:solidFill>
                <a:srgbClr val="FF0000"/>
              </a:solidFill>
              <a:latin typeface="+mj-lt"/>
            </a:endParaRPr>
          </a:p>
          <a:p>
            <a:endParaRPr lang="en-US" b="1" dirty="0" smtClean="0">
              <a:solidFill>
                <a:srgbClr val="FF0000"/>
              </a:solidFill>
              <a:latin typeface="+mj-lt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+mj-lt"/>
              </a:rPr>
              <a:t>The use of cooling=44.83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KWh/m2</a:t>
            </a:r>
            <a:endParaRPr lang="ar-SA" b="1" dirty="0" smtClean="0">
              <a:solidFill>
                <a:srgbClr val="FF0000"/>
              </a:solidFill>
              <a:latin typeface="+mj-lt"/>
            </a:endParaRPr>
          </a:p>
          <a:p>
            <a:endParaRPr lang="en-US" b="1" dirty="0" smtClean="0">
              <a:solidFill>
                <a:srgbClr val="FF0000"/>
              </a:solidFill>
              <a:latin typeface="+mj-lt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+mj-lt"/>
              </a:rPr>
              <a:t>The use of heating=16.12 KWh/m2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Site Information</a:t>
            </a:r>
            <a:endParaRPr lang="ar-JO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558812"/>
            <a:ext cx="7920880" cy="4525963"/>
          </a:xfrm>
        </p:spPr>
        <p:txBody>
          <a:bodyPr>
            <a:normAutofit/>
          </a:bodyPr>
          <a:lstStyle/>
          <a:p>
            <a:endParaRPr lang="ar-SA" sz="2400" dirty="0" smtClean="0"/>
          </a:p>
          <a:p>
            <a:endParaRPr lang="ar-SA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site is located at </a:t>
            </a:r>
            <a:r>
              <a:rPr lang="en-US" sz="2400" dirty="0" err="1" smtClean="0"/>
              <a:t>Qaffen</a:t>
            </a:r>
            <a:r>
              <a:rPr lang="en-US" sz="2400" dirty="0" smtClean="0"/>
              <a:t> village in </a:t>
            </a:r>
            <a:r>
              <a:rPr lang="en-US" sz="2400" dirty="0" err="1" smtClean="0"/>
              <a:t>Tulkarm</a:t>
            </a:r>
            <a:r>
              <a:rPr lang="en-US" sz="2400" dirty="0" smtClean="0"/>
              <a:t>, </a:t>
            </a:r>
            <a:br>
              <a:rPr lang="en-US" sz="2400" dirty="0" smtClean="0"/>
            </a:br>
            <a:r>
              <a:rPr lang="en-US" sz="2400" dirty="0" smtClean="0"/>
              <a:t>Street. slight slope which equals 2%( from west to east). </a:t>
            </a:r>
            <a:endParaRPr lang="ar-SA" sz="2400" dirty="0" smtClean="0"/>
          </a:p>
          <a:p>
            <a:endParaRPr lang="ar-SA" sz="2400" dirty="0" smtClean="0"/>
          </a:p>
          <a:p>
            <a:endParaRPr lang="en-US" sz="2400" dirty="0" smtClean="0"/>
          </a:p>
          <a:p>
            <a:r>
              <a:rPr lang="en-US" sz="2400" b="1" dirty="0" smtClean="0"/>
              <a:t>The land has an area of 3595m</a:t>
            </a:r>
            <a:r>
              <a:rPr lang="en-US" sz="2400" b="1" baseline="30000" dirty="0" smtClean="0"/>
              <a:t>2.</a:t>
            </a:r>
          </a:p>
          <a:p>
            <a:endParaRPr lang="en-US" sz="2400" b="1" dirty="0" smtClean="0"/>
          </a:p>
          <a:p>
            <a:pPr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304800" y="561078"/>
            <a:ext cx="8229600" cy="646331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Absorption coefficient values</a:t>
            </a:r>
            <a:endParaRPr lang="ar-SA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860032" y="5403087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 Absorption coefficient for walls     after treatment .</a:t>
            </a:r>
            <a:endParaRPr lang="en-US" sz="2000" b="1" dirty="0">
              <a:latin typeface="+mj-lt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251520" y="2805604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Absorption coefficient for ceiling before treatment .</a:t>
            </a:r>
            <a:endParaRPr lang="en-US" sz="2000" b="1" dirty="0">
              <a:latin typeface="+mj-lt"/>
            </a:endParaRPr>
          </a:p>
        </p:txBody>
      </p:sp>
      <p:pic>
        <p:nvPicPr>
          <p:cNvPr id="11" name="صورة 10" descr="Screenshot (483).png"/>
          <p:cNvPicPr>
            <a:picLocks noChangeAspect="1"/>
          </p:cNvPicPr>
          <p:nvPr/>
        </p:nvPicPr>
        <p:blipFill>
          <a:blip r:embed="rId2" cstate="print"/>
          <a:srcRect l="41482" t="57575" r="27854" b="34850"/>
          <a:stretch>
            <a:fillRect/>
          </a:stretch>
        </p:blipFill>
        <p:spPr>
          <a:xfrm>
            <a:off x="179512" y="1662711"/>
            <a:ext cx="3950208" cy="791625"/>
          </a:xfrm>
          <a:prstGeom prst="rect">
            <a:avLst/>
          </a:prstGeom>
        </p:spPr>
      </p:pic>
      <p:pic>
        <p:nvPicPr>
          <p:cNvPr id="12" name="صورة 11" descr="Screenshot (379).png"/>
          <p:cNvPicPr/>
          <p:nvPr/>
        </p:nvPicPr>
        <p:blipFill>
          <a:blip r:embed="rId3" cstate="print"/>
          <a:srcRect l="41667" t="57500" r="28111" b="36250"/>
          <a:stretch>
            <a:fillRect/>
          </a:stretch>
        </p:blipFill>
        <p:spPr>
          <a:xfrm>
            <a:off x="179513" y="4364094"/>
            <a:ext cx="4146241" cy="704141"/>
          </a:xfrm>
          <a:prstGeom prst="rect">
            <a:avLst/>
          </a:prstGeom>
        </p:spPr>
      </p:pic>
      <p:sp>
        <p:nvSpPr>
          <p:cNvPr id="14" name="مربع نص 13"/>
          <p:cNvSpPr txBox="1"/>
          <p:nvPr/>
        </p:nvSpPr>
        <p:spPr>
          <a:xfrm>
            <a:off x="251520" y="5403087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Absorption coefficient for ceiling after treatment .</a:t>
            </a:r>
            <a:endParaRPr lang="en-US" sz="2000" b="1" dirty="0">
              <a:latin typeface="+mj-lt"/>
            </a:endParaRPr>
          </a:p>
        </p:txBody>
      </p:sp>
      <p:pic>
        <p:nvPicPr>
          <p:cNvPr id="15" name="صورة 14" descr="Screenshot (380).png"/>
          <p:cNvPicPr/>
          <p:nvPr/>
        </p:nvPicPr>
        <p:blipFill>
          <a:blip r:embed="rId4" cstate="print"/>
          <a:srcRect l="41464" t="57500" r="28111" b="36250"/>
          <a:stretch>
            <a:fillRect/>
          </a:stretch>
        </p:blipFill>
        <p:spPr>
          <a:xfrm>
            <a:off x="4731468" y="1662711"/>
            <a:ext cx="3981968" cy="727295"/>
          </a:xfrm>
          <a:prstGeom prst="rect">
            <a:avLst/>
          </a:prstGeom>
        </p:spPr>
      </p:pic>
      <p:sp>
        <p:nvSpPr>
          <p:cNvPr id="19" name="مربع نص 18"/>
          <p:cNvSpPr txBox="1"/>
          <p:nvPr/>
        </p:nvSpPr>
        <p:spPr>
          <a:xfrm>
            <a:off x="4860032" y="2701705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Absorption coefficient for walls before treatment .</a:t>
            </a:r>
            <a:endParaRPr lang="en-US" sz="2000" dirty="0">
              <a:latin typeface="+mj-lt"/>
            </a:endParaRPr>
          </a:p>
        </p:txBody>
      </p:sp>
      <p:pic>
        <p:nvPicPr>
          <p:cNvPr id="20" name="صورة 19" descr="Screenshot (484).png"/>
          <p:cNvPicPr>
            <a:picLocks noChangeAspect="1"/>
          </p:cNvPicPr>
          <p:nvPr/>
        </p:nvPicPr>
        <p:blipFill>
          <a:blip r:embed="rId5" cstate="print"/>
          <a:srcRect l="41482" t="57575" r="27854" b="37500"/>
          <a:stretch>
            <a:fillRect/>
          </a:stretch>
        </p:blipFill>
        <p:spPr>
          <a:xfrm>
            <a:off x="4788024" y="4364093"/>
            <a:ext cx="4050458" cy="72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52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395536" y="519819"/>
            <a:ext cx="53200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Reverberation time:</a:t>
            </a:r>
            <a:endParaRPr lang="en-US" sz="3200" b="1" dirty="0"/>
          </a:p>
        </p:txBody>
      </p:sp>
      <p:pic>
        <p:nvPicPr>
          <p:cNvPr id="11" name="عنصر نائب للمحتوى 10" descr="Screenshot (377)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524000"/>
            <a:ext cx="6172201" cy="5105400"/>
          </a:xfrm>
          <a:prstGeom prst="rect">
            <a:avLst/>
          </a:prstGeom>
        </p:spPr>
      </p:pic>
      <p:sp>
        <p:nvSpPr>
          <p:cNvPr id="13" name="مربع نص 12"/>
          <p:cNvSpPr txBox="1"/>
          <p:nvPr/>
        </p:nvSpPr>
        <p:spPr>
          <a:xfrm>
            <a:off x="179512" y="488359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RT60 for music room = 1.25 seconds at 500HZ . </a:t>
            </a:r>
            <a:endParaRPr lang="en-US" b="1" dirty="0">
              <a:latin typeface="+mj-lt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251520" y="3117301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j-lt"/>
              </a:rPr>
              <a:t>RT60 range for music room is from 1.2-1.4 seconds .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323528" y="1558811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1-Music Room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Reverberation time</a:t>
            </a:r>
            <a:br>
              <a:rPr lang="en-US" sz="3200" b="1" dirty="0" smtClean="0">
                <a:solidFill>
                  <a:schemeClr val="tx1"/>
                </a:solidFill>
                <a:latin typeface="+mn-lt"/>
              </a:rPr>
            </a:br>
            <a:endParaRPr lang="en-US"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524000"/>
            <a:ext cx="3733800" cy="4800600"/>
          </a:xfrm>
        </p:spPr>
        <p:txBody>
          <a:bodyPr>
            <a:normAutofit/>
          </a:bodyPr>
          <a:lstStyle/>
          <a:p>
            <a:endParaRPr lang="en-US" sz="1800" b="1" dirty="0" smtClean="0"/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2-Secretary room</a:t>
            </a:r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RT60 range for secretary rooms </a:t>
            </a:r>
            <a:endParaRPr lang="ar-SA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From (0.6-0.9) seconds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.</a:t>
            </a:r>
            <a:r>
              <a:rPr lang="en-US" sz="2000" b="1" dirty="0" smtClean="0">
                <a:latin typeface="+mj-lt"/>
              </a:rPr>
              <a:t> </a:t>
            </a:r>
            <a:endParaRPr lang="ar-SA" sz="2000" b="1" dirty="0" smtClean="0">
              <a:latin typeface="+mj-lt"/>
            </a:endParaRPr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r>
              <a:rPr lang="ar-SA" sz="1800" b="1" dirty="0" smtClean="0">
                <a:latin typeface="+mj-lt"/>
              </a:rPr>
              <a:t>    </a:t>
            </a:r>
            <a:endParaRPr lang="en-US" sz="1800" b="1" dirty="0" smtClean="0"/>
          </a:p>
          <a:p>
            <a:pPr>
              <a:buNone/>
            </a:pPr>
            <a:endParaRPr lang="en-US" sz="1800" b="1" dirty="0" smtClean="0"/>
          </a:p>
          <a:p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RT60 for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secretary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room =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0.75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seconds at 500HZ . </a:t>
            </a:r>
          </a:p>
          <a:p>
            <a:endParaRPr lang="en-US" sz="1800" b="1" dirty="0" smtClean="0"/>
          </a:p>
          <a:p>
            <a:endParaRPr lang="en-US" sz="1800" b="1" dirty="0" smtClean="0"/>
          </a:p>
          <a:p>
            <a:endParaRPr lang="en-US" sz="1800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4267200" y="1446653"/>
          <a:ext cx="4625280" cy="5273115"/>
        </p:xfrm>
        <a:graphic>
          <a:graphicData uri="http://schemas.openxmlformats.org/drawingml/2006/table">
            <a:tbl>
              <a:tblPr/>
              <a:tblGrid>
                <a:gridCol w="770165"/>
                <a:gridCol w="770700"/>
                <a:gridCol w="832549"/>
                <a:gridCol w="1096885"/>
                <a:gridCol w="1154981"/>
              </a:tblGrid>
              <a:tr h="57727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Volume: </a:t>
                      </a:r>
                      <a:r>
                        <a:rPr lang="en-GB" sz="17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212.220 </a:t>
                      </a: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1700" baseline="300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Surface Area: </a:t>
                      </a:r>
                      <a:r>
                        <a:rPr lang="en-GB" sz="1700" b="1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224.141 </a:t>
                      </a:r>
                      <a:r>
                        <a:rPr lang="en-GB" sz="1700" b="1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1700" b="1" baseline="300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1815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Occupancy:  0 (0 x 0%)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700">
                        <a:solidFill>
                          <a:srgbClr val="31849B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63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Most Suitable:  Sabine (Uniformly distributed)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Selected:  Sabine (Uniformly distributed)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54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Frequency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Absorption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Sabine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RT(60)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NOR-ER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RT(60)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MIL-SE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RT(60)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1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63Hz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52.822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0.64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0.65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0.56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125Hz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45.688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0.74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0.59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0.66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1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250Hz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42.811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0.78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0.69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0.71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500Hz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44.480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0.75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0.73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0.68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1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1kHz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35.447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0.88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0.90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0.82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2kHz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35.107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0.79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0.85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0.74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1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4kHz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39.209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0.63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0.70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0.59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8kHz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21.886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0.40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0.41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0.39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1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Times New Roman"/>
                        </a:rPr>
                        <a:t>16kHz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15.414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0.31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0.31</a:t>
                      </a:r>
                      <a:endParaRPr lang="en-US" sz="16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0.31</a:t>
                      </a:r>
                      <a:endParaRPr lang="en-US" sz="16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64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323528" y="208120"/>
            <a:ext cx="257176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STC Values:</a:t>
            </a:r>
            <a:endParaRPr lang="ar-SA" sz="2800" dirty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9" name="صورة 8" descr="Screenshot (363).png"/>
          <p:cNvPicPr/>
          <p:nvPr/>
        </p:nvPicPr>
        <p:blipFill>
          <a:blip r:embed="rId2" cstate="print"/>
          <a:srcRect l="32692" t="50997" r="32853" b="6553"/>
          <a:stretch>
            <a:fillRect/>
          </a:stretch>
        </p:blipFill>
        <p:spPr>
          <a:xfrm>
            <a:off x="4031432" y="208121"/>
            <a:ext cx="5112568" cy="6026160"/>
          </a:xfrm>
          <a:prstGeom prst="rect">
            <a:avLst/>
          </a:prstGeom>
        </p:spPr>
      </p:pic>
      <p:graphicFrame>
        <p:nvGraphicFramePr>
          <p:cNvPr id="14" name="جدول 13"/>
          <p:cNvGraphicFramePr>
            <a:graphicFrameLocks noGrp="1"/>
          </p:cNvGraphicFramePr>
          <p:nvPr/>
        </p:nvGraphicFramePr>
        <p:xfrm>
          <a:off x="179512" y="1039315"/>
          <a:ext cx="3672408" cy="2516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224136"/>
              </a:tblGrid>
              <a:tr h="923562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STC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j-lt"/>
                        </a:rPr>
                        <a:t>Before treatment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After treatment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79656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j-lt"/>
                        </a:rPr>
                        <a:t>wall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</a:rPr>
                        <a:t>46 dB</a:t>
                      </a:r>
                      <a:endParaRPr lang="en-US" sz="2000" b="1" dirty="0">
                        <a:latin typeface="+mj-lt"/>
                      </a:endParaRPr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j-lt"/>
                        </a:rPr>
                        <a:t>50 dB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79656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</a:rPr>
                        <a:t>partition</a:t>
                      </a:r>
                      <a:endParaRPr lang="en-US" sz="2000" b="1" dirty="0">
                        <a:latin typeface="+mj-lt"/>
                      </a:endParaRPr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j-lt"/>
                        </a:rPr>
                        <a:t>35 dB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j-lt"/>
                        </a:rPr>
                        <a:t>50 dB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 marT="65969" marB="65969"/>
                </a:tc>
              </a:tr>
            </a:tbl>
          </a:graphicData>
        </a:graphic>
      </p:graphicFrame>
      <p:sp>
        <p:nvSpPr>
          <p:cNvPr id="15" name="مربع نص 14"/>
          <p:cNvSpPr txBox="1"/>
          <p:nvPr/>
        </p:nvSpPr>
        <p:spPr>
          <a:xfrm>
            <a:off x="304800" y="4267200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Studs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(+9dB) and double thick insulation(+6dB) is the treatment for partitions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Plaster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to both sides (+4dB) as treatment for walls.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29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Structural Analysis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مستطيل 16"/>
          <p:cNvSpPr>
            <a:spLocks noGrp="1"/>
          </p:cNvSpPr>
          <p:nvPr>
            <p:ph idx="1"/>
          </p:nvPr>
        </p:nvSpPr>
        <p:spPr>
          <a:xfrm>
            <a:off x="762000" y="5410200"/>
            <a:ext cx="2971800" cy="381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>
            <a:normAutofit lnSpcReduction="10000"/>
          </a:bodyPr>
          <a:lstStyle/>
          <a:p>
            <a:pPr algn="ctr"/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Detailings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ستطيل 16"/>
          <p:cNvSpPr/>
          <p:nvPr/>
        </p:nvSpPr>
        <p:spPr>
          <a:xfrm>
            <a:off x="762000" y="2904754"/>
            <a:ext cx="2971800" cy="44804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Codes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17"/>
          <p:cNvSpPr/>
          <p:nvPr/>
        </p:nvSpPr>
        <p:spPr>
          <a:xfrm>
            <a:off x="762000" y="3581400"/>
            <a:ext cx="2971800" cy="40011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Design Data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6" name="مستطيل 18"/>
          <p:cNvSpPr/>
          <p:nvPr/>
        </p:nvSpPr>
        <p:spPr>
          <a:xfrm>
            <a:off x="762000" y="4191000"/>
            <a:ext cx="2971800" cy="40011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Stuctural</a:t>
            </a:r>
            <a:r>
              <a:rPr lang="en-US" sz="2000" b="1" dirty="0" smtClean="0">
                <a:solidFill>
                  <a:schemeClr val="tx1"/>
                </a:solidFill>
              </a:rPr>
              <a:t> Elements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7" name="مستطيل 19"/>
          <p:cNvSpPr/>
          <p:nvPr/>
        </p:nvSpPr>
        <p:spPr>
          <a:xfrm>
            <a:off x="762000" y="4800600"/>
            <a:ext cx="2971800" cy="40011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ETABS Results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8" name="مربع نص 3"/>
          <p:cNvSpPr txBox="1"/>
          <p:nvPr/>
        </p:nvSpPr>
        <p:spPr>
          <a:xfrm>
            <a:off x="762000" y="2133600"/>
            <a:ext cx="29718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Outlines :</a:t>
            </a:r>
            <a:endParaRPr lang="ar-SA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Design codes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(ACI 318-11).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design according to UBC-97.</a:t>
            </a:r>
            <a:endParaRPr lang="ar-S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analysis and design were done using SAP2000, and ETABS 2015  programs.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Design Data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Concrete compressive strength</a:t>
            </a:r>
          </a:p>
          <a:p>
            <a:pPr>
              <a:buNone/>
            </a:pPr>
            <a:r>
              <a:rPr lang="en-US" dirty="0" err="1" smtClean="0"/>
              <a:t>f`c</a:t>
            </a:r>
            <a:r>
              <a:rPr lang="en-US" dirty="0" smtClean="0"/>
              <a:t> </a:t>
            </a:r>
            <a:r>
              <a:rPr lang="en-US" dirty="0" smtClean="0"/>
              <a:t>= 24 </a:t>
            </a:r>
            <a:r>
              <a:rPr lang="en-US" dirty="0" err="1" smtClean="0"/>
              <a:t>MPa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Yielding strength of steel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fy</a:t>
            </a:r>
            <a:r>
              <a:rPr lang="en-US" dirty="0" smtClean="0"/>
              <a:t> </a:t>
            </a:r>
            <a:r>
              <a:rPr lang="en-US" dirty="0" smtClean="0"/>
              <a:t>= 420 </a:t>
            </a:r>
            <a:r>
              <a:rPr lang="en-US" dirty="0" err="1" smtClean="0"/>
              <a:t>Mpa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Bearing capacity of soil </a:t>
            </a:r>
          </a:p>
          <a:p>
            <a:pPr>
              <a:buNone/>
            </a:pPr>
            <a:r>
              <a:rPr lang="en-US" dirty="0" smtClean="0"/>
              <a:t>   3kg/cm2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Structural system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Concrete </a:t>
            </a:r>
            <a:r>
              <a:rPr lang="en-US" dirty="0" smtClean="0"/>
              <a:t>structure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One way ribbed slab</a:t>
            </a:r>
          </a:p>
          <a:p>
            <a:pPr>
              <a:buNone/>
            </a:pPr>
            <a:r>
              <a:rPr lang="en-US" dirty="0" smtClean="0"/>
              <a:t>thickness of 30 cm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Structural elements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Concrete structure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3D Structural Modeling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For Block1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3d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638783"/>
            <a:ext cx="6019800" cy="444879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Site Information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Content Placeholder 4" descr="قطعة الارض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057400"/>
            <a:ext cx="7543800" cy="4191000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Compatibility check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Content Placeholder 5" descr="compatabililty chec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5410200" cy="4525963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Equilibrium Check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Content Placeholder 6" descr="dead load chec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4114800"/>
            <a:ext cx="7239000" cy="2286000"/>
          </a:xfr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600200"/>
          <a:ext cx="60960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calculations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ETABS 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%Error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Live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915.2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1.7%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Dead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dirty="0" smtClean="0">
                          <a:latin typeface="AIGDT" pitchFamily="2" charset="2"/>
                          <a:cs typeface="+mn-cs"/>
                        </a:rPr>
                        <a:t>18</a:t>
                      </a:r>
                      <a:r>
                        <a:rPr lang="en-US" sz="1800" dirty="0" smtClean="0">
                          <a:latin typeface="AIGDT" pitchFamily="2" charset="2"/>
                          <a:cs typeface="+mn-cs"/>
                        </a:rPr>
                        <a:t>05.9</a:t>
                      </a:r>
                      <a:endParaRPr lang="en-US" sz="1800" dirty="0">
                        <a:latin typeface="AIGDT" pitchFamily="2" charset="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1783.9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1.2%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SID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915.2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kN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931.2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Stress-Strain Check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2743200"/>
          <a:ext cx="82296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Ultimate</a:t>
                      </a:r>
                      <a:r>
                        <a:rPr lang="en-US" baseline="0" dirty="0" smtClean="0"/>
                        <a:t> force from  ETABS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Ultimate</a:t>
                      </a:r>
                      <a:r>
                        <a:rPr lang="en-US" baseline="0" dirty="0" smtClean="0"/>
                        <a:t> force calculated manually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Error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389.85 </a:t>
                      </a:r>
                      <a:r>
                        <a:rPr lang="en-US" dirty="0" err="1" smtClean="0"/>
                        <a:t>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364 </a:t>
                      </a:r>
                      <a:r>
                        <a:rPr lang="en-US" dirty="0" err="1" smtClean="0"/>
                        <a:t>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154 </a:t>
                      </a:r>
                      <a:r>
                        <a:rPr lang="en-US" dirty="0" err="1" smtClean="0"/>
                        <a:t>kN.m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151.02 </a:t>
                      </a:r>
                      <a:r>
                        <a:rPr lang="en-US" dirty="0" err="1" smtClean="0"/>
                        <a:t>kN.m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52.8 </a:t>
                      </a:r>
                      <a:r>
                        <a:rPr lang="en-US" dirty="0" err="1" smtClean="0"/>
                        <a:t>kNm</a:t>
                      </a:r>
                      <a:r>
                        <a:rPr lang="en-US" dirty="0" smtClean="0"/>
                        <a:t>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55.7 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Deflection Check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Max. allowable check = L/240 = 9.11/24= 37mm&gt;max. deflection in the structure = 14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maxxxx defle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2971800"/>
            <a:ext cx="4800600" cy="3267531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Seismic Design(Response spectrum)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factors that we should know:</a:t>
            </a:r>
          </a:p>
          <a:p>
            <a:pPr>
              <a:buNone/>
            </a:pPr>
            <a:r>
              <a:rPr lang="en-US" dirty="0" smtClean="0"/>
              <a:t>I(importance factor) = 1.25</a:t>
            </a:r>
          </a:p>
          <a:p>
            <a:pPr>
              <a:buNone/>
            </a:pPr>
            <a:r>
              <a:rPr lang="en-US" dirty="0" smtClean="0"/>
              <a:t>R = 5.5 </a:t>
            </a:r>
          </a:p>
          <a:p>
            <a:pPr>
              <a:buNone/>
            </a:pPr>
            <a:r>
              <a:rPr lang="en-US" dirty="0" smtClean="0"/>
              <a:t>Ca (seismic coefficient) = 0.20</a:t>
            </a:r>
          </a:p>
          <a:p>
            <a:pPr>
              <a:buNone/>
            </a:pPr>
            <a:r>
              <a:rPr lang="en-US" dirty="0" err="1" smtClean="0"/>
              <a:t>Cv</a:t>
            </a:r>
            <a:r>
              <a:rPr lang="en-US" dirty="0" smtClean="0"/>
              <a:t> (seismic coefficient) = 0.20</a:t>
            </a:r>
          </a:p>
          <a:p>
            <a:pPr>
              <a:buNone/>
            </a:pPr>
            <a:r>
              <a:rPr lang="en-US" dirty="0" smtClean="0"/>
              <a:t>T (period) = 0.074 sec.</a:t>
            </a:r>
          </a:p>
          <a:p>
            <a:pPr>
              <a:buNone/>
            </a:pPr>
            <a:r>
              <a:rPr lang="en-US" dirty="0" smtClean="0"/>
              <a:t>Z = 0.2</a:t>
            </a:r>
            <a:endParaRPr lang="ar-SA" dirty="0" smtClean="0"/>
          </a:p>
          <a:p>
            <a:pPr>
              <a:buNone/>
            </a:pPr>
            <a:r>
              <a:rPr lang="en-US" dirty="0" smtClean="0"/>
              <a:t>Soil profile </a:t>
            </a:r>
            <a:r>
              <a:rPr lang="en-US" dirty="0" err="1" smtClean="0"/>
              <a:t>S</a:t>
            </a:r>
            <a:r>
              <a:rPr lang="en-US" sz="2400" dirty="0" err="1" smtClean="0"/>
              <a:t>b</a:t>
            </a:r>
            <a:endParaRPr lang="en-US" sz="24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Period Check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 manual= 0.048*(4)¾=0.138 sec.</a:t>
            </a:r>
          </a:p>
          <a:p>
            <a:pPr>
              <a:buNone/>
            </a:pPr>
            <a:r>
              <a:rPr lang="en-US" dirty="0" smtClean="0"/>
              <a:t>T from ETABS = 0.074 sec.</a:t>
            </a:r>
          </a:p>
          <a:p>
            <a:pPr>
              <a:buNone/>
            </a:pPr>
            <a:r>
              <a:rPr lang="en-US" dirty="0" smtClean="0"/>
              <a:t>T from ETABS should be less than 1.3Tmanual.</a:t>
            </a:r>
          </a:p>
          <a:p>
            <a:pPr>
              <a:buNone/>
            </a:pPr>
            <a:r>
              <a:rPr lang="en-US" smtClean="0"/>
              <a:t>The period is OK. 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eriod chec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457200"/>
            <a:ext cx="8382000" cy="5668963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Base shear (V) from ETABS :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EQx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EQy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=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Vmax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.  </a:t>
            </a:r>
          </a:p>
          <a:p>
            <a:endParaRPr lang="en-US" dirty="0"/>
          </a:p>
        </p:txBody>
      </p:sp>
      <p:pic>
        <p:nvPicPr>
          <p:cNvPr id="5" name="Picture 4" descr="New New EQ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252709"/>
            <a:ext cx="7125695" cy="1776491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Cross and longitudinal section in slab: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section in sla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09801"/>
            <a:ext cx="8305800" cy="3429000"/>
          </a:xfr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Beam detailing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beam reinforceme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4654" y="2291300"/>
            <a:ext cx="5134692" cy="36771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838202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Architectural Design</a:t>
            </a: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85800" y="1828800"/>
            <a:ext cx="4267200" cy="461665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Outline: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85786" y="3428999"/>
            <a:ext cx="3429024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Circulation and entrances </a:t>
            </a:r>
            <a:endParaRPr lang="ar-SA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785786" y="4253614"/>
            <a:ext cx="3429024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785786" y="2604384"/>
            <a:ext cx="3429024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plan</a:t>
            </a:r>
            <a:endParaRPr lang="ar-SA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785786" y="5078229"/>
            <a:ext cx="3429024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Sections</a:t>
            </a:r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Column detailing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column reinforceme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48006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Footing detailing: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footing reinfor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733254"/>
            <a:ext cx="5791200" cy="4743746"/>
          </a:xfr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Stair Reinforcement: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stair reinforceme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67703"/>
            <a:ext cx="8229600" cy="3524356"/>
          </a:xfr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0788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Mechanical Design</a:t>
            </a: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04800" y="1752600"/>
            <a:ext cx="3886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Outlines: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14348" y="2501308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714348" y="3532076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714348" y="4562845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57200" y="393793"/>
            <a:ext cx="5410200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>
              <a:spcBef>
                <a:spcPct val="0"/>
              </a:spcBef>
              <a:buNone/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Water consumption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14348" y="1676693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building of water demand = 1400 L / day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(according  to municipality of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Tulkarm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 water consumption / child/day in KG = 15L/child/day</a:t>
            </a:r>
          </a:p>
          <a:p>
            <a:endParaRPr lang="ar-SA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0"/>
            <a:ext cx="2514600" cy="5581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3979915" y="2439469"/>
            <a:ext cx="4826962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a water tank of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2m3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351013"/>
            <a:ext cx="3707904" cy="342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1264386"/>
            <a:ext cx="5038725" cy="457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142999" y="112337"/>
            <a:ext cx="6553200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Drainage system for 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Ground </a:t>
            </a: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Floor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449937"/>
            <a:ext cx="4338636" cy="154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831516"/>
            <a:ext cx="3248025" cy="550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860033" y="3532899"/>
            <a:ext cx="2229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This KG have 142 </a:t>
            </a:r>
            <a:r>
              <a:rPr lang="en-US" dirty="0" err="1" smtClean="0"/>
              <a:t>dFu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18501" y="334423"/>
            <a:ext cx="560762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Roof and Storm water Drainage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" name="Picture 3" descr="ميلان المطر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55154"/>
            <a:ext cx="9144000" cy="5902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3718"/>
            <a:ext cx="8229600" cy="97247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Domestic hot water: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1637" y="2963069"/>
            <a:ext cx="58007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1" y="5593614"/>
            <a:ext cx="5196991" cy="72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28600" y="381000"/>
            <a:ext cx="3124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Site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plan</a:t>
            </a:r>
            <a:endParaRPr lang="ar-SA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667000" y="6019800"/>
            <a:ext cx="2667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Circulation &amp;entrance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total=3595</a:t>
            </a:r>
            <a:r>
              <a:rPr lang="en-US" dirty="0" smtClean="0"/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b="1" baseline="30000" dirty="0" smtClean="0"/>
              <a:t>2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site plan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066800"/>
            <a:ext cx="8686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38200" y="1600200"/>
            <a:ext cx="5715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used HVAC system is Radiators system:</a:t>
            </a:r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304800" y="233617"/>
            <a:ext cx="7639016" cy="985583"/>
          </a:xfrm>
        </p:spPr>
        <p:txBody>
          <a:bodyPr/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HVAC Design</a:t>
            </a:r>
            <a:endParaRPr lang="ar-JO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92078"/>
            <a:ext cx="7143800" cy="38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Number of sections of radiators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61829" y="1935163"/>
            <a:ext cx="342034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153400" cy="8382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Annual Fuel Consumption:</a:t>
            </a:r>
            <a:r>
              <a:rPr lang="en-US" b="1" dirty="0" smtClean="0"/>
              <a:t>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Mf = 24𝑄∗𝐷𝐷 (𝑇𝑖−𝑇𝑜)∗𝐶𝑉* (𝐶𝑑/ ɳ) </a:t>
            </a:r>
          </a:p>
          <a:p>
            <a:r>
              <a:rPr lang="en-US" dirty="0" smtClean="0"/>
              <a:t>=24∗70∗3600∗1126.6 18∗39000* (0.75/ 0.8 )   =9100kg/season  </a:t>
            </a:r>
          </a:p>
          <a:p>
            <a:r>
              <a:rPr lang="en-US" dirty="0" smtClean="0"/>
              <a:t>The volume of diesel fuel tank: </a:t>
            </a:r>
            <a:r>
              <a:rPr lang="en-US" dirty="0" err="1" smtClean="0"/>
              <a:t>Vf</a:t>
            </a:r>
            <a:r>
              <a:rPr lang="en-US" dirty="0" smtClean="0"/>
              <a:t> = 9100/850 = 10.70 m3    </a:t>
            </a:r>
            <a:r>
              <a:rPr lang="en-US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19819"/>
            <a:ext cx="8229600" cy="1143001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Expansion Tank.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the Boiler Capacity, the minimum Tank Volume shall be not less than 250Liter.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Boiler Chimney.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</a:t>
            </a:r>
            <a:endParaRPr lang="en-US" dirty="0" smtClean="0"/>
          </a:p>
          <a:p>
            <a:pPr lvl="0"/>
            <a:r>
              <a:rPr lang="en-US" b="1" dirty="0" smtClean="0"/>
              <a:t> Boiler uses diesel as fuel.</a:t>
            </a:r>
            <a:endParaRPr lang="en-US" dirty="0" smtClean="0"/>
          </a:p>
          <a:p>
            <a:pPr lvl="0"/>
            <a:r>
              <a:rPr lang="en-US" b="1" dirty="0" smtClean="0"/>
              <a:t> Combustion Efficiency for diesel (ɳ)= 80%. </a:t>
            </a:r>
            <a:endParaRPr lang="en-US" dirty="0" smtClean="0"/>
          </a:p>
          <a:p>
            <a:pPr lvl="0"/>
            <a:r>
              <a:rPr lang="en-US" b="1" dirty="0" smtClean="0"/>
              <a:t> Calorific Value of diesel (C.V) = 39000 kJ/kg. </a:t>
            </a:r>
            <a:endParaRPr lang="en-US" dirty="0" smtClean="0"/>
          </a:p>
          <a:p>
            <a:pPr lvl="0"/>
            <a:r>
              <a:rPr lang="en-US" b="1" dirty="0" smtClean="0"/>
              <a:t> ṁ g = mass flow rate of flue gases leaving chimney.</a:t>
            </a:r>
            <a:endParaRPr lang="en-US" dirty="0" smtClean="0"/>
          </a:p>
          <a:p>
            <a:pPr lvl="0"/>
            <a:r>
              <a:rPr lang="en-US" b="1" dirty="0" smtClean="0"/>
              <a:t> ṁ f  =mass flow rate of fuel. </a:t>
            </a:r>
            <a:endParaRPr lang="en-US" dirty="0" smtClean="0"/>
          </a:p>
          <a:p>
            <a:pPr lvl="0"/>
            <a:r>
              <a:rPr lang="en-US" b="1" dirty="0" smtClean="0"/>
              <a:t> Velocity (v) = 3-5 m/s .  Use 5 m/s. </a:t>
            </a:r>
            <a:endParaRPr lang="en-US" dirty="0" smtClean="0"/>
          </a:p>
          <a:p>
            <a:pPr lvl="0"/>
            <a:r>
              <a:rPr lang="en-US" b="1" dirty="0" smtClean="0"/>
              <a:t> Fuel gases density (</a:t>
            </a:r>
            <a:r>
              <a:rPr lang="en-US" b="1" dirty="0" err="1" smtClean="0"/>
              <a:t>ρg</a:t>
            </a:r>
            <a:r>
              <a:rPr lang="en-US" b="1" dirty="0" smtClean="0"/>
              <a:t>)=1.1 kg/m3.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Then the chimney diameter of the boiler is: Dc = 0.1188m (118.8 mm) </a:t>
            </a:r>
            <a:endParaRPr lang="en-US" dirty="0" smtClean="0"/>
          </a:p>
          <a:p>
            <a:r>
              <a:rPr lang="en-US" b="1" dirty="0" smtClean="0"/>
              <a:t>∴The chimney diameter is 240mm.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Pipe sizing: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47114"/>
            <a:ext cx="8064896" cy="529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71612" y="3077369"/>
            <a:ext cx="62007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830997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Safety Design</a:t>
            </a: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71472" y="1573616"/>
            <a:ext cx="4267200" cy="52322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outline</a:t>
            </a:r>
            <a:endParaRPr lang="ar-SA" sz="2800" b="1" dirty="0" smtClean="0">
              <a:solidFill>
                <a:schemeClr val="tx1"/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785786" y="4253614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signs</a:t>
            </a:r>
            <a:endParaRPr lang="ar-SA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827584" y="2909503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Fire Fighting System</a:t>
            </a:r>
            <a:endParaRPr lang="ar-SA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35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2362200" cy="7215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/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</a:b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Ground Floor</a:t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</a:br>
            <a:endParaRPr lang="en-US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5930308"/>
            <a:ext cx="2000232" cy="927692"/>
          </a:xfrm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1670" t="2129" r="1670" b="2129"/>
          <a:stretch>
            <a:fillRect/>
          </a:stretch>
        </p:blipFill>
        <p:spPr bwMode="auto">
          <a:xfrm>
            <a:off x="2133600" y="0"/>
            <a:ext cx="701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0" y="2971800"/>
            <a:ext cx="1938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Area=837m</a:t>
            </a:r>
            <a:r>
              <a:rPr lang="en-US" sz="24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63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09386"/>
            <a:ext cx="8229600" cy="1323439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</a:b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Safety/Fire Fighting System</a:t>
            </a: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9" name="عنصر نائب للمحتوى 8" descr="Screenshot (487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2328" t="25000" r="33031" b="31250"/>
          <a:stretch>
            <a:fillRect/>
          </a:stretch>
        </p:blipFill>
        <p:spPr>
          <a:xfrm>
            <a:off x="6439617" y="1143000"/>
            <a:ext cx="2704383" cy="1920380"/>
          </a:xfrm>
        </p:spPr>
      </p:pic>
      <p:pic>
        <p:nvPicPr>
          <p:cNvPr id="6" name="صورة 5" descr="Screenshot (486).png"/>
          <p:cNvPicPr>
            <a:picLocks noChangeAspect="1"/>
          </p:cNvPicPr>
          <p:nvPr/>
        </p:nvPicPr>
        <p:blipFill>
          <a:blip r:embed="rId3" cstate="print"/>
          <a:srcRect l="21891" t="30305" r="12522" b="19700"/>
          <a:stretch>
            <a:fillRect/>
          </a:stretch>
        </p:blipFill>
        <p:spPr>
          <a:xfrm>
            <a:off x="0" y="1828800"/>
            <a:ext cx="64770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517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1882847"/>
            <a:ext cx="4159404" cy="3217986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5267400"/>
            <a:ext cx="27146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Hose and extinguishers cabinet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6" name="Picture 7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6381" y="1470539"/>
            <a:ext cx="2666511" cy="3710767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429256" y="5421287"/>
            <a:ext cx="27146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Fire alarm device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426422"/>
            <a:ext cx="8229600" cy="646331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Fire Fighting System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95645"/>
            <a:ext cx="8229600" cy="70788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Safety signs</a:t>
            </a: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6" name="عنصر نائب للمحتوى 5" descr="6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676692"/>
            <a:ext cx="4258270" cy="1958461"/>
          </a:xfrm>
        </p:spPr>
      </p:pic>
      <p:sp>
        <p:nvSpPr>
          <p:cNvPr id="7" name="مستطيل 6"/>
          <p:cNvSpPr/>
          <p:nvPr/>
        </p:nvSpPr>
        <p:spPr>
          <a:xfrm>
            <a:off x="1285852" y="3944384"/>
            <a:ext cx="24591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+mj-lt"/>
              </a:rPr>
              <a:t>Emergency exit signs.</a:t>
            </a:r>
            <a:endParaRPr lang="ar-JO" sz="2000" b="1" dirty="0">
              <a:latin typeface="+mj-lt"/>
            </a:endParaRPr>
          </a:p>
        </p:txBody>
      </p:sp>
      <p:pic>
        <p:nvPicPr>
          <p:cNvPr id="10" name="Picture 23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9257" y="1367462"/>
            <a:ext cx="1906859" cy="2783076"/>
          </a:xfrm>
          <a:prstGeom prst="rect">
            <a:avLst/>
          </a:prstGeom>
        </p:spPr>
      </p:pic>
      <p:sp>
        <p:nvSpPr>
          <p:cNvPr id="11" name="مستطيل 10"/>
          <p:cNvSpPr/>
          <p:nvPr/>
        </p:nvSpPr>
        <p:spPr>
          <a:xfrm>
            <a:off x="5429256" y="4253615"/>
            <a:ext cx="24288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+mj-lt"/>
              </a:rPr>
              <a:t>Don’t use the elevator in case of fire</a:t>
            </a:r>
            <a:endParaRPr lang="ar-JO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609600" y="16398"/>
            <a:ext cx="8229600" cy="76944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Electrical Design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cxnSp>
        <p:nvCxnSpPr>
          <p:cNvPr id="21" name="رابط بشكل مرفق 13"/>
          <p:cNvCxnSpPr/>
          <p:nvPr/>
        </p:nvCxnSpPr>
        <p:spPr>
          <a:xfrm rot="5400000">
            <a:off x="1900489" y="1622594"/>
            <a:ext cx="1454590" cy="288032"/>
          </a:xfrm>
          <a:prstGeom prst="bentConnector3">
            <a:avLst>
              <a:gd name="adj1" fmla="val 52543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2" name="مستطيل 14"/>
          <p:cNvSpPr/>
          <p:nvPr/>
        </p:nvSpPr>
        <p:spPr>
          <a:xfrm>
            <a:off x="971600" y="2597805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Socket distribution </a:t>
            </a:r>
            <a:endParaRPr lang="ar-SA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مستطيل 16"/>
          <p:cNvSpPr/>
          <p:nvPr/>
        </p:nvSpPr>
        <p:spPr>
          <a:xfrm>
            <a:off x="971600" y="3740697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distribution</a:t>
            </a:r>
            <a:endParaRPr lang="ar-SA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مستطيل 17"/>
          <p:cNvSpPr/>
          <p:nvPr/>
        </p:nvSpPr>
        <p:spPr>
          <a:xfrm>
            <a:off x="971600" y="4779691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Dialux</a:t>
            </a:r>
            <a:endParaRPr lang="ar-SA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2729"/>
            <a:ext cx="8229600" cy="1938992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6856" y="-519175"/>
            <a:ext cx="82296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Distribution of Sockets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9" name="صورة 8" descr="Screenshot (489).png"/>
          <p:cNvPicPr>
            <a:picLocks noChangeAspect="1"/>
          </p:cNvPicPr>
          <p:nvPr/>
        </p:nvPicPr>
        <p:blipFill>
          <a:blip r:embed="rId2" cstate="print"/>
          <a:srcRect l="8263" t="22730" r="7411" b="13640"/>
          <a:stretch>
            <a:fillRect/>
          </a:stretch>
        </p:blipFill>
        <p:spPr>
          <a:xfrm>
            <a:off x="251520" y="1143214"/>
            <a:ext cx="8712968" cy="51813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8053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Lighting Distribution </a:t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 descr="Screenshot (490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6164" t="28750" r="16164" b="16250"/>
          <a:stretch>
            <a:fillRect/>
          </a:stretch>
        </p:blipFill>
        <p:spPr>
          <a:xfrm>
            <a:off x="304800" y="1676400"/>
            <a:ext cx="8458200" cy="4876800"/>
          </a:xfrm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Type </a:t>
            </a:r>
            <a:r>
              <a:rPr lang="en-US" sz="3200" b="1" dirty="0" smtClean="0">
                <a:solidFill>
                  <a:schemeClr val="tx1"/>
                </a:solidFill>
              </a:rPr>
              <a:t>of lighting units/</a:t>
            </a:r>
            <a:r>
              <a:rPr lang="en-US" sz="3200" b="1" dirty="0" err="1" smtClean="0">
                <a:solidFill>
                  <a:schemeClr val="tx1"/>
                </a:solidFill>
              </a:rPr>
              <a:t>Dialux</a:t>
            </a:r>
            <a:r>
              <a:rPr lang="en-US" sz="3200" b="1" dirty="0" smtClean="0">
                <a:solidFill>
                  <a:schemeClr val="tx1"/>
                </a:solidFill>
              </a:rPr>
              <a:t> 4.12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13" name="عنصر نائب للمحتوى 12" descr="Screenshot (383).png"/>
          <p:cNvPicPr>
            <a:picLocks noGrp="1"/>
          </p:cNvPicPr>
          <p:nvPr>
            <p:ph idx="1"/>
          </p:nvPr>
        </p:nvPicPr>
        <p:blipFill>
          <a:blip r:embed="rId2" cstate="print"/>
          <a:srcRect l="26003" t="21250" r="13353" b="51250"/>
          <a:stretch>
            <a:fillRect/>
          </a:stretch>
        </p:blipFill>
        <p:spPr>
          <a:xfrm>
            <a:off x="3733800" y="1447800"/>
            <a:ext cx="5105400" cy="2895600"/>
          </a:xfrm>
          <a:prstGeom prst="rect">
            <a:avLst/>
          </a:prstGeom>
        </p:spPr>
      </p:pic>
      <p:sp>
        <p:nvSpPr>
          <p:cNvPr id="17" name="مربع نص 16"/>
          <p:cNvSpPr txBox="1"/>
          <p:nvPr/>
        </p:nvSpPr>
        <p:spPr>
          <a:xfrm>
            <a:off x="5652120" y="4675791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Class room 1</a:t>
            </a:r>
            <a:endParaRPr lang="en-US" b="1" dirty="0"/>
          </a:p>
        </p:txBody>
      </p:sp>
      <p:pic>
        <p:nvPicPr>
          <p:cNvPr id="19" name="صورة 18" descr="Screenshot (492).png"/>
          <p:cNvPicPr>
            <a:picLocks noChangeAspect="1"/>
          </p:cNvPicPr>
          <p:nvPr/>
        </p:nvPicPr>
        <p:blipFill>
          <a:blip r:embed="rId3" cstate="print"/>
          <a:srcRect l="29557" t="24245" r="38927" b="21215"/>
          <a:stretch>
            <a:fillRect/>
          </a:stretch>
        </p:blipFill>
        <p:spPr>
          <a:xfrm>
            <a:off x="381000" y="2895600"/>
            <a:ext cx="2664296" cy="374037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5257800" y="5334000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PLAT LED </a:t>
            </a:r>
            <a:r>
              <a:rPr lang="en-US" b="1" dirty="0" err="1" smtClean="0">
                <a:latin typeface="+mj-lt"/>
              </a:rPr>
              <a:t>luminair</a:t>
            </a:r>
            <a:endParaRPr lang="en-US" b="1" dirty="0" smtClean="0">
              <a:latin typeface="+mj-lt"/>
            </a:endParaRPr>
          </a:p>
          <a:p>
            <a:r>
              <a:rPr lang="en-US" b="1" dirty="0" err="1" smtClean="0">
                <a:latin typeface="+mj-lt"/>
              </a:rPr>
              <a:t>Uo</a:t>
            </a:r>
            <a:r>
              <a:rPr lang="en-US" b="1" dirty="0" smtClean="0">
                <a:latin typeface="+mj-lt"/>
              </a:rPr>
              <a:t>=0.595</a:t>
            </a:r>
            <a:endParaRPr lang="en-US" dirty="0" smtClean="0">
              <a:latin typeface="+mj-lt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457200" y="14478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Class room 1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160650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Type of lighting units/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</a:rPr>
              <a:t>Dialux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 4.12</a:t>
            </a:r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عنصر نائب للمحتوى 3" descr="Screenshot (384).png"/>
          <p:cNvPicPr>
            <a:picLocks noGrp="1"/>
          </p:cNvPicPr>
          <p:nvPr>
            <p:ph idx="1"/>
          </p:nvPr>
        </p:nvPicPr>
        <p:blipFill>
          <a:blip r:embed="rId2" cstate="print"/>
          <a:srcRect l="62548" t="22500" r="13353" b="51250"/>
          <a:stretch>
            <a:fillRect/>
          </a:stretch>
        </p:blipFill>
        <p:spPr>
          <a:xfrm>
            <a:off x="381000" y="2514600"/>
            <a:ext cx="3135557" cy="277068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57200" y="5562600"/>
            <a:ext cx="266429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+mj-lt"/>
              </a:rPr>
              <a:t>Uo</a:t>
            </a:r>
            <a:r>
              <a:rPr lang="en-US" sz="2000" b="1" dirty="0" smtClean="0">
                <a:latin typeface="+mj-lt"/>
              </a:rPr>
              <a:t>=0.535</a:t>
            </a:r>
          </a:p>
          <a:p>
            <a:r>
              <a:rPr lang="en-US" sz="2000" b="1" dirty="0" smtClean="0">
                <a:latin typeface="+mj-lt"/>
              </a:rPr>
              <a:t>Type: OSRAM </a:t>
            </a:r>
            <a:r>
              <a:rPr lang="en-US" sz="2000" b="1" dirty="0" err="1" smtClean="0">
                <a:latin typeface="+mj-lt"/>
              </a:rPr>
              <a:t>luminair</a:t>
            </a:r>
            <a:endParaRPr lang="en-US" sz="2000" b="1" dirty="0" smtClean="0">
              <a:latin typeface="+mj-lt"/>
            </a:endParaRPr>
          </a:p>
          <a:p>
            <a:endParaRPr lang="en-US" dirty="0"/>
          </a:p>
        </p:txBody>
      </p:sp>
      <p:pic>
        <p:nvPicPr>
          <p:cNvPr id="6" name="صورة 5" descr="Screenshot (493).png"/>
          <p:cNvPicPr>
            <a:picLocks noChangeAspect="1"/>
          </p:cNvPicPr>
          <p:nvPr/>
        </p:nvPicPr>
        <p:blipFill>
          <a:blip r:embed="rId3" cstate="print"/>
          <a:srcRect l="27002" t="27275" r="49898" b="18185"/>
          <a:stretch>
            <a:fillRect/>
          </a:stretch>
        </p:blipFill>
        <p:spPr>
          <a:xfrm>
            <a:off x="5638800" y="1828800"/>
            <a:ext cx="2880320" cy="4046083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762000" y="15240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Teachers room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8596" y="281243"/>
            <a:ext cx="8229600" cy="58477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Artificial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Lighting from </a:t>
            </a:r>
            <a:r>
              <a:rPr 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Dialux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 4.12 Program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63272" cy="4775153"/>
          </a:xfrm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609600" y="5791200"/>
            <a:ext cx="2962268" cy="561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Class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 room rendering</a:t>
            </a:r>
            <a:endParaRPr kumimoji="0" lang="ar-QA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9" name="صورة 8" descr="Screenshot (389).png"/>
          <p:cNvPicPr/>
          <p:nvPr/>
        </p:nvPicPr>
        <p:blipFill>
          <a:blip r:embed="rId2" cstate="print"/>
          <a:srcRect l="33173" t="25926" r="19872" b="21937"/>
          <a:stretch>
            <a:fillRect/>
          </a:stretch>
        </p:blipFill>
        <p:spPr>
          <a:xfrm>
            <a:off x="0" y="1247114"/>
            <a:ext cx="4392488" cy="4532863"/>
          </a:xfrm>
          <a:prstGeom prst="rect">
            <a:avLst/>
          </a:prstGeom>
        </p:spPr>
      </p:pic>
      <p:pic>
        <p:nvPicPr>
          <p:cNvPr id="10" name="صورة 9" descr="Screenshot (387).png"/>
          <p:cNvPicPr/>
          <p:nvPr/>
        </p:nvPicPr>
        <p:blipFill>
          <a:blip r:embed="rId3" cstate="print"/>
          <a:srcRect l="35096" t="19373" r="13782" b="22792"/>
          <a:stretch>
            <a:fillRect/>
          </a:stretch>
        </p:blipFill>
        <p:spPr>
          <a:xfrm>
            <a:off x="4495800" y="1143214"/>
            <a:ext cx="4540696" cy="4779369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5076056" y="5818684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Teachers room rendering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3916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BOQ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Total cost of project= 321623.8 $ </a:t>
            </a:r>
            <a:endParaRPr lang="en-US" sz="32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Total building area= 953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m2</a:t>
            </a:r>
          </a:p>
          <a:p>
            <a:pPr>
              <a:buFont typeface="Arial" pitchFamily="34" charset="0"/>
              <a:buChar char="•"/>
            </a:pPr>
            <a:endParaRPr lang="en-US" sz="32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Price of 1 m2 =337.49 $</a:t>
            </a:r>
            <a:endParaRPr lang="en-US" sz="3200" dirty="0" smtClean="0">
              <a:solidFill>
                <a:srgbClr val="FF0000"/>
              </a:solidFill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382000" cy="12192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Ground Floor Areas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1117"/>
          <a:ext cx="8229600" cy="428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3508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Space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</a:rPr>
                        <a:t>Area</a:t>
                      </a:r>
                      <a:endParaRPr lang="en-US" sz="2600" dirty="0">
                        <a:solidFill>
                          <a:schemeClr val="bg1"/>
                        </a:solidFill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Eating room and kitchen 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52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Teachers</a:t>
                      </a:r>
                      <a:r>
                        <a:rPr lang="en-US" sz="2600" baseline="0" dirty="0" smtClean="0"/>
                        <a:t> room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34.5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clinic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22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Administration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46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Secretary</a:t>
                      </a:r>
                      <a:r>
                        <a:rPr lang="en-US" sz="2600" baseline="0" dirty="0" smtClean="0"/>
                        <a:t> 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47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Toilet 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15 m2 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Entrance</a:t>
                      </a:r>
                      <a:r>
                        <a:rPr lang="en-US" sz="2600" baseline="0" dirty="0" smtClean="0"/>
                        <a:t> 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21.6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371600" y="1905000"/>
            <a:ext cx="609600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Thanks for your listening</a:t>
            </a:r>
            <a:endParaRPr lang="ar-Q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153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645924"/>
          <a:ext cx="8229600" cy="428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lobby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34 m2 </a:t>
                      </a:r>
                      <a:endParaRPr lang="en-US" sz="2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Staircase 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20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Class  room 1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48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 smtClean="0"/>
                        <a:t>Class  room 2</a:t>
                      </a:r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47 m2</a:t>
                      </a:r>
                      <a:endParaRPr lang="en-US" sz="2600" dirty="0" smtClean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 smtClean="0"/>
                        <a:t>Class  room 3</a:t>
                      </a:r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46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Music room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53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Store 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22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  <a:tr h="535080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Toilet for class room </a:t>
                      </a:r>
                      <a:endParaRPr lang="en-US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+mj-lt"/>
                        </a:rPr>
                        <a:t>18 m2</a:t>
                      </a:r>
                      <a:endParaRPr lang="en-US" sz="2600" dirty="0">
                        <a:latin typeface="+mj-lt"/>
                      </a:endParaRPr>
                    </a:p>
                  </a:txBody>
                  <a:tcPr marT="65969" marB="65969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2911" y="5490537"/>
            <a:ext cx="764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Note: all areas were taken according to </a:t>
            </a:r>
            <a:r>
              <a:rPr lang="en-US" sz="2400" b="1" dirty="0" err="1" smtClean="0">
                <a:solidFill>
                  <a:srgbClr val="FF0000"/>
                </a:solidFill>
                <a:latin typeface="+mj-lt"/>
              </a:rPr>
              <a:t>Newfort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 reference 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1026</TotalTime>
  <Words>1108</Words>
  <Application>Microsoft Office PowerPoint</Application>
  <PresentationFormat>عرض على الشاشة (3:4)‏</PresentationFormat>
  <Paragraphs>398</Paragraphs>
  <Slides>80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80</vt:i4>
      </vt:variant>
    </vt:vector>
  </HeadingPairs>
  <TitlesOfParts>
    <vt:vector size="81" baseType="lpstr">
      <vt:lpstr>تدفق</vt:lpstr>
      <vt:lpstr>Design of Kindergarten</vt:lpstr>
      <vt:lpstr>Outline</vt:lpstr>
      <vt:lpstr>Site Information</vt:lpstr>
      <vt:lpstr>Site Information</vt:lpstr>
      <vt:lpstr>Architectural Design</vt:lpstr>
      <vt:lpstr>الشريحة 6</vt:lpstr>
      <vt:lpstr> Ground Floor </vt:lpstr>
      <vt:lpstr> Ground Floor Areas  </vt:lpstr>
      <vt:lpstr>الشريحة 9</vt:lpstr>
      <vt:lpstr> First Floor </vt:lpstr>
      <vt:lpstr> East Elevation </vt:lpstr>
      <vt:lpstr> West Elevation </vt:lpstr>
      <vt:lpstr> South Elevation </vt:lpstr>
      <vt:lpstr> North Elevation </vt:lpstr>
      <vt:lpstr> section A-A  </vt:lpstr>
      <vt:lpstr> section B-B </vt:lpstr>
      <vt:lpstr>Environmental Design</vt:lpstr>
      <vt:lpstr>  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 Heating loads in kindergarten</vt:lpstr>
      <vt:lpstr>Cooling loads in kindergarten </vt:lpstr>
      <vt:lpstr>Simulation results</vt:lpstr>
      <vt:lpstr>Absorption coefficient values</vt:lpstr>
      <vt:lpstr>الشريحة 31</vt:lpstr>
      <vt:lpstr>Reverberation time </vt:lpstr>
      <vt:lpstr>الشريحة 33</vt:lpstr>
      <vt:lpstr>Structural Analysis</vt:lpstr>
      <vt:lpstr>Design codes</vt:lpstr>
      <vt:lpstr>Design Data</vt:lpstr>
      <vt:lpstr>Structural system</vt:lpstr>
      <vt:lpstr>Structural elements Concrete structure</vt:lpstr>
      <vt:lpstr>3D Structural Modeling For Block1</vt:lpstr>
      <vt:lpstr>Compatibility check</vt:lpstr>
      <vt:lpstr>Equilibrium Check</vt:lpstr>
      <vt:lpstr>Stress-Strain Check</vt:lpstr>
      <vt:lpstr>Deflection Check</vt:lpstr>
      <vt:lpstr>Seismic Design(Response spectrum)</vt:lpstr>
      <vt:lpstr>Period Check</vt:lpstr>
      <vt:lpstr>الشريحة 46</vt:lpstr>
      <vt:lpstr>الشريحة 47</vt:lpstr>
      <vt:lpstr>Cross and longitudinal section in slab:</vt:lpstr>
      <vt:lpstr>Beam detailing</vt:lpstr>
      <vt:lpstr>Column detailing</vt:lpstr>
      <vt:lpstr>Footing detailing:</vt:lpstr>
      <vt:lpstr>Stair Reinforcement:</vt:lpstr>
      <vt:lpstr>Mechanical Design</vt:lpstr>
      <vt:lpstr>الشريحة 54</vt:lpstr>
      <vt:lpstr>الشريحة 55</vt:lpstr>
      <vt:lpstr>الشريحة 56</vt:lpstr>
      <vt:lpstr>الشريحة 57</vt:lpstr>
      <vt:lpstr>الشريحة 58</vt:lpstr>
      <vt:lpstr> Domestic hot water: </vt:lpstr>
      <vt:lpstr>HVAC Design</vt:lpstr>
      <vt:lpstr>الشريحة 61</vt:lpstr>
      <vt:lpstr>Number of sections of radiators</vt:lpstr>
      <vt:lpstr>Annual Fuel Consumption:   </vt:lpstr>
      <vt:lpstr> Expansion Tank.   </vt:lpstr>
      <vt:lpstr>Boiler Chimney. </vt:lpstr>
      <vt:lpstr>الشريحة 66</vt:lpstr>
      <vt:lpstr>Pipe sizing:</vt:lpstr>
      <vt:lpstr>الشريحة 68</vt:lpstr>
      <vt:lpstr>Safety Design</vt:lpstr>
      <vt:lpstr> Safety/Fire Fighting System</vt:lpstr>
      <vt:lpstr>Fire Fighting System</vt:lpstr>
      <vt:lpstr>Safety signs</vt:lpstr>
      <vt:lpstr>الشريحة 73</vt:lpstr>
      <vt:lpstr>  </vt:lpstr>
      <vt:lpstr> Lighting Distribution  </vt:lpstr>
      <vt:lpstr>Type of lighting units/Dialux 4.12</vt:lpstr>
      <vt:lpstr>Type of lighting units/Dialux 4.12</vt:lpstr>
      <vt:lpstr>Artificial Lighting from Dialux 4.12 Program</vt:lpstr>
      <vt:lpstr>BOQ</vt:lpstr>
      <vt:lpstr>الشريحة 80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Kindergarten</dc:title>
  <dc:creator>DELL</dc:creator>
  <cp:lastModifiedBy>shatha monther</cp:lastModifiedBy>
  <cp:revision>13</cp:revision>
  <dcterms:created xsi:type="dcterms:W3CDTF">2016-12-22T18:20:09Z</dcterms:created>
  <dcterms:modified xsi:type="dcterms:W3CDTF">2016-12-24T14:14:07Z</dcterms:modified>
</cp:coreProperties>
</file>