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9" r:id="rId3"/>
    <p:sldId id="257" r:id="rId4"/>
    <p:sldId id="258" r:id="rId5"/>
    <p:sldId id="259" r:id="rId6"/>
    <p:sldId id="263" r:id="rId7"/>
    <p:sldId id="264" r:id="rId8"/>
    <p:sldId id="265" r:id="rId9"/>
    <p:sldId id="266" r:id="rId10"/>
    <p:sldId id="268" r:id="rId11"/>
    <p:sldId id="267" r:id="rId12"/>
    <p:sldId id="261" r:id="rId13"/>
    <p:sldId id="262"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946"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5BCAD085-E8A6-8845-BD4E-CB4CCA059FC4}" type="datetimeFigureOut">
              <a:rPr lang="en-US" smtClean="0"/>
              <a:t>2/2/2025</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3646580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2/2/2025</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1071058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2/2/2025</a:t>
            </a:fld>
            <a:endParaRPr lang="en-US"/>
          </a:p>
        </p:txBody>
      </p:sp>
      <p:sp>
        <p:nvSpPr>
          <p:cNvPr id="5" name="Footer Placeholder 4"/>
          <p:cNvSpPr>
            <a:spLocks noGrp="1"/>
          </p:cNvSpPr>
          <p:nvPr>
            <p:ph type="ftr" sz="quarter" idx="11"/>
          </p:nvPr>
        </p:nvSpPr>
        <p:spPr/>
        <p:txBody>
          <a:bodyPr/>
          <a:lstStyle/>
          <a:p>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1808746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2/2/2025</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42384712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2/2/2025</a:t>
            </a:fld>
            <a:endParaRPr lang="en-US"/>
          </a:p>
        </p:txBody>
      </p:sp>
      <p:sp>
        <p:nvSpPr>
          <p:cNvPr id="5" name="Footer Placeholder 4"/>
          <p:cNvSpPr>
            <a:spLocks noGrp="1"/>
          </p:cNvSpPr>
          <p:nvPr>
            <p:ph type="ftr" sz="quarter" idx="11"/>
          </p:nvPr>
        </p:nvSpPr>
        <p:spPr/>
        <p:txBody>
          <a:bodyPr/>
          <a:lstStyle/>
          <a:p>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1139527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BCAD085-E8A6-8845-BD4E-CB4CCA059FC4}" type="datetimeFigureOut">
              <a:rPr lang="en-US" smtClean="0"/>
              <a:t>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1208123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BCAD085-E8A6-8845-BD4E-CB4CCA059FC4}" type="datetimeFigureOut">
              <a:rPr lang="en-US" smtClean="0"/>
              <a:t>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3676767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5BCAD085-E8A6-8845-BD4E-CB4CCA059FC4}" type="datetimeFigureOut">
              <a:rPr lang="en-US" smtClean="0"/>
              <a:t>2/2/2025</a:t>
            </a:fld>
            <a:endParaRPr lang="en-US"/>
          </a:p>
        </p:txBody>
      </p:sp>
      <p:sp>
        <p:nvSpPr>
          <p:cNvPr id="5" name="Footer Placeholder 4"/>
          <p:cNvSpPr>
            <a:spLocks noGrp="1"/>
          </p:cNvSpPr>
          <p:nvPr>
            <p:ph type="ftr" sz="quarter" idx="11"/>
          </p:nvPr>
        </p:nvSpPr>
        <p:spPr>
          <a:xfrm>
            <a:off x="516133" y="6387910"/>
            <a:ext cx="3859795" cy="228660"/>
          </a:xfrm>
        </p:spPr>
        <p:txBody>
          <a:bodyPr/>
          <a:lstStyle/>
          <a:p>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10049234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2/2/2025</a:t>
            </a:fld>
            <a:endParaRPr lang="en-US"/>
          </a:p>
        </p:txBody>
      </p:sp>
      <p:sp>
        <p:nvSpPr>
          <p:cNvPr id="5" name="Footer Placeholder 4"/>
          <p:cNvSpPr>
            <a:spLocks noGrp="1"/>
          </p:cNvSpPr>
          <p:nvPr>
            <p:ph type="ftr" sz="quarter" idx="11"/>
          </p:nvPr>
        </p:nvSpPr>
        <p:spPr>
          <a:xfrm>
            <a:off x="538546" y="6365498"/>
            <a:ext cx="3859795" cy="228660"/>
          </a:xfrm>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3143388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969339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2/2/2025</a:t>
            </a:fld>
            <a:endParaRPr lang="en-US"/>
          </a:p>
        </p:txBody>
      </p:sp>
      <p:sp>
        <p:nvSpPr>
          <p:cNvPr id="5" name="Footer Placeholder 4"/>
          <p:cNvSpPr>
            <a:spLocks noGrp="1"/>
          </p:cNvSpPr>
          <p:nvPr>
            <p:ph type="ftr" sz="quarter" idx="11"/>
          </p:nvPr>
        </p:nvSpPr>
        <p:spPr/>
        <p:txBody>
          <a:bodyPr/>
          <a:lstStyle/>
          <a:p>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410274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3546724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4222569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CAD085-E8A6-8845-BD4E-CB4CCA059FC4}" type="datetimeFigureOut">
              <a:rPr lang="en-US" smtClean="0"/>
              <a:t>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4283157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5BCAD085-E8A6-8845-BD4E-CB4CCA059FC4}" type="datetimeFigureOut">
              <a:rPr lang="en-US" smtClean="0"/>
              <a:t>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3715668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2/2/2025</a:t>
            </a:fld>
            <a:endParaRPr lang="en-US"/>
          </a:p>
        </p:txBody>
      </p:sp>
      <p:sp>
        <p:nvSpPr>
          <p:cNvPr id="6" name="Footer Placeholder 5"/>
          <p:cNvSpPr>
            <a:spLocks noGrp="1"/>
          </p:cNvSpPr>
          <p:nvPr>
            <p:ph type="ftr" sz="quarter" idx="11"/>
          </p:nvPr>
        </p:nvSpPr>
        <p:spPr/>
        <p:txBody>
          <a:bodyPr/>
          <a:lstStyle/>
          <a:p>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3181909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2/2/2025</a:t>
            </a:fld>
            <a:endParaRPr lang="en-US"/>
          </a:p>
        </p:txBody>
      </p:sp>
      <p:sp>
        <p:nvSpPr>
          <p:cNvPr id="6" name="Footer Placeholder 5"/>
          <p:cNvSpPr>
            <a:spLocks noGrp="1"/>
          </p:cNvSpPr>
          <p:nvPr>
            <p:ph type="ftr" sz="quarter" idx="11"/>
          </p:nvPr>
        </p:nvSpPr>
        <p:spPr/>
        <p:txBody>
          <a:body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1423676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5BCAD085-E8A6-8845-BD4E-CB4CCA059FC4}" type="datetimeFigureOut">
              <a:rPr lang="en-US" smtClean="0"/>
              <a:t>2/2/2025</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9247492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a:t>Chalet Reservation Website</a:t>
            </a:r>
          </a:p>
        </p:txBody>
      </p:sp>
      <p:sp>
        <p:nvSpPr>
          <p:cNvPr id="3" name="Subtitle 2"/>
          <p:cNvSpPr>
            <a:spLocks noGrp="1"/>
          </p:cNvSpPr>
          <p:nvPr>
            <p:ph type="subTitle" idx="1"/>
          </p:nvPr>
        </p:nvSpPr>
        <p:spPr/>
        <p:txBody>
          <a:bodyPr/>
          <a:lstStyle/>
          <a:p>
            <a:pPr algn="ctr"/>
            <a:r>
              <a:rPr lang="en-GB" b="1" dirty="0"/>
              <a:t>Baker Shaheen</a:t>
            </a:r>
          </a:p>
          <a:p>
            <a:pPr algn="ctr"/>
            <a:r>
              <a:rPr lang="en-GB" b="1" dirty="0"/>
              <a:t>Mohammad </a:t>
            </a:r>
            <a:r>
              <a:rPr lang="en-GB" b="1" dirty="0" err="1"/>
              <a:t>Sayeh</a:t>
            </a:r>
            <a:endParaRPr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25EE35-7223-EFC6-42A7-C0BEB64AC7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37AFDC-BF64-5625-20C4-E28B7006CD7D}"/>
              </a:ext>
            </a:extLst>
          </p:cNvPr>
          <p:cNvSpPr>
            <a:spLocks noGrp="1"/>
          </p:cNvSpPr>
          <p:nvPr>
            <p:ph type="title"/>
          </p:nvPr>
        </p:nvSpPr>
        <p:spPr/>
        <p:txBody>
          <a:bodyPr/>
          <a:lstStyle/>
          <a:p>
            <a:r>
              <a:t>Key Features</a:t>
            </a:r>
          </a:p>
        </p:txBody>
      </p:sp>
      <p:sp>
        <p:nvSpPr>
          <p:cNvPr id="3" name="Content Placeholder 2">
            <a:extLst>
              <a:ext uri="{FF2B5EF4-FFF2-40B4-BE49-F238E27FC236}">
                <a16:creationId xmlns:a16="http://schemas.microsoft.com/office/drawing/2014/main" id="{0E18F0AE-5ACA-879A-D226-7344ECA8ADDC}"/>
              </a:ext>
            </a:extLst>
          </p:cNvPr>
          <p:cNvSpPr>
            <a:spLocks noGrp="1"/>
          </p:cNvSpPr>
          <p:nvPr>
            <p:ph idx="1"/>
          </p:nvPr>
        </p:nvSpPr>
        <p:spPr>
          <a:xfrm>
            <a:off x="597682" y="2155255"/>
            <a:ext cx="6345260" cy="375920"/>
          </a:xfrm>
        </p:spPr>
        <p:txBody>
          <a:bodyPr/>
          <a:lstStyle/>
          <a:p>
            <a:r>
              <a:rPr b="1" dirty="0"/>
              <a:t>Admin Panel </a:t>
            </a:r>
            <a:r>
              <a:rPr dirty="0"/>
              <a:t>(Manage bookings, users, payments</a:t>
            </a:r>
            <a:r>
              <a:rPr lang="en-GB" dirty="0"/>
              <a:t>)</a:t>
            </a:r>
          </a:p>
        </p:txBody>
      </p:sp>
      <p:pic>
        <p:nvPicPr>
          <p:cNvPr id="6" name="Picture 5">
            <a:extLst>
              <a:ext uri="{FF2B5EF4-FFF2-40B4-BE49-F238E27FC236}">
                <a16:creationId xmlns:a16="http://schemas.microsoft.com/office/drawing/2014/main" id="{A3FE2DA0-1251-9C81-BE8E-DB39CDC2CE42}"/>
              </a:ext>
            </a:extLst>
          </p:cNvPr>
          <p:cNvPicPr>
            <a:picLocks noChangeAspect="1"/>
          </p:cNvPicPr>
          <p:nvPr/>
        </p:nvPicPr>
        <p:blipFill>
          <a:blip r:embed="rId2"/>
          <a:stretch>
            <a:fillRect/>
          </a:stretch>
        </p:blipFill>
        <p:spPr>
          <a:xfrm>
            <a:off x="998681" y="2531175"/>
            <a:ext cx="7039957" cy="3286584"/>
          </a:xfrm>
          <a:prstGeom prst="rect">
            <a:avLst/>
          </a:prstGeom>
        </p:spPr>
      </p:pic>
    </p:spTree>
    <p:extLst>
      <p:ext uri="{BB962C8B-B14F-4D97-AF65-F5344CB8AC3E}">
        <p14:creationId xmlns:p14="http://schemas.microsoft.com/office/powerpoint/2010/main" val="3150830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367AD1-96DF-B2ED-7D0A-8745537DC2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E94C46-6346-57BA-5334-03EBFA03E357}"/>
              </a:ext>
            </a:extLst>
          </p:cNvPr>
          <p:cNvSpPr>
            <a:spLocks noGrp="1"/>
          </p:cNvSpPr>
          <p:nvPr>
            <p:ph type="title"/>
          </p:nvPr>
        </p:nvSpPr>
        <p:spPr/>
        <p:txBody>
          <a:bodyPr/>
          <a:lstStyle/>
          <a:p>
            <a:r>
              <a:t>Key Features</a:t>
            </a:r>
          </a:p>
        </p:txBody>
      </p:sp>
      <p:sp>
        <p:nvSpPr>
          <p:cNvPr id="3" name="Content Placeholder 2">
            <a:extLst>
              <a:ext uri="{FF2B5EF4-FFF2-40B4-BE49-F238E27FC236}">
                <a16:creationId xmlns:a16="http://schemas.microsoft.com/office/drawing/2014/main" id="{35DD8759-46C0-C17C-361A-A1AC6237EB9D}"/>
              </a:ext>
            </a:extLst>
          </p:cNvPr>
          <p:cNvSpPr>
            <a:spLocks noGrp="1"/>
          </p:cNvSpPr>
          <p:nvPr>
            <p:ph idx="1"/>
          </p:nvPr>
        </p:nvSpPr>
        <p:spPr>
          <a:xfrm>
            <a:off x="193822" y="2085340"/>
            <a:ext cx="6345260" cy="3530600"/>
          </a:xfrm>
        </p:spPr>
        <p:txBody>
          <a:bodyPr/>
          <a:lstStyle/>
          <a:p>
            <a:r>
              <a:rPr lang="en-GB" b="1" dirty="0"/>
              <a:t>Search Chalet</a:t>
            </a:r>
            <a:r>
              <a:rPr lang="en-GB" dirty="0"/>
              <a:t> (Filter, sort)</a:t>
            </a:r>
            <a:endParaRPr dirty="0"/>
          </a:p>
        </p:txBody>
      </p:sp>
      <p:pic>
        <p:nvPicPr>
          <p:cNvPr id="5" name="Picture 4">
            <a:extLst>
              <a:ext uri="{FF2B5EF4-FFF2-40B4-BE49-F238E27FC236}">
                <a16:creationId xmlns:a16="http://schemas.microsoft.com/office/drawing/2014/main" id="{EFE493FA-B8F2-C619-DDB4-5E9BB613F1B6}"/>
              </a:ext>
            </a:extLst>
          </p:cNvPr>
          <p:cNvPicPr>
            <a:picLocks noChangeAspect="1"/>
          </p:cNvPicPr>
          <p:nvPr/>
        </p:nvPicPr>
        <p:blipFill>
          <a:blip r:embed="rId2"/>
          <a:stretch>
            <a:fillRect/>
          </a:stretch>
        </p:blipFill>
        <p:spPr>
          <a:xfrm>
            <a:off x="3864245" y="2164080"/>
            <a:ext cx="3400960" cy="4229100"/>
          </a:xfrm>
          <a:prstGeom prst="rect">
            <a:avLst/>
          </a:prstGeom>
        </p:spPr>
      </p:pic>
    </p:spTree>
    <p:extLst>
      <p:ext uri="{BB962C8B-B14F-4D97-AF65-F5344CB8AC3E}">
        <p14:creationId xmlns:p14="http://schemas.microsoft.com/office/powerpoint/2010/main" val="2634289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Benefits &amp; Conclusion</a:t>
            </a:r>
          </a:p>
        </p:txBody>
      </p:sp>
      <p:sp>
        <p:nvSpPr>
          <p:cNvPr id="3" name="Content Placeholder 2"/>
          <p:cNvSpPr>
            <a:spLocks noGrp="1"/>
          </p:cNvSpPr>
          <p:nvPr>
            <p:ph idx="1"/>
          </p:nvPr>
        </p:nvSpPr>
        <p:spPr/>
        <p:txBody>
          <a:bodyPr/>
          <a:lstStyle/>
          <a:p>
            <a:r>
              <a:rPr dirty="0"/>
              <a:t>Automates and simplifies chalet booking</a:t>
            </a:r>
          </a:p>
          <a:p>
            <a:endParaRPr lang="en-GB" dirty="0"/>
          </a:p>
          <a:p>
            <a:r>
              <a:rPr dirty="0"/>
              <a:t>Secure and reliable payment processing</a:t>
            </a:r>
          </a:p>
          <a:p>
            <a:endParaRPr lang="en-GB" dirty="0"/>
          </a:p>
          <a:p>
            <a:r>
              <a:rPr dirty="0"/>
              <a:t>Saves time for users and chalet owners</a:t>
            </a:r>
          </a:p>
          <a:p>
            <a:endParaRPr lang="en-GB" dirty="0"/>
          </a:p>
          <a:p>
            <a:r>
              <a:rPr dirty="0"/>
              <a:t>Scalable and efficient system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5031D-B5DD-76F9-60E9-B66F73956B32}"/>
              </a:ext>
            </a:extLst>
          </p:cNvPr>
          <p:cNvSpPr>
            <a:spLocks noGrp="1"/>
          </p:cNvSpPr>
          <p:nvPr>
            <p:ph type="title"/>
          </p:nvPr>
        </p:nvSpPr>
        <p:spPr/>
        <p:txBody>
          <a:bodyPr/>
          <a:lstStyle/>
          <a:p>
            <a:r>
              <a:rPr lang="en-GB" dirty="0"/>
              <a:t>Future Work</a:t>
            </a:r>
          </a:p>
        </p:txBody>
      </p:sp>
      <p:sp>
        <p:nvSpPr>
          <p:cNvPr id="3" name="Content Placeholder 2">
            <a:extLst>
              <a:ext uri="{FF2B5EF4-FFF2-40B4-BE49-F238E27FC236}">
                <a16:creationId xmlns:a16="http://schemas.microsoft.com/office/drawing/2014/main" id="{55BCBEF4-B3B8-D0AF-24AD-03F57395E8E0}"/>
              </a:ext>
            </a:extLst>
          </p:cNvPr>
          <p:cNvSpPr>
            <a:spLocks noGrp="1"/>
          </p:cNvSpPr>
          <p:nvPr>
            <p:ph idx="1"/>
          </p:nvPr>
        </p:nvSpPr>
        <p:spPr/>
        <p:txBody>
          <a:bodyPr/>
          <a:lstStyle/>
          <a:p>
            <a:r>
              <a:rPr lang="en-GB" dirty="0"/>
              <a:t>Add Location GPS.</a:t>
            </a:r>
          </a:p>
          <a:p>
            <a:endParaRPr lang="en-GB" dirty="0"/>
          </a:p>
          <a:p>
            <a:r>
              <a:rPr lang="en-GB" dirty="0"/>
              <a:t>Add recommendation system.</a:t>
            </a:r>
          </a:p>
          <a:p>
            <a:endParaRPr lang="en-GB" dirty="0"/>
          </a:p>
          <a:p>
            <a:r>
              <a:rPr lang="en-GB" dirty="0"/>
              <a:t>Add dynamic pricing and seasonable discounts.</a:t>
            </a:r>
          </a:p>
          <a:p>
            <a:endParaRPr lang="en-GB" dirty="0"/>
          </a:p>
          <a:p>
            <a:r>
              <a:rPr lang="en-GB" dirty="0"/>
              <a:t>Add advanced search filters</a:t>
            </a:r>
          </a:p>
          <a:p>
            <a:endParaRPr lang="en-GB" dirty="0"/>
          </a:p>
        </p:txBody>
      </p:sp>
    </p:spTree>
    <p:extLst>
      <p:ext uri="{BB962C8B-B14F-4D97-AF65-F5344CB8AC3E}">
        <p14:creationId xmlns:p14="http://schemas.microsoft.com/office/powerpoint/2010/main" val="2109556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FE63B-8C30-B969-2128-2E2502ACA8D3}"/>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8BEEF5CA-66D1-EC4D-3828-A2AD854724CD}"/>
              </a:ext>
            </a:extLst>
          </p:cNvPr>
          <p:cNvSpPr>
            <a:spLocks noGrp="1"/>
          </p:cNvSpPr>
          <p:nvPr>
            <p:ph idx="1"/>
          </p:nvPr>
        </p:nvSpPr>
        <p:spPr/>
        <p:txBody>
          <a:bodyPr/>
          <a:lstStyle/>
          <a:p>
            <a:r>
              <a:rPr lang="en-GB" sz="1800" dirty="0">
                <a:solidFill>
                  <a:srgbClr val="000000"/>
                </a:solidFill>
                <a:effectLst/>
                <a:latin typeface="Arial" panose="020B0604020202020204" pitchFamily="34" charset="0"/>
                <a:ea typeface="Arial" panose="020B0604020202020204" pitchFamily="34" charset="0"/>
              </a:rPr>
              <a:t>In Palestine, people often spend their time, especially during summer holidays, visiting chalets as they are one of the few entertainment options available in the country. As we know, entertainment choices are very limited in Palestine. Recently, there has been a noticeable increase in people's interest in this type of leisure activity, particularly with the widespread use of social media. This has led to a growing demand for chalets in recent times. A 2023 study indicates that the number of chalets has reached hundreds and continues to grow</a:t>
            </a:r>
            <a:endParaRPr lang="en-GB" dirty="0"/>
          </a:p>
        </p:txBody>
      </p:sp>
    </p:spTree>
    <p:extLst>
      <p:ext uri="{BB962C8B-B14F-4D97-AF65-F5344CB8AC3E}">
        <p14:creationId xmlns:p14="http://schemas.microsoft.com/office/powerpoint/2010/main" val="4025122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Project Overview</a:t>
            </a:r>
          </a:p>
        </p:txBody>
      </p:sp>
      <p:sp>
        <p:nvSpPr>
          <p:cNvPr id="3" name="Content Placeholder 2"/>
          <p:cNvSpPr>
            <a:spLocks noGrp="1"/>
          </p:cNvSpPr>
          <p:nvPr>
            <p:ph idx="1"/>
          </p:nvPr>
        </p:nvSpPr>
        <p:spPr/>
        <p:txBody>
          <a:bodyPr/>
          <a:lstStyle/>
          <a:p>
            <a:r>
              <a:rPr dirty="0"/>
              <a:t>A web platform for chalet reservations</a:t>
            </a:r>
          </a:p>
          <a:p>
            <a:endParaRPr lang="en-GB" dirty="0"/>
          </a:p>
          <a:p>
            <a:r>
              <a:rPr dirty="0"/>
              <a:t>Users can browse, book, and pay online</a:t>
            </a:r>
          </a:p>
          <a:p>
            <a:endParaRPr lang="en-GB" dirty="0"/>
          </a:p>
          <a:p>
            <a:r>
              <a:rPr lang="en-GB" dirty="0"/>
              <a:t>Ensures security, convenience, and efficiency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Technologies Used</a:t>
            </a:r>
          </a:p>
        </p:txBody>
      </p:sp>
      <p:sp>
        <p:nvSpPr>
          <p:cNvPr id="3" name="Content Placeholder 2"/>
          <p:cNvSpPr>
            <a:spLocks noGrp="1"/>
          </p:cNvSpPr>
          <p:nvPr>
            <p:ph idx="1"/>
          </p:nvPr>
        </p:nvSpPr>
        <p:spPr/>
        <p:txBody>
          <a:bodyPr/>
          <a:lstStyle/>
          <a:p>
            <a:r>
              <a:rPr b="1" dirty="0"/>
              <a:t>React</a:t>
            </a:r>
            <a:r>
              <a:rPr dirty="0"/>
              <a:t> (Frontend: Fast, interactive UI)</a:t>
            </a:r>
          </a:p>
          <a:p>
            <a:endParaRPr lang="en-GB" b="1" dirty="0"/>
          </a:p>
          <a:p>
            <a:r>
              <a:rPr b="1" dirty="0"/>
              <a:t>Spring Boot </a:t>
            </a:r>
            <a:r>
              <a:rPr dirty="0"/>
              <a:t>(Backend: Secure, scalable API)</a:t>
            </a:r>
          </a:p>
          <a:p>
            <a:endParaRPr lang="en-GB" b="1" dirty="0"/>
          </a:p>
          <a:p>
            <a:r>
              <a:rPr b="1" dirty="0"/>
              <a:t>Stripe</a:t>
            </a:r>
            <a:r>
              <a:rPr dirty="0"/>
              <a:t> (Payments: Secure transactions)</a:t>
            </a:r>
          </a:p>
          <a:p>
            <a:endParaRPr lang="en-GB" b="1" dirty="0"/>
          </a:p>
          <a:p>
            <a:r>
              <a:rPr b="1" dirty="0"/>
              <a:t>PostgreSQL</a:t>
            </a:r>
            <a:r>
              <a:rPr dirty="0"/>
              <a:t> (Database: Reliable, scalable storage)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Key Features</a:t>
            </a:r>
          </a:p>
        </p:txBody>
      </p:sp>
      <p:sp>
        <p:nvSpPr>
          <p:cNvPr id="3" name="Content Placeholder 2"/>
          <p:cNvSpPr>
            <a:spLocks noGrp="1"/>
          </p:cNvSpPr>
          <p:nvPr>
            <p:ph idx="1"/>
          </p:nvPr>
        </p:nvSpPr>
        <p:spPr>
          <a:xfrm>
            <a:off x="864381" y="2048933"/>
            <a:ext cx="8110285" cy="3970867"/>
          </a:xfrm>
        </p:spPr>
        <p:txBody>
          <a:bodyPr/>
          <a:lstStyle/>
          <a:p>
            <a:r>
              <a:rPr b="1" dirty="0"/>
              <a:t>User Authentication</a:t>
            </a:r>
            <a:r>
              <a:rPr dirty="0"/>
              <a:t> (Login &amp; </a:t>
            </a:r>
            <a:r>
              <a:rPr lang="en-GB" dirty="0"/>
              <a:t>Sign up</a:t>
            </a:r>
            <a:r>
              <a:rPr dirty="0"/>
              <a:t>)</a:t>
            </a:r>
            <a:endParaRPr lang="en-GB" dirty="0"/>
          </a:p>
        </p:txBody>
      </p:sp>
      <p:pic>
        <p:nvPicPr>
          <p:cNvPr id="5" name="Picture 4">
            <a:extLst>
              <a:ext uri="{FF2B5EF4-FFF2-40B4-BE49-F238E27FC236}">
                <a16:creationId xmlns:a16="http://schemas.microsoft.com/office/drawing/2014/main" id="{A1AE5A1C-AFF3-C20C-939F-16730478BFF2}"/>
              </a:ext>
            </a:extLst>
          </p:cNvPr>
          <p:cNvPicPr>
            <a:picLocks noChangeAspect="1"/>
          </p:cNvPicPr>
          <p:nvPr/>
        </p:nvPicPr>
        <p:blipFill>
          <a:blip r:embed="rId2"/>
          <a:stretch>
            <a:fillRect/>
          </a:stretch>
        </p:blipFill>
        <p:spPr>
          <a:xfrm>
            <a:off x="111761" y="2477291"/>
            <a:ext cx="5046979" cy="4007819"/>
          </a:xfrm>
          <a:prstGeom prst="rect">
            <a:avLst/>
          </a:prstGeom>
        </p:spPr>
      </p:pic>
      <p:pic>
        <p:nvPicPr>
          <p:cNvPr id="7" name="Picture 6">
            <a:extLst>
              <a:ext uri="{FF2B5EF4-FFF2-40B4-BE49-F238E27FC236}">
                <a16:creationId xmlns:a16="http://schemas.microsoft.com/office/drawing/2014/main" id="{F5FF8ADB-9006-4401-9F5A-FEEBB14C0681}"/>
              </a:ext>
            </a:extLst>
          </p:cNvPr>
          <p:cNvPicPr>
            <a:picLocks noChangeAspect="1"/>
          </p:cNvPicPr>
          <p:nvPr/>
        </p:nvPicPr>
        <p:blipFill>
          <a:blip r:embed="rId3"/>
          <a:stretch>
            <a:fillRect/>
          </a:stretch>
        </p:blipFill>
        <p:spPr>
          <a:xfrm>
            <a:off x="5483793" y="2181736"/>
            <a:ext cx="3660207" cy="430337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2608B-7EA7-AA5D-34DF-EF40E98CF9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10DDD7-4096-D0B4-3AD2-C8FFC1A739FD}"/>
              </a:ext>
            </a:extLst>
          </p:cNvPr>
          <p:cNvSpPr>
            <a:spLocks noGrp="1"/>
          </p:cNvSpPr>
          <p:nvPr>
            <p:ph type="title"/>
          </p:nvPr>
        </p:nvSpPr>
        <p:spPr/>
        <p:txBody>
          <a:bodyPr/>
          <a:lstStyle/>
          <a:p>
            <a:r>
              <a:t>Key Features</a:t>
            </a:r>
          </a:p>
        </p:txBody>
      </p:sp>
      <p:sp>
        <p:nvSpPr>
          <p:cNvPr id="7" name="Content Placeholder 6">
            <a:extLst>
              <a:ext uri="{FF2B5EF4-FFF2-40B4-BE49-F238E27FC236}">
                <a16:creationId xmlns:a16="http://schemas.microsoft.com/office/drawing/2014/main" id="{5C193874-70FE-C311-0E9C-ED284173C6E4}"/>
              </a:ext>
            </a:extLst>
          </p:cNvPr>
          <p:cNvSpPr>
            <a:spLocks noGrp="1"/>
          </p:cNvSpPr>
          <p:nvPr>
            <p:ph idx="1"/>
          </p:nvPr>
        </p:nvSpPr>
        <p:spPr>
          <a:xfrm>
            <a:off x="0" y="2076450"/>
            <a:ext cx="9014460" cy="434340"/>
          </a:xfrm>
        </p:spPr>
        <p:txBody>
          <a:bodyPr/>
          <a:lstStyle/>
          <a:p>
            <a:r>
              <a:rPr lang="en-GB" b="1" dirty="0"/>
              <a:t>Chalet Browsing</a:t>
            </a:r>
            <a:r>
              <a:rPr lang="en-GB" dirty="0"/>
              <a:t> (Images, details, availability</a:t>
            </a:r>
          </a:p>
        </p:txBody>
      </p:sp>
      <p:pic>
        <p:nvPicPr>
          <p:cNvPr id="9" name="Picture 8">
            <a:extLst>
              <a:ext uri="{FF2B5EF4-FFF2-40B4-BE49-F238E27FC236}">
                <a16:creationId xmlns:a16="http://schemas.microsoft.com/office/drawing/2014/main" id="{21EAFC36-E2F6-5E66-FC24-45BA87698FC0}"/>
              </a:ext>
            </a:extLst>
          </p:cNvPr>
          <p:cNvPicPr>
            <a:picLocks noChangeAspect="1"/>
          </p:cNvPicPr>
          <p:nvPr/>
        </p:nvPicPr>
        <p:blipFill>
          <a:blip r:embed="rId2"/>
          <a:stretch>
            <a:fillRect/>
          </a:stretch>
        </p:blipFill>
        <p:spPr>
          <a:xfrm>
            <a:off x="381000" y="2388870"/>
            <a:ext cx="7498080" cy="4042637"/>
          </a:xfrm>
          <a:prstGeom prst="rect">
            <a:avLst/>
          </a:prstGeom>
        </p:spPr>
      </p:pic>
    </p:spTree>
    <p:extLst>
      <p:ext uri="{BB962C8B-B14F-4D97-AF65-F5344CB8AC3E}">
        <p14:creationId xmlns:p14="http://schemas.microsoft.com/office/powerpoint/2010/main" val="3729473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2C093-59E1-0CB1-4999-509FE9116B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E8ADE3-84F7-CC9A-911D-C794A041A131}"/>
              </a:ext>
            </a:extLst>
          </p:cNvPr>
          <p:cNvSpPr>
            <a:spLocks noGrp="1"/>
          </p:cNvSpPr>
          <p:nvPr>
            <p:ph type="title"/>
          </p:nvPr>
        </p:nvSpPr>
        <p:spPr/>
        <p:txBody>
          <a:bodyPr/>
          <a:lstStyle/>
          <a:p>
            <a:r>
              <a:t>Key Features</a:t>
            </a:r>
          </a:p>
        </p:txBody>
      </p:sp>
      <p:sp>
        <p:nvSpPr>
          <p:cNvPr id="3" name="Content Placeholder 2">
            <a:extLst>
              <a:ext uri="{FF2B5EF4-FFF2-40B4-BE49-F238E27FC236}">
                <a16:creationId xmlns:a16="http://schemas.microsoft.com/office/drawing/2014/main" id="{CF1A834E-2583-7AFD-DF4E-F37E501C8E4D}"/>
              </a:ext>
            </a:extLst>
          </p:cNvPr>
          <p:cNvSpPr>
            <a:spLocks noGrp="1"/>
          </p:cNvSpPr>
          <p:nvPr>
            <p:ph idx="1"/>
          </p:nvPr>
        </p:nvSpPr>
        <p:spPr>
          <a:xfrm>
            <a:off x="99060" y="2156460"/>
            <a:ext cx="9144000" cy="647700"/>
          </a:xfrm>
        </p:spPr>
        <p:txBody>
          <a:bodyPr/>
          <a:lstStyle/>
          <a:p>
            <a:r>
              <a:rPr b="1" dirty="0"/>
              <a:t>Online Reservation </a:t>
            </a:r>
            <a:r>
              <a:rPr dirty="0"/>
              <a:t>(Book based on available dates</a:t>
            </a:r>
            <a:r>
              <a:rPr lang="en-GB" dirty="0"/>
              <a:t>)</a:t>
            </a:r>
          </a:p>
        </p:txBody>
      </p:sp>
      <p:pic>
        <p:nvPicPr>
          <p:cNvPr id="7" name="Picture 6">
            <a:extLst>
              <a:ext uri="{FF2B5EF4-FFF2-40B4-BE49-F238E27FC236}">
                <a16:creationId xmlns:a16="http://schemas.microsoft.com/office/drawing/2014/main" id="{CA621226-3757-499C-E792-F9FE5B186E26}"/>
              </a:ext>
            </a:extLst>
          </p:cNvPr>
          <p:cNvPicPr>
            <a:picLocks noChangeAspect="1"/>
          </p:cNvPicPr>
          <p:nvPr/>
        </p:nvPicPr>
        <p:blipFill>
          <a:blip r:embed="rId2"/>
          <a:stretch>
            <a:fillRect/>
          </a:stretch>
        </p:blipFill>
        <p:spPr>
          <a:xfrm>
            <a:off x="2107410" y="2491740"/>
            <a:ext cx="4067992" cy="3730423"/>
          </a:xfrm>
          <a:prstGeom prst="rect">
            <a:avLst/>
          </a:prstGeom>
        </p:spPr>
      </p:pic>
    </p:spTree>
    <p:extLst>
      <p:ext uri="{BB962C8B-B14F-4D97-AF65-F5344CB8AC3E}">
        <p14:creationId xmlns:p14="http://schemas.microsoft.com/office/powerpoint/2010/main" val="3883915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DEB34-8EEA-BD5C-5E00-06761384CD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28B5EC-7182-FB8E-386B-F6A85B7C0B47}"/>
              </a:ext>
            </a:extLst>
          </p:cNvPr>
          <p:cNvSpPr>
            <a:spLocks noGrp="1"/>
          </p:cNvSpPr>
          <p:nvPr>
            <p:ph type="title"/>
          </p:nvPr>
        </p:nvSpPr>
        <p:spPr/>
        <p:txBody>
          <a:bodyPr/>
          <a:lstStyle/>
          <a:p>
            <a:r>
              <a:t>Key Features</a:t>
            </a:r>
          </a:p>
        </p:txBody>
      </p:sp>
      <p:sp>
        <p:nvSpPr>
          <p:cNvPr id="3" name="Content Placeholder 2">
            <a:extLst>
              <a:ext uri="{FF2B5EF4-FFF2-40B4-BE49-F238E27FC236}">
                <a16:creationId xmlns:a16="http://schemas.microsoft.com/office/drawing/2014/main" id="{0981798F-7F16-1936-3B37-336CCDA50A00}"/>
              </a:ext>
            </a:extLst>
          </p:cNvPr>
          <p:cNvSpPr>
            <a:spLocks noGrp="1"/>
          </p:cNvSpPr>
          <p:nvPr>
            <p:ph idx="1"/>
          </p:nvPr>
        </p:nvSpPr>
        <p:spPr/>
        <p:txBody>
          <a:bodyPr/>
          <a:lstStyle/>
          <a:p>
            <a:r>
              <a:rPr b="1" dirty="0"/>
              <a:t>Secure Payments </a:t>
            </a:r>
            <a:r>
              <a:rPr dirty="0"/>
              <a:t>(Stripe integration)</a:t>
            </a:r>
          </a:p>
        </p:txBody>
      </p:sp>
      <p:pic>
        <p:nvPicPr>
          <p:cNvPr id="5" name="Picture 4">
            <a:extLst>
              <a:ext uri="{FF2B5EF4-FFF2-40B4-BE49-F238E27FC236}">
                <a16:creationId xmlns:a16="http://schemas.microsoft.com/office/drawing/2014/main" id="{8C171F27-4501-C920-9FD7-0F8EFA0214AD}"/>
              </a:ext>
            </a:extLst>
          </p:cNvPr>
          <p:cNvPicPr>
            <a:picLocks noChangeAspect="1"/>
          </p:cNvPicPr>
          <p:nvPr/>
        </p:nvPicPr>
        <p:blipFill>
          <a:blip r:embed="rId2"/>
          <a:stretch>
            <a:fillRect/>
          </a:stretch>
        </p:blipFill>
        <p:spPr>
          <a:xfrm>
            <a:off x="1583982" y="3451860"/>
            <a:ext cx="4906060" cy="1771897"/>
          </a:xfrm>
          <a:prstGeom prst="rect">
            <a:avLst/>
          </a:prstGeom>
        </p:spPr>
      </p:pic>
    </p:spTree>
    <p:extLst>
      <p:ext uri="{BB962C8B-B14F-4D97-AF65-F5344CB8AC3E}">
        <p14:creationId xmlns:p14="http://schemas.microsoft.com/office/powerpoint/2010/main" val="935502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28A91-9FB4-C197-74FA-780DA5537A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FEFCD0-FB10-F161-F281-05E2E6D28884}"/>
              </a:ext>
            </a:extLst>
          </p:cNvPr>
          <p:cNvSpPr>
            <a:spLocks noGrp="1"/>
          </p:cNvSpPr>
          <p:nvPr>
            <p:ph type="title"/>
          </p:nvPr>
        </p:nvSpPr>
        <p:spPr/>
        <p:txBody>
          <a:bodyPr/>
          <a:lstStyle/>
          <a:p>
            <a:r>
              <a:t>Key Features</a:t>
            </a:r>
          </a:p>
        </p:txBody>
      </p:sp>
      <p:sp>
        <p:nvSpPr>
          <p:cNvPr id="3" name="Content Placeholder 2">
            <a:extLst>
              <a:ext uri="{FF2B5EF4-FFF2-40B4-BE49-F238E27FC236}">
                <a16:creationId xmlns:a16="http://schemas.microsoft.com/office/drawing/2014/main" id="{17FDA433-8402-D056-2FDA-C3BEE27F8AD3}"/>
              </a:ext>
            </a:extLst>
          </p:cNvPr>
          <p:cNvSpPr>
            <a:spLocks noGrp="1"/>
          </p:cNvSpPr>
          <p:nvPr>
            <p:ph idx="1"/>
          </p:nvPr>
        </p:nvSpPr>
        <p:spPr>
          <a:xfrm>
            <a:off x="597682" y="2155255"/>
            <a:ext cx="6345260" cy="375920"/>
          </a:xfrm>
        </p:spPr>
        <p:txBody>
          <a:bodyPr/>
          <a:lstStyle/>
          <a:p>
            <a:r>
              <a:rPr b="1" dirty="0"/>
              <a:t>Admin Panel </a:t>
            </a:r>
            <a:r>
              <a:rPr dirty="0"/>
              <a:t>(Manage bookings, users, payments</a:t>
            </a:r>
            <a:r>
              <a:rPr lang="en-GB" dirty="0"/>
              <a:t>)</a:t>
            </a:r>
          </a:p>
        </p:txBody>
      </p:sp>
      <p:pic>
        <p:nvPicPr>
          <p:cNvPr id="5" name="Picture 4">
            <a:extLst>
              <a:ext uri="{FF2B5EF4-FFF2-40B4-BE49-F238E27FC236}">
                <a16:creationId xmlns:a16="http://schemas.microsoft.com/office/drawing/2014/main" id="{CFB4FB42-4828-6C8E-26D2-52DDA5F25A3A}"/>
              </a:ext>
            </a:extLst>
          </p:cNvPr>
          <p:cNvPicPr>
            <a:picLocks noChangeAspect="1"/>
          </p:cNvPicPr>
          <p:nvPr/>
        </p:nvPicPr>
        <p:blipFill>
          <a:blip r:embed="rId2"/>
          <a:stretch>
            <a:fillRect/>
          </a:stretch>
        </p:blipFill>
        <p:spPr>
          <a:xfrm>
            <a:off x="152400" y="2531175"/>
            <a:ext cx="8686800" cy="4018953"/>
          </a:xfrm>
          <a:prstGeom prst="rect">
            <a:avLst/>
          </a:prstGeom>
        </p:spPr>
      </p:pic>
    </p:spTree>
    <p:extLst>
      <p:ext uri="{BB962C8B-B14F-4D97-AF65-F5344CB8AC3E}">
        <p14:creationId xmlns:p14="http://schemas.microsoft.com/office/powerpoint/2010/main" val="36372660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190</TotalTime>
  <Words>284</Words>
  <Application>Microsoft Office PowerPoint</Application>
  <PresentationFormat>On-screen Show (4:3)</PresentationFormat>
  <Paragraphs>49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Century Gothic</vt:lpstr>
      <vt:lpstr>Wingdings 3</vt:lpstr>
      <vt:lpstr>Ion Boardroom</vt:lpstr>
      <vt:lpstr>Chalet Reservation Website</vt:lpstr>
      <vt:lpstr>Introduction</vt:lpstr>
      <vt:lpstr>Project Overview</vt:lpstr>
      <vt:lpstr>Technologies Used</vt:lpstr>
      <vt:lpstr>Key Features</vt:lpstr>
      <vt:lpstr>Key Features</vt:lpstr>
      <vt:lpstr>Key Features</vt:lpstr>
      <vt:lpstr>Key Features</vt:lpstr>
      <vt:lpstr>Key Features</vt:lpstr>
      <vt:lpstr>Key Features</vt:lpstr>
      <vt:lpstr>Key Features</vt:lpstr>
      <vt:lpstr>Benefits &amp; Conclusion</vt:lpstr>
      <vt:lpstr>Future Work</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badr shaheen</cp:lastModifiedBy>
  <cp:revision>12</cp:revision>
  <dcterms:created xsi:type="dcterms:W3CDTF">2013-01-27T09:14:16Z</dcterms:created>
  <dcterms:modified xsi:type="dcterms:W3CDTF">2025-02-02T17:25:28Z</dcterms:modified>
  <cp:category/>
</cp:coreProperties>
</file>