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sldIdLst>
    <p:sldId id="256" r:id="rId2"/>
    <p:sldId id="261" r:id="rId3"/>
    <p:sldId id="266" r:id="rId4"/>
    <p:sldId id="267" r:id="rId5"/>
    <p:sldId id="285" r:id="rId6"/>
    <p:sldId id="264" r:id="rId7"/>
    <p:sldId id="268" r:id="rId8"/>
    <p:sldId id="271" r:id="rId9"/>
    <p:sldId id="286" r:id="rId10"/>
    <p:sldId id="279" r:id="rId11"/>
    <p:sldId id="287" r:id="rId12"/>
    <p:sldId id="275" r:id="rId13"/>
    <p:sldId id="297" r:id="rId14"/>
    <p:sldId id="288" r:id="rId15"/>
    <p:sldId id="289" r:id="rId16"/>
    <p:sldId id="278" r:id="rId17"/>
    <p:sldId id="290" r:id="rId18"/>
    <p:sldId id="291" r:id="rId19"/>
    <p:sldId id="292" r:id="rId20"/>
    <p:sldId id="293" r:id="rId21"/>
    <p:sldId id="282" r:id="rId22"/>
    <p:sldId id="294" r:id="rId23"/>
    <p:sldId id="295" r:id="rId24"/>
    <p:sldId id="296" r:id="rId25"/>
    <p:sldId id="283"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2492CDB-2C81-42D7-A80D-CB1D9476CB1C}" type="datetimeFigureOut">
              <a:rPr lang="en-US" smtClean="0"/>
              <a:t>5/31/2021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80B7E9A-8F9A-45CE-9D1B-3615ED4A244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492CDB-2C81-42D7-A80D-CB1D9476CB1C}" type="datetimeFigureOut">
              <a:rPr lang="en-US" smtClean="0"/>
              <a:t>5/31/2021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0B7E9A-8F9A-45CE-9D1B-3615ED4A244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492CDB-2C81-42D7-A80D-CB1D9476CB1C}" type="datetimeFigureOut">
              <a:rPr lang="en-US" smtClean="0"/>
              <a:t>5/31/2021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0B7E9A-8F9A-45CE-9D1B-3615ED4A244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492CDB-2C81-42D7-A80D-CB1D9476CB1C}" type="datetimeFigureOut">
              <a:rPr lang="en-US" smtClean="0"/>
              <a:t>5/31/2021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0B7E9A-8F9A-45CE-9D1B-3615ED4A2447}"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2492CDB-2C81-42D7-A80D-CB1D9476CB1C}" type="datetimeFigureOut">
              <a:rPr lang="en-US" smtClean="0"/>
              <a:t>5/31/2021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80B7E9A-8F9A-45CE-9D1B-3615ED4A2447}"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2492CDB-2C81-42D7-A80D-CB1D9476CB1C}" type="datetimeFigureOut">
              <a:rPr lang="en-US" smtClean="0"/>
              <a:t>5/31/2021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80B7E9A-8F9A-45CE-9D1B-3615ED4A2447}"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2492CDB-2C81-42D7-A80D-CB1D9476CB1C}" type="datetimeFigureOut">
              <a:rPr lang="en-US" smtClean="0"/>
              <a:t>5/31/2021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80B7E9A-8F9A-45CE-9D1B-3615ED4A244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2492CDB-2C81-42D7-A80D-CB1D9476CB1C}" type="datetimeFigureOut">
              <a:rPr lang="en-US" smtClean="0"/>
              <a:t>5/31/2021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80B7E9A-8F9A-45CE-9D1B-3615ED4A2447}"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2492CDB-2C81-42D7-A80D-CB1D9476CB1C}" type="datetimeFigureOut">
              <a:rPr lang="en-US" smtClean="0"/>
              <a:t>5/31/2021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80B7E9A-8F9A-45CE-9D1B-3615ED4A244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2492CDB-2C81-42D7-A80D-CB1D9476CB1C}" type="datetimeFigureOut">
              <a:rPr lang="en-US" smtClean="0"/>
              <a:t>5/31/2021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80B7E9A-8F9A-45CE-9D1B-3615ED4A244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2492CDB-2C81-42D7-A80D-CB1D9476CB1C}" type="datetimeFigureOut">
              <a:rPr lang="en-US" smtClean="0"/>
              <a:t>5/31/2021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80B7E9A-8F9A-45CE-9D1B-3615ED4A2447}"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2492CDB-2C81-42D7-A80D-CB1D9476CB1C}" type="datetimeFigureOut">
              <a:rPr lang="en-US" smtClean="0"/>
              <a:t>5/31/2021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80B7E9A-8F9A-45CE-9D1B-3615ED4A244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who.int/ar/" TargetMode="External"/><Relationship Id="rId2" Type="http://schemas.openxmlformats.org/officeDocument/2006/relationships/hyperlink" Target="https://www.iso.org/home.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762001"/>
            <a:ext cx="7467600" cy="1143000"/>
          </a:xfrm>
        </p:spPr>
        <p:txBody>
          <a:bodyPr>
            <a:noAutofit/>
          </a:bodyPr>
          <a:lstStyle/>
          <a:p>
            <a:pPr algn="l"/>
            <a:r>
              <a:rPr lang="en-US" sz="3200" b="1" dirty="0" smtClean="0"/>
              <a:t>An-</a:t>
            </a:r>
            <a:r>
              <a:rPr lang="en-US" sz="3200" b="1" dirty="0" err="1" smtClean="0"/>
              <a:t>Najah</a:t>
            </a:r>
            <a:r>
              <a:rPr lang="en-US" sz="3200" b="1" dirty="0" smtClean="0"/>
              <a:t> National University </a:t>
            </a:r>
            <a:r>
              <a:rPr lang="en-US" sz="3200" dirty="0" smtClean="0"/>
              <a:t/>
            </a:r>
            <a:br>
              <a:rPr lang="en-US" sz="3200" dirty="0" smtClean="0"/>
            </a:br>
            <a:r>
              <a:rPr lang="en-US" sz="3200" b="1" dirty="0" smtClean="0"/>
              <a:t>Faculty of Engineering </a:t>
            </a:r>
            <a:r>
              <a:rPr lang="en-US" sz="3200" dirty="0" smtClean="0"/>
              <a:t/>
            </a:r>
            <a:br>
              <a:rPr lang="en-US" sz="3200" dirty="0" smtClean="0"/>
            </a:br>
            <a:r>
              <a:rPr lang="en-US" sz="3200" b="1" dirty="0" smtClean="0"/>
              <a:t>Graduation Project Report 2</a:t>
            </a:r>
            <a:endParaRPr lang="en-US" sz="3200" dirty="0"/>
          </a:p>
        </p:txBody>
      </p:sp>
      <p:sp>
        <p:nvSpPr>
          <p:cNvPr id="3" name="Subtitle 2"/>
          <p:cNvSpPr>
            <a:spLocks noGrp="1"/>
          </p:cNvSpPr>
          <p:nvPr>
            <p:ph type="subTitle" idx="1"/>
          </p:nvPr>
        </p:nvSpPr>
        <p:spPr>
          <a:xfrm>
            <a:off x="914400" y="2438400"/>
            <a:ext cx="7086600" cy="3505200"/>
          </a:xfrm>
        </p:spPr>
        <p:txBody>
          <a:bodyPr>
            <a:normAutofit fontScale="92500" lnSpcReduction="20000"/>
          </a:bodyPr>
          <a:lstStyle/>
          <a:p>
            <a:pPr algn="l"/>
            <a:r>
              <a:rPr lang="en-US" dirty="0" smtClean="0"/>
              <a:t>(</a:t>
            </a:r>
            <a:r>
              <a:rPr lang="en-US" dirty="0"/>
              <a:t>Noise pollution in Nablus city) </a:t>
            </a:r>
          </a:p>
          <a:p>
            <a:pPr algn="l"/>
            <a:r>
              <a:rPr lang="en-US" dirty="0"/>
              <a:t>By </a:t>
            </a:r>
          </a:p>
          <a:p>
            <a:pPr algn="l"/>
            <a:r>
              <a:rPr lang="en-US" dirty="0"/>
              <a:t>Mohammad Hani </a:t>
            </a:r>
            <a:r>
              <a:rPr lang="en-US" dirty="0" err="1"/>
              <a:t>Qasem</a:t>
            </a:r>
            <a:r>
              <a:rPr lang="en-US" dirty="0"/>
              <a:t> - 11642737</a:t>
            </a:r>
          </a:p>
          <a:p>
            <a:pPr algn="l"/>
            <a:r>
              <a:rPr lang="en-US" dirty="0"/>
              <a:t>Malik Ahmad </a:t>
            </a:r>
            <a:r>
              <a:rPr lang="en-US" dirty="0" err="1"/>
              <a:t>Obaid</a:t>
            </a:r>
            <a:r>
              <a:rPr lang="en-US" dirty="0"/>
              <a:t> – 11612102</a:t>
            </a:r>
          </a:p>
          <a:p>
            <a:pPr algn="l"/>
            <a:r>
              <a:rPr lang="en-US" dirty="0"/>
              <a:t>Mohammad Ramadan Naji-11642315</a:t>
            </a:r>
          </a:p>
          <a:p>
            <a:pPr algn="l"/>
            <a:r>
              <a:rPr lang="en-US" dirty="0"/>
              <a:t> </a:t>
            </a:r>
          </a:p>
          <a:p>
            <a:pPr algn="l"/>
            <a:r>
              <a:rPr lang="en-US" dirty="0"/>
              <a:t>Under supervision of: Dr. </a:t>
            </a:r>
            <a:r>
              <a:rPr lang="en-US" dirty="0" err="1"/>
              <a:t>AbdelhaleemKhader</a:t>
            </a:r>
            <a:endParaRPr lang="en-US" dirty="0"/>
          </a:p>
          <a:p>
            <a:pPr algn="l"/>
            <a:r>
              <a:rPr lang="en-US" dirty="0"/>
              <a:t> </a:t>
            </a:r>
          </a:p>
          <a:p>
            <a:pPr algn="l"/>
            <a:endParaRPr lang="en-US" dirty="0"/>
          </a:p>
        </p:txBody>
      </p:sp>
    </p:spTree>
    <p:extLst>
      <p:ext uri="{BB962C8B-B14F-4D97-AF65-F5344CB8AC3E}">
        <p14:creationId xmlns:p14="http://schemas.microsoft.com/office/powerpoint/2010/main" val="350336050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buFont typeface="Wingdings" pitchFamily="2" charset="2"/>
              <a:buChar char="q"/>
            </a:pPr>
            <a:r>
              <a:rPr lang="en-US" dirty="0" smtClean="0"/>
              <a:t> To </a:t>
            </a:r>
            <a:r>
              <a:rPr lang="en-US" dirty="0"/>
              <a:t>measure the noise in the selected regions, according to the (ISO World) standards, the following conditions must be applied:</a:t>
            </a:r>
          </a:p>
          <a:p>
            <a:pPr marL="514350" lvl="0" indent="-514350">
              <a:buFont typeface="+mj-lt"/>
              <a:buAutoNum type="arabicPeriod"/>
            </a:pPr>
            <a:r>
              <a:rPr lang="en-US" sz="2800" dirty="0" smtClean="0"/>
              <a:t> </a:t>
            </a:r>
            <a:r>
              <a:rPr lang="en-US" sz="2800" dirty="0"/>
              <a:t>The height of the phone from the ground (120 cm).</a:t>
            </a:r>
          </a:p>
          <a:p>
            <a:pPr marL="514350" lvl="0" indent="-514350">
              <a:buFont typeface="+mj-lt"/>
              <a:buAutoNum type="arabicPeriod"/>
            </a:pPr>
            <a:r>
              <a:rPr lang="en-US" sz="2800" dirty="0" smtClean="0"/>
              <a:t> </a:t>
            </a:r>
            <a:r>
              <a:rPr lang="en-US" sz="2800" dirty="0"/>
              <a:t>The distance of the phone from the noise source is within (7m).</a:t>
            </a:r>
          </a:p>
          <a:p>
            <a:pPr marL="514350" indent="-514350">
              <a:buFont typeface="+mj-lt"/>
              <a:buAutoNum type="arabicPeriod"/>
            </a:pPr>
            <a:r>
              <a:rPr lang="en-US" sz="2800" dirty="0" smtClean="0"/>
              <a:t> </a:t>
            </a:r>
            <a:r>
              <a:rPr lang="en-US" sz="2800" dirty="0"/>
              <a:t>A sound level measurement period is (15 minutes) for each measurement test</a:t>
            </a:r>
          </a:p>
        </p:txBody>
      </p:sp>
      <p:sp>
        <p:nvSpPr>
          <p:cNvPr id="2" name="Title 1"/>
          <p:cNvSpPr>
            <a:spLocks noGrp="1"/>
          </p:cNvSpPr>
          <p:nvPr>
            <p:ph type="title"/>
          </p:nvPr>
        </p:nvSpPr>
        <p:spPr/>
        <p:txBody>
          <a:bodyPr>
            <a:normAutofit/>
          </a:bodyPr>
          <a:lstStyle/>
          <a:p>
            <a:r>
              <a:rPr lang="en-US" b="1" dirty="0"/>
              <a:t>Criteria :</a:t>
            </a:r>
          </a:p>
        </p:txBody>
      </p:sp>
    </p:spTree>
    <p:extLst>
      <p:ext uri="{BB962C8B-B14F-4D97-AF65-F5344CB8AC3E}">
        <p14:creationId xmlns:p14="http://schemas.microsoft.com/office/powerpoint/2010/main" val="145089509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447800"/>
            <a:ext cx="8229600" cy="4525963"/>
          </a:xfrm>
        </p:spPr>
        <p:txBody>
          <a:bodyPr>
            <a:normAutofit/>
          </a:bodyPr>
          <a:lstStyle/>
          <a:p>
            <a:pPr marL="628650">
              <a:spcBef>
                <a:spcPts val="820"/>
              </a:spcBef>
              <a:tabLst>
                <a:tab pos="756920" algn="l"/>
                <a:tab pos="757555" algn="l"/>
              </a:tabLst>
            </a:pPr>
            <a:r>
              <a:rPr lang="en-US" sz="2000" dirty="0">
                <a:latin typeface="Times New Roman"/>
                <a:ea typeface="Times New Roman"/>
              </a:rPr>
              <a:t>The project has many limitations and problems, and here are some of them:</a:t>
            </a:r>
          </a:p>
          <a:p>
            <a:pPr marL="628650">
              <a:spcBef>
                <a:spcPts val="820"/>
              </a:spcBef>
              <a:tabLst>
                <a:tab pos="756920" algn="l"/>
                <a:tab pos="757555" algn="l"/>
              </a:tabLst>
            </a:pPr>
            <a:r>
              <a:rPr lang="en-US" sz="2000" dirty="0">
                <a:latin typeface="Times New Roman"/>
                <a:ea typeface="Times New Roman"/>
              </a:rPr>
              <a:t>1. Unavailability of a noise meter and dependence on the application of decibel measurement, which may affect the accuracy of the measurement.</a:t>
            </a:r>
          </a:p>
          <a:p>
            <a:pPr marL="628650">
              <a:spcBef>
                <a:spcPts val="820"/>
              </a:spcBef>
              <a:tabLst>
                <a:tab pos="756920" algn="l"/>
                <a:tab pos="757555" algn="l"/>
              </a:tabLst>
            </a:pPr>
            <a:r>
              <a:rPr lang="en-US" sz="2000" dirty="0">
                <a:latin typeface="Times New Roman"/>
                <a:ea typeface="Times New Roman"/>
              </a:rPr>
              <a:t>2. Not taking measurements on weekends, due to closures and           unavailability of transportation.</a:t>
            </a:r>
          </a:p>
          <a:p>
            <a:r>
              <a:rPr lang="en-US" sz="2000" dirty="0">
                <a:latin typeface="Times New Roman"/>
                <a:ea typeface="Times New Roman"/>
              </a:rPr>
              <a:t>3. Noise is measured for all hours due to the Corona pandemic, which limits its movement and continuous shutdown</a:t>
            </a:r>
            <a:endParaRPr lang="en-US" sz="2000" dirty="0"/>
          </a:p>
        </p:txBody>
      </p:sp>
      <p:sp>
        <p:nvSpPr>
          <p:cNvPr id="3" name="Title 2"/>
          <p:cNvSpPr>
            <a:spLocks noGrp="1"/>
          </p:cNvSpPr>
          <p:nvPr>
            <p:ph type="title"/>
          </p:nvPr>
        </p:nvSpPr>
        <p:spPr/>
        <p:txBody>
          <a:bodyPr>
            <a:normAutofit fontScale="90000"/>
          </a:bodyPr>
          <a:lstStyle/>
          <a:p>
            <a:r>
              <a:rPr lang="en-US" dirty="0" smtClean="0">
                <a:effectLst/>
              </a:rPr>
              <a:t>Project constraints</a:t>
            </a:r>
            <a:r>
              <a:rPr lang="en-US" dirty="0">
                <a:effectLst/>
              </a:rPr>
              <a:t>:</a:t>
            </a:r>
            <a:br>
              <a:rPr lang="en-US" dirty="0">
                <a:effectLst/>
              </a:rPr>
            </a:br>
            <a:endParaRPr lang="en-US" dirty="0"/>
          </a:p>
        </p:txBody>
      </p:sp>
    </p:spTree>
    <p:extLst>
      <p:ext uri="{BB962C8B-B14F-4D97-AF65-F5344CB8AC3E}">
        <p14:creationId xmlns:p14="http://schemas.microsoft.com/office/powerpoint/2010/main" val="1950547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pPr lvl="0"/>
            <a:r>
              <a:rPr lang="en-US" sz="2000" dirty="0"/>
              <a:t>Noise levels were monitored in Nablus city square in seven locations:</a:t>
            </a:r>
            <a:br>
              <a:rPr lang="en-US" sz="2000" dirty="0"/>
            </a:br>
            <a:endParaRPr lang="en-US" sz="2000" dirty="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4554987" y="1504258"/>
            <a:ext cx="3950731" cy="1674737"/>
          </a:xfrm>
          <a:prstGeom prst="rect">
            <a:avLst/>
          </a:prstGeom>
        </p:spPr>
      </p:pic>
      <p:sp>
        <p:nvSpPr>
          <p:cNvPr id="10" name="TextBox 9"/>
          <p:cNvSpPr txBox="1"/>
          <p:nvPr/>
        </p:nvSpPr>
        <p:spPr>
          <a:xfrm flipH="1">
            <a:off x="381000" y="4419600"/>
            <a:ext cx="3974251" cy="369332"/>
          </a:xfrm>
          <a:prstGeom prst="rect">
            <a:avLst/>
          </a:prstGeom>
          <a:noFill/>
        </p:spPr>
        <p:txBody>
          <a:bodyPr wrap="square" rtlCol="0">
            <a:spAutoFit/>
          </a:bodyPr>
          <a:lstStyle/>
          <a:p>
            <a:pPr lvl="0" rtl="1"/>
            <a:r>
              <a:rPr lang="ar-JO" dirty="0"/>
              <a:t>جاتوه لبنان</a:t>
            </a:r>
            <a:r>
              <a:rPr lang="en-US" dirty="0" err="1"/>
              <a:t>Jatoh</a:t>
            </a:r>
            <a:r>
              <a:rPr lang="en-US" dirty="0"/>
              <a:t> </a:t>
            </a:r>
            <a:r>
              <a:rPr lang="en-US" dirty="0" smtClean="0"/>
              <a:t>Lebanon </a:t>
            </a:r>
            <a:endParaRPr lang="en-US" dirty="0"/>
          </a:p>
        </p:txBody>
      </p:sp>
      <p:sp>
        <p:nvSpPr>
          <p:cNvPr id="13" name="Rectangle 12"/>
          <p:cNvSpPr/>
          <p:nvPr/>
        </p:nvSpPr>
        <p:spPr>
          <a:xfrm>
            <a:off x="228600" y="2252071"/>
            <a:ext cx="2898935" cy="369332"/>
          </a:xfrm>
          <a:prstGeom prst="rect">
            <a:avLst/>
          </a:prstGeom>
        </p:spPr>
        <p:txBody>
          <a:bodyPr wrap="none">
            <a:spAutoFit/>
          </a:bodyPr>
          <a:lstStyle/>
          <a:p>
            <a:pPr algn="r" rtl="1"/>
            <a:r>
              <a:rPr lang="en-US" dirty="0" smtClean="0"/>
              <a:t> </a:t>
            </a:r>
            <a:r>
              <a:rPr lang="ar-JO" dirty="0" smtClean="0"/>
              <a:t>حلويات دمشق</a:t>
            </a:r>
            <a:r>
              <a:rPr lang="en-US" dirty="0" smtClean="0"/>
              <a:t> </a:t>
            </a:r>
            <a:r>
              <a:rPr lang="en-US" dirty="0" err="1" smtClean="0"/>
              <a:t>Demashg</a:t>
            </a:r>
            <a:r>
              <a:rPr lang="en-US" dirty="0" smtClean="0"/>
              <a:t> sweets</a:t>
            </a:r>
            <a:endParaRPr lang="en-US" dirty="0"/>
          </a:p>
        </p:txBody>
      </p:sp>
      <p:sp>
        <p:nvSpPr>
          <p:cNvPr id="15" name="Rectangle 3"/>
          <p:cNvSpPr>
            <a:spLocks noChangeArrowheads="1"/>
          </p:cNvSpPr>
          <p:nvPr/>
        </p:nvSpPr>
        <p:spPr bwMode="auto">
          <a:xfrm>
            <a:off x="304800" y="3099421"/>
            <a:ext cx="9372600"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US" sz="11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17" name="Picture 16"/>
          <p:cNvPicPr/>
          <p:nvPr/>
        </p:nvPicPr>
        <p:blipFill>
          <a:blip r:embed="rId3">
            <a:extLst>
              <a:ext uri="{28A0092B-C50C-407E-A947-70E740481C1C}">
                <a14:useLocalDpi xmlns:a14="http://schemas.microsoft.com/office/drawing/2010/main" val="0"/>
              </a:ext>
            </a:extLst>
          </a:blip>
          <a:stretch>
            <a:fillRect/>
          </a:stretch>
        </p:blipFill>
        <p:spPr>
          <a:xfrm>
            <a:off x="4554987" y="3638030"/>
            <a:ext cx="4185074" cy="2174929"/>
          </a:xfrm>
          <a:prstGeom prst="rect">
            <a:avLst/>
          </a:prstGeom>
        </p:spPr>
      </p:pic>
      <p:sp>
        <p:nvSpPr>
          <p:cNvPr id="8" name="Rectangle 7"/>
          <p:cNvSpPr/>
          <p:nvPr/>
        </p:nvSpPr>
        <p:spPr>
          <a:xfrm>
            <a:off x="381000" y="2999393"/>
            <a:ext cx="3118161" cy="369332"/>
          </a:xfrm>
          <a:prstGeom prst="rect">
            <a:avLst/>
          </a:prstGeom>
        </p:spPr>
        <p:txBody>
          <a:bodyPr wrap="none">
            <a:spAutoFit/>
          </a:bodyPr>
          <a:lstStyle/>
          <a:p>
            <a:pPr lvl="0" rtl="1"/>
            <a:r>
              <a:rPr lang="ar-JO" dirty="0"/>
              <a:t>واحة العطشان</a:t>
            </a:r>
            <a:r>
              <a:rPr lang="en-US" dirty="0"/>
              <a:t>(</a:t>
            </a:r>
            <a:r>
              <a:rPr lang="en-US" dirty="0" err="1"/>
              <a:t>Waha</a:t>
            </a:r>
            <a:r>
              <a:rPr lang="en-US" dirty="0"/>
              <a:t> al-</a:t>
            </a:r>
            <a:r>
              <a:rPr lang="en-US" dirty="0" err="1"/>
              <a:t>atshan</a:t>
            </a:r>
            <a:r>
              <a:rPr lang="en-US" dirty="0"/>
              <a:t>)</a:t>
            </a:r>
          </a:p>
        </p:txBody>
      </p:sp>
    </p:spTree>
    <p:extLst>
      <p:ext uri="{BB962C8B-B14F-4D97-AF65-F5344CB8AC3E}">
        <p14:creationId xmlns:p14="http://schemas.microsoft.com/office/powerpoint/2010/main" val="3303323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5"/>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4724400" y="838200"/>
            <a:ext cx="3740394" cy="2346148"/>
          </a:xfrm>
          <a:prstGeom prst="rect">
            <a:avLst/>
          </a:prstGeom>
        </p:spPr>
      </p:pic>
      <p:pic>
        <p:nvPicPr>
          <p:cNvPr id="3" name="Picture 2"/>
          <p:cNvPicPr/>
          <p:nvPr/>
        </p:nvPicPr>
        <p:blipFill>
          <a:blip r:embed="rId3" cstate="print">
            <a:extLst>
              <a:ext uri="{28A0092B-C50C-407E-A947-70E740481C1C}">
                <a14:useLocalDpi xmlns:a14="http://schemas.microsoft.com/office/drawing/2010/main" val="0"/>
              </a:ext>
            </a:extLst>
          </a:blip>
          <a:stretch>
            <a:fillRect/>
          </a:stretch>
        </p:blipFill>
        <p:spPr>
          <a:xfrm>
            <a:off x="4690872" y="3581400"/>
            <a:ext cx="3502660" cy="2153920"/>
          </a:xfrm>
          <a:prstGeom prst="rect">
            <a:avLst/>
          </a:prstGeom>
        </p:spPr>
      </p:pic>
      <p:sp>
        <p:nvSpPr>
          <p:cNvPr id="4" name="Rectangle 3"/>
          <p:cNvSpPr/>
          <p:nvPr/>
        </p:nvSpPr>
        <p:spPr>
          <a:xfrm>
            <a:off x="533400" y="1600200"/>
            <a:ext cx="3786614" cy="369332"/>
          </a:xfrm>
          <a:prstGeom prst="rect">
            <a:avLst/>
          </a:prstGeom>
        </p:spPr>
        <p:txBody>
          <a:bodyPr wrap="none">
            <a:spAutoFit/>
          </a:bodyPr>
          <a:lstStyle/>
          <a:p>
            <a:pPr lvl="0" rtl="1"/>
            <a:r>
              <a:rPr lang="ar-JO" dirty="0"/>
              <a:t>المجمع التجاري</a:t>
            </a:r>
            <a:r>
              <a:rPr lang="en-US" dirty="0"/>
              <a:t>(MOJAM'A AL-TEJARI) </a:t>
            </a:r>
            <a:endParaRPr lang="en-US" dirty="0"/>
          </a:p>
        </p:txBody>
      </p:sp>
      <p:sp>
        <p:nvSpPr>
          <p:cNvPr id="5" name="Rectangle 4"/>
          <p:cNvSpPr/>
          <p:nvPr/>
        </p:nvSpPr>
        <p:spPr>
          <a:xfrm>
            <a:off x="609600" y="4658360"/>
            <a:ext cx="3063659" cy="369332"/>
          </a:xfrm>
          <a:prstGeom prst="rect">
            <a:avLst/>
          </a:prstGeom>
        </p:spPr>
        <p:txBody>
          <a:bodyPr wrap="none">
            <a:spAutoFit/>
          </a:bodyPr>
          <a:lstStyle/>
          <a:p>
            <a:pPr lvl="0" rtl="1"/>
            <a:r>
              <a:rPr lang="ar-JO" dirty="0"/>
              <a:t>مطعم شرف</a:t>
            </a:r>
            <a:r>
              <a:rPr lang="en-US" dirty="0"/>
              <a:t>(</a:t>
            </a:r>
            <a:r>
              <a:rPr lang="en-US" dirty="0" err="1"/>
              <a:t>Sharaf</a:t>
            </a:r>
            <a:r>
              <a:rPr lang="en-US" dirty="0"/>
              <a:t> restaurant</a:t>
            </a:r>
            <a:endParaRPr lang="en-US" dirty="0"/>
          </a:p>
        </p:txBody>
      </p:sp>
    </p:spTree>
    <p:extLst>
      <p:ext uri="{BB962C8B-B14F-4D97-AF65-F5344CB8AC3E}">
        <p14:creationId xmlns:p14="http://schemas.microsoft.com/office/powerpoint/2010/main" val="833392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3733800" y="381000"/>
            <a:ext cx="4911725" cy="2755265"/>
          </a:xfrm>
          <a:prstGeom prst="rect">
            <a:avLst/>
          </a:prstGeom>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3758184" y="3429000"/>
            <a:ext cx="4987925" cy="3170555"/>
          </a:xfrm>
          <a:prstGeom prst="rect">
            <a:avLst/>
          </a:prstGeom>
        </p:spPr>
      </p:pic>
      <p:sp>
        <p:nvSpPr>
          <p:cNvPr id="4" name="Rectangle 3"/>
          <p:cNvSpPr/>
          <p:nvPr/>
        </p:nvSpPr>
        <p:spPr>
          <a:xfrm>
            <a:off x="620919" y="4419600"/>
            <a:ext cx="2634054" cy="369332"/>
          </a:xfrm>
          <a:prstGeom prst="rect">
            <a:avLst/>
          </a:prstGeom>
        </p:spPr>
        <p:txBody>
          <a:bodyPr wrap="none">
            <a:spAutoFit/>
          </a:bodyPr>
          <a:lstStyle/>
          <a:p>
            <a:pPr lvl="0" rtl="1" eaLnBrk="0" fontAlgn="base" hangingPunct="0">
              <a:spcBef>
                <a:spcPct val="0"/>
              </a:spcBef>
              <a:spcAft>
                <a:spcPct val="0"/>
              </a:spcAft>
            </a:pPr>
            <a:r>
              <a:rPr lang="ar-JO" dirty="0">
                <a:latin typeface="Arial" pitchFamily="34" charset="0"/>
                <a:ea typeface="Times New Roman" pitchFamily="18" charset="0"/>
                <a:cs typeface="Arial" pitchFamily="34" charset="0"/>
              </a:rPr>
              <a:t>التل الاخضر</a:t>
            </a:r>
            <a:r>
              <a:rPr lang="en-US" dirty="0" err="1">
                <a:latin typeface="Arial" pitchFamily="34" charset="0"/>
                <a:ea typeface="Times New Roman" pitchFamily="18" charset="0"/>
                <a:cs typeface="Arial" pitchFamily="34" charset="0"/>
              </a:rPr>
              <a:t>Atal-alaghder</a:t>
            </a:r>
            <a:r>
              <a:rPr lang="en-US" dirty="0">
                <a:latin typeface="Arial" pitchFamily="34" charset="0"/>
                <a:ea typeface="Times New Roman" pitchFamily="18" charset="0"/>
                <a:cs typeface="Arial" pitchFamily="34" charset="0"/>
              </a:rPr>
              <a:t>) </a:t>
            </a:r>
            <a:endParaRPr lang="en-US" dirty="0">
              <a:latin typeface="Arial" pitchFamily="34" charset="0"/>
              <a:cs typeface="Arial" pitchFamily="34" charset="0"/>
            </a:endParaRPr>
          </a:p>
        </p:txBody>
      </p:sp>
      <p:sp>
        <p:nvSpPr>
          <p:cNvPr id="5" name="Rectangle 4"/>
          <p:cNvSpPr/>
          <p:nvPr/>
        </p:nvSpPr>
        <p:spPr>
          <a:xfrm>
            <a:off x="152400" y="1389300"/>
            <a:ext cx="3498073" cy="369332"/>
          </a:xfrm>
          <a:prstGeom prst="rect">
            <a:avLst/>
          </a:prstGeom>
        </p:spPr>
        <p:txBody>
          <a:bodyPr wrap="none">
            <a:spAutoFit/>
          </a:bodyPr>
          <a:lstStyle/>
          <a:p>
            <a:pPr lvl="0" rtl="1"/>
            <a:r>
              <a:rPr lang="ar-JO" dirty="0"/>
              <a:t>مطعم العلمين</a:t>
            </a:r>
            <a:r>
              <a:rPr lang="en-US" dirty="0"/>
              <a:t>(</a:t>
            </a:r>
            <a:r>
              <a:rPr lang="en-US" dirty="0" err="1"/>
              <a:t>Alalmain</a:t>
            </a:r>
            <a:r>
              <a:rPr lang="en-US" dirty="0"/>
              <a:t> restaurant)</a:t>
            </a:r>
          </a:p>
        </p:txBody>
      </p:sp>
    </p:spTree>
    <p:extLst>
      <p:ext uri="{BB962C8B-B14F-4D97-AF65-F5344CB8AC3E}">
        <p14:creationId xmlns:p14="http://schemas.microsoft.com/office/powerpoint/2010/main" val="777868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1935501"/>
              </p:ext>
            </p:extLst>
          </p:nvPr>
        </p:nvGraphicFramePr>
        <p:xfrm>
          <a:off x="1371600" y="1752600"/>
          <a:ext cx="5787391" cy="3282315"/>
        </p:xfrm>
        <a:graphic>
          <a:graphicData uri="http://schemas.openxmlformats.org/drawingml/2006/table">
            <a:tbl>
              <a:tblPr firstRow="1" firstCol="1" lastRow="1" lastCol="1" bandRow="1" bandCol="1">
                <a:tableStyleId>{5C22544A-7EE6-4342-B048-85BDC9FD1C3A}</a:tableStyleId>
              </a:tblPr>
              <a:tblGrid>
                <a:gridCol w="1310725"/>
                <a:gridCol w="914902"/>
                <a:gridCol w="984791"/>
                <a:gridCol w="1257991"/>
                <a:gridCol w="1318982"/>
              </a:tblGrid>
              <a:tr h="57150">
                <a:tc>
                  <a:txBody>
                    <a:bodyPr/>
                    <a:lstStyle/>
                    <a:p>
                      <a:pPr marL="281305" marR="0" algn="ctr">
                        <a:lnSpc>
                          <a:spcPts val="1365"/>
                        </a:lnSpc>
                        <a:spcBef>
                          <a:spcPts val="0"/>
                        </a:spcBef>
                        <a:spcAft>
                          <a:spcPts val="0"/>
                        </a:spcAft>
                      </a:pPr>
                      <a:r>
                        <a:rPr lang="en-US" sz="1200" dirty="0">
                          <a:effectLst/>
                        </a:rPr>
                        <a:t>Regions</a:t>
                      </a:r>
                      <a:endParaRPr lang="en-US" sz="1100" dirty="0">
                        <a:effectLst/>
                        <a:latin typeface="Times New Roman"/>
                        <a:ea typeface="Times New Roman"/>
                        <a:cs typeface="Arial"/>
                      </a:endParaRPr>
                    </a:p>
                  </a:txBody>
                  <a:tcPr marL="0" marR="0" marT="0" marB="0"/>
                </a:tc>
                <a:tc>
                  <a:txBody>
                    <a:bodyPr/>
                    <a:lstStyle/>
                    <a:p>
                      <a:pPr marL="96520" marR="90805" algn="ctr">
                        <a:lnSpc>
                          <a:spcPts val="1150"/>
                        </a:lnSpc>
                        <a:spcBef>
                          <a:spcPts val="0"/>
                        </a:spcBef>
                        <a:spcAft>
                          <a:spcPts val="0"/>
                        </a:spcAft>
                      </a:pPr>
                      <a:r>
                        <a:rPr lang="en-US" sz="1000">
                          <a:effectLst/>
                        </a:rPr>
                        <a:t>Max.level ofnoise(</a:t>
                      </a:r>
                      <a:r>
                        <a:rPr lang="en-US" sz="1100">
                          <a:effectLst/>
                        </a:rPr>
                        <a:t>dB)</a:t>
                      </a:r>
                      <a:endParaRPr lang="en-US" sz="1100">
                        <a:effectLst/>
                        <a:latin typeface="Times New Roman"/>
                        <a:ea typeface="Times New Roman"/>
                        <a:cs typeface="Arial"/>
                      </a:endParaRPr>
                    </a:p>
                  </a:txBody>
                  <a:tcPr marL="0" marR="0" marT="0" marB="0"/>
                </a:tc>
                <a:tc>
                  <a:txBody>
                    <a:bodyPr/>
                    <a:lstStyle/>
                    <a:p>
                      <a:pPr marL="149860" marR="76835" indent="-62865" algn="ctr">
                        <a:lnSpc>
                          <a:spcPts val="1235"/>
                        </a:lnSpc>
                        <a:spcBef>
                          <a:spcPts val="0"/>
                        </a:spcBef>
                        <a:spcAft>
                          <a:spcPts val="0"/>
                        </a:spcAft>
                      </a:pPr>
                      <a:r>
                        <a:rPr lang="en-US" sz="1000">
                          <a:effectLst/>
                        </a:rPr>
                        <a:t>Min. levelof noise(</a:t>
                      </a:r>
                      <a:r>
                        <a:rPr lang="en-US" sz="1100">
                          <a:effectLst/>
                        </a:rPr>
                        <a:t>dB</a:t>
                      </a:r>
                      <a:r>
                        <a:rPr lang="en-US" sz="1000">
                          <a:effectLst/>
                        </a:rPr>
                        <a:t>)</a:t>
                      </a:r>
                      <a:endParaRPr lang="en-US" sz="1100">
                        <a:effectLst/>
                        <a:latin typeface="Times New Roman"/>
                        <a:ea typeface="Times New Roman"/>
                        <a:cs typeface="Arial"/>
                      </a:endParaRPr>
                    </a:p>
                  </a:txBody>
                  <a:tcPr marL="0" marR="0" marT="0" marB="0"/>
                </a:tc>
                <a:tc>
                  <a:txBody>
                    <a:bodyPr/>
                    <a:lstStyle/>
                    <a:p>
                      <a:pPr marL="78740" marR="56515" indent="-9525" algn="ctr">
                        <a:lnSpc>
                          <a:spcPts val="1235"/>
                        </a:lnSpc>
                        <a:spcBef>
                          <a:spcPts val="0"/>
                        </a:spcBef>
                        <a:spcAft>
                          <a:spcPts val="0"/>
                        </a:spcAft>
                      </a:pPr>
                      <a:r>
                        <a:rPr lang="en-US" sz="1000">
                          <a:effectLst/>
                        </a:rPr>
                        <a:t>Averagevalue</a:t>
                      </a:r>
                      <a:endParaRPr lang="en-US" sz="1100">
                        <a:effectLst/>
                        <a:latin typeface="Times New Roman"/>
                        <a:ea typeface="Times New Roman"/>
                        <a:cs typeface="Arial"/>
                      </a:endParaRPr>
                    </a:p>
                  </a:txBody>
                  <a:tcPr marL="0" marR="0" marT="0" marB="0"/>
                </a:tc>
                <a:tc>
                  <a:txBody>
                    <a:bodyPr/>
                    <a:lstStyle/>
                    <a:p>
                      <a:pPr marL="124460" marR="55880" indent="-55245" algn="ctr">
                        <a:lnSpc>
                          <a:spcPts val="1235"/>
                        </a:lnSpc>
                        <a:spcBef>
                          <a:spcPts val="0"/>
                        </a:spcBef>
                        <a:spcAft>
                          <a:spcPts val="0"/>
                        </a:spcAft>
                      </a:pPr>
                      <a:r>
                        <a:rPr lang="en-US" sz="1000">
                          <a:effectLst/>
                        </a:rPr>
                        <a:t>Allowablevalue(</a:t>
                      </a:r>
                      <a:r>
                        <a:rPr lang="en-US" sz="1100">
                          <a:effectLst/>
                        </a:rPr>
                        <a:t>dB)</a:t>
                      </a:r>
                      <a:endParaRPr lang="en-US" sz="1100">
                        <a:effectLst/>
                        <a:latin typeface="Times New Roman"/>
                        <a:ea typeface="Times New Roman"/>
                        <a:cs typeface="Arial"/>
                      </a:endParaRPr>
                    </a:p>
                  </a:txBody>
                  <a:tcPr marL="0" marR="0" marT="0" marB="0"/>
                </a:tc>
              </a:tr>
              <a:tr h="349885">
                <a:tc>
                  <a:txBody>
                    <a:bodyPr/>
                    <a:lstStyle/>
                    <a:p>
                      <a:pPr marL="214630" marR="73660" indent="-135890" algn="ctr">
                        <a:lnSpc>
                          <a:spcPts val="1235"/>
                        </a:lnSpc>
                        <a:spcBef>
                          <a:spcPts val="0"/>
                        </a:spcBef>
                        <a:spcAft>
                          <a:spcPts val="0"/>
                        </a:spcAft>
                      </a:pPr>
                      <a:r>
                        <a:rPr lang="en-US" sz="1100">
                          <a:effectLst/>
                        </a:rPr>
                        <a:t>MOJAM'A AL-TEJARI</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 </a:t>
                      </a:r>
                      <a:endParaRPr lang="en-US" sz="1100">
                        <a:effectLst/>
                      </a:endParaRPr>
                    </a:p>
                    <a:p>
                      <a:pPr marL="96520" marR="90170" algn="ctr">
                        <a:lnSpc>
                          <a:spcPts val="1320"/>
                        </a:lnSpc>
                        <a:spcBef>
                          <a:spcPts val="0"/>
                        </a:spcBef>
                        <a:spcAft>
                          <a:spcPts val="0"/>
                        </a:spcAft>
                      </a:pPr>
                      <a:r>
                        <a:rPr lang="en-US" sz="1200">
                          <a:effectLst/>
                        </a:rPr>
                        <a:t>72</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 </a:t>
                      </a:r>
                      <a:endParaRPr lang="en-US" sz="1100">
                        <a:effectLst/>
                      </a:endParaRPr>
                    </a:p>
                    <a:p>
                      <a:pPr marL="0" marR="278130" algn="ctr">
                        <a:lnSpc>
                          <a:spcPts val="1320"/>
                        </a:lnSpc>
                        <a:spcBef>
                          <a:spcPts val="0"/>
                        </a:spcBef>
                        <a:spcAft>
                          <a:spcPts val="0"/>
                        </a:spcAft>
                      </a:pPr>
                      <a:r>
                        <a:rPr lang="en-US" sz="1200">
                          <a:effectLst/>
                        </a:rPr>
                        <a:t>56</a:t>
                      </a:r>
                      <a:endParaRPr lang="en-US" sz="1100">
                        <a:effectLst/>
                        <a:latin typeface="Times New Roman"/>
                        <a:ea typeface="Times New Roman"/>
                        <a:cs typeface="Arial"/>
                      </a:endParaRPr>
                    </a:p>
                  </a:txBody>
                  <a:tcPr marL="0" marR="0" marT="0" marB="0"/>
                </a:tc>
                <a:tc>
                  <a:txBody>
                    <a:bodyPr/>
                    <a:lstStyle/>
                    <a:p>
                      <a:pPr marL="121285" marR="120015" algn="ctr">
                        <a:lnSpc>
                          <a:spcPts val="1320"/>
                        </a:lnSpc>
                        <a:spcBef>
                          <a:spcPts val="0"/>
                        </a:spcBef>
                        <a:spcAft>
                          <a:spcPts val="0"/>
                        </a:spcAft>
                      </a:pPr>
                      <a:r>
                        <a:rPr lang="en-US" sz="1200">
                          <a:effectLst/>
                        </a:rPr>
                        <a:t>64</a:t>
                      </a:r>
                      <a:endParaRPr lang="en-US" sz="1100">
                        <a:effectLst/>
                        <a:latin typeface="Times New Roman"/>
                        <a:ea typeface="Times New Roman"/>
                        <a:cs typeface="Arial"/>
                      </a:endParaRPr>
                    </a:p>
                  </a:txBody>
                  <a:tcPr marL="0" marR="0" marT="0" marB="0"/>
                </a:tc>
                <a:tc rowSpan="7">
                  <a:txBody>
                    <a:bodyPr/>
                    <a:lstStyle/>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200">
                          <a:effectLst/>
                        </a:rPr>
                        <a:t> </a:t>
                      </a:r>
                      <a:endParaRPr lang="en-US" sz="1100">
                        <a:effectLst/>
                      </a:endParaRPr>
                    </a:p>
                    <a:p>
                      <a:pPr marL="237490" marR="0" algn="ctr">
                        <a:lnSpc>
                          <a:spcPts val="1320"/>
                        </a:lnSpc>
                        <a:spcBef>
                          <a:spcPts val="0"/>
                        </a:spcBef>
                        <a:spcAft>
                          <a:spcPts val="0"/>
                        </a:spcAft>
                      </a:pPr>
                      <a:r>
                        <a:rPr lang="en-US" sz="1100">
                          <a:effectLst/>
                        </a:rPr>
                        <a:t>110</a:t>
                      </a:r>
                      <a:endParaRPr lang="en-US" sz="1100">
                        <a:effectLst/>
                        <a:latin typeface="Times New Roman"/>
                        <a:ea typeface="Times New Roman"/>
                        <a:cs typeface="Arial"/>
                      </a:endParaRPr>
                    </a:p>
                  </a:txBody>
                  <a:tcPr marL="0" marR="0" marT="0" marB="0"/>
                </a:tc>
              </a:tr>
              <a:tr h="436880">
                <a:tc>
                  <a:txBody>
                    <a:bodyPr/>
                    <a:lstStyle/>
                    <a:p>
                      <a:pPr marL="203835" marR="0" algn="ctr">
                        <a:lnSpc>
                          <a:spcPts val="1050"/>
                        </a:lnSpc>
                        <a:spcBef>
                          <a:spcPts val="0"/>
                        </a:spcBef>
                        <a:spcAft>
                          <a:spcPts val="0"/>
                        </a:spcAft>
                      </a:pPr>
                      <a:r>
                        <a:rPr lang="en-US" sz="1100">
                          <a:effectLst/>
                        </a:rPr>
                        <a:t>Sharaf restaurant</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25"/>
                        </a:spcBef>
                        <a:spcAft>
                          <a:spcPts val="0"/>
                        </a:spcAft>
                      </a:pPr>
                      <a:r>
                        <a:rPr lang="en-US" sz="1150">
                          <a:effectLst/>
                        </a:rPr>
                        <a:t> </a:t>
                      </a:r>
                      <a:endParaRPr lang="en-US" sz="1100">
                        <a:effectLst/>
                      </a:endParaRPr>
                    </a:p>
                    <a:p>
                      <a:pPr marL="96520" marR="90170" algn="ctr">
                        <a:lnSpc>
                          <a:spcPts val="1235"/>
                        </a:lnSpc>
                        <a:spcBef>
                          <a:spcPts val="0"/>
                        </a:spcBef>
                        <a:spcAft>
                          <a:spcPts val="0"/>
                        </a:spcAft>
                      </a:pPr>
                      <a:r>
                        <a:rPr lang="en-US" sz="1200">
                          <a:effectLst/>
                        </a:rPr>
                        <a:t>76</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 </a:t>
                      </a:r>
                      <a:endParaRPr lang="en-US" sz="1100">
                        <a:effectLst/>
                      </a:endParaRPr>
                    </a:p>
                    <a:p>
                      <a:pPr marL="0" marR="278130" algn="ctr">
                        <a:lnSpc>
                          <a:spcPts val="1235"/>
                        </a:lnSpc>
                        <a:spcBef>
                          <a:spcPts val="0"/>
                        </a:spcBef>
                        <a:spcAft>
                          <a:spcPts val="0"/>
                        </a:spcAft>
                      </a:pPr>
                      <a:r>
                        <a:rPr lang="en-US" sz="1200">
                          <a:effectLst/>
                        </a:rPr>
                        <a:t>65</a:t>
                      </a:r>
                      <a:endParaRPr lang="en-US" sz="1100">
                        <a:effectLst/>
                        <a:latin typeface="Times New Roman"/>
                        <a:ea typeface="Times New Roman"/>
                        <a:cs typeface="Arial"/>
                      </a:endParaRPr>
                    </a:p>
                  </a:txBody>
                  <a:tcPr marL="0" marR="0" marT="0" marB="0"/>
                </a:tc>
                <a:tc>
                  <a:txBody>
                    <a:bodyPr/>
                    <a:lstStyle/>
                    <a:p>
                      <a:pPr marL="121285" marR="120015" algn="ctr">
                        <a:lnSpc>
                          <a:spcPts val="1235"/>
                        </a:lnSpc>
                        <a:spcBef>
                          <a:spcPts val="0"/>
                        </a:spcBef>
                        <a:spcAft>
                          <a:spcPts val="0"/>
                        </a:spcAft>
                      </a:pPr>
                      <a:r>
                        <a:rPr lang="en-US" sz="1200" dirty="0">
                          <a:effectLst/>
                        </a:rPr>
                        <a:t>70.5</a:t>
                      </a:r>
                      <a:endParaRPr lang="en-US" sz="1100" dirty="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106680" marR="100330" algn="ctr">
                        <a:lnSpc>
                          <a:spcPts val="1055"/>
                        </a:lnSpc>
                        <a:spcBef>
                          <a:spcPts val="0"/>
                        </a:spcBef>
                        <a:spcAft>
                          <a:spcPts val="0"/>
                        </a:spcAft>
                      </a:pPr>
                      <a:r>
                        <a:rPr lang="en-US" sz="1100">
                          <a:effectLst/>
                        </a:rPr>
                        <a:t>Jatoh Lebanon</a:t>
                      </a:r>
                      <a:endParaRPr lang="en-US" sz="1100">
                        <a:effectLst/>
                        <a:latin typeface="Times New Roman"/>
                        <a:ea typeface="Times New Roman"/>
                        <a:cs typeface="Arial"/>
                      </a:endParaRPr>
                    </a:p>
                  </a:txBody>
                  <a:tcPr marL="0" marR="0" marT="0" marB="0"/>
                </a:tc>
                <a:tc>
                  <a:txBody>
                    <a:bodyPr/>
                    <a:lstStyle/>
                    <a:p>
                      <a:pPr marL="96520" marR="90170" algn="ctr">
                        <a:lnSpc>
                          <a:spcPts val="1235"/>
                        </a:lnSpc>
                        <a:spcBef>
                          <a:spcPts val="0"/>
                        </a:spcBef>
                        <a:spcAft>
                          <a:spcPts val="0"/>
                        </a:spcAft>
                      </a:pPr>
                      <a:r>
                        <a:rPr lang="en-US" sz="1150">
                          <a:effectLst/>
                        </a:rPr>
                        <a:t>70</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25"/>
                        </a:spcBef>
                        <a:spcAft>
                          <a:spcPts val="0"/>
                        </a:spcAft>
                      </a:pPr>
                      <a:r>
                        <a:rPr lang="en-US" sz="1150">
                          <a:effectLst/>
                        </a:rPr>
                        <a:t> </a:t>
                      </a:r>
                      <a:endParaRPr lang="en-US" sz="1100">
                        <a:effectLst/>
                      </a:endParaRPr>
                    </a:p>
                    <a:p>
                      <a:pPr marL="0" marR="278130" algn="ctr">
                        <a:lnSpc>
                          <a:spcPts val="1235"/>
                        </a:lnSpc>
                        <a:spcBef>
                          <a:spcPts val="0"/>
                        </a:spcBef>
                        <a:spcAft>
                          <a:spcPts val="0"/>
                        </a:spcAft>
                      </a:pPr>
                      <a:r>
                        <a:rPr lang="en-US" sz="1200">
                          <a:effectLst/>
                        </a:rPr>
                        <a:t>63</a:t>
                      </a:r>
                      <a:endParaRPr lang="en-US" sz="1100">
                        <a:effectLst/>
                        <a:latin typeface="Times New Roman"/>
                        <a:ea typeface="Times New Roman"/>
                        <a:cs typeface="Arial"/>
                      </a:endParaRPr>
                    </a:p>
                  </a:txBody>
                  <a:tcPr marL="0" marR="0" marT="0" marB="0"/>
                </a:tc>
                <a:tc>
                  <a:txBody>
                    <a:bodyPr/>
                    <a:lstStyle/>
                    <a:p>
                      <a:pPr marL="121285" marR="120015" algn="ctr">
                        <a:lnSpc>
                          <a:spcPts val="1235"/>
                        </a:lnSpc>
                        <a:spcBef>
                          <a:spcPts val="0"/>
                        </a:spcBef>
                        <a:spcAft>
                          <a:spcPts val="0"/>
                        </a:spcAft>
                      </a:pPr>
                      <a:r>
                        <a:rPr lang="en-US" sz="1200">
                          <a:effectLst/>
                        </a:rPr>
                        <a:t>66.5</a:t>
                      </a:r>
                      <a:endParaRPr lang="en-US" sz="110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267970" marR="185420" indent="-69215" algn="ctr">
                        <a:lnSpc>
                          <a:spcPts val="1235"/>
                        </a:lnSpc>
                        <a:spcBef>
                          <a:spcPts val="0"/>
                        </a:spcBef>
                        <a:spcAft>
                          <a:spcPts val="0"/>
                        </a:spcAft>
                      </a:pPr>
                      <a:r>
                        <a:rPr lang="en-US" sz="1100">
                          <a:effectLst/>
                        </a:rPr>
                        <a:t>Demashg sweet</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84</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 </a:t>
                      </a:r>
                      <a:endParaRPr lang="en-US" sz="1100">
                        <a:effectLst/>
                      </a:endParaRPr>
                    </a:p>
                    <a:p>
                      <a:pPr marL="0" marR="278130" algn="ctr">
                        <a:lnSpc>
                          <a:spcPts val="1235"/>
                        </a:lnSpc>
                        <a:spcBef>
                          <a:spcPts val="0"/>
                        </a:spcBef>
                        <a:spcAft>
                          <a:spcPts val="0"/>
                        </a:spcAft>
                      </a:pPr>
                      <a:r>
                        <a:rPr lang="en-US" sz="1200">
                          <a:effectLst/>
                        </a:rPr>
                        <a:t>73</a:t>
                      </a:r>
                      <a:endParaRPr lang="en-US" sz="1100">
                        <a:effectLst/>
                        <a:latin typeface="Times New Roman"/>
                        <a:ea typeface="Times New Roman"/>
                        <a:cs typeface="Arial"/>
                      </a:endParaRPr>
                    </a:p>
                  </a:txBody>
                  <a:tcPr marL="0" marR="0" marT="0" marB="0"/>
                </a:tc>
                <a:tc>
                  <a:txBody>
                    <a:bodyPr/>
                    <a:lstStyle/>
                    <a:p>
                      <a:pPr marL="121285" marR="120015" algn="ctr">
                        <a:lnSpc>
                          <a:spcPts val="1235"/>
                        </a:lnSpc>
                        <a:spcBef>
                          <a:spcPts val="0"/>
                        </a:spcBef>
                        <a:spcAft>
                          <a:spcPts val="0"/>
                        </a:spcAft>
                      </a:pPr>
                      <a:r>
                        <a:rPr lang="en-US" sz="1200">
                          <a:effectLst/>
                        </a:rPr>
                        <a:t>78.5</a:t>
                      </a:r>
                      <a:endParaRPr lang="en-US" sz="110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267970" marR="185420" indent="-69215" algn="ctr">
                        <a:lnSpc>
                          <a:spcPts val="1235"/>
                        </a:lnSpc>
                        <a:spcBef>
                          <a:spcPts val="0"/>
                        </a:spcBef>
                        <a:spcAft>
                          <a:spcPts val="0"/>
                        </a:spcAft>
                      </a:pPr>
                      <a:r>
                        <a:rPr lang="en-US" sz="1100">
                          <a:effectLst/>
                        </a:rPr>
                        <a:t>al-almain restaurant</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82</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78</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80</a:t>
                      </a:r>
                      <a:endParaRPr lang="en-US" sz="110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267970" marR="185420" indent="-69215" algn="ctr">
                        <a:lnSpc>
                          <a:spcPts val="1235"/>
                        </a:lnSpc>
                        <a:spcBef>
                          <a:spcPts val="0"/>
                        </a:spcBef>
                        <a:spcAft>
                          <a:spcPts val="0"/>
                        </a:spcAft>
                      </a:pPr>
                      <a:r>
                        <a:rPr lang="en-US" sz="1100">
                          <a:effectLst/>
                        </a:rPr>
                        <a:t>Waha al-atshan</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80</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54</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67</a:t>
                      </a:r>
                      <a:endParaRPr lang="en-US" sz="1100">
                        <a:effectLst/>
                        <a:latin typeface="Times New Roman"/>
                        <a:ea typeface="Times New Roman"/>
                        <a:cs typeface="Arial"/>
                      </a:endParaRPr>
                    </a:p>
                  </a:txBody>
                  <a:tcPr marL="0" marR="0" marT="0" marB="0"/>
                </a:tc>
                <a:tc vMerge="1">
                  <a:txBody>
                    <a:bodyPr/>
                    <a:lstStyle/>
                    <a:p>
                      <a:endParaRPr lang="en-US"/>
                    </a:p>
                  </a:txBody>
                  <a:tcPr/>
                </a:tc>
              </a:tr>
              <a:tr h="438150">
                <a:tc>
                  <a:txBody>
                    <a:bodyPr/>
                    <a:lstStyle/>
                    <a:p>
                      <a:pPr marL="267970" marR="185420" indent="-69215" algn="ctr">
                        <a:lnSpc>
                          <a:spcPts val="1235"/>
                        </a:lnSpc>
                        <a:spcBef>
                          <a:spcPts val="0"/>
                        </a:spcBef>
                        <a:spcAft>
                          <a:spcPts val="0"/>
                        </a:spcAft>
                      </a:pPr>
                      <a:r>
                        <a:rPr lang="en-US" sz="1100">
                          <a:effectLst/>
                        </a:rPr>
                        <a:t>Atal-alaghder</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79</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a:effectLst/>
                        </a:rPr>
                        <a:t>63</a:t>
                      </a:r>
                      <a:endParaRPr lang="en-US" sz="1100">
                        <a:effectLst/>
                        <a:latin typeface="Times New Roman"/>
                        <a:ea typeface="Times New Roman"/>
                        <a:cs typeface="Arial"/>
                      </a:endParaRPr>
                    </a:p>
                  </a:txBody>
                  <a:tcPr marL="0" marR="0" marT="0" marB="0"/>
                </a:tc>
                <a:tc>
                  <a:txBody>
                    <a:bodyPr/>
                    <a:lstStyle/>
                    <a:p>
                      <a:pPr marL="0" marR="0" algn="ctr">
                        <a:lnSpc>
                          <a:spcPts val="1235"/>
                        </a:lnSpc>
                        <a:spcBef>
                          <a:spcPts val="15"/>
                        </a:spcBef>
                        <a:spcAft>
                          <a:spcPts val="0"/>
                        </a:spcAft>
                      </a:pPr>
                      <a:r>
                        <a:rPr lang="en-US" sz="1150" dirty="0">
                          <a:effectLst/>
                        </a:rPr>
                        <a:t>71</a:t>
                      </a:r>
                      <a:endParaRPr lang="en-US" sz="1100" dirty="0">
                        <a:effectLst/>
                        <a:latin typeface="Times New Roman"/>
                        <a:ea typeface="Times New Roman"/>
                        <a:cs typeface="Arial"/>
                      </a:endParaRPr>
                    </a:p>
                  </a:txBody>
                  <a:tcPr marL="0" marR="0" marT="0" marB="0"/>
                </a:tc>
                <a:tc vMerge="1">
                  <a:txBody>
                    <a:bodyPr/>
                    <a:lstStyle/>
                    <a:p>
                      <a:endParaRPr lang="en-US"/>
                    </a:p>
                  </a:txBody>
                  <a:tcPr/>
                </a:tc>
              </a:tr>
            </a:tbl>
          </a:graphicData>
        </a:graphic>
      </p:graphicFrame>
      <p:sp>
        <p:nvSpPr>
          <p:cNvPr id="3" name="Title 2"/>
          <p:cNvSpPr>
            <a:spLocks noGrp="1"/>
          </p:cNvSpPr>
          <p:nvPr>
            <p:ph type="title"/>
          </p:nvPr>
        </p:nvSpPr>
        <p:spPr/>
        <p:txBody>
          <a:bodyPr/>
          <a:lstStyle/>
          <a:p>
            <a:r>
              <a:rPr lang="en-US" dirty="0">
                <a:effectLst/>
              </a:rPr>
              <a:t> </a:t>
            </a:r>
            <a:r>
              <a:rPr lang="en-US" dirty="0" smtClean="0">
                <a:effectLst/>
              </a:rPr>
              <a:t> Collected Data </a:t>
            </a:r>
            <a:r>
              <a:rPr lang="en-US" dirty="0">
                <a:effectLst/>
              </a:rPr>
              <a:t>:</a:t>
            </a:r>
            <a:endParaRPr lang="en-US" dirty="0"/>
          </a:p>
        </p:txBody>
      </p:sp>
      <p:sp>
        <p:nvSpPr>
          <p:cNvPr id="5" name="Rectangle 1"/>
          <p:cNvSpPr>
            <a:spLocks noChangeArrowheads="1"/>
          </p:cNvSpPr>
          <p:nvPr/>
        </p:nvSpPr>
        <p:spPr bwMode="auto">
          <a:xfrm>
            <a:off x="1679575" y="203441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1990" tIns="38088"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573338" algn="l"/>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573338"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p:nvPr/>
        </p:nvSpPr>
        <p:spPr>
          <a:xfrm>
            <a:off x="1295400" y="5410200"/>
            <a:ext cx="5715000" cy="646331"/>
          </a:xfrm>
          <a:prstGeom prst="rect">
            <a:avLst/>
          </a:prstGeom>
        </p:spPr>
        <p:txBody>
          <a:bodyPr wrap="square">
            <a:spAutoFit/>
          </a:bodyPr>
          <a:lstStyle/>
          <a:p>
            <a:r>
              <a:rPr lang="en-US" dirty="0" smtClean="0"/>
              <a:t>Locations,maximumandminimumlevels,dates,andtheallowablenoiselimitaccording </a:t>
            </a:r>
            <a:r>
              <a:rPr lang="en-US" dirty="0"/>
              <a:t>to </a:t>
            </a:r>
          </a:p>
        </p:txBody>
      </p:sp>
    </p:spTree>
    <p:extLst>
      <p:ext uri="{BB962C8B-B14F-4D97-AF65-F5344CB8AC3E}">
        <p14:creationId xmlns:p14="http://schemas.microsoft.com/office/powerpoint/2010/main" val="2242786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361938822"/>
              </p:ext>
            </p:extLst>
          </p:nvPr>
        </p:nvGraphicFramePr>
        <p:xfrm>
          <a:off x="914400" y="533400"/>
          <a:ext cx="7391399" cy="5867405"/>
        </p:xfrm>
        <a:graphic>
          <a:graphicData uri="http://schemas.openxmlformats.org/drawingml/2006/table">
            <a:tbl>
              <a:tblPr firstRow="1" firstCol="1" bandRow="1">
                <a:tableStyleId>{5C22544A-7EE6-4342-B048-85BDC9FD1C3A}</a:tableStyleId>
              </a:tblPr>
              <a:tblGrid>
                <a:gridCol w="995764"/>
                <a:gridCol w="1151162"/>
                <a:gridCol w="216060"/>
                <a:gridCol w="216060"/>
                <a:gridCol w="216060"/>
                <a:gridCol w="216060"/>
                <a:gridCol w="1153767"/>
                <a:gridCol w="216060"/>
                <a:gridCol w="216060"/>
                <a:gridCol w="216060"/>
                <a:gridCol w="216060"/>
                <a:gridCol w="1171997"/>
                <a:gridCol w="1190229"/>
              </a:tblGrid>
              <a:tr h="302035">
                <a:tc gridSpan="13">
                  <a:txBody>
                    <a:bodyPr/>
                    <a:lstStyle/>
                    <a:p>
                      <a:pPr marL="457200" marR="0" indent="0" algn="r">
                        <a:spcBef>
                          <a:spcPts val="0"/>
                        </a:spcBef>
                        <a:spcAft>
                          <a:spcPts val="0"/>
                        </a:spcAft>
                      </a:pPr>
                      <a:r>
                        <a:rPr lang="ar-JO" sz="1000" dirty="0">
                          <a:effectLst/>
                        </a:rPr>
                        <a:t>هل تعلم ما هو مفهوم التلوث الضوضائي؟</a:t>
                      </a:r>
                      <a:endParaRPr lang="en-US" sz="1000" dirty="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5">
                  <a:txBody>
                    <a:bodyPr/>
                    <a:lstStyle/>
                    <a:p>
                      <a:pPr marL="0" marR="0" algn="ctr" rtl="1">
                        <a:spcBef>
                          <a:spcPts val="0"/>
                        </a:spcBef>
                        <a:spcAft>
                          <a:spcPts val="0"/>
                        </a:spcAft>
                      </a:pPr>
                      <a:r>
                        <a:rPr lang="ku-Arab-IQ" sz="1000">
                          <a:effectLst/>
                        </a:rPr>
                        <a:t>٣- </a:t>
                      </a:r>
                      <a:r>
                        <a:rPr lang="ar-JO" sz="1000">
                          <a:effectLst/>
                        </a:rPr>
                        <a:t>غير مؤكد</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ku-Arab-IQ"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كيف تقيم التلوث الضوضائي الذي يزعجك يوميا؟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5">
                  <a:txBody>
                    <a:bodyPr/>
                    <a:lstStyle/>
                    <a:p>
                      <a:pPr marL="0" marR="0" algn="ctr" rtl="1">
                        <a:spcBef>
                          <a:spcPts val="0"/>
                        </a:spcBef>
                        <a:spcAft>
                          <a:spcPts val="0"/>
                        </a:spcAft>
                      </a:pPr>
                      <a:r>
                        <a:rPr lang="ku-Arab-IQ" sz="1000">
                          <a:effectLst/>
                        </a:rPr>
                        <a:t>٣- </a:t>
                      </a:r>
                      <a:r>
                        <a:rPr lang="ar-JO" sz="1000">
                          <a:effectLst/>
                        </a:rPr>
                        <a:t>ضعيف</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٢- </a:t>
                      </a:r>
                      <a:r>
                        <a:rPr lang="ar-JO" sz="1000">
                          <a:effectLst/>
                        </a:rPr>
                        <a:t>متوسط</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ku-Arab-IQ" sz="1000">
                          <a:effectLst/>
                        </a:rPr>
                        <a:t>١- </a:t>
                      </a:r>
                      <a:r>
                        <a:rPr lang="ar-JO" sz="1000">
                          <a:effectLst/>
                        </a:rPr>
                        <a:t>كبيرا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ما هو اكثر وقت تواجه فيه الضوضاء في اليوم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5">
                  <a:txBody>
                    <a:bodyPr/>
                    <a:lstStyle/>
                    <a:p>
                      <a:pPr marL="0" marR="0" algn="ctr" rtl="1">
                        <a:spcBef>
                          <a:spcPts val="0"/>
                        </a:spcBef>
                        <a:spcAft>
                          <a:spcPts val="0"/>
                        </a:spcAft>
                      </a:pPr>
                      <a:r>
                        <a:rPr lang="ku-Arab-IQ" sz="1000">
                          <a:effectLst/>
                        </a:rPr>
                        <a:t>٣- </a:t>
                      </a:r>
                      <a:r>
                        <a:rPr lang="ar-JO" sz="1000">
                          <a:effectLst/>
                        </a:rPr>
                        <a:t>مساءا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٢- </a:t>
                      </a:r>
                      <a:r>
                        <a:rPr lang="ar-JO" sz="1000">
                          <a:effectLst/>
                        </a:rPr>
                        <a:t>ظهرا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ku-Arab-IQ" sz="1000" dirty="0">
                          <a:effectLst/>
                        </a:rPr>
                        <a:t>١- </a:t>
                      </a:r>
                      <a:r>
                        <a:rPr lang="ar-JO" sz="1000" dirty="0">
                          <a:effectLst/>
                        </a:rPr>
                        <a:t>صباحا</a:t>
                      </a:r>
                      <a:endParaRPr lang="en-US" sz="1000" dirty="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كنت يوما مصدرا لضوضاء؟</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5">
                  <a:txBody>
                    <a:bodyPr/>
                    <a:lstStyle/>
                    <a:p>
                      <a:pPr marL="0" marR="0" algn="ctr" rtl="1">
                        <a:spcBef>
                          <a:spcPts val="0"/>
                        </a:spcBef>
                        <a:spcAft>
                          <a:spcPts val="0"/>
                        </a:spcAft>
                      </a:pPr>
                      <a:r>
                        <a:rPr lang="ku-Arab-IQ" sz="1000">
                          <a:effectLst/>
                        </a:rPr>
                        <a:t>٣-</a:t>
                      </a:r>
                      <a:r>
                        <a:rPr lang="ar-JO" sz="1000">
                          <a:effectLst/>
                        </a:rPr>
                        <a:t> لا اتذكر</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ku-Arab-IQ"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يعتبر الاشخاص من المصادر الرئيسية للضوضاء في منطقة الدوار؟</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4">
                  <a:txBody>
                    <a:bodyPr/>
                    <a:lstStyle/>
                    <a:p>
                      <a:pPr marL="0" marR="0" algn="ctr" rtl="1">
                        <a:spcBef>
                          <a:spcPts val="0"/>
                        </a:spcBef>
                        <a:spcAft>
                          <a:spcPts val="0"/>
                        </a:spcAft>
                      </a:pPr>
                      <a:r>
                        <a:rPr lang="ku-Arab-IQ" sz="1000">
                          <a:effectLst/>
                        </a:rPr>
                        <a:t>٣-احيانا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ku-Arab-IQ"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تعتبر المركبات من المصادر الرئيسية للضوضاء في منطقة الدوار؟</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4">
                  <a:txBody>
                    <a:bodyPr/>
                    <a:lstStyle/>
                    <a:p>
                      <a:pPr marL="0" marR="0" algn="ctr" rtl="1">
                        <a:spcBef>
                          <a:spcPts val="0"/>
                        </a:spcBef>
                        <a:spcAft>
                          <a:spcPts val="0"/>
                        </a:spcAft>
                      </a:pPr>
                      <a:r>
                        <a:rPr lang="ku-Arab-IQ"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spcBef>
                          <a:spcPts val="0"/>
                        </a:spcBef>
                        <a:spcAft>
                          <a:spcPts val="0"/>
                        </a:spcAft>
                      </a:pPr>
                      <a:r>
                        <a:rPr lang="ku-Arab-IQ"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تعتبر الصيانة واعمال البناء من المصادر الرئيسية للضوضاء في منطقة الدوار؟</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3">
                  <a:txBody>
                    <a:bodyPr/>
                    <a:lstStyle/>
                    <a:p>
                      <a:pPr marL="0" marR="0" algn="ctr" rtl="1">
                        <a:spcBef>
                          <a:spcPts val="0"/>
                        </a:spcBef>
                        <a:spcAft>
                          <a:spcPts val="0"/>
                        </a:spcAft>
                      </a:pPr>
                      <a:r>
                        <a:rPr lang="ku-Arab-IQ"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هناك مصادر اخرى لضوضاء في هذه المنطقة من جهة نظرك؟</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3">
                  <a:txBody>
                    <a:bodyPr/>
                    <a:lstStyle/>
                    <a:p>
                      <a:pPr marL="0" marR="0" algn="ctr">
                        <a:spcBef>
                          <a:spcPts val="0"/>
                        </a:spcBef>
                        <a:spcAft>
                          <a:spcPts val="0"/>
                        </a:spcAft>
                      </a:pPr>
                      <a:r>
                        <a:rPr lang="en-US"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en-US"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en-US"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انت مع وجود قوانين تقلل من الضوضاء.</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3">
                  <a:txBody>
                    <a:bodyPr/>
                    <a:lstStyle/>
                    <a:p>
                      <a:pPr marL="0" marR="0" algn="ctr" rtl="1">
                        <a:spcBef>
                          <a:spcPts val="0"/>
                        </a:spcBef>
                        <a:spcAft>
                          <a:spcPts val="0"/>
                        </a:spcAft>
                      </a:pPr>
                      <a:r>
                        <a:rPr lang="ku-Arab-IQ"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يؤثر عليك الضوضاء نفسيا؟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2">
                  <a:txBody>
                    <a:bodyPr/>
                    <a:lstStyle/>
                    <a:p>
                      <a:pPr marL="0" marR="0" algn="ctr" rtl="1">
                        <a:spcBef>
                          <a:spcPts val="0"/>
                        </a:spcBef>
                        <a:spcAft>
                          <a:spcPts val="0"/>
                        </a:spcAft>
                      </a:pPr>
                      <a:r>
                        <a:rPr lang="ku-Arab-IQ"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gridSpan="9">
                  <a:txBody>
                    <a:bodyPr/>
                    <a:lstStyle/>
                    <a:p>
                      <a:pPr marL="0" marR="0" algn="r">
                        <a:spcBef>
                          <a:spcPts val="0"/>
                        </a:spcBef>
                        <a:spcAft>
                          <a:spcPts val="0"/>
                        </a:spcAft>
                      </a:pPr>
                      <a:r>
                        <a:rPr lang="ku-Arab-IQ"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ku-Arab-IQ"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r>
              <a:tr h="199843">
                <a:tc gridSpan="13">
                  <a:txBody>
                    <a:bodyPr/>
                    <a:lstStyle/>
                    <a:p>
                      <a:pPr marL="0" marR="0" algn="r">
                        <a:spcBef>
                          <a:spcPts val="0"/>
                        </a:spcBef>
                        <a:spcAft>
                          <a:spcPts val="0"/>
                        </a:spcAft>
                      </a:pPr>
                      <a:r>
                        <a:rPr lang="ar-JO" sz="1000">
                          <a:effectLst/>
                        </a:rPr>
                        <a:t>هل يئثر الضوضاء على سمعك؟</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3">
                  <a:txBody>
                    <a:bodyPr/>
                    <a:lstStyle/>
                    <a:p>
                      <a:pPr marL="0" marR="0" algn="ctr" rtl="1">
                        <a:spcBef>
                          <a:spcPts val="0"/>
                        </a:spcBef>
                        <a:spcAft>
                          <a:spcPts val="0"/>
                        </a:spcAft>
                      </a:pPr>
                      <a:r>
                        <a:rPr lang="ku-Arab-IQ" sz="1000">
                          <a:effectLst/>
                        </a:rPr>
                        <a:t>٣- </a:t>
                      </a:r>
                      <a:r>
                        <a:rPr lang="ar-JO" sz="1000">
                          <a:effectLst/>
                        </a:rPr>
                        <a:t>احيانا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٢- </a:t>
                      </a:r>
                      <a:r>
                        <a:rPr lang="ar-JO" sz="1000">
                          <a:effectLst/>
                        </a:rPr>
                        <a:t>لا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spcBef>
                          <a:spcPts val="0"/>
                        </a:spcBef>
                        <a:spcAft>
                          <a:spcPts val="0"/>
                        </a:spcAft>
                      </a:pPr>
                      <a:r>
                        <a:rPr lang="ku-Arab-IQ" sz="1000">
                          <a:effectLst/>
                        </a:rPr>
                        <a:t>١- </a:t>
                      </a:r>
                      <a:r>
                        <a:rPr lang="ar-JO" sz="1000">
                          <a:effectLst/>
                        </a:rPr>
                        <a:t>نعم</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13">
                  <a:txBody>
                    <a:bodyPr/>
                    <a:lstStyle/>
                    <a:p>
                      <a:pPr marL="0" marR="0" algn="r">
                        <a:spcBef>
                          <a:spcPts val="0"/>
                        </a:spcBef>
                        <a:spcAft>
                          <a:spcPts val="0"/>
                        </a:spcAft>
                      </a:pPr>
                      <a:r>
                        <a:rPr lang="ar-JO" sz="1000">
                          <a:effectLst/>
                        </a:rPr>
                        <a:t>كم عدد الساعات التي تقضيها بالسوق يوميا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gridSpan="2">
                  <a:txBody>
                    <a:bodyPr/>
                    <a:lstStyle/>
                    <a:p>
                      <a:pPr marL="0" marR="0" algn="ctr">
                        <a:spcBef>
                          <a:spcPts val="0"/>
                        </a:spcBef>
                        <a:spcAft>
                          <a:spcPts val="0"/>
                        </a:spcAft>
                      </a:pPr>
                      <a:r>
                        <a:rPr lang="ar-JO"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gridSpan="9">
                  <a:txBody>
                    <a:bodyPr/>
                    <a:lstStyle/>
                    <a:p>
                      <a:pPr marL="0" marR="0" algn="ctr">
                        <a:spcBef>
                          <a:spcPts val="0"/>
                        </a:spcBef>
                        <a:spcAft>
                          <a:spcPts val="0"/>
                        </a:spcAft>
                      </a:pPr>
                      <a:r>
                        <a:rPr lang="ar-JO"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ar-JO" sz="10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r>
              <a:tr h="199843">
                <a:tc gridSpan="13">
                  <a:txBody>
                    <a:bodyPr/>
                    <a:lstStyle/>
                    <a:p>
                      <a:pPr marL="0" marR="0" algn="r">
                        <a:spcBef>
                          <a:spcPts val="0"/>
                        </a:spcBef>
                        <a:spcAft>
                          <a:spcPts val="0"/>
                        </a:spcAft>
                      </a:pPr>
                      <a:r>
                        <a:rPr lang="ar-JO" sz="1000">
                          <a:effectLst/>
                        </a:rPr>
                        <a:t>ما هي اكثر الايام في الاسبوع ازعاجا؟</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9843">
                <a:tc>
                  <a:txBody>
                    <a:bodyPr/>
                    <a:lstStyle/>
                    <a:p>
                      <a:pPr marL="0" marR="0" algn="ctr">
                        <a:spcBef>
                          <a:spcPts val="0"/>
                        </a:spcBef>
                        <a:spcAft>
                          <a:spcPts val="0"/>
                        </a:spcAft>
                      </a:pPr>
                      <a:r>
                        <a:rPr lang="ar-JO" sz="1000">
                          <a:effectLst/>
                        </a:rPr>
                        <a:t>الجمعة</a:t>
                      </a:r>
                      <a:endParaRPr lang="en-US" sz="1000">
                        <a:effectLst/>
                        <a:latin typeface="Times New Roman"/>
                        <a:ea typeface="Times New Roman"/>
                        <a:cs typeface="Arial"/>
                      </a:endParaRPr>
                    </a:p>
                  </a:txBody>
                  <a:tcPr marL="63153" marR="63153" marT="0" marB="0"/>
                </a:tc>
                <a:tc>
                  <a:txBody>
                    <a:bodyPr/>
                    <a:lstStyle/>
                    <a:p>
                      <a:pPr marL="0" marR="0" algn="ctr">
                        <a:spcBef>
                          <a:spcPts val="0"/>
                        </a:spcBef>
                        <a:spcAft>
                          <a:spcPts val="0"/>
                        </a:spcAft>
                      </a:pPr>
                      <a:r>
                        <a:rPr lang="ar-JO" sz="1000">
                          <a:effectLst/>
                        </a:rPr>
                        <a:t>الخميس</a:t>
                      </a:r>
                      <a:endParaRPr lang="en-US" sz="1000">
                        <a:effectLst/>
                        <a:latin typeface="Times New Roman"/>
                        <a:ea typeface="Times New Roman"/>
                        <a:cs typeface="Arial"/>
                      </a:endParaRPr>
                    </a:p>
                  </a:txBody>
                  <a:tcPr marL="63153" marR="63153" marT="0" marB="0"/>
                </a:tc>
                <a:tc gridSpan="4">
                  <a:txBody>
                    <a:bodyPr/>
                    <a:lstStyle/>
                    <a:p>
                      <a:pPr marL="0" marR="0" algn="ctr">
                        <a:spcBef>
                          <a:spcPts val="0"/>
                        </a:spcBef>
                        <a:spcAft>
                          <a:spcPts val="0"/>
                        </a:spcAft>
                      </a:pPr>
                      <a:r>
                        <a:rPr lang="ar-JO" sz="1000">
                          <a:effectLst/>
                        </a:rPr>
                        <a:t>الاربعاء</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ar-JO" sz="1000">
                          <a:effectLst/>
                        </a:rPr>
                        <a:t>الثلاثاء</a:t>
                      </a:r>
                      <a:endParaRPr lang="en-US" sz="1000">
                        <a:effectLst/>
                        <a:latin typeface="Times New Roman"/>
                        <a:ea typeface="Times New Roman"/>
                        <a:cs typeface="Arial"/>
                      </a:endParaRPr>
                    </a:p>
                  </a:txBody>
                  <a:tcPr marL="63153" marR="63153" marT="0" marB="0"/>
                </a:tc>
                <a:tc gridSpan="4">
                  <a:txBody>
                    <a:bodyPr/>
                    <a:lstStyle/>
                    <a:p>
                      <a:pPr marL="0" marR="0" algn="ctr">
                        <a:spcBef>
                          <a:spcPts val="0"/>
                        </a:spcBef>
                        <a:spcAft>
                          <a:spcPts val="0"/>
                        </a:spcAft>
                      </a:pPr>
                      <a:r>
                        <a:rPr lang="ar-JO" sz="1000">
                          <a:effectLst/>
                        </a:rPr>
                        <a:t>الاثنين</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ar-JO" sz="1000">
                          <a:effectLst/>
                        </a:rPr>
                        <a:t>الاحد</a:t>
                      </a:r>
                      <a:endParaRPr lang="en-US" sz="1000">
                        <a:effectLst/>
                        <a:latin typeface="Times New Roman"/>
                        <a:ea typeface="Times New Roman"/>
                        <a:cs typeface="Arial"/>
                      </a:endParaRPr>
                    </a:p>
                  </a:txBody>
                  <a:tcPr marL="63153" marR="63153" marT="0" marB="0"/>
                </a:tc>
                <a:tc>
                  <a:txBody>
                    <a:bodyPr/>
                    <a:lstStyle/>
                    <a:p>
                      <a:pPr marL="0" marR="0" algn="ctr">
                        <a:spcBef>
                          <a:spcPts val="0"/>
                        </a:spcBef>
                        <a:spcAft>
                          <a:spcPts val="0"/>
                        </a:spcAft>
                      </a:pPr>
                      <a:r>
                        <a:rPr lang="ar-JO" sz="1000">
                          <a:effectLst/>
                        </a:rPr>
                        <a:t>السبت</a:t>
                      </a:r>
                      <a:endParaRPr lang="en-US" sz="1000">
                        <a:effectLst/>
                        <a:latin typeface="Times New Roman"/>
                        <a:ea typeface="Times New Roman"/>
                        <a:cs typeface="Arial"/>
                      </a:endParaRPr>
                    </a:p>
                  </a:txBody>
                  <a:tcPr marL="63153" marR="63153" marT="0" marB="0"/>
                </a:tc>
              </a:tr>
              <a:tr h="233907">
                <a:tc gridSpan="13">
                  <a:txBody>
                    <a:bodyPr/>
                    <a:lstStyle/>
                    <a:p>
                      <a:pPr marL="0" marR="0" algn="r">
                        <a:spcBef>
                          <a:spcPts val="0"/>
                        </a:spcBef>
                        <a:spcAft>
                          <a:spcPts val="0"/>
                        </a:spcAft>
                      </a:pPr>
                      <a:r>
                        <a:rPr lang="ar-JO" sz="1000">
                          <a:effectLst/>
                        </a:rPr>
                        <a:t>من جهة نظرك ما هي الاقتراحات والحلول الممكنة لمعالجة الضوضاء قي منطقتك؟</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5388">
                <a:tc gridSpan="2">
                  <a:txBody>
                    <a:bodyPr/>
                    <a:lstStyle/>
                    <a:p>
                      <a:pPr marL="0" marR="0">
                        <a:spcBef>
                          <a:spcPts val="0"/>
                        </a:spcBef>
                        <a:spcAft>
                          <a:spcPts val="0"/>
                        </a:spcAft>
                      </a:pPr>
                      <a:r>
                        <a:rPr lang="ar-JO" sz="17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gridSpan="9">
                  <a:txBody>
                    <a:bodyPr/>
                    <a:lstStyle/>
                    <a:p>
                      <a:pPr marL="0" marR="0">
                        <a:spcBef>
                          <a:spcPts val="0"/>
                        </a:spcBef>
                        <a:spcAft>
                          <a:spcPts val="0"/>
                        </a:spcAft>
                      </a:pPr>
                      <a:r>
                        <a:rPr lang="ar-JO" sz="1700">
                          <a:effectLst/>
                        </a:rPr>
                        <a:t> </a:t>
                      </a:r>
                      <a:endParaRPr lang="en-US" sz="1000">
                        <a:effectLst/>
                        <a:latin typeface="Times New Roman"/>
                        <a:ea typeface="Times New Roman"/>
                        <a:cs typeface="Arial"/>
                      </a:endParaRPr>
                    </a:p>
                  </a:txBody>
                  <a:tcPr marL="63153" marR="63153"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spcBef>
                          <a:spcPts val="0"/>
                        </a:spcBef>
                        <a:spcAft>
                          <a:spcPts val="0"/>
                        </a:spcAft>
                      </a:pPr>
                      <a:r>
                        <a:rPr lang="ar-JO" sz="1700" dirty="0">
                          <a:effectLst/>
                        </a:rPr>
                        <a:t> </a:t>
                      </a:r>
                      <a:endParaRPr lang="en-US" sz="1000" dirty="0">
                        <a:effectLst/>
                        <a:latin typeface="Times New Roman"/>
                        <a:ea typeface="Times New Roman"/>
                        <a:cs typeface="Arial"/>
                      </a:endParaRPr>
                    </a:p>
                  </a:txBody>
                  <a:tcPr marL="63153" marR="63153" marT="0" marB="0"/>
                </a:tc>
                <a:tc hMerge="1">
                  <a:txBody>
                    <a:bodyPr/>
                    <a:lstStyle/>
                    <a:p>
                      <a:endParaRPr lang="en-US"/>
                    </a:p>
                  </a:txBody>
                  <a:tcPr/>
                </a:tc>
              </a:tr>
            </a:tbl>
          </a:graphicData>
        </a:graphic>
      </p:graphicFrame>
    </p:spTree>
    <p:extLst>
      <p:ext uri="{BB962C8B-B14F-4D97-AF65-F5344CB8AC3E}">
        <p14:creationId xmlns:p14="http://schemas.microsoft.com/office/powerpoint/2010/main" val="356285410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1447800" y="451484"/>
            <a:ext cx="5365750" cy="2977515"/>
          </a:xfrm>
          <a:prstGeom prst="rect">
            <a:avLst/>
          </a:prstGeom>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1447800" y="3505200"/>
            <a:ext cx="5273040" cy="2865755"/>
          </a:xfrm>
          <a:prstGeom prst="rect">
            <a:avLst/>
          </a:prstGeom>
        </p:spPr>
      </p:pic>
    </p:spTree>
    <p:extLst>
      <p:ext uri="{BB962C8B-B14F-4D97-AF65-F5344CB8AC3E}">
        <p14:creationId xmlns:p14="http://schemas.microsoft.com/office/powerpoint/2010/main" val="3417876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2209800" y="304800"/>
            <a:ext cx="4724400" cy="2987040"/>
          </a:xfrm>
          <a:prstGeom prst="rect">
            <a:avLst/>
          </a:prstGeom>
        </p:spPr>
      </p:pic>
      <p:pic>
        <p:nvPicPr>
          <p:cNvPr id="3" name="Picture 2"/>
          <p:cNvPicPr/>
          <p:nvPr/>
        </p:nvPicPr>
        <p:blipFill>
          <a:blip r:embed="rId3"/>
          <a:stretch>
            <a:fillRect/>
          </a:stretch>
        </p:blipFill>
        <p:spPr>
          <a:xfrm>
            <a:off x="1676400" y="3352800"/>
            <a:ext cx="5354320" cy="2967355"/>
          </a:xfrm>
          <a:prstGeom prst="rect">
            <a:avLst/>
          </a:prstGeom>
        </p:spPr>
      </p:pic>
    </p:spTree>
    <p:extLst>
      <p:ext uri="{BB962C8B-B14F-4D97-AF65-F5344CB8AC3E}">
        <p14:creationId xmlns:p14="http://schemas.microsoft.com/office/powerpoint/2010/main" val="1257959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1792922" y="457200"/>
            <a:ext cx="5558155" cy="2763520"/>
          </a:xfrm>
          <a:prstGeom prst="rect">
            <a:avLst/>
          </a:prstGeom>
        </p:spPr>
      </p:pic>
      <p:pic>
        <p:nvPicPr>
          <p:cNvPr id="3" name="Picture 2"/>
          <p:cNvPicPr/>
          <p:nvPr/>
        </p:nvPicPr>
        <p:blipFill>
          <a:blip r:embed="rId3"/>
          <a:stretch>
            <a:fillRect/>
          </a:stretch>
        </p:blipFill>
        <p:spPr>
          <a:xfrm>
            <a:off x="1808162" y="3428999"/>
            <a:ext cx="5324475" cy="2967355"/>
          </a:xfrm>
          <a:prstGeom prst="rect">
            <a:avLst/>
          </a:prstGeom>
        </p:spPr>
      </p:pic>
    </p:spTree>
    <p:extLst>
      <p:ext uri="{BB962C8B-B14F-4D97-AF65-F5344CB8AC3E}">
        <p14:creationId xmlns:p14="http://schemas.microsoft.com/office/powerpoint/2010/main" val="2134726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219200"/>
            <a:ext cx="8229600" cy="4906963"/>
          </a:xfrm>
        </p:spPr>
        <p:txBody>
          <a:bodyPr>
            <a:normAutofit/>
          </a:bodyPr>
          <a:lstStyle/>
          <a:p>
            <a:r>
              <a:rPr lang="en-US" dirty="0"/>
              <a:t>General </a:t>
            </a:r>
            <a:r>
              <a:rPr lang="en-US" dirty="0" smtClean="0"/>
              <a:t>background:</a:t>
            </a:r>
          </a:p>
          <a:p>
            <a:r>
              <a:rPr lang="en-US" sz="2400" dirty="0"/>
              <a:t>A noise measurement plan has been developed in the city center of Nablus, and implementation has begun in the Al-</a:t>
            </a:r>
            <a:r>
              <a:rPr lang="en-US" sz="2400" dirty="0" err="1"/>
              <a:t>Shuhada</a:t>
            </a:r>
            <a:r>
              <a:rPr lang="en-US" sz="2400" dirty="0"/>
              <a:t> Square near the commercial complex, to determine noise levels and sources, and making use of monitoring results to reduce noise levels, improve the quality of the surrounding environment,</a:t>
            </a:r>
            <a:endParaRPr lang="en-US" sz="2400" dirty="0" smtClean="0"/>
          </a:p>
          <a:p>
            <a:r>
              <a:rPr lang="en-US" sz="2400" dirty="0"/>
              <a:t>This project aims to alleviate the pressure to reduce the noise levels in the square and the surrounding streets, thus achieving a positive impact on the health of citizens.</a:t>
            </a:r>
          </a:p>
        </p:txBody>
      </p:sp>
      <p:sp>
        <p:nvSpPr>
          <p:cNvPr id="2" name="Title 1"/>
          <p:cNvSpPr>
            <a:spLocks noGrp="1"/>
          </p:cNvSpPr>
          <p:nvPr>
            <p:ph type="title"/>
          </p:nvPr>
        </p:nvSpPr>
        <p:spPr/>
        <p:txBody>
          <a:bodyPr>
            <a:normAutofit fontScale="90000"/>
          </a:bodyPr>
          <a:lstStyle/>
          <a:p>
            <a:pPr lvl="0"/>
            <a:r>
              <a:rPr lang="en-US" b="1" dirty="0"/>
              <a:t>INTRODUCTION</a:t>
            </a:r>
            <a:br>
              <a:rPr lang="en-US" b="1" dirty="0"/>
            </a:br>
            <a:endParaRPr lang="en-US" b="1" dirty="0"/>
          </a:p>
        </p:txBody>
      </p:sp>
    </p:spTree>
    <p:extLst>
      <p:ext uri="{BB962C8B-B14F-4D97-AF65-F5344CB8AC3E}">
        <p14:creationId xmlns:p14="http://schemas.microsoft.com/office/powerpoint/2010/main" val="222351208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1894840" y="228600"/>
            <a:ext cx="5354320" cy="2947035"/>
          </a:xfrm>
          <a:prstGeom prst="rect">
            <a:avLst/>
          </a:prstGeom>
        </p:spPr>
      </p:pic>
      <p:pic>
        <p:nvPicPr>
          <p:cNvPr id="3" name="Picture 2"/>
          <p:cNvPicPr/>
          <p:nvPr/>
        </p:nvPicPr>
        <p:blipFill>
          <a:blip r:embed="rId3"/>
          <a:stretch>
            <a:fillRect/>
          </a:stretch>
        </p:blipFill>
        <p:spPr>
          <a:xfrm>
            <a:off x="1894840" y="3352800"/>
            <a:ext cx="5283835" cy="2915920"/>
          </a:xfrm>
          <a:prstGeom prst="rect">
            <a:avLst/>
          </a:prstGeom>
        </p:spPr>
      </p:pic>
    </p:spTree>
    <p:extLst>
      <p:ext uri="{BB962C8B-B14F-4D97-AF65-F5344CB8AC3E}">
        <p14:creationId xmlns:p14="http://schemas.microsoft.com/office/powerpoint/2010/main" val="1560283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a:t>The main conclusions that can be drawn from this research are the noise generated by different sources such as: shops, vendors, people and </a:t>
            </a:r>
            <a:r>
              <a:rPr lang="en-US" sz="2400" dirty="0" smtClean="0"/>
              <a:t>traffic.</a:t>
            </a:r>
          </a:p>
          <a:p>
            <a:pPr marL="0" indent="0">
              <a:buNone/>
            </a:pPr>
            <a:r>
              <a:rPr lang="en-US" sz="2400" dirty="0"/>
              <a:t>Therefore, noise is a specific occupational hazard in many places. One of the most common occupational diseases is “noise-induced hearing impairment</a:t>
            </a:r>
            <a:r>
              <a:rPr lang="en-US" sz="2400" dirty="0" smtClean="0"/>
              <a:t>”</a:t>
            </a:r>
          </a:p>
          <a:p>
            <a:pPr marL="0" indent="0">
              <a:buNone/>
            </a:pPr>
            <a:endParaRPr lang="en-US" sz="2400" dirty="0"/>
          </a:p>
        </p:txBody>
      </p:sp>
      <p:sp>
        <p:nvSpPr>
          <p:cNvPr id="2" name="Title 1"/>
          <p:cNvSpPr>
            <a:spLocks noGrp="1"/>
          </p:cNvSpPr>
          <p:nvPr>
            <p:ph type="title"/>
          </p:nvPr>
        </p:nvSpPr>
        <p:spPr/>
        <p:txBody>
          <a:bodyPr>
            <a:normAutofit/>
          </a:bodyPr>
          <a:lstStyle/>
          <a:p>
            <a:r>
              <a:rPr lang="en-US" b="1" dirty="0"/>
              <a:t>Discussion</a:t>
            </a:r>
            <a:r>
              <a:rPr lang="en-US" dirty="0" smtClean="0"/>
              <a:t>:</a:t>
            </a:r>
            <a:endParaRPr lang="en-US" dirty="0"/>
          </a:p>
        </p:txBody>
      </p:sp>
    </p:spTree>
    <p:extLst>
      <p:ext uri="{BB962C8B-B14F-4D97-AF65-F5344CB8AC3E}">
        <p14:creationId xmlns:p14="http://schemas.microsoft.com/office/powerpoint/2010/main" val="23565387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a:t>From the results obtained from the measurement, it was noticed that the high noise values in the commercial complex were recorded between (72 dB) to (56 dB) with an average of (64 dB), while the permissible limit for WHO was (110 dB). Because of the noise from shops and ATMs. As for the </a:t>
            </a:r>
            <a:r>
              <a:rPr lang="en-US" sz="2400" dirty="0" err="1"/>
              <a:t>Sharaf</a:t>
            </a:r>
            <a:r>
              <a:rPr lang="en-US" sz="2400" dirty="0"/>
              <a:t> restaurant, it is between (76 dB) to (65 dB) with an average of (70.5 dB), and this is due to the presence of customers and a parking lot for cars and traffic.</a:t>
            </a:r>
          </a:p>
        </p:txBody>
      </p:sp>
      <p:sp>
        <p:nvSpPr>
          <p:cNvPr id="3" name="Title 2"/>
          <p:cNvSpPr>
            <a:spLocks noGrp="1"/>
          </p:cNvSpPr>
          <p:nvPr>
            <p:ph type="title"/>
          </p:nvPr>
        </p:nvSpPr>
        <p:spPr/>
        <p:txBody>
          <a:bodyPr/>
          <a:lstStyle/>
          <a:p>
            <a:r>
              <a:rPr lang="en-US" dirty="0" smtClean="0">
                <a:effectLst/>
              </a:rPr>
              <a:t>CONCLUSION</a:t>
            </a:r>
            <a:endParaRPr lang="en-US" dirty="0"/>
          </a:p>
        </p:txBody>
      </p:sp>
    </p:spTree>
    <p:extLst>
      <p:ext uri="{BB962C8B-B14F-4D97-AF65-F5344CB8AC3E}">
        <p14:creationId xmlns:p14="http://schemas.microsoft.com/office/powerpoint/2010/main" val="1373216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685800"/>
            <a:ext cx="7620000" cy="1754326"/>
          </a:xfrm>
          <a:prstGeom prst="rect">
            <a:avLst/>
          </a:prstGeom>
        </p:spPr>
        <p:txBody>
          <a:bodyPr wrap="square">
            <a:spAutoFit/>
          </a:bodyPr>
          <a:lstStyle/>
          <a:p>
            <a:r>
              <a:rPr lang="en-US" dirty="0"/>
              <a:t>After collecting a questionnaire, the data were entered into an appropriate computer program</a:t>
            </a:r>
          </a:p>
          <a:p>
            <a:r>
              <a:rPr lang="en-US" dirty="0"/>
              <a:t> (Access to Microsoft).To classify the data, then they were extracted in the form of percentages where three main sources of noise in the streets and shops were identified. These sources are : Vehicle noise (60%),  Market noise (30%)  and People noise (10%).</a:t>
            </a:r>
          </a:p>
        </p:txBody>
      </p:sp>
      <p:sp>
        <p:nvSpPr>
          <p:cNvPr id="3" name="Rectangle 2"/>
          <p:cNvSpPr/>
          <p:nvPr/>
        </p:nvSpPr>
        <p:spPr>
          <a:xfrm>
            <a:off x="838200" y="2362200"/>
            <a:ext cx="7315200" cy="2031325"/>
          </a:xfrm>
          <a:prstGeom prst="rect">
            <a:avLst/>
          </a:prstGeom>
        </p:spPr>
        <p:txBody>
          <a:bodyPr wrap="square">
            <a:spAutoFit/>
          </a:bodyPr>
          <a:lstStyle/>
          <a:p>
            <a:r>
              <a:rPr lang="en-US" dirty="0"/>
              <a:t>Through the questionnaire, the negative effects caused by the noise resulting from the sound of the vehicles were examined and the proposals to treat them, as the questionnaire indicated that 60% of the questionnaire found that the sound of the vehicles is the most disturbing, and also it was found that the noon period </a:t>
            </a:r>
          </a:p>
          <a:p>
            <a:r>
              <a:rPr lang="en-US" dirty="0"/>
              <a:t>(4-12)  is the most disturbing time. </a:t>
            </a:r>
          </a:p>
        </p:txBody>
      </p:sp>
    </p:spTree>
    <p:extLst>
      <p:ext uri="{BB962C8B-B14F-4D97-AF65-F5344CB8AC3E}">
        <p14:creationId xmlns:p14="http://schemas.microsoft.com/office/powerpoint/2010/main" val="4113880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914400"/>
            <a:ext cx="7391400" cy="1754326"/>
          </a:xfrm>
          <a:prstGeom prst="rect">
            <a:avLst/>
          </a:prstGeom>
        </p:spPr>
        <p:txBody>
          <a:bodyPr wrap="square">
            <a:spAutoFit/>
          </a:bodyPr>
          <a:lstStyle/>
          <a:p>
            <a:r>
              <a:rPr lang="en-US" dirty="0"/>
              <a:t>It was found through the questionnaire:</a:t>
            </a:r>
          </a:p>
          <a:p>
            <a:endParaRPr lang="en-US" dirty="0"/>
          </a:p>
          <a:p>
            <a:r>
              <a:rPr lang="en-US" dirty="0"/>
              <a:t>1)	High traffic density with no flow of traffic.</a:t>
            </a:r>
          </a:p>
          <a:p>
            <a:r>
              <a:rPr lang="en-US" dirty="0"/>
              <a:t>2)	Not allocating a place for pedestrians to cross and not adhering to places in some places.</a:t>
            </a:r>
          </a:p>
          <a:p>
            <a:r>
              <a:rPr lang="en-US" dirty="0"/>
              <a:t>3)	The spread of street vendors, which impedes traffic.</a:t>
            </a:r>
          </a:p>
        </p:txBody>
      </p:sp>
    </p:spTree>
    <p:extLst>
      <p:ext uri="{BB962C8B-B14F-4D97-AF65-F5344CB8AC3E}">
        <p14:creationId xmlns:p14="http://schemas.microsoft.com/office/powerpoint/2010/main" val="28266425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1"/>
            <a:ext cx="8382000" cy="4114800"/>
          </a:xfrm>
        </p:spPr>
        <p:txBody>
          <a:bodyPr>
            <a:normAutofit/>
          </a:bodyPr>
          <a:lstStyle/>
          <a:p>
            <a:r>
              <a:rPr lang="en-US" sz="2400" b="1" dirty="0"/>
              <a:t>Environmental awareness of citizens about the harmful effects of noise, in coordination with the Youth </a:t>
            </a:r>
            <a:r>
              <a:rPr lang="en-US" sz="2400" b="1" dirty="0" smtClean="0"/>
              <a:t>Center.</a:t>
            </a:r>
            <a:endParaRPr lang="en-US" sz="2400" b="1" dirty="0" smtClean="0"/>
          </a:p>
          <a:p>
            <a:pPr marL="109728" indent="0">
              <a:buNone/>
            </a:pPr>
            <a:endParaRPr lang="en-US" sz="2400" b="1" dirty="0"/>
          </a:p>
          <a:p>
            <a:pPr marL="109728" indent="0">
              <a:buNone/>
            </a:pPr>
            <a:endParaRPr lang="en-US" sz="2400" dirty="0"/>
          </a:p>
          <a:p>
            <a:r>
              <a:rPr lang="en-US" sz="2400" b="1" dirty="0"/>
              <a:t>And the media. Establishing laws that determine the level of noise at the permissible level, especially in commercial </a:t>
            </a:r>
            <a:r>
              <a:rPr lang="en-US" sz="2400" b="1" dirty="0" smtClean="0"/>
              <a:t>markets.</a:t>
            </a:r>
            <a:endParaRPr lang="en-US" sz="2400" dirty="0"/>
          </a:p>
          <a:p>
            <a:endParaRPr lang="en-US" sz="2400" dirty="0"/>
          </a:p>
          <a:p>
            <a:pPr marL="0" indent="0">
              <a:buNone/>
            </a:pPr>
            <a:endParaRPr lang="en-US" sz="2400" dirty="0"/>
          </a:p>
        </p:txBody>
      </p:sp>
      <p:sp>
        <p:nvSpPr>
          <p:cNvPr id="2" name="Title 1"/>
          <p:cNvSpPr>
            <a:spLocks noGrp="1"/>
          </p:cNvSpPr>
          <p:nvPr>
            <p:ph type="title"/>
          </p:nvPr>
        </p:nvSpPr>
        <p:spPr/>
        <p:txBody>
          <a:bodyPr>
            <a:normAutofit/>
          </a:bodyPr>
          <a:lstStyle/>
          <a:p>
            <a:pPr lvl="1" algn="ctr" rtl="0"/>
            <a:r>
              <a:rPr lang="en-US" sz="3600" b="1" dirty="0"/>
              <a:t>Recommendations</a:t>
            </a:r>
            <a:r>
              <a:rPr lang="en-US" sz="3600" dirty="0"/>
              <a:t> : </a:t>
            </a:r>
            <a:r>
              <a:rPr lang="en-US" sz="1600" dirty="0"/>
              <a:t/>
            </a:r>
            <a:br>
              <a:rPr lang="en-US" sz="1600" dirty="0"/>
            </a:br>
            <a:r>
              <a:rPr lang="en-US" dirty="0"/>
              <a:t> </a:t>
            </a:r>
          </a:p>
        </p:txBody>
      </p:sp>
    </p:spTree>
    <p:extLst>
      <p:ext uri="{BB962C8B-B14F-4D97-AF65-F5344CB8AC3E}">
        <p14:creationId xmlns:p14="http://schemas.microsoft.com/office/powerpoint/2010/main" val="243100359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lvl="0">
              <a:buFont typeface="Wingdings" pitchFamily="2" charset="2"/>
              <a:buChar char="q"/>
            </a:pPr>
            <a:r>
              <a:rPr lang="en-US" b="1" dirty="0"/>
              <a:t> </a:t>
            </a:r>
            <a:r>
              <a:rPr lang="en-US" sz="4200" b="1" dirty="0" smtClean="0"/>
              <a:t>Foreign </a:t>
            </a:r>
            <a:r>
              <a:rPr lang="en-US" sz="4200" b="1" dirty="0"/>
              <a:t>references</a:t>
            </a:r>
            <a:r>
              <a:rPr lang="en-US" b="1" dirty="0" smtClean="0"/>
              <a:t>:</a:t>
            </a:r>
            <a:r>
              <a:rPr lang="en-US" b="1" dirty="0"/>
              <a:t> </a:t>
            </a:r>
            <a:endParaRPr lang="en-US" sz="2800" dirty="0"/>
          </a:p>
          <a:p>
            <a:r>
              <a:rPr lang="en-US" u="sng" dirty="0">
                <a:hlinkClick r:id="rId2"/>
              </a:rPr>
              <a:t>https://www.iso.org/home.html</a:t>
            </a:r>
            <a:endParaRPr lang="en-US" dirty="0"/>
          </a:p>
          <a:p>
            <a:r>
              <a:rPr lang="en-US" u="sng" dirty="0">
                <a:hlinkClick r:id="rId3"/>
              </a:rPr>
              <a:t>https://www.who.int/ar/</a:t>
            </a:r>
            <a:endParaRPr lang="en-US" dirty="0"/>
          </a:p>
          <a:p>
            <a:r>
              <a:rPr lang="en-US" dirty="0" err="1"/>
              <a:t>Enda</a:t>
            </a:r>
            <a:r>
              <a:rPr lang="en-US" dirty="0"/>
              <a:t> Murphy and </a:t>
            </a:r>
            <a:r>
              <a:rPr lang="en-US" dirty="0" err="1"/>
              <a:t>Eoin</a:t>
            </a:r>
            <a:r>
              <a:rPr lang="en-US" dirty="0"/>
              <a:t> A. King. (20</a:t>
            </a:r>
            <a:r>
              <a:rPr lang="ar-SA" dirty="0"/>
              <a:t>14</a:t>
            </a:r>
            <a:r>
              <a:rPr lang="en-US" dirty="0"/>
              <a:t>). </a:t>
            </a:r>
            <a:r>
              <a:rPr lang="en-US" i="1" dirty="0"/>
              <a:t>Environmental Noise Pollution</a:t>
            </a:r>
            <a:r>
              <a:rPr lang="en-US" dirty="0"/>
              <a:t>.</a:t>
            </a:r>
            <a:endParaRPr lang="en-US" sz="4000" b="1" dirty="0"/>
          </a:p>
          <a:p>
            <a:r>
              <a:rPr lang="en-US" dirty="0" err="1"/>
              <a:t>Agarwal</a:t>
            </a:r>
            <a:r>
              <a:rPr lang="en-US" dirty="0"/>
              <a:t>. (1995). </a:t>
            </a:r>
            <a:r>
              <a:rPr lang="en-US" i="1" dirty="0"/>
              <a:t>Noise Pollution</a:t>
            </a:r>
            <a:endParaRPr lang="en-US" dirty="0"/>
          </a:p>
          <a:p>
            <a:r>
              <a:rPr lang="en-US" dirty="0"/>
              <a:t>Haines, &amp; Brown. (2000). </a:t>
            </a:r>
            <a:r>
              <a:rPr lang="en-US" i="1" dirty="0"/>
              <a:t>Noise and Health i</a:t>
            </a:r>
            <a:r>
              <a:rPr lang="en-US" dirty="0"/>
              <a:t>n urban Environment.</a:t>
            </a:r>
            <a:endParaRPr lang="en-US" sz="4000" b="1" dirty="0"/>
          </a:p>
          <a:p>
            <a:r>
              <a:rPr lang="en-US" dirty="0"/>
              <a:t>L.L. Stevens, </a:t>
            </a:r>
            <a:r>
              <a:rPr lang="en-US" dirty="0" err="1"/>
              <a:t>Niessen</a:t>
            </a:r>
            <a:r>
              <a:rPr lang="en-US" dirty="0"/>
              <a:t>, &amp; Steels. (2009). </a:t>
            </a:r>
            <a:r>
              <a:rPr lang="en-US" sz="3600" i="1" dirty="0"/>
              <a:t>Noise</a:t>
            </a:r>
            <a:r>
              <a:rPr lang="en-US" i="1" dirty="0"/>
              <a:t> Tube: Measuring and mapping noise pollution with the mobile phone</a:t>
            </a:r>
            <a:r>
              <a:rPr lang="en-US" i="1" dirty="0" smtClean="0"/>
              <a:t>.</a:t>
            </a:r>
            <a:endParaRPr lang="en-US" sz="4400" b="1" dirty="0"/>
          </a:p>
          <a:p>
            <a:r>
              <a:rPr lang="en-US" sz="3800" dirty="0" smtClean="0"/>
              <a:t>Peterson</a:t>
            </a:r>
            <a:r>
              <a:rPr lang="en-US" sz="3800" dirty="0"/>
              <a:t>, A. P. (1980). </a:t>
            </a:r>
            <a:r>
              <a:rPr lang="en-US" sz="3800" i="1" dirty="0"/>
              <a:t>Handbook of Noise Measurement</a:t>
            </a:r>
            <a:r>
              <a:rPr lang="en-US" sz="3800" i="1" dirty="0" smtClean="0"/>
              <a:t>.</a:t>
            </a:r>
          </a:p>
          <a:p>
            <a:endParaRPr lang="en-US" sz="3600" b="1" dirty="0"/>
          </a:p>
          <a:p>
            <a:pPr>
              <a:buFont typeface="Wingdings" pitchFamily="2" charset="2"/>
              <a:buChar char="q"/>
            </a:pPr>
            <a:r>
              <a:rPr lang="en-US" sz="4200" b="1" dirty="0" smtClean="0"/>
              <a:t>Arabic </a:t>
            </a:r>
            <a:r>
              <a:rPr lang="en-US" sz="4200" b="1" dirty="0"/>
              <a:t>references:</a:t>
            </a:r>
          </a:p>
          <a:p>
            <a:pPr marL="0" indent="0">
              <a:buNone/>
            </a:pPr>
            <a:r>
              <a:rPr lang="en-US" sz="4200" dirty="0"/>
              <a:t> </a:t>
            </a:r>
            <a:endParaRPr lang="en-US" sz="4200" b="1" dirty="0"/>
          </a:p>
          <a:p>
            <a:pPr algn="r" rtl="1"/>
            <a:r>
              <a:rPr lang="ar-JO" dirty="0"/>
              <a:t>جهاز شئون البيئة. (2016). </a:t>
            </a:r>
            <a:r>
              <a:rPr lang="ar-JO" i="1" dirty="0"/>
              <a:t>رصد مستويات الضوضاء بميدان الجيزة .</a:t>
            </a:r>
            <a:endParaRPr lang="en-US" sz="2800" dirty="0"/>
          </a:p>
          <a:p>
            <a:pPr algn="r" rtl="1"/>
            <a:r>
              <a:rPr lang="ar-SA" dirty="0"/>
              <a:t>حسين البحراني (2009) دراسة حقلية عن أهم مصادر التلوث الضوضائي في الأحياء السكنية لمدينتي النجف والكوفة</a:t>
            </a:r>
            <a:endParaRPr lang="en-US" dirty="0"/>
          </a:p>
          <a:p>
            <a:pPr marL="0" indent="0" algn="r" rtl="1">
              <a:buNone/>
            </a:pPr>
            <a:endParaRPr lang="en-US" b="1" dirty="0"/>
          </a:p>
          <a:p>
            <a:pPr marL="0" indent="0">
              <a:buNone/>
            </a:pPr>
            <a:r>
              <a:rPr lang="en-US" b="1" dirty="0"/>
              <a:t> </a:t>
            </a:r>
          </a:p>
          <a:p>
            <a:endParaRPr lang="en-US" dirty="0"/>
          </a:p>
        </p:txBody>
      </p:sp>
      <p:sp>
        <p:nvSpPr>
          <p:cNvPr id="2" name="Title 1"/>
          <p:cNvSpPr>
            <a:spLocks noGrp="1"/>
          </p:cNvSpPr>
          <p:nvPr>
            <p:ph type="title"/>
          </p:nvPr>
        </p:nvSpPr>
        <p:spPr/>
        <p:txBody>
          <a:bodyPr>
            <a:normAutofit/>
          </a:bodyPr>
          <a:lstStyle/>
          <a:p>
            <a:pPr lvl="0"/>
            <a:r>
              <a:rPr lang="en-US" sz="4000" b="1" dirty="0" smtClean="0"/>
              <a:t>REFERENCES:</a:t>
            </a:r>
            <a:endParaRPr lang="en-US" sz="4000" dirty="0"/>
          </a:p>
        </p:txBody>
      </p:sp>
    </p:spTree>
    <p:extLst>
      <p:ext uri="{BB962C8B-B14F-4D97-AF65-F5344CB8AC3E}">
        <p14:creationId xmlns:p14="http://schemas.microsoft.com/office/powerpoint/2010/main" val="13432909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a:t>1-  The study aims to identify and define the forms of physical pollution </a:t>
            </a:r>
            <a:r>
              <a:rPr lang="en-US" sz="2400" dirty="0" smtClean="0"/>
              <a:t>resulting   </a:t>
            </a:r>
            <a:r>
              <a:rPr lang="en-US" sz="2400" dirty="0"/>
              <a:t>from human activity</a:t>
            </a:r>
            <a:r>
              <a:rPr lang="en-US" sz="2400" dirty="0" smtClean="0"/>
              <a:t>.</a:t>
            </a:r>
          </a:p>
          <a:p>
            <a:endParaRPr lang="en-US" sz="2400" dirty="0"/>
          </a:p>
          <a:p>
            <a:r>
              <a:rPr lang="en-US" sz="2400" dirty="0" smtClean="0"/>
              <a:t>2- </a:t>
            </a:r>
            <a:r>
              <a:rPr lang="en-US" sz="2400" dirty="0"/>
              <a:t>The concept of noise pollution in detail (its causes, types, effects, and prevention). An assessment of the level of noise to which the citizen is exposed</a:t>
            </a:r>
            <a:r>
              <a:rPr lang="en-US" sz="2400" dirty="0" smtClean="0"/>
              <a:t>.</a:t>
            </a:r>
          </a:p>
          <a:p>
            <a:endParaRPr lang="en-US" sz="2400" dirty="0"/>
          </a:p>
          <a:p>
            <a:r>
              <a:rPr lang="en-US" sz="2400" dirty="0"/>
              <a:t>3- And the search for the best ways and means to reduce noise pollution.</a:t>
            </a:r>
          </a:p>
          <a:p>
            <a:pPr marL="0" indent="0">
              <a:buNone/>
            </a:pPr>
            <a:endParaRPr lang="en-US" sz="2400" dirty="0"/>
          </a:p>
        </p:txBody>
      </p:sp>
      <p:sp>
        <p:nvSpPr>
          <p:cNvPr id="2" name="Title 1"/>
          <p:cNvSpPr>
            <a:spLocks noGrp="1"/>
          </p:cNvSpPr>
          <p:nvPr>
            <p:ph type="title"/>
          </p:nvPr>
        </p:nvSpPr>
        <p:spPr/>
        <p:txBody>
          <a:bodyPr/>
          <a:lstStyle/>
          <a:p>
            <a:pPr lvl="1" algn="ctr" rtl="0"/>
            <a:r>
              <a:rPr lang="en-US" sz="3200" b="1" dirty="0"/>
              <a:t>The objective of studying:</a:t>
            </a:r>
            <a:br>
              <a:rPr lang="en-US" sz="3200" b="1" dirty="0"/>
            </a:br>
            <a:r>
              <a:rPr lang="en-US" b="1" dirty="0"/>
              <a:t> </a:t>
            </a:r>
            <a:br>
              <a:rPr lang="en-US" b="1" dirty="0"/>
            </a:br>
            <a:endParaRPr lang="en-US" dirty="0"/>
          </a:p>
        </p:txBody>
      </p:sp>
    </p:spTree>
    <p:extLst>
      <p:ext uri="{BB962C8B-B14F-4D97-AF65-F5344CB8AC3E}">
        <p14:creationId xmlns:p14="http://schemas.microsoft.com/office/powerpoint/2010/main" val="25640101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00200"/>
            <a:ext cx="8915400" cy="4525963"/>
          </a:xfrm>
        </p:spPr>
        <p:txBody>
          <a:bodyPr>
            <a:normAutofit/>
          </a:bodyPr>
          <a:lstStyle/>
          <a:p>
            <a:r>
              <a:rPr lang="en-US" sz="2400" dirty="0"/>
              <a:t>Noise is one of the environmental pollutants affecting  </a:t>
            </a:r>
            <a:r>
              <a:rPr lang="en-US" sz="2400" dirty="0" smtClean="0"/>
              <a:t> human</a:t>
            </a:r>
          </a:p>
          <a:p>
            <a:pPr marL="0" indent="0">
              <a:buNone/>
            </a:pPr>
            <a:r>
              <a:rPr lang="en-US" sz="2400" dirty="0"/>
              <a:t> health, as the European Environment Organization stated </a:t>
            </a:r>
            <a:r>
              <a:rPr lang="en-US" sz="2400" dirty="0" smtClean="0"/>
              <a:t>that    </a:t>
            </a:r>
            <a:r>
              <a:rPr lang="en-US" sz="2400" dirty="0"/>
              <a:t> 451 million people are regularly exposed to noise. The </a:t>
            </a:r>
            <a:r>
              <a:rPr lang="en-US" sz="2400" dirty="0" smtClean="0"/>
              <a:t>negative    </a:t>
            </a:r>
            <a:r>
              <a:rPr lang="en-US" sz="2400" dirty="0" smtClean="0"/>
              <a:t>    effects</a:t>
            </a:r>
            <a:r>
              <a:rPr lang="en-US" sz="2400" dirty="0"/>
              <a:t> of noise are not limited to, </a:t>
            </a:r>
            <a:r>
              <a:rPr lang="en-US" sz="2400" dirty="0" smtClean="0"/>
              <a:t>      hearing</a:t>
            </a:r>
            <a:r>
              <a:rPr lang="en-US" sz="2400" dirty="0"/>
              <a:t> loss or part of it, </a:t>
            </a:r>
            <a:r>
              <a:rPr lang="en-US" sz="2400" dirty="0" smtClean="0"/>
              <a:t>but</a:t>
            </a:r>
            <a:r>
              <a:rPr lang="en-US" sz="2400" dirty="0"/>
              <a:t> also to reach the stage of </a:t>
            </a:r>
            <a:r>
              <a:rPr lang="en-US" sz="2400" dirty="0" smtClean="0"/>
              <a:t>    causing</a:t>
            </a:r>
            <a:r>
              <a:rPr lang="en-US" sz="2400" dirty="0"/>
              <a:t> fatal diseases</a:t>
            </a:r>
            <a:r>
              <a:rPr lang="en-US" sz="2400" dirty="0" smtClean="0"/>
              <a:t>.</a:t>
            </a:r>
            <a:r>
              <a:rPr lang="en-US" sz="2400" dirty="0"/>
              <a:t/>
            </a:r>
            <a:br>
              <a:rPr lang="en-US" sz="2400" dirty="0"/>
            </a:br>
            <a:r>
              <a:rPr lang="en-US" sz="2400" dirty="0"/>
              <a:t>And by causing permanent disabilities in some cases</a:t>
            </a:r>
            <a:r>
              <a:rPr lang="en-US" sz="2400" dirty="0" smtClean="0"/>
              <a:t>,       </a:t>
            </a:r>
            <a:r>
              <a:rPr lang="en-US" sz="2400" dirty="0"/>
              <a:t> including </a:t>
            </a:r>
            <a:r>
              <a:rPr lang="en-US" sz="2400" dirty="0" smtClean="0"/>
              <a:t>heart</a:t>
            </a:r>
            <a:r>
              <a:rPr lang="en-US" sz="2400" dirty="0"/>
              <a:t> attack.</a:t>
            </a:r>
          </a:p>
          <a:p>
            <a:pPr marL="0" indent="0">
              <a:buNone/>
            </a:pPr>
            <a:endParaRPr lang="en-US" sz="2400" dirty="0"/>
          </a:p>
        </p:txBody>
      </p:sp>
      <p:sp>
        <p:nvSpPr>
          <p:cNvPr id="2" name="Title 1"/>
          <p:cNvSpPr>
            <a:spLocks noGrp="1"/>
          </p:cNvSpPr>
          <p:nvPr>
            <p:ph type="title"/>
          </p:nvPr>
        </p:nvSpPr>
        <p:spPr/>
        <p:txBody>
          <a:bodyPr>
            <a:noAutofit/>
          </a:bodyPr>
          <a:lstStyle/>
          <a:p>
            <a:pPr lvl="1" algn="ctr" rtl="0"/>
            <a:r>
              <a:rPr lang="en-US" sz="3200" b="1" dirty="0" smtClean="0"/>
              <a:t>Significance  of </a:t>
            </a:r>
            <a:r>
              <a:rPr lang="en-US" sz="3200" b="1" dirty="0" smtClean="0"/>
              <a:t>the projects </a:t>
            </a:r>
            <a:r>
              <a:rPr lang="en-US" sz="3200" b="1" dirty="0" smtClean="0"/>
              <a:t>:</a:t>
            </a:r>
            <a:r>
              <a:rPr lang="en-US" sz="3200" dirty="0"/>
              <a:t/>
            </a:r>
            <a:br>
              <a:rPr lang="en-US" sz="3200" dirty="0"/>
            </a:br>
            <a:endParaRPr lang="en-US" sz="3200" dirty="0"/>
          </a:p>
        </p:txBody>
      </p:sp>
    </p:spTree>
    <p:extLst>
      <p:ext uri="{BB962C8B-B14F-4D97-AF65-F5344CB8AC3E}">
        <p14:creationId xmlns:p14="http://schemas.microsoft.com/office/powerpoint/2010/main" val="14279581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458200" cy="4559491"/>
          </a:xfrm>
        </p:spPr>
        <p:txBody>
          <a:bodyPr/>
          <a:lstStyle/>
          <a:p>
            <a:r>
              <a:rPr lang="en-US" dirty="0" smtClean="0"/>
              <a:t>In order achieve this project, the following steps  will be applied:</a:t>
            </a:r>
            <a:endParaRPr lang="en-US" dirty="0"/>
          </a:p>
          <a:p>
            <a:r>
              <a:rPr lang="en-US" dirty="0" smtClean="0"/>
              <a:t> </a:t>
            </a:r>
            <a:r>
              <a:rPr lang="en-US" dirty="0"/>
              <a:t>Conducting literary research and studies related to the study of noise pollution and its application to the study area.</a:t>
            </a:r>
          </a:p>
          <a:p>
            <a:r>
              <a:rPr lang="en-US" dirty="0" smtClean="0"/>
              <a:t> </a:t>
            </a:r>
            <a:r>
              <a:rPr lang="en-US" dirty="0"/>
              <a:t>Visit the website to take measurements.</a:t>
            </a:r>
          </a:p>
          <a:p>
            <a:r>
              <a:rPr lang="en-US" dirty="0" smtClean="0"/>
              <a:t> Summarize </a:t>
            </a:r>
            <a:r>
              <a:rPr lang="en-US" dirty="0"/>
              <a:t>the main results obtained</a:t>
            </a:r>
          </a:p>
        </p:txBody>
      </p:sp>
      <p:sp>
        <p:nvSpPr>
          <p:cNvPr id="3" name="Title 2"/>
          <p:cNvSpPr>
            <a:spLocks noGrp="1"/>
          </p:cNvSpPr>
          <p:nvPr>
            <p:ph type="title"/>
          </p:nvPr>
        </p:nvSpPr>
        <p:spPr/>
        <p:txBody>
          <a:bodyPr/>
          <a:lstStyle/>
          <a:p>
            <a:pPr lvl="1" algn="l" rtl="0">
              <a:spcBef>
                <a:spcPct val="0"/>
              </a:spcBef>
            </a:pPr>
            <a:r>
              <a:rPr lang="en-US" sz="3200" b="1" dirty="0"/>
              <a:t>Approach</a:t>
            </a:r>
            <a:r>
              <a:rPr lang="en-US" b="1" dirty="0"/>
              <a:t/>
            </a:r>
            <a:br>
              <a:rPr lang="en-US" b="1" dirty="0"/>
            </a:br>
            <a:endParaRPr lang="en-US" dirty="0"/>
          </a:p>
        </p:txBody>
      </p:sp>
    </p:spTree>
    <p:extLst>
      <p:ext uri="{BB962C8B-B14F-4D97-AF65-F5344CB8AC3E}">
        <p14:creationId xmlns:p14="http://schemas.microsoft.com/office/powerpoint/2010/main" val="2571241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382000" cy="4830763"/>
          </a:xfrm>
        </p:spPr>
        <p:txBody>
          <a:bodyPr>
            <a:normAutofit/>
          </a:bodyPr>
          <a:lstStyle/>
          <a:p>
            <a:pPr marL="109728" indent="0">
              <a:buNone/>
            </a:pPr>
            <a:r>
              <a:rPr lang="en-US" sz="1800" dirty="0"/>
              <a:t> </a:t>
            </a:r>
          </a:p>
          <a:p>
            <a:endParaRPr lang="en-US" sz="1800" dirty="0"/>
          </a:p>
          <a:p>
            <a:endParaRPr lang="en-US" sz="1800" dirty="0" smtClean="0"/>
          </a:p>
          <a:p>
            <a:endParaRPr lang="en-US" sz="1800" dirty="0"/>
          </a:p>
        </p:txBody>
      </p:sp>
      <p:sp>
        <p:nvSpPr>
          <p:cNvPr id="2" name="Title 1"/>
          <p:cNvSpPr>
            <a:spLocks noGrp="1"/>
          </p:cNvSpPr>
          <p:nvPr>
            <p:ph type="title"/>
          </p:nvPr>
        </p:nvSpPr>
        <p:spPr/>
        <p:txBody>
          <a:bodyPr>
            <a:normAutofit/>
          </a:bodyPr>
          <a:lstStyle/>
          <a:p>
            <a:pPr lvl="1" algn="ctr" rtl="0">
              <a:spcBef>
                <a:spcPct val="0"/>
              </a:spcBef>
            </a:pPr>
            <a:r>
              <a:rPr lang="en-US" sz="3200" b="1" dirty="0"/>
              <a:t>Study area:</a:t>
            </a:r>
            <a:br>
              <a:rPr lang="en-US" sz="3200" b="1" dirty="0"/>
            </a:br>
            <a:endParaRPr lang="en-US" sz="32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295400" y="1066800"/>
            <a:ext cx="6477000" cy="4572000"/>
          </a:xfrm>
          <a:prstGeom prst="rect">
            <a:avLst/>
          </a:prstGeom>
        </p:spPr>
      </p:pic>
      <p:sp>
        <p:nvSpPr>
          <p:cNvPr id="5" name="Rectangle 4"/>
          <p:cNvSpPr/>
          <p:nvPr/>
        </p:nvSpPr>
        <p:spPr>
          <a:xfrm>
            <a:off x="2286000" y="5791200"/>
            <a:ext cx="5334000" cy="369332"/>
          </a:xfrm>
          <a:prstGeom prst="rect">
            <a:avLst/>
          </a:prstGeom>
        </p:spPr>
        <p:txBody>
          <a:bodyPr wrap="square">
            <a:spAutoFit/>
          </a:bodyPr>
          <a:lstStyle/>
          <a:p>
            <a:r>
              <a:rPr lang="en-US" b="1" dirty="0" err="1" smtClean="0"/>
              <a:t>Shuhada</a:t>
            </a:r>
            <a:r>
              <a:rPr lang="en-US" b="1" dirty="0" smtClean="0"/>
              <a:t> Square of Nablus City(Study area</a:t>
            </a:r>
            <a:r>
              <a:rPr lang="en-US" b="1" dirty="0"/>
              <a:t>)</a:t>
            </a:r>
            <a:endParaRPr lang="en-US" dirty="0"/>
          </a:p>
        </p:txBody>
      </p:sp>
    </p:spTree>
    <p:extLst>
      <p:ext uri="{BB962C8B-B14F-4D97-AF65-F5344CB8AC3E}">
        <p14:creationId xmlns:p14="http://schemas.microsoft.com/office/powerpoint/2010/main" val="370392539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90800"/>
            <a:ext cx="8229600" cy="1143000"/>
          </a:xfrm>
        </p:spPr>
        <p:txBody>
          <a:bodyPr/>
          <a:lstStyle/>
          <a:p>
            <a:r>
              <a:rPr lang="en-US" b="1" dirty="0"/>
              <a:t>METHODOLOGY</a:t>
            </a:r>
          </a:p>
        </p:txBody>
      </p:sp>
    </p:spTree>
    <p:extLst>
      <p:ext uri="{BB962C8B-B14F-4D97-AF65-F5344CB8AC3E}">
        <p14:creationId xmlns:p14="http://schemas.microsoft.com/office/powerpoint/2010/main" val="14428101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74638"/>
            <a:ext cx="6172200" cy="792162"/>
          </a:xfrm>
        </p:spPr>
        <p:txBody>
          <a:bodyPr/>
          <a:lstStyle/>
          <a:p>
            <a:r>
              <a:rPr lang="en-US" b="1" dirty="0"/>
              <a:t>Measuring devices</a:t>
            </a: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4724400" y="1161542"/>
            <a:ext cx="3407679" cy="2951855"/>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457200" y="1149350"/>
            <a:ext cx="2530100" cy="2905508"/>
          </a:xfrm>
          <a:prstGeom prst="rect">
            <a:avLst/>
          </a:prstGeom>
        </p:spPr>
      </p:pic>
      <p:sp>
        <p:nvSpPr>
          <p:cNvPr id="10" name="Rectangle 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p:nvPr/>
        </p:nvSpPr>
        <p:spPr>
          <a:xfrm>
            <a:off x="271272" y="4724400"/>
            <a:ext cx="8298180" cy="923330"/>
          </a:xfrm>
          <a:prstGeom prst="rect">
            <a:avLst/>
          </a:prstGeom>
        </p:spPr>
        <p:txBody>
          <a:bodyPr wrap="square">
            <a:spAutoFit/>
          </a:bodyPr>
          <a:lstStyle/>
          <a:p>
            <a:r>
              <a:rPr lang="en-US" dirty="0"/>
              <a:t>The decibel meter was used to measure the sound level due to the lack of sound meters and it is a mobile application and is used to detect noise levels</a:t>
            </a:r>
          </a:p>
        </p:txBody>
      </p:sp>
    </p:spTree>
    <p:extLst>
      <p:ext uri="{BB962C8B-B14F-4D97-AF65-F5344CB8AC3E}">
        <p14:creationId xmlns:p14="http://schemas.microsoft.com/office/powerpoint/2010/main" val="15166218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449298150"/>
              </p:ext>
            </p:extLst>
          </p:nvPr>
        </p:nvGraphicFramePr>
        <p:xfrm>
          <a:off x="1600200" y="1676400"/>
          <a:ext cx="5771231" cy="3307080"/>
        </p:xfrm>
        <a:graphic>
          <a:graphicData uri="http://schemas.openxmlformats.org/drawingml/2006/table">
            <a:tbl>
              <a:tblPr firstRow="1" firstCol="1" bandRow="1">
                <a:tableStyleId>{5C22544A-7EE6-4342-B048-85BDC9FD1C3A}</a:tableStyleId>
              </a:tblPr>
              <a:tblGrid>
                <a:gridCol w="1850390"/>
                <a:gridCol w="134971"/>
                <a:gridCol w="1892935"/>
                <a:gridCol w="1892935"/>
              </a:tblGrid>
              <a:tr h="313690">
                <a:tc gridSpan="2">
                  <a:txBody>
                    <a:bodyPr/>
                    <a:lstStyle/>
                    <a:p>
                      <a:pPr marL="482600" marR="0" algn="ctr">
                        <a:spcBef>
                          <a:spcPts val="305"/>
                        </a:spcBef>
                        <a:spcAft>
                          <a:spcPts val="0"/>
                        </a:spcAft>
                        <a:tabLst>
                          <a:tab pos="861060" algn="l"/>
                          <a:tab pos="861695" algn="l"/>
                        </a:tabLst>
                      </a:pPr>
                      <a:r>
                        <a:rPr lang="en-US" sz="1600" dirty="0">
                          <a:effectLst/>
                        </a:rPr>
                        <a:t>Intensity in decibels</a:t>
                      </a:r>
                      <a:endParaRPr lang="en-US" sz="1100" b="1" dirty="0">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600">
                          <a:effectLst/>
                        </a:rPr>
                        <a:t>Noise type</a:t>
                      </a:r>
                      <a:endParaRPr lang="en-US" sz="1100" b="1">
                        <a:effectLst/>
                        <a:latin typeface="Calibri"/>
                        <a:ea typeface="Times New Roman"/>
                        <a:cs typeface="Arial"/>
                      </a:endParaRPr>
                    </a:p>
                  </a:txBody>
                  <a:tcPr marL="68580" marR="68580" marT="0" marB="0"/>
                </a:tc>
                <a:tc>
                  <a:txBody>
                    <a:bodyPr/>
                    <a:lstStyle/>
                    <a:p>
                      <a:pPr marL="482600" marR="0" algn="ctr">
                        <a:spcBef>
                          <a:spcPts val="305"/>
                        </a:spcBef>
                        <a:spcAft>
                          <a:spcPts val="0"/>
                        </a:spcAft>
                        <a:tabLst>
                          <a:tab pos="861060" algn="l"/>
                          <a:tab pos="861695" algn="l"/>
                        </a:tabLst>
                      </a:pPr>
                      <a:r>
                        <a:rPr lang="en-US" sz="1600">
                          <a:effectLst/>
                        </a:rPr>
                        <a:t>Safety level</a:t>
                      </a:r>
                      <a:endParaRPr lang="en-US" sz="1100" b="1">
                        <a:effectLst/>
                        <a:latin typeface="Calibri"/>
                        <a:ea typeface="Times New Roman"/>
                        <a:cs typeface="Arial"/>
                      </a:endParaRPr>
                    </a:p>
                  </a:txBody>
                  <a:tcPr marL="68580" marR="68580" marT="0" marB="0"/>
                </a:tc>
              </a:tr>
              <a:tr h="579120">
                <a:tc>
                  <a:txBody>
                    <a:bodyPr/>
                    <a:lstStyle/>
                    <a:p>
                      <a:pPr marL="482600" marR="0" algn="ctr">
                        <a:spcBef>
                          <a:spcPts val="305"/>
                        </a:spcBef>
                        <a:spcAft>
                          <a:spcPts val="0"/>
                        </a:spcAft>
                        <a:tabLst>
                          <a:tab pos="861060" algn="l"/>
                          <a:tab pos="861695" algn="l"/>
                        </a:tabLst>
                      </a:pPr>
                      <a:r>
                        <a:rPr lang="en-US" sz="1100">
                          <a:effectLst/>
                        </a:rPr>
                        <a:t>0-10</a:t>
                      </a:r>
                      <a:endParaRPr lang="en-US" sz="1100" b="1">
                        <a:effectLst/>
                        <a:latin typeface="Calibri"/>
                        <a:ea typeface="Times New Roman"/>
                        <a:cs typeface="Arial"/>
                      </a:endParaRPr>
                    </a:p>
                  </a:txBody>
                  <a:tcPr marL="68580" marR="68580" marT="0" marB="0"/>
                </a:tc>
                <a:tc gridSpan="2">
                  <a:txBody>
                    <a:bodyPr/>
                    <a:lstStyle/>
                    <a:p>
                      <a:pPr marL="366395" marR="0" algn="ctr">
                        <a:spcBef>
                          <a:spcPts val="305"/>
                        </a:spcBef>
                        <a:spcAft>
                          <a:spcPts val="0"/>
                        </a:spcAft>
                        <a:tabLst>
                          <a:tab pos="861060" algn="l"/>
                          <a:tab pos="861695" algn="l"/>
                        </a:tabLst>
                      </a:pPr>
                      <a:r>
                        <a:rPr lang="en-US" sz="1100">
                          <a:effectLst/>
                        </a:rPr>
                        <a:t>Audible</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366395" marR="0" algn="ctr">
                        <a:spcBef>
                          <a:spcPts val="305"/>
                        </a:spcBef>
                        <a:spcAft>
                          <a:spcPts val="0"/>
                        </a:spcAft>
                        <a:tabLst>
                          <a:tab pos="861060" algn="l"/>
                          <a:tab pos="861695" algn="l"/>
                        </a:tabLst>
                      </a:pPr>
                      <a:r>
                        <a:rPr lang="en-US" sz="1100">
                          <a:effectLst/>
                        </a:rPr>
                        <a:t>Very safe</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10-30</a:t>
                      </a:r>
                      <a:endParaRPr lang="en-US" sz="1100" b="1">
                        <a:effectLst/>
                        <a:latin typeface="Calibri"/>
                        <a:ea typeface="Times New Roman"/>
                        <a:cs typeface="Arial"/>
                      </a:endParaRPr>
                    </a:p>
                  </a:txBody>
                  <a:tcPr marL="68580" marR="68580" marT="0" marB="0"/>
                </a:tc>
                <a:tc gridSpan="2">
                  <a:txBody>
                    <a:bodyPr/>
                    <a:lstStyle/>
                    <a:p>
                      <a:pPr marL="366395" marR="0" algn="ctr">
                        <a:spcBef>
                          <a:spcPts val="305"/>
                        </a:spcBef>
                        <a:spcAft>
                          <a:spcPts val="0"/>
                        </a:spcAft>
                        <a:tabLst>
                          <a:tab pos="861060" algn="l"/>
                          <a:tab pos="861695" algn="l"/>
                        </a:tabLst>
                      </a:pPr>
                      <a:r>
                        <a:rPr lang="en-US" sz="1100">
                          <a:effectLst/>
                        </a:rPr>
                        <a:t>very calm</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366395" marR="0" algn="ctr">
                        <a:spcBef>
                          <a:spcPts val="305"/>
                        </a:spcBef>
                        <a:spcAft>
                          <a:spcPts val="0"/>
                        </a:spcAft>
                        <a:tabLst>
                          <a:tab pos="861060" algn="l"/>
                          <a:tab pos="861695" algn="l"/>
                        </a:tabLst>
                      </a:pPr>
                      <a:r>
                        <a:rPr lang="en-US" sz="1100">
                          <a:effectLst/>
                        </a:rPr>
                        <a:t>Relatively secure</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30-50</a:t>
                      </a:r>
                      <a:endParaRPr lang="en-US" sz="1100" b="1">
                        <a:effectLst/>
                        <a:latin typeface="Calibri"/>
                        <a:ea typeface="Times New Roman"/>
                        <a:cs typeface="Arial"/>
                      </a:endParaRPr>
                    </a:p>
                  </a:txBody>
                  <a:tcPr marL="68580" marR="68580" marT="0" marB="0"/>
                </a:tc>
                <a:tc gridSpan="2">
                  <a:txBody>
                    <a:bodyPr/>
                    <a:lstStyle/>
                    <a:p>
                      <a:pPr marL="482600" marR="0" algn="ctr">
                        <a:spcBef>
                          <a:spcPts val="305"/>
                        </a:spcBef>
                        <a:spcAft>
                          <a:spcPts val="0"/>
                        </a:spcAft>
                        <a:tabLst>
                          <a:tab pos="861060" algn="l"/>
                          <a:tab pos="861695" algn="l"/>
                        </a:tabLst>
                      </a:pPr>
                      <a:r>
                        <a:rPr lang="en-US" sz="1100">
                          <a:effectLst/>
                        </a:rPr>
                        <a:t>Quiet</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100">
                          <a:effectLst/>
                        </a:rPr>
                        <a:t>safety</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50-70</a:t>
                      </a:r>
                      <a:endParaRPr lang="en-US" sz="1100" b="1">
                        <a:effectLst/>
                        <a:latin typeface="Calibri"/>
                        <a:ea typeface="Times New Roman"/>
                        <a:cs typeface="Arial"/>
                      </a:endParaRPr>
                    </a:p>
                  </a:txBody>
                  <a:tcPr marL="68580" marR="68580" marT="0" marB="0"/>
                </a:tc>
                <a:tc gridSpan="2">
                  <a:txBody>
                    <a:bodyPr/>
                    <a:lstStyle/>
                    <a:p>
                      <a:pPr marL="366395" marR="0" algn="ctr">
                        <a:spcBef>
                          <a:spcPts val="305"/>
                        </a:spcBef>
                        <a:spcAft>
                          <a:spcPts val="0"/>
                        </a:spcAft>
                        <a:tabLst>
                          <a:tab pos="861060" algn="l"/>
                          <a:tab pos="861695" algn="l"/>
                          <a:tab pos="1188720" algn="ctr"/>
                        </a:tabLst>
                      </a:pPr>
                      <a:r>
                        <a:rPr lang="en-US" sz="1100" dirty="0">
                          <a:effectLst/>
                        </a:rPr>
                        <a:t>Medium in height</a:t>
                      </a:r>
                    </a:p>
                    <a:p>
                      <a:pPr marL="482600" marR="0" algn="ctr">
                        <a:spcBef>
                          <a:spcPts val="305"/>
                        </a:spcBef>
                        <a:spcAft>
                          <a:spcPts val="0"/>
                        </a:spcAft>
                        <a:tabLst>
                          <a:tab pos="861060" algn="l"/>
                          <a:tab pos="861695" algn="l"/>
                        </a:tabLst>
                      </a:pPr>
                      <a:r>
                        <a:rPr lang="en-US" sz="1100" dirty="0">
                          <a:effectLst/>
                        </a:rPr>
                        <a:t> </a:t>
                      </a:r>
                      <a:endParaRPr lang="en-US" sz="1100" b="1" dirty="0">
                        <a:effectLst/>
                        <a:latin typeface="Calibri"/>
                        <a:ea typeface="Times New Roman"/>
                        <a:cs typeface="Arial"/>
                      </a:endParaRPr>
                    </a:p>
                  </a:txBody>
                  <a:tcPr marL="68580" marR="68580" marT="0" marB="0"/>
                </a:tc>
                <a:tc hMerge="1">
                  <a:txBody>
                    <a:bodyPr/>
                    <a:lstStyle/>
                    <a:p>
                      <a:endParaRPr lang="en-US"/>
                    </a:p>
                  </a:txBody>
                  <a:tcPr/>
                </a:tc>
                <a:tc>
                  <a:txBody>
                    <a:bodyPr/>
                    <a:lstStyle/>
                    <a:p>
                      <a:pPr marL="366395" marR="0" algn="ctr">
                        <a:spcBef>
                          <a:spcPts val="305"/>
                        </a:spcBef>
                        <a:spcAft>
                          <a:spcPts val="0"/>
                        </a:spcAft>
                        <a:tabLst>
                          <a:tab pos="861060" algn="l"/>
                          <a:tab pos="861695" algn="l"/>
                          <a:tab pos="1188720" algn="ctr"/>
                        </a:tabLst>
                      </a:pPr>
                      <a:r>
                        <a:rPr lang="en-US" sz="1100">
                          <a:effectLst/>
                        </a:rPr>
                        <a:t>A little secure</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70-100</a:t>
                      </a:r>
                      <a:endParaRPr lang="en-US" sz="1100" b="1">
                        <a:effectLst/>
                        <a:latin typeface="Calibri"/>
                        <a:ea typeface="Times New Roman"/>
                        <a:cs typeface="Arial"/>
                      </a:endParaRPr>
                    </a:p>
                  </a:txBody>
                  <a:tcPr marL="68580" marR="68580" marT="0" marB="0"/>
                </a:tc>
                <a:tc gridSpan="2">
                  <a:txBody>
                    <a:bodyPr/>
                    <a:lstStyle/>
                    <a:p>
                      <a:pPr marL="482600" marR="0" algn="ctr">
                        <a:spcBef>
                          <a:spcPts val="305"/>
                        </a:spcBef>
                        <a:spcAft>
                          <a:spcPts val="0"/>
                        </a:spcAft>
                        <a:tabLst>
                          <a:tab pos="861060" algn="l"/>
                          <a:tab pos="861695" algn="l"/>
                        </a:tabLst>
                      </a:pPr>
                      <a:r>
                        <a:rPr lang="en-US" sz="1100">
                          <a:effectLst/>
                        </a:rPr>
                        <a:t>Very high</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100">
                          <a:effectLst/>
                        </a:rPr>
                        <a:t>Dangerous</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100-130</a:t>
                      </a:r>
                      <a:endParaRPr lang="en-US" sz="1100" b="1">
                        <a:effectLst/>
                        <a:latin typeface="Calibri"/>
                        <a:ea typeface="Times New Roman"/>
                        <a:cs typeface="Arial"/>
                      </a:endParaRPr>
                    </a:p>
                  </a:txBody>
                  <a:tcPr marL="68580" marR="68580" marT="0" marB="0"/>
                </a:tc>
                <a:tc gridSpan="2">
                  <a:txBody>
                    <a:bodyPr/>
                    <a:lstStyle/>
                    <a:p>
                      <a:pPr marL="482600" marR="0" algn="ctr">
                        <a:spcBef>
                          <a:spcPts val="305"/>
                        </a:spcBef>
                        <a:spcAft>
                          <a:spcPts val="0"/>
                        </a:spcAft>
                        <a:tabLst>
                          <a:tab pos="861060" algn="l"/>
                          <a:tab pos="861695" algn="l"/>
                        </a:tabLst>
                      </a:pPr>
                      <a:r>
                        <a:rPr lang="en-US" sz="1100">
                          <a:effectLst/>
                        </a:rPr>
                        <a:t>Troublesome</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100">
                          <a:effectLst/>
                        </a:rPr>
                        <a:t>Relatively dangerous</a:t>
                      </a:r>
                      <a:endParaRPr lang="en-US" sz="1100" b="1">
                        <a:effectLst/>
                        <a:latin typeface="Calibri"/>
                        <a:ea typeface="Times New Roman"/>
                        <a:cs typeface="Arial"/>
                      </a:endParaRPr>
                    </a:p>
                  </a:txBody>
                  <a:tcPr marL="68580" marR="68580" marT="0" marB="0"/>
                </a:tc>
              </a:tr>
              <a:tr h="0">
                <a:tc>
                  <a:txBody>
                    <a:bodyPr/>
                    <a:lstStyle/>
                    <a:p>
                      <a:pPr marL="482600" marR="0" algn="ctr">
                        <a:spcBef>
                          <a:spcPts val="305"/>
                        </a:spcBef>
                        <a:spcAft>
                          <a:spcPts val="0"/>
                        </a:spcAft>
                        <a:tabLst>
                          <a:tab pos="861060" algn="l"/>
                          <a:tab pos="861695" algn="l"/>
                        </a:tabLst>
                      </a:pPr>
                      <a:r>
                        <a:rPr lang="en-US" sz="1100">
                          <a:effectLst/>
                        </a:rPr>
                        <a:t>200</a:t>
                      </a:r>
                    </a:p>
                    <a:p>
                      <a:pPr marL="482600" marR="0" algn="ctr">
                        <a:spcBef>
                          <a:spcPts val="305"/>
                        </a:spcBef>
                        <a:spcAft>
                          <a:spcPts val="0"/>
                        </a:spcAft>
                        <a:tabLst>
                          <a:tab pos="861060" algn="l"/>
                          <a:tab pos="861695" algn="l"/>
                        </a:tabLst>
                      </a:pPr>
                      <a:r>
                        <a:rPr lang="en-US" sz="1100">
                          <a:effectLst/>
                        </a:rPr>
                        <a:t> </a:t>
                      </a:r>
                      <a:endParaRPr lang="en-US" sz="1100" b="1">
                        <a:effectLst/>
                        <a:latin typeface="Calibri"/>
                        <a:ea typeface="Times New Roman"/>
                        <a:cs typeface="Arial"/>
                      </a:endParaRPr>
                    </a:p>
                  </a:txBody>
                  <a:tcPr marL="68580" marR="68580" marT="0" marB="0"/>
                </a:tc>
                <a:tc gridSpan="2">
                  <a:txBody>
                    <a:bodyPr/>
                    <a:lstStyle/>
                    <a:p>
                      <a:pPr marL="482600" marR="0" algn="ctr">
                        <a:spcBef>
                          <a:spcPts val="305"/>
                        </a:spcBef>
                        <a:spcAft>
                          <a:spcPts val="0"/>
                        </a:spcAft>
                        <a:tabLst>
                          <a:tab pos="861060" algn="l"/>
                          <a:tab pos="861695" algn="l"/>
                        </a:tabLst>
                      </a:pPr>
                      <a:r>
                        <a:rPr lang="en-US" sz="1100">
                          <a:effectLst/>
                        </a:rPr>
                        <a:t>Very troublesome</a:t>
                      </a:r>
                      <a:endParaRPr lang="en-US" sz="1100" b="1">
                        <a:effectLst/>
                        <a:latin typeface="Calibri"/>
                        <a:ea typeface="Times New Roman"/>
                        <a:cs typeface="Arial"/>
                      </a:endParaRPr>
                    </a:p>
                  </a:txBody>
                  <a:tcPr marL="68580" marR="68580" marT="0" marB="0"/>
                </a:tc>
                <a:tc hMerge="1">
                  <a:txBody>
                    <a:bodyPr/>
                    <a:lstStyle/>
                    <a:p>
                      <a:endParaRPr lang="en-US"/>
                    </a:p>
                  </a:txBody>
                  <a:tcPr/>
                </a:tc>
                <a:tc>
                  <a:txBody>
                    <a:bodyPr/>
                    <a:lstStyle/>
                    <a:p>
                      <a:pPr marL="482600" marR="0" algn="ctr">
                        <a:spcBef>
                          <a:spcPts val="305"/>
                        </a:spcBef>
                        <a:spcAft>
                          <a:spcPts val="0"/>
                        </a:spcAft>
                        <a:tabLst>
                          <a:tab pos="861060" algn="l"/>
                          <a:tab pos="861695" algn="l"/>
                        </a:tabLst>
                      </a:pPr>
                      <a:r>
                        <a:rPr lang="en-US" sz="1100" dirty="0">
                          <a:effectLst/>
                        </a:rPr>
                        <a:t>Very dangerous</a:t>
                      </a:r>
                      <a:endParaRPr lang="en-US" sz="1100" b="1" dirty="0">
                        <a:effectLst/>
                        <a:latin typeface="Calibri"/>
                        <a:ea typeface="Times New Roman"/>
                        <a:cs typeface="Arial"/>
                      </a:endParaRPr>
                    </a:p>
                  </a:txBody>
                  <a:tcPr marL="68580" marR="68580" marT="0" marB="0"/>
                </a:tc>
              </a:tr>
            </a:tbl>
          </a:graphicData>
        </a:graphic>
      </p:graphicFrame>
      <p:sp>
        <p:nvSpPr>
          <p:cNvPr id="3" name="Rectangle 1"/>
          <p:cNvSpPr>
            <a:spLocks noChangeArrowheads="1"/>
          </p:cNvSpPr>
          <p:nvPr/>
        </p:nvSpPr>
        <p:spPr bwMode="auto">
          <a:xfrm>
            <a:off x="2209800" y="5257800"/>
            <a:ext cx="4343400" cy="48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82448" tIns="38088"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Sound intensity and safety level(WEO).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2645512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302</TotalTime>
  <Words>1111</Words>
  <Application>Microsoft Office PowerPoint</Application>
  <PresentationFormat>On-screen Show (4:3)</PresentationFormat>
  <Paragraphs>230</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Concourse</vt:lpstr>
      <vt:lpstr>An-Najah National University  Faculty of Engineering  Graduation Project Report 2</vt:lpstr>
      <vt:lpstr>INTRODUCTION </vt:lpstr>
      <vt:lpstr>The objective of studying:   </vt:lpstr>
      <vt:lpstr>Significance  of the projects : </vt:lpstr>
      <vt:lpstr>Approach </vt:lpstr>
      <vt:lpstr>Study area: </vt:lpstr>
      <vt:lpstr>METHODOLOGY</vt:lpstr>
      <vt:lpstr>Measuring devices</vt:lpstr>
      <vt:lpstr>PowerPoint Presentation</vt:lpstr>
      <vt:lpstr>Criteria :</vt:lpstr>
      <vt:lpstr>Project constraints: </vt:lpstr>
      <vt:lpstr>Noise levels were monitored in Nablus city square in seven locations: </vt:lpstr>
      <vt:lpstr>PowerPoint Presentation</vt:lpstr>
      <vt:lpstr>PowerPoint Presentation</vt:lpstr>
      <vt:lpstr>  Collected Data :</vt:lpstr>
      <vt:lpstr>PowerPoint Presentation</vt:lpstr>
      <vt:lpstr>PowerPoint Presentation</vt:lpstr>
      <vt:lpstr>PowerPoint Presentation</vt:lpstr>
      <vt:lpstr>PowerPoint Presentation</vt:lpstr>
      <vt:lpstr>PowerPoint Presentation</vt:lpstr>
      <vt:lpstr>Discussion:</vt:lpstr>
      <vt:lpstr>CONCLUSION</vt:lpstr>
      <vt:lpstr>PowerPoint Presentation</vt:lpstr>
      <vt:lpstr>PowerPoint Presentation</vt:lpstr>
      <vt:lpstr>Recommendations :   </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Graduation Project Report 1</dc:title>
  <dc:creator>Windows User</dc:creator>
  <cp:lastModifiedBy>Windows User</cp:lastModifiedBy>
  <cp:revision>24</cp:revision>
  <dcterms:created xsi:type="dcterms:W3CDTF">2021-05-28T07:35:53Z</dcterms:created>
  <dcterms:modified xsi:type="dcterms:W3CDTF">2021-05-31T16:46:46Z</dcterms:modified>
</cp:coreProperties>
</file>