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9"/>
  </p:notesMasterIdLst>
  <p:sldIdLst>
    <p:sldId id="397" r:id="rId2"/>
    <p:sldId id="398" r:id="rId3"/>
    <p:sldId id="399" r:id="rId4"/>
    <p:sldId id="408" r:id="rId5"/>
    <p:sldId id="401" r:id="rId6"/>
    <p:sldId id="462" r:id="rId7"/>
    <p:sldId id="414" r:id="rId8"/>
    <p:sldId id="494" r:id="rId9"/>
    <p:sldId id="415" r:id="rId10"/>
    <p:sldId id="402" r:id="rId11"/>
    <p:sldId id="403" r:id="rId12"/>
    <p:sldId id="405" r:id="rId13"/>
    <p:sldId id="411" r:id="rId14"/>
    <p:sldId id="412" r:id="rId15"/>
    <p:sldId id="467" r:id="rId16"/>
    <p:sldId id="466" r:id="rId17"/>
    <p:sldId id="468" r:id="rId18"/>
    <p:sldId id="509" r:id="rId19"/>
    <p:sldId id="510" r:id="rId20"/>
    <p:sldId id="512" r:id="rId21"/>
    <p:sldId id="511" r:id="rId22"/>
    <p:sldId id="513" r:id="rId23"/>
    <p:sldId id="473" r:id="rId24"/>
    <p:sldId id="474" r:id="rId25"/>
    <p:sldId id="476" r:id="rId26"/>
    <p:sldId id="475" r:id="rId27"/>
    <p:sldId id="477" r:id="rId28"/>
    <p:sldId id="478" r:id="rId29"/>
    <p:sldId id="482" r:id="rId30"/>
    <p:sldId id="481" r:id="rId31"/>
    <p:sldId id="487" r:id="rId32"/>
    <p:sldId id="488" r:id="rId33"/>
    <p:sldId id="483" r:id="rId34"/>
    <p:sldId id="489" r:id="rId35"/>
    <p:sldId id="514" r:id="rId36"/>
    <p:sldId id="490" r:id="rId37"/>
    <p:sldId id="492" r:id="rId38"/>
    <p:sldId id="491" r:id="rId39"/>
    <p:sldId id="493" r:id="rId40"/>
    <p:sldId id="515" r:id="rId41"/>
    <p:sldId id="516" r:id="rId42"/>
    <p:sldId id="517" r:id="rId43"/>
    <p:sldId id="518" r:id="rId44"/>
    <p:sldId id="519" r:id="rId45"/>
    <p:sldId id="520" r:id="rId46"/>
    <p:sldId id="521" r:id="rId47"/>
    <p:sldId id="522" r:id="rId48"/>
    <p:sldId id="523" r:id="rId49"/>
    <p:sldId id="524" r:id="rId50"/>
    <p:sldId id="525" r:id="rId51"/>
    <p:sldId id="526" r:id="rId52"/>
    <p:sldId id="527" r:id="rId53"/>
    <p:sldId id="528" r:id="rId54"/>
    <p:sldId id="529" r:id="rId55"/>
    <p:sldId id="531" r:id="rId56"/>
    <p:sldId id="532" r:id="rId57"/>
    <p:sldId id="533" r:id="rId58"/>
    <p:sldId id="534" r:id="rId59"/>
    <p:sldId id="535" r:id="rId60"/>
    <p:sldId id="536" r:id="rId61"/>
    <p:sldId id="537" r:id="rId62"/>
    <p:sldId id="538" r:id="rId63"/>
    <p:sldId id="539" r:id="rId64"/>
    <p:sldId id="496" r:id="rId65"/>
    <p:sldId id="495" r:id="rId66"/>
    <p:sldId id="497" r:id="rId67"/>
    <p:sldId id="498" r:id="rId68"/>
    <p:sldId id="499" r:id="rId69"/>
    <p:sldId id="503" r:id="rId70"/>
    <p:sldId id="502" r:id="rId71"/>
    <p:sldId id="501" r:id="rId72"/>
    <p:sldId id="500" r:id="rId73"/>
    <p:sldId id="507" r:id="rId74"/>
    <p:sldId id="506" r:id="rId75"/>
    <p:sldId id="505" r:id="rId76"/>
    <p:sldId id="540" r:id="rId77"/>
    <p:sldId id="508" r:id="rId78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92" userDrawn="1">
          <p15:clr>
            <a:srgbClr val="A4A3A4"/>
          </p15:clr>
        </p15:guide>
        <p15:guide id="2" pos="48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B2D2D"/>
    <a:srgbClr val="E66C10"/>
    <a:srgbClr val="FFFFFF"/>
    <a:srgbClr val="BE3838"/>
    <a:srgbClr val="674685"/>
    <a:srgbClr val="0070C0"/>
    <a:srgbClr val="A84F0C"/>
    <a:srgbClr val="EF7920"/>
    <a:srgbClr val="BFBFBF"/>
    <a:srgbClr val="26262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860" autoAdjust="0"/>
    <p:restoredTop sz="94291" autoAdjust="0"/>
  </p:normalViewPr>
  <p:slideViewPr>
    <p:cSldViewPr snapToGrid="0">
      <p:cViewPr varScale="1">
        <p:scale>
          <a:sx n="45" d="100"/>
          <a:sy n="45" d="100"/>
        </p:scale>
        <p:origin x="-1170" y="-102"/>
      </p:cViewPr>
      <p:guideLst>
        <p:guide orient="horz" pos="3392"/>
        <p:guide pos="4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42926-276C-4259-B52C-CDF56841A02B}" type="datetimeFigureOut">
              <a:rPr lang="en-US" smtClean="0"/>
              <a:pPr/>
              <a:t>16/05/2018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7A588-3F5B-4152-8902-C7CD5CE74E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3112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8438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310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63818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14878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41224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15540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5549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89628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05367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63947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8998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10433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64523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87486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55645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93171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14032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1736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2036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1253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003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00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65105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003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003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003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003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0031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0031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0031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0031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00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8574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9008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1285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35693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6166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A588-3F5B-4152-8902-C7CD5CE74EA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5702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BA1A-E662-4101-ACA5-BD2897F91F3C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2148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C1F19-B83D-4A54-B73F-8FD00A187B6F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8394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3049-A7A8-426A-A624-38501E3AF07F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998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916E-77FE-426F-A76B-240967158E78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03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A725D-B1D1-46F3-9988-437C5B291AA7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8031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8124-7519-45FB-A0B6-F060BBC8258E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709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169B-0AE0-4563-B416-6EB1D3B9ACB9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0060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F4785-60D5-4418-9610-9621E7BA2FC6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613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355AA-D4A9-4B0C-9D4E-C9009B01FB55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1195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6BADC-C7DB-4028-9D51-29EAF79B0F6B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6995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50413-1952-4496-A565-F9D4EF4947CE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458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998C7-DD36-42D2-B217-9AFFF8DD46C7}" type="datetime1">
              <a:rPr lang="en-US" smtClean="0"/>
              <a:pPr/>
              <a:t>16/05/2018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454A4-CFB2-46B5-B61A-DE624436D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685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B5BB026-DDF5-4714-90A5-F93DD1E571B9}"/>
              </a:ext>
            </a:extLst>
          </p:cNvPr>
          <p:cNvSpPr/>
          <p:nvPr/>
        </p:nvSpPr>
        <p:spPr>
          <a:xfrm>
            <a:off x="623454" y="0"/>
            <a:ext cx="228600" cy="106918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0ACA3C04-9DEE-4303-9D2E-9DDF7602A93B}"/>
              </a:ext>
            </a:extLst>
          </p:cNvPr>
          <p:cNvSpPr/>
          <p:nvPr/>
        </p:nvSpPr>
        <p:spPr>
          <a:xfrm>
            <a:off x="13848746" y="8200053"/>
            <a:ext cx="274320" cy="23275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11FC863F-E017-47D7-8D8D-8721CD50199D}"/>
              </a:ext>
            </a:extLst>
          </p:cNvPr>
          <p:cNvSpPr/>
          <p:nvPr/>
        </p:nvSpPr>
        <p:spPr>
          <a:xfrm>
            <a:off x="13836533" y="7774997"/>
            <a:ext cx="274320" cy="23275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0" name="Arrow: Pentagon 29">
            <a:extLst>
              <a:ext uri="{FF2B5EF4-FFF2-40B4-BE49-F238E27FC236}">
                <a16:creationId xmlns:a16="http://schemas.microsoft.com/office/drawing/2014/main" xmlns="" id="{FDCB7EEB-199A-4FAF-AD92-42E789D344DC}"/>
              </a:ext>
            </a:extLst>
          </p:cNvPr>
          <p:cNvSpPr/>
          <p:nvPr/>
        </p:nvSpPr>
        <p:spPr>
          <a:xfrm flipH="1">
            <a:off x="0" y="2506197"/>
            <a:ext cx="10737270" cy="1408540"/>
          </a:xfrm>
          <a:prstGeom prst="homePlate">
            <a:avLst>
              <a:gd name="adj" fmla="val 32895"/>
            </a:avLst>
          </a:prstGeom>
          <a:solidFill>
            <a:srgbClr val="9B2D2D"/>
          </a:solidFill>
          <a:ln>
            <a:noFill/>
          </a:ln>
          <a:effectLst>
            <a:glow rad="228600">
              <a:srgbClr val="BE3838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rrow: Pentagon 30">
            <a:extLst>
              <a:ext uri="{FF2B5EF4-FFF2-40B4-BE49-F238E27FC236}">
                <a16:creationId xmlns:a16="http://schemas.microsoft.com/office/drawing/2014/main" xmlns="" id="{94F52F39-717C-46B5-880C-EFE5A17DD553}"/>
              </a:ext>
            </a:extLst>
          </p:cNvPr>
          <p:cNvSpPr/>
          <p:nvPr/>
        </p:nvSpPr>
        <p:spPr>
          <a:xfrm rot="10800000" flipH="1">
            <a:off x="10737271" y="2506197"/>
            <a:ext cx="4215323" cy="1408540"/>
          </a:xfrm>
          <a:prstGeom prst="homePlate">
            <a:avLst>
              <a:gd name="adj" fmla="val 32895"/>
            </a:avLst>
          </a:prstGeom>
          <a:solidFill>
            <a:srgbClr val="9B2D2D"/>
          </a:solidFill>
          <a:ln>
            <a:noFill/>
          </a:ln>
          <a:effectLst>
            <a:glow rad="228600">
              <a:srgbClr val="BE3838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423162B3-26C0-4317-B75F-7EE3DD87C80B}"/>
              </a:ext>
            </a:extLst>
          </p:cNvPr>
          <p:cNvSpPr/>
          <p:nvPr/>
        </p:nvSpPr>
        <p:spPr>
          <a:xfrm>
            <a:off x="614252" y="3393183"/>
            <a:ext cx="274320" cy="23275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920DABE-A9DA-410E-88B2-06354B60617B}"/>
              </a:ext>
            </a:extLst>
          </p:cNvPr>
          <p:cNvSpPr txBox="1"/>
          <p:nvPr/>
        </p:nvSpPr>
        <p:spPr>
          <a:xfrm>
            <a:off x="4789714" y="2477899"/>
            <a:ext cx="5300931" cy="707886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(2)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xmlns="" id="{1140CA56-64A6-443C-87AE-37A50B8DC150}"/>
              </a:ext>
            </a:extLst>
          </p:cNvPr>
          <p:cNvSpPr/>
          <p:nvPr/>
        </p:nvSpPr>
        <p:spPr>
          <a:xfrm>
            <a:off x="477981" y="4245421"/>
            <a:ext cx="5918986" cy="690670"/>
          </a:xfrm>
          <a:prstGeom prst="homePlate">
            <a:avLst/>
          </a:prstGeom>
          <a:solidFill>
            <a:srgbClr val="FFFFFF"/>
          </a:solidFill>
          <a:ln>
            <a:noFill/>
          </a:ln>
          <a:effectLst>
            <a:glow rad="228600">
              <a:srgbClr val="BE3838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Group Names</a:t>
            </a:r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xmlns="" id="{4BE46582-D9E4-40FE-8803-3F41FC73ED6C}"/>
              </a:ext>
            </a:extLst>
          </p:cNvPr>
          <p:cNvSpPr/>
          <p:nvPr/>
        </p:nvSpPr>
        <p:spPr>
          <a:xfrm>
            <a:off x="10669769" y="7774997"/>
            <a:ext cx="4215324" cy="2405525"/>
          </a:xfrm>
          <a:prstGeom prst="triangle">
            <a:avLst>
              <a:gd name="adj" fmla="val 50986"/>
            </a:avLst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1065687F-1288-486A-A9F5-64947BB6609B}"/>
              </a:ext>
            </a:extLst>
          </p:cNvPr>
          <p:cNvSpPr txBox="1"/>
          <p:nvPr/>
        </p:nvSpPr>
        <p:spPr>
          <a:xfrm>
            <a:off x="11458776" y="8385058"/>
            <a:ext cx="26242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BE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2400" b="1" dirty="0">
                <a:solidFill>
                  <a:srgbClr val="BE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  <a:p>
            <a:pPr algn="ctr"/>
            <a:r>
              <a:rPr lang="en-US" sz="2400" b="1" dirty="0">
                <a:solidFill>
                  <a:srgbClr val="BE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endParaRPr lang="en-US" sz="2400" b="1" dirty="0">
              <a:solidFill>
                <a:srgbClr val="BE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9BD34C17-3F58-4AB8-B9DC-F1A683DD7320}"/>
              </a:ext>
            </a:extLst>
          </p:cNvPr>
          <p:cNvSpPr txBox="1"/>
          <p:nvPr/>
        </p:nvSpPr>
        <p:spPr>
          <a:xfrm>
            <a:off x="11250760" y="9466376"/>
            <a:ext cx="30533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BE3838"/>
                </a:solidFill>
                <a:latin typeface="ISOCPEUR" panose="020B0604020202020204" pitchFamily="34" charset="0"/>
                <a:cs typeface="ISOCP3" panose="00000400000000000000" pitchFamily="2" charset="0"/>
              </a:rPr>
              <a:t>T   E   A   M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66E364C6-FC64-46ED-B7E1-C561276B9C42}"/>
              </a:ext>
            </a:extLst>
          </p:cNvPr>
          <p:cNvSpPr txBox="1"/>
          <p:nvPr/>
        </p:nvSpPr>
        <p:spPr>
          <a:xfrm>
            <a:off x="11196898" y="10097394"/>
            <a:ext cx="3922452" cy="537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BE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FF03D44F-7FA5-4F67-8810-F845BE5B35D5}"/>
              </a:ext>
            </a:extLst>
          </p:cNvPr>
          <p:cNvSpPr/>
          <p:nvPr/>
        </p:nvSpPr>
        <p:spPr>
          <a:xfrm>
            <a:off x="681968" y="4708318"/>
            <a:ext cx="170410" cy="14464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9C1D462C-6D1F-4D7C-8110-FB7A5FD863FA}"/>
              </a:ext>
            </a:extLst>
          </p:cNvPr>
          <p:cNvSpPr/>
          <p:nvPr/>
        </p:nvSpPr>
        <p:spPr>
          <a:xfrm>
            <a:off x="690537" y="4387172"/>
            <a:ext cx="170410" cy="14464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5" name="Arrow: Pentagon 54">
            <a:extLst>
              <a:ext uri="{FF2B5EF4-FFF2-40B4-BE49-F238E27FC236}">
                <a16:creationId xmlns:a16="http://schemas.microsoft.com/office/drawing/2014/main" xmlns="" id="{F168F976-F27A-40AC-87B2-57D0C118CD9B}"/>
              </a:ext>
            </a:extLst>
          </p:cNvPr>
          <p:cNvSpPr/>
          <p:nvPr/>
        </p:nvSpPr>
        <p:spPr>
          <a:xfrm>
            <a:off x="923293" y="5323882"/>
            <a:ext cx="5482243" cy="69037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9B2D2D"/>
            </a:solidFill>
          </a:ln>
          <a:effectLst>
            <a:glow rad="228600">
              <a:srgbClr val="9B2D2D">
                <a:alpha val="40000"/>
              </a:srgb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Obaydah </a:t>
            </a:r>
            <a:r>
              <a:rPr lang="en-US" sz="3200" b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Shtaiwi</a:t>
            </a:r>
            <a:endParaRPr lang="ar-JO" sz="3200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Arrow: Pentagon 55">
            <a:extLst>
              <a:ext uri="{FF2B5EF4-FFF2-40B4-BE49-F238E27FC236}">
                <a16:creationId xmlns:a16="http://schemas.microsoft.com/office/drawing/2014/main" xmlns="" id="{96ED18DB-4C4B-4166-945C-D989A4368911}"/>
              </a:ext>
            </a:extLst>
          </p:cNvPr>
          <p:cNvSpPr/>
          <p:nvPr/>
        </p:nvSpPr>
        <p:spPr>
          <a:xfrm>
            <a:off x="914724" y="8658863"/>
            <a:ext cx="7728533" cy="816879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9B2D2D"/>
            </a:solidFill>
          </a:ln>
          <a:effectLst>
            <a:glow rad="228600">
              <a:srgbClr val="9B2D2D">
                <a:alpha val="40000"/>
              </a:srgb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 : Dr Ahmed AL-Haj Saleh </a:t>
            </a:r>
          </a:p>
        </p:txBody>
      </p:sp>
      <p:sp>
        <p:nvSpPr>
          <p:cNvPr id="57" name="Arrow: Pentagon 56">
            <a:extLst>
              <a:ext uri="{FF2B5EF4-FFF2-40B4-BE49-F238E27FC236}">
                <a16:creationId xmlns:a16="http://schemas.microsoft.com/office/drawing/2014/main" xmlns="" id="{12F39D96-6132-45CC-A478-DA8BF74A1532}"/>
              </a:ext>
            </a:extLst>
          </p:cNvPr>
          <p:cNvSpPr/>
          <p:nvPr/>
        </p:nvSpPr>
        <p:spPr>
          <a:xfrm>
            <a:off x="939590" y="7515312"/>
            <a:ext cx="5482243" cy="698602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9B2D2D"/>
            </a:solidFill>
          </a:ln>
          <a:effectLst>
            <a:glow rad="228600">
              <a:srgbClr val="9B2D2D">
                <a:alpha val="40000"/>
              </a:srgb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Ruba M Sarris</a:t>
            </a:r>
          </a:p>
        </p:txBody>
      </p:sp>
      <p:sp>
        <p:nvSpPr>
          <p:cNvPr id="59" name="Arrow: Pentagon 58">
            <a:extLst>
              <a:ext uri="{FF2B5EF4-FFF2-40B4-BE49-F238E27FC236}">
                <a16:creationId xmlns:a16="http://schemas.microsoft.com/office/drawing/2014/main" xmlns="" id="{7C10A7B3-AB3C-4C9E-BB5C-EEB2DE03D55E}"/>
              </a:ext>
            </a:extLst>
          </p:cNvPr>
          <p:cNvSpPr/>
          <p:nvPr/>
        </p:nvSpPr>
        <p:spPr>
          <a:xfrm>
            <a:off x="923293" y="6402047"/>
            <a:ext cx="5482243" cy="69037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9B2D2D"/>
            </a:solidFill>
          </a:ln>
          <a:effectLst>
            <a:glow rad="228600">
              <a:srgbClr val="9B2D2D">
                <a:alpha val="40000"/>
              </a:srgb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Nour J Habaybeh</a:t>
            </a:r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xmlns="" id="{0FE9CF44-C691-4917-857E-6BB01673D98E}"/>
              </a:ext>
            </a:extLst>
          </p:cNvPr>
          <p:cNvSpPr/>
          <p:nvPr/>
        </p:nvSpPr>
        <p:spPr>
          <a:xfrm>
            <a:off x="234257" y="9705976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BE3838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</a:t>
            </a:r>
          </a:p>
        </p:txBody>
      </p:sp>
      <p:pic>
        <p:nvPicPr>
          <p:cNvPr id="21" name="Picture 20" descr="photo.jpg">
            <a:extLst>
              <a:ext uri="{FF2B5EF4-FFF2-40B4-BE49-F238E27FC236}">
                <a16:creationId xmlns:a16="http://schemas.microsoft.com/office/drawing/2014/main" xmlns="" id="{C55BF3C7-9204-4185-ACD5-629B88F2C59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59512" y="-94128"/>
            <a:ext cx="2600325" cy="260032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6DC500F-E49E-4B31-A6A1-1F0387BE8F9E}"/>
              </a:ext>
            </a:extLst>
          </p:cNvPr>
          <p:cNvSpPr txBox="1"/>
          <p:nvPr/>
        </p:nvSpPr>
        <p:spPr>
          <a:xfrm>
            <a:off x="2950897" y="3104596"/>
            <a:ext cx="12678066" cy="707886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design for Al-Qaser Hostel 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118F42B2-121D-47C2-9692-6D534A8606AE}"/>
              </a:ext>
            </a:extLst>
          </p:cNvPr>
          <p:cNvSpPr/>
          <p:nvPr/>
        </p:nvSpPr>
        <p:spPr>
          <a:xfrm>
            <a:off x="605430" y="2828822"/>
            <a:ext cx="274320" cy="23275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85144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1E83032-E068-4992-89BF-EA3F209826C9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E474135E-27AC-4D5C-B138-7DD33A78C4CD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xmlns="" id="{4BE6A995-0EE2-4D66-A1D0-822AB82A285D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03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A4C366C2-8FEA-4652-9E81-09566B137F95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BB8DC73F-F2E9-4865-AE56-5550184EFC1C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B360D054-FA39-43FE-A501-A1DE1477ED45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B2A0EAA-FAA5-4BD7-8D56-E0FD5AF055B2}"/>
              </a:ext>
            </a:extLst>
          </p:cNvPr>
          <p:cNvSpPr/>
          <p:nvPr/>
        </p:nvSpPr>
        <p:spPr>
          <a:xfrm>
            <a:off x="646530" y="-182096"/>
            <a:ext cx="63980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48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Restaurants floor plan 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6BB1931F-96AB-49F6-B8E3-BECCA440CFD2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5C7E4FE-F2DA-45EA-9C91-0E963BC31986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C2CAD9E-DE30-49E0-94B8-EE63AD7B44C5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9" name="Arrow: Pentagon 18">
            <a:extLst>
              <a:ext uri="{FF2B5EF4-FFF2-40B4-BE49-F238E27FC236}">
                <a16:creationId xmlns:a16="http://schemas.microsoft.com/office/drawing/2014/main" xmlns="" id="{11DDC927-5B36-49E0-8AD4-4D56145E5C5A}"/>
              </a:ext>
            </a:extLst>
          </p:cNvPr>
          <p:cNvSpPr/>
          <p:nvPr/>
        </p:nvSpPr>
        <p:spPr>
          <a:xfrm>
            <a:off x="1658" y="993267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E389B6A-9ADB-4E0B-A8F2-DBB7E4541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006" y="1985566"/>
            <a:ext cx="13856126" cy="7828591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325273C-D9DE-44A6-911F-9FDC4A2021EB}"/>
              </a:ext>
            </a:extLst>
          </p:cNvPr>
          <p:cNvSpPr txBox="1"/>
          <p:nvPr/>
        </p:nvSpPr>
        <p:spPr>
          <a:xfrm>
            <a:off x="738042" y="1284297"/>
            <a:ext cx="11593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Restaurant with area of 400 m2 , about 150 seat, main kitchen with 400 m2  </a:t>
            </a:r>
          </a:p>
        </p:txBody>
      </p:sp>
    </p:spTree>
    <p:extLst>
      <p:ext uri="{BB962C8B-B14F-4D97-AF65-F5344CB8AC3E}">
        <p14:creationId xmlns:p14="http://schemas.microsoft.com/office/powerpoint/2010/main" xmlns="" val="164479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1BAD998-198D-4EAB-A28A-27B8866101B7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83E03016-9170-4B9F-B139-97DDF8B363D2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xmlns="" id="{60F8CB5B-5408-4F3C-B754-E8E48F8B14B8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0C081BA-AED7-4CCA-AF01-D702BAF8D96B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  <a:solidFill>
            <a:srgbClr val="9B2D2D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99FA3849-0A8B-459C-8E84-5470B220B5A3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49151286-C5D5-4B1A-88DE-AB468F32C34C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12D7B50-B38F-45C5-B845-4D7E3BD5D2BB}"/>
              </a:ext>
            </a:extLst>
          </p:cNvPr>
          <p:cNvSpPr/>
          <p:nvPr/>
        </p:nvSpPr>
        <p:spPr>
          <a:xfrm>
            <a:off x="916879" y="-223445"/>
            <a:ext cx="57573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plan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9B2450DF-ECE2-41D5-B483-E3D126DFDFB2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022D617-C9CD-44E5-88C7-10EBD8527A23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A7E8CBB-130C-4A46-AFE5-EA03ADE5B3E2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4" name="Arrow: Pentagon 13">
            <a:extLst>
              <a:ext uri="{FF2B5EF4-FFF2-40B4-BE49-F238E27FC236}">
                <a16:creationId xmlns:a16="http://schemas.microsoft.com/office/drawing/2014/main" xmlns="" id="{E3FB9DC1-10D1-4C15-A2D5-8B95F68357D9}"/>
              </a:ext>
            </a:extLst>
          </p:cNvPr>
          <p:cNvSpPr/>
          <p:nvPr/>
        </p:nvSpPr>
        <p:spPr>
          <a:xfrm>
            <a:off x="-20836" y="9857026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8744550-3B1E-4456-ADF7-78FA3CF2E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180" y="5851527"/>
            <a:ext cx="8566676" cy="4690499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211AAD48-E0F7-4899-AD1B-6D508A65F5E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5400000">
            <a:off x="1517689" y="160001"/>
            <a:ext cx="4307531" cy="6456219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543B60D0-30FE-4A20-BF22-9643AB4B167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7491" y="1200673"/>
            <a:ext cx="7307641" cy="4341204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DEEEA245-AD78-497C-8280-48843D2C98F5}"/>
              </a:ext>
            </a:extLst>
          </p:cNvPr>
          <p:cNvSpPr txBox="1"/>
          <p:nvPr/>
        </p:nvSpPr>
        <p:spPr>
          <a:xfrm>
            <a:off x="158633" y="6147234"/>
            <a:ext cx="558909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-Luggage room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-Service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-Reception and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waiting area 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-Management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-Cafeteria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-Print shop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-Mini market </a:t>
            </a:r>
          </a:p>
        </p:txBody>
      </p:sp>
    </p:spTree>
    <p:extLst>
      <p:ext uri="{BB962C8B-B14F-4D97-AF65-F5344CB8AC3E}">
        <p14:creationId xmlns:p14="http://schemas.microsoft.com/office/powerpoint/2010/main" xmlns="" val="422173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5649F42-22B3-4222-BDF3-103E639DCEDB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230E27D0-607D-440C-9C6D-5EB3995E72D4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xmlns="" id="{19A76E2E-CB87-481D-95EE-429886F8DAB8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800E4511-9935-41F5-84F6-EF564963E271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D3C2DEA2-A535-4C64-819F-9DCFD9DD5A15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5FCEE69A-3881-41C6-96C3-7F521C743546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77A3774-A4A7-4239-B217-EDA28A1D6478}"/>
              </a:ext>
            </a:extLst>
          </p:cNvPr>
          <p:cNvSpPr/>
          <p:nvPr/>
        </p:nvSpPr>
        <p:spPr>
          <a:xfrm>
            <a:off x="916879" y="-223445"/>
            <a:ext cx="4846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First floor plan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40EEF01A-2BDA-4848-9F4F-69607ACCE5CA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EE16F2C-525B-4027-9240-C41DB6DB426C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6BEE061-926F-43A8-8795-B3409D268DA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xmlns="" id="{88BA3BD8-B5C0-432D-A1C1-F947CD60D28E}"/>
              </a:ext>
            </a:extLst>
          </p:cNvPr>
          <p:cNvSpPr/>
          <p:nvPr/>
        </p:nvSpPr>
        <p:spPr>
          <a:xfrm>
            <a:off x="15986" y="9826680"/>
            <a:ext cx="1289743" cy="816879"/>
          </a:xfrm>
          <a:prstGeom prst="homePlate">
            <a:avLst>
              <a:gd name="adj" fmla="val 50000"/>
            </a:avLst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F51EB17-1587-4FE0-97FF-EB68BD274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227" y="2810093"/>
            <a:ext cx="12959905" cy="7644888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F18C167-A80F-4937-9C55-126EE8885A83}"/>
              </a:ext>
            </a:extLst>
          </p:cNvPr>
          <p:cNvSpPr txBox="1"/>
          <p:nvPr/>
        </p:nvSpPr>
        <p:spPr>
          <a:xfrm>
            <a:off x="1305729" y="1732875"/>
            <a:ext cx="118847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-computer room , study room , multipurpose hall , clinic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681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150594DC-5835-4510-A6EF-913851B1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8041" y="4126767"/>
            <a:ext cx="3400657" cy="677450"/>
          </a:xfrm>
        </p:spPr>
        <p:txBody>
          <a:bodyPr/>
          <a:lstStyle/>
          <a:p>
            <a:fld id="{D61454A4-CFB2-46B5-B61A-DE624436DC5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xmlns="" id="{0C204DF9-968F-4E91-8830-F1BF551D6C18}"/>
              </a:ext>
            </a:extLst>
          </p:cNvPr>
          <p:cNvSpPr txBox="1">
            <a:spLocks/>
          </p:cNvSpPr>
          <p:nvPr/>
        </p:nvSpPr>
        <p:spPr>
          <a:xfrm>
            <a:off x="10678041" y="4126767"/>
            <a:ext cx="3400657" cy="677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87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1454A4-CFB2-46B5-B61A-DE624436DC5A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BA67D93D-1880-4864-BFC7-16A1BEBC62BC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7190ECB-21AE-4A91-850A-29FDA1F5F052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Arrow: Pentagon 11">
              <a:extLst>
                <a:ext uri="{FF2B5EF4-FFF2-40B4-BE49-F238E27FC236}">
                  <a16:creationId xmlns:a16="http://schemas.microsoft.com/office/drawing/2014/main" xmlns="" id="{32244EFD-EE46-4376-8927-D307AC7A2E46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EF7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CBCDC26F-8122-445C-B5C1-D293C3FF5F70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4BAE78C9-1F7D-434D-B345-28D311DE94B1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5F7CC7B3-DE03-4FD2-8E98-7B55BC7CD9E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8C2C4874-0D9C-48BB-A1F3-D9C9AF284E70}"/>
              </a:ext>
            </a:extLst>
          </p:cNvPr>
          <p:cNvSpPr/>
          <p:nvPr/>
        </p:nvSpPr>
        <p:spPr>
          <a:xfrm>
            <a:off x="916879" y="-223445"/>
            <a:ext cx="85013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Second and third floor plan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xmlns="" id="{713021F9-E706-43B7-8980-4CBFD2996881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EA16EC9-414C-4D48-9F7D-A1E8912ED4E9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B727A82-05E7-4A3C-86A4-8AD2AF7A1166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08249A52-24BE-40B5-896D-3E74D40745BA}"/>
              </a:ext>
            </a:extLst>
          </p:cNvPr>
          <p:cNvSpPr/>
          <p:nvPr/>
        </p:nvSpPr>
        <p:spPr>
          <a:xfrm>
            <a:off x="93170" y="9798514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E3E71F5-74A9-4AA3-B591-5DAEB7956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613" y="3535780"/>
            <a:ext cx="12791519" cy="6887741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70BAEA9-9604-4B6B-8C4D-43C53C18CFB1}"/>
              </a:ext>
            </a:extLst>
          </p:cNvPr>
          <p:cNvSpPr txBox="1"/>
          <p:nvPr/>
        </p:nvSpPr>
        <p:spPr>
          <a:xfrm>
            <a:off x="513535" y="1579761"/>
            <a:ext cx="144296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-storage ,worker room , playing and seating area , bed room (single ,double ,triple)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652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xmlns="" id="{E876A12B-1248-4F53-B357-FE9A6209BED6}"/>
              </a:ext>
            </a:extLst>
          </p:cNvPr>
          <p:cNvSpPr txBox="1">
            <a:spLocks/>
          </p:cNvSpPr>
          <p:nvPr/>
        </p:nvSpPr>
        <p:spPr>
          <a:xfrm>
            <a:off x="10678041" y="4053219"/>
            <a:ext cx="3401854" cy="687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87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1454A4-CFB2-46B5-B61A-DE624436DC5A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115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Forth floor plan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85ADA6B-5FB4-4763-BF86-E2C581A87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095" y="3210977"/>
            <a:ext cx="13410584" cy="7136455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4BFEA0C-6667-4286-A4B0-C06415E523FB}"/>
              </a:ext>
            </a:extLst>
          </p:cNvPr>
          <p:cNvSpPr txBox="1"/>
          <p:nvPr/>
        </p:nvSpPr>
        <p:spPr>
          <a:xfrm>
            <a:off x="513535" y="1579761"/>
            <a:ext cx="144296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-beauty salon , external and eternal seating area , bed room (single ,double ,triple)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930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xmlns="" id="{E876A12B-1248-4F53-B357-FE9A6209BED6}"/>
              </a:ext>
            </a:extLst>
          </p:cNvPr>
          <p:cNvSpPr txBox="1">
            <a:spLocks/>
          </p:cNvSpPr>
          <p:nvPr/>
        </p:nvSpPr>
        <p:spPr>
          <a:xfrm>
            <a:off x="10678041" y="4053219"/>
            <a:ext cx="3401854" cy="687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87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1454A4-CFB2-46B5-B61A-DE624436DC5A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48849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Fifth floor plan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58883" y="9889108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64D1319-11A7-4C8A-9ECB-3EC362CB4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596" y="3109515"/>
            <a:ext cx="13249859" cy="6823156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BDFCAF8B-D96C-47CB-AE15-09295517FB32}"/>
              </a:ext>
            </a:extLst>
          </p:cNvPr>
          <p:cNvSpPr txBox="1"/>
          <p:nvPr/>
        </p:nvSpPr>
        <p:spPr>
          <a:xfrm>
            <a:off x="513535" y="1579761"/>
            <a:ext cx="144296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-laundry , seating area , bed room (single ,double ,triple),double volume 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672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xmlns="" id="{E876A12B-1248-4F53-B357-FE9A6209BED6}"/>
              </a:ext>
            </a:extLst>
          </p:cNvPr>
          <p:cNvSpPr txBox="1">
            <a:spLocks/>
          </p:cNvSpPr>
          <p:nvPr/>
        </p:nvSpPr>
        <p:spPr>
          <a:xfrm>
            <a:off x="10678041" y="4053219"/>
            <a:ext cx="3401854" cy="687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87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1454A4-CFB2-46B5-B61A-DE624436DC5A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EF79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2956" y="622971"/>
            <a:ext cx="15117593" cy="388830"/>
            <a:chOff x="1463675" y="2606946"/>
            <a:chExt cx="12192000" cy="35363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840642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86552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Sixth and seventh floor plan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660402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09B45BB-C3ED-4AC5-9A22-078F49026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110" y="3224940"/>
            <a:ext cx="13514906" cy="7252342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79A1FBC-F5EA-471A-A2DD-A6F44D3EA0C2}"/>
              </a:ext>
            </a:extLst>
          </p:cNvPr>
          <p:cNvSpPr txBox="1"/>
          <p:nvPr/>
        </p:nvSpPr>
        <p:spPr>
          <a:xfrm>
            <a:off x="513535" y="1579761"/>
            <a:ext cx="144296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-GYM , shower room , bed room (single ,double ,triple)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431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xmlns="" id="{E876A12B-1248-4F53-B357-FE9A6209BED6}"/>
              </a:ext>
            </a:extLst>
          </p:cNvPr>
          <p:cNvSpPr txBox="1">
            <a:spLocks/>
          </p:cNvSpPr>
          <p:nvPr/>
        </p:nvSpPr>
        <p:spPr>
          <a:xfrm>
            <a:off x="10678041" y="4053219"/>
            <a:ext cx="3401854" cy="687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87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1454A4-CFB2-46B5-B61A-DE624436DC5A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87706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Eighth and ninth floor plan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A892511-EE13-47FC-81D7-3A8C0E059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110" y="3582194"/>
            <a:ext cx="13457744" cy="6789028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B9DDFBDB-7B3F-4719-86F0-DE621E2FA138}"/>
              </a:ext>
            </a:extLst>
          </p:cNvPr>
          <p:cNvSpPr txBox="1"/>
          <p:nvPr/>
        </p:nvSpPr>
        <p:spPr>
          <a:xfrm>
            <a:off x="513535" y="1579761"/>
            <a:ext cx="144296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-single bed room , external and internal seating area 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466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xmlns="" id="{E876A12B-1248-4F53-B357-FE9A6209BED6}"/>
              </a:ext>
            </a:extLst>
          </p:cNvPr>
          <p:cNvSpPr txBox="1">
            <a:spLocks/>
          </p:cNvSpPr>
          <p:nvPr/>
        </p:nvSpPr>
        <p:spPr>
          <a:xfrm>
            <a:off x="10678041" y="4053219"/>
            <a:ext cx="3401854" cy="687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87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1454A4-CFB2-46B5-B61A-DE624436DC5A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4493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AFEB07D-A10F-41C3-ADAD-B3844D05C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5007" y="2985997"/>
            <a:ext cx="11148347" cy="7545825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xmlns="" id="{0353042F-1D4E-41E7-A1D6-1F5B5F01D584}"/>
              </a:ext>
            </a:extLst>
          </p:cNvPr>
          <p:cNvSpPr/>
          <p:nvPr/>
        </p:nvSpPr>
        <p:spPr>
          <a:xfrm>
            <a:off x="-167939" y="2733713"/>
            <a:ext cx="5344434" cy="527723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AE76388C-0B39-45CA-8F6D-C9BE6B52A48A}"/>
              </a:ext>
            </a:extLst>
          </p:cNvPr>
          <p:cNvCxnSpPr>
            <a:cxnSpLocks/>
          </p:cNvCxnSpPr>
          <p:nvPr/>
        </p:nvCxnSpPr>
        <p:spPr>
          <a:xfrm>
            <a:off x="4275950" y="6804197"/>
            <a:ext cx="1801091" cy="868606"/>
          </a:xfrm>
          <a:prstGeom prst="straightConnector1">
            <a:avLst/>
          </a:prstGeom>
          <a:ln w="1714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B7C97BB-20DF-46BA-A6CC-DC86A56D0291}"/>
              </a:ext>
            </a:extLst>
          </p:cNvPr>
          <p:cNvSpPr txBox="1"/>
          <p:nvPr/>
        </p:nvSpPr>
        <p:spPr>
          <a:xfrm>
            <a:off x="513535" y="1579761"/>
            <a:ext cx="144296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-to improve shading for Curtin wall we used vertical louver , and trees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246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xmlns="" id="{E876A12B-1248-4F53-B357-FE9A6209BED6}"/>
              </a:ext>
            </a:extLst>
          </p:cNvPr>
          <p:cNvSpPr txBox="1">
            <a:spLocks/>
          </p:cNvSpPr>
          <p:nvPr/>
        </p:nvSpPr>
        <p:spPr>
          <a:xfrm>
            <a:off x="10678041" y="4053219"/>
            <a:ext cx="3401854" cy="687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87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1454A4-CFB2-46B5-B61A-DE624436DC5A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4647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46E3E4A-2D85-490F-9E2D-EDCB9440E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8225" y="1791798"/>
            <a:ext cx="9901474" cy="7108216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xmlns="" id="{561E6207-6F9A-440D-A7A5-3389AA7C8643}"/>
              </a:ext>
            </a:extLst>
          </p:cNvPr>
          <p:cNvSpPr/>
          <p:nvPr/>
        </p:nvSpPr>
        <p:spPr>
          <a:xfrm>
            <a:off x="-90921" y="2017939"/>
            <a:ext cx="5988021" cy="6135199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8D44455C-A1D8-49DA-B2C7-A8B0FC2F885B}"/>
              </a:ext>
            </a:extLst>
          </p:cNvPr>
          <p:cNvCxnSpPr>
            <a:cxnSpLocks/>
          </p:cNvCxnSpPr>
          <p:nvPr/>
        </p:nvCxnSpPr>
        <p:spPr>
          <a:xfrm>
            <a:off x="5897100" y="6068291"/>
            <a:ext cx="3136064" cy="720436"/>
          </a:xfrm>
          <a:prstGeom prst="straightConnector1">
            <a:avLst/>
          </a:prstGeom>
          <a:ln w="1714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7654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39A3827-BFA9-4706-B490-2BE263ECF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54A4-CFB2-46B5-B61A-DE624436DC5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088305E-383A-4DCE-9667-54720BA1FCD9}"/>
              </a:ext>
            </a:extLst>
          </p:cNvPr>
          <p:cNvSpPr/>
          <p:nvPr/>
        </p:nvSpPr>
        <p:spPr>
          <a:xfrm>
            <a:off x="13882254" y="0"/>
            <a:ext cx="228600" cy="10691813"/>
          </a:xfrm>
          <a:prstGeom prst="rect">
            <a:avLst/>
          </a:prstGeom>
          <a:solidFill>
            <a:srgbClr val="9B2D2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6600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31B5A98-50A4-481D-8F82-FCFA85752598}"/>
              </a:ext>
            </a:extLst>
          </p:cNvPr>
          <p:cNvSpPr/>
          <p:nvPr/>
        </p:nvSpPr>
        <p:spPr>
          <a:xfrm>
            <a:off x="873413" y="0"/>
            <a:ext cx="228600" cy="10691813"/>
          </a:xfrm>
          <a:prstGeom prst="rect">
            <a:avLst/>
          </a:prstGeom>
          <a:solidFill>
            <a:srgbClr val="9B2D2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6600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xmlns="" id="{E1CECDFF-0561-48AF-B533-03270B5C12AE}"/>
              </a:ext>
            </a:extLst>
          </p:cNvPr>
          <p:cNvSpPr/>
          <p:nvPr/>
        </p:nvSpPr>
        <p:spPr>
          <a:xfrm flipH="1">
            <a:off x="270162" y="190286"/>
            <a:ext cx="10467109" cy="1105935"/>
          </a:xfrm>
          <a:prstGeom prst="homePlate">
            <a:avLst>
              <a:gd name="adj" fmla="val 32895"/>
            </a:avLst>
          </a:prstGeom>
          <a:solidFill>
            <a:srgbClr val="9B2D2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rrow: Pentagon 15">
            <a:extLst>
              <a:ext uri="{FF2B5EF4-FFF2-40B4-BE49-F238E27FC236}">
                <a16:creationId xmlns:a16="http://schemas.microsoft.com/office/drawing/2014/main" xmlns="" id="{3C272E60-5017-492C-B9CF-7FA90C9AAF67}"/>
              </a:ext>
            </a:extLst>
          </p:cNvPr>
          <p:cNvSpPr/>
          <p:nvPr/>
        </p:nvSpPr>
        <p:spPr>
          <a:xfrm rot="10800000" flipH="1">
            <a:off x="4267199" y="190286"/>
            <a:ext cx="10467109" cy="1107806"/>
          </a:xfrm>
          <a:prstGeom prst="homePlate">
            <a:avLst>
              <a:gd name="adj" fmla="val 32895"/>
            </a:avLst>
          </a:prstGeom>
          <a:solidFill>
            <a:srgbClr val="9B2D2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1289DCE3-21B3-4FC9-A360-26BF8BEE8951}"/>
              </a:ext>
            </a:extLst>
          </p:cNvPr>
          <p:cNvSpPr/>
          <p:nvPr/>
        </p:nvSpPr>
        <p:spPr>
          <a:xfrm>
            <a:off x="13836534" y="627810"/>
            <a:ext cx="274320" cy="23275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122D41F2-278C-4AD4-981B-A81FF5DB54EE}"/>
              </a:ext>
            </a:extLst>
          </p:cNvPr>
          <p:cNvSpPr/>
          <p:nvPr/>
        </p:nvSpPr>
        <p:spPr>
          <a:xfrm>
            <a:off x="847897" y="627810"/>
            <a:ext cx="274320" cy="23275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9451007-17B1-413C-9832-04A7B0286460}"/>
              </a:ext>
            </a:extLst>
          </p:cNvPr>
          <p:cNvSpPr txBox="1"/>
          <p:nvPr/>
        </p:nvSpPr>
        <p:spPr>
          <a:xfrm>
            <a:off x="5816831" y="144023"/>
            <a:ext cx="5361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03B719E-8F63-4FDD-A768-A161FE629853}"/>
              </a:ext>
            </a:extLst>
          </p:cNvPr>
          <p:cNvSpPr/>
          <p:nvPr/>
        </p:nvSpPr>
        <p:spPr>
          <a:xfrm>
            <a:off x="1147733" y="1534637"/>
            <a:ext cx="11954136" cy="1135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0080" indent="-914400">
              <a:spcAft>
                <a:spcPts val="1800"/>
              </a:spcAft>
              <a:buFont typeface="+mj-lt"/>
              <a:buAutoNum type="arabicPeriod"/>
            </a:pPr>
            <a:r>
              <a:rPr lang="en-US" sz="6000" b="1" spc="60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Introduction</a:t>
            </a:r>
          </a:p>
          <a:p>
            <a:pPr marL="640080" indent="-914400">
              <a:spcAft>
                <a:spcPts val="1800"/>
              </a:spcAft>
              <a:buFont typeface="+mj-lt"/>
              <a:buAutoNum type="arabicPeriod"/>
            </a:pPr>
            <a:r>
              <a:rPr lang="en-US" sz="6000" b="1" spc="60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information summary</a:t>
            </a:r>
          </a:p>
          <a:p>
            <a:pPr marL="640080" indent="-914400">
              <a:spcAft>
                <a:spcPts val="1800"/>
              </a:spcAft>
              <a:buFont typeface="+mj-lt"/>
              <a:buAutoNum type="arabicPeriod"/>
            </a:pPr>
            <a:r>
              <a:rPr lang="en-US" sz="6000" b="1" spc="6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6000" b="1" spc="6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endParaRPr lang="en-US" sz="6000" b="1" spc="60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0" indent="-914400">
              <a:spcAft>
                <a:spcPts val="1800"/>
              </a:spcAft>
              <a:buFont typeface="+mj-lt"/>
              <a:buAutoNum type="arabicPeriod"/>
            </a:pPr>
            <a:r>
              <a:rPr lang="en-US" sz="6000" b="1" spc="60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  <a:endParaRPr lang="ar-JO" sz="6000" b="1" spc="60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0" indent="-914400">
              <a:spcAft>
                <a:spcPts val="1800"/>
              </a:spcAft>
              <a:buFont typeface="+mj-lt"/>
              <a:buAutoNum type="arabicPeriod"/>
            </a:pPr>
            <a:r>
              <a:rPr lang="en-US" sz="6000" b="1" spc="60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ar-JO" sz="6000" b="1" spc="60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0" indent="-914400">
              <a:spcAft>
                <a:spcPts val="1800"/>
              </a:spcAft>
              <a:buFont typeface="+mj-lt"/>
              <a:buAutoNum type="arabicPeriod"/>
            </a:pPr>
            <a:r>
              <a:rPr lang="en-US" sz="6000" b="1" spc="60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ar-JO" sz="6000" b="1" spc="60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0" indent="-914400">
              <a:spcAft>
                <a:spcPts val="1800"/>
              </a:spcAft>
              <a:buFont typeface="+mj-lt"/>
              <a:buAutoNum type="arabicPeriod"/>
            </a:pPr>
            <a:r>
              <a:rPr lang="en-US" sz="6000" b="1" spc="60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</a:t>
            </a:r>
            <a:endParaRPr lang="ar-JO" sz="6000" b="1" spc="60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0" indent="-914400">
              <a:spcAft>
                <a:spcPts val="1800"/>
              </a:spcAft>
              <a:buFont typeface="+mj-lt"/>
              <a:buAutoNum type="arabicPeriod"/>
            </a:pPr>
            <a:endParaRPr lang="ar-JO" sz="4000" b="1" spc="60" dirty="0">
              <a:ln w="0"/>
              <a:solidFill>
                <a:srgbClr val="EF792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5400" b="1" dirty="0">
              <a:ln w="0"/>
              <a:solidFill>
                <a:srgbClr val="EF792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Microsoft YaHei UI Light" panose="020B0502040204020203" pitchFamily="34" charset="-122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44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urfing Ashtray DEMO" panose="02000503000000020004" pitchFamily="50" charset="0"/>
              <a:cs typeface="ae_Ostorah" panose="02060603050605020204" pitchFamily="18" charset="-78"/>
            </a:endParaRPr>
          </a:p>
        </p:txBody>
      </p:sp>
      <p:sp>
        <p:nvSpPr>
          <p:cNvPr id="14" name="Arrow: Pentagon 13">
            <a:extLst>
              <a:ext uri="{FF2B5EF4-FFF2-40B4-BE49-F238E27FC236}">
                <a16:creationId xmlns:a16="http://schemas.microsoft.com/office/drawing/2014/main" xmlns="" id="{ACFE1248-112F-480C-A2A8-E83FC555F580}"/>
              </a:ext>
            </a:extLst>
          </p:cNvPr>
          <p:cNvSpPr/>
          <p:nvPr/>
        </p:nvSpPr>
        <p:spPr>
          <a:xfrm>
            <a:off x="451967" y="9705976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xmlns="" val="41289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4916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189485E-9AE2-4F26-B3D4-FD0645474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4874" y="1268523"/>
            <a:ext cx="8137236" cy="9195738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</p:spTree>
    <p:extLst>
      <p:ext uri="{BB962C8B-B14F-4D97-AF65-F5344CB8AC3E}">
        <p14:creationId xmlns:p14="http://schemas.microsoft.com/office/powerpoint/2010/main" xmlns="" val="425621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4955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DE1341-9A7F-4FEE-BD46-69F9CFAC7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3189" y="1128049"/>
            <a:ext cx="7575330" cy="9423951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</p:spTree>
    <p:extLst>
      <p:ext uri="{BB962C8B-B14F-4D97-AF65-F5344CB8AC3E}">
        <p14:creationId xmlns:p14="http://schemas.microsoft.com/office/powerpoint/2010/main" xmlns="" val="64270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3840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Section A-A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pic>
        <p:nvPicPr>
          <p:cNvPr id="1026" name="Picture 2" descr="https://scontent.fjrs4-1.fna.fbcdn.net/v/t1.15752-9/32776247_2189874727901019_1031511566652014592_n.jpg?_nc_cat=0&amp;oh=18076e50fb6da0a32e102fa63636f0f8&amp;oe=5B81802F">
            <a:extLst>
              <a:ext uri="{FF2B5EF4-FFF2-40B4-BE49-F238E27FC236}">
                <a16:creationId xmlns:a16="http://schemas.microsoft.com/office/drawing/2014/main" xmlns="" id="{E38EC241-44BE-4B61-9FCE-47D044B575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9675" y="1408000"/>
            <a:ext cx="7218947" cy="9144000"/>
          </a:xfrm>
          <a:prstGeom prst="rect">
            <a:avLst/>
          </a:prstGeom>
          <a:effectLst>
            <a:glow rad="215900">
              <a:srgbClr val="9B2D2D"/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A778A34A-D7B1-4EEB-8FEF-1CB12E52D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216" y="5976297"/>
            <a:ext cx="5940278" cy="3187660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E90C0EBE-21DE-4809-8F90-2558729FD6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496" y="2388204"/>
            <a:ext cx="5995998" cy="3087703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CBDC381E-1B0E-4FBC-8C8A-87DF9DDE0E12}"/>
              </a:ext>
            </a:extLst>
          </p:cNvPr>
          <p:cNvCxnSpPr>
            <a:cxnSpLocks/>
          </p:cNvCxnSpPr>
          <p:nvPr/>
        </p:nvCxnSpPr>
        <p:spPr>
          <a:xfrm>
            <a:off x="3874167" y="1408000"/>
            <a:ext cx="0" cy="8746653"/>
          </a:xfrm>
          <a:prstGeom prst="straightConnector1">
            <a:avLst/>
          </a:prstGeom>
          <a:ln w="857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1642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xmlns="" id="{E876A12B-1248-4F53-B357-FE9A6209BED6}"/>
              </a:ext>
            </a:extLst>
          </p:cNvPr>
          <p:cNvSpPr txBox="1">
            <a:spLocks/>
          </p:cNvSpPr>
          <p:nvPr/>
        </p:nvSpPr>
        <p:spPr>
          <a:xfrm>
            <a:off x="10678041" y="4053219"/>
            <a:ext cx="3401854" cy="687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87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755573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506E51A0-5770-46D8-BB1A-6AF1AD560CD3}"/>
              </a:ext>
            </a:extLst>
          </p:cNvPr>
          <p:cNvPicPr/>
          <p:nvPr/>
        </p:nvPicPr>
        <p:blipFill rotWithShape="1">
          <a:blip r:embed="rId3"/>
          <a:srcRect l="9029" t="5490" r="17206" b="9739"/>
          <a:stretch/>
        </p:blipFill>
        <p:spPr bwMode="auto">
          <a:xfrm>
            <a:off x="4441310" y="1383125"/>
            <a:ext cx="6866411" cy="7925562"/>
          </a:xfrm>
          <a:prstGeom prst="rect">
            <a:avLst/>
          </a:prstGeom>
          <a:effectLst>
            <a:glow rad="215900">
              <a:srgbClr val="9B2D2D"/>
            </a:glo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48C5B17-0297-471B-AD53-CC7F7135B693}"/>
              </a:ext>
            </a:extLst>
          </p:cNvPr>
          <p:cNvSpPr/>
          <p:nvPr/>
        </p:nvSpPr>
        <p:spPr>
          <a:xfrm>
            <a:off x="2650888" y="9889108"/>
            <a:ext cx="11811070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US" sz="2800" b="1" dirty="0">
                <a:solidFill>
                  <a:srgbClr val="9B2D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hostel  has 13 floor which made completely from reinforced concrete. </a:t>
            </a:r>
          </a:p>
        </p:txBody>
      </p:sp>
    </p:spTree>
    <p:extLst>
      <p:ext uri="{BB962C8B-B14F-4D97-AF65-F5344CB8AC3E}">
        <p14:creationId xmlns:p14="http://schemas.microsoft.com/office/powerpoint/2010/main" xmlns="" val="25379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xmlns="" id="{E876A12B-1248-4F53-B357-FE9A6209BED6}"/>
              </a:ext>
            </a:extLst>
          </p:cNvPr>
          <p:cNvSpPr txBox="1">
            <a:spLocks/>
          </p:cNvSpPr>
          <p:nvPr/>
        </p:nvSpPr>
        <p:spPr>
          <a:xfrm>
            <a:off x="10678041" y="4053219"/>
            <a:ext cx="3401854" cy="687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87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8A54FA7-BB98-42CD-AA3A-683F87326147}"/>
              </a:ext>
            </a:extLst>
          </p:cNvPr>
          <p:cNvSpPr/>
          <p:nvPr/>
        </p:nvSpPr>
        <p:spPr>
          <a:xfrm>
            <a:off x="457200" y="1780674"/>
            <a:ext cx="12296274" cy="6029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Standards: </a:t>
            </a:r>
          </a:p>
          <a:p>
            <a:pPr marL="15240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ACI -318-14 for reinforced concrete structural design.</a:t>
            </a:r>
          </a:p>
          <a:p>
            <a:pPr marL="15240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UBC-97 Code for earthquake design.</a:t>
            </a:r>
          </a:p>
          <a:p>
            <a:pPr marL="15240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IBC Code for live load </a:t>
            </a:r>
          </a:p>
          <a:p>
            <a:pPr marL="952500" algn="just">
              <a:lnSpc>
                <a:spcPct val="140000"/>
              </a:lnSpc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The structural system designed by using ETABS ,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Safe ,sap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and hand calculations 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750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xmlns="" id="{E876A12B-1248-4F53-B357-FE9A6209BED6}"/>
              </a:ext>
            </a:extLst>
          </p:cNvPr>
          <p:cNvSpPr txBox="1">
            <a:spLocks/>
          </p:cNvSpPr>
          <p:nvPr/>
        </p:nvSpPr>
        <p:spPr>
          <a:xfrm>
            <a:off x="10678041" y="4053219"/>
            <a:ext cx="3401854" cy="687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87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683383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D1EF035-1DDB-4C41-8899-77BC5EF6A757}"/>
              </a:ext>
            </a:extLst>
          </p:cNvPr>
          <p:cNvSpPr/>
          <p:nvPr/>
        </p:nvSpPr>
        <p:spPr>
          <a:xfrm>
            <a:off x="1039455" y="1428975"/>
            <a:ext cx="13040440" cy="6623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4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data:</a:t>
            </a:r>
          </a:p>
          <a:p>
            <a:pPr marL="15240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Concrete compressive strength for all elements , </a:t>
            </a:r>
            <a:r>
              <a:rPr lang="en-US" sz="4400" b="1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4400" b="1" i="1" baseline="30000" dirty="0" err="1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4400" b="1" i="1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=28 MPa.</a:t>
            </a:r>
          </a:p>
          <a:p>
            <a:pPr marL="15240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Steel yielding strength </a:t>
            </a:r>
            <a:r>
              <a:rPr lang="en-US" sz="4400" b="1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4400" b="1" i="1" baseline="-25000" dirty="0" err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=420 MPa.</a:t>
            </a:r>
          </a:p>
          <a:p>
            <a:pPr marL="15240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Bearing capacity for soil = 300 </a:t>
            </a:r>
            <a:r>
              <a:rPr lang="en-US" sz="4400" b="1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44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15240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Unit weight for reinforced concrete =25 </a:t>
            </a:r>
            <a:r>
              <a:rPr lang="en-US" sz="4400" b="1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4400" b="1" baseline="30000" dirty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15240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769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xmlns="" id="{E876A12B-1248-4F53-B357-FE9A6209BED6}"/>
              </a:ext>
            </a:extLst>
          </p:cNvPr>
          <p:cNvSpPr txBox="1">
            <a:spLocks/>
          </p:cNvSpPr>
          <p:nvPr/>
        </p:nvSpPr>
        <p:spPr>
          <a:xfrm>
            <a:off x="10047582" y="4816004"/>
            <a:ext cx="3401854" cy="687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87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683383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A7ED27E2-CF39-4FD6-B829-4630DAFE98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1557671"/>
              </p:ext>
            </p:extLst>
          </p:nvPr>
        </p:nvGraphicFramePr>
        <p:xfrm>
          <a:off x="1889430" y="3602239"/>
          <a:ext cx="11340490" cy="36941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670245">
                  <a:extLst>
                    <a:ext uri="{9D8B030D-6E8A-4147-A177-3AD203B41FA5}">
                      <a16:colId xmlns:a16="http://schemas.microsoft.com/office/drawing/2014/main" xmlns="" val="1963840665"/>
                    </a:ext>
                  </a:extLst>
                </a:gridCol>
                <a:gridCol w="5670245">
                  <a:extLst>
                    <a:ext uri="{9D8B030D-6E8A-4147-A177-3AD203B41FA5}">
                      <a16:colId xmlns:a16="http://schemas.microsoft.com/office/drawing/2014/main" xmlns="" val="4167031010"/>
                    </a:ext>
                  </a:extLst>
                </a:gridCol>
              </a:tblGrid>
              <a:tr h="774504">
                <a:tc>
                  <a:txBody>
                    <a:bodyPr/>
                    <a:lstStyle/>
                    <a:p>
                      <a:r>
                        <a:rPr lang="en-US" sz="4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type </a:t>
                      </a:r>
                    </a:p>
                  </a:txBody>
                  <a:tcPr>
                    <a:solidFill>
                      <a:srgbClr val="9B2D2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B2D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69946893"/>
                  </a:ext>
                </a:extLst>
              </a:tr>
              <a:tr h="1389552">
                <a:tc>
                  <a:txBody>
                    <a:bodyPr/>
                    <a:lstStyle/>
                    <a:p>
                      <a:r>
                        <a:rPr lang="en-US" sz="4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 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en-US" sz="40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r>
                        <a:rPr lang="en-US" sz="40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/m</a:t>
                      </a:r>
                      <a:r>
                        <a:rPr lang="en-US" sz="4000" b="1" baseline="30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  </a:t>
                      </a:r>
                    </a:p>
                    <a:p>
                      <a:r>
                        <a:rPr lang="en-US" sz="4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all floor 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2456543"/>
                  </a:ext>
                </a:extLst>
              </a:tr>
              <a:tr h="1530108"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Superimposed dead load </a:t>
                      </a:r>
                    </a:p>
                    <a:p>
                      <a:endParaRPr lang="en-US" sz="4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4.5 </a:t>
                      </a:r>
                      <a:r>
                        <a:rPr lang="en-US" sz="40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r>
                        <a:rPr lang="en-US" sz="40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/m</a:t>
                      </a:r>
                      <a:r>
                        <a:rPr lang="en-US" sz="4000" b="1" baseline="30000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endParaRPr lang="en-US" sz="4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5699620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878156C-03EC-49FC-90B7-5455BD40A267}"/>
              </a:ext>
            </a:extLst>
          </p:cNvPr>
          <p:cNvSpPr txBox="1"/>
          <p:nvPr/>
        </p:nvSpPr>
        <p:spPr>
          <a:xfrm>
            <a:off x="1350110" y="1636295"/>
            <a:ext cx="57244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Applied load </a:t>
            </a:r>
          </a:p>
        </p:txBody>
      </p:sp>
    </p:spTree>
    <p:extLst>
      <p:ext uri="{BB962C8B-B14F-4D97-AF65-F5344CB8AC3E}">
        <p14:creationId xmlns:p14="http://schemas.microsoft.com/office/powerpoint/2010/main" xmlns="" val="111753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EA0B161-6621-4D82-A792-856117EDA431}"/>
              </a:ext>
            </a:extLst>
          </p:cNvPr>
          <p:cNvSpPr/>
          <p:nvPr/>
        </p:nvSpPr>
        <p:spPr>
          <a:xfrm>
            <a:off x="71171" y="1552520"/>
            <a:ext cx="13090358" cy="7839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0" indent="-28892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4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 : </a:t>
            </a:r>
          </a:p>
          <a:p>
            <a:pPr marL="698500" indent="-28892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structure located Nablus.</a:t>
            </a:r>
          </a:p>
          <a:p>
            <a:pPr marL="698500" indent="-28892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seismic zone factor. Z=0.2.</a:t>
            </a:r>
          </a:p>
          <a:p>
            <a:pPr marL="698500" indent="-28892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soil profile is type Sc.</a:t>
            </a:r>
          </a:p>
          <a:p>
            <a:pPr marL="698500" indent="-28892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acceleration seismic coefficient Ca=0.24</a:t>
            </a:r>
          </a:p>
          <a:p>
            <a:pPr marL="698500" indent="-28892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velocity seismic coefficient Cv=0.32.</a:t>
            </a:r>
          </a:p>
          <a:p>
            <a:pPr marL="698500" indent="-28892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Seismic importance factor is 1.</a:t>
            </a:r>
          </a:p>
          <a:p>
            <a:pPr marL="698500" indent="-28892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structural design type is intermediate,</a:t>
            </a:r>
          </a:p>
          <a:p>
            <a:pPr marL="698500" indent="-28892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R=5.5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9B882BD5-EA15-4ACA-886B-2FFEE8224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2779" y="1434005"/>
            <a:ext cx="4845400" cy="7705287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</p:spTree>
    <p:extLst>
      <p:ext uri="{BB962C8B-B14F-4D97-AF65-F5344CB8AC3E}">
        <p14:creationId xmlns:p14="http://schemas.microsoft.com/office/powerpoint/2010/main" xmlns="" val="94051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876DBDE-4033-4C37-85D1-1615DC4D1836}"/>
              </a:ext>
            </a:extLst>
          </p:cNvPr>
          <p:cNvSpPr/>
          <p:nvPr/>
        </p:nvSpPr>
        <p:spPr>
          <a:xfrm>
            <a:off x="2797512" y="1310342"/>
            <a:ext cx="99577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structural  model </a:t>
            </a:r>
            <a:endParaRPr lang="en-US" sz="48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2EF72A8-2C0A-43BB-BC53-EFF1E04D4D70}"/>
              </a:ext>
            </a:extLst>
          </p:cNvPr>
          <p:cNvSpPr/>
          <p:nvPr/>
        </p:nvSpPr>
        <p:spPr>
          <a:xfrm>
            <a:off x="631619" y="2768275"/>
            <a:ext cx="6101350" cy="3080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  <a:p>
            <a:pPr marL="685800" indent="-6858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</a:pP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2F2C6D34-31AB-44AD-A5D7-C9D42BEAF8C9}"/>
              </a:ext>
            </a:extLst>
          </p:cNvPr>
          <p:cNvPicPr/>
          <p:nvPr/>
        </p:nvPicPr>
        <p:blipFill rotWithShape="1">
          <a:blip r:embed="rId3"/>
          <a:srcRect l="9029" t="5490" r="17206" b="9739"/>
          <a:stretch/>
        </p:blipFill>
        <p:spPr bwMode="auto">
          <a:xfrm>
            <a:off x="8386383" y="2471251"/>
            <a:ext cx="6386433" cy="7623711"/>
          </a:xfrm>
          <a:prstGeom prst="rect">
            <a:avLst/>
          </a:prstGeom>
          <a:effectLst>
            <a:glow rad="215900">
              <a:srgbClr val="9B2D2D"/>
            </a:glo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00514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D68D71D-1C9E-4DB7-860B-3CBF9FFE5854}"/>
              </a:ext>
            </a:extLst>
          </p:cNvPr>
          <p:cNvSpPr/>
          <p:nvPr/>
        </p:nvSpPr>
        <p:spPr>
          <a:xfrm>
            <a:off x="674826" y="1565117"/>
            <a:ext cx="5673348" cy="1012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1B1B555A-66E9-4E39-818B-AD7E1E5ED4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0670913"/>
              </p:ext>
            </p:extLst>
          </p:nvPr>
        </p:nvGraphicFramePr>
        <p:xfrm>
          <a:off x="916879" y="2816657"/>
          <a:ext cx="13328510" cy="50224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66363">
                  <a:extLst>
                    <a:ext uri="{9D8B030D-6E8A-4147-A177-3AD203B41FA5}">
                      <a16:colId xmlns:a16="http://schemas.microsoft.com/office/drawing/2014/main" xmlns="" val="1852255197"/>
                    </a:ext>
                  </a:extLst>
                </a:gridCol>
                <a:gridCol w="3801979">
                  <a:extLst>
                    <a:ext uri="{9D8B030D-6E8A-4147-A177-3AD203B41FA5}">
                      <a16:colId xmlns:a16="http://schemas.microsoft.com/office/drawing/2014/main" xmlns="" val="1763637980"/>
                    </a:ext>
                  </a:extLst>
                </a:gridCol>
                <a:gridCol w="4307305">
                  <a:extLst>
                    <a:ext uri="{9D8B030D-6E8A-4147-A177-3AD203B41FA5}">
                      <a16:colId xmlns:a16="http://schemas.microsoft.com/office/drawing/2014/main" xmlns="" val="3306924203"/>
                    </a:ext>
                  </a:extLst>
                </a:gridCol>
                <a:gridCol w="1852863">
                  <a:extLst>
                    <a:ext uri="{9D8B030D-6E8A-4147-A177-3AD203B41FA5}">
                      <a16:colId xmlns:a16="http://schemas.microsoft.com/office/drawing/2014/main" xmlns="" val="3965682570"/>
                    </a:ext>
                  </a:extLst>
                </a:gridCol>
              </a:tblGrid>
              <a:tr h="1215802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TABLE:  Base Reactions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4255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FZ (Kn)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81136581"/>
                  </a:ext>
                </a:extLst>
              </a:tr>
              <a:tr h="586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Case/Combo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Etabs result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Hand calculation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&lt; 5%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892144"/>
                  </a:ext>
                </a:extLst>
              </a:tr>
              <a:tr h="586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256401.37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42555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256754.85 kn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0.13%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3748931"/>
                  </a:ext>
                </a:extLst>
              </a:tr>
              <a:tr h="586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65682.83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64609.2 kn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1.63%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04948513"/>
                  </a:ext>
                </a:extLst>
              </a:tr>
              <a:tr h="586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113871.5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112644.31kn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1.07%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32370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502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CEBB488-F94D-4DD5-88FE-95EA4F85EEB3}"/>
              </a:ext>
            </a:extLst>
          </p:cNvPr>
          <p:cNvGrpSpPr/>
          <p:nvPr/>
        </p:nvGrpSpPr>
        <p:grpSpPr>
          <a:xfrm>
            <a:off x="1" y="2774"/>
            <a:ext cx="15119349" cy="1327693"/>
            <a:chOff x="-17820" y="0"/>
            <a:chExt cx="12209820" cy="8579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904D5813-02D6-49FD-9AAF-F50C152B3820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xmlns="" id="{78A64108-675A-41A7-B09A-E3374775592A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01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687DBE04-BED6-4726-A49A-01315032566E}"/>
              </a:ext>
            </a:extLst>
          </p:cNvPr>
          <p:cNvGrpSpPr/>
          <p:nvPr/>
        </p:nvGrpSpPr>
        <p:grpSpPr>
          <a:xfrm>
            <a:off x="1757" y="1284636"/>
            <a:ext cx="15117593" cy="705465"/>
            <a:chOff x="1463675" y="2606946"/>
            <a:chExt cx="12192000" cy="22773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DFBF9090-7A23-4443-95A4-E14E509D1DAD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A963F2A8-48D1-4552-8087-96BA179874D4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DA5BD6D-843C-4C1C-807A-9EDD449E4747}"/>
              </a:ext>
            </a:extLst>
          </p:cNvPr>
          <p:cNvSpPr/>
          <p:nvPr/>
        </p:nvSpPr>
        <p:spPr>
          <a:xfrm>
            <a:off x="685940" y="-71124"/>
            <a:ext cx="54034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72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Introduction</a:t>
            </a:r>
            <a:r>
              <a:rPr lang="en-US" sz="72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urfing Ashtray DEMO" panose="02000503000000020004" pitchFamily="50" charset="0"/>
                <a:cs typeface="ae_Ostorah" panose="02060603050605020204" pitchFamily="18" charset="-78"/>
              </a:rPr>
              <a:t> </a:t>
            </a:r>
            <a:endParaRPr lang="en-US" sz="60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urfing Ashtray DEMO" panose="02000503000000020004" pitchFamily="50" charset="0"/>
              <a:cs typeface="ae_Ostorah" panose="02060603050605020204" pitchFamily="18" charset="-78"/>
            </a:endParaRPr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xmlns="" id="{FF415E2C-1E14-41FF-9746-25A91BBB7431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F6A9E0B-2285-4829-B197-02BC9BE474ED}"/>
              </a:ext>
            </a:extLst>
          </p:cNvPr>
          <p:cNvSpPr txBox="1"/>
          <p:nvPr/>
        </p:nvSpPr>
        <p:spPr>
          <a:xfrm>
            <a:off x="60367" y="139813"/>
            <a:ext cx="586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8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98748CA-D504-485F-85D3-7F85A332533F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D792FAE-60C4-4D9E-A62E-6218D0C9D3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524" y="1990101"/>
            <a:ext cx="15149436" cy="8756108"/>
          </a:xfrm>
          <a:prstGeom prst="rect">
            <a:avLst/>
          </a:prstGeom>
          <a:ln w="88900">
            <a:solidFill>
              <a:schemeClr val="tx1">
                <a:lumMod val="85000"/>
                <a:lumOff val="15000"/>
              </a:schemeClr>
            </a:solidFill>
          </a:ln>
          <a:effectLst>
            <a:glow rad="266700">
              <a:srgbClr val="9B2D2D">
                <a:alpha val="73000"/>
              </a:srgbClr>
            </a:glow>
          </a:effectLst>
        </p:spPr>
      </p:pic>
      <p:sp>
        <p:nvSpPr>
          <p:cNvPr id="17" name="Arrow: Pentagon 16">
            <a:extLst>
              <a:ext uri="{FF2B5EF4-FFF2-40B4-BE49-F238E27FC236}">
                <a16:creationId xmlns:a16="http://schemas.microsoft.com/office/drawing/2014/main" xmlns="" id="{AEA4D3D9-A88B-4E3E-9D20-C7C963BAD8D6}"/>
              </a:ext>
            </a:extLst>
          </p:cNvPr>
          <p:cNvSpPr/>
          <p:nvPr/>
        </p:nvSpPr>
        <p:spPr>
          <a:xfrm>
            <a:off x="92210" y="9735121"/>
            <a:ext cx="1229376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E39F27F2-B32F-470B-9EDD-C43DAE05FA93}"/>
              </a:ext>
            </a:extLst>
          </p:cNvPr>
          <p:cNvSpPr/>
          <p:nvPr/>
        </p:nvSpPr>
        <p:spPr>
          <a:xfrm>
            <a:off x="-4524" y="1269709"/>
            <a:ext cx="15117593" cy="37155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643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735121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xmlns="" id="{3E9BF51E-4034-4F28-AD50-ACE3AA5CBD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46404301"/>
              </p:ext>
            </p:extLst>
          </p:nvPr>
        </p:nvGraphicFramePr>
        <p:xfrm>
          <a:off x="916879" y="3136547"/>
          <a:ext cx="13328510" cy="35874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66363">
                  <a:extLst>
                    <a:ext uri="{9D8B030D-6E8A-4147-A177-3AD203B41FA5}">
                      <a16:colId xmlns:a16="http://schemas.microsoft.com/office/drawing/2014/main" xmlns="" val="1852255197"/>
                    </a:ext>
                  </a:extLst>
                </a:gridCol>
                <a:gridCol w="3801979">
                  <a:extLst>
                    <a:ext uri="{9D8B030D-6E8A-4147-A177-3AD203B41FA5}">
                      <a16:colId xmlns:a16="http://schemas.microsoft.com/office/drawing/2014/main" xmlns="" val="1763637980"/>
                    </a:ext>
                  </a:extLst>
                </a:gridCol>
                <a:gridCol w="3585411">
                  <a:extLst>
                    <a:ext uri="{9D8B030D-6E8A-4147-A177-3AD203B41FA5}">
                      <a16:colId xmlns:a16="http://schemas.microsoft.com/office/drawing/2014/main" xmlns="" val="3306924203"/>
                    </a:ext>
                  </a:extLst>
                </a:gridCol>
                <a:gridCol w="2574757">
                  <a:extLst>
                    <a:ext uri="{9D8B030D-6E8A-4147-A177-3AD203B41FA5}">
                      <a16:colId xmlns:a16="http://schemas.microsoft.com/office/drawing/2014/main" xmlns="" val="3965682570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TABLE: check from live load 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81136581"/>
                  </a:ext>
                </a:extLst>
              </a:tr>
              <a:tr h="58671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Manual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By Etabs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Error</a:t>
                      </a:r>
                      <a:r>
                        <a:rPr lang="en-US" sz="4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&lt;10%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892144"/>
                  </a:ext>
                </a:extLst>
              </a:tr>
              <a:tr h="586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1555.3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42555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1525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1.98%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3748931"/>
                  </a:ext>
                </a:extLst>
              </a:tr>
              <a:tr h="586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386.5 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370.5 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4.31% 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04948513"/>
                  </a:ext>
                </a:extLst>
              </a:tr>
              <a:tr h="4373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 strip 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B2D2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14.21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15.45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1.07%</a:t>
                      </a:r>
                    </a:p>
                  </a:txBody>
                  <a:tcPr marL="68580" marR="68580" marT="0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32370685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B3C8388-AA84-4CA0-90DA-F129A128A711}"/>
              </a:ext>
            </a:extLst>
          </p:cNvPr>
          <p:cNvSpPr/>
          <p:nvPr/>
        </p:nvSpPr>
        <p:spPr>
          <a:xfrm>
            <a:off x="916879" y="1969107"/>
            <a:ext cx="6200865" cy="1012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 </a:t>
            </a:r>
          </a:p>
        </p:txBody>
      </p:sp>
    </p:spTree>
    <p:extLst>
      <p:ext uri="{BB962C8B-B14F-4D97-AF65-F5344CB8AC3E}">
        <p14:creationId xmlns:p14="http://schemas.microsoft.com/office/powerpoint/2010/main" xmlns="" val="105413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8AD1106-3B4A-4F6D-9AD6-17186BCD462C}"/>
              </a:ext>
            </a:extLst>
          </p:cNvPr>
          <p:cNvSpPr/>
          <p:nvPr/>
        </p:nvSpPr>
        <p:spPr>
          <a:xfrm>
            <a:off x="0" y="780286"/>
            <a:ext cx="15119350" cy="1066407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check</a:t>
            </a:r>
          </a:p>
          <a:p>
            <a:pPr algn="just">
              <a:lnSpc>
                <a:spcPct val="140000"/>
              </a:lnSpc>
            </a:pPr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1.Deflection check </a:t>
            </a:r>
          </a:p>
          <a:p>
            <a:pPr algn="just">
              <a:lnSpc>
                <a:spcPct val="14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32.5mm&lt;39mm</a:t>
            </a:r>
          </a:p>
          <a:p>
            <a:pPr algn="just">
              <a:lnSpc>
                <a:spcPct val="140000"/>
              </a:lnSpc>
            </a:pPr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2.Period check </a:t>
            </a:r>
          </a:p>
          <a:p>
            <a:pPr algn="just">
              <a:lnSpc>
                <a:spcPct val="14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Manual  = 1.34 sec </a:t>
            </a:r>
          </a:p>
          <a:p>
            <a:pPr algn="just">
              <a:lnSpc>
                <a:spcPct val="14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Etabs = 1.32 sec      ………. 1.32&lt;1.34 ok </a:t>
            </a:r>
          </a:p>
          <a:p>
            <a:pPr algn="just">
              <a:lnSpc>
                <a:spcPct val="140000"/>
              </a:lnSpc>
            </a:pPr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Drift check</a:t>
            </a:r>
          </a:p>
          <a:p>
            <a:pPr algn="just">
              <a:lnSpc>
                <a:spcPct val="140000"/>
              </a:lnSpc>
            </a:pPr>
            <a:r>
              <a:rPr lang="en-US" sz="44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14.2 mm  &lt;80 mm ok </a:t>
            </a:r>
          </a:p>
          <a:p>
            <a:pPr algn="just">
              <a:lnSpc>
                <a:spcPct val="140000"/>
              </a:lnSpc>
            </a:pPr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Modal participation ratio check</a:t>
            </a:r>
          </a:p>
          <a:p>
            <a:pPr algn="just">
              <a:lnSpc>
                <a:spcPct val="14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 x , sum y &gt;&gt; 90 %   </a:t>
            </a:r>
          </a:p>
          <a:p>
            <a:pPr algn="just">
              <a:lnSpc>
                <a:spcPct val="140000"/>
              </a:lnSpc>
            </a:pPr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base shear check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-Base shear values = 17350.85in x-direction, which is greater than the manually calculated 16786.3 kn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-Base shear =17928.26y-direction, which is greater than the manually calculated 16786.3 kn </a:t>
            </a:r>
          </a:p>
          <a:p>
            <a:pPr algn="just">
              <a:lnSpc>
                <a:spcPct val="140000"/>
              </a:lnSpc>
            </a:pPr>
            <a:endParaRPr lang="en-US" sz="48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E2CF4383-3858-4083-8BB3-018CBAACD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95707986"/>
              </p:ext>
            </p:extLst>
          </p:nvPr>
        </p:nvGraphicFramePr>
        <p:xfrm>
          <a:off x="5783445" y="6954252"/>
          <a:ext cx="3552460" cy="1673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6230">
                  <a:extLst>
                    <a:ext uri="{9D8B030D-6E8A-4147-A177-3AD203B41FA5}">
                      <a16:colId xmlns:a16="http://schemas.microsoft.com/office/drawing/2014/main" xmlns="" val="2930673528"/>
                    </a:ext>
                  </a:extLst>
                </a:gridCol>
                <a:gridCol w="1776230">
                  <a:extLst>
                    <a:ext uri="{9D8B030D-6E8A-4147-A177-3AD203B41FA5}">
                      <a16:colId xmlns:a16="http://schemas.microsoft.com/office/drawing/2014/main" xmlns="" val="113049144"/>
                    </a:ext>
                  </a:extLst>
                </a:gridCol>
              </a:tblGrid>
              <a:tr h="7251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UX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UY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9537503"/>
                  </a:ext>
                </a:extLst>
              </a:tr>
              <a:tr h="4740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0.9993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0.9389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180928"/>
                  </a:ext>
                </a:extLst>
              </a:tr>
              <a:tr h="4740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0.9217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0.9995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4655618"/>
                  </a:ext>
                </a:extLst>
              </a:tr>
            </a:tbl>
          </a:graphicData>
        </a:graphic>
      </p:graphicFrame>
      <p:sp>
        <p:nvSpPr>
          <p:cNvPr id="24" name="Arrow: Pentagon 23">
            <a:extLst>
              <a:ext uri="{FF2B5EF4-FFF2-40B4-BE49-F238E27FC236}">
                <a16:creationId xmlns:a16="http://schemas.microsoft.com/office/drawing/2014/main" xmlns="" id="{48086D01-3E63-4C5E-B5C7-E29F2934F8A6}"/>
              </a:ext>
            </a:extLst>
          </p:cNvPr>
          <p:cNvSpPr/>
          <p:nvPr/>
        </p:nvSpPr>
        <p:spPr>
          <a:xfrm>
            <a:off x="0" y="10295677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xmlns="" val="376511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777834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6A1B343-AEC0-4056-9082-081D4BCB9262}"/>
              </a:ext>
            </a:extLst>
          </p:cNvPr>
          <p:cNvSpPr/>
          <p:nvPr/>
        </p:nvSpPr>
        <p:spPr>
          <a:xfrm>
            <a:off x="353448" y="1612142"/>
            <a:ext cx="77558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 reinforcement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5D2A86F-5315-4092-848A-47A0CFA96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946" y="2669058"/>
            <a:ext cx="14469457" cy="4138760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18C7B0D-225F-42A6-A255-C5B4B5531371}"/>
              </a:ext>
            </a:extLst>
          </p:cNvPr>
          <p:cNvSpPr/>
          <p:nvPr/>
        </p:nvSpPr>
        <p:spPr>
          <a:xfrm>
            <a:off x="646530" y="7156848"/>
            <a:ext cx="13679069" cy="2481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Mu = 14612 , b=12500 , d=1200mm</a:t>
            </a:r>
            <a:endParaRPr lang="en-US" sz="28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ρ =0.002189 &gt; </a:t>
            </a:r>
            <a:r>
              <a:rPr lang="en-US" sz="32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ρmin</a:t>
            </a:r>
            <a:endParaRPr lang="en-US" sz="28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Use As=0.002189*12500*1200 =32849 mm2 </a:t>
            </a: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(1Ø22/15 cm) bottom</a:t>
            </a:r>
            <a:endParaRPr lang="en-US" sz="28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 min= 0.0018*12500*1300 </a:t>
            </a: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29250 mm2  </a:t>
            </a: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(1Ø22/15 cm) Top and bottom</a:t>
            </a:r>
            <a:endParaRPr lang="en-US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76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60367" y="9777834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5119088-7B65-436A-BE2F-664D82E06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06" y="2675969"/>
            <a:ext cx="14034800" cy="6437115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6A1B343-AEC0-4056-9082-081D4BCB9262}"/>
              </a:ext>
            </a:extLst>
          </p:cNvPr>
          <p:cNvSpPr/>
          <p:nvPr/>
        </p:nvSpPr>
        <p:spPr>
          <a:xfrm>
            <a:off x="353447" y="1612142"/>
            <a:ext cx="107600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Reinforcement(two way ripped slab ) </a:t>
            </a:r>
          </a:p>
        </p:txBody>
      </p:sp>
    </p:spTree>
    <p:extLst>
      <p:ext uri="{BB962C8B-B14F-4D97-AF65-F5344CB8AC3E}">
        <p14:creationId xmlns:p14="http://schemas.microsoft.com/office/powerpoint/2010/main" xmlns="" val="357520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3E61470-3468-47E5-83C1-F6CA2466A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967" y="2088545"/>
            <a:ext cx="6181724" cy="3215113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759770E-94D4-4F53-BB3C-AA6CB2256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967" y="5609579"/>
            <a:ext cx="6181724" cy="3972550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9854F8A6-3805-4FA3-9250-1429D9772424}"/>
              </a:ext>
            </a:extLst>
          </p:cNvPr>
          <p:cNvSpPr/>
          <p:nvPr/>
        </p:nvSpPr>
        <p:spPr>
          <a:xfrm>
            <a:off x="336977" y="1109684"/>
            <a:ext cx="10729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reinforcement (intermediate frame 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E21FD651-D2A3-4E8F-B3CD-D5CEB00642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1119"/>
          <a:stretch/>
        </p:blipFill>
        <p:spPr>
          <a:xfrm>
            <a:off x="9355015" y="2035560"/>
            <a:ext cx="5427358" cy="8211683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A51B6D0-CF22-4C6B-8CB3-E3B894B965E9}"/>
              </a:ext>
            </a:extLst>
          </p:cNvPr>
          <p:cNvSpPr txBox="1"/>
          <p:nvPr/>
        </p:nvSpPr>
        <p:spPr>
          <a:xfrm>
            <a:off x="6729046" y="2088545"/>
            <a:ext cx="19796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So= 200mm 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S1= 300mm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Is=1300mm </a:t>
            </a:r>
          </a:p>
        </p:txBody>
      </p:sp>
    </p:spTree>
    <p:extLst>
      <p:ext uri="{BB962C8B-B14F-4D97-AF65-F5344CB8AC3E}">
        <p14:creationId xmlns:p14="http://schemas.microsoft.com/office/powerpoint/2010/main" xmlns="" val="13959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9854F8A6-3805-4FA3-9250-1429D9772424}"/>
              </a:ext>
            </a:extLst>
          </p:cNvPr>
          <p:cNvSpPr/>
          <p:nvPr/>
        </p:nvSpPr>
        <p:spPr>
          <a:xfrm>
            <a:off x="336977" y="1109684"/>
            <a:ext cx="110813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 reinforcement (intermediate frame )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DFC29C83-9986-4263-AF18-9E4353BD845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440616" y="1917718"/>
            <a:ext cx="6156898" cy="4425010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80F961B-8A8D-4E80-9B4B-D17A35DEB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606" y="1917719"/>
            <a:ext cx="7755835" cy="4425010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86B3823-FE46-4206-98FE-2137F9C1E2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3933" y="6560106"/>
            <a:ext cx="12191483" cy="3849942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</p:spTree>
    <p:extLst>
      <p:ext uri="{BB962C8B-B14F-4D97-AF65-F5344CB8AC3E}">
        <p14:creationId xmlns:p14="http://schemas.microsoft.com/office/powerpoint/2010/main" xmlns="" val="237314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351EC52-B916-4AF7-A5FD-76B8713C6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2169" y="3441145"/>
            <a:ext cx="6573969" cy="4061624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51FE033-444B-41C8-9CF5-EDCF48F988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606" y="3041704"/>
            <a:ext cx="7035457" cy="6513103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979F67FB-693D-4D87-ACCE-E75C579E71E8}"/>
              </a:ext>
            </a:extLst>
          </p:cNvPr>
          <p:cNvSpPr/>
          <p:nvPr/>
        </p:nvSpPr>
        <p:spPr>
          <a:xfrm>
            <a:off x="353448" y="1612142"/>
            <a:ext cx="101205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Shear wall reinforcement </a:t>
            </a:r>
          </a:p>
        </p:txBody>
      </p:sp>
    </p:spTree>
    <p:extLst>
      <p:ext uri="{BB962C8B-B14F-4D97-AF65-F5344CB8AC3E}">
        <p14:creationId xmlns:p14="http://schemas.microsoft.com/office/powerpoint/2010/main" xmlns="" val="155593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A4AF9377-EB53-47FA-B14C-DDDCCD226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0691" y="1037614"/>
            <a:ext cx="8515638" cy="5393782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CB6A639-9767-43BE-BAB4-0ACB1F3B47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4781" y="6798086"/>
            <a:ext cx="7667458" cy="3781212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E6727D2-E207-4066-8C9D-D85D89029024}"/>
              </a:ext>
            </a:extLst>
          </p:cNvPr>
          <p:cNvSpPr/>
          <p:nvPr/>
        </p:nvSpPr>
        <p:spPr>
          <a:xfrm>
            <a:off x="193021" y="1713758"/>
            <a:ext cx="77558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 reinforcement </a:t>
            </a:r>
          </a:p>
        </p:txBody>
      </p:sp>
    </p:spTree>
    <p:extLst>
      <p:ext uri="{BB962C8B-B14F-4D97-AF65-F5344CB8AC3E}">
        <p14:creationId xmlns:p14="http://schemas.microsoft.com/office/powerpoint/2010/main" xmlns="" val="248740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BBFB3FF-59B9-4626-A892-D3673A69B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314" y="2615211"/>
            <a:ext cx="12553607" cy="7317460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2BB1456F-FFCB-419B-B1E9-58A3AA912EF9}"/>
              </a:ext>
            </a:extLst>
          </p:cNvPr>
          <p:cNvSpPr/>
          <p:nvPr/>
        </p:nvSpPr>
        <p:spPr>
          <a:xfrm>
            <a:off x="353448" y="1612142"/>
            <a:ext cx="77558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tank reinforcement </a:t>
            </a:r>
          </a:p>
        </p:txBody>
      </p:sp>
    </p:spTree>
    <p:extLst>
      <p:ext uri="{BB962C8B-B14F-4D97-AF65-F5344CB8AC3E}">
        <p14:creationId xmlns:p14="http://schemas.microsoft.com/office/powerpoint/2010/main" xmlns="" val="12205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CDCB4A4-FD3A-4435-9709-CDB4641B3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543" y="2758292"/>
            <a:ext cx="12142953" cy="7412566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AC223285-02EF-4864-9DF2-C0A98DC0C8E6}"/>
              </a:ext>
            </a:extLst>
          </p:cNvPr>
          <p:cNvSpPr/>
          <p:nvPr/>
        </p:nvSpPr>
        <p:spPr>
          <a:xfrm>
            <a:off x="353448" y="1612142"/>
            <a:ext cx="77558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Stairs reinforcement </a:t>
            </a:r>
          </a:p>
        </p:txBody>
      </p:sp>
    </p:spTree>
    <p:extLst>
      <p:ext uri="{BB962C8B-B14F-4D97-AF65-F5344CB8AC3E}">
        <p14:creationId xmlns:p14="http://schemas.microsoft.com/office/powerpoint/2010/main" xmlns="" val="13966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Picture 192">
            <a:extLst>
              <a:ext uri="{FF2B5EF4-FFF2-40B4-BE49-F238E27FC236}">
                <a16:creationId xmlns:a16="http://schemas.microsoft.com/office/drawing/2014/main" xmlns="" id="{AAA68F72-2958-485C-9B10-2378779971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112" t="-1785" r="26879" b="1785"/>
          <a:stretch/>
        </p:blipFill>
        <p:spPr bwMode="auto">
          <a:xfrm>
            <a:off x="5931348" y="6324226"/>
            <a:ext cx="3650537" cy="2766235"/>
          </a:xfrm>
          <a:custGeom>
            <a:avLst/>
            <a:gdLst>
              <a:gd name="connsiteX0" fmla="*/ 0 w 6259585"/>
              <a:gd name="connsiteY0" fmla="*/ 0 h 3891699"/>
              <a:gd name="connsiteX1" fmla="*/ 5095150 w 6259585"/>
              <a:gd name="connsiteY1" fmla="*/ 0 h 3891699"/>
              <a:gd name="connsiteX2" fmla="*/ 6259585 w 6259585"/>
              <a:gd name="connsiteY2" fmla="*/ 1945850 h 3891699"/>
              <a:gd name="connsiteX3" fmla="*/ 5095150 w 6259585"/>
              <a:gd name="connsiteY3" fmla="*/ 3891699 h 3891699"/>
              <a:gd name="connsiteX4" fmla="*/ 0 w 6259585"/>
              <a:gd name="connsiteY4" fmla="*/ 3891699 h 3891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9585" h="3891699">
                <a:moveTo>
                  <a:pt x="0" y="0"/>
                </a:moveTo>
                <a:lnTo>
                  <a:pt x="5095150" y="0"/>
                </a:lnTo>
                <a:lnTo>
                  <a:pt x="6259585" y="1945850"/>
                </a:lnTo>
                <a:lnTo>
                  <a:pt x="5095150" y="3891699"/>
                </a:lnTo>
                <a:lnTo>
                  <a:pt x="0" y="389169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94" name="Group 193">
            <a:extLst>
              <a:ext uri="{FF2B5EF4-FFF2-40B4-BE49-F238E27FC236}">
                <a16:creationId xmlns:a16="http://schemas.microsoft.com/office/drawing/2014/main" xmlns="" id="{17C8D0A1-F0C8-4125-9D4B-00A7269E52CA}"/>
              </a:ext>
            </a:extLst>
          </p:cNvPr>
          <p:cNvGrpSpPr/>
          <p:nvPr/>
        </p:nvGrpSpPr>
        <p:grpSpPr>
          <a:xfrm>
            <a:off x="1" y="2775"/>
            <a:ext cx="15119349" cy="705466"/>
            <a:chOff x="-17820" y="0"/>
            <a:chExt cx="12209820" cy="857957"/>
          </a:xfrm>
        </p:grpSpPr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xmlns="" id="{8D53AA53-1D84-4CD6-A6AF-4D75861681E4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Arrow: Pentagon 195">
              <a:extLst>
                <a:ext uri="{FF2B5EF4-FFF2-40B4-BE49-F238E27FC236}">
                  <a16:creationId xmlns:a16="http://schemas.microsoft.com/office/drawing/2014/main" xmlns="" id="{76F60628-B877-4333-BE3D-0C07F8CCC749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b="1" dirty="0"/>
                <a:t>02</a:t>
              </a:r>
              <a:endParaRPr lang="en-US" sz="6000" b="1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xmlns="" id="{87F9D27F-08D6-4752-AE7A-DD51D5DB9347}"/>
              </a:ext>
            </a:extLst>
          </p:cNvPr>
          <p:cNvGrpSpPr/>
          <p:nvPr/>
        </p:nvGrpSpPr>
        <p:grpSpPr>
          <a:xfrm>
            <a:off x="1757" y="662808"/>
            <a:ext cx="15117593" cy="250393"/>
            <a:chOff x="1463675" y="2606946"/>
            <a:chExt cx="12192000" cy="227731"/>
          </a:xfrm>
        </p:grpSpPr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xmlns="" id="{48B4F7DE-BDC7-4E15-A154-AB184486124D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xmlns="" id="{EFA4320A-B182-442C-995A-4D051DECF24F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xmlns="" id="{E316B313-F6F6-4172-882E-30257A551B93}"/>
              </a:ext>
            </a:extLst>
          </p:cNvPr>
          <p:cNvGrpSpPr/>
          <p:nvPr/>
        </p:nvGrpSpPr>
        <p:grpSpPr>
          <a:xfrm>
            <a:off x="11107424" y="5283812"/>
            <a:ext cx="4190241" cy="1046440"/>
            <a:chOff x="1766375" y="1884339"/>
            <a:chExt cx="2547634" cy="713192"/>
          </a:xfrm>
          <a:effectLst>
            <a:glow rad="228600">
              <a:srgbClr val="9B2D2D">
                <a:alpha val="79000"/>
              </a:srgbClr>
            </a:glow>
          </a:effectLst>
        </p:grpSpPr>
        <p:sp>
          <p:nvSpPr>
            <p:cNvPr id="242" name="Arrow: Pentagon 241">
              <a:extLst>
                <a:ext uri="{FF2B5EF4-FFF2-40B4-BE49-F238E27FC236}">
                  <a16:creationId xmlns:a16="http://schemas.microsoft.com/office/drawing/2014/main" xmlns="" id="{1E5A2612-D3BA-4169-9B0A-695057EA068B}"/>
                </a:ext>
              </a:extLst>
            </p:cNvPr>
            <p:cNvSpPr/>
            <p:nvPr/>
          </p:nvSpPr>
          <p:spPr>
            <a:xfrm flipH="1">
              <a:off x="1766375" y="1965050"/>
              <a:ext cx="2427223" cy="632481"/>
            </a:xfrm>
            <a:prstGeom prst="homePlate">
              <a:avLst>
                <a:gd name="adj" fmla="val 29833"/>
              </a:avLst>
            </a:prstGeom>
            <a:solidFill>
              <a:srgbClr val="262626"/>
            </a:solidFill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xmlns="" id="{900CB09D-71CB-483A-8C82-315225D2219B}"/>
                </a:ext>
              </a:extLst>
            </p:cNvPr>
            <p:cNvSpPr/>
            <p:nvPr/>
          </p:nvSpPr>
          <p:spPr>
            <a:xfrm>
              <a:off x="2168472" y="2027171"/>
              <a:ext cx="1635781" cy="48245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sz="4000" b="1" dirty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Overview</a:t>
              </a:r>
              <a:endParaRPr lang="ar-EG" sz="3600" b="1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xmlns="" id="{C7CDE498-A4F5-4A63-A7C9-EA86F2952340}"/>
                </a:ext>
              </a:extLst>
            </p:cNvPr>
            <p:cNvSpPr/>
            <p:nvPr/>
          </p:nvSpPr>
          <p:spPr>
            <a:xfrm>
              <a:off x="4182204" y="1884339"/>
              <a:ext cx="131805" cy="71319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endParaRPr lang="ar-EG" sz="6200" b="1" dirty="0">
                <a:ln w="0"/>
                <a:solidFill>
                  <a:schemeClr val="bg1"/>
                </a:solidFill>
                <a:latin typeface="ae_Dimnah" panose="02060603050605020204" pitchFamily="18" charset="-78"/>
                <a:cs typeface="ae_Dimnah" panose="02060603050605020204" pitchFamily="18" charset="-78"/>
              </a:endParaRPr>
            </a:p>
          </p:txBody>
        </p:sp>
      </p:grpSp>
      <p:pic>
        <p:nvPicPr>
          <p:cNvPr id="250" name="Picture 2" descr="نتيجة بحث الصور عن ‪icons png‬‏">
            <a:extLst>
              <a:ext uri="{FF2B5EF4-FFF2-40B4-BE49-F238E27FC236}">
                <a16:creationId xmlns:a16="http://schemas.microsoft.com/office/drawing/2014/main" xmlns="" id="{062698A3-E2C1-43FF-8C59-2B0EFCA5D6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6680" t="24696" r="3685" b="52581"/>
          <a:stretch/>
        </p:blipFill>
        <p:spPr bwMode="auto">
          <a:xfrm>
            <a:off x="10028949" y="5099935"/>
            <a:ext cx="932330" cy="134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0" name="Picture 279">
            <a:extLst>
              <a:ext uri="{FF2B5EF4-FFF2-40B4-BE49-F238E27FC236}">
                <a16:creationId xmlns:a16="http://schemas.microsoft.com/office/drawing/2014/main" xmlns="" id="{F92E8A57-8DB2-4457-A535-58BAA1E028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121" y="5720375"/>
            <a:ext cx="6847887" cy="3851936"/>
          </a:xfrm>
          <a:custGeom>
            <a:avLst/>
            <a:gdLst>
              <a:gd name="connsiteX0" fmla="*/ 0 w 6566083"/>
              <a:gd name="connsiteY0" fmla="*/ 0 h 4082255"/>
              <a:gd name="connsiteX1" fmla="*/ 5344631 w 6566083"/>
              <a:gd name="connsiteY1" fmla="*/ 0 h 4082255"/>
              <a:gd name="connsiteX2" fmla="*/ 6566083 w 6566083"/>
              <a:gd name="connsiteY2" fmla="*/ 2041128 h 4082255"/>
              <a:gd name="connsiteX3" fmla="*/ 5344631 w 6566083"/>
              <a:gd name="connsiteY3" fmla="*/ 4082255 h 4082255"/>
              <a:gd name="connsiteX4" fmla="*/ 0 w 6566083"/>
              <a:gd name="connsiteY4" fmla="*/ 4082255 h 4082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66083" h="4082255">
                <a:moveTo>
                  <a:pt x="0" y="0"/>
                </a:moveTo>
                <a:lnTo>
                  <a:pt x="5344631" y="0"/>
                </a:lnTo>
                <a:lnTo>
                  <a:pt x="6566083" y="2041128"/>
                </a:lnTo>
                <a:lnTo>
                  <a:pt x="5344631" y="4082255"/>
                </a:lnTo>
                <a:lnTo>
                  <a:pt x="0" y="4082255"/>
                </a:lnTo>
                <a:close/>
              </a:path>
            </a:pathLst>
          </a:custGeom>
          <a:effectLst>
            <a:glow rad="228600">
              <a:srgbClr val="9B2D2D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1" name="Arrow: Pentagon 280">
            <a:extLst>
              <a:ext uri="{FF2B5EF4-FFF2-40B4-BE49-F238E27FC236}">
                <a16:creationId xmlns:a16="http://schemas.microsoft.com/office/drawing/2014/main" xmlns="" id="{70097E9F-EF02-484C-A66C-829F8160A6ED}"/>
              </a:ext>
            </a:extLst>
          </p:cNvPr>
          <p:cNvSpPr/>
          <p:nvPr/>
        </p:nvSpPr>
        <p:spPr>
          <a:xfrm>
            <a:off x="1243586" y="9870213"/>
            <a:ext cx="4222205" cy="664707"/>
          </a:xfrm>
          <a:prstGeom prst="homePlate">
            <a:avLst>
              <a:gd name="adj" fmla="val 29921"/>
            </a:avLst>
          </a:prstGeom>
          <a:solidFill>
            <a:srgbClr val="262626"/>
          </a:solidFill>
          <a:ln w="28575"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xmlns="" id="{B7C158C4-F46E-42F7-A0FC-FF3CDA24E69C}"/>
              </a:ext>
            </a:extLst>
          </p:cNvPr>
          <p:cNvSpPr/>
          <p:nvPr/>
        </p:nvSpPr>
        <p:spPr>
          <a:xfrm>
            <a:off x="1279114" y="10005151"/>
            <a:ext cx="3835461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200" b="1" dirty="0">
                <a:ln w="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Exterior shot for the building</a:t>
            </a:r>
            <a:endParaRPr lang="ar-EG" sz="2200" b="1" dirty="0">
              <a:ln w="0"/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xmlns="" id="{B548D04A-7B04-470C-B1EC-8880E3FFC9E1}"/>
              </a:ext>
            </a:extLst>
          </p:cNvPr>
          <p:cNvSpPr/>
          <p:nvPr/>
        </p:nvSpPr>
        <p:spPr>
          <a:xfrm>
            <a:off x="818688" y="-97791"/>
            <a:ext cx="803790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48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information summary</a:t>
            </a:r>
          </a:p>
        </p:txBody>
      </p:sp>
      <p:sp>
        <p:nvSpPr>
          <p:cNvPr id="290" name="Isosceles Triangle 289">
            <a:extLst>
              <a:ext uri="{FF2B5EF4-FFF2-40B4-BE49-F238E27FC236}">
                <a16:creationId xmlns:a16="http://schemas.microsoft.com/office/drawing/2014/main" xmlns="" id="{1BEFD9CD-B7B2-43C8-9EBA-0EA9856C5364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xmlns="" id="{DF5960F3-6DF8-45B5-86D7-D4D1BF67EA5D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xmlns="" id="{999AA07F-64B0-445F-9AAD-5D54306DD908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0AFA56D-6F59-4E3C-9339-0B2DC8DF27B5}"/>
              </a:ext>
            </a:extLst>
          </p:cNvPr>
          <p:cNvSpPr txBox="1"/>
          <p:nvPr/>
        </p:nvSpPr>
        <p:spPr>
          <a:xfrm>
            <a:off x="9824589" y="6561436"/>
            <a:ext cx="51308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 building has an a semi uniform shape </a:t>
            </a:r>
          </a:p>
        </p:txBody>
      </p:sp>
      <p:sp>
        <p:nvSpPr>
          <p:cNvPr id="90" name="Arrow: Pentagon 89">
            <a:extLst>
              <a:ext uri="{FF2B5EF4-FFF2-40B4-BE49-F238E27FC236}">
                <a16:creationId xmlns:a16="http://schemas.microsoft.com/office/drawing/2014/main" xmlns="" id="{BF2D012F-E581-440E-9217-24900C220494}"/>
              </a:ext>
            </a:extLst>
          </p:cNvPr>
          <p:cNvSpPr/>
          <p:nvPr/>
        </p:nvSpPr>
        <p:spPr>
          <a:xfrm>
            <a:off x="-20836" y="9857026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grpSp>
        <p:nvGrpSpPr>
          <p:cNvPr id="158" name="Group 157">
            <a:extLst>
              <a:ext uri="{FF2B5EF4-FFF2-40B4-BE49-F238E27FC236}">
                <a16:creationId xmlns:a16="http://schemas.microsoft.com/office/drawing/2014/main" xmlns="" id="{544B6604-B8FE-4444-91E1-AE75082DA358}"/>
              </a:ext>
            </a:extLst>
          </p:cNvPr>
          <p:cNvGrpSpPr/>
          <p:nvPr/>
        </p:nvGrpSpPr>
        <p:grpSpPr>
          <a:xfrm>
            <a:off x="1167441" y="1008503"/>
            <a:ext cx="2447284" cy="3933117"/>
            <a:chOff x="12672060" y="1078503"/>
            <a:chExt cx="2447284" cy="3933117"/>
          </a:xfrm>
          <a:effectLst/>
        </p:grpSpPr>
        <p:sp>
          <p:nvSpPr>
            <p:cNvPr id="159" name="Arrow: Pentagon 158">
              <a:extLst>
                <a:ext uri="{FF2B5EF4-FFF2-40B4-BE49-F238E27FC236}">
                  <a16:creationId xmlns:a16="http://schemas.microsoft.com/office/drawing/2014/main" xmlns="" id="{2069C9D4-1471-4784-ACD3-38D1D615BBD2}"/>
                </a:ext>
              </a:extLst>
            </p:cNvPr>
            <p:cNvSpPr/>
            <p:nvPr/>
          </p:nvSpPr>
          <p:spPr>
            <a:xfrm rot="5400000">
              <a:off x="11929143" y="1821420"/>
              <a:ext cx="3933117" cy="2447284"/>
            </a:xfrm>
            <a:prstGeom prst="homePlate">
              <a:avLst>
                <a:gd name="adj" fmla="val 29921"/>
              </a:avLst>
            </a:prstGeom>
            <a:solidFill>
              <a:srgbClr val="9B2D2D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xmlns="" id="{DECA52D1-2B61-47F5-BAA2-4460E5A4A608}"/>
                </a:ext>
              </a:extLst>
            </p:cNvPr>
            <p:cNvGrpSpPr/>
            <p:nvPr/>
          </p:nvGrpSpPr>
          <p:grpSpPr>
            <a:xfrm>
              <a:off x="13094448" y="1134861"/>
              <a:ext cx="2016533" cy="646331"/>
              <a:chOff x="1887718" y="1837759"/>
              <a:chExt cx="2410970" cy="738140"/>
            </a:xfrm>
          </p:grpSpPr>
          <p:sp>
            <p:nvSpPr>
              <p:cNvPr id="161" name="Arrow: Pentagon 160">
                <a:extLst>
                  <a:ext uri="{FF2B5EF4-FFF2-40B4-BE49-F238E27FC236}">
                    <a16:creationId xmlns:a16="http://schemas.microsoft.com/office/drawing/2014/main" xmlns="" id="{17DBA564-CCC6-49A8-98AE-F23CCB1EC605}"/>
                  </a:ext>
                </a:extLst>
              </p:cNvPr>
              <p:cNvSpPr/>
              <p:nvPr/>
            </p:nvSpPr>
            <p:spPr>
              <a:xfrm flipH="1">
                <a:off x="1887718" y="1979554"/>
                <a:ext cx="2305879" cy="422811"/>
              </a:xfrm>
              <a:prstGeom prst="homePlate">
                <a:avLst>
                  <a:gd name="adj" fmla="val 29833"/>
                </a:avLst>
              </a:prstGeom>
              <a:solidFill>
                <a:schemeClr val="tx1"/>
              </a:solidFill>
              <a:ln>
                <a:solidFill>
                  <a:srgbClr val="26262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xmlns="" id="{BFDCA818-CC35-4E7C-9E29-B2D24A3A83AB}"/>
                  </a:ext>
                </a:extLst>
              </p:cNvPr>
              <p:cNvSpPr/>
              <p:nvPr/>
            </p:nvSpPr>
            <p:spPr>
              <a:xfrm>
                <a:off x="2139440" y="1880245"/>
                <a:ext cx="1629455" cy="52724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en-US" sz="2400" b="1" dirty="0">
                    <a:ln w="0"/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e_Dimnah" panose="02060603050605020204" pitchFamily="18" charset="-78"/>
                    <a:cs typeface="ae_Dimnah" panose="02060603050605020204" pitchFamily="18" charset="-78"/>
                  </a:rPr>
                  <a:t>location</a:t>
                </a:r>
                <a:endParaRPr lang="ar-EG" sz="2400" b="1" dirty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e_Dimnah" panose="02060603050605020204" pitchFamily="18" charset="-78"/>
                  <a:cs typeface="ae_Dimnah" panose="02060603050605020204" pitchFamily="18" charset="-78"/>
                </a:endParaRP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xmlns="" id="{BEC68B5C-B379-49EC-A2FC-5167C1AFB89C}"/>
                  </a:ext>
                </a:extLst>
              </p:cNvPr>
              <p:cNvSpPr/>
              <p:nvPr/>
            </p:nvSpPr>
            <p:spPr>
              <a:xfrm>
                <a:off x="3771253" y="1837759"/>
                <a:ext cx="527435" cy="73814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ar-EG" sz="3600" b="1" dirty="0">
                    <a:ln w="0"/>
                    <a:solidFill>
                      <a:srgbClr val="9B2D2D"/>
                    </a:solidFill>
                    <a:latin typeface="ae_Dimnah" panose="02060603050605020204" pitchFamily="18" charset="-78"/>
                    <a:cs typeface="ae_Dimnah" panose="02060603050605020204" pitchFamily="18" charset="-78"/>
                  </a:rPr>
                  <a:t>1</a:t>
                </a:r>
                <a:endParaRPr lang="ar-EG" sz="2000" b="1" dirty="0">
                  <a:ln w="0"/>
                  <a:solidFill>
                    <a:srgbClr val="9B2D2D"/>
                  </a:solidFill>
                  <a:latin typeface="ae_Dimnah" panose="02060603050605020204" pitchFamily="18" charset="-78"/>
                  <a:cs typeface="ae_Dimnah" panose="02060603050605020204" pitchFamily="18" charset="-78"/>
                </a:endParaRPr>
              </a:p>
            </p:txBody>
          </p:sp>
        </p:grp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xmlns="" id="{EA38552A-4A7B-408F-8CAF-A30E2669FCB6}"/>
              </a:ext>
            </a:extLst>
          </p:cNvPr>
          <p:cNvGrpSpPr/>
          <p:nvPr/>
        </p:nvGrpSpPr>
        <p:grpSpPr>
          <a:xfrm>
            <a:off x="3459157" y="1009052"/>
            <a:ext cx="2700886" cy="3936715"/>
            <a:chOff x="12442696" y="1078503"/>
            <a:chExt cx="2700886" cy="3936715"/>
          </a:xfrm>
          <a:solidFill>
            <a:srgbClr val="9B2D2D"/>
          </a:solidFill>
          <a:effectLst/>
        </p:grpSpPr>
        <p:sp>
          <p:nvSpPr>
            <p:cNvPr id="171" name="Arrow: Pentagon 170">
              <a:extLst>
                <a:ext uri="{FF2B5EF4-FFF2-40B4-BE49-F238E27FC236}">
                  <a16:creationId xmlns:a16="http://schemas.microsoft.com/office/drawing/2014/main" xmlns="" id="{4AB52D86-C983-45C7-BB21-240A9C00FFBF}"/>
                </a:ext>
              </a:extLst>
            </p:cNvPr>
            <p:cNvSpPr/>
            <p:nvPr/>
          </p:nvSpPr>
          <p:spPr>
            <a:xfrm rot="5400000">
              <a:off x="11927344" y="1823219"/>
              <a:ext cx="3936715" cy="2447284"/>
            </a:xfrm>
            <a:prstGeom prst="homePlate">
              <a:avLst>
                <a:gd name="adj" fmla="val 29921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xmlns="" id="{D62D0BBC-7A12-4143-B4C8-1DF9CC4B37FE}"/>
                </a:ext>
              </a:extLst>
            </p:cNvPr>
            <p:cNvGrpSpPr/>
            <p:nvPr/>
          </p:nvGrpSpPr>
          <p:grpSpPr>
            <a:xfrm>
              <a:off x="12442696" y="1147099"/>
              <a:ext cx="2700886" cy="584775"/>
              <a:chOff x="1108483" y="1851735"/>
              <a:chExt cx="3229182" cy="667840"/>
            </a:xfrm>
            <a:grpFill/>
          </p:grpSpPr>
          <p:sp>
            <p:nvSpPr>
              <p:cNvPr id="173" name="Arrow: Pentagon 172">
                <a:extLst>
                  <a:ext uri="{FF2B5EF4-FFF2-40B4-BE49-F238E27FC236}">
                    <a16:creationId xmlns:a16="http://schemas.microsoft.com/office/drawing/2014/main" xmlns="" id="{821AB7D4-F009-4C69-B83D-68ACE1336A6D}"/>
                  </a:ext>
                </a:extLst>
              </p:cNvPr>
              <p:cNvSpPr/>
              <p:nvPr/>
            </p:nvSpPr>
            <p:spPr>
              <a:xfrm flipH="1">
                <a:off x="1772176" y="1979553"/>
                <a:ext cx="2507364" cy="470392"/>
              </a:xfrm>
              <a:prstGeom prst="homePlate">
                <a:avLst>
                  <a:gd name="adj" fmla="val 29833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rgbClr val="26262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xmlns="" id="{B8C3AAF2-2C41-481E-819D-3CBE179456C1}"/>
                  </a:ext>
                </a:extLst>
              </p:cNvPr>
              <p:cNvSpPr/>
              <p:nvPr/>
            </p:nvSpPr>
            <p:spPr>
              <a:xfrm>
                <a:off x="1108483" y="1960674"/>
                <a:ext cx="2617519" cy="45694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n-US" sz="2000" b="1" dirty="0">
                    <a:ln w="0"/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e_Dimnah" panose="02060603050605020204" pitchFamily="18" charset="-78"/>
                    <a:cs typeface="ae_Dimnah" panose="02060603050605020204" pitchFamily="18" charset="-78"/>
                  </a:rPr>
                  <a:t>land</a:t>
                </a:r>
                <a:r>
                  <a:rPr lang="ar-JO" sz="2000" b="1" dirty="0">
                    <a:ln w="0"/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e_Dimnah" panose="02060603050605020204" pitchFamily="18" charset="-78"/>
                    <a:cs typeface="ae_Dimnah" panose="02060603050605020204" pitchFamily="18" charset="-78"/>
                  </a:rPr>
                  <a:t> </a:t>
                </a:r>
                <a:r>
                  <a:rPr lang="en-US" sz="2000" b="1" dirty="0">
                    <a:ln w="0"/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e_Dimnah" panose="02060603050605020204" pitchFamily="18" charset="-78"/>
                    <a:cs typeface="ae_Dimnah" panose="02060603050605020204" pitchFamily="18" charset="-78"/>
                  </a:rPr>
                  <a:t>Area</a:t>
                </a:r>
                <a:endParaRPr lang="ar-EG" sz="2000" b="1" dirty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e_Dimnah" panose="02060603050605020204" pitchFamily="18" charset="-78"/>
                  <a:cs typeface="ae_Dimnah" panose="02060603050605020204" pitchFamily="18" charset="-78"/>
                </a:endParaRPr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xmlns="" id="{DEAFA414-AEE6-4F3B-847A-EA7044341B51}"/>
                  </a:ext>
                </a:extLst>
              </p:cNvPr>
              <p:cNvSpPr/>
              <p:nvPr/>
            </p:nvSpPr>
            <p:spPr>
              <a:xfrm>
                <a:off x="3844728" y="1851735"/>
                <a:ext cx="492937" cy="66784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en-US" sz="3200" b="1" dirty="0">
                    <a:ln w="0"/>
                    <a:solidFill>
                      <a:srgbClr val="9B2D2D"/>
                    </a:solidFill>
                    <a:latin typeface="ae_Dimnah" panose="02060603050605020204" pitchFamily="18" charset="-78"/>
                    <a:cs typeface="ae_Dimnah" panose="02060603050605020204" pitchFamily="18" charset="-78"/>
                  </a:rPr>
                  <a:t>2</a:t>
                </a:r>
                <a:endParaRPr lang="ar-EG" sz="3200" b="1" dirty="0">
                  <a:ln w="0"/>
                  <a:solidFill>
                    <a:srgbClr val="9B2D2D"/>
                  </a:solidFill>
                  <a:latin typeface="ae_Dimnah" panose="02060603050605020204" pitchFamily="18" charset="-78"/>
                  <a:cs typeface="ae_Dimnah" panose="02060603050605020204" pitchFamily="18" charset="-78"/>
                </a:endParaRPr>
              </a:p>
            </p:txBody>
          </p:sp>
        </p:grp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xmlns="" id="{19C02B5B-6545-4F74-B7B1-6D6EC20B976E}"/>
              </a:ext>
            </a:extLst>
          </p:cNvPr>
          <p:cNvGrpSpPr/>
          <p:nvPr/>
        </p:nvGrpSpPr>
        <p:grpSpPr>
          <a:xfrm>
            <a:off x="6216211" y="1025127"/>
            <a:ext cx="2498336" cy="3945355"/>
            <a:chOff x="12672060" y="1078503"/>
            <a:chExt cx="2498336" cy="3945355"/>
          </a:xfrm>
          <a:solidFill>
            <a:srgbClr val="9B2D2D"/>
          </a:solidFill>
          <a:effectLst/>
        </p:grpSpPr>
        <p:sp>
          <p:nvSpPr>
            <p:cNvPr id="177" name="Arrow: Pentagon 176">
              <a:extLst>
                <a:ext uri="{FF2B5EF4-FFF2-40B4-BE49-F238E27FC236}">
                  <a16:creationId xmlns:a16="http://schemas.microsoft.com/office/drawing/2014/main" xmlns="" id="{BDBB4F62-FAE1-43AE-88DC-180C711C1DE0}"/>
                </a:ext>
              </a:extLst>
            </p:cNvPr>
            <p:cNvSpPr/>
            <p:nvPr/>
          </p:nvSpPr>
          <p:spPr>
            <a:xfrm rot="5400000">
              <a:off x="11923024" y="1827539"/>
              <a:ext cx="3945355" cy="2447284"/>
            </a:xfrm>
            <a:prstGeom prst="homePlate">
              <a:avLst>
                <a:gd name="adj" fmla="val 29921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xmlns="" id="{F2EDC67E-DF79-466C-A386-894069BF1BDA}"/>
                </a:ext>
              </a:extLst>
            </p:cNvPr>
            <p:cNvGrpSpPr/>
            <p:nvPr/>
          </p:nvGrpSpPr>
          <p:grpSpPr>
            <a:xfrm>
              <a:off x="13033799" y="1140749"/>
              <a:ext cx="2136597" cy="584775"/>
              <a:chOff x="1815209" y="1844483"/>
              <a:chExt cx="2554517" cy="667840"/>
            </a:xfrm>
            <a:grpFill/>
          </p:grpSpPr>
          <p:sp>
            <p:nvSpPr>
              <p:cNvPr id="179" name="Arrow: Pentagon 178">
                <a:extLst>
                  <a:ext uri="{FF2B5EF4-FFF2-40B4-BE49-F238E27FC236}">
                    <a16:creationId xmlns:a16="http://schemas.microsoft.com/office/drawing/2014/main" xmlns="" id="{2D2559B9-8866-49D8-A17B-0C0CC5A333A8}"/>
                  </a:ext>
                </a:extLst>
              </p:cNvPr>
              <p:cNvSpPr/>
              <p:nvPr/>
            </p:nvSpPr>
            <p:spPr>
              <a:xfrm flipH="1">
                <a:off x="1815209" y="1979554"/>
                <a:ext cx="2397998" cy="435728"/>
              </a:xfrm>
              <a:prstGeom prst="homePlate">
                <a:avLst>
                  <a:gd name="adj" fmla="val 29833"/>
                </a:avLst>
              </a:prstGeom>
              <a:grpFill/>
              <a:ln>
                <a:solidFill>
                  <a:srgbClr val="26262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Rectangle 179">
                <a:extLst>
                  <a:ext uri="{FF2B5EF4-FFF2-40B4-BE49-F238E27FC236}">
                    <a16:creationId xmlns:a16="http://schemas.microsoft.com/office/drawing/2014/main" xmlns="" id="{D31C33B5-9604-43AC-B184-E16521D65755}"/>
                  </a:ext>
                </a:extLst>
              </p:cNvPr>
              <p:cNvSpPr/>
              <p:nvPr/>
            </p:nvSpPr>
            <p:spPr>
              <a:xfrm>
                <a:off x="1832995" y="1988379"/>
                <a:ext cx="2347110" cy="456944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n-US" sz="2000" b="1" dirty="0">
                    <a:ln w="0"/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Building height </a:t>
                </a:r>
                <a:endParaRPr lang="ar-EG" sz="2000" b="1" dirty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1" name="Rectangle 180">
                <a:extLst>
                  <a:ext uri="{FF2B5EF4-FFF2-40B4-BE49-F238E27FC236}">
                    <a16:creationId xmlns:a16="http://schemas.microsoft.com/office/drawing/2014/main" xmlns="" id="{A6BCCE70-5244-4433-B1F0-B551EF1328F8}"/>
                  </a:ext>
                </a:extLst>
              </p:cNvPr>
              <p:cNvSpPr/>
              <p:nvPr/>
            </p:nvSpPr>
            <p:spPr>
              <a:xfrm>
                <a:off x="3876789" y="1844483"/>
                <a:ext cx="492937" cy="66784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en-US" sz="3200" b="1" dirty="0">
                    <a:ln w="0"/>
                    <a:solidFill>
                      <a:srgbClr val="9B2D2D"/>
                    </a:solidFill>
                    <a:latin typeface="ae_Dimnah" panose="02060603050605020204" pitchFamily="18" charset="-78"/>
                    <a:cs typeface="ae_Dimnah" panose="02060603050605020204" pitchFamily="18" charset="-78"/>
                  </a:rPr>
                  <a:t>3</a:t>
                </a:r>
                <a:endParaRPr lang="ar-EG" sz="3200" b="1" dirty="0">
                  <a:ln w="0"/>
                  <a:solidFill>
                    <a:srgbClr val="9B2D2D"/>
                  </a:solidFill>
                  <a:latin typeface="ae_Dimnah" panose="02060603050605020204" pitchFamily="18" charset="-78"/>
                  <a:cs typeface="ae_Dimnah" panose="02060603050605020204" pitchFamily="18" charset="-78"/>
                </a:endParaRPr>
              </a:p>
            </p:txBody>
          </p:sp>
        </p:grp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xmlns="" id="{264C7863-F6CC-4EDD-AB2C-9CC959C74709}"/>
              </a:ext>
            </a:extLst>
          </p:cNvPr>
          <p:cNvGrpSpPr/>
          <p:nvPr/>
        </p:nvGrpSpPr>
        <p:grpSpPr>
          <a:xfrm>
            <a:off x="8698785" y="1025127"/>
            <a:ext cx="2496263" cy="3945355"/>
            <a:chOff x="12637446" y="1078503"/>
            <a:chExt cx="2496263" cy="3945355"/>
          </a:xfrm>
          <a:solidFill>
            <a:srgbClr val="9B2D2D"/>
          </a:solidFill>
          <a:effectLst/>
        </p:grpSpPr>
        <p:sp>
          <p:nvSpPr>
            <p:cNvPr id="183" name="Arrow: Pentagon 182">
              <a:extLst>
                <a:ext uri="{FF2B5EF4-FFF2-40B4-BE49-F238E27FC236}">
                  <a16:creationId xmlns:a16="http://schemas.microsoft.com/office/drawing/2014/main" xmlns="" id="{9DD51AB2-A7BD-4691-BA64-D084C7B550E9}"/>
                </a:ext>
              </a:extLst>
            </p:cNvPr>
            <p:cNvSpPr/>
            <p:nvPr/>
          </p:nvSpPr>
          <p:spPr>
            <a:xfrm rot="5400000">
              <a:off x="11923024" y="1827539"/>
              <a:ext cx="3945355" cy="2447284"/>
            </a:xfrm>
            <a:prstGeom prst="homePlate">
              <a:avLst>
                <a:gd name="adj" fmla="val 29921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xmlns="" id="{FC68E8A1-4F19-488A-ACBE-AFF450417D86}"/>
                </a:ext>
              </a:extLst>
            </p:cNvPr>
            <p:cNvGrpSpPr/>
            <p:nvPr/>
          </p:nvGrpSpPr>
          <p:grpSpPr>
            <a:xfrm>
              <a:off x="12637446" y="1157858"/>
              <a:ext cx="2496263" cy="584775"/>
              <a:chOff x="1341328" y="1864021"/>
              <a:chExt cx="2984539" cy="667840"/>
            </a:xfrm>
            <a:grpFill/>
          </p:grpSpPr>
          <p:sp>
            <p:nvSpPr>
              <p:cNvPr id="185" name="Arrow: Pentagon 184">
                <a:extLst>
                  <a:ext uri="{FF2B5EF4-FFF2-40B4-BE49-F238E27FC236}">
                    <a16:creationId xmlns:a16="http://schemas.microsoft.com/office/drawing/2014/main" xmlns="" id="{45392BC3-4D00-46C6-8504-73F38E3DDEA7}"/>
                  </a:ext>
                </a:extLst>
              </p:cNvPr>
              <p:cNvSpPr/>
              <p:nvPr/>
            </p:nvSpPr>
            <p:spPr>
              <a:xfrm flipH="1">
                <a:off x="1732790" y="1961864"/>
                <a:ext cx="2593077" cy="472210"/>
              </a:xfrm>
              <a:prstGeom prst="homePlate">
                <a:avLst>
                  <a:gd name="adj" fmla="val 29833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rgbClr val="26262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Rectangle 185">
                <a:extLst>
                  <a:ext uri="{FF2B5EF4-FFF2-40B4-BE49-F238E27FC236}">
                    <a16:creationId xmlns:a16="http://schemas.microsoft.com/office/drawing/2014/main" xmlns="" id="{6F6F70BF-75BB-4AFE-AAF8-5EC1A57BB261}"/>
                  </a:ext>
                </a:extLst>
              </p:cNvPr>
              <p:cNvSpPr/>
              <p:nvPr/>
            </p:nvSpPr>
            <p:spPr>
              <a:xfrm>
                <a:off x="1341328" y="1957762"/>
                <a:ext cx="2519133" cy="45694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n-US" sz="2000" b="1" dirty="0">
                    <a:ln w="0"/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Floor number </a:t>
                </a:r>
                <a:endParaRPr lang="ar-EG" sz="2000" b="1" dirty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7" name="Rectangle 186">
                <a:extLst>
                  <a:ext uri="{FF2B5EF4-FFF2-40B4-BE49-F238E27FC236}">
                    <a16:creationId xmlns:a16="http://schemas.microsoft.com/office/drawing/2014/main" xmlns="" id="{F04F915D-2A9D-4227-AC71-18B0B8677DB0}"/>
                  </a:ext>
                </a:extLst>
              </p:cNvPr>
              <p:cNvSpPr/>
              <p:nvPr/>
            </p:nvSpPr>
            <p:spPr>
              <a:xfrm>
                <a:off x="4271205" y="1864021"/>
                <a:ext cx="54662" cy="667840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endParaRPr lang="ar-EG" sz="3200" b="1" dirty="0">
                  <a:ln w="0"/>
                  <a:solidFill>
                    <a:srgbClr val="9B2D2D"/>
                  </a:solidFill>
                  <a:latin typeface="ae_Dimnah" panose="02060603050605020204" pitchFamily="18" charset="-78"/>
                  <a:cs typeface="ae_Dimnah" panose="02060603050605020204" pitchFamily="18" charset="-78"/>
                </a:endParaRPr>
              </a:p>
            </p:txBody>
          </p:sp>
        </p:grpSp>
      </p:grpSp>
      <p:pic>
        <p:nvPicPr>
          <p:cNvPr id="202" name="Picture 2" descr="نتيجة بحث الصور عن ‪icons png‬‏">
            <a:extLst>
              <a:ext uri="{FF2B5EF4-FFF2-40B4-BE49-F238E27FC236}">
                <a16:creationId xmlns:a16="http://schemas.microsoft.com/office/drawing/2014/main" xmlns="" id="{C8CC3995-12B5-4FC6-A319-62E678A8C3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105" t="3423" r="71885" b="78488"/>
          <a:stretch/>
        </p:blipFill>
        <p:spPr bwMode="auto">
          <a:xfrm>
            <a:off x="1084459" y="1063956"/>
            <a:ext cx="658101" cy="60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3" name="Picture 2" descr="نتيجة بحث الصور عن ‪icons png‬‏">
            <a:extLst>
              <a:ext uri="{FF2B5EF4-FFF2-40B4-BE49-F238E27FC236}">
                <a16:creationId xmlns:a16="http://schemas.microsoft.com/office/drawing/2014/main" xmlns="" id="{9BC20D55-DE60-4E62-BD6A-F3AFA10B66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6190" b="77746"/>
          <a:stretch/>
        </p:blipFill>
        <p:spPr bwMode="auto">
          <a:xfrm>
            <a:off x="3510683" y="956616"/>
            <a:ext cx="730388" cy="71893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" name="Picture 2" descr="نتيجة بحث الصور عن ‪icons png‬‏">
            <a:extLst>
              <a:ext uri="{FF2B5EF4-FFF2-40B4-BE49-F238E27FC236}">
                <a16:creationId xmlns:a16="http://schemas.microsoft.com/office/drawing/2014/main" xmlns="" id="{CEC0677C-1C5D-4C30-82D3-3C0F66D6FC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1048" r="84958" b="49816"/>
          <a:stretch/>
        </p:blipFill>
        <p:spPr bwMode="auto">
          <a:xfrm>
            <a:off x="8569654" y="1196094"/>
            <a:ext cx="693962" cy="53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63" name="Group 262">
            <a:extLst>
              <a:ext uri="{FF2B5EF4-FFF2-40B4-BE49-F238E27FC236}">
                <a16:creationId xmlns:a16="http://schemas.microsoft.com/office/drawing/2014/main" xmlns="" id="{1F2BB7DA-019B-4CFB-B192-A705CFCBBAFC}"/>
              </a:ext>
            </a:extLst>
          </p:cNvPr>
          <p:cNvGrpSpPr/>
          <p:nvPr/>
        </p:nvGrpSpPr>
        <p:grpSpPr>
          <a:xfrm>
            <a:off x="6239967" y="1277299"/>
            <a:ext cx="320581" cy="240199"/>
            <a:chOff x="9066095" y="2868298"/>
            <a:chExt cx="352017" cy="302142"/>
          </a:xfrm>
          <a:solidFill>
            <a:srgbClr val="1D4999"/>
          </a:solidFill>
        </p:grpSpPr>
        <p:sp>
          <p:nvSpPr>
            <p:cNvPr id="266" name="Rectangle 265">
              <a:extLst>
                <a:ext uri="{FF2B5EF4-FFF2-40B4-BE49-F238E27FC236}">
                  <a16:creationId xmlns:a16="http://schemas.microsoft.com/office/drawing/2014/main" xmlns="" id="{59BF74C4-2C51-4E7F-8814-CF124BC2A74F}"/>
                </a:ext>
              </a:extLst>
            </p:cNvPr>
            <p:cNvSpPr/>
            <p:nvPr/>
          </p:nvSpPr>
          <p:spPr>
            <a:xfrm>
              <a:off x="9066096" y="2868298"/>
              <a:ext cx="270047" cy="643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Rectangle 268">
              <a:extLst>
                <a:ext uri="{FF2B5EF4-FFF2-40B4-BE49-F238E27FC236}">
                  <a16:creationId xmlns:a16="http://schemas.microsoft.com/office/drawing/2014/main" xmlns="" id="{711EAC88-4D9D-4D4A-A3D3-464302BF3590}"/>
                </a:ext>
              </a:extLst>
            </p:cNvPr>
            <p:cNvSpPr/>
            <p:nvPr/>
          </p:nvSpPr>
          <p:spPr>
            <a:xfrm>
              <a:off x="9066096" y="2949022"/>
              <a:ext cx="270047" cy="643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xmlns="" id="{7AF29809-0970-4058-992A-643EFBB9A06B}"/>
                </a:ext>
              </a:extLst>
            </p:cNvPr>
            <p:cNvSpPr/>
            <p:nvPr/>
          </p:nvSpPr>
          <p:spPr>
            <a:xfrm>
              <a:off x="9066095" y="3027566"/>
              <a:ext cx="270047" cy="643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Rectangle 282">
              <a:extLst>
                <a:ext uri="{FF2B5EF4-FFF2-40B4-BE49-F238E27FC236}">
                  <a16:creationId xmlns:a16="http://schemas.microsoft.com/office/drawing/2014/main" xmlns="" id="{D4325C40-6B2E-408F-B846-E4FE5B80328A}"/>
                </a:ext>
              </a:extLst>
            </p:cNvPr>
            <p:cNvSpPr/>
            <p:nvPr/>
          </p:nvSpPr>
          <p:spPr>
            <a:xfrm>
              <a:off x="9066095" y="3106110"/>
              <a:ext cx="270047" cy="643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Rectangle 283">
              <a:extLst>
                <a:ext uri="{FF2B5EF4-FFF2-40B4-BE49-F238E27FC236}">
                  <a16:creationId xmlns:a16="http://schemas.microsoft.com/office/drawing/2014/main" xmlns="" id="{64F73AC8-ECFA-4CDC-BEF6-0E235C7D4A6F}"/>
                </a:ext>
              </a:extLst>
            </p:cNvPr>
            <p:cNvSpPr/>
            <p:nvPr/>
          </p:nvSpPr>
          <p:spPr>
            <a:xfrm>
              <a:off x="9363269" y="2868298"/>
              <a:ext cx="54843" cy="643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Rectangle 286">
              <a:extLst>
                <a:ext uri="{FF2B5EF4-FFF2-40B4-BE49-F238E27FC236}">
                  <a16:creationId xmlns:a16="http://schemas.microsoft.com/office/drawing/2014/main" xmlns="" id="{792E8438-E4F2-4DF5-8A5D-1DC652C46FD7}"/>
                </a:ext>
              </a:extLst>
            </p:cNvPr>
            <p:cNvSpPr/>
            <p:nvPr/>
          </p:nvSpPr>
          <p:spPr>
            <a:xfrm>
              <a:off x="9363269" y="2949022"/>
              <a:ext cx="54843" cy="643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xmlns="" id="{3820E067-4355-40A5-92F2-D4E95FAAB8E9}"/>
                </a:ext>
              </a:extLst>
            </p:cNvPr>
            <p:cNvSpPr/>
            <p:nvPr/>
          </p:nvSpPr>
          <p:spPr>
            <a:xfrm>
              <a:off x="9363268" y="3027566"/>
              <a:ext cx="54843" cy="643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Rectangle 288">
              <a:extLst>
                <a:ext uri="{FF2B5EF4-FFF2-40B4-BE49-F238E27FC236}">
                  <a16:creationId xmlns:a16="http://schemas.microsoft.com/office/drawing/2014/main" xmlns="" id="{C393A2B5-8E38-4366-815C-4308FA45A38A}"/>
                </a:ext>
              </a:extLst>
            </p:cNvPr>
            <p:cNvSpPr/>
            <p:nvPr/>
          </p:nvSpPr>
          <p:spPr>
            <a:xfrm>
              <a:off x="9363268" y="3106110"/>
              <a:ext cx="54843" cy="643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6" name="Rectangle 295">
            <a:extLst>
              <a:ext uri="{FF2B5EF4-FFF2-40B4-BE49-F238E27FC236}">
                <a16:creationId xmlns:a16="http://schemas.microsoft.com/office/drawing/2014/main" xmlns="" id="{2445A6EE-D970-42E6-90EF-F1CD0D3F369B}"/>
              </a:ext>
            </a:extLst>
          </p:cNvPr>
          <p:cNvSpPr/>
          <p:nvPr/>
        </p:nvSpPr>
        <p:spPr>
          <a:xfrm>
            <a:off x="1298316" y="1565732"/>
            <a:ext cx="2103032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1"/>
            <a:r>
              <a:rPr lang="en-US" sz="2000" b="1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Palestine</a:t>
            </a:r>
          </a:p>
          <a:p>
            <a:pPr algn="ctr" rtl="1"/>
            <a:r>
              <a:rPr lang="en-US" sz="3200" b="1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NABLUS</a:t>
            </a:r>
            <a:endParaRPr lang="ar-EG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Dimnah" panose="02060603050605020204" pitchFamily="18" charset="-78"/>
              <a:cs typeface="ae_Dimnah" panose="02060603050605020204" pitchFamily="18" charset="-78"/>
            </a:endParaRPr>
          </a:p>
        </p:txBody>
      </p:sp>
      <p:sp>
        <p:nvSpPr>
          <p:cNvPr id="297" name="Rectangle 296">
            <a:extLst>
              <a:ext uri="{FF2B5EF4-FFF2-40B4-BE49-F238E27FC236}">
                <a16:creationId xmlns:a16="http://schemas.microsoft.com/office/drawing/2014/main" xmlns="" id="{371A667D-9454-44CD-9664-A5DD9243EEF7}"/>
              </a:ext>
            </a:extLst>
          </p:cNvPr>
          <p:cNvSpPr/>
          <p:nvPr/>
        </p:nvSpPr>
        <p:spPr>
          <a:xfrm>
            <a:off x="6252686" y="1481890"/>
            <a:ext cx="2539983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1"/>
            <a:r>
              <a:rPr lang="ar-EG" sz="2400" b="1" dirty="0">
                <a:solidFill>
                  <a:srgbClr val="1D49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Dimnah" panose="02060603050605020204" pitchFamily="18" charset="-78"/>
                <a:cs typeface="ae_Dimnah" panose="02060603050605020204" pitchFamily="18" charset="-78"/>
              </a:rPr>
              <a:t> </a:t>
            </a:r>
          </a:p>
          <a:p>
            <a:pPr algn="ctr" rtl="1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Dimnah" panose="02060603050605020204" pitchFamily="18" charset="-78"/>
                <a:cs typeface="+mj-cs"/>
              </a:rPr>
              <a:t>53 m </a:t>
            </a:r>
            <a:endParaRPr lang="ar-EG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Dimnah" panose="02060603050605020204" pitchFamily="18" charset="-78"/>
              <a:cs typeface="+mj-cs"/>
            </a:endParaRPr>
          </a:p>
          <a:p>
            <a:pPr algn="ctr" rtl="1"/>
            <a:r>
              <a:rPr lang="ar-EG" sz="6000" b="1" dirty="0">
                <a:solidFill>
                  <a:srgbClr val="1D49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Dimnah" panose="02060603050605020204" pitchFamily="18" charset="-78"/>
                <a:cs typeface="ae_Dimnah" panose="02060603050605020204" pitchFamily="18" charset="-78"/>
              </a:rPr>
              <a:t> 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xmlns="" id="{9A6408FD-40B9-471D-B388-AB1EF4E76BE2}"/>
              </a:ext>
            </a:extLst>
          </p:cNvPr>
          <p:cNvSpPr/>
          <p:nvPr/>
        </p:nvSpPr>
        <p:spPr>
          <a:xfrm>
            <a:off x="3728929" y="1824902"/>
            <a:ext cx="253998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1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1900 </a:t>
            </a:r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40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ar-EG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9" name="Rectangle 298">
            <a:extLst>
              <a:ext uri="{FF2B5EF4-FFF2-40B4-BE49-F238E27FC236}">
                <a16:creationId xmlns:a16="http://schemas.microsoft.com/office/drawing/2014/main" xmlns="" id="{FED4F391-8193-4057-B611-2BB86EF8763A}"/>
              </a:ext>
            </a:extLst>
          </p:cNvPr>
          <p:cNvSpPr/>
          <p:nvPr/>
        </p:nvSpPr>
        <p:spPr>
          <a:xfrm>
            <a:off x="8487101" y="1415149"/>
            <a:ext cx="2856073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1"/>
            <a:r>
              <a:rPr lang="ar-EG" sz="2400" b="1" dirty="0">
                <a:solidFill>
                  <a:srgbClr val="1D49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Dimnah" panose="02060603050605020204" pitchFamily="18" charset="-78"/>
                <a:cs typeface="ae_Dimnah" panose="02060603050605020204" pitchFamily="18" charset="-78"/>
              </a:rPr>
              <a:t> </a:t>
            </a:r>
          </a:p>
          <a:p>
            <a:pPr algn="ctr" rtl="1"/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 Floor</a:t>
            </a:r>
            <a:endParaRPr lang="ar-EG" sz="4400" b="1" dirty="0">
              <a:solidFill>
                <a:srgbClr val="1D49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0" name="Oval 299">
            <a:extLst>
              <a:ext uri="{FF2B5EF4-FFF2-40B4-BE49-F238E27FC236}">
                <a16:creationId xmlns:a16="http://schemas.microsoft.com/office/drawing/2014/main" xmlns="" id="{68149273-28A0-4F55-834C-4FD90AE2B311}"/>
              </a:ext>
            </a:extLst>
          </p:cNvPr>
          <p:cNvSpPr/>
          <p:nvPr/>
        </p:nvSpPr>
        <p:spPr>
          <a:xfrm>
            <a:off x="13185011" y="1625800"/>
            <a:ext cx="321175" cy="3211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xmlns="" id="{9018C7EE-F469-4CB6-A035-F7A821D3C3AF}"/>
              </a:ext>
            </a:extLst>
          </p:cNvPr>
          <p:cNvSpPr/>
          <p:nvPr/>
        </p:nvSpPr>
        <p:spPr>
          <a:xfrm>
            <a:off x="13189752" y="2170458"/>
            <a:ext cx="321175" cy="3211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304" name="Picture 303">
            <a:extLst>
              <a:ext uri="{FF2B5EF4-FFF2-40B4-BE49-F238E27FC236}">
                <a16:creationId xmlns:a16="http://schemas.microsoft.com/office/drawing/2014/main" xmlns="" id="{507F7E18-1A67-4648-B048-DC606DE3F2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9035" y="2521140"/>
            <a:ext cx="1909662" cy="1997872"/>
          </a:xfrm>
          <a:custGeom>
            <a:avLst/>
            <a:gdLst>
              <a:gd name="connsiteX0" fmla="*/ 2986982 w 5973964"/>
              <a:gd name="connsiteY0" fmla="*/ 0 h 5973964"/>
              <a:gd name="connsiteX1" fmla="*/ 5973964 w 5973964"/>
              <a:gd name="connsiteY1" fmla="*/ 2986982 h 5973964"/>
              <a:gd name="connsiteX2" fmla="*/ 2986982 w 5973964"/>
              <a:gd name="connsiteY2" fmla="*/ 5973964 h 5973964"/>
              <a:gd name="connsiteX3" fmla="*/ 0 w 5973964"/>
              <a:gd name="connsiteY3" fmla="*/ 2986982 h 5973964"/>
              <a:gd name="connsiteX4" fmla="*/ 2986982 w 5973964"/>
              <a:gd name="connsiteY4" fmla="*/ 0 h 597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3964" h="5973964">
                <a:moveTo>
                  <a:pt x="2986982" y="0"/>
                </a:moveTo>
                <a:cubicBezTo>
                  <a:pt x="4636647" y="0"/>
                  <a:pt x="5973964" y="1337317"/>
                  <a:pt x="5973964" y="2986982"/>
                </a:cubicBezTo>
                <a:cubicBezTo>
                  <a:pt x="5973964" y="4636647"/>
                  <a:pt x="4636647" y="5973964"/>
                  <a:pt x="2986982" y="5973964"/>
                </a:cubicBezTo>
                <a:cubicBezTo>
                  <a:pt x="1337317" y="5973964"/>
                  <a:pt x="0" y="4636647"/>
                  <a:pt x="0" y="2986982"/>
                </a:cubicBezTo>
                <a:cubicBezTo>
                  <a:pt x="0" y="1337317"/>
                  <a:pt x="1337317" y="0"/>
                  <a:pt x="2986982" y="0"/>
                </a:cubicBez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5" name="Picture 304">
            <a:extLst>
              <a:ext uri="{FF2B5EF4-FFF2-40B4-BE49-F238E27FC236}">
                <a16:creationId xmlns:a16="http://schemas.microsoft.com/office/drawing/2014/main" xmlns="" id="{D2CD76EA-FBA6-4F30-90CC-5116AC02C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823726" y="2533833"/>
            <a:ext cx="2122460" cy="2090567"/>
          </a:xfrm>
          <a:custGeom>
            <a:avLst/>
            <a:gdLst>
              <a:gd name="connsiteX0" fmla="*/ 1919244 w 4482370"/>
              <a:gd name="connsiteY0" fmla="*/ 0 h 4456637"/>
              <a:gd name="connsiteX1" fmla="*/ 2563127 w 4482370"/>
              <a:gd name="connsiteY1" fmla="*/ 0 h 4456637"/>
              <a:gd name="connsiteX2" fmla="*/ 2692862 w 4482370"/>
              <a:gd name="connsiteY2" fmla="*/ 19800 h 4456637"/>
              <a:gd name="connsiteX3" fmla="*/ 4482370 w 4482370"/>
              <a:gd name="connsiteY3" fmla="*/ 2215452 h 4456637"/>
              <a:gd name="connsiteX4" fmla="*/ 2241185 w 4482370"/>
              <a:gd name="connsiteY4" fmla="*/ 4456637 h 4456637"/>
              <a:gd name="connsiteX5" fmla="*/ 0 w 4482370"/>
              <a:gd name="connsiteY5" fmla="*/ 2215452 h 4456637"/>
              <a:gd name="connsiteX6" fmla="*/ 1789508 w 4482370"/>
              <a:gd name="connsiteY6" fmla="*/ 19800 h 4456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82370" h="4456637">
                <a:moveTo>
                  <a:pt x="1919244" y="0"/>
                </a:moveTo>
                <a:lnTo>
                  <a:pt x="2563127" y="0"/>
                </a:lnTo>
                <a:lnTo>
                  <a:pt x="2692862" y="19800"/>
                </a:lnTo>
                <a:cubicBezTo>
                  <a:pt x="3714132" y="228782"/>
                  <a:pt x="4482370" y="1132402"/>
                  <a:pt x="4482370" y="2215452"/>
                </a:cubicBezTo>
                <a:cubicBezTo>
                  <a:pt x="4482370" y="3453224"/>
                  <a:pt x="3478957" y="4456637"/>
                  <a:pt x="2241185" y="4456637"/>
                </a:cubicBezTo>
                <a:cubicBezTo>
                  <a:pt x="1003413" y="4456637"/>
                  <a:pt x="0" y="3453224"/>
                  <a:pt x="0" y="2215452"/>
                </a:cubicBezTo>
                <a:cubicBezTo>
                  <a:pt x="0" y="1132402"/>
                  <a:pt x="768238" y="228782"/>
                  <a:pt x="1789508" y="1980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6" name="Picture 305">
            <a:extLst>
              <a:ext uri="{FF2B5EF4-FFF2-40B4-BE49-F238E27FC236}">
                <a16:creationId xmlns:a16="http://schemas.microsoft.com/office/drawing/2014/main" xmlns="" id="{5202DCCE-B716-4B0A-A7A6-8DF36AC1CE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638"/>
          <a:stretch/>
        </p:blipFill>
        <p:spPr bwMode="auto">
          <a:xfrm>
            <a:off x="6434875" y="2504224"/>
            <a:ext cx="1914709" cy="2047946"/>
          </a:xfrm>
          <a:custGeom>
            <a:avLst/>
            <a:gdLst>
              <a:gd name="connsiteX0" fmla="*/ 3063231 w 6126462"/>
              <a:gd name="connsiteY0" fmla="*/ 0 h 6126462"/>
              <a:gd name="connsiteX1" fmla="*/ 6126462 w 6126462"/>
              <a:gd name="connsiteY1" fmla="*/ 3063231 h 6126462"/>
              <a:gd name="connsiteX2" fmla="*/ 3063231 w 6126462"/>
              <a:gd name="connsiteY2" fmla="*/ 6126462 h 6126462"/>
              <a:gd name="connsiteX3" fmla="*/ 0 w 6126462"/>
              <a:gd name="connsiteY3" fmla="*/ 3063231 h 6126462"/>
              <a:gd name="connsiteX4" fmla="*/ 3063231 w 6126462"/>
              <a:gd name="connsiteY4" fmla="*/ 0 h 6126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6462" h="6126462">
                <a:moveTo>
                  <a:pt x="3063231" y="0"/>
                </a:moveTo>
                <a:cubicBezTo>
                  <a:pt x="4755007" y="0"/>
                  <a:pt x="6126462" y="1371455"/>
                  <a:pt x="6126462" y="3063231"/>
                </a:cubicBezTo>
                <a:cubicBezTo>
                  <a:pt x="6126462" y="4755007"/>
                  <a:pt x="4755007" y="6126462"/>
                  <a:pt x="3063231" y="6126462"/>
                </a:cubicBezTo>
                <a:cubicBezTo>
                  <a:pt x="1371455" y="6126462"/>
                  <a:pt x="0" y="4755007"/>
                  <a:pt x="0" y="3063231"/>
                </a:cubicBezTo>
                <a:cubicBezTo>
                  <a:pt x="0" y="1371455"/>
                  <a:pt x="1371455" y="0"/>
                  <a:pt x="3063231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" name="Picture 308">
            <a:extLst>
              <a:ext uri="{FF2B5EF4-FFF2-40B4-BE49-F238E27FC236}">
                <a16:creationId xmlns:a16="http://schemas.microsoft.com/office/drawing/2014/main" xmlns="" id="{435A5555-D86D-4098-9E6B-DB4ADD68422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275" t="31177" r="34450" b="32447"/>
          <a:stretch/>
        </p:blipFill>
        <p:spPr>
          <a:xfrm>
            <a:off x="9022475" y="2575569"/>
            <a:ext cx="2094996" cy="1813738"/>
          </a:xfrm>
          <a:custGeom>
            <a:avLst/>
            <a:gdLst>
              <a:gd name="connsiteX0" fmla="*/ 2888504 w 5777008"/>
              <a:gd name="connsiteY0" fmla="*/ 0 h 5627542"/>
              <a:gd name="connsiteX1" fmla="*/ 5777008 w 5777008"/>
              <a:gd name="connsiteY1" fmla="*/ 2888504 h 5627542"/>
              <a:gd name="connsiteX2" fmla="*/ 4012840 w 5777008"/>
              <a:gd name="connsiteY2" fmla="*/ 5550015 h 5627542"/>
              <a:gd name="connsiteX3" fmla="*/ 3801021 w 5777008"/>
              <a:gd name="connsiteY3" fmla="*/ 5627542 h 5627542"/>
              <a:gd name="connsiteX4" fmla="*/ 1975988 w 5777008"/>
              <a:gd name="connsiteY4" fmla="*/ 5627542 h 5627542"/>
              <a:gd name="connsiteX5" fmla="*/ 1764168 w 5777008"/>
              <a:gd name="connsiteY5" fmla="*/ 5550015 h 5627542"/>
              <a:gd name="connsiteX6" fmla="*/ 0 w 5777008"/>
              <a:gd name="connsiteY6" fmla="*/ 2888504 h 5627542"/>
              <a:gd name="connsiteX7" fmla="*/ 2888504 w 5777008"/>
              <a:gd name="connsiteY7" fmla="*/ 0 h 56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7008" h="5627542">
                <a:moveTo>
                  <a:pt x="2888504" y="0"/>
                </a:moveTo>
                <a:cubicBezTo>
                  <a:pt x="4483781" y="0"/>
                  <a:pt x="5777008" y="1293227"/>
                  <a:pt x="5777008" y="2888504"/>
                </a:cubicBezTo>
                <a:cubicBezTo>
                  <a:pt x="5777008" y="4084962"/>
                  <a:pt x="5049568" y="5111516"/>
                  <a:pt x="4012840" y="5550015"/>
                </a:cubicBezTo>
                <a:lnTo>
                  <a:pt x="3801021" y="5627542"/>
                </a:lnTo>
                <a:lnTo>
                  <a:pt x="1975988" y="5627542"/>
                </a:lnTo>
                <a:lnTo>
                  <a:pt x="1764168" y="5550015"/>
                </a:lnTo>
                <a:cubicBezTo>
                  <a:pt x="727440" y="5111516"/>
                  <a:pt x="0" y="4084962"/>
                  <a:pt x="0" y="2888504"/>
                </a:cubicBezTo>
                <a:cubicBezTo>
                  <a:pt x="0" y="1293227"/>
                  <a:pt x="1293227" y="0"/>
                  <a:pt x="2888504" y="0"/>
                </a:cubicBezTo>
                <a:close/>
              </a:path>
            </a:pathLst>
          </a:custGeom>
          <a:effectLst/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0E11D03E-B143-4070-B075-61A71A52C27D}"/>
              </a:ext>
            </a:extLst>
          </p:cNvPr>
          <p:cNvSpPr/>
          <p:nvPr/>
        </p:nvSpPr>
        <p:spPr>
          <a:xfrm>
            <a:off x="10745531" y="1105404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3200" b="1" dirty="0">
                <a:ln w="0"/>
                <a:solidFill>
                  <a:srgbClr val="9B2D2D"/>
                </a:solidFill>
                <a:latin typeface="ae_Dimnah" panose="02060603050605020204" pitchFamily="18" charset="-78"/>
                <a:cs typeface="ae_Dimnah" panose="02060603050605020204" pitchFamily="18" charset="-78"/>
              </a:rPr>
              <a:t>4</a:t>
            </a:r>
            <a:endParaRPr lang="ar-EG" sz="3200" b="1" dirty="0">
              <a:ln w="0"/>
              <a:solidFill>
                <a:srgbClr val="9B2D2D"/>
              </a:solidFill>
              <a:latin typeface="ae_Dimnah" panose="02060603050605020204" pitchFamily="18" charset="-78"/>
              <a:cs typeface="ae_Dimnah" panose="02060603050605020204" pitchFamily="18" charset="-78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EB096468-DC30-4441-85C8-B0B7C4C35EFA}"/>
              </a:ext>
            </a:extLst>
          </p:cNvPr>
          <p:cNvGrpSpPr/>
          <p:nvPr/>
        </p:nvGrpSpPr>
        <p:grpSpPr>
          <a:xfrm>
            <a:off x="11276979" y="1031625"/>
            <a:ext cx="2496263" cy="3945355"/>
            <a:chOff x="12637446" y="1078503"/>
            <a:chExt cx="2496263" cy="3945355"/>
          </a:xfrm>
          <a:solidFill>
            <a:srgbClr val="9B2D2D"/>
          </a:solidFill>
          <a:effectLst/>
        </p:grpSpPr>
        <p:sp>
          <p:nvSpPr>
            <p:cNvPr id="92" name="Arrow: Pentagon 91">
              <a:extLst>
                <a:ext uri="{FF2B5EF4-FFF2-40B4-BE49-F238E27FC236}">
                  <a16:creationId xmlns:a16="http://schemas.microsoft.com/office/drawing/2014/main" xmlns="" id="{7110F58C-5C1B-4140-9FEB-E5AEA217FD05}"/>
                </a:ext>
              </a:extLst>
            </p:cNvPr>
            <p:cNvSpPr/>
            <p:nvPr/>
          </p:nvSpPr>
          <p:spPr>
            <a:xfrm rot="5400000">
              <a:off x="11923024" y="1827539"/>
              <a:ext cx="3945355" cy="2447284"/>
            </a:xfrm>
            <a:prstGeom prst="homePlate">
              <a:avLst>
                <a:gd name="adj" fmla="val 29921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xmlns="" id="{7B0D800D-A72D-4503-BB6A-301DFD8B7B59}"/>
                </a:ext>
              </a:extLst>
            </p:cNvPr>
            <p:cNvGrpSpPr/>
            <p:nvPr/>
          </p:nvGrpSpPr>
          <p:grpSpPr>
            <a:xfrm>
              <a:off x="12637446" y="1157858"/>
              <a:ext cx="2496263" cy="584775"/>
              <a:chOff x="1341328" y="1864021"/>
              <a:chExt cx="2984539" cy="667840"/>
            </a:xfrm>
            <a:grpFill/>
          </p:grpSpPr>
          <p:sp>
            <p:nvSpPr>
              <p:cNvPr id="94" name="Arrow: Pentagon 93">
                <a:extLst>
                  <a:ext uri="{FF2B5EF4-FFF2-40B4-BE49-F238E27FC236}">
                    <a16:creationId xmlns:a16="http://schemas.microsoft.com/office/drawing/2014/main" xmlns="" id="{E6E9ADDA-2F4A-485F-9842-99D3F510A4B5}"/>
                  </a:ext>
                </a:extLst>
              </p:cNvPr>
              <p:cNvSpPr/>
              <p:nvPr/>
            </p:nvSpPr>
            <p:spPr>
              <a:xfrm flipH="1">
                <a:off x="1732790" y="1961864"/>
                <a:ext cx="2593077" cy="472210"/>
              </a:xfrm>
              <a:prstGeom prst="homePlate">
                <a:avLst>
                  <a:gd name="adj" fmla="val 29833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rgbClr val="26262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xmlns="" id="{A6E752E1-ACF0-4C8B-B085-37BA1C670555}"/>
                  </a:ext>
                </a:extLst>
              </p:cNvPr>
              <p:cNvSpPr/>
              <p:nvPr/>
            </p:nvSpPr>
            <p:spPr>
              <a:xfrm>
                <a:off x="1341328" y="1957762"/>
                <a:ext cx="2519133" cy="45694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n-US" sz="2000" b="1" dirty="0">
                    <a:ln w="0"/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Bed room # </a:t>
                </a:r>
                <a:endParaRPr lang="ar-EG" sz="2000" b="1" dirty="0">
                  <a:ln w="0"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="" id="{B637F1A5-A9EF-401A-B389-D2D9D167CF7D}"/>
                  </a:ext>
                </a:extLst>
              </p:cNvPr>
              <p:cNvSpPr/>
              <p:nvPr/>
            </p:nvSpPr>
            <p:spPr>
              <a:xfrm>
                <a:off x="4271205" y="1864021"/>
                <a:ext cx="54662" cy="667840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endParaRPr lang="ar-EG" sz="3200" b="1" dirty="0">
                  <a:ln w="0"/>
                  <a:solidFill>
                    <a:srgbClr val="9B2D2D"/>
                  </a:solidFill>
                  <a:latin typeface="ae_Dimnah" panose="02060603050605020204" pitchFamily="18" charset="-78"/>
                  <a:cs typeface="ae_Dimnah" panose="02060603050605020204" pitchFamily="18" charset="-78"/>
                </a:endParaRPr>
              </a:p>
            </p:txBody>
          </p:sp>
        </p:grpSp>
      </p:grpSp>
      <p:sp>
        <p:nvSpPr>
          <p:cNvPr id="97" name="Oval 96">
            <a:extLst>
              <a:ext uri="{FF2B5EF4-FFF2-40B4-BE49-F238E27FC236}">
                <a16:creationId xmlns:a16="http://schemas.microsoft.com/office/drawing/2014/main" xmlns="" id="{7E001E26-D985-49AF-AC5E-F61A6DEE3D98}"/>
              </a:ext>
            </a:extLst>
          </p:cNvPr>
          <p:cNvSpPr/>
          <p:nvPr/>
        </p:nvSpPr>
        <p:spPr>
          <a:xfrm>
            <a:off x="15763205" y="1632298"/>
            <a:ext cx="321175" cy="3211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xmlns="" id="{81D62FE2-1C2A-4668-82CC-D1B692822C6D}"/>
              </a:ext>
            </a:extLst>
          </p:cNvPr>
          <p:cNvSpPr/>
          <p:nvPr/>
        </p:nvSpPr>
        <p:spPr>
          <a:xfrm>
            <a:off x="15767946" y="2176956"/>
            <a:ext cx="321175" cy="3211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6BB8471D-676F-44AA-BC84-4B8567CED2E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79907" y="2609746"/>
            <a:ext cx="2094996" cy="1889790"/>
          </a:xfrm>
          <a:custGeom>
            <a:avLst/>
            <a:gdLst>
              <a:gd name="connsiteX0" fmla="*/ 2888504 w 5777008"/>
              <a:gd name="connsiteY0" fmla="*/ 0 h 5627542"/>
              <a:gd name="connsiteX1" fmla="*/ 5777008 w 5777008"/>
              <a:gd name="connsiteY1" fmla="*/ 2888504 h 5627542"/>
              <a:gd name="connsiteX2" fmla="*/ 4012840 w 5777008"/>
              <a:gd name="connsiteY2" fmla="*/ 5550015 h 5627542"/>
              <a:gd name="connsiteX3" fmla="*/ 3801021 w 5777008"/>
              <a:gd name="connsiteY3" fmla="*/ 5627542 h 5627542"/>
              <a:gd name="connsiteX4" fmla="*/ 1975988 w 5777008"/>
              <a:gd name="connsiteY4" fmla="*/ 5627542 h 5627542"/>
              <a:gd name="connsiteX5" fmla="*/ 1764168 w 5777008"/>
              <a:gd name="connsiteY5" fmla="*/ 5550015 h 5627542"/>
              <a:gd name="connsiteX6" fmla="*/ 0 w 5777008"/>
              <a:gd name="connsiteY6" fmla="*/ 2888504 h 5627542"/>
              <a:gd name="connsiteX7" fmla="*/ 2888504 w 5777008"/>
              <a:gd name="connsiteY7" fmla="*/ 0 h 56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7008" h="5627542">
                <a:moveTo>
                  <a:pt x="2888504" y="0"/>
                </a:moveTo>
                <a:cubicBezTo>
                  <a:pt x="4483781" y="0"/>
                  <a:pt x="5777008" y="1293227"/>
                  <a:pt x="5777008" y="2888504"/>
                </a:cubicBezTo>
                <a:cubicBezTo>
                  <a:pt x="5777008" y="4084962"/>
                  <a:pt x="5049568" y="5111516"/>
                  <a:pt x="4012840" y="5550015"/>
                </a:cubicBezTo>
                <a:lnTo>
                  <a:pt x="3801021" y="5627542"/>
                </a:lnTo>
                <a:lnTo>
                  <a:pt x="1975988" y="5627542"/>
                </a:lnTo>
                <a:lnTo>
                  <a:pt x="1764168" y="5550015"/>
                </a:lnTo>
                <a:cubicBezTo>
                  <a:pt x="727440" y="5111516"/>
                  <a:pt x="0" y="4084962"/>
                  <a:pt x="0" y="2888504"/>
                </a:cubicBezTo>
                <a:cubicBezTo>
                  <a:pt x="0" y="1293227"/>
                  <a:pt x="1293227" y="0"/>
                  <a:pt x="2888504" y="0"/>
                </a:cubicBezTo>
                <a:close/>
              </a:path>
            </a:pathLst>
          </a:custGeom>
          <a:effectLst/>
        </p:spPr>
      </p:pic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DDDEE468-935E-493E-B9F0-294F2E55447A}"/>
              </a:ext>
            </a:extLst>
          </p:cNvPr>
          <p:cNvSpPr/>
          <p:nvPr/>
        </p:nvSpPr>
        <p:spPr>
          <a:xfrm>
            <a:off x="13323725" y="1111902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3200" b="1" dirty="0">
                <a:ln w="0"/>
                <a:solidFill>
                  <a:srgbClr val="9B2D2D"/>
                </a:solidFill>
                <a:latin typeface="ae_Dimnah" panose="02060603050605020204" pitchFamily="18" charset="-78"/>
                <a:cs typeface="ae_Dimnah" panose="02060603050605020204" pitchFamily="18" charset="-78"/>
              </a:rPr>
              <a:t>5</a:t>
            </a:r>
            <a:endParaRPr lang="ar-EG" sz="3200" b="1" dirty="0">
              <a:ln w="0"/>
              <a:solidFill>
                <a:srgbClr val="9B2D2D"/>
              </a:solidFill>
              <a:latin typeface="ae_Dimnah" panose="02060603050605020204" pitchFamily="18" charset="-78"/>
              <a:cs typeface="ae_Dimnah" panose="02060603050605020204" pitchFamily="18" charset="-78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B6FEB350-D2FA-4152-A935-CF028CE6A66D}"/>
              </a:ext>
            </a:extLst>
          </p:cNvPr>
          <p:cNvSpPr/>
          <p:nvPr/>
        </p:nvSpPr>
        <p:spPr>
          <a:xfrm>
            <a:off x="11080816" y="1377588"/>
            <a:ext cx="2856073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1"/>
            <a:r>
              <a:rPr lang="ar-EG" sz="2400" b="1" dirty="0">
                <a:solidFill>
                  <a:srgbClr val="1D49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Dimnah" panose="02060603050605020204" pitchFamily="18" charset="-78"/>
                <a:cs typeface="ae_Dimnah" panose="02060603050605020204" pitchFamily="18" charset="-78"/>
              </a:rPr>
              <a:t> </a:t>
            </a:r>
          </a:p>
          <a:p>
            <a:pPr algn="ctr" rtl="1"/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150 bed </a:t>
            </a:r>
            <a:endParaRPr lang="ar-EG" sz="4400" b="1" dirty="0">
              <a:solidFill>
                <a:srgbClr val="1D49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344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2354" y="3326341"/>
            <a:ext cx="9854638" cy="61774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5135771" y="9514632"/>
            <a:ext cx="4847802" cy="3958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1715" dirty="0">
                <a:solidFill>
                  <a:srgbClr val="5B9BD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: building shadow on 21 January at 12:00 pm.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7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94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8157" y="2494756"/>
            <a:ext cx="10809330" cy="66526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5505472" y="9179839"/>
            <a:ext cx="4474302" cy="3958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1715" dirty="0">
                <a:solidFill>
                  <a:srgbClr val="5B9BD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Figure: building shadow on 21 July at 12:00 pm.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6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213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708525" y="4157927"/>
            <a:ext cx="12711377" cy="70090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521" dirty="0"/>
          </a:p>
          <a:p>
            <a:r>
              <a:rPr lang="en-US" sz="4521" dirty="0"/>
              <a:t>Material used.</a:t>
            </a:r>
          </a:p>
          <a:p>
            <a:r>
              <a:rPr lang="en-US" sz="4521" dirty="0"/>
              <a:t>Thermal design. </a:t>
            </a:r>
          </a:p>
          <a:p>
            <a:endParaRPr lang="en-US" sz="4521" dirty="0"/>
          </a:p>
          <a:p>
            <a:pPr marL="0" indent="0">
              <a:buNone/>
            </a:pPr>
            <a:endParaRPr lang="en-US" sz="4521" dirty="0"/>
          </a:p>
          <a:p>
            <a:endParaRPr lang="en-US" sz="4521" dirty="0"/>
          </a:p>
          <a:p>
            <a:pPr>
              <a:buFont typeface="Wingdings" pitchFamily="2" charset="2"/>
              <a:buChar char="Ø"/>
            </a:pPr>
            <a:endParaRPr lang="en-US" sz="452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5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12501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6236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847593" y="2613554"/>
                <a:ext cx="12711377" cy="700907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Materials. 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External wall layers.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3742" dirty="0"/>
                  <a:t>(7) cm jamaine lime stone.</a:t>
                </a:r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3742" dirty="0"/>
                  <a:t>(</a:t>
                </a:r>
                <a:r>
                  <a:rPr lang="ar-SA" sz="3742" dirty="0"/>
                  <a:t>10</a:t>
                </a:r>
                <a:r>
                  <a:rPr lang="en-US" sz="3742" dirty="0"/>
                  <a:t>) </a:t>
                </a:r>
                <a:r>
                  <a:rPr lang="en-US" sz="3742" dirty="0"/>
                  <a:t>cm cast concrete.</a:t>
                </a:r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3742" dirty="0"/>
                  <a:t>(</a:t>
                </a:r>
                <a:r>
                  <a:rPr lang="ar-SA" sz="3742" dirty="0"/>
                  <a:t>7</a:t>
                </a:r>
                <a:r>
                  <a:rPr lang="en-US" sz="3742" dirty="0"/>
                  <a:t>) </a:t>
                </a:r>
                <a:r>
                  <a:rPr lang="en-US" sz="3742" dirty="0"/>
                  <a:t>cm XPS Extruded </a:t>
                </a:r>
                <a:r>
                  <a:rPr lang="en-US" sz="3742" dirty="0"/>
                  <a:t>polys.</a:t>
                </a:r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3742" dirty="0"/>
                  <a:t>(10)cm </a:t>
                </a:r>
                <a:r>
                  <a:rPr lang="en-US" sz="3742" dirty="0"/>
                  <a:t>concrete </a:t>
                </a:r>
                <a:r>
                  <a:rPr lang="en-US" sz="3742" dirty="0"/>
                  <a:t>hollow block</a:t>
                </a:r>
                <a:r>
                  <a:rPr lang="en-US" sz="3742" dirty="0"/>
                  <a:t>.</a:t>
                </a:r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3742" dirty="0"/>
                  <a:t>(1.5) cm cement plaster.</a:t>
                </a:r>
              </a:p>
              <a:p>
                <a:pPr marL="0" indent="0">
                  <a:buNone/>
                </a:pPr>
                <a:endParaRPr lang="en-US" sz="3742" dirty="0"/>
              </a:p>
              <a:p>
                <a:pPr>
                  <a:buFont typeface="Wingdings" pitchFamily="2" charset="2"/>
                  <a:buChar char="q"/>
                </a:pPr>
                <a:r>
                  <a:rPr lang="en-US" sz="3742" b="1" dirty="0"/>
                  <a:t>U-value= 0.4 </a:t>
                </a:r>
                <a:r>
                  <a:rPr lang="en-US" sz="3742" dirty="0"/>
                  <a:t>W/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742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742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3742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742" i="1">
                        <a:latin typeface="Cambria Math"/>
                      </a:rPr>
                      <m:t>.</m:t>
                    </m:r>
                    <m:r>
                      <a:rPr lang="en-US" sz="3742" i="1">
                        <a:latin typeface="Cambria Math"/>
                      </a:rPr>
                      <m:t>𝑘</m:t>
                    </m:r>
                  </m:oMath>
                </a14:m>
                <a:endParaRPr lang="en-US" sz="3742" dirty="0"/>
              </a:p>
              <a:p>
                <a:endParaRPr lang="en-US" sz="3742" b="1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847593" y="2613554"/>
                <a:ext cx="12711377" cy="7009077"/>
              </a:xfrm>
              <a:blipFill>
                <a:blip r:embed="rId2"/>
                <a:stretch>
                  <a:fillRect l="-1727" t="-3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91261" y="2851150"/>
            <a:ext cx="6890279" cy="67714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7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978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6236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906992" y="2485307"/>
                <a:ext cx="12711377" cy="7009077"/>
              </a:xfrm>
            </p:spPr>
            <p:txBody>
              <a:bodyPr>
                <a:normAutofit/>
              </a:bodyPr>
              <a:lstStyle/>
              <a:p>
                <a:r>
                  <a:rPr lang="en-US" sz="4677" dirty="0">
                    <a:solidFill>
                      <a:srgbClr val="FF0000"/>
                    </a:solidFill>
                  </a:rPr>
                  <a:t>Roof layers. (out) </a:t>
                </a:r>
              </a:p>
              <a:p>
                <a:endParaRPr lang="en-US" dirty="0" smtClean="0">
                  <a:solidFill>
                    <a:srgbClr val="FF0000"/>
                  </a:solidFill>
                </a:endParaRPr>
              </a:p>
              <a:p>
                <a:pPr>
                  <a:buFont typeface="Wingdings" pitchFamily="2" charset="2"/>
                  <a:buChar char="v"/>
                </a:pPr>
                <a:r>
                  <a:rPr lang="en-US" sz="3742" dirty="0"/>
                  <a:t>(0.5</a:t>
                </a:r>
                <a:r>
                  <a:rPr lang="en-US" sz="3742" dirty="0"/>
                  <a:t>) cm Roofing asphalt roll roofing.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3742" dirty="0"/>
                  <a:t>(10) </a:t>
                </a:r>
                <a:r>
                  <a:rPr lang="en-US" sz="3742" dirty="0"/>
                  <a:t>cm cast concrete.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3742" dirty="0"/>
                  <a:t>(7) </a:t>
                </a:r>
                <a:r>
                  <a:rPr lang="en-US" sz="3742" dirty="0"/>
                  <a:t>cm foam-polyurethane.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3742" dirty="0"/>
                  <a:t>(17</a:t>
                </a:r>
                <a:r>
                  <a:rPr lang="en-US" sz="3742" dirty="0"/>
                  <a:t>) cm light weight concrete block.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3742" dirty="0"/>
                  <a:t>(</a:t>
                </a:r>
                <a:r>
                  <a:rPr lang="en-US" sz="3742" dirty="0"/>
                  <a:t>1.3) </a:t>
                </a:r>
                <a:r>
                  <a:rPr lang="en-US" sz="3742" dirty="0"/>
                  <a:t>cm cement plaster.</a:t>
                </a:r>
              </a:p>
              <a:p>
                <a:pPr marL="0" indent="0">
                  <a:buNone/>
                </a:pPr>
                <a:endParaRPr lang="en-US" sz="3742" dirty="0"/>
              </a:p>
              <a:p>
                <a:pPr>
                  <a:buFont typeface="Wingdings" pitchFamily="2" charset="2"/>
                  <a:buChar char="q"/>
                </a:pPr>
                <a:r>
                  <a:rPr lang="en-US" sz="4053" b="1" dirty="0"/>
                  <a:t>U-value= </a:t>
                </a:r>
                <a:r>
                  <a:rPr lang="en-US" sz="4053" b="1" dirty="0"/>
                  <a:t>0.334  </a:t>
                </a:r>
                <a:r>
                  <a:rPr lang="en-US" sz="3430" dirty="0"/>
                  <a:t>W</a:t>
                </a:r>
                <a:r>
                  <a:rPr lang="en-US" sz="3430" dirty="0"/>
                  <a:t>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43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43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343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430" i="1">
                        <a:latin typeface="Cambria Math"/>
                      </a:rPr>
                      <m:t>.</m:t>
                    </m:r>
                    <m:r>
                      <a:rPr lang="en-US" sz="3430" i="1">
                        <a:latin typeface="Cambria Math"/>
                      </a:rPr>
                      <m:t>𝑘</m:t>
                    </m:r>
                  </m:oMath>
                </a14:m>
                <a:endParaRPr lang="en-US" sz="3430" dirty="0"/>
              </a:p>
              <a:p>
                <a:pPr>
                  <a:buFont typeface="Wingdings" pitchFamily="2" charset="2"/>
                  <a:buChar char="v"/>
                </a:pPr>
                <a:endParaRPr lang="en-US" sz="3742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906992" y="2485307"/>
                <a:ext cx="12711377" cy="7009077"/>
              </a:xfrm>
              <a:blipFill>
                <a:blip r:embed="rId2"/>
                <a:stretch>
                  <a:fillRect l="-1918" t="-2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60442" y="2851150"/>
            <a:ext cx="5717150" cy="67714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6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180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6236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909368" y="2494756"/>
                <a:ext cx="13063019" cy="7959460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sz="7951" dirty="0">
                    <a:solidFill>
                      <a:srgbClr val="FF0000"/>
                    </a:solidFill>
                  </a:rPr>
                  <a:t>Internal </a:t>
                </a:r>
                <a:r>
                  <a:rPr lang="en-US" sz="7951" dirty="0">
                    <a:solidFill>
                      <a:srgbClr val="FF0000"/>
                    </a:solidFill>
                  </a:rPr>
                  <a:t>floors layers.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rgbClr val="FF0000"/>
                  </a:solidFill>
                </a:endParaRPr>
              </a:p>
              <a:p>
                <a:pPr>
                  <a:buFont typeface="Wingdings" pitchFamily="2" charset="2"/>
                  <a:buChar char="v"/>
                </a:pPr>
                <a:r>
                  <a:rPr lang="en-US" sz="6860" dirty="0"/>
                  <a:t>(3) cm ceramic tile.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6860" dirty="0"/>
                  <a:t>(3) cm mortar.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6860" dirty="0"/>
                  <a:t>(7) cm sand and gravel.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6860" dirty="0"/>
                  <a:t>(6) cm light weight concrete.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6860" dirty="0"/>
                  <a:t>(5) cm foam-polyether.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6860" dirty="0"/>
                  <a:t>(27) cm concrete block. 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6860" dirty="0"/>
                  <a:t>(1) cm cements plaster.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6860" dirty="0"/>
                  <a:t>(100) cm Air Gap.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6860" dirty="0"/>
                  <a:t>(8) cm Gypsum plaster</a:t>
                </a:r>
                <a:r>
                  <a:rPr lang="en-US" sz="6860" dirty="0"/>
                  <a:t>.</a:t>
                </a:r>
              </a:p>
              <a:p>
                <a:pPr>
                  <a:buFont typeface="Wingdings" pitchFamily="2" charset="2"/>
                  <a:buChar char="v"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sz="6860" b="1" dirty="0"/>
                  <a:t>U-value= </a:t>
                </a:r>
                <a:r>
                  <a:rPr lang="en-US" sz="6860" b="1" dirty="0"/>
                  <a:t>0.251  </a:t>
                </a:r>
                <a:r>
                  <a:rPr lang="en-US" sz="6860" dirty="0"/>
                  <a:t>W/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686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686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686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6860" i="1">
                        <a:latin typeface="Cambria Math"/>
                      </a:rPr>
                      <m:t>.</m:t>
                    </m:r>
                    <m:r>
                      <a:rPr lang="en-US" sz="6860" i="1">
                        <a:latin typeface="Cambria Math"/>
                      </a:rPr>
                      <m:t>𝑘</m:t>
                    </m:r>
                  </m:oMath>
                </a14:m>
                <a:endParaRPr lang="en-US" sz="6860" dirty="0"/>
              </a:p>
              <a:p>
                <a:pPr marL="0" indent="0">
                  <a:buNone/>
                </a:pP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909368" y="2494756"/>
                <a:ext cx="13063019" cy="7959460"/>
              </a:xfrm>
              <a:blipFill>
                <a:blip r:embed="rId2"/>
                <a:stretch>
                  <a:fillRect l="-1680" t="-36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0877" y="2732352"/>
            <a:ext cx="7009077" cy="705632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5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314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623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263385" y="2613554"/>
            <a:ext cx="12711377" cy="7009077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Glass Prosperities. </a:t>
            </a:r>
          </a:p>
          <a:p>
            <a:pPr lvl="0"/>
            <a:r>
              <a:rPr lang="en-US" dirty="0"/>
              <a:t>Double Glass with Aluminum window frame with thermal break containing the following layer:</a:t>
            </a:r>
            <a:endParaRPr lang="en-US" b="1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Generic clear 6mm.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ARGON 13 mm.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Generic clear 6mm.</a:t>
            </a:r>
          </a:p>
          <a:p>
            <a:endParaRPr lang="en-US" sz="3742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5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13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790" y="237596"/>
            <a:ext cx="12711377" cy="1544373"/>
          </a:xfrm>
        </p:spPr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6236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25790" y="2494756"/>
            <a:ext cx="12711377" cy="902864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Heating and cooling loads</a:t>
            </a:r>
            <a:r>
              <a:rPr lang="en-US" b="1" dirty="0">
                <a:solidFill>
                  <a:srgbClr val="FF0000"/>
                </a:solidFill>
              </a:rPr>
              <a:t>.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Site energy 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3742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926556" y="7959460"/>
          <a:ext cx="7603067" cy="102689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655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375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26897">
                <a:tc>
                  <a:txBody>
                    <a:bodyPr/>
                    <a:lstStyle/>
                    <a:p>
                      <a:r>
                        <a:rPr lang="en-US" sz="4400" b="0" dirty="0" smtClean="0"/>
                        <a:t>Total site</a:t>
                      </a:r>
                      <a:r>
                        <a:rPr lang="en-US" sz="4400" b="0" baseline="0" dirty="0" smtClean="0"/>
                        <a:t> energy.</a:t>
                      </a:r>
                      <a:endParaRPr lang="en-US" sz="4400" b="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249.66  KWh/m2</a:t>
                      </a:r>
                      <a:endParaRPr kumimoji="0" lang="en-US" sz="2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807758" y="3563937"/>
          <a:ext cx="7365470" cy="285115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6827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827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4255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100" b="0" dirty="0" smtClean="0"/>
                        <a:t>Heating design capacity.</a:t>
                      </a:r>
                      <a:endParaRPr lang="en-US" sz="3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302</a:t>
                      </a:r>
                      <a:r>
                        <a:rPr lang="en-US" sz="4400" b="0" dirty="0" smtClean="0"/>
                        <a:t> </a:t>
                      </a:r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KW</a:t>
                      </a:r>
                      <a:endParaRPr kumimoji="0" lang="en-US" sz="2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25575">
                <a:tc>
                  <a:txBody>
                    <a:bodyPr/>
                    <a:lstStyle/>
                    <a:p>
                      <a:r>
                        <a:rPr lang="en-US" sz="3100" dirty="0" smtClean="0"/>
                        <a:t>Cooling design</a:t>
                      </a:r>
                      <a:r>
                        <a:rPr lang="en-US" sz="3100" baseline="0" dirty="0" smtClean="0"/>
                        <a:t> capacity.</a:t>
                      </a:r>
                      <a:endParaRPr lang="en-US" sz="3100" b="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343 KW </a:t>
                      </a:r>
                      <a:endParaRPr kumimoji="0" lang="en-US" sz="2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8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327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6236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30482" y="2322185"/>
            <a:ext cx="13040439" cy="678385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Simulation.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sz="3742" dirty="0"/>
              <a:t>heating and cooling load analysis and PMV index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6987" y="4017530"/>
            <a:ext cx="12592579" cy="3393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6987" y="7410696"/>
            <a:ext cx="12592579" cy="32487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6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43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44651" y="630882"/>
            <a:ext cx="8307423" cy="1051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236" b="1" dirty="0"/>
              <a:t>Acoustic Design</a:t>
            </a:r>
            <a:endParaRPr lang="ar-SA" sz="6236" dirty="0"/>
          </a:p>
        </p:txBody>
      </p:sp>
      <p:sp>
        <p:nvSpPr>
          <p:cNvPr id="6" name="Rectangle 5"/>
          <p:cNvSpPr/>
          <p:nvPr/>
        </p:nvSpPr>
        <p:spPr>
          <a:xfrm>
            <a:off x="1609764" y="2795117"/>
            <a:ext cx="12488548" cy="2395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365" b="1" dirty="0">
                <a:latin typeface="Tw Cen MT (Body)"/>
              </a:rPr>
              <a:t>Reverberation Time(RT60):</a:t>
            </a:r>
            <a:r>
              <a:rPr lang="en-US" sz="4989" dirty="0">
                <a:latin typeface="Tw Cen MT (Body)"/>
              </a:rPr>
              <a:t/>
            </a:r>
            <a:br>
              <a:rPr lang="en-US" sz="4989" dirty="0">
                <a:latin typeface="Tw Cen MT (Body)"/>
              </a:rPr>
            </a:br>
            <a:r>
              <a:rPr lang="en-US" sz="4989" dirty="0">
                <a:latin typeface="Tw Cen MT (Body)"/>
              </a:rPr>
              <a:t/>
            </a:r>
            <a:br>
              <a:rPr lang="en-US" sz="4989" dirty="0">
                <a:latin typeface="Tw Cen MT (Body)"/>
              </a:rPr>
            </a:br>
            <a:r>
              <a:rPr lang="en-US" sz="2806" dirty="0">
                <a:latin typeface="Tw Cen MT (Body)"/>
              </a:rPr>
              <a:t>We used </a:t>
            </a:r>
            <a:r>
              <a:rPr lang="en-US" sz="2806" b="1" dirty="0">
                <a:latin typeface="Tw Cen MT (Body)"/>
              </a:rPr>
              <a:t>ECOTECT Analysis Program</a:t>
            </a:r>
            <a:r>
              <a:rPr lang="en-US" sz="2806" dirty="0">
                <a:latin typeface="Tw Cen MT (Body)"/>
              </a:rPr>
              <a:t> in the calculation and testing of the reverberation time.</a:t>
            </a:r>
            <a:endParaRPr lang="en-US" sz="2806" dirty="0"/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6842" y="5464706"/>
            <a:ext cx="7274392" cy="36827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5985239" y="9147442"/>
            <a:ext cx="3451586" cy="7400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6" dirty="0">
                <a:solidFill>
                  <a:srgbClr val="5B9BD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for Restaurant. 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8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97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AF3146F-C31A-4B9E-B41B-13A389EFD5A4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7128D91E-7623-4E58-9C9F-328EC4B26D1D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xmlns="" id="{25EEF5B9-76F6-45B2-AC48-52C635D8B38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03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4B8C83FB-9BD6-49EB-B783-1FC9B321BD7C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  <a:solidFill>
            <a:srgbClr val="9B2D2D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0E9319A4-8F5D-4F37-A982-86937902F173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C548E8E6-41AF-465D-9019-A6AE956E683B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30C72F0-D22D-4EE3-A2CB-4152F75BD5FB}"/>
              </a:ext>
            </a:extLst>
          </p:cNvPr>
          <p:cNvSpPr/>
          <p:nvPr/>
        </p:nvSpPr>
        <p:spPr>
          <a:xfrm>
            <a:off x="916879" y="-223445"/>
            <a:ext cx="9975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General Layout study  (location)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387B469E-E16A-4E43-BA6B-391681F01160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55FDFCC-6302-485C-844B-F2EA9B0737BB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AF552B3-76BE-4A8B-81B2-7DB838733973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pic>
        <p:nvPicPr>
          <p:cNvPr id="17" name="Picture 16" descr="C:\Users\gytyju\AppData\Local\Microsoft\Windows\INetCache\Content.Word\site location.jpg">
            <a:extLst>
              <a:ext uri="{FF2B5EF4-FFF2-40B4-BE49-F238E27FC236}">
                <a16:creationId xmlns:a16="http://schemas.microsoft.com/office/drawing/2014/main" xmlns="" id="{7744283B-A3F1-4F75-A73A-606DE397F78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071" t="25838" r="2170" b="10756"/>
          <a:stretch/>
        </p:blipFill>
        <p:spPr bwMode="auto">
          <a:xfrm>
            <a:off x="0" y="950278"/>
            <a:ext cx="15117593" cy="97236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3" name="Picture 22" descr="A picture containing object&#10;&#10;Description generated with high confidence">
            <a:extLst>
              <a:ext uri="{FF2B5EF4-FFF2-40B4-BE49-F238E27FC236}">
                <a16:creationId xmlns:a16="http://schemas.microsoft.com/office/drawing/2014/main" xmlns="" id="{980A1AB0-7CF3-4B5B-AEFF-75738CF08F9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90086">
            <a:off x="734082" y="8750106"/>
            <a:ext cx="896620" cy="104902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94000"/>
              </a:srgbClr>
            </a:outerShdw>
          </a:effectLst>
        </p:spPr>
      </p:pic>
      <p:sp>
        <p:nvSpPr>
          <p:cNvPr id="18" name="Arrow: Pentagon 17">
            <a:extLst>
              <a:ext uri="{FF2B5EF4-FFF2-40B4-BE49-F238E27FC236}">
                <a16:creationId xmlns:a16="http://schemas.microsoft.com/office/drawing/2014/main" xmlns="" id="{8A508A99-E9B7-4956-BA16-71C98D723503}"/>
              </a:ext>
            </a:extLst>
          </p:cNvPr>
          <p:cNvSpPr/>
          <p:nvPr/>
        </p:nvSpPr>
        <p:spPr>
          <a:xfrm>
            <a:off x="-20836" y="9857026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  <a:outerShdw blurRad="50800" dist="50800" dir="5400000" algn="ctr" rotWithShape="0">
              <a:srgbClr val="9B2D2D"/>
            </a:outerShdw>
            <a:reflection blurRad="25400" stA="45000" endPos="65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5</a:t>
            </a:r>
          </a:p>
        </p:txBody>
      </p:sp>
    </p:spTree>
    <p:extLst>
      <p:ext uri="{BB962C8B-B14F-4D97-AF65-F5344CB8AC3E}">
        <p14:creationId xmlns:p14="http://schemas.microsoft.com/office/powerpoint/2010/main" xmlns="" val="127895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85239" y="2876132"/>
            <a:ext cx="12830175" cy="2050723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sz="5924" dirty="0">
                <a:latin typeface="Tw Cen MT (Body)"/>
              </a:rPr>
              <a:t>Note : RT60 range for restaurant is (0.8 – 1.2), does achieve the requirements .</a:t>
            </a:r>
            <a:endParaRPr lang="en-US" sz="11537" dirty="0">
              <a:latin typeface="Tw Cen MT (Body)"/>
            </a:endParaRPr>
          </a:p>
          <a:p>
            <a:pPr algn="l"/>
            <a:endParaRPr lang="ar-SA" sz="11537" dirty="0">
              <a:latin typeface="Tw Cen MT (Body)"/>
            </a:endParaRPr>
          </a:p>
          <a:p>
            <a:pPr algn="l">
              <a:buNone/>
            </a:pPr>
            <a:endParaRPr lang="en-US" sz="14966" dirty="0">
              <a:latin typeface="Tw Cen MT (Body)"/>
            </a:endParaRPr>
          </a:p>
          <a:p>
            <a:pPr algn="l">
              <a:buNone/>
            </a:pPr>
            <a:endParaRPr lang="en-US" sz="14966" dirty="0">
              <a:latin typeface="Tw Cen MT (Body)"/>
            </a:endParaRPr>
          </a:p>
          <a:p>
            <a:pPr algn="l">
              <a:buNone/>
            </a:pPr>
            <a:endParaRPr lang="en-US" sz="14966" dirty="0">
              <a:latin typeface="Tw Cen MT (Body)"/>
            </a:endParaRPr>
          </a:p>
          <a:p>
            <a:pPr algn="l"/>
            <a:endParaRPr lang="ar-SA" sz="4521" b="1" dirty="0">
              <a:latin typeface="Tw Cen MT (Body)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32389" y="482018"/>
            <a:ext cx="9093260" cy="10519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236" b="1" dirty="0"/>
              <a:t>Reverberation time  </a:t>
            </a:r>
            <a:endParaRPr lang="ar-SA" sz="6236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732389" y="5464704"/>
          <a:ext cx="9503834" cy="5691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1917">
                  <a:extLst>
                    <a:ext uri="{9D8B030D-6E8A-4147-A177-3AD203B41FA5}">
                      <a16:colId xmlns:a16="http://schemas.microsoft.com/office/drawing/2014/main" xmlns="" val="1622276794"/>
                    </a:ext>
                  </a:extLst>
                </a:gridCol>
                <a:gridCol w="4751917">
                  <a:extLst>
                    <a:ext uri="{9D8B030D-6E8A-4147-A177-3AD203B41FA5}">
                      <a16:colId xmlns:a16="http://schemas.microsoft.com/office/drawing/2014/main" xmlns="" val="1752964969"/>
                    </a:ext>
                  </a:extLst>
                </a:gridCol>
              </a:tblGrid>
              <a:tr h="809212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FREQ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RT(60)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667912822"/>
                  </a:ext>
                </a:extLst>
              </a:tr>
              <a:tr h="809212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63 HZ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1.08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1851767447"/>
                  </a:ext>
                </a:extLst>
              </a:tr>
              <a:tr h="809212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125HZ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.95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2273710871"/>
                  </a:ext>
                </a:extLst>
              </a:tr>
              <a:tr h="809212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250 HZ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.86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3808848850"/>
                  </a:ext>
                </a:extLst>
              </a:tr>
              <a:tr h="809212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500 HZ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.91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25881092"/>
                  </a:ext>
                </a:extLst>
              </a:tr>
              <a:tr h="809212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1 KHZ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.99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3953410353"/>
                  </a:ext>
                </a:extLst>
              </a:tr>
              <a:tr h="809212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2 KHZ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1.13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3228828029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6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180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58337" y="406358"/>
            <a:ext cx="6968574" cy="1051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236" b="1" dirty="0"/>
              <a:t>Reverberation time  </a:t>
            </a:r>
            <a:endParaRPr lang="ar-SA" sz="6236" b="1" dirty="0"/>
          </a:p>
        </p:txBody>
      </p:sp>
      <p:sp>
        <p:nvSpPr>
          <p:cNvPr id="6" name="Rectangle 5"/>
          <p:cNvSpPr/>
          <p:nvPr/>
        </p:nvSpPr>
        <p:spPr>
          <a:xfrm>
            <a:off x="2058815" y="3100657"/>
            <a:ext cx="4099199" cy="6681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742" dirty="0">
                <a:latin typeface="Tw Cen MT (Body)"/>
              </a:rPr>
              <a:t>For Meeting room:</a:t>
            </a:r>
          </a:p>
        </p:txBody>
      </p:sp>
      <p:sp>
        <p:nvSpPr>
          <p:cNvPr id="2" name="Rectangle 1"/>
          <p:cNvSpPr/>
          <p:nvPr/>
        </p:nvSpPr>
        <p:spPr>
          <a:xfrm>
            <a:off x="2115083" y="3944486"/>
            <a:ext cx="10833190" cy="955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6" dirty="0">
                <a:latin typeface="Tw Cen MT (Body)"/>
              </a:rPr>
              <a:t>RT60 value ranges from( 0.6-1.20) , this room achieves requirements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990706" y="5593773"/>
          <a:ext cx="9503834" cy="4878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1917">
                  <a:extLst>
                    <a:ext uri="{9D8B030D-6E8A-4147-A177-3AD203B41FA5}">
                      <a16:colId xmlns:a16="http://schemas.microsoft.com/office/drawing/2014/main" xmlns="" val="1622276794"/>
                    </a:ext>
                  </a:extLst>
                </a:gridCol>
                <a:gridCol w="4751917">
                  <a:extLst>
                    <a:ext uri="{9D8B030D-6E8A-4147-A177-3AD203B41FA5}">
                      <a16:colId xmlns:a16="http://schemas.microsoft.com/office/drawing/2014/main" xmlns="" val="1752964969"/>
                    </a:ext>
                  </a:extLst>
                </a:gridCol>
              </a:tblGrid>
              <a:tr h="809212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FREQ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RT(60)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667912822"/>
                  </a:ext>
                </a:extLst>
              </a:tr>
              <a:tr h="809212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250 HZ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0.62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1851767447"/>
                  </a:ext>
                </a:extLst>
              </a:tr>
              <a:tr h="809212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500HZ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0.63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2273710871"/>
                  </a:ext>
                </a:extLst>
              </a:tr>
              <a:tr h="809212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1 </a:t>
                      </a:r>
                      <a:r>
                        <a:rPr lang="en-US" sz="4400" dirty="0" err="1" smtClean="0"/>
                        <a:t>kHZ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0.65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3808848850"/>
                  </a:ext>
                </a:extLst>
              </a:tr>
              <a:tr h="809212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2 </a:t>
                      </a:r>
                      <a:r>
                        <a:rPr lang="en-US" sz="4400" dirty="0" err="1" smtClean="0"/>
                        <a:t>kHZ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0.68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25881092"/>
                  </a:ext>
                </a:extLst>
              </a:tr>
              <a:tr h="809212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4 KHZ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0.63</a:t>
                      </a:r>
                      <a:endParaRPr lang="en-US" sz="4400" dirty="0"/>
                    </a:p>
                  </a:txBody>
                  <a:tcPr marL="142558" marR="142558" marT="71279" marB="71279"/>
                </a:tc>
                <a:extLst>
                  <a:ext uri="{0D108BD9-81ED-4DB2-BD59-A6C34878D82A}">
                    <a16:rowId xmlns:a16="http://schemas.microsoft.com/office/drawing/2014/main" xmlns="" val="3953410353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8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500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Acoustic Design</a:t>
            </a: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STC for partition must </a:t>
            </a:r>
            <a:r>
              <a:rPr lang="en-US" dirty="0" smtClean="0"/>
              <a:t>=52 dB Improvement in STC by using block with thick.= 14cm &amp; a density of 2000 kg/m3. 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2567" y="5108310"/>
            <a:ext cx="11765746" cy="498951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6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784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386935" y="2494757"/>
            <a:ext cx="12711377" cy="53503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05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51" algn="l" defTabSz="45705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01" algn="l" defTabSz="45705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52" algn="l" defTabSz="45705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03" algn="l" defTabSz="45705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253" algn="l" defTabSz="45705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06" algn="l" defTabSz="45705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355" algn="l" defTabSz="45705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406" algn="l" defTabSz="45705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8942"/>
            <a:r>
              <a:rPr lang="en-US" sz="4521" dirty="0"/>
              <a:t>IIC value for floor and ceiling:</a:t>
            </a:r>
          </a:p>
          <a:p>
            <a:r>
              <a:rPr lang="en-US" sz="4521" dirty="0"/>
              <a:t>The IIC for ceiling must &gt;50 dB, so the value is acceptable. </a:t>
            </a:r>
          </a:p>
          <a:p>
            <a:pPr indent="0">
              <a:buNone/>
            </a:pPr>
            <a:r>
              <a:rPr lang="en-US" sz="4989" b="1" dirty="0">
                <a:ln w="0"/>
                <a:solidFill>
                  <a:srgbClr val="EF792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989" b="1" dirty="0">
                <a:ln w="0"/>
                <a:solidFill>
                  <a:srgbClr val="EF792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989" b="1" dirty="0">
                <a:ln w="0"/>
                <a:solidFill>
                  <a:srgbClr val="EF792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989" b="1" dirty="0">
                <a:ln w="0"/>
                <a:solidFill>
                  <a:srgbClr val="EF792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989" b="1" dirty="0">
              <a:ln w="0"/>
              <a:solidFill>
                <a:srgbClr val="EF792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4989" b="1" dirty="0">
              <a:ln w="0"/>
              <a:solidFill>
                <a:srgbClr val="EF792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1696" y="4633119"/>
            <a:ext cx="6385388" cy="57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7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1354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w Cen MT (Body)"/>
              </a:rPr>
              <a:t>Loud Speakers</a:t>
            </a:r>
            <a:endParaRPr lang="ar-SA" sz="6236" dirty="0">
              <a:latin typeface="Tw Cen MT (Body)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183856" y="5464704"/>
          <a:ext cx="13117535" cy="1311529"/>
        </p:xfrm>
        <a:graphic>
          <a:graphicData uri="http://schemas.openxmlformats.org/drawingml/2006/table">
            <a:tbl>
              <a:tblPr/>
              <a:tblGrid>
                <a:gridCol w="131175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3115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700" b="0" i="0" kern="1200" dirty="0" smtClean="0">
                          <a:solidFill>
                            <a:schemeClr val="tx1"/>
                          </a:solidFill>
                          <a:latin typeface="Tw Cen MT (Body)"/>
                          <a:ea typeface="+mn-ea"/>
                          <a:cs typeface="+mn-cs"/>
                        </a:rPr>
                        <a:t>(380 mm H x 450 mm diameter)</a:t>
                      </a:r>
                      <a:r>
                        <a:rPr lang="ar-SA" sz="3700" b="0" i="0" kern="1200" dirty="0" smtClean="0">
                          <a:solidFill>
                            <a:schemeClr val="tx1"/>
                          </a:solidFill>
                          <a:latin typeface="Tw Cen MT (Body)"/>
                          <a:ea typeface="+mn-ea"/>
                          <a:cs typeface="+mn-cs"/>
                        </a:rPr>
                        <a:t> :</a:t>
                      </a:r>
                      <a:r>
                        <a:rPr lang="en-US" sz="3700" dirty="0" smtClean="0">
                          <a:latin typeface="Tw Cen MT (Body)"/>
                        </a:rPr>
                        <a:t>Enclosure outer dimensions</a:t>
                      </a:r>
                      <a:endParaRPr lang="en-US" sz="3700" kern="1200" dirty="0" smtClean="0">
                        <a:solidFill>
                          <a:schemeClr val="tx1"/>
                        </a:solidFill>
                        <a:latin typeface="Tw Cen MT (Body)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700" kern="1200" dirty="0" smtClean="0">
                          <a:solidFill>
                            <a:schemeClr val="tx1"/>
                          </a:solidFill>
                          <a:latin typeface="Tw Cen MT (Body)"/>
                          <a:ea typeface="+mn-ea"/>
                          <a:cs typeface="+mn-cs"/>
                        </a:rPr>
                        <a:t>130° </a:t>
                      </a:r>
                      <a:r>
                        <a:rPr lang="en-US" sz="3700" dirty="0" smtClean="0">
                          <a:solidFill>
                            <a:srgbClr val="333333"/>
                          </a:solidFill>
                          <a:latin typeface="Tw Cen MT (Body)"/>
                          <a:ea typeface="Times New Roman"/>
                          <a:cs typeface="Arial"/>
                        </a:rPr>
                        <a:t> Nominal coverage angle : </a:t>
                      </a:r>
                      <a:endParaRPr lang="en-US" sz="3700" dirty="0">
                        <a:latin typeface="Tw Cen MT (Body)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94656" y="3801533"/>
            <a:ext cx="12711377" cy="94268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w Cen MT (Body)"/>
              </a:rPr>
              <a:t>ATLAS BT720-4-T47 :</a:t>
            </a:r>
            <a:endParaRPr lang="ar-SA" dirty="0">
              <a:latin typeface="Tw Cen MT (Body)"/>
            </a:endParaRP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6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72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Mechanical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97502" y="3325182"/>
            <a:ext cx="12711377" cy="7009077"/>
          </a:xfrm>
        </p:spPr>
        <p:txBody>
          <a:bodyPr/>
          <a:lstStyle/>
          <a:p>
            <a:pPr marL="498942" indent="-498942">
              <a:spcBef>
                <a:spcPts val="1091"/>
              </a:spcBef>
              <a:buClr>
                <a:schemeClr val="accent2"/>
              </a:buClr>
              <a:buSzPct val="60000"/>
              <a:buNone/>
              <a:defRPr/>
            </a:pPr>
            <a:r>
              <a:rPr lang="en-US" dirty="0" smtClean="0">
                <a:latin typeface="Tw Cen MT (Body)"/>
              </a:rPr>
              <a:t>1</a:t>
            </a:r>
            <a:r>
              <a:rPr lang="en-US" sz="4521" dirty="0">
                <a:latin typeface="Tw Cen MT (Body)"/>
              </a:rPr>
              <a:t>-H-VAC System</a:t>
            </a:r>
          </a:p>
          <a:p>
            <a:pPr lvl="0">
              <a:buNone/>
              <a:defRPr/>
            </a:pPr>
            <a:r>
              <a:rPr lang="en-US" dirty="0" smtClean="0">
                <a:latin typeface="Tw Cen MT (Body)"/>
              </a:rPr>
              <a:t>2- </a:t>
            </a:r>
            <a:r>
              <a:rPr lang="en-US" dirty="0">
                <a:latin typeface="Tw Cen MT (Body)"/>
              </a:rPr>
              <a:t>Water Supply System</a:t>
            </a:r>
          </a:p>
          <a:p>
            <a:pPr lvl="0">
              <a:buNone/>
              <a:defRPr/>
            </a:pPr>
            <a:r>
              <a:rPr lang="en-US" dirty="0" smtClean="0">
                <a:latin typeface="Tw Cen MT (Body)"/>
              </a:rPr>
              <a:t>3-Drainage </a:t>
            </a:r>
            <a:r>
              <a:rPr lang="en-US" dirty="0">
                <a:latin typeface="Tw Cen MT (Body)"/>
              </a:rPr>
              <a:t>System</a:t>
            </a:r>
          </a:p>
          <a:p>
            <a:pPr marL="801872" indent="-801872">
              <a:buNone/>
            </a:pPr>
            <a:endParaRPr lang="ar-SA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4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00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6236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HVAC systems.</a:t>
            </a:r>
          </a:p>
          <a:p>
            <a:r>
              <a:rPr lang="en-US" sz="4053" dirty="0"/>
              <a:t>Systems used are :</a:t>
            </a:r>
          </a:p>
          <a:p>
            <a:pPr>
              <a:buFont typeface="Wingdings" pitchFamily="2" charset="2"/>
              <a:buChar char="Ø"/>
            </a:pPr>
            <a:r>
              <a:rPr lang="en-US" sz="4053" dirty="0"/>
              <a:t> (VRF) SYSTEM.</a:t>
            </a:r>
            <a:r>
              <a:rPr lang="en-US" sz="4053" dirty="0">
                <a:solidFill>
                  <a:srgbClr val="FF0000"/>
                </a:solidFill>
                <a:sym typeface="Wingdings" pitchFamily="2" charset="2"/>
              </a:rPr>
              <a:t> </a:t>
            </a:r>
            <a:endParaRPr lang="en-US" sz="4053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053" dirty="0"/>
              <a:t>Main components of centralized system are :</a:t>
            </a:r>
          </a:p>
          <a:p>
            <a:pPr>
              <a:buFont typeface="Wingdings" pitchFamily="2" charset="2"/>
              <a:buChar char="v"/>
            </a:pPr>
            <a:r>
              <a:rPr lang="en-US" sz="4053" dirty="0"/>
              <a:t>Chiller (for cooling and heating).</a:t>
            </a:r>
          </a:p>
          <a:p>
            <a:pPr>
              <a:buFont typeface="Wingdings" pitchFamily="2" charset="2"/>
              <a:buChar char="v"/>
            </a:pPr>
            <a:r>
              <a:rPr lang="en-US" sz="4053"/>
              <a:t>Outdoor unit.</a:t>
            </a:r>
            <a:endParaRPr lang="en-US" sz="4053" dirty="0"/>
          </a:p>
          <a:p>
            <a:pPr>
              <a:buFont typeface="Wingdings" pitchFamily="2" charset="2"/>
              <a:buChar char="v"/>
            </a:pPr>
            <a:r>
              <a:rPr lang="en-US" sz="4053" dirty="0"/>
              <a:t>FCU.</a:t>
            </a:r>
          </a:p>
          <a:p>
            <a:pPr>
              <a:buFont typeface="Wingdings" pitchFamily="2" charset="2"/>
              <a:buChar char="v"/>
            </a:pPr>
            <a:r>
              <a:rPr lang="en-US" sz="4053" dirty="0"/>
              <a:t>Ducts.</a:t>
            </a:r>
          </a:p>
          <a:p>
            <a:pPr>
              <a:buFont typeface="Wingdings" pitchFamily="2" charset="2"/>
              <a:buChar char="v"/>
            </a:pPr>
            <a:r>
              <a:rPr lang="en-US" sz="4053" dirty="0"/>
              <a:t>Diffusers.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4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444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6236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989" dirty="0">
                <a:solidFill>
                  <a:srgbClr val="FF0000"/>
                </a:solidFill>
              </a:rPr>
              <a:t>Centralized system.</a:t>
            </a:r>
          </a:p>
          <a:p>
            <a:pPr marL="0" indent="0">
              <a:buNone/>
            </a:pPr>
            <a:endParaRPr lang="en-US" sz="4989" dirty="0">
              <a:solidFill>
                <a:srgbClr val="FF0000"/>
              </a:solidFill>
            </a:endParaRPr>
          </a:p>
          <a:p>
            <a:r>
              <a:rPr lang="en-US" sz="4989" dirty="0"/>
              <a:t>Cooling load = 916 KW . </a:t>
            </a:r>
          </a:p>
          <a:p>
            <a:pPr marL="0" indent="0">
              <a:buNone/>
            </a:pPr>
            <a:endParaRPr lang="en-US" sz="4989" dirty="0"/>
          </a:p>
          <a:p>
            <a:r>
              <a:rPr lang="en-US" sz="4989" dirty="0"/>
              <a:t>Selected chiller is </a:t>
            </a:r>
            <a:r>
              <a:rPr lang="en-US" sz="4989" b="1" dirty="0"/>
              <a:t>CUW280DSY with cooling capacity 945kw.</a:t>
            </a:r>
            <a:r>
              <a:rPr lang="en-US" sz="4989" dirty="0"/>
              <a:t> </a:t>
            </a:r>
          </a:p>
          <a:p>
            <a:endParaRPr lang="en-US" sz="4989" dirty="0"/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4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8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Centralized system.</a:t>
            </a:r>
          </a:p>
          <a:p>
            <a:r>
              <a:rPr lang="en-US" sz="3742" dirty="0">
                <a:latin typeface="Times New Roman" pitchFamily="18" charset="0"/>
                <a:cs typeface="Times New Roman" pitchFamily="18" charset="0"/>
              </a:rPr>
              <a:t>Outdoor unit. </a:t>
            </a:r>
          </a:p>
          <a:p>
            <a:pPr marL="0" indent="0">
              <a:buNone/>
            </a:pPr>
            <a:r>
              <a:rPr lang="en-US" sz="3742" dirty="0">
                <a:latin typeface="Times New Roman" pitchFamily="18" charset="0"/>
                <a:cs typeface="Times New Roman" pitchFamily="18" charset="0"/>
              </a:rPr>
              <a:t>Selected outdoor unit is 1404FTB-E. </a:t>
            </a:r>
          </a:p>
          <a:p>
            <a:r>
              <a:rPr lang="en-US" sz="3742" dirty="0">
                <a:latin typeface="Times New Roman" pitchFamily="18" charset="0"/>
                <a:cs typeface="Times New Roman" pitchFamily="18" charset="0"/>
              </a:rPr>
              <a:t> Diffusers.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92026" y="3682735"/>
            <a:ext cx="4028330" cy="4157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0929" y="6415087"/>
            <a:ext cx="4633119" cy="35308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6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497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6236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742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Ducts and diffusers arrangement in 8</a:t>
            </a:r>
            <a:r>
              <a:rPr lang="en-US" sz="3742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742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floor.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536" y="3670586"/>
            <a:ext cx="12414382" cy="645963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6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93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AF3146F-C31A-4B9E-B41B-13A389EFD5A4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7128D91E-7623-4E58-9C9F-328EC4B26D1D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xmlns="" id="{25EEF5B9-76F6-45B2-AC48-52C635D8B38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03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4B8C83FB-9BD6-49EB-B783-1FC9B321BD7C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  <a:solidFill>
            <a:srgbClr val="9B2D2D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0E9319A4-8F5D-4F37-A982-86937902F173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C548E8E6-41AF-465D-9019-A6AE956E683B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30C72F0-D22D-4EE3-A2CB-4152F75BD5FB}"/>
              </a:ext>
            </a:extLst>
          </p:cNvPr>
          <p:cNvSpPr/>
          <p:nvPr/>
        </p:nvSpPr>
        <p:spPr>
          <a:xfrm>
            <a:off x="916879" y="-223445"/>
            <a:ext cx="9975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General Layout study  (location)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387B469E-E16A-4E43-BA6B-391681F01160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55FDFCC-6302-485C-844B-F2EA9B0737BB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AF552B3-76BE-4A8B-81B2-7DB838733973}"/>
              </a:ext>
            </a:extLst>
          </p:cNvPr>
          <p:cNvSpPr txBox="1"/>
          <p:nvPr/>
        </p:nvSpPr>
        <p:spPr>
          <a:xfrm>
            <a:off x="60367" y="437755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pic>
        <p:nvPicPr>
          <p:cNvPr id="16" name="Picture 15" descr="C:\Users\gytyju\AppData\Local\Microsoft\Windows\INetCache\Content.Word\11111111111.jpg">
            <a:extLst>
              <a:ext uri="{FF2B5EF4-FFF2-40B4-BE49-F238E27FC236}">
                <a16:creationId xmlns:a16="http://schemas.microsoft.com/office/drawing/2014/main" xmlns="" id="{6305DFB5-BC8D-442D-8A9F-DE79C0F7652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61" t="25231" r="8854" b="26852"/>
          <a:stretch/>
        </p:blipFill>
        <p:spPr bwMode="auto">
          <a:xfrm>
            <a:off x="-20836" y="1004297"/>
            <a:ext cx="15138431" cy="966960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2" name="Picture 21" descr="A picture containing object&#10;&#10;Description generated with high confidence">
            <a:extLst>
              <a:ext uri="{FF2B5EF4-FFF2-40B4-BE49-F238E27FC236}">
                <a16:creationId xmlns:a16="http://schemas.microsoft.com/office/drawing/2014/main" xmlns="" id="{1B73D2E8-127D-460C-9B4D-5F58D68209C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90086">
            <a:off x="816946" y="1661682"/>
            <a:ext cx="896620" cy="104902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94000"/>
              </a:srgbClr>
            </a:outerShdw>
          </a:effectLst>
        </p:spPr>
      </p:pic>
      <p:sp>
        <p:nvSpPr>
          <p:cNvPr id="18" name="Arrow: Pentagon 17">
            <a:extLst>
              <a:ext uri="{FF2B5EF4-FFF2-40B4-BE49-F238E27FC236}">
                <a16:creationId xmlns:a16="http://schemas.microsoft.com/office/drawing/2014/main" xmlns="" id="{8A508A99-E9B7-4956-BA16-71C98D723503}"/>
              </a:ext>
            </a:extLst>
          </p:cNvPr>
          <p:cNvSpPr/>
          <p:nvPr/>
        </p:nvSpPr>
        <p:spPr>
          <a:xfrm>
            <a:off x="-20836" y="9857026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6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94ECEF5-8B9B-449F-9965-F7BA4DB63657}"/>
              </a:ext>
            </a:extLst>
          </p:cNvPr>
          <p:cNvSpPr/>
          <p:nvPr/>
        </p:nvSpPr>
        <p:spPr>
          <a:xfrm>
            <a:off x="916879" y="4246156"/>
            <a:ext cx="2214248" cy="8168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sz="2400" b="1" dirty="0"/>
              <a:t>موقع المشروع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191469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6236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Outdoor unit.</a:t>
            </a:r>
          </a:p>
          <a:p>
            <a:r>
              <a:rPr lang="en-US" dirty="0"/>
              <a:t> the cooling capacity for each one is 118kw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976173" y="5078517"/>
            <a:ext cx="11167004" cy="32075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34674" y="8880051"/>
            <a:ext cx="5904180" cy="5721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6" dirty="0">
                <a:latin typeface="Times New Roman" panose="02020603050405020304" pitchFamily="18" charset="0"/>
                <a:ea typeface="Calibri" panose="020F0502020204030204" pitchFamily="34" charset="0"/>
              </a:rPr>
              <a:t>Specifications of selected outdoor unit.</a:t>
            </a:r>
            <a:r>
              <a:rPr lang="en-US" sz="3118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2806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8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14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236" b="1" dirty="0"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6236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533156" y="2897624"/>
            <a:ext cx="5813836" cy="7401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0220" indent="-441920">
              <a:spcBef>
                <a:spcPts val="935"/>
              </a:spcBef>
              <a:buClr>
                <a:schemeClr val="accent1"/>
              </a:buClr>
              <a:buSzPct val="80000"/>
              <a:defRPr/>
            </a:pPr>
            <a:r>
              <a:rPr lang="en-US" sz="4677" b="1" dirty="0"/>
              <a:t>Water supply design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2944" y="2539344"/>
            <a:ext cx="6120999" cy="8002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22835" y="6540662"/>
            <a:ext cx="5699244" cy="2251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6" dirty="0"/>
              <a:t>For the right part:</a:t>
            </a:r>
          </a:p>
          <a:p>
            <a:r>
              <a:rPr lang="en-US" sz="2806" dirty="0"/>
              <a:t>Vertical →2.5</a:t>
            </a:r>
          </a:p>
          <a:p>
            <a:r>
              <a:rPr lang="en-US" sz="2806" dirty="0"/>
              <a:t>Horizontal →1</a:t>
            </a:r>
          </a:p>
          <a:p>
            <a:r>
              <a:rPr lang="en-US" sz="2806" dirty="0"/>
              <a:t>Branch →3/4</a:t>
            </a:r>
          </a:p>
          <a:p>
            <a:endParaRPr lang="en-US" sz="2806" dirty="0"/>
          </a:p>
        </p:txBody>
      </p:sp>
      <p:sp>
        <p:nvSpPr>
          <p:cNvPr id="11" name="TextBox 10"/>
          <p:cNvSpPr txBox="1"/>
          <p:nvPr/>
        </p:nvSpPr>
        <p:spPr>
          <a:xfrm>
            <a:off x="1668307" y="4255484"/>
            <a:ext cx="5699244" cy="2251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6" dirty="0"/>
              <a:t>For the left part:</a:t>
            </a:r>
          </a:p>
          <a:p>
            <a:r>
              <a:rPr lang="en-US" sz="2806" dirty="0"/>
              <a:t>Vertical →2.5</a:t>
            </a:r>
          </a:p>
          <a:p>
            <a:r>
              <a:rPr lang="en-US" sz="2806" dirty="0"/>
              <a:t>Horizontal →1.5</a:t>
            </a:r>
          </a:p>
          <a:p>
            <a:r>
              <a:rPr lang="en-US" sz="2806" dirty="0"/>
              <a:t>Branch →1</a:t>
            </a:r>
          </a:p>
          <a:p>
            <a:endParaRPr lang="en-US" sz="2806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1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072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Water distribution System in GF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68" y="3445139"/>
            <a:ext cx="13904108" cy="650418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6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312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4606" y="1234593"/>
            <a:ext cx="12711377" cy="12794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236" b="1" dirty="0"/>
              <a:t>Domestic hot water</a:t>
            </a:r>
            <a:endParaRPr lang="ar-SA" sz="6236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36189" y="3100593"/>
            <a:ext cx="8296700" cy="129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558" tIns="71279" rIns="142558" bIns="71279" numCol="1" anchor="ctr" anchorCtr="0" compatLnSpc="1">
            <a:prstTxWarp prst="textNoShape">
              <a:avLst/>
            </a:prstTxWarp>
            <a:spAutoFit/>
          </a:bodyPr>
          <a:lstStyle/>
          <a:p>
            <a:pPr defTabSz="1425550"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742" dirty="0">
                <a:solidFill>
                  <a:prstClr val="black"/>
                </a:solidFill>
                <a:latin typeface="Tw Cen MT"/>
                <a:ea typeface="Times New Roman" pitchFamily="18" charset="0"/>
                <a:cs typeface="Times New Roman" pitchFamily="18" charset="0"/>
              </a:rPr>
              <a:t>We need almost 25 m3 for DHW</a:t>
            </a:r>
            <a:endParaRPr lang="en-US" sz="3742" dirty="0">
              <a:solidFill>
                <a:prstClr val="black"/>
              </a:solidFill>
              <a:latin typeface="Tw Cen MT"/>
              <a:cs typeface="Arial" pitchFamily="34" charset="0"/>
            </a:endParaRPr>
          </a:p>
          <a:p>
            <a:pPr defTabSz="14255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742" dirty="0">
                <a:solidFill>
                  <a:prstClr val="black"/>
                </a:solidFill>
                <a:latin typeface="Tw Cen MT"/>
                <a:ea typeface="Times New Roman" pitchFamily="18" charset="0"/>
                <a:cs typeface="Times New Roman" pitchFamily="18" charset="0"/>
              </a:rPr>
              <a:t>we  used boiler system to heat water</a:t>
            </a:r>
            <a:endParaRPr lang="en-US" sz="3742" dirty="0">
              <a:solidFill>
                <a:prstClr val="black"/>
              </a:solidFill>
              <a:latin typeface="Tw Cen MT"/>
              <a:cs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4589727" y="4870714"/>
          <a:ext cx="5580534" cy="4656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0267">
                  <a:extLst>
                    <a:ext uri="{9D8B030D-6E8A-4147-A177-3AD203B41FA5}">
                      <a16:colId xmlns:a16="http://schemas.microsoft.com/office/drawing/2014/main" xmlns="" val="1880992345"/>
                    </a:ext>
                  </a:extLst>
                </a:gridCol>
                <a:gridCol w="2790267">
                  <a:extLst>
                    <a:ext uri="{9D8B030D-6E8A-4147-A177-3AD203B41FA5}">
                      <a16:colId xmlns:a16="http://schemas.microsoft.com/office/drawing/2014/main" xmlns="" val="422861545"/>
                    </a:ext>
                  </a:extLst>
                </a:gridCol>
              </a:tblGrid>
              <a:tr h="7844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Equipment Hot 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6918" marR="1069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water required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6918" marR="106918" marT="0" marB="0"/>
                </a:tc>
                <a:extLst>
                  <a:ext uri="{0D108BD9-81ED-4DB2-BD59-A6C34878D82A}">
                    <a16:rowId xmlns:a16="http://schemas.microsoft.com/office/drawing/2014/main" xmlns="" val="3848148801"/>
                  </a:ext>
                </a:extLst>
              </a:tr>
              <a:tr h="14577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Clothes washing machine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6918" marR="1069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 1520 L/ standard size machine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6918" marR="106918" marT="0" marB="0"/>
                </a:tc>
                <a:extLst>
                  <a:ext uri="{0D108BD9-81ED-4DB2-BD59-A6C34878D82A}">
                    <a16:rowId xmlns:a16="http://schemas.microsoft.com/office/drawing/2014/main" xmlns="" val="1716243391"/>
                  </a:ext>
                </a:extLst>
              </a:tr>
              <a:tr h="7844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Tub bathing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6918" marR="1069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 (40L/person) 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6918" marR="106918" marT="0" marB="0"/>
                </a:tc>
                <a:extLst>
                  <a:ext uri="{0D108BD9-81ED-4DB2-BD59-A6C34878D82A}">
                    <a16:rowId xmlns:a16="http://schemas.microsoft.com/office/drawing/2014/main" xmlns="" val="3997749468"/>
                  </a:ext>
                </a:extLst>
              </a:tr>
              <a:tr h="814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lavatory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6918" marR="1069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15 L/day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6918" marR="106918" marT="0" marB="0"/>
                </a:tc>
                <a:extLst>
                  <a:ext uri="{0D108BD9-81ED-4DB2-BD59-A6C34878D82A}">
                    <a16:rowId xmlns:a16="http://schemas.microsoft.com/office/drawing/2014/main" xmlns="" val="3987107805"/>
                  </a:ext>
                </a:extLst>
              </a:tr>
              <a:tr h="814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Dishwashing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6918" marR="1069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60L/day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06918" marR="106918" marT="0" marB="0"/>
                </a:tc>
                <a:extLst>
                  <a:ext uri="{0D108BD9-81ED-4DB2-BD59-A6C34878D82A}">
                    <a16:rowId xmlns:a16="http://schemas.microsoft.com/office/drawing/2014/main" xmlns="" val="3633410215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 smtClean="0"/>
                <a:t>05</a:t>
              </a:r>
              <a:endParaRPr lang="en-US" sz="5000" b="1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E95F626-8012-4D82-B27D-E0EECAB83A24}"/>
              </a:ext>
            </a:extLst>
          </p:cNvPr>
          <p:cNvSpPr/>
          <p:nvPr/>
        </p:nvSpPr>
        <p:spPr>
          <a:xfrm>
            <a:off x="916879" y="-223445"/>
            <a:ext cx="7751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</a:t>
            </a:r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5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مستطيل 19"/>
          <p:cNvSpPr/>
          <p:nvPr/>
        </p:nvSpPr>
        <p:spPr>
          <a:xfrm>
            <a:off x="812800" y="1605281"/>
            <a:ext cx="117449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en-GB" sz="4000" b="1" dirty="0">
                <a:solidFill>
                  <a:srgbClr val="E66C1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Drainage system 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2625" y="3259761"/>
            <a:ext cx="3730625" cy="53807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323444" y="3315875"/>
            <a:ext cx="4338707" cy="4307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58841759"/>
              </p:ext>
            </p:extLst>
          </p:nvPr>
        </p:nvGraphicFramePr>
        <p:xfrm>
          <a:off x="993913" y="3260037"/>
          <a:ext cx="4850296" cy="5636123"/>
        </p:xfrm>
        <a:graphic>
          <a:graphicData uri="http://schemas.openxmlformats.org/drawingml/2006/table">
            <a:tbl>
              <a:tblPr rtl="1" firstRow="1" bandRow="1">
                <a:tableStyleId>{5DA37D80-6434-44D0-A028-1B22A696006F}</a:tableStyleId>
              </a:tblPr>
              <a:tblGrid>
                <a:gridCol w="16167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68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66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59699"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Diameter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err="1"/>
                        <a:t>DFu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Fixture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83020"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4"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4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W.C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9699"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2"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1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Lavatory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88849"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2"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2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Kitchen sink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5253">
                <a:tc>
                  <a:txBody>
                    <a:bodyPr/>
                    <a:lstStyle/>
                    <a:p>
                      <a:pPr marL="0" marR="0" indent="0" algn="ctr" defTabSz="14733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2"</a:t>
                      </a:r>
                      <a:endParaRPr lang="ar-JO" sz="2800" dirty="0"/>
                    </a:p>
                    <a:p>
                      <a:pPr algn="ctr" rtl="0"/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2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/>
                        <a:t>Shower </a:t>
                      </a:r>
                      <a:endParaRPr lang="ar-JO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12D7B50-B38F-45C5-B845-4D7E3BD5D2BB}"/>
              </a:ext>
            </a:extLst>
          </p:cNvPr>
          <p:cNvSpPr/>
          <p:nvPr/>
        </p:nvSpPr>
        <p:spPr>
          <a:xfrm>
            <a:off x="916881" y="-223442"/>
            <a:ext cx="5978501" cy="923299"/>
          </a:xfrm>
          <a:prstGeom prst="rect">
            <a:avLst/>
          </a:prstGeom>
          <a:noFill/>
        </p:spPr>
        <p:txBody>
          <a:bodyPr wrap="none" lIns="91411" tIns="45705" rIns="91411" bIns="45705">
            <a:spAutoFit/>
          </a:bodyPr>
          <a:lstStyle/>
          <a:p>
            <a:r>
              <a:rPr lang="en-US" sz="5400" b="1" spc="60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</a:p>
        </p:txBody>
      </p:sp>
    </p:spTree>
    <p:extLst>
      <p:ext uri="{BB962C8B-B14F-4D97-AF65-F5344CB8AC3E}">
        <p14:creationId xmlns:p14="http://schemas.microsoft.com/office/powerpoint/2010/main" xmlns="" val="202954526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56239726-231C-4358-B970-B804F8ABB3C9}"/>
              </a:ext>
            </a:extLst>
          </p:cNvPr>
          <p:cNvSpPr/>
          <p:nvPr/>
        </p:nvSpPr>
        <p:spPr>
          <a:xfrm>
            <a:off x="916879" y="-223442"/>
            <a:ext cx="5262921" cy="923299"/>
          </a:xfrm>
          <a:prstGeom prst="rect">
            <a:avLst/>
          </a:prstGeom>
          <a:noFill/>
        </p:spPr>
        <p:txBody>
          <a:bodyPr wrap="none" lIns="91411" tIns="45705" rIns="91411" bIns="45705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 rot="10800000" flipV="1">
            <a:off x="791597" y="1686799"/>
            <a:ext cx="847344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4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GB" sz="4000" b="1" i="0" u="none" strike="noStrike" cap="none" normalizeH="0" baseline="0" dirty="0">
                <a:ln>
                  <a:noFill/>
                </a:ln>
                <a:solidFill>
                  <a:srgbClr val="E66C1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Electric lighting Analysis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en-GB" sz="4000" b="1" dirty="0">
                <a:solidFill>
                  <a:srgbClr val="E66C1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Circuit breaker and Socket.</a:t>
            </a:r>
          </a:p>
        </p:txBody>
      </p:sp>
    </p:spTree>
    <p:extLst>
      <p:ext uri="{BB962C8B-B14F-4D97-AF65-F5344CB8AC3E}">
        <p14:creationId xmlns:p14="http://schemas.microsoft.com/office/powerpoint/2010/main" xmlns="" val="245003812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3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67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مستطيل 19"/>
          <p:cNvSpPr/>
          <p:nvPr/>
        </p:nvSpPr>
        <p:spPr>
          <a:xfrm>
            <a:off x="679317" y="1502847"/>
            <a:ext cx="62445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en-GB" sz="4000" b="1" dirty="0">
                <a:solidFill>
                  <a:srgbClr val="E66C1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Electric lighting Analysis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298174" y="2464904"/>
            <a:ext cx="6102626" cy="6420679"/>
          </a:xfrm>
          <a:prstGeom prst="rect">
            <a:avLst/>
          </a:prstGeom>
        </p:spPr>
        <p:txBody>
          <a:bodyPr/>
          <a:lstStyle/>
          <a:p>
            <a:pPr marL="552521" marR="0" lvl="0" indent="-552521" algn="l" defTabSz="14733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E66C1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Recommended illumination.</a:t>
            </a:r>
          </a:p>
          <a:p>
            <a:pPr marL="552521" marR="0" lvl="0" indent="-552521" algn="l" defTabSz="14733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en-US" sz="3600" dirty="0">
              <a:solidFill>
                <a:srgbClr val="E66C10"/>
              </a:solidFill>
            </a:endParaRPr>
          </a:p>
          <a:p>
            <a:pPr marL="552521" marR="0" lvl="0" indent="-552521" algn="l" defTabSz="14733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E66C1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52521" marR="0" lvl="0" indent="-552521" algn="l" defTabSz="147339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E66C1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344241"/>
            <a:ext cx="5628844" cy="5938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56239726-231C-4358-B970-B804F8ABB3C9}"/>
              </a:ext>
            </a:extLst>
          </p:cNvPr>
          <p:cNvSpPr/>
          <p:nvPr/>
        </p:nvSpPr>
        <p:spPr>
          <a:xfrm>
            <a:off x="916879" y="-223442"/>
            <a:ext cx="5436045" cy="923299"/>
          </a:xfrm>
          <a:prstGeom prst="rect">
            <a:avLst/>
          </a:prstGeom>
          <a:noFill/>
        </p:spPr>
        <p:txBody>
          <a:bodyPr wrap="none" lIns="91411" tIns="45705" rIns="91411" bIns="45705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 </a:t>
            </a:r>
          </a:p>
        </p:txBody>
      </p:sp>
    </p:spTree>
    <p:extLst>
      <p:ext uri="{BB962C8B-B14F-4D97-AF65-F5344CB8AC3E}">
        <p14:creationId xmlns:p14="http://schemas.microsoft.com/office/powerpoint/2010/main" xmlns="" val="245003812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3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6239726-231C-4358-B970-B804F8ABB3C9}"/>
              </a:ext>
            </a:extLst>
          </p:cNvPr>
          <p:cNvSpPr/>
          <p:nvPr/>
        </p:nvSpPr>
        <p:spPr>
          <a:xfrm>
            <a:off x="916879" y="-223442"/>
            <a:ext cx="5436045" cy="923299"/>
          </a:xfrm>
          <a:prstGeom prst="rect">
            <a:avLst/>
          </a:prstGeom>
          <a:noFill/>
        </p:spPr>
        <p:txBody>
          <a:bodyPr wrap="none" lIns="91411" tIns="45705" rIns="91411" bIns="45705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 </a:t>
            </a:r>
          </a:p>
        </p:txBody>
      </p:sp>
      <p:sp>
        <p:nvSpPr>
          <p:cNvPr id="15" name="مستطيل 27"/>
          <p:cNvSpPr/>
          <p:nvPr/>
        </p:nvSpPr>
        <p:spPr>
          <a:xfrm>
            <a:off x="675339" y="1015167"/>
            <a:ext cx="47548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GB" sz="4000" dirty="0">
                <a:solidFill>
                  <a:srgbClr val="E66C10"/>
                </a:solidFill>
              </a:rPr>
              <a:t>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Artificial</a:t>
            </a:r>
            <a:r>
              <a:rPr lang="en-GB" sz="4000" b="1" dirty="0">
                <a:solidFill>
                  <a:srgbClr val="E66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lighting</a:t>
            </a:r>
            <a:r>
              <a:rPr lang="en-GB" sz="4000" b="1" dirty="0">
                <a:solidFill>
                  <a:srgbClr val="E66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GB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881" y="1888434"/>
            <a:ext cx="6396928" cy="33497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298" y="1868557"/>
            <a:ext cx="6214722" cy="33196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55166" y="6134794"/>
            <a:ext cx="7069171" cy="32676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" name="مستطيل 19"/>
          <p:cNvSpPr/>
          <p:nvPr/>
        </p:nvSpPr>
        <p:spPr>
          <a:xfrm flipH="1">
            <a:off x="4790658" y="9683855"/>
            <a:ext cx="59833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For most spaces selected luminaires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مستطيل 19"/>
          <p:cNvSpPr/>
          <p:nvPr/>
        </p:nvSpPr>
        <p:spPr>
          <a:xfrm>
            <a:off x="5243299" y="5476290"/>
            <a:ext cx="48946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Bed room selected luminaires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003812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3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69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6239726-231C-4358-B970-B804F8ABB3C9}"/>
              </a:ext>
            </a:extLst>
          </p:cNvPr>
          <p:cNvSpPr/>
          <p:nvPr/>
        </p:nvSpPr>
        <p:spPr>
          <a:xfrm>
            <a:off x="916879" y="-223442"/>
            <a:ext cx="5262921" cy="923299"/>
          </a:xfrm>
          <a:prstGeom prst="rect">
            <a:avLst/>
          </a:prstGeom>
          <a:noFill/>
        </p:spPr>
        <p:txBody>
          <a:bodyPr wrap="none" lIns="91411" tIns="45705" rIns="91411" bIns="45705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</a:p>
        </p:txBody>
      </p:sp>
      <p:pic>
        <p:nvPicPr>
          <p:cNvPr id="15" name="Picture 1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2765" y="2723321"/>
            <a:ext cx="6023114" cy="57845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894523" y="4373217"/>
          <a:ext cx="3836504" cy="2206488"/>
        </p:xfrm>
        <a:graphic>
          <a:graphicData uri="http://schemas.openxmlformats.org/drawingml/2006/table">
            <a:tbl>
              <a:tblPr/>
              <a:tblGrid>
                <a:gridCol w="1485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50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658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583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Arial"/>
                        </a:rPr>
                        <a:t>E(</a:t>
                      </a:r>
                      <a:r>
                        <a:rPr lang="en-US" sz="2400" dirty="0" err="1">
                          <a:latin typeface="Calibri"/>
                          <a:ea typeface="Times New Roman"/>
                          <a:cs typeface="Arial"/>
                        </a:rPr>
                        <a:t>lux</a:t>
                      </a:r>
                      <a:r>
                        <a:rPr lang="en-US" sz="2400" dirty="0">
                          <a:latin typeface="Calibri"/>
                          <a:ea typeface="Times New Roman"/>
                          <a:cs typeface="Arial"/>
                        </a:rPr>
                        <a:t>)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Arial"/>
                        </a:rPr>
                        <a:t>U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Arial"/>
                        </a:rPr>
                        <a:t>UGR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81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E36C0A"/>
                          </a:solidFill>
                          <a:latin typeface="Calibri"/>
                          <a:ea typeface="Times New Roman"/>
                          <a:cs typeface="Arial"/>
                        </a:rPr>
                        <a:t>279 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E36C0A"/>
                          </a:solidFill>
                          <a:latin typeface="Calibri"/>
                          <a:ea typeface="Times New Roman"/>
                          <a:cs typeface="Arial"/>
                        </a:rPr>
                        <a:t>.81 </a:t>
                      </a:r>
                      <a:endParaRPr lang="en-US" sz="2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E36C0A"/>
                          </a:solidFill>
                          <a:latin typeface="Calibri"/>
                          <a:ea typeface="Times New Roman"/>
                          <a:cs typeface="Arial"/>
                        </a:rPr>
                        <a:t>17&lt;19 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3" name="مستطيل 27"/>
          <p:cNvSpPr/>
          <p:nvPr/>
        </p:nvSpPr>
        <p:spPr>
          <a:xfrm>
            <a:off x="827739" y="1167567"/>
            <a:ext cx="462658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GB" sz="4000" dirty="0">
                <a:solidFill>
                  <a:srgbClr val="E66C10"/>
                </a:solidFill>
              </a:rPr>
              <a:t>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Artificial</a:t>
            </a:r>
            <a:r>
              <a:rPr lang="en-GB" sz="4000" b="1" dirty="0">
                <a:solidFill>
                  <a:srgbClr val="E66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lighting</a:t>
            </a:r>
          </a:p>
          <a:p>
            <a:pPr marL="514350" indent="-514350">
              <a:buFont typeface="Wingdings" pitchFamily="2" charset="2"/>
              <a:buChar char="Ø"/>
            </a:pPr>
            <a:endParaRPr lang="en-GB" sz="4000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v"/>
            </a:pPr>
            <a:r>
              <a:rPr lang="en-GB" sz="4000" b="1" dirty="0">
                <a:solidFill>
                  <a:srgbClr val="EF79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Double bedroom</a:t>
            </a:r>
          </a:p>
        </p:txBody>
      </p:sp>
    </p:spTree>
    <p:extLst>
      <p:ext uri="{BB962C8B-B14F-4D97-AF65-F5344CB8AC3E}">
        <p14:creationId xmlns:p14="http://schemas.microsoft.com/office/powerpoint/2010/main" xmlns="" val="24500381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3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6239726-231C-4358-B970-B804F8ABB3C9}"/>
              </a:ext>
            </a:extLst>
          </p:cNvPr>
          <p:cNvSpPr/>
          <p:nvPr/>
        </p:nvSpPr>
        <p:spPr>
          <a:xfrm>
            <a:off x="916879" y="-223442"/>
            <a:ext cx="5436045" cy="923299"/>
          </a:xfrm>
          <a:prstGeom prst="rect">
            <a:avLst/>
          </a:prstGeom>
          <a:noFill/>
        </p:spPr>
        <p:txBody>
          <a:bodyPr wrap="none" lIns="91411" tIns="45705" rIns="91411" bIns="45705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 </a:t>
            </a:r>
          </a:p>
        </p:txBody>
      </p:sp>
      <p:pic>
        <p:nvPicPr>
          <p:cNvPr id="15" name="Picture 3" descr="C:\Users\AbuQais\Desktop\electrical\xyz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94382" y="2533290"/>
            <a:ext cx="5837235" cy="48017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مستطيل 27"/>
          <p:cNvSpPr/>
          <p:nvPr/>
        </p:nvSpPr>
        <p:spPr>
          <a:xfrm>
            <a:off x="827739" y="1167567"/>
            <a:ext cx="46265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GB" sz="4000" dirty="0">
                <a:solidFill>
                  <a:srgbClr val="E66C10"/>
                </a:solidFill>
              </a:rPr>
              <a:t>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Artificial</a:t>
            </a:r>
            <a:r>
              <a:rPr lang="en-GB" sz="4000" b="1" dirty="0">
                <a:solidFill>
                  <a:srgbClr val="E66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lighting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GB" sz="4000" b="1" dirty="0">
                <a:solidFill>
                  <a:srgbClr val="EF79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Clinic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9362660" y="7732644"/>
          <a:ext cx="4664766" cy="1510747"/>
        </p:xfrm>
        <a:graphic>
          <a:graphicData uri="http://schemas.openxmlformats.org/drawingml/2006/table">
            <a:tbl>
              <a:tblPr/>
              <a:tblGrid>
                <a:gridCol w="18063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192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391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126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Arial"/>
                        </a:rPr>
                        <a:t>E(</a:t>
                      </a:r>
                      <a:r>
                        <a:rPr lang="en-US" sz="2400" dirty="0" err="1">
                          <a:latin typeface="Calibri"/>
                          <a:ea typeface="Times New Roman"/>
                          <a:cs typeface="Arial"/>
                        </a:rPr>
                        <a:t>lux</a:t>
                      </a:r>
                      <a:r>
                        <a:rPr lang="en-US" sz="2400" dirty="0">
                          <a:latin typeface="Calibri"/>
                          <a:ea typeface="Times New Roman"/>
                          <a:cs typeface="Arial"/>
                        </a:rPr>
                        <a:t>)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Arial"/>
                        </a:rPr>
                        <a:t>U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Arial"/>
                        </a:rPr>
                        <a:t>UGR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81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E36C0A"/>
                          </a:solidFill>
                          <a:latin typeface="Calibri"/>
                          <a:ea typeface="Times New Roman"/>
                          <a:cs typeface="Arial"/>
                        </a:rPr>
                        <a:t>309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E36C0A"/>
                          </a:solidFill>
                          <a:latin typeface="Calibri"/>
                          <a:ea typeface="Times New Roman"/>
                          <a:cs typeface="Arial"/>
                        </a:rPr>
                        <a:t>.74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E36C0A"/>
                          </a:solidFill>
                          <a:latin typeface="Calibri"/>
                          <a:ea typeface="Times New Roman"/>
                          <a:cs typeface="Arial"/>
                        </a:rPr>
                        <a:t>18&lt;22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1166192" y="7726018"/>
          <a:ext cx="4585252" cy="1411356"/>
        </p:xfrm>
        <a:graphic>
          <a:graphicData uri="http://schemas.openxmlformats.org/drawingml/2006/table">
            <a:tbl>
              <a:tblPr/>
              <a:tblGrid>
                <a:gridCol w="17755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67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128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591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Arial"/>
                        </a:rPr>
                        <a:t>E(</a:t>
                      </a:r>
                      <a:r>
                        <a:rPr lang="en-US" sz="2400" dirty="0" err="1">
                          <a:latin typeface="Calibri"/>
                          <a:ea typeface="Times New Roman"/>
                          <a:cs typeface="Arial"/>
                        </a:rPr>
                        <a:t>lux</a:t>
                      </a:r>
                      <a:r>
                        <a:rPr lang="en-US" sz="2400" dirty="0">
                          <a:latin typeface="Calibri"/>
                          <a:ea typeface="Times New Roman"/>
                          <a:cs typeface="Arial"/>
                        </a:rPr>
                        <a:t>)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Times New Roman"/>
                          <a:cs typeface="Arial"/>
                        </a:rPr>
                        <a:t>U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Times New Roman"/>
                          <a:cs typeface="Arial"/>
                        </a:rPr>
                        <a:t>UGR 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522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E36C0A"/>
                          </a:solidFill>
                          <a:latin typeface="Calibri"/>
                          <a:ea typeface="Times New Roman"/>
                          <a:cs typeface="Arial"/>
                        </a:rPr>
                        <a:t>579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E36C0A"/>
                          </a:solidFill>
                          <a:latin typeface="Calibri"/>
                          <a:ea typeface="Times New Roman"/>
                          <a:cs typeface="Arial"/>
                        </a:rPr>
                        <a:t>.87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E36C0A"/>
                          </a:solidFill>
                          <a:latin typeface="Calibri"/>
                          <a:ea typeface="Times New Roman"/>
                          <a:cs typeface="Arial"/>
                        </a:rPr>
                        <a:t>12.7&lt;19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5" name="مستطيل 27"/>
          <p:cNvSpPr/>
          <p:nvPr/>
        </p:nvSpPr>
        <p:spPr>
          <a:xfrm>
            <a:off x="9110348" y="1180819"/>
            <a:ext cx="46265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endParaRPr lang="en-GB" sz="4000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v"/>
            </a:pPr>
            <a:r>
              <a:rPr lang="en-GB" sz="4000" b="1" dirty="0">
                <a:solidFill>
                  <a:srgbClr val="EF79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Training room</a:t>
            </a:r>
          </a:p>
        </p:txBody>
      </p:sp>
      <p:pic>
        <p:nvPicPr>
          <p:cNvPr id="26" name="Picture 2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4035" y="2604052"/>
            <a:ext cx="5844207" cy="46713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50038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C4877F4-9344-41EF-ACE7-B47EC4D0B3FB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E0626DEC-9FC9-48E1-8778-E957DF46A6AC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xmlns="" id="{8EB5E9FD-9E5E-4D60-9BB7-D6D22F8B1C27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03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31CC336-1FB9-4C27-A4B7-57500EBC7A4B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4EA6F619-8EE9-4C49-9948-E57E01C366F5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E087E2F6-FD8A-434E-A3F9-4D63DA32422C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75614E9-357F-4619-885D-12A16F4A3EA7}"/>
              </a:ext>
            </a:extLst>
          </p:cNvPr>
          <p:cNvSpPr/>
          <p:nvPr/>
        </p:nvSpPr>
        <p:spPr>
          <a:xfrm>
            <a:off x="916879" y="-223445"/>
            <a:ext cx="2954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plan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A61D5CDC-6848-4052-9DB4-6FE326365A26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88D3670-831C-49A8-9B41-D7BAF2DB1245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3ACC8C0-A919-4DCE-BDCB-272D1E4FCCDE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xmlns="" id="{FE5E491C-1FC4-4BAC-B2C0-E154F9483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51193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Arrow: Pentagon 18">
            <a:extLst>
              <a:ext uri="{FF2B5EF4-FFF2-40B4-BE49-F238E27FC236}">
                <a16:creationId xmlns:a16="http://schemas.microsoft.com/office/drawing/2014/main" xmlns="" id="{F6F48883-560A-4C81-9262-87B071C45088}"/>
              </a:ext>
            </a:extLst>
          </p:cNvPr>
          <p:cNvSpPr/>
          <p:nvPr/>
        </p:nvSpPr>
        <p:spPr>
          <a:xfrm>
            <a:off x="-20836" y="9857026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EF792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ADCE13BC-3D75-4389-84C6-8BC11DB3F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48" y="2220687"/>
            <a:ext cx="14339138" cy="7386678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053AD5B-9A62-4747-B63A-CF070B87F1F6}"/>
              </a:ext>
            </a:extLst>
          </p:cNvPr>
          <p:cNvSpPr txBox="1"/>
          <p:nvPr/>
        </p:nvSpPr>
        <p:spPr>
          <a:xfrm>
            <a:off x="316791" y="1128049"/>
            <a:ext cx="144124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plan Show the three entrance for the building, main entrance from the university street , restaurant entrance , entrance from Omar ben el Khattab street  .</a:t>
            </a:r>
          </a:p>
        </p:txBody>
      </p:sp>
    </p:spTree>
    <p:extLst>
      <p:ext uri="{BB962C8B-B14F-4D97-AF65-F5344CB8AC3E}">
        <p14:creationId xmlns:p14="http://schemas.microsoft.com/office/powerpoint/2010/main" xmlns="" val="66825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3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71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6239726-231C-4358-B970-B804F8ABB3C9}"/>
              </a:ext>
            </a:extLst>
          </p:cNvPr>
          <p:cNvSpPr/>
          <p:nvPr/>
        </p:nvSpPr>
        <p:spPr>
          <a:xfrm>
            <a:off x="916879" y="-223442"/>
            <a:ext cx="5089796" cy="923299"/>
          </a:xfrm>
          <a:prstGeom prst="rect">
            <a:avLst/>
          </a:prstGeom>
          <a:noFill/>
        </p:spPr>
        <p:txBody>
          <a:bodyPr wrap="none" lIns="91411" tIns="45705" rIns="91411" bIns="45705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</p:txBody>
      </p:sp>
      <p:sp>
        <p:nvSpPr>
          <p:cNvPr id="15" name="مستطيل 22"/>
          <p:cNvSpPr/>
          <p:nvPr/>
        </p:nvSpPr>
        <p:spPr>
          <a:xfrm>
            <a:off x="669878" y="1316875"/>
            <a:ext cx="5611652" cy="670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ar-SA" sz="3600" b="1" dirty="0">
                <a:solidFill>
                  <a:srgbClr val="E66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600" b="1" dirty="0">
                <a:latin typeface="Times New Roman" pitchFamily="18" charset="0"/>
                <a:cs typeface="Times New Roman" pitchFamily="18" charset="0"/>
              </a:rPr>
              <a:t> Lighting arrangement.  </a:t>
            </a:r>
            <a:endParaRPr lang="en-GB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7071" y="2753617"/>
            <a:ext cx="12539901" cy="60723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5003812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3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6239726-231C-4358-B970-B804F8ABB3C9}"/>
              </a:ext>
            </a:extLst>
          </p:cNvPr>
          <p:cNvSpPr/>
          <p:nvPr/>
        </p:nvSpPr>
        <p:spPr>
          <a:xfrm>
            <a:off x="916879" y="-223442"/>
            <a:ext cx="5262921" cy="923299"/>
          </a:xfrm>
          <a:prstGeom prst="rect">
            <a:avLst/>
          </a:prstGeom>
          <a:noFill/>
        </p:spPr>
        <p:txBody>
          <a:bodyPr wrap="none" lIns="91411" tIns="45705" rIns="91411" bIns="45705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</a:p>
        </p:txBody>
      </p:sp>
      <p:sp>
        <p:nvSpPr>
          <p:cNvPr id="15" name="مستطيل 22"/>
          <p:cNvSpPr/>
          <p:nvPr/>
        </p:nvSpPr>
        <p:spPr>
          <a:xfrm>
            <a:off x="729513" y="1555415"/>
            <a:ext cx="48157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600" b="1" dirty="0">
                <a:solidFill>
                  <a:srgbClr val="E66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3600" b="1" dirty="0">
                <a:solidFill>
                  <a:srgbClr val="E66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Socket </a:t>
            </a:r>
            <a:r>
              <a:rPr lang="en-GB" sz="3600" b="1" dirty="0">
                <a:latin typeface="Times New Roman" pitchFamily="18" charset="0"/>
                <a:cs typeface="Times New Roman" pitchFamily="18" charset="0"/>
              </a:rPr>
              <a:t>arrangement</a:t>
            </a:r>
            <a:endParaRPr lang="en-GB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16" y="2922104"/>
            <a:ext cx="12185295" cy="61423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5003812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3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6239726-231C-4358-B970-B804F8ABB3C9}"/>
              </a:ext>
            </a:extLst>
          </p:cNvPr>
          <p:cNvSpPr/>
          <p:nvPr/>
        </p:nvSpPr>
        <p:spPr>
          <a:xfrm>
            <a:off x="916879" y="-223442"/>
            <a:ext cx="5089796" cy="923299"/>
          </a:xfrm>
          <a:prstGeom prst="rect">
            <a:avLst/>
          </a:prstGeom>
          <a:noFill/>
        </p:spPr>
        <p:txBody>
          <a:bodyPr wrap="none" lIns="91411" tIns="45705" rIns="91411" bIns="45705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</p:txBody>
      </p:sp>
      <p:sp>
        <p:nvSpPr>
          <p:cNvPr id="15" name="مستطيل 22"/>
          <p:cNvSpPr/>
          <p:nvPr/>
        </p:nvSpPr>
        <p:spPr>
          <a:xfrm>
            <a:off x="695739" y="1316875"/>
            <a:ext cx="540543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ar-SA" sz="3600" b="1" dirty="0">
                <a:solidFill>
                  <a:srgbClr val="E66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600" b="1" dirty="0">
                <a:latin typeface="Times New Roman" pitchFamily="18" charset="0"/>
                <a:cs typeface="Times New Roman" pitchFamily="18" charset="0"/>
              </a:rPr>
              <a:t> Lighting arrangement. </a:t>
            </a:r>
          </a:p>
          <a:p>
            <a:pPr>
              <a:buFont typeface="Wingdings" pitchFamily="2" charset="2"/>
              <a:buChar char="q"/>
            </a:pPr>
            <a:r>
              <a:rPr lang="en-GB" sz="3600" b="1" dirty="0">
                <a:solidFill>
                  <a:srgbClr val="EF792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Circuit</a:t>
            </a:r>
            <a:r>
              <a:rPr lang="en-GB" sz="2800" b="1" dirty="0">
                <a:solidFill>
                  <a:srgbClr val="EF792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breaker branches. </a:t>
            </a:r>
          </a:p>
          <a:p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995532" y="3205753"/>
            <a:ext cx="52213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9B2D2D"/>
                </a:solidFill>
              </a:rPr>
              <a:t>Main distribution board.</a:t>
            </a: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2549" y="4393094"/>
            <a:ext cx="8143279" cy="49695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5003812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3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6239726-231C-4358-B970-B804F8ABB3C9}"/>
              </a:ext>
            </a:extLst>
          </p:cNvPr>
          <p:cNvSpPr/>
          <p:nvPr/>
        </p:nvSpPr>
        <p:spPr>
          <a:xfrm>
            <a:off x="916879" y="-223442"/>
            <a:ext cx="5262921" cy="923299"/>
          </a:xfrm>
          <a:prstGeom prst="rect">
            <a:avLst/>
          </a:prstGeom>
          <a:noFill/>
        </p:spPr>
        <p:txBody>
          <a:bodyPr wrap="none" lIns="91411" tIns="45705" rIns="91411" bIns="45705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5498" y="4066674"/>
            <a:ext cx="13278311" cy="48387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4278274" y="1831646"/>
            <a:ext cx="52213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9B2D2D"/>
                </a:solidFill>
              </a:rPr>
              <a:t>Second distribution board</a:t>
            </a:r>
            <a:r>
              <a:rPr lang="en-US" sz="3600" dirty="0">
                <a:solidFill>
                  <a:srgbClr val="EF792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45003812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3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xmlns="" id="{4B2B3DCA-585C-4792-8087-2B80AF52CB81}"/>
              </a:ext>
            </a:extLst>
          </p:cNvPr>
          <p:cNvSpPr/>
          <p:nvPr/>
        </p:nvSpPr>
        <p:spPr>
          <a:xfrm>
            <a:off x="916881" y="-223442"/>
            <a:ext cx="6134159" cy="923299"/>
          </a:xfrm>
          <a:prstGeom prst="rect">
            <a:avLst/>
          </a:prstGeom>
          <a:noFill/>
        </p:spPr>
        <p:txBody>
          <a:bodyPr wrap="square" lIns="91411" tIns="45705" rIns="91411" bIns="45705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Safety requirement   </a:t>
            </a:r>
          </a:p>
        </p:txBody>
      </p:sp>
      <p:sp>
        <p:nvSpPr>
          <p:cNvPr id="18" name="مستطيل 20"/>
          <p:cNvSpPr/>
          <p:nvPr/>
        </p:nvSpPr>
        <p:spPr>
          <a:xfrm>
            <a:off x="357809" y="1163592"/>
            <a:ext cx="56496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ar-SA" sz="4000" b="1" dirty="0">
                <a:solidFill>
                  <a:srgbClr val="E66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 Fire fighting system  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3913" y="2280196"/>
            <a:ext cx="9553652" cy="81360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5003812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xmlns="" id="{21490F8F-8685-47C4-B9EA-CF32931F3C31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C85A898-7674-4BA4-B412-94F6A0E863F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84779158-6E66-4445-8A17-BF8A35055BF3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0" b="1" dirty="0"/>
            </a:p>
          </p:txBody>
        </p:sp>
      </p:grpSp>
      <p:grpSp>
        <p:nvGrpSpPr>
          <p:cNvPr id="3" name="Group 14">
            <a:extLst>
              <a:ext uri="{FF2B5EF4-FFF2-40B4-BE49-F238E27FC236}">
                <a16:creationId xmlns:a16="http://schemas.microsoft.com/office/drawing/2014/main" xmlns="" id="{4D69B7C4-53B0-4C81-B31D-7E982EC2F65A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9261C841-5DC7-4421-8B1D-7B5588F8CE37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DB8C983-8CFC-4CDC-AB16-2657145B7C09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01390A9-AB20-4BF5-97E8-1AEACB3D5369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9B5C9CD-774B-45A3-B5F2-2D684ED366F8}"/>
              </a:ext>
            </a:extLst>
          </p:cNvPr>
          <p:cNvSpPr txBox="1"/>
          <p:nvPr/>
        </p:nvSpPr>
        <p:spPr>
          <a:xfrm>
            <a:off x="60367" y="139813"/>
            <a:ext cx="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 err="1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SarHabaybehris</a:t>
            </a:r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600" b="1" dirty="0">
              <a:solidFill>
                <a:srgbClr val="9B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3CC341-3BC1-4E59-9D7D-5B5F231B2FB9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9B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xmlns="" id="{C9ACCEBB-07F4-48B0-A0F0-CCDCA24D4669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xmlns="" id="{4B2B3DCA-585C-4792-8087-2B80AF52CB81}"/>
              </a:ext>
            </a:extLst>
          </p:cNvPr>
          <p:cNvSpPr/>
          <p:nvPr/>
        </p:nvSpPr>
        <p:spPr>
          <a:xfrm>
            <a:off x="916881" y="-223442"/>
            <a:ext cx="6134159" cy="923299"/>
          </a:xfrm>
          <a:prstGeom prst="rect">
            <a:avLst/>
          </a:prstGeom>
          <a:noFill/>
        </p:spPr>
        <p:txBody>
          <a:bodyPr wrap="square" lIns="91411" tIns="45705" rIns="91411" bIns="45705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Safety requirement   </a:t>
            </a: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xmlns="" id="{4B2B3DCA-585C-4792-8087-2B80AF52CB81}"/>
              </a:ext>
            </a:extLst>
          </p:cNvPr>
          <p:cNvSpPr/>
          <p:nvPr/>
        </p:nvSpPr>
        <p:spPr>
          <a:xfrm>
            <a:off x="954158" y="2063885"/>
            <a:ext cx="11946834" cy="5632281"/>
          </a:xfrm>
          <a:prstGeom prst="rect">
            <a:avLst/>
          </a:prstGeom>
          <a:noFill/>
        </p:spPr>
        <p:txBody>
          <a:bodyPr wrap="square" lIns="91411" tIns="45705" rIns="91411" bIns="45705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The egress rout in eight floor.</a:t>
            </a:r>
            <a:endParaRPr lang="en-GB" sz="3600" dirty="0">
              <a:latin typeface="Times New Roman" pitchFamily="18" charset="0"/>
              <a:cs typeface="Times New Roman" pitchFamily="18" charset="0"/>
            </a:endParaRPr>
          </a:p>
          <a:p>
            <a:endParaRPr lang="en-GB" sz="3600" dirty="0">
              <a:latin typeface="Times New Roman" pitchFamily="18" charset="0"/>
              <a:cs typeface="Times New Roman" pitchFamily="18" charset="0"/>
            </a:endParaRPr>
          </a:p>
          <a:p>
            <a:endParaRPr lang="en-GB" sz="3600" dirty="0"/>
          </a:p>
          <a:p>
            <a:endParaRPr lang="en-GB" sz="3600" dirty="0"/>
          </a:p>
          <a:p>
            <a:endParaRPr lang="en-GB" sz="3600" dirty="0"/>
          </a:p>
          <a:p>
            <a:endParaRPr lang="en-GB" sz="3600" dirty="0">
              <a:latin typeface="Times New Roman" pitchFamily="18" charset="0"/>
              <a:cs typeface="Times New Roman" pitchFamily="18" charset="0"/>
            </a:endParaRPr>
          </a:p>
          <a:p>
            <a:endParaRPr lang="en-GB" sz="3600" dirty="0">
              <a:ln w="0"/>
              <a:solidFill>
                <a:srgbClr val="E66C1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sz="3600" dirty="0">
              <a:ln w="0"/>
              <a:solidFill>
                <a:srgbClr val="E66C1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sz="3600" dirty="0">
              <a:ln w="0"/>
              <a:solidFill>
                <a:srgbClr val="E66C1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>
              <a:ln w="0"/>
              <a:solidFill>
                <a:srgbClr val="E66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مستطيل 24"/>
          <p:cNvSpPr/>
          <p:nvPr/>
        </p:nvSpPr>
        <p:spPr>
          <a:xfrm>
            <a:off x="1072744" y="1025327"/>
            <a:ext cx="45881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ar-SA" sz="4000" b="1" dirty="0">
                <a:solidFill>
                  <a:srgbClr val="E66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 Emergency exit  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9907" y="3200401"/>
            <a:ext cx="13090879" cy="64604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5003812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F92C8E1-0F71-49D1-8BE3-51A68E5CE16C}"/>
              </a:ext>
            </a:extLst>
          </p:cNvPr>
          <p:cNvSpPr/>
          <p:nvPr/>
        </p:nvSpPr>
        <p:spPr>
          <a:xfrm>
            <a:off x="4" y="-62620"/>
            <a:ext cx="15119348" cy="70546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0080" indent="-914400">
              <a:spcAft>
                <a:spcPts val="1800"/>
              </a:spcAft>
              <a:buFont typeface="+mj-lt"/>
              <a:buAutoNum type="arabicPeriod"/>
            </a:pPr>
            <a:r>
              <a:rPr lang="en-US" sz="5400" b="1" spc="60" dirty="0" smtClean="0">
                <a:ln w="0"/>
                <a:solidFill>
                  <a:srgbClr val="EF792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</a:t>
            </a:r>
            <a:endParaRPr lang="ar-JO" sz="5400" b="1" spc="60" dirty="0">
              <a:ln w="0"/>
              <a:solidFill>
                <a:srgbClr val="EF792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5">
            <a:extLst>
              <a:ext uri="{FF2B5EF4-FFF2-40B4-BE49-F238E27FC236}">
                <a16:creationId xmlns:a16="http://schemas.microsoft.com/office/drawing/2014/main" xmlns="" id="{CABAC047-902F-43E3-AF93-404D3B7A6DBB}"/>
              </a:ext>
            </a:extLst>
          </p:cNvPr>
          <p:cNvGrpSpPr/>
          <p:nvPr/>
        </p:nvGrpSpPr>
        <p:grpSpPr>
          <a:xfrm>
            <a:off x="1760" y="759142"/>
            <a:ext cx="15117592" cy="250392"/>
            <a:chOff x="1463675" y="2606946"/>
            <a:chExt cx="12192000" cy="22773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0BC484C0-99B1-4B2E-B0DA-8772AC8A99B5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BA9169AE-9F71-4D98-BB42-D7A1014C810E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10">
            <a:extLst>
              <a:ext uri="{FF2B5EF4-FFF2-40B4-BE49-F238E27FC236}">
                <a16:creationId xmlns:a16="http://schemas.microsoft.com/office/drawing/2014/main" xmlns="" id="{C80B7CD9-AC51-4BB4-81DB-F3ECF54ACE9B}"/>
              </a:ext>
            </a:extLst>
          </p:cNvPr>
          <p:cNvSpPr txBox="1"/>
          <p:nvPr/>
        </p:nvSpPr>
        <p:spPr>
          <a:xfrm>
            <a:off x="60368" y="139814"/>
            <a:ext cx="586163" cy="369302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702DB420-E6E5-429D-96B2-BC953DD11587}"/>
              </a:ext>
            </a:extLst>
          </p:cNvPr>
          <p:cNvSpPr/>
          <p:nvPr/>
        </p:nvSpPr>
        <p:spPr>
          <a:xfrm>
            <a:off x="3" y="-11630"/>
            <a:ext cx="706897" cy="620735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1" tIns="45705" rIns="91411" bIns="45705" rtlCol="0" anchor="ctr"/>
          <a:lstStyle/>
          <a:p>
            <a:pPr algn="ctr"/>
            <a:endParaRPr lang="en-US" sz="1000" dirty="0"/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83C1DB27-36A5-45B4-9746-E43AB138D0CA}"/>
              </a:ext>
            </a:extLst>
          </p:cNvPr>
          <p:cNvSpPr txBox="1"/>
          <p:nvPr/>
        </p:nvSpPr>
        <p:spPr>
          <a:xfrm>
            <a:off x="71170" y="456696"/>
            <a:ext cx="666872" cy="184665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151193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2517702" y="2790173"/>
          <a:ext cx="9338575" cy="4982977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38288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130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67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508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Total Cost </a:t>
                      </a:r>
                      <a:br>
                        <a:rPr lang="en-US" sz="2800" dirty="0">
                          <a:effectLst/>
                        </a:rPr>
                      </a:br>
                      <a:r>
                        <a:rPr lang="en-US" sz="2800" dirty="0">
                          <a:effectLst/>
                        </a:rPr>
                        <a:t>($)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Unit cost</a:t>
                      </a:r>
                      <a:br>
                        <a:rPr lang="en-US" sz="2800" dirty="0">
                          <a:effectLst/>
                        </a:rPr>
                      </a:br>
                      <a:r>
                        <a:rPr lang="en-US" sz="2800" dirty="0">
                          <a:effectLst/>
                        </a:rPr>
                        <a:t>($/m</a:t>
                      </a:r>
                      <a:r>
                        <a:rPr lang="en-US" sz="2800" baseline="30000" dirty="0">
                          <a:effectLst/>
                        </a:rPr>
                        <a:t>2</a:t>
                      </a:r>
                      <a:r>
                        <a:rPr lang="en-US" sz="2800" dirty="0">
                          <a:effectLst/>
                        </a:rPr>
                        <a:t>)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9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Earth work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1187480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32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1793</a:t>
                      </a:r>
                      <a:endParaRPr lang="en-US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9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Structural works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10599100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1059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Architectural works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8366211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8365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9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Mechanical works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603436.5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9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Electrical works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113334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931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3600" dirty="0">
                          <a:effectLst/>
                        </a:rPr>
                        <a:t>Total Cost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20869561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1504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2" name="Arrow: Pentagon 13">
            <a:extLst>
              <a:ext uri="{FF2B5EF4-FFF2-40B4-BE49-F238E27FC236}">
                <a16:creationId xmlns:a16="http://schemas.microsoft.com/office/drawing/2014/main" xmlns="" id="{087072C0-30D1-46F8-B6CC-6E97E098435F}"/>
              </a:ext>
            </a:extLst>
          </p:cNvPr>
          <p:cNvSpPr/>
          <p:nvPr/>
        </p:nvSpPr>
        <p:spPr>
          <a:xfrm>
            <a:off x="93170" y="9762419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658882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F92C8E1-0F71-49D1-8BE3-51A68E5CE16C}"/>
              </a:ext>
            </a:extLst>
          </p:cNvPr>
          <p:cNvSpPr/>
          <p:nvPr/>
        </p:nvSpPr>
        <p:spPr>
          <a:xfrm>
            <a:off x="4" y="-62620"/>
            <a:ext cx="15119348" cy="70546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5">
            <a:extLst>
              <a:ext uri="{FF2B5EF4-FFF2-40B4-BE49-F238E27FC236}">
                <a16:creationId xmlns:a16="http://schemas.microsoft.com/office/drawing/2014/main" xmlns="" id="{CABAC047-902F-43E3-AF93-404D3B7A6DBB}"/>
              </a:ext>
            </a:extLst>
          </p:cNvPr>
          <p:cNvGrpSpPr/>
          <p:nvPr/>
        </p:nvGrpSpPr>
        <p:grpSpPr>
          <a:xfrm>
            <a:off x="1760" y="759142"/>
            <a:ext cx="15117592" cy="250392"/>
            <a:chOff x="1463675" y="2606946"/>
            <a:chExt cx="12192000" cy="22773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0BC484C0-99B1-4B2E-B0DA-8772AC8A99B5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BA9169AE-9F71-4D98-BB42-D7A1014C810E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10">
            <a:extLst>
              <a:ext uri="{FF2B5EF4-FFF2-40B4-BE49-F238E27FC236}">
                <a16:creationId xmlns:a16="http://schemas.microsoft.com/office/drawing/2014/main" xmlns="" id="{C80B7CD9-AC51-4BB4-81DB-F3ECF54ACE9B}"/>
              </a:ext>
            </a:extLst>
          </p:cNvPr>
          <p:cNvSpPr txBox="1"/>
          <p:nvPr/>
        </p:nvSpPr>
        <p:spPr>
          <a:xfrm>
            <a:off x="60368" y="139814"/>
            <a:ext cx="586163" cy="369302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702DB420-E6E5-429D-96B2-BC953DD11587}"/>
              </a:ext>
            </a:extLst>
          </p:cNvPr>
          <p:cNvSpPr/>
          <p:nvPr/>
        </p:nvSpPr>
        <p:spPr>
          <a:xfrm>
            <a:off x="3" y="-11630"/>
            <a:ext cx="706897" cy="620735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1" tIns="45705" rIns="91411" bIns="45705" rtlCol="0" anchor="ctr"/>
          <a:lstStyle/>
          <a:p>
            <a:pPr algn="ctr"/>
            <a:endParaRPr lang="en-US" sz="1000" dirty="0"/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83C1DB27-36A5-45B4-9746-E43AB138D0CA}"/>
              </a:ext>
            </a:extLst>
          </p:cNvPr>
          <p:cNvSpPr txBox="1"/>
          <p:nvPr/>
        </p:nvSpPr>
        <p:spPr>
          <a:xfrm>
            <a:off x="71170" y="456696"/>
            <a:ext cx="666872" cy="184665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151193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9" name="Picture 2" descr="C:\Users\WINDOWS 7\Desktop\Grout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3515" y="1007317"/>
            <a:ext cx="12212320" cy="95127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95254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C4877F4-9344-41EF-ACE7-B47EC4D0B3FB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E0626DEC-9FC9-48E1-8778-E957DF46A6AC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xmlns="" id="{8EB5E9FD-9E5E-4D60-9BB7-D6D22F8B1C27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03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31CC336-1FB9-4C27-A4B7-57500EBC7A4B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4EA6F619-8EE9-4C49-9948-E57E01C366F5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E087E2F6-FD8A-434E-A3F9-4D63DA32422C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75614E9-357F-4619-885D-12A16F4A3EA7}"/>
              </a:ext>
            </a:extLst>
          </p:cNvPr>
          <p:cNvSpPr/>
          <p:nvPr/>
        </p:nvSpPr>
        <p:spPr>
          <a:xfrm>
            <a:off x="916879" y="-223445"/>
            <a:ext cx="5519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Basement 1 floor  </a:t>
            </a:r>
            <a:endParaRPr lang="en-US" sz="44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A61D5CDC-6848-4052-9DB4-6FE326365A26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88D3670-831C-49A8-9B41-D7BAF2DB1245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3ACC8C0-A919-4DCE-BDCB-272D1E4FCCDE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xmlns="" id="{FE5E491C-1FC4-4BAC-B2C0-E154F9483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51193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Arrow: Pentagon 18">
            <a:extLst>
              <a:ext uri="{FF2B5EF4-FFF2-40B4-BE49-F238E27FC236}">
                <a16:creationId xmlns:a16="http://schemas.microsoft.com/office/drawing/2014/main" xmlns="" id="{F6F48883-560A-4C81-9262-87B071C45088}"/>
              </a:ext>
            </a:extLst>
          </p:cNvPr>
          <p:cNvSpPr/>
          <p:nvPr/>
        </p:nvSpPr>
        <p:spPr>
          <a:xfrm>
            <a:off x="-20836" y="9857026"/>
            <a:ext cx="1289743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EF792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477AE2F-A328-4E4C-9D6D-8165470D0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11" y="2461441"/>
            <a:ext cx="14390284" cy="7009891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B280D23-0551-44A6-86EE-4CCE4BB2EE8E}"/>
              </a:ext>
            </a:extLst>
          </p:cNvPr>
          <p:cNvSpPr txBox="1"/>
          <p:nvPr/>
        </p:nvSpPr>
        <p:spPr>
          <a:xfrm>
            <a:off x="847567" y="1358666"/>
            <a:ext cx="5589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 parking with  capacity of 37 car </a:t>
            </a:r>
          </a:p>
        </p:txBody>
      </p:sp>
    </p:spTree>
    <p:extLst>
      <p:ext uri="{BB962C8B-B14F-4D97-AF65-F5344CB8AC3E}">
        <p14:creationId xmlns:p14="http://schemas.microsoft.com/office/powerpoint/2010/main" xmlns="" val="198338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24A88C0-024F-43F9-992D-FE06D515A0A7}"/>
              </a:ext>
            </a:extLst>
          </p:cNvPr>
          <p:cNvGrpSpPr/>
          <p:nvPr/>
        </p:nvGrpSpPr>
        <p:grpSpPr>
          <a:xfrm>
            <a:off x="1" y="-62621"/>
            <a:ext cx="15119349" cy="705466"/>
            <a:chOff x="-17820" y="0"/>
            <a:chExt cx="12209820" cy="8579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68860C95-49BE-4D01-8519-995C6E28738E}"/>
                </a:ext>
              </a:extLst>
            </p:cNvPr>
            <p:cNvSpPr/>
            <p:nvPr/>
          </p:nvSpPr>
          <p:spPr>
            <a:xfrm>
              <a:off x="-17820" y="1"/>
              <a:ext cx="12209820" cy="85795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xmlns="" id="{B0585183-BD2B-4586-86CE-E53606F62D3B}"/>
                </a:ext>
              </a:extLst>
            </p:cNvPr>
            <p:cNvSpPr/>
            <p:nvPr/>
          </p:nvSpPr>
          <p:spPr>
            <a:xfrm flipH="1">
              <a:off x="11345328" y="0"/>
              <a:ext cx="846667" cy="857957"/>
            </a:xfrm>
            <a:prstGeom prst="homePlate">
              <a:avLst>
                <a:gd name="adj" fmla="val 32895"/>
              </a:avLst>
            </a:prstGeom>
            <a:solidFill>
              <a:srgbClr val="9B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b="1" dirty="0"/>
                <a:t>03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64542D4B-58DC-492E-B747-F77DA1AA2212}"/>
              </a:ext>
            </a:extLst>
          </p:cNvPr>
          <p:cNvGrpSpPr/>
          <p:nvPr/>
        </p:nvGrpSpPr>
        <p:grpSpPr>
          <a:xfrm>
            <a:off x="1756" y="759142"/>
            <a:ext cx="15117593" cy="250393"/>
            <a:chOff x="1463675" y="2606946"/>
            <a:chExt cx="12192000" cy="227731"/>
          </a:xfrm>
          <a:solidFill>
            <a:srgbClr val="9B2D2D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BB4985BD-F3BA-4B6E-81F7-99838D56CE1B}"/>
                </a:ext>
              </a:extLst>
            </p:cNvPr>
            <p:cNvSpPr/>
            <p:nvPr/>
          </p:nvSpPr>
          <p:spPr>
            <a:xfrm>
              <a:off x="1463675" y="2714734"/>
              <a:ext cx="12192000" cy="1199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4805C27B-04FA-4C49-AF3D-58468FD556FF}"/>
                </a:ext>
              </a:extLst>
            </p:cNvPr>
            <p:cNvSpPr/>
            <p:nvPr/>
          </p:nvSpPr>
          <p:spPr>
            <a:xfrm>
              <a:off x="1463675" y="2606946"/>
              <a:ext cx="12192000" cy="1199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AD678F0-D2A3-4C92-B8AE-F5572FC33686}"/>
              </a:ext>
            </a:extLst>
          </p:cNvPr>
          <p:cNvSpPr/>
          <p:nvPr/>
        </p:nvSpPr>
        <p:spPr>
          <a:xfrm>
            <a:off x="916879" y="-223445"/>
            <a:ext cx="5519781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>
                <a:ln w="0"/>
                <a:solidFill>
                  <a:srgbClr val="9B2D2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Basement 2 floor  </a:t>
            </a:r>
            <a:endParaRPr lang="en-US" sz="3200" b="1" dirty="0">
              <a:ln w="0"/>
              <a:solidFill>
                <a:srgbClr val="9B2D2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ln w="0"/>
                <a:solidFill>
                  <a:srgbClr val="EF792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24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CB0D0D1F-6B00-481A-86AE-65A0BBE7296C}"/>
              </a:ext>
            </a:extLst>
          </p:cNvPr>
          <p:cNvSpPr/>
          <p:nvPr/>
        </p:nvSpPr>
        <p:spPr>
          <a:xfrm>
            <a:off x="0" y="-11632"/>
            <a:ext cx="706898" cy="620735"/>
          </a:xfrm>
          <a:prstGeom prst="triangle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629191D-1CB5-43AA-832C-8B69A8C708B9}"/>
              </a:ext>
            </a:extLst>
          </p:cNvPr>
          <p:cNvSpPr txBox="1"/>
          <p:nvPr/>
        </p:nvSpPr>
        <p:spPr>
          <a:xfrm>
            <a:off x="60367" y="139813"/>
            <a:ext cx="5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Shtaiwi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Sarris</a:t>
            </a:r>
          </a:p>
          <a:p>
            <a:pPr algn="ctr"/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Habaybeh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11A3F3D-E27B-4CD2-90F6-05D7B276052A}"/>
              </a:ext>
            </a:extLst>
          </p:cNvPr>
          <p:cNvSpPr txBox="1"/>
          <p:nvPr/>
        </p:nvSpPr>
        <p:spPr>
          <a:xfrm>
            <a:off x="71171" y="456693"/>
            <a:ext cx="6668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rgbClr val="EF79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 E   A   M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xmlns="" id="{8E02BA5B-A359-4DA9-9485-B6ED7423F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51193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7812A327-DA36-4835-9305-6C1E594F5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56" y="571258"/>
            <a:ext cx="22363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Arrow: Pentagon 16">
            <a:extLst>
              <a:ext uri="{FF2B5EF4-FFF2-40B4-BE49-F238E27FC236}">
                <a16:creationId xmlns:a16="http://schemas.microsoft.com/office/drawing/2014/main" xmlns="" id="{8158042B-0A86-485F-9442-9EEFFCFE74DC}"/>
              </a:ext>
            </a:extLst>
          </p:cNvPr>
          <p:cNvSpPr/>
          <p:nvPr/>
        </p:nvSpPr>
        <p:spPr>
          <a:xfrm>
            <a:off x="-1755" y="9898747"/>
            <a:ext cx="1186320" cy="816879"/>
          </a:xfrm>
          <a:prstGeom prst="homePlate">
            <a:avLst/>
          </a:prstGeom>
          <a:solidFill>
            <a:srgbClr val="9B2D2D"/>
          </a:solidFill>
          <a:ln>
            <a:noFill/>
          </a:ln>
          <a:effectLst>
            <a:glow rad="228600">
              <a:srgbClr val="9B2D2D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AA0EE60B-6D68-4A23-AD9E-16746CACF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82" y="1909010"/>
            <a:ext cx="14517186" cy="7688431"/>
          </a:xfrm>
          <a:prstGeom prst="rect">
            <a:avLst/>
          </a:prstGeom>
          <a:effectLst>
            <a:glow rad="215900">
              <a:srgbClr val="9B2D2D"/>
            </a:glo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1829543-E0FE-4078-B2B0-1F420CA0BDD3}"/>
              </a:ext>
            </a:extLst>
          </p:cNvPr>
          <p:cNvSpPr txBox="1"/>
          <p:nvPr/>
        </p:nvSpPr>
        <p:spPr>
          <a:xfrm>
            <a:off x="591405" y="1170576"/>
            <a:ext cx="9226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 parking with  capacity of 28 car , and commercial shop </a:t>
            </a:r>
          </a:p>
        </p:txBody>
      </p:sp>
    </p:spTree>
    <p:extLst>
      <p:ext uri="{BB962C8B-B14F-4D97-AF65-F5344CB8AC3E}">
        <p14:creationId xmlns:p14="http://schemas.microsoft.com/office/powerpoint/2010/main" xmlns="" val="131562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760784</TotalTime>
  <Words>2170</Words>
  <Application>Microsoft Office PowerPoint</Application>
  <PresentationFormat>Custom</PresentationFormat>
  <Paragraphs>895</Paragraphs>
  <Slides>77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Environmental Design.</vt:lpstr>
      <vt:lpstr>Environmental Design.</vt:lpstr>
      <vt:lpstr>Environmental Design.</vt:lpstr>
      <vt:lpstr>Environmental Design.</vt:lpstr>
      <vt:lpstr>Environmental Design.</vt:lpstr>
      <vt:lpstr>Environmental Design.</vt:lpstr>
      <vt:lpstr>Slide 49</vt:lpstr>
      <vt:lpstr>Slide 50</vt:lpstr>
      <vt:lpstr>Slide 51</vt:lpstr>
      <vt:lpstr>Acoustic Design </vt:lpstr>
      <vt:lpstr>Slide 53</vt:lpstr>
      <vt:lpstr>Loud Speakers</vt:lpstr>
      <vt:lpstr>Mechanical design</vt:lpstr>
      <vt:lpstr>Mechanical design.</vt:lpstr>
      <vt:lpstr>Mechanical design.</vt:lpstr>
      <vt:lpstr>Mechanical design.</vt:lpstr>
      <vt:lpstr>Mechanical design.</vt:lpstr>
      <vt:lpstr>Mechanical design.</vt:lpstr>
      <vt:lpstr>Mechanical design.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أسماء المجموعة</dc:title>
  <dc:creator>Mohamed</dc:creator>
  <cp:lastModifiedBy>Abu Qais</cp:lastModifiedBy>
  <cp:revision>978</cp:revision>
  <dcterms:created xsi:type="dcterms:W3CDTF">2017-01-14T21:47:51Z</dcterms:created>
  <dcterms:modified xsi:type="dcterms:W3CDTF">2018-05-16T06:10:52Z</dcterms:modified>
</cp:coreProperties>
</file>