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36"/>
    <p:sldId id="257" r:id="rId37"/>
    <p:sldId id="258" r:id="rId38"/>
    <p:sldId id="259" r:id="rId39"/>
    <p:sldId id="260" r:id="rId40"/>
    <p:sldId id="261" r:id="rId41"/>
    <p:sldId id="262" r:id="rId42"/>
    <p:sldId id="263" r:id="rId43"/>
    <p:sldId id="264" r:id="rId44"/>
    <p:sldId id="265" r:id="rId45"/>
  </p:sldIdLst>
  <p:sldSz cx="18288000" cy="10287000"/>
  <p:notesSz cx="6858000" cy="9144000"/>
  <p:embeddedFontLst>
    <p:embeddedFont>
      <p:font typeface="Oswald" charset="1" panose="00000500000000000000"/>
      <p:regular r:id="rId6"/>
    </p:embeddedFont>
    <p:embeddedFont>
      <p:font typeface="Oswald Bold" charset="1" panose="00000800000000000000"/>
      <p:regular r:id="rId7"/>
    </p:embeddedFont>
    <p:embeddedFont>
      <p:font typeface="Arimo" charset="1" panose="020B0604020202020204"/>
      <p:regular r:id="rId8"/>
    </p:embeddedFont>
    <p:embeddedFont>
      <p:font typeface="Arimo Bold" charset="1" panose="020B0704020202020204"/>
      <p:regular r:id="rId9"/>
    </p:embeddedFont>
    <p:embeddedFont>
      <p:font typeface="Arimo Italics" charset="1" panose="020B0604020202090204"/>
      <p:regular r:id="rId10"/>
    </p:embeddedFont>
    <p:embeddedFont>
      <p:font typeface="Arimo Bold Italics" charset="1" panose="020B0704020202090204"/>
      <p:regular r:id="rId11"/>
    </p:embeddedFont>
    <p:embeddedFont>
      <p:font typeface="DM Sans" charset="1" panose="00000000000000000000"/>
      <p:regular r:id="rId12"/>
    </p:embeddedFont>
    <p:embeddedFont>
      <p:font typeface="DM Sans Bold" charset="1" panose="00000000000000000000"/>
      <p:regular r:id="rId13"/>
    </p:embeddedFont>
    <p:embeddedFont>
      <p:font typeface="DM Sans Italics" charset="1" panose="00000000000000000000"/>
      <p:regular r:id="rId14"/>
    </p:embeddedFont>
    <p:embeddedFont>
      <p:font typeface="DM Sans Bold Italics" charset="1" panose="00000000000000000000"/>
      <p:regular r:id="rId15"/>
    </p:embeddedFont>
    <p:embeddedFont>
      <p:font typeface="Open Sauce" charset="1" panose="00000500000000000000"/>
      <p:regular r:id="rId16"/>
    </p:embeddedFont>
    <p:embeddedFont>
      <p:font typeface="Open Sauce Bold" charset="1" panose="00000800000000000000"/>
      <p:regular r:id="rId17"/>
    </p:embeddedFont>
    <p:embeddedFont>
      <p:font typeface="Open Sauce Italics" charset="1" panose="00000500000000000000"/>
      <p:regular r:id="rId18"/>
    </p:embeddedFont>
    <p:embeddedFont>
      <p:font typeface="Open Sauce Bold Italics" charset="1" panose="00000800000000000000"/>
      <p:regular r:id="rId19"/>
    </p:embeddedFont>
    <p:embeddedFont>
      <p:font typeface="Open Sauce Light" charset="1" panose="00000400000000000000"/>
      <p:regular r:id="rId20"/>
    </p:embeddedFont>
    <p:embeddedFont>
      <p:font typeface="Open Sauce Light Italics" charset="1" panose="00000400000000000000"/>
      <p:regular r:id="rId21"/>
    </p:embeddedFont>
    <p:embeddedFont>
      <p:font typeface="Open Sauce Medium" charset="1" panose="00000600000000000000"/>
      <p:regular r:id="rId22"/>
    </p:embeddedFont>
    <p:embeddedFont>
      <p:font typeface="Open Sauce Medium Italics" charset="1" panose="00000600000000000000"/>
      <p:regular r:id="rId23"/>
    </p:embeddedFont>
    <p:embeddedFont>
      <p:font typeface="Open Sauce Semi-Bold" charset="1" panose="00000700000000000000"/>
      <p:regular r:id="rId24"/>
    </p:embeddedFont>
    <p:embeddedFont>
      <p:font typeface="Open Sauce Semi-Bold Italics" charset="1" panose="00000700000000000000"/>
      <p:regular r:id="rId25"/>
    </p:embeddedFont>
    <p:embeddedFont>
      <p:font typeface="Open Sauce Heavy" charset="1" panose="00000A00000000000000"/>
      <p:regular r:id="rId26"/>
    </p:embeddedFont>
    <p:embeddedFont>
      <p:font typeface="Open Sauce Heavy Italics" charset="1" panose="00000A00000000000000"/>
      <p:regular r:id="rId27"/>
    </p:embeddedFont>
    <p:embeddedFont>
      <p:font typeface="Open Sans" charset="1" panose="020B0606030504020204"/>
      <p:regular r:id="rId28"/>
    </p:embeddedFont>
    <p:embeddedFont>
      <p:font typeface="Open Sans Bold" charset="1" panose="020B0806030504020204"/>
      <p:regular r:id="rId29"/>
    </p:embeddedFont>
    <p:embeddedFont>
      <p:font typeface="Open Sans Italics" charset="1" panose="020B0606030504020204"/>
      <p:regular r:id="rId30"/>
    </p:embeddedFont>
    <p:embeddedFont>
      <p:font typeface="Open Sans Bold Italics" charset="1" panose="020B0806030504020204"/>
      <p:regular r:id="rId31"/>
    </p:embeddedFont>
    <p:embeddedFont>
      <p:font typeface="Open Sans Light" charset="1" panose="020B0306030504020204"/>
      <p:regular r:id="rId32"/>
    </p:embeddedFont>
    <p:embeddedFont>
      <p:font typeface="Open Sans Light Italics" charset="1" panose="020B0306030504020204"/>
      <p:regular r:id="rId33"/>
    </p:embeddedFont>
    <p:embeddedFont>
      <p:font typeface="Open Sans Ultra-Bold" charset="1" panose="00000000000000000000"/>
      <p:regular r:id="rId34"/>
    </p:embeddedFont>
    <p:embeddedFont>
      <p:font typeface="Open Sans Ultra-Bold Italics" charset="1" panose="00000000000000000000"/>
      <p:regular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slides/slide1.xml" Type="http://schemas.openxmlformats.org/officeDocument/2006/relationships/slide"/><Relationship Id="rId37" Target="slides/slide2.xml" Type="http://schemas.openxmlformats.org/officeDocument/2006/relationships/slide"/><Relationship Id="rId38" Target="slides/slide3.xml" Type="http://schemas.openxmlformats.org/officeDocument/2006/relationships/slide"/><Relationship Id="rId39" Target="slides/slide4.xml" Type="http://schemas.openxmlformats.org/officeDocument/2006/relationships/slide"/><Relationship Id="rId4" Target="theme/theme1.xml" Type="http://schemas.openxmlformats.org/officeDocument/2006/relationships/theme"/><Relationship Id="rId40" Target="slides/slide5.xml" Type="http://schemas.openxmlformats.org/officeDocument/2006/relationships/slide"/><Relationship Id="rId41" Target="slides/slide6.xml" Type="http://schemas.openxmlformats.org/officeDocument/2006/relationships/slide"/><Relationship Id="rId42" Target="slides/slide7.xml" Type="http://schemas.openxmlformats.org/officeDocument/2006/relationships/slide"/><Relationship Id="rId43" Target="slides/slide8.xml" Type="http://schemas.openxmlformats.org/officeDocument/2006/relationships/slide"/><Relationship Id="rId44" Target="slides/slide9.xml" Type="http://schemas.openxmlformats.org/officeDocument/2006/relationships/slide"/><Relationship Id="rId45" Target="slides/slide10.xml" Type="http://schemas.openxmlformats.org/officeDocument/2006/relationships/slide"/><Relationship Id="rId5" Target="tableStyles.xml" Type="http://schemas.openxmlformats.org/officeDocument/2006/relationships/tableStyles"/><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 Id="rId5" Target="../media/image43.png" Type="http://schemas.openxmlformats.org/officeDocument/2006/relationships/image"/><Relationship Id="rId6" Target="../media/image44.svg" Type="http://schemas.openxmlformats.org/officeDocument/2006/relationships/image"/><Relationship Id="rId7" Target="../media/image45.png" Type="http://schemas.openxmlformats.org/officeDocument/2006/relationships/image"/><Relationship Id="rId8" Target="../media/image46.sv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png" Type="http://schemas.openxmlformats.org/officeDocument/2006/relationships/image"/><Relationship Id="rId4" Target="../media/image11.png" Type="http://schemas.openxmlformats.org/officeDocument/2006/relationships/image"/><Relationship Id="rId5" Target="../media/image1.png" Type="http://schemas.openxmlformats.org/officeDocument/2006/relationships/image"/><Relationship Id="rId6" Target="../media/image2.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 Id="rId5" Target="../media/image12.jpeg" Type="http://schemas.openxmlformats.org/officeDocument/2006/relationships/image"/><Relationship Id="rId6" Target="../media/image13.png" Type="http://schemas.openxmlformats.org/officeDocument/2006/relationships/image"/><Relationship Id="rId7" Target="../media/image10.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4.png" Type="http://schemas.openxmlformats.org/officeDocument/2006/relationships/image"/><Relationship Id="rId4" Target="../media/image15.svg" Type="http://schemas.openxmlformats.org/officeDocument/2006/relationships/image"/><Relationship Id="rId5" Target="../media/image16.png" Type="http://schemas.openxmlformats.org/officeDocument/2006/relationships/image"/><Relationship Id="rId6" Target="../media/image17.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8.png" Type="http://schemas.openxmlformats.org/officeDocument/2006/relationships/image"/><Relationship Id="rId4" Target="../media/image19.svg" Type="http://schemas.openxmlformats.org/officeDocument/2006/relationships/image"/><Relationship Id="rId5" Target="../media/image20.png" Type="http://schemas.openxmlformats.org/officeDocument/2006/relationships/image"/><Relationship Id="rId6" Target="../media/image21.sv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8.png" Type="http://schemas.openxmlformats.org/officeDocument/2006/relationships/image"/><Relationship Id="rId2" Target="../media/image9.png" Type="http://schemas.openxmlformats.org/officeDocument/2006/relationships/image"/><Relationship Id="rId3" Target="../media/image22.png" Type="http://schemas.openxmlformats.org/officeDocument/2006/relationships/image"/><Relationship Id="rId4" Target="../media/image23.svg" Type="http://schemas.openxmlformats.org/officeDocument/2006/relationships/image"/><Relationship Id="rId5" Target="../media/image10.png" Type="http://schemas.openxmlformats.org/officeDocument/2006/relationships/image"/><Relationship Id="rId6" Target="../media/image24.png" Type="http://schemas.openxmlformats.org/officeDocument/2006/relationships/image"/><Relationship Id="rId7" Target="../media/image25.svg" Type="http://schemas.openxmlformats.org/officeDocument/2006/relationships/image"/><Relationship Id="rId8" Target="../media/image26.png" Type="http://schemas.openxmlformats.org/officeDocument/2006/relationships/image"/><Relationship Id="rId9" Target="../media/image27.sv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34.svg" Type="http://schemas.openxmlformats.org/officeDocument/2006/relationships/image"/><Relationship Id="rId11" Target="../media/image35.png" Type="http://schemas.openxmlformats.org/officeDocument/2006/relationships/image"/><Relationship Id="rId12" Target="../media/image36.svg" Type="http://schemas.openxmlformats.org/officeDocument/2006/relationships/image"/><Relationship Id="rId13" Target="../media/image37.png" Type="http://schemas.openxmlformats.org/officeDocument/2006/relationships/image"/><Relationship Id="rId14" Target="../media/image38.svg" Type="http://schemas.openxmlformats.org/officeDocument/2006/relationships/image"/><Relationship Id="rId2" Target="../media/image9.png" Type="http://schemas.openxmlformats.org/officeDocument/2006/relationships/image"/><Relationship Id="rId3" Target="../media/image29.png" Type="http://schemas.openxmlformats.org/officeDocument/2006/relationships/image"/><Relationship Id="rId4" Target="../media/image30.svg" Type="http://schemas.openxmlformats.org/officeDocument/2006/relationships/image"/><Relationship Id="rId5" Target="../media/image31.png" Type="http://schemas.openxmlformats.org/officeDocument/2006/relationships/image"/><Relationship Id="rId6" Target="../media/image32.svg" Type="http://schemas.openxmlformats.org/officeDocument/2006/relationships/image"/><Relationship Id="rId7" Target="../media/image1.png" Type="http://schemas.openxmlformats.org/officeDocument/2006/relationships/image"/><Relationship Id="rId8" Target="../media/image2.svg" Type="http://schemas.openxmlformats.org/officeDocument/2006/relationships/image"/><Relationship Id="rId9" Target="../media/image3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40.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7659121">
            <a:off x="15091031" y="5585714"/>
            <a:ext cx="7629294" cy="7828566"/>
          </a:xfrm>
          <a:custGeom>
            <a:avLst/>
            <a:gdLst/>
            <a:ahLst/>
            <a:cxnLst/>
            <a:rect r="r" b="b" t="t" l="l"/>
            <a:pathLst>
              <a:path h="7828566" w="7629294">
                <a:moveTo>
                  <a:pt x="0" y="0"/>
                </a:moveTo>
                <a:lnTo>
                  <a:pt x="7629294" y="0"/>
                </a:lnTo>
                <a:lnTo>
                  <a:pt x="7629294" y="7828566"/>
                </a:lnTo>
                <a:lnTo>
                  <a:pt x="0" y="782856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3258071" y="-4629150"/>
            <a:ext cx="9022634" cy="9258300"/>
          </a:xfrm>
          <a:custGeom>
            <a:avLst/>
            <a:gdLst/>
            <a:ahLst/>
            <a:cxnLst/>
            <a:rect r="r" b="b" t="t" l="l"/>
            <a:pathLst>
              <a:path h="9258300" w="9022634">
                <a:moveTo>
                  <a:pt x="0" y="0"/>
                </a:moveTo>
                <a:lnTo>
                  <a:pt x="9022634" y="0"/>
                </a:lnTo>
                <a:lnTo>
                  <a:pt x="9022634" y="9258300"/>
                </a:lnTo>
                <a:lnTo>
                  <a:pt x="0" y="92583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4133133" y="2445352"/>
            <a:ext cx="10210959" cy="5499032"/>
            <a:chOff x="0" y="0"/>
            <a:chExt cx="1971902" cy="1061953"/>
          </a:xfrm>
        </p:grpSpPr>
        <p:sp>
          <p:nvSpPr>
            <p:cNvPr name="Freeform 5" id="5"/>
            <p:cNvSpPr/>
            <p:nvPr/>
          </p:nvSpPr>
          <p:spPr>
            <a:xfrm flipH="false" flipV="false" rot="0">
              <a:off x="0" y="0"/>
              <a:ext cx="1971902" cy="1061953"/>
            </a:xfrm>
            <a:custGeom>
              <a:avLst/>
              <a:gdLst/>
              <a:ahLst/>
              <a:cxnLst/>
              <a:rect r="r" b="b" t="t" l="l"/>
              <a:pathLst>
                <a:path h="1061953" w="1971902">
                  <a:moveTo>
                    <a:pt x="0" y="0"/>
                  </a:moveTo>
                  <a:lnTo>
                    <a:pt x="1971902" y="0"/>
                  </a:lnTo>
                  <a:lnTo>
                    <a:pt x="1971902" y="1061953"/>
                  </a:lnTo>
                  <a:lnTo>
                    <a:pt x="0" y="1061953"/>
                  </a:lnTo>
                  <a:lnTo>
                    <a:pt x="0" y="0"/>
                  </a:lnTo>
                </a:path>
              </a:pathLst>
            </a:custGeom>
            <a:solidFill>
              <a:srgbClr val="000000">
                <a:alpha val="0"/>
              </a:srgbClr>
            </a:solidFill>
            <a:ln w="38100">
              <a:solidFill>
                <a:srgbClr val="000000"/>
              </a:solidFill>
            </a:ln>
          </p:spPr>
        </p:sp>
        <p:sp>
          <p:nvSpPr>
            <p:cNvPr name="TextBox 6" id="6"/>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7" id="7"/>
          <p:cNvSpPr/>
          <p:nvPr/>
        </p:nvSpPr>
        <p:spPr>
          <a:xfrm flipH="false" flipV="false" rot="0">
            <a:off x="13145991" y="2445352"/>
            <a:ext cx="1198101" cy="1348074"/>
          </a:xfrm>
          <a:custGeom>
            <a:avLst/>
            <a:gdLst/>
            <a:ahLst/>
            <a:cxnLst/>
            <a:rect r="r" b="b" t="t" l="l"/>
            <a:pathLst>
              <a:path h="1348074" w="1198101">
                <a:moveTo>
                  <a:pt x="0" y="0"/>
                </a:moveTo>
                <a:lnTo>
                  <a:pt x="1198101" y="0"/>
                </a:lnTo>
                <a:lnTo>
                  <a:pt x="1198101" y="1348074"/>
                </a:lnTo>
                <a:lnTo>
                  <a:pt x="0" y="13480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4109046" y="6081637"/>
            <a:ext cx="1655517" cy="1862748"/>
          </a:xfrm>
          <a:custGeom>
            <a:avLst/>
            <a:gdLst/>
            <a:ahLst/>
            <a:cxnLst/>
            <a:rect r="r" b="b" t="t" l="l"/>
            <a:pathLst>
              <a:path h="1862748" w="1655517">
                <a:moveTo>
                  <a:pt x="0" y="0"/>
                </a:moveTo>
                <a:lnTo>
                  <a:pt x="1655517" y="0"/>
                </a:lnTo>
                <a:lnTo>
                  <a:pt x="1655517" y="1862747"/>
                </a:lnTo>
                <a:lnTo>
                  <a:pt x="0" y="186274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9" id="9"/>
          <p:cNvSpPr txBox="true"/>
          <p:nvPr/>
        </p:nvSpPr>
        <p:spPr>
          <a:xfrm rot="0">
            <a:off x="4236347" y="3764146"/>
            <a:ext cx="9815307" cy="2501534"/>
          </a:xfrm>
          <a:prstGeom prst="rect">
            <a:avLst/>
          </a:prstGeom>
        </p:spPr>
        <p:txBody>
          <a:bodyPr anchor="t" rtlCol="false" tIns="0" lIns="0" bIns="0" rIns="0">
            <a:spAutoFit/>
          </a:bodyPr>
          <a:lstStyle/>
          <a:p>
            <a:pPr algn="ctr">
              <a:lnSpc>
                <a:spcPts val="20338"/>
              </a:lnSpc>
            </a:pPr>
            <a:r>
              <a:rPr lang="en-US" sz="14738" spc="1444">
                <a:solidFill>
                  <a:srgbClr val="231F20"/>
                </a:solidFill>
                <a:cs typeface="Oswald Bold"/>
              </a:rPr>
              <a:t>رُطباً جنياً</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10580377">
            <a:off x="9407140" y="-9309963"/>
            <a:ext cx="24036383" cy="24664199"/>
          </a:xfrm>
          <a:custGeom>
            <a:avLst/>
            <a:gdLst/>
            <a:ahLst/>
            <a:cxnLst/>
            <a:rect r="r" b="b" t="t" l="l"/>
            <a:pathLst>
              <a:path h="24664199" w="24036383">
                <a:moveTo>
                  <a:pt x="0" y="0"/>
                </a:moveTo>
                <a:lnTo>
                  <a:pt x="24036383" y="0"/>
                </a:lnTo>
                <a:lnTo>
                  <a:pt x="24036383" y="24664198"/>
                </a:lnTo>
                <a:lnTo>
                  <a:pt x="0" y="2466419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true" flipV="false" rot="0">
            <a:off x="-4254153" y="7476061"/>
            <a:ext cx="11881594" cy="3564478"/>
          </a:xfrm>
          <a:custGeom>
            <a:avLst/>
            <a:gdLst/>
            <a:ahLst/>
            <a:cxnLst/>
            <a:rect r="r" b="b" t="t" l="l"/>
            <a:pathLst>
              <a:path h="3564478" w="11881594">
                <a:moveTo>
                  <a:pt x="11881594" y="0"/>
                </a:moveTo>
                <a:lnTo>
                  <a:pt x="0" y="0"/>
                </a:lnTo>
                <a:lnTo>
                  <a:pt x="0" y="3564478"/>
                </a:lnTo>
                <a:lnTo>
                  <a:pt x="11881594" y="3564478"/>
                </a:lnTo>
                <a:lnTo>
                  <a:pt x="11881594"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028700" y="7395552"/>
            <a:ext cx="1655517" cy="1862748"/>
          </a:xfrm>
          <a:custGeom>
            <a:avLst/>
            <a:gdLst/>
            <a:ahLst/>
            <a:cxnLst/>
            <a:rect r="r" b="b" t="t" l="l"/>
            <a:pathLst>
              <a:path h="1862748" w="1655517">
                <a:moveTo>
                  <a:pt x="0" y="0"/>
                </a:moveTo>
                <a:lnTo>
                  <a:pt x="1655517" y="0"/>
                </a:lnTo>
                <a:lnTo>
                  <a:pt x="1655517" y="1862748"/>
                </a:lnTo>
                <a:lnTo>
                  <a:pt x="0" y="186274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6" id="6"/>
          <p:cNvSpPr txBox="true"/>
          <p:nvPr/>
        </p:nvSpPr>
        <p:spPr>
          <a:xfrm rot="0">
            <a:off x="0" y="2066945"/>
            <a:ext cx="10197092" cy="4081243"/>
          </a:xfrm>
          <a:prstGeom prst="rect">
            <a:avLst/>
          </a:prstGeom>
        </p:spPr>
        <p:txBody>
          <a:bodyPr anchor="t" rtlCol="false" tIns="0" lIns="0" bIns="0" rIns="0">
            <a:spAutoFit/>
          </a:bodyPr>
          <a:lstStyle/>
          <a:p>
            <a:pPr algn="ctr">
              <a:lnSpc>
                <a:spcPts val="16390"/>
              </a:lnSpc>
            </a:pPr>
            <a:r>
              <a:rPr lang="en-US" sz="11877" spc="1163">
                <a:solidFill>
                  <a:srgbClr val="231F20"/>
                </a:solidFill>
                <a:latin typeface="Oswald Bold"/>
              </a:rPr>
              <a:t>THANK</a:t>
            </a:r>
          </a:p>
          <a:p>
            <a:pPr algn="ctr" marL="0" indent="0" lvl="0">
              <a:lnSpc>
                <a:spcPts val="16390"/>
              </a:lnSpc>
              <a:spcBef>
                <a:spcPct val="0"/>
              </a:spcBef>
            </a:pPr>
            <a:r>
              <a:rPr lang="en-US" sz="11877" spc="1163">
                <a:solidFill>
                  <a:srgbClr val="231F20"/>
                </a:solidFill>
                <a:latin typeface="Oswald Bold"/>
              </a:rPr>
              <a:t> YOU</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sp>
        <p:nvSpPr>
          <p:cNvPr name="Freeform 2" id="2"/>
          <p:cNvSpPr/>
          <p:nvPr/>
        </p:nvSpPr>
        <p:spPr>
          <a:xfrm flipH="false" flipV="false" rot="7659121">
            <a:off x="-4012602" y="5585714"/>
            <a:ext cx="7629294" cy="7828566"/>
          </a:xfrm>
          <a:custGeom>
            <a:avLst/>
            <a:gdLst/>
            <a:ahLst/>
            <a:cxnLst/>
            <a:rect r="r" b="b" t="t" l="l"/>
            <a:pathLst>
              <a:path h="7828566" w="7629294">
                <a:moveTo>
                  <a:pt x="0" y="0"/>
                </a:moveTo>
                <a:lnTo>
                  <a:pt x="7629294" y="0"/>
                </a:lnTo>
                <a:lnTo>
                  <a:pt x="7629294" y="7828566"/>
                </a:lnTo>
                <a:lnTo>
                  <a:pt x="0" y="782856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5019320" y="2901697"/>
            <a:ext cx="1400485" cy="6493178"/>
            <a:chOff x="0" y="0"/>
            <a:chExt cx="368852" cy="1710138"/>
          </a:xfrm>
        </p:grpSpPr>
        <p:sp>
          <p:nvSpPr>
            <p:cNvPr name="Freeform 4" id="4"/>
            <p:cNvSpPr/>
            <p:nvPr/>
          </p:nvSpPr>
          <p:spPr>
            <a:xfrm flipH="false" flipV="false" rot="0">
              <a:off x="0" y="0"/>
              <a:ext cx="368852" cy="1710137"/>
            </a:xfrm>
            <a:custGeom>
              <a:avLst/>
              <a:gdLst/>
              <a:ahLst/>
              <a:cxnLst/>
              <a:rect r="r" b="b" t="t" l="l"/>
              <a:pathLst>
                <a:path h="1710137" w="368852">
                  <a:moveTo>
                    <a:pt x="0" y="0"/>
                  </a:moveTo>
                  <a:lnTo>
                    <a:pt x="368852" y="0"/>
                  </a:lnTo>
                  <a:lnTo>
                    <a:pt x="368852" y="1710137"/>
                  </a:lnTo>
                  <a:lnTo>
                    <a:pt x="0" y="1710137"/>
                  </a:lnTo>
                  <a:lnTo>
                    <a:pt x="0" y="0"/>
                  </a:lnTo>
                </a:path>
              </a:pathLst>
            </a:custGeom>
            <a:solidFill>
              <a:srgbClr val="CCCCCC"/>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TextBox 6" id="6"/>
          <p:cNvSpPr txBox="true"/>
          <p:nvPr/>
        </p:nvSpPr>
        <p:spPr>
          <a:xfrm rot="0">
            <a:off x="4980992" y="1036994"/>
            <a:ext cx="7416941" cy="1683727"/>
          </a:xfrm>
          <a:prstGeom prst="rect">
            <a:avLst/>
          </a:prstGeom>
        </p:spPr>
        <p:txBody>
          <a:bodyPr anchor="t" rtlCol="false" tIns="0" lIns="0" bIns="0" rIns="0">
            <a:spAutoFit/>
          </a:bodyPr>
          <a:lstStyle/>
          <a:p>
            <a:pPr algn="ctr">
              <a:lnSpc>
                <a:spcPts val="13774"/>
              </a:lnSpc>
            </a:pPr>
            <a:r>
              <a:rPr lang="en-US" sz="9981" spc="978">
                <a:solidFill>
                  <a:srgbClr val="231F20"/>
                </a:solidFill>
                <a:latin typeface="Oswald Bold"/>
              </a:rPr>
              <a:t>CONTENT</a:t>
            </a:r>
          </a:p>
        </p:txBody>
      </p:sp>
      <p:sp>
        <p:nvSpPr>
          <p:cNvPr name="Freeform 7" id="7"/>
          <p:cNvSpPr/>
          <p:nvPr/>
        </p:nvSpPr>
        <p:spPr>
          <a:xfrm flipH="false" flipV="false" rot="2016048">
            <a:off x="12243487" y="-1005305"/>
            <a:ext cx="10749463" cy="2687366"/>
          </a:xfrm>
          <a:custGeom>
            <a:avLst/>
            <a:gdLst/>
            <a:ahLst/>
            <a:cxnLst/>
            <a:rect r="r" b="b" t="t" l="l"/>
            <a:pathLst>
              <a:path h="2687366" w="10749463">
                <a:moveTo>
                  <a:pt x="0" y="0"/>
                </a:moveTo>
                <a:lnTo>
                  <a:pt x="10749463" y="0"/>
                </a:lnTo>
                <a:lnTo>
                  <a:pt x="10749463" y="2687365"/>
                </a:lnTo>
                <a:lnTo>
                  <a:pt x="0" y="268736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8" id="8"/>
          <p:cNvSpPr txBox="true"/>
          <p:nvPr/>
        </p:nvSpPr>
        <p:spPr>
          <a:xfrm rot="0">
            <a:off x="5231353" y="3225185"/>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01</a:t>
            </a:r>
          </a:p>
        </p:txBody>
      </p:sp>
      <p:sp>
        <p:nvSpPr>
          <p:cNvPr name="TextBox 9" id="9"/>
          <p:cNvSpPr txBox="true"/>
          <p:nvPr/>
        </p:nvSpPr>
        <p:spPr>
          <a:xfrm rot="0">
            <a:off x="5231353" y="4022304"/>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02</a:t>
            </a:r>
          </a:p>
        </p:txBody>
      </p:sp>
      <p:sp>
        <p:nvSpPr>
          <p:cNvPr name="TextBox 10" id="10"/>
          <p:cNvSpPr txBox="true"/>
          <p:nvPr/>
        </p:nvSpPr>
        <p:spPr>
          <a:xfrm rot="0">
            <a:off x="5231353" y="4903461"/>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03</a:t>
            </a:r>
          </a:p>
        </p:txBody>
      </p:sp>
      <p:sp>
        <p:nvSpPr>
          <p:cNvPr name="TextBox 11" id="11"/>
          <p:cNvSpPr txBox="true"/>
          <p:nvPr/>
        </p:nvSpPr>
        <p:spPr>
          <a:xfrm rot="0">
            <a:off x="5231353" y="5700580"/>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04</a:t>
            </a:r>
          </a:p>
        </p:txBody>
      </p:sp>
      <p:sp>
        <p:nvSpPr>
          <p:cNvPr name="TextBox 12" id="12"/>
          <p:cNvSpPr txBox="true"/>
          <p:nvPr/>
        </p:nvSpPr>
        <p:spPr>
          <a:xfrm rot="0">
            <a:off x="5250954" y="6492957"/>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05</a:t>
            </a:r>
          </a:p>
        </p:txBody>
      </p:sp>
      <p:sp>
        <p:nvSpPr>
          <p:cNvPr name="TextBox 13" id="13"/>
          <p:cNvSpPr txBox="true"/>
          <p:nvPr/>
        </p:nvSpPr>
        <p:spPr>
          <a:xfrm rot="0">
            <a:off x="5250954" y="7323921"/>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06</a:t>
            </a:r>
          </a:p>
        </p:txBody>
      </p:sp>
      <p:sp>
        <p:nvSpPr>
          <p:cNvPr name="TextBox 14" id="14"/>
          <p:cNvSpPr txBox="true"/>
          <p:nvPr/>
        </p:nvSpPr>
        <p:spPr>
          <a:xfrm rot="0">
            <a:off x="6607430" y="3333137"/>
            <a:ext cx="5790503" cy="418548"/>
          </a:xfrm>
          <a:prstGeom prst="rect">
            <a:avLst/>
          </a:prstGeom>
        </p:spPr>
        <p:txBody>
          <a:bodyPr anchor="t" rtlCol="false" tIns="0" lIns="0" bIns="0" rIns="0">
            <a:spAutoFit/>
          </a:bodyPr>
          <a:lstStyle/>
          <a:p>
            <a:pPr>
              <a:lnSpc>
                <a:spcPts val="3483"/>
              </a:lnSpc>
            </a:pPr>
            <a:r>
              <a:rPr lang="en-US" sz="2524" spc="247">
                <a:solidFill>
                  <a:srgbClr val="231F20"/>
                </a:solidFill>
                <a:latin typeface="DM Sans"/>
              </a:rPr>
              <a:t>INTRODUCTION</a:t>
            </a:r>
          </a:p>
        </p:txBody>
      </p:sp>
      <p:sp>
        <p:nvSpPr>
          <p:cNvPr name="TextBox 15" id="15"/>
          <p:cNvSpPr txBox="true"/>
          <p:nvPr/>
        </p:nvSpPr>
        <p:spPr>
          <a:xfrm rot="0">
            <a:off x="6607430" y="4127355"/>
            <a:ext cx="6076629" cy="418548"/>
          </a:xfrm>
          <a:prstGeom prst="rect">
            <a:avLst/>
          </a:prstGeom>
        </p:spPr>
        <p:txBody>
          <a:bodyPr anchor="t" rtlCol="false" tIns="0" lIns="0" bIns="0" rIns="0">
            <a:spAutoFit/>
          </a:bodyPr>
          <a:lstStyle/>
          <a:p>
            <a:pPr>
              <a:lnSpc>
                <a:spcPts val="3483"/>
              </a:lnSpc>
            </a:pPr>
            <a:r>
              <a:rPr lang="en-US" sz="2524" spc="247">
                <a:solidFill>
                  <a:srgbClr val="231F20"/>
                </a:solidFill>
                <a:latin typeface="DM Sans"/>
              </a:rPr>
              <a:t>OUR TEAM</a:t>
            </a:r>
          </a:p>
        </p:txBody>
      </p:sp>
      <p:sp>
        <p:nvSpPr>
          <p:cNvPr name="TextBox 16" id="16"/>
          <p:cNvSpPr txBox="true"/>
          <p:nvPr/>
        </p:nvSpPr>
        <p:spPr>
          <a:xfrm rot="0">
            <a:off x="6607430" y="5047445"/>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OUR IDEA</a:t>
            </a:r>
          </a:p>
        </p:txBody>
      </p:sp>
      <p:sp>
        <p:nvSpPr>
          <p:cNvPr name="TextBox 17" id="17"/>
          <p:cNvSpPr txBox="true"/>
          <p:nvPr/>
        </p:nvSpPr>
        <p:spPr>
          <a:xfrm rot="0">
            <a:off x="6607430" y="5841663"/>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MAIN COMPONENTS</a:t>
            </a:r>
          </a:p>
        </p:txBody>
      </p:sp>
      <p:sp>
        <p:nvSpPr>
          <p:cNvPr name="TextBox 18" id="18"/>
          <p:cNvSpPr txBox="true"/>
          <p:nvPr/>
        </p:nvSpPr>
        <p:spPr>
          <a:xfrm rot="0">
            <a:off x="6607430" y="6642507"/>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FEATURES</a:t>
            </a:r>
          </a:p>
        </p:txBody>
      </p:sp>
      <p:sp>
        <p:nvSpPr>
          <p:cNvPr name="TextBox 19" id="19"/>
          <p:cNvSpPr txBox="true"/>
          <p:nvPr/>
        </p:nvSpPr>
        <p:spPr>
          <a:xfrm rot="0">
            <a:off x="6607430" y="7434884"/>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FUTURE WORK</a:t>
            </a:r>
          </a:p>
        </p:txBody>
      </p:sp>
      <p:sp>
        <p:nvSpPr>
          <p:cNvPr name="TextBox 20" id="20"/>
          <p:cNvSpPr txBox="true"/>
          <p:nvPr/>
        </p:nvSpPr>
        <p:spPr>
          <a:xfrm rot="0">
            <a:off x="5250954" y="8114496"/>
            <a:ext cx="937219" cy="657225"/>
          </a:xfrm>
          <a:prstGeom prst="rect">
            <a:avLst/>
          </a:prstGeom>
        </p:spPr>
        <p:txBody>
          <a:bodyPr anchor="t" rtlCol="false" tIns="0" lIns="0" bIns="0" rIns="0">
            <a:spAutoFit/>
          </a:bodyPr>
          <a:lstStyle/>
          <a:p>
            <a:pPr algn="ctr">
              <a:lnSpc>
                <a:spcPts val="5126"/>
              </a:lnSpc>
            </a:pPr>
            <a:r>
              <a:rPr lang="en-US" sz="4271">
                <a:solidFill>
                  <a:srgbClr val="363636"/>
                </a:solidFill>
                <a:latin typeface="Oswald Bold Italics"/>
              </a:rPr>
              <a:t>07</a:t>
            </a:r>
          </a:p>
        </p:txBody>
      </p:sp>
      <p:sp>
        <p:nvSpPr>
          <p:cNvPr name="TextBox 21" id="21"/>
          <p:cNvSpPr txBox="true"/>
          <p:nvPr/>
        </p:nvSpPr>
        <p:spPr>
          <a:xfrm rot="0">
            <a:off x="6607430" y="8219547"/>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DM Sans"/>
              </a:rPr>
              <a:t>CONSTRAINTS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13662994" y="337474"/>
            <a:ext cx="4296549" cy="9570246"/>
            <a:chOff x="0" y="0"/>
            <a:chExt cx="1131601" cy="2520559"/>
          </a:xfrm>
        </p:grpSpPr>
        <p:sp>
          <p:nvSpPr>
            <p:cNvPr name="Freeform 4" id="4"/>
            <p:cNvSpPr/>
            <p:nvPr/>
          </p:nvSpPr>
          <p:spPr>
            <a:xfrm flipH="false" flipV="false" rot="0">
              <a:off x="0" y="0"/>
              <a:ext cx="1131601" cy="2520559"/>
            </a:xfrm>
            <a:custGeom>
              <a:avLst/>
              <a:gdLst/>
              <a:ahLst/>
              <a:cxnLst/>
              <a:rect r="r" b="b" t="t" l="l"/>
              <a:pathLst>
                <a:path h="2520559" w="1131601">
                  <a:moveTo>
                    <a:pt x="0" y="0"/>
                  </a:moveTo>
                  <a:lnTo>
                    <a:pt x="1131601" y="0"/>
                  </a:lnTo>
                  <a:lnTo>
                    <a:pt x="1131601" y="2520559"/>
                  </a:lnTo>
                  <a:lnTo>
                    <a:pt x="0" y="2520559"/>
                  </a:lnTo>
                  <a:lnTo>
                    <a:pt x="0" y="0"/>
                  </a:lnTo>
                </a:path>
              </a:pathLst>
            </a:custGeom>
            <a:solidFill>
              <a:srgbClr val="CCCCCC"/>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6" id="6"/>
          <p:cNvSpPr/>
          <p:nvPr/>
        </p:nvSpPr>
        <p:spPr>
          <a:xfrm flipH="false" flipV="false" rot="0">
            <a:off x="2142191" y="5585779"/>
            <a:ext cx="9752965" cy="1032847"/>
          </a:xfrm>
          <a:custGeom>
            <a:avLst/>
            <a:gdLst/>
            <a:ahLst/>
            <a:cxnLst/>
            <a:rect r="r" b="b" t="t" l="l"/>
            <a:pathLst>
              <a:path h="1032847" w="9752965">
                <a:moveTo>
                  <a:pt x="0" y="0"/>
                </a:moveTo>
                <a:lnTo>
                  <a:pt x="9752965" y="0"/>
                </a:lnTo>
                <a:lnTo>
                  <a:pt x="9752965" y="1032847"/>
                </a:lnTo>
                <a:lnTo>
                  <a:pt x="0" y="1032847"/>
                </a:lnTo>
                <a:lnTo>
                  <a:pt x="0" y="0"/>
                </a:lnTo>
                <a:close/>
              </a:path>
            </a:pathLst>
          </a:custGeom>
          <a:blipFill>
            <a:blip r:embed="rId3"/>
            <a:stretch>
              <a:fillRect l="0" t="-86495" r="0" b="0"/>
            </a:stretch>
          </a:blipFill>
        </p:spPr>
      </p:sp>
      <p:sp>
        <p:nvSpPr>
          <p:cNvPr name="Freeform 7" id="7"/>
          <p:cNvSpPr/>
          <p:nvPr/>
        </p:nvSpPr>
        <p:spPr>
          <a:xfrm flipH="false" flipV="false" rot="0">
            <a:off x="5038798" y="4488381"/>
            <a:ext cx="11304402" cy="5419339"/>
          </a:xfrm>
          <a:custGeom>
            <a:avLst/>
            <a:gdLst/>
            <a:ahLst/>
            <a:cxnLst/>
            <a:rect r="r" b="b" t="t" l="l"/>
            <a:pathLst>
              <a:path h="5419339" w="11304402">
                <a:moveTo>
                  <a:pt x="0" y="0"/>
                </a:moveTo>
                <a:lnTo>
                  <a:pt x="11304402" y="0"/>
                </a:lnTo>
                <a:lnTo>
                  <a:pt x="11304402" y="5419339"/>
                </a:lnTo>
                <a:lnTo>
                  <a:pt x="0" y="5419339"/>
                </a:lnTo>
                <a:lnTo>
                  <a:pt x="0" y="0"/>
                </a:lnTo>
                <a:close/>
              </a:path>
            </a:pathLst>
          </a:custGeom>
          <a:blipFill>
            <a:blip r:embed="rId4"/>
            <a:stretch>
              <a:fillRect l="0" t="0" r="0" b="0"/>
            </a:stretch>
          </a:blipFill>
        </p:spPr>
      </p:sp>
      <p:grpSp>
        <p:nvGrpSpPr>
          <p:cNvPr name="Group 8" id="8"/>
          <p:cNvGrpSpPr/>
          <p:nvPr/>
        </p:nvGrpSpPr>
        <p:grpSpPr>
          <a:xfrm rot="0">
            <a:off x="2021775" y="2656253"/>
            <a:ext cx="9610044" cy="2929527"/>
            <a:chOff x="0" y="0"/>
            <a:chExt cx="3682024" cy="1122428"/>
          </a:xfrm>
        </p:grpSpPr>
        <p:sp>
          <p:nvSpPr>
            <p:cNvPr name="Freeform 9" id="9"/>
            <p:cNvSpPr/>
            <p:nvPr/>
          </p:nvSpPr>
          <p:spPr>
            <a:xfrm flipH="false" flipV="false" rot="0">
              <a:off x="0" y="0"/>
              <a:ext cx="3682024" cy="1122428"/>
            </a:xfrm>
            <a:custGeom>
              <a:avLst/>
              <a:gdLst/>
              <a:ahLst/>
              <a:cxnLst/>
              <a:rect r="r" b="b" t="t" l="l"/>
              <a:pathLst>
                <a:path h="1122428" w="3682024">
                  <a:moveTo>
                    <a:pt x="0" y="0"/>
                  </a:moveTo>
                  <a:lnTo>
                    <a:pt x="3682024" y="0"/>
                  </a:lnTo>
                  <a:lnTo>
                    <a:pt x="3682024" y="1122428"/>
                  </a:lnTo>
                  <a:lnTo>
                    <a:pt x="0" y="1122428"/>
                  </a:lnTo>
                  <a:lnTo>
                    <a:pt x="0" y="0"/>
                  </a:lnTo>
                </a:path>
              </a:pathLst>
            </a:custGeom>
            <a:solidFill>
              <a:srgbClr val="EFEFEF"/>
            </a:solidFill>
          </p:spPr>
        </p:sp>
        <p:sp>
          <p:nvSpPr>
            <p:cNvPr name="TextBox 10" id="10"/>
            <p:cNvSpPr txBox="true"/>
            <p:nvPr/>
          </p:nvSpPr>
          <p:spPr>
            <a:xfrm>
              <a:off x="0" y="-19050"/>
              <a:ext cx="812800" cy="831850"/>
            </a:xfrm>
            <a:prstGeom prst="rect">
              <a:avLst/>
            </a:prstGeom>
          </p:spPr>
          <p:txBody>
            <a:bodyPr anchor="ctr" rtlCol="false" tIns="50800" lIns="50800" bIns="50800" rIns="50800"/>
            <a:lstStyle/>
            <a:p>
              <a:pPr algn="ctr">
                <a:lnSpc>
                  <a:spcPts val="3379"/>
                </a:lnSpc>
              </a:pPr>
              <a:r>
                <a:rPr lang="en-US" sz="2599">
                  <a:solidFill>
                    <a:srgbClr val="000000"/>
                  </a:solidFill>
                  <a:latin typeface="Open Sauce"/>
                </a:rPr>
                <a:t>Dates are classified in the market according to many criteria, and the sorting process is not accurate using the human eye, it is okay, we are here to help solve this problem</a:t>
              </a:r>
            </a:p>
          </p:txBody>
        </p:sp>
      </p:grpSp>
      <p:sp>
        <p:nvSpPr>
          <p:cNvPr name="Freeform 11" id="11"/>
          <p:cNvSpPr/>
          <p:nvPr/>
        </p:nvSpPr>
        <p:spPr>
          <a:xfrm flipH="false" flipV="false" rot="0">
            <a:off x="-2779578" y="7341318"/>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2" id="12"/>
          <p:cNvSpPr txBox="true"/>
          <p:nvPr/>
        </p:nvSpPr>
        <p:spPr>
          <a:xfrm rot="0">
            <a:off x="2142191" y="926705"/>
            <a:ext cx="7416941" cy="1300757"/>
          </a:xfrm>
          <a:prstGeom prst="rect">
            <a:avLst/>
          </a:prstGeom>
        </p:spPr>
        <p:txBody>
          <a:bodyPr anchor="t" rtlCol="false" tIns="0" lIns="0" bIns="0" rIns="0">
            <a:spAutoFit/>
          </a:bodyPr>
          <a:lstStyle/>
          <a:p>
            <a:pPr>
              <a:lnSpc>
                <a:spcPts val="10601"/>
              </a:lnSpc>
            </a:pPr>
            <a:r>
              <a:rPr lang="en-US" sz="7682" spc="752">
                <a:solidFill>
                  <a:srgbClr val="231F20"/>
                </a:solidFill>
                <a:latin typeface="Oswald Bold"/>
              </a:rPr>
              <a:t>INTRODUCTION</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887923">
            <a:off x="-6937517" y="-8747353"/>
            <a:ext cx="13977230" cy="14342307"/>
          </a:xfrm>
          <a:custGeom>
            <a:avLst/>
            <a:gdLst/>
            <a:ahLst/>
            <a:cxnLst/>
            <a:rect r="r" b="b" t="t" l="l"/>
            <a:pathLst>
              <a:path h="14342307" w="13977230">
                <a:moveTo>
                  <a:pt x="0" y="0"/>
                </a:moveTo>
                <a:lnTo>
                  <a:pt x="13977230" y="0"/>
                </a:lnTo>
                <a:lnTo>
                  <a:pt x="13977230" y="14342307"/>
                </a:lnTo>
                <a:lnTo>
                  <a:pt x="0" y="1434230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10580377">
            <a:off x="10646613" y="3123224"/>
            <a:ext cx="12102934" cy="12419055"/>
          </a:xfrm>
          <a:custGeom>
            <a:avLst/>
            <a:gdLst/>
            <a:ahLst/>
            <a:cxnLst/>
            <a:rect r="r" b="b" t="t" l="l"/>
            <a:pathLst>
              <a:path h="12419055" w="12102934">
                <a:moveTo>
                  <a:pt x="0" y="0"/>
                </a:moveTo>
                <a:lnTo>
                  <a:pt x="12102933" y="0"/>
                </a:lnTo>
                <a:lnTo>
                  <a:pt x="12102933" y="12419055"/>
                </a:lnTo>
                <a:lnTo>
                  <a:pt x="0" y="1241905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3416119" y="4821179"/>
            <a:ext cx="3145217" cy="3434885"/>
            <a:chOff x="0" y="0"/>
            <a:chExt cx="862412" cy="941838"/>
          </a:xfrm>
        </p:grpSpPr>
        <p:sp>
          <p:nvSpPr>
            <p:cNvPr name="Freeform 6" id="6"/>
            <p:cNvSpPr/>
            <p:nvPr/>
          </p:nvSpPr>
          <p:spPr>
            <a:xfrm flipH="false" flipV="false" rot="0">
              <a:off x="0" y="0"/>
              <a:ext cx="862412" cy="941838"/>
            </a:xfrm>
            <a:custGeom>
              <a:avLst/>
              <a:gdLst/>
              <a:ahLst/>
              <a:cxnLst/>
              <a:rect r="r" b="b" t="t" l="l"/>
              <a:pathLst>
                <a:path h="941838" w="862412">
                  <a:moveTo>
                    <a:pt x="0" y="0"/>
                  </a:moveTo>
                  <a:lnTo>
                    <a:pt x="862412" y="0"/>
                  </a:lnTo>
                  <a:lnTo>
                    <a:pt x="862412" y="941838"/>
                  </a:lnTo>
                  <a:lnTo>
                    <a:pt x="0" y="941838"/>
                  </a:lnTo>
                  <a:lnTo>
                    <a:pt x="0" y="0"/>
                  </a:lnTo>
                </a:path>
              </a:pathLst>
            </a:custGeom>
            <a:solidFill>
              <a:srgbClr val="100F0D"/>
            </a:solidFill>
            <a:ln>
              <a:noFill/>
            </a:ln>
          </p:spPr>
        </p:sp>
        <p:sp>
          <p:nvSpPr>
            <p:cNvPr name="TextBox 7" id="7"/>
            <p:cNvSpPr txBox="true"/>
            <p:nvPr/>
          </p:nvSpPr>
          <p:spPr>
            <a:xfrm>
              <a:off x="0" y="-47625"/>
              <a:ext cx="812800" cy="860425"/>
            </a:xfrm>
            <a:prstGeom prst="rect">
              <a:avLst/>
            </a:prstGeom>
          </p:spPr>
          <p:txBody>
            <a:bodyPr anchor="ctr" rtlCol="false" tIns="50800" lIns="50800" bIns="50800" rIns="50800"/>
            <a:lstStyle/>
            <a:p>
              <a:pPr algn="ctr">
                <a:lnSpc>
                  <a:spcPts val="3360"/>
                </a:lnSpc>
              </a:pPr>
            </a:p>
          </p:txBody>
        </p:sp>
      </p:grpSp>
      <p:grpSp>
        <p:nvGrpSpPr>
          <p:cNvPr name="Group 8" id="8"/>
          <p:cNvGrpSpPr>
            <a:grpSpLocks noChangeAspect="true"/>
          </p:cNvGrpSpPr>
          <p:nvPr/>
        </p:nvGrpSpPr>
        <p:grpSpPr>
          <a:xfrm rot="0">
            <a:off x="3603406" y="3655690"/>
            <a:ext cx="2706695" cy="2696122"/>
            <a:chOff x="0" y="0"/>
            <a:chExt cx="6502400" cy="6477000"/>
          </a:xfrm>
        </p:grpSpPr>
        <p:sp>
          <p:nvSpPr>
            <p:cNvPr name="Freeform 9" id="9"/>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5"/>
              <a:stretch>
                <a:fillRect l="223" t="-18154" r="223" b="-59621"/>
              </a:stretch>
            </a:blipFill>
          </p:spPr>
        </p:sp>
        <p:sp>
          <p:nvSpPr>
            <p:cNvPr name="Freeform 10" id="10"/>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F2F2F2"/>
            </a:solidFill>
          </p:spPr>
        </p:sp>
      </p:grpSp>
      <p:grpSp>
        <p:nvGrpSpPr>
          <p:cNvPr name="Group 11" id="11"/>
          <p:cNvGrpSpPr/>
          <p:nvPr/>
        </p:nvGrpSpPr>
        <p:grpSpPr>
          <a:xfrm rot="0">
            <a:off x="7571796" y="4821179"/>
            <a:ext cx="3145217" cy="3434885"/>
            <a:chOff x="0" y="0"/>
            <a:chExt cx="862412" cy="941838"/>
          </a:xfrm>
        </p:grpSpPr>
        <p:sp>
          <p:nvSpPr>
            <p:cNvPr name="Freeform 12" id="12"/>
            <p:cNvSpPr/>
            <p:nvPr/>
          </p:nvSpPr>
          <p:spPr>
            <a:xfrm flipH="false" flipV="false" rot="0">
              <a:off x="0" y="0"/>
              <a:ext cx="862412" cy="941838"/>
            </a:xfrm>
            <a:custGeom>
              <a:avLst/>
              <a:gdLst/>
              <a:ahLst/>
              <a:cxnLst/>
              <a:rect r="r" b="b" t="t" l="l"/>
              <a:pathLst>
                <a:path h="941838" w="862412">
                  <a:moveTo>
                    <a:pt x="0" y="0"/>
                  </a:moveTo>
                  <a:lnTo>
                    <a:pt x="862412" y="0"/>
                  </a:lnTo>
                  <a:lnTo>
                    <a:pt x="862412" y="941838"/>
                  </a:lnTo>
                  <a:lnTo>
                    <a:pt x="0" y="941838"/>
                  </a:lnTo>
                  <a:lnTo>
                    <a:pt x="0" y="0"/>
                  </a:lnTo>
                </a:path>
              </a:pathLst>
            </a:custGeom>
            <a:solidFill>
              <a:srgbClr val="100F0D"/>
            </a:solidFill>
            <a:ln>
              <a:noFill/>
            </a:ln>
          </p:spPr>
        </p:sp>
        <p:sp>
          <p:nvSpPr>
            <p:cNvPr name="TextBox 13" id="13"/>
            <p:cNvSpPr txBox="true"/>
            <p:nvPr/>
          </p:nvSpPr>
          <p:spPr>
            <a:xfrm>
              <a:off x="0" y="-47625"/>
              <a:ext cx="812800" cy="860425"/>
            </a:xfrm>
            <a:prstGeom prst="rect">
              <a:avLst/>
            </a:prstGeom>
          </p:spPr>
          <p:txBody>
            <a:bodyPr anchor="ctr" rtlCol="false" tIns="50800" lIns="50800" bIns="50800" rIns="50800"/>
            <a:lstStyle/>
            <a:p>
              <a:pPr algn="ctr">
                <a:lnSpc>
                  <a:spcPts val="3360"/>
                </a:lnSpc>
              </a:pPr>
            </a:p>
          </p:txBody>
        </p:sp>
      </p:grpSp>
      <p:grpSp>
        <p:nvGrpSpPr>
          <p:cNvPr name="Group 14" id="14"/>
          <p:cNvGrpSpPr>
            <a:grpSpLocks noChangeAspect="true"/>
          </p:cNvGrpSpPr>
          <p:nvPr/>
        </p:nvGrpSpPr>
        <p:grpSpPr>
          <a:xfrm rot="0">
            <a:off x="7759084" y="3655690"/>
            <a:ext cx="2706695" cy="2696122"/>
            <a:chOff x="0" y="0"/>
            <a:chExt cx="6502400" cy="6477000"/>
          </a:xfrm>
        </p:grpSpPr>
        <p:sp>
          <p:nvSpPr>
            <p:cNvPr name="Freeform 15" id="15"/>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6"/>
              <a:stretch>
                <a:fillRect l="223" t="0" r="223" b="0"/>
              </a:stretch>
            </a:blipFill>
          </p:spPr>
        </p:sp>
        <p:sp>
          <p:nvSpPr>
            <p:cNvPr name="Freeform 16" id="16"/>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F2F2F2"/>
            </a:solidFill>
          </p:spPr>
        </p:sp>
      </p:grpSp>
      <p:sp>
        <p:nvSpPr>
          <p:cNvPr name="Freeform 17" id="17"/>
          <p:cNvSpPr/>
          <p:nvPr/>
        </p:nvSpPr>
        <p:spPr>
          <a:xfrm flipH="false" flipV="false" rot="0">
            <a:off x="3416119" y="8256064"/>
            <a:ext cx="3145217" cy="333081"/>
          </a:xfrm>
          <a:custGeom>
            <a:avLst/>
            <a:gdLst/>
            <a:ahLst/>
            <a:cxnLst/>
            <a:rect r="r" b="b" t="t" l="l"/>
            <a:pathLst>
              <a:path h="333081" w="3145217">
                <a:moveTo>
                  <a:pt x="0" y="0"/>
                </a:moveTo>
                <a:lnTo>
                  <a:pt x="3145217" y="0"/>
                </a:lnTo>
                <a:lnTo>
                  <a:pt x="3145217" y="333081"/>
                </a:lnTo>
                <a:lnTo>
                  <a:pt x="0" y="333081"/>
                </a:lnTo>
                <a:lnTo>
                  <a:pt x="0" y="0"/>
                </a:lnTo>
                <a:close/>
              </a:path>
            </a:pathLst>
          </a:custGeom>
          <a:blipFill>
            <a:blip r:embed="rId7"/>
            <a:stretch>
              <a:fillRect l="0" t="-86495" r="0" b="0"/>
            </a:stretch>
          </a:blipFill>
        </p:spPr>
      </p:sp>
      <p:sp>
        <p:nvSpPr>
          <p:cNvPr name="Freeform 18" id="18"/>
          <p:cNvSpPr/>
          <p:nvPr/>
        </p:nvSpPr>
        <p:spPr>
          <a:xfrm flipH="false" flipV="false" rot="0">
            <a:off x="7571796" y="8256064"/>
            <a:ext cx="3145217" cy="333081"/>
          </a:xfrm>
          <a:custGeom>
            <a:avLst/>
            <a:gdLst/>
            <a:ahLst/>
            <a:cxnLst/>
            <a:rect r="r" b="b" t="t" l="l"/>
            <a:pathLst>
              <a:path h="333081" w="3145217">
                <a:moveTo>
                  <a:pt x="0" y="0"/>
                </a:moveTo>
                <a:lnTo>
                  <a:pt x="3145218" y="0"/>
                </a:lnTo>
                <a:lnTo>
                  <a:pt x="3145218" y="333081"/>
                </a:lnTo>
                <a:lnTo>
                  <a:pt x="0" y="333081"/>
                </a:lnTo>
                <a:lnTo>
                  <a:pt x="0" y="0"/>
                </a:lnTo>
                <a:close/>
              </a:path>
            </a:pathLst>
          </a:custGeom>
          <a:blipFill>
            <a:blip r:embed="rId7"/>
            <a:stretch>
              <a:fillRect l="0" t="-86495" r="0" b="0"/>
            </a:stretch>
          </a:blipFill>
        </p:spPr>
      </p:sp>
      <p:sp>
        <p:nvSpPr>
          <p:cNvPr name="Freeform 19" id="19"/>
          <p:cNvSpPr/>
          <p:nvPr/>
        </p:nvSpPr>
        <p:spPr>
          <a:xfrm flipH="false" flipV="false" rot="0">
            <a:off x="12231489" y="8788894"/>
            <a:ext cx="3145217" cy="333081"/>
          </a:xfrm>
          <a:custGeom>
            <a:avLst/>
            <a:gdLst/>
            <a:ahLst/>
            <a:cxnLst/>
            <a:rect r="r" b="b" t="t" l="l"/>
            <a:pathLst>
              <a:path h="333081" w="3145217">
                <a:moveTo>
                  <a:pt x="0" y="0"/>
                </a:moveTo>
                <a:lnTo>
                  <a:pt x="3145217" y="0"/>
                </a:lnTo>
                <a:lnTo>
                  <a:pt x="3145217" y="333081"/>
                </a:lnTo>
                <a:lnTo>
                  <a:pt x="0" y="333081"/>
                </a:lnTo>
                <a:lnTo>
                  <a:pt x="0" y="0"/>
                </a:lnTo>
                <a:close/>
              </a:path>
            </a:pathLst>
          </a:custGeom>
          <a:blipFill>
            <a:blip r:embed="rId7"/>
            <a:stretch>
              <a:fillRect l="0" t="-86495" r="0" b="0"/>
            </a:stretch>
          </a:blipFill>
        </p:spPr>
      </p:sp>
      <p:sp>
        <p:nvSpPr>
          <p:cNvPr name="Freeform 20" id="20"/>
          <p:cNvSpPr/>
          <p:nvPr/>
        </p:nvSpPr>
        <p:spPr>
          <a:xfrm flipH="false" flipV="false" rot="0">
            <a:off x="13804097" y="8030085"/>
            <a:ext cx="3145217" cy="333081"/>
          </a:xfrm>
          <a:custGeom>
            <a:avLst/>
            <a:gdLst/>
            <a:ahLst/>
            <a:cxnLst/>
            <a:rect r="r" b="b" t="t" l="l"/>
            <a:pathLst>
              <a:path h="333081" w="3145217">
                <a:moveTo>
                  <a:pt x="0" y="0"/>
                </a:moveTo>
                <a:lnTo>
                  <a:pt x="3145218" y="0"/>
                </a:lnTo>
                <a:lnTo>
                  <a:pt x="3145218" y="333081"/>
                </a:lnTo>
                <a:lnTo>
                  <a:pt x="0" y="333081"/>
                </a:lnTo>
                <a:lnTo>
                  <a:pt x="0" y="0"/>
                </a:lnTo>
                <a:close/>
              </a:path>
            </a:pathLst>
          </a:custGeom>
          <a:blipFill>
            <a:blip r:embed="rId7"/>
            <a:stretch>
              <a:fillRect l="0" t="-86495" r="0" b="0"/>
            </a:stretch>
          </a:blipFill>
        </p:spPr>
      </p:sp>
      <p:sp>
        <p:nvSpPr>
          <p:cNvPr name="TextBox 21" id="21"/>
          <p:cNvSpPr txBox="true"/>
          <p:nvPr/>
        </p:nvSpPr>
        <p:spPr>
          <a:xfrm rot="0">
            <a:off x="2343797" y="1155414"/>
            <a:ext cx="13617940" cy="1594138"/>
          </a:xfrm>
          <a:prstGeom prst="rect">
            <a:avLst/>
          </a:prstGeom>
        </p:spPr>
        <p:txBody>
          <a:bodyPr anchor="t" rtlCol="false" tIns="0" lIns="0" bIns="0" rIns="0">
            <a:spAutoFit/>
          </a:bodyPr>
          <a:lstStyle/>
          <a:p>
            <a:pPr algn="ctr" marL="0" indent="0" lvl="0">
              <a:lnSpc>
                <a:spcPts val="13015"/>
              </a:lnSpc>
              <a:spcBef>
                <a:spcPct val="0"/>
              </a:spcBef>
            </a:pPr>
            <a:r>
              <a:rPr lang="en-US" sz="9431" spc="924">
                <a:solidFill>
                  <a:srgbClr val="231F20"/>
                </a:solidFill>
                <a:latin typeface="Oswald Bold"/>
              </a:rPr>
              <a:t>OUR TEAM</a:t>
            </a:r>
          </a:p>
        </p:txBody>
      </p:sp>
      <p:sp>
        <p:nvSpPr>
          <p:cNvPr name="TextBox 22" id="22"/>
          <p:cNvSpPr txBox="true"/>
          <p:nvPr/>
        </p:nvSpPr>
        <p:spPr>
          <a:xfrm rot="0">
            <a:off x="3860187" y="6558496"/>
            <a:ext cx="2257081" cy="809625"/>
          </a:xfrm>
          <a:prstGeom prst="rect">
            <a:avLst/>
          </a:prstGeom>
        </p:spPr>
        <p:txBody>
          <a:bodyPr anchor="t" rtlCol="false" tIns="0" lIns="0" bIns="0" rIns="0">
            <a:spAutoFit/>
          </a:bodyPr>
          <a:lstStyle/>
          <a:p>
            <a:pPr algn="ctr">
              <a:lnSpc>
                <a:spcPts val="3286"/>
              </a:lnSpc>
            </a:pPr>
            <a:r>
              <a:rPr lang="en-US" sz="2738" spc="136">
                <a:solidFill>
                  <a:srgbClr val="FFFBFB"/>
                </a:solidFill>
                <a:latin typeface="DM Sans"/>
              </a:rPr>
              <a:t>Batool Shilleh</a:t>
            </a:r>
          </a:p>
        </p:txBody>
      </p:sp>
      <p:sp>
        <p:nvSpPr>
          <p:cNvPr name="TextBox 23" id="23"/>
          <p:cNvSpPr txBox="true"/>
          <p:nvPr/>
        </p:nvSpPr>
        <p:spPr>
          <a:xfrm rot="0">
            <a:off x="8005441" y="6558496"/>
            <a:ext cx="2213980" cy="809625"/>
          </a:xfrm>
          <a:prstGeom prst="rect">
            <a:avLst/>
          </a:prstGeom>
        </p:spPr>
        <p:txBody>
          <a:bodyPr anchor="t" rtlCol="false" tIns="0" lIns="0" bIns="0" rIns="0">
            <a:spAutoFit/>
          </a:bodyPr>
          <a:lstStyle/>
          <a:p>
            <a:pPr algn="ctr">
              <a:lnSpc>
                <a:spcPts val="3286"/>
              </a:lnSpc>
            </a:pPr>
            <a:r>
              <a:rPr lang="en-US" sz="2738" spc="136">
                <a:solidFill>
                  <a:srgbClr val="FFFBFB"/>
                </a:solidFill>
                <a:latin typeface="DM Sans"/>
              </a:rPr>
              <a:t>Manar Mohamed</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0" y="0"/>
            <a:ext cx="18288000" cy="3086100"/>
            <a:chOff x="0" y="0"/>
            <a:chExt cx="4816593" cy="812800"/>
          </a:xfrm>
        </p:grpSpPr>
        <p:sp>
          <p:nvSpPr>
            <p:cNvPr name="Freeform 4" id="4"/>
            <p:cNvSpPr/>
            <p:nvPr/>
          </p:nvSpPr>
          <p:spPr>
            <a:xfrm flipH="false" flipV="false" rot="0">
              <a:off x="0" y="0"/>
              <a:ext cx="4816592" cy="812800"/>
            </a:xfrm>
            <a:custGeom>
              <a:avLst/>
              <a:gdLst/>
              <a:ahLst/>
              <a:cxnLst/>
              <a:rect r="r" b="b" t="t" l="l"/>
              <a:pathLst>
                <a:path h="812800" w="4816592">
                  <a:moveTo>
                    <a:pt x="0" y="0"/>
                  </a:moveTo>
                  <a:lnTo>
                    <a:pt x="4816592" y="0"/>
                  </a:lnTo>
                  <a:lnTo>
                    <a:pt x="4816592" y="812800"/>
                  </a:lnTo>
                  <a:lnTo>
                    <a:pt x="0" y="812800"/>
                  </a:lnTo>
                  <a:lnTo>
                    <a:pt x="0" y="0"/>
                  </a:lnTo>
                </a:path>
              </a:pathLst>
            </a:custGeom>
            <a:solidFill>
              <a:srgbClr val="1A1A1A"/>
            </a:solidFill>
          </p:spPr>
        </p:sp>
        <p:sp>
          <p:nvSpPr>
            <p:cNvPr name="TextBox 5" id="5"/>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6" id="6"/>
          <p:cNvSpPr/>
          <p:nvPr/>
        </p:nvSpPr>
        <p:spPr>
          <a:xfrm flipH="false" flipV="false" rot="0">
            <a:off x="13451022" y="-4729397"/>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2851369" y="-3442596"/>
            <a:ext cx="6709932" cy="6885191"/>
          </a:xfrm>
          <a:custGeom>
            <a:avLst/>
            <a:gdLst/>
            <a:ahLst/>
            <a:cxnLst/>
            <a:rect r="r" b="b" t="t" l="l"/>
            <a:pathLst>
              <a:path h="6885191" w="6709932">
                <a:moveTo>
                  <a:pt x="0" y="0"/>
                </a:moveTo>
                <a:lnTo>
                  <a:pt x="6709932" y="0"/>
                </a:lnTo>
                <a:lnTo>
                  <a:pt x="6709932" y="6885192"/>
                </a:lnTo>
                <a:lnTo>
                  <a:pt x="0" y="688519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2163000" y="3442596"/>
            <a:ext cx="4473739" cy="636748"/>
            <a:chOff x="0" y="0"/>
            <a:chExt cx="1178269" cy="167703"/>
          </a:xfrm>
        </p:grpSpPr>
        <p:sp>
          <p:nvSpPr>
            <p:cNvPr name="Freeform 9" id="9"/>
            <p:cNvSpPr/>
            <p:nvPr/>
          </p:nvSpPr>
          <p:spPr>
            <a:xfrm flipH="false" flipV="false" rot="0">
              <a:off x="0" y="0"/>
              <a:ext cx="1178269" cy="167703"/>
            </a:xfrm>
            <a:custGeom>
              <a:avLst/>
              <a:gdLst/>
              <a:ahLst/>
              <a:cxnLst/>
              <a:rect r="r" b="b" t="t" l="l"/>
              <a:pathLst>
                <a:path h="167703" w="1178269">
                  <a:moveTo>
                    <a:pt x="0" y="0"/>
                  </a:moveTo>
                  <a:lnTo>
                    <a:pt x="1178269" y="0"/>
                  </a:lnTo>
                  <a:lnTo>
                    <a:pt x="1178269" y="167703"/>
                  </a:lnTo>
                  <a:lnTo>
                    <a:pt x="0" y="167703"/>
                  </a:lnTo>
                  <a:lnTo>
                    <a:pt x="0" y="0"/>
                  </a:lnTo>
                </a:path>
              </a:pathLst>
            </a:custGeom>
            <a:solidFill>
              <a:srgbClr val="1A1A1A"/>
            </a:solidFill>
          </p:spPr>
        </p:sp>
        <p:sp>
          <p:nvSpPr>
            <p:cNvPr name="TextBox 10" id="10"/>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r>
                <a:rPr lang="en-US" sz="2981" spc="29">
                  <a:solidFill>
                    <a:srgbClr val="FFFFFF"/>
                  </a:solidFill>
                  <a:latin typeface="DM Sans Italics"/>
                </a:rPr>
                <a:t>Quick overview</a:t>
              </a:r>
            </a:p>
          </p:txBody>
        </p:sp>
      </p:grpSp>
      <p:grpSp>
        <p:nvGrpSpPr>
          <p:cNvPr name="Group 11" id="11"/>
          <p:cNvGrpSpPr/>
          <p:nvPr/>
        </p:nvGrpSpPr>
        <p:grpSpPr>
          <a:xfrm rot="0">
            <a:off x="6893475" y="3510391"/>
            <a:ext cx="9034431" cy="2808103"/>
            <a:chOff x="0" y="0"/>
            <a:chExt cx="1744696" cy="542290"/>
          </a:xfrm>
        </p:grpSpPr>
        <p:sp>
          <p:nvSpPr>
            <p:cNvPr name="Freeform 12" id="12"/>
            <p:cNvSpPr/>
            <p:nvPr/>
          </p:nvSpPr>
          <p:spPr>
            <a:xfrm flipH="false" flipV="false" rot="0">
              <a:off x="0" y="0"/>
              <a:ext cx="1744696" cy="542290"/>
            </a:xfrm>
            <a:custGeom>
              <a:avLst/>
              <a:gdLst/>
              <a:ahLst/>
              <a:cxnLst/>
              <a:rect r="r" b="b" t="t" l="l"/>
              <a:pathLst>
                <a:path h="542290" w="1744696">
                  <a:moveTo>
                    <a:pt x="0" y="0"/>
                  </a:moveTo>
                  <a:lnTo>
                    <a:pt x="1744696" y="0"/>
                  </a:lnTo>
                  <a:lnTo>
                    <a:pt x="1744696" y="542290"/>
                  </a:lnTo>
                  <a:lnTo>
                    <a:pt x="0" y="542290"/>
                  </a:lnTo>
                  <a:lnTo>
                    <a:pt x="0" y="0"/>
                  </a:lnTo>
                </a:path>
              </a:pathLst>
            </a:custGeom>
            <a:solidFill>
              <a:srgbClr val="000000">
                <a:alpha val="0"/>
              </a:srgbClr>
            </a:solidFill>
            <a:ln w="38100">
              <a:solidFill>
                <a:srgbClr val="000000"/>
              </a:solidFill>
            </a:ln>
          </p:spPr>
        </p:sp>
        <p:sp>
          <p:nvSpPr>
            <p:cNvPr name="TextBox 13" id="13"/>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grpSp>
        <p:nvGrpSpPr>
          <p:cNvPr name="Group 14" id="14"/>
          <p:cNvGrpSpPr/>
          <p:nvPr/>
        </p:nvGrpSpPr>
        <p:grpSpPr>
          <a:xfrm rot="0">
            <a:off x="11410691" y="6504266"/>
            <a:ext cx="4473739" cy="1151098"/>
            <a:chOff x="0" y="0"/>
            <a:chExt cx="1178269" cy="303170"/>
          </a:xfrm>
        </p:grpSpPr>
        <p:sp>
          <p:nvSpPr>
            <p:cNvPr name="Freeform 15" id="15"/>
            <p:cNvSpPr/>
            <p:nvPr/>
          </p:nvSpPr>
          <p:spPr>
            <a:xfrm flipH="false" flipV="false" rot="0">
              <a:off x="0" y="0"/>
              <a:ext cx="1178269" cy="303170"/>
            </a:xfrm>
            <a:custGeom>
              <a:avLst/>
              <a:gdLst/>
              <a:ahLst/>
              <a:cxnLst/>
              <a:rect r="r" b="b" t="t" l="l"/>
              <a:pathLst>
                <a:path h="303170" w="1178269">
                  <a:moveTo>
                    <a:pt x="0" y="0"/>
                  </a:moveTo>
                  <a:lnTo>
                    <a:pt x="1178269" y="0"/>
                  </a:lnTo>
                  <a:lnTo>
                    <a:pt x="1178269" y="303170"/>
                  </a:lnTo>
                  <a:lnTo>
                    <a:pt x="0" y="303170"/>
                  </a:lnTo>
                  <a:lnTo>
                    <a:pt x="0" y="0"/>
                  </a:lnTo>
                </a:path>
              </a:pathLst>
            </a:custGeom>
            <a:solidFill>
              <a:srgbClr val="1A1A1A"/>
            </a:solidFill>
          </p:spPr>
        </p:sp>
        <p:sp>
          <p:nvSpPr>
            <p:cNvPr name="TextBox 16" id="16"/>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r>
                <a:rPr lang="en-US" sz="2981" spc="29">
                  <a:solidFill>
                    <a:srgbClr val="FFFFFF"/>
                  </a:solidFill>
                  <a:latin typeface="DM Sans Italics"/>
                </a:rPr>
                <a:t>Where did the idea come from?</a:t>
              </a:r>
            </a:p>
          </p:txBody>
        </p:sp>
      </p:grpSp>
      <p:grpSp>
        <p:nvGrpSpPr>
          <p:cNvPr name="Group 17" id="17"/>
          <p:cNvGrpSpPr/>
          <p:nvPr/>
        </p:nvGrpSpPr>
        <p:grpSpPr>
          <a:xfrm rot="0">
            <a:off x="2179166" y="6572062"/>
            <a:ext cx="9034431" cy="2808103"/>
            <a:chOff x="0" y="0"/>
            <a:chExt cx="1744696" cy="542290"/>
          </a:xfrm>
        </p:grpSpPr>
        <p:sp>
          <p:nvSpPr>
            <p:cNvPr name="Freeform 18" id="18"/>
            <p:cNvSpPr/>
            <p:nvPr/>
          </p:nvSpPr>
          <p:spPr>
            <a:xfrm flipH="false" flipV="false" rot="0">
              <a:off x="0" y="0"/>
              <a:ext cx="1744696" cy="542290"/>
            </a:xfrm>
            <a:custGeom>
              <a:avLst/>
              <a:gdLst/>
              <a:ahLst/>
              <a:cxnLst/>
              <a:rect r="r" b="b" t="t" l="l"/>
              <a:pathLst>
                <a:path h="542290" w="1744696">
                  <a:moveTo>
                    <a:pt x="0" y="0"/>
                  </a:moveTo>
                  <a:lnTo>
                    <a:pt x="1744696" y="0"/>
                  </a:lnTo>
                  <a:lnTo>
                    <a:pt x="1744696" y="542290"/>
                  </a:lnTo>
                  <a:lnTo>
                    <a:pt x="0" y="542290"/>
                  </a:lnTo>
                  <a:lnTo>
                    <a:pt x="0" y="0"/>
                  </a:lnTo>
                </a:path>
              </a:pathLst>
            </a:custGeom>
            <a:solidFill>
              <a:srgbClr val="000000">
                <a:alpha val="0"/>
              </a:srgbClr>
            </a:solidFill>
            <a:ln w="38100">
              <a:solidFill>
                <a:srgbClr val="000000"/>
              </a:solidFill>
            </a:ln>
          </p:spPr>
        </p:sp>
        <p:sp>
          <p:nvSpPr>
            <p:cNvPr name="TextBox 19" id="19"/>
            <p:cNvSpPr txBox="true"/>
            <p:nvPr/>
          </p:nvSpPr>
          <p:spPr>
            <a:xfrm>
              <a:off x="0" y="-19050"/>
              <a:ext cx="812800" cy="831850"/>
            </a:xfrm>
            <a:prstGeom prst="rect">
              <a:avLst/>
            </a:prstGeom>
          </p:spPr>
          <p:txBody>
            <a:bodyPr anchor="ctr" rtlCol="false" tIns="50800" lIns="50800" bIns="50800" rIns="50800"/>
            <a:lstStyle/>
            <a:p>
              <a:pPr algn="ctr">
                <a:lnSpc>
                  <a:spcPts val="2859"/>
                </a:lnSpc>
              </a:pPr>
            </a:p>
          </p:txBody>
        </p:sp>
      </p:grpSp>
      <p:sp>
        <p:nvSpPr>
          <p:cNvPr name="Freeform 20" id="20"/>
          <p:cNvSpPr/>
          <p:nvPr/>
        </p:nvSpPr>
        <p:spPr>
          <a:xfrm flipH="false" flipV="false" rot="0">
            <a:off x="2179166" y="4079343"/>
            <a:ext cx="4457573" cy="2174841"/>
          </a:xfrm>
          <a:custGeom>
            <a:avLst/>
            <a:gdLst/>
            <a:ahLst/>
            <a:cxnLst/>
            <a:rect r="r" b="b" t="t" l="l"/>
            <a:pathLst>
              <a:path h="2174841" w="4457573">
                <a:moveTo>
                  <a:pt x="0" y="0"/>
                </a:moveTo>
                <a:lnTo>
                  <a:pt x="4457573" y="0"/>
                </a:lnTo>
                <a:lnTo>
                  <a:pt x="4457573" y="2174842"/>
                </a:lnTo>
                <a:lnTo>
                  <a:pt x="0" y="2174842"/>
                </a:lnTo>
                <a:lnTo>
                  <a:pt x="0" y="0"/>
                </a:lnTo>
                <a:close/>
              </a:path>
            </a:pathLst>
          </a:custGeom>
          <a:blipFill>
            <a:blip r:embed="rId5"/>
            <a:stretch>
              <a:fillRect l="0" t="0" r="0" b="0"/>
            </a:stretch>
          </a:blipFill>
        </p:spPr>
      </p:sp>
      <p:sp>
        <p:nvSpPr>
          <p:cNvPr name="Freeform 21" id="21"/>
          <p:cNvSpPr/>
          <p:nvPr/>
        </p:nvSpPr>
        <p:spPr>
          <a:xfrm flipH="false" flipV="false" rot="0">
            <a:off x="11410691" y="7655364"/>
            <a:ext cx="4473739" cy="1708201"/>
          </a:xfrm>
          <a:custGeom>
            <a:avLst/>
            <a:gdLst/>
            <a:ahLst/>
            <a:cxnLst/>
            <a:rect r="r" b="b" t="t" l="l"/>
            <a:pathLst>
              <a:path h="1708201" w="4473739">
                <a:moveTo>
                  <a:pt x="0" y="0"/>
                </a:moveTo>
                <a:lnTo>
                  <a:pt x="4473739" y="0"/>
                </a:lnTo>
                <a:lnTo>
                  <a:pt x="4473739" y="1708201"/>
                </a:lnTo>
                <a:lnTo>
                  <a:pt x="0" y="1708201"/>
                </a:lnTo>
                <a:lnTo>
                  <a:pt x="0" y="0"/>
                </a:lnTo>
                <a:close/>
              </a:path>
            </a:pathLst>
          </a:custGeom>
          <a:blipFill>
            <a:blip r:embed="rId6"/>
            <a:stretch>
              <a:fillRect l="-7120" t="0" r="-7120" b="0"/>
            </a:stretch>
          </a:blipFill>
        </p:spPr>
      </p:sp>
      <p:sp>
        <p:nvSpPr>
          <p:cNvPr name="TextBox 22" id="22"/>
          <p:cNvSpPr txBox="true"/>
          <p:nvPr/>
        </p:nvSpPr>
        <p:spPr>
          <a:xfrm rot="0">
            <a:off x="3690980" y="1232286"/>
            <a:ext cx="10906040" cy="1349947"/>
          </a:xfrm>
          <a:prstGeom prst="rect">
            <a:avLst/>
          </a:prstGeom>
        </p:spPr>
        <p:txBody>
          <a:bodyPr anchor="t" rtlCol="false" tIns="0" lIns="0" bIns="0" rIns="0">
            <a:spAutoFit/>
          </a:bodyPr>
          <a:lstStyle/>
          <a:p>
            <a:pPr algn="ctr">
              <a:lnSpc>
                <a:spcPts val="11082"/>
              </a:lnSpc>
            </a:pPr>
            <a:r>
              <a:rPr lang="en-US" sz="8030" spc="786">
                <a:solidFill>
                  <a:srgbClr val="FFFFFF"/>
                </a:solidFill>
                <a:latin typeface="Oswald Bold"/>
              </a:rPr>
              <a:t>OUR IDEA</a:t>
            </a:r>
          </a:p>
        </p:txBody>
      </p:sp>
      <p:sp>
        <p:nvSpPr>
          <p:cNvPr name="TextBox 23" id="23"/>
          <p:cNvSpPr txBox="true"/>
          <p:nvPr/>
        </p:nvSpPr>
        <p:spPr>
          <a:xfrm rot="0">
            <a:off x="7224667" y="4273840"/>
            <a:ext cx="8900334" cy="1367397"/>
          </a:xfrm>
          <a:prstGeom prst="rect">
            <a:avLst/>
          </a:prstGeom>
        </p:spPr>
        <p:txBody>
          <a:bodyPr anchor="t" rtlCol="false" tIns="0" lIns="0" bIns="0" rIns="0">
            <a:spAutoFit/>
          </a:bodyPr>
          <a:lstStyle/>
          <a:p>
            <a:pPr marL="427768" indent="-213884" lvl="1">
              <a:lnSpc>
                <a:spcPts val="2734"/>
              </a:lnSpc>
              <a:buFont typeface="Arial"/>
              <a:buChar char="•"/>
            </a:pPr>
            <a:r>
              <a:rPr lang="en-US" sz="1981" spc="194">
                <a:solidFill>
                  <a:srgbClr val="231F20"/>
                </a:solidFill>
                <a:latin typeface="DM Sans"/>
              </a:rPr>
              <a:t>Our project sorts dates into three main categories (first, second, and third), which are the categories spread in the market in general, depending on the weight of the date grain.</a:t>
            </a:r>
          </a:p>
        </p:txBody>
      </p:sp>
      <p:sp>
        <p:nvSpPr>
          <p:cNvPr name="TextBox 24" id="24"/>
          <p:cNvSpPr txBox="true"/>
          <p:nvPr/>
        </p:nvSpPr>
        <p:spPr>
          <a:xfrm rot="0">
            <a:off x="2449691" y="7094071"/>
            <a:ext cx="8512431" cy="1700372"/>
          </a:xfrm>
          <a:prstGeom prst="rect">
            <a:avLst/>
          </a:prstGeom>
        </p:spPr>
        <p:txBody>
          <a:bodyPr anchor="t" rtlCol="false" tIns="0" lIns="0" bIns="0" rIns="0">
            <a:spAutoFit/>
          </a:bodyPr>
          <a:lstStyle/>
          <a:p>
            <a:pPr marL="427768" indent="-213884" lvl="1">
              <a:lnSpc>
                <a:spcPts val="2734"/>
              </a:lnSpc>
              <a:buFont typeface="Arial"/>
              <a:buChar char="•"/>
            </a:pPr>
            <a:r>
              <a:rPr lang="en-US" sz="1981" spc="194">
                <a:solidFill>
                  <a:srgbClr val="231F20"/>
                </a:solidFill>
                <a:latin typeface="DM Sans"/>
              </a:rPr>
              <a:t>A post appeared on Facebook looking for a date sorting machine</a:t>
            </a:r>
          </a:p>
          <a:p>
            <a:pPr marL="427768" indent="-213884" lvl="1">
              <a:lnSpc>
                <a:spcPts val="2734"/>
              </a:lnSpc>
              <a:buFont typeface="Arial"/>
              <a:buChar char="•"/>
            </a:pPr>
            <a:r>
              <a:rPr lang="en-US" sz="1981" spc="194">
                <a:solidFill>
                  <a:srgbClr val="231F20"/>
                </a:solidFill>
                <a:latin typeface="DM Sans"/>
              </a:rPr>
              <a:t>Research shows that the source for most of this machine sleep is Italy</a:t>
            </a:r>
          </a:p>
          <a:p>
            <a:pPr marL="427768" indent="-213884" lvl="1">
              <a:lnSpc>
                <a:spcPts val="2734"/>
              </a:lnSpc>
              <a:buFont typeface="Arial"/>
              <a:buChar char="•"/>
            </a:pPr>
            <a:r>
              <a:rPr lang="en-US" sz="1981" spc="194">
                <a:solidFill>
                  <a:srgbClr val="231F20"/>
                </a:solidFill>
                <a:latin typeface="DM Sans"/>
              </a:rPr>
              <a:t>This is an expensive type of machine</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2779206" y="1920649"/>
            <a:ext cx="2027545" cy="3080525"/>
          </a:xfrm>
          <a:custGeom>
            <a:avLst/>
            <a:gdLst/>
            <a:ahLst/>
            <a:cxnLst/>
            <a:rect r="r" b="b" t="t" l="l"/>
            <a:pathLst>
              <a:path h="3080525" w="2027545">
                <a:moveTo>
                  <a:pt x="0" y="0"/>
                </a:moveTo>
                <a:lnTo>
                  <a:pt x="2027545" y="0"/>
                </a:lnTo>
                <a:lnTo>
                  <a:pt x="2027545"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2035253">
            <a:off x="15331117" y="4817487"/>
            <a:ext cx="7835077" cy="10939025"/>
          </a:xfrm>
          <a:custGeom>
            <a:avLst/>
            <a:gdLst/>
            <a:ahLst/>
            <a:cxnLst/>
            <a:rect r="r" b="b" t="t" l="l"/>
            <a:pathLst>
              <a:path h="10939025" w="7835077">
                <a:moveTo>
                  <a:pt x="0" y="0"/>
                </a:moveTo>
                <a:lnTo>
                  <a:pt x="7835077" y="0"/>
                </a:lnTo>
                <a:lnTo>
                  <a:pt x="7835077" y="10939026"/>
                </a:lnTo>
                <a:lnTo>
                  <a:pt x="0" y="1093902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AutoShape 5" id="5"/>
          <p:cNvSpPr/>
          <p:nvPr/>
        </p:nvSpPr>
        <p:spPr>
          <a:xfrm rot="0">
            <a:off x="1589541" y="5472067"/>
            <a:ext cx="15108918" cy="0"/>
          </a:xfrm>
          <a:prstGeom prst="line">
            <a:avLst/>
          </a:prstGeom>
          <a:ln cap="flat" w="38100">
            <a:solidFill>
              <a:srgbClr val="000000"/>
            </a:solidFill>
            <a:prstDash val="solid"/>
            <a:headEnd type="none" len="sm" w="sm"/>
            <a:tailEnd type="none" len="sm" w="sm"/>
          </a:ln>
        </p:spPr>
      </p:sp>
      <p:grpSp>
        <p:nvGrpSpPr>
          <p:cNvPr name="Group 6" id="6"/>
          <p:cNvGrpSpPr/>
          <p:nvPr/>
        </p:nvGrpSpPr>
        <p:grpSpPr>
          <a:xfrm rot="0">
            <a:off x="3542437" y="5240576"/>
            <a:ext cx="501082" cy="501082"/>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31211"/>
            </a:solidFill>
          </p:spPr>
        </p:sp>
        <p:sp>
          <p:nvSpPr>
            <p:cNvPr name="TextBox 8" id="8"/>
            <p:cNvSpPr txBox="true"/>
            <p:nvPr/>
          </p:nvSpPr>
          <p:spPr>
            <a:xfrm>
              <a:off x="76200" y="57150"/>
              <a:ext cx="660400" cy="679450"/>
            </a:xfrm>
            <a:prstGeom prst="rect">
              <a:avLst/>
            </a:prstGeom>
          </p:spPr>
          <p:txBody>
            <a:bodyPr anchor="ctr" rtlCol="false" tIns="50800" lIns="50800" bIns="50800" rIns="50800"/>
            <a:lstStyle/>
            <a:p>
              <a:pPr algn="ctr">
                <a:lnSpc>
                  <a:spcPts val="2859"/>
                </a:lnSpc>
              </a:pPr>
            </a:p>
          </p:txBody>
        </p:sp>
      </p:grpSp>
      <p:sp>
        <p:nvSpPr>
          <p:cNvPr name="TextBox 9" id="9"/>
          <p:cNvSpPr txBox="true"/>
          <p:nvPr/>
        </p:nvSpPr>
        <p:spPr>
          <a:xfrm rot="0">
            <a:off x="2188740" y="7019104"/>
            <a:ext cx="3204526" cy="944020"/>
          </a:xfrm>
          <a:prstGeom prst="rect">
            <a:avLst/>
          </a:prstGeom>
        </p:spPr>
        <p:txBody>
          <a:bodyPr anchor="t" rtlCol="false" tIns="0" lIns="0" bIns="0" rIns="0">
            <a:spAutoFit/>
          </a:bodyPr>
          <a:lstStyle/>
          <a:p>
            <a:pPr algn="ctr">
              <a:lnSpc>
                <a:spcPts val="2545"/>
              </a:lnSpc>
            </a:pPr>
            <a:r>
              <a:rPr lang="en-US" sz="1844" spc="180">
                <a:solidFill>
                  <a:srgbClr val="231F20"/>
                </a:solidFill>
                <a:latin typeface="DM Sans"/>
              </a:rPr>
              <a:t>To determine if it is a date or not using machine learning</a:t>
            </a:r>
          </a:p>
        </p:txBody>
      </p:sp>
      <p:sp>
        <p:nvSpPr>
          <p:cNvPr name="TextBox 10" id="10"/>
          <p:cNvSpPr txBox="true"/>
          <p:nvPr/>
        </p:nvSpPr>
        <p:spPr>
          <a:xfrm rot="0">
            <a:off x="2779206" y="2339199"/>
            <a:ext cx="2027545" cy="1121713"/>
          </a:xfrm>
          <a:prstGeom prst="rect">
            <a:avLst/>
          </a:prstGeom>
        </p:spPr>
        <p:txBody>
          <a:bodyPr anchor="t" rtlCol="false" tIns="0" lIns="0" bIns="0" rIns="0">
            <a:spAutoFit/>
          </a:bodyPr>
          <a:lstStyle/>
          <a:p>
            <a:pPr algn="ctr">
              <a:lnSpc>
                <a:spcPts val="9141"/>
              </a:lnSpc>
            </a:pPr>
            <a:r>
              <a:rPr lang="en-US" sz="6624" spc="649">
                <a:solidFill>
                  <a:srgbClr val="FFFBFB"/>
                </a:solidFill>
                <a:latin typeface="DM Sans Bold"/>
              </a:rPr>
              <a:t>01</a:t>
            </a:r>
          </a:p>
        </p:txBody>
      </p:sp>
      <p:sp>
        <p:nvSpPr>
          <p:cNvPr name="TextBox 11" id="11"/>
          <p:cNvSpPr txBox="true"/>
          <p:nvPr/>
        </p:nvSpPr>
        <p:spPr>
          <a:xfrm rot="0">
            <a:off x="2059451" y="5941547"/>
            <a:ext cx="3467055" cy="484899"/>
          </a:xfrm>
          <a:prstGeom prst="rect">
            <a:avLst/>
          </a:prstGeom>
        </p:spPr>
        <p:txBody>
          <a:bodyPr anchor="t" rtlCol="false" tIns="0" lIns="0" bIns="0" rIns="0">
            <a:spAutoFit/>
          </a:bodyPr>
          <a:lstStyle/>
          <a:p>
            <a:pPr algn="ctr">
              <a:lnSpc>
                <a:spcPts val="4073"/>
              </a:lnSpc>
            </a:pPr>
            <a:r>
              <a:rPr lang="en-US" sz="2951" spc="289">
                <a:solidFill>
                  <a:srgbClr val="231F20"/>
                </a:solidFill>
                <a:latin typeface="DM Sans Bold"/>
              </a:rPr>
              <a:t>CAMERA</a:t>
            </a:r>
          </a:p>
        </p:txBody>
      </p:sp>
      <p:sp>
        <p:nvSpPr>
          <p:cNvPr name="Freeform 12" id="12"/>
          <p:cNvSpPr/>
          <p:nvPr/>
        </p:nvSpPr>
        <p:spPr>
          <a:xfrm flipH="false" flipV="false" rot="0">
            <a:off x="6267505" y="1920649"/>
            <a:ext cx="2027545" cy="3080525"/>
          </a:xfrm>
          <a:custGeom>
            <a:avLst/>
            <a:gdLst/>
            <a:ahLst/>
            <a:cxnLst/>
            <a:rect r="r" b="b" t="t" l="l"/>
            <a:pathLst>
              <a:path h="3080525" w="2027545">
                <a:moveTo>
                  <a:pt x="0" y="0"/>
                </a:moveTo>
                <a:lnTo>
                  <a:pt x="2027546" y="0"/>
                </a:lnTo>
                <a:lnTo>
                  <a:pt x="2027546"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3" id="13"/>
          <p:cNvGrpSpPr/>
          <p:nvPr/>
        </p:nvGrpSpPr>
        <p:grpSpPr>
          <a:xfrm rot="0">
            <a:off x="7030737" y="5240576"/>
            <a:ext cx="501082" cy="501082"/>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31211"/>
            </a:solidFill>
          </p:spPr>
        </p:sp>
        <p:sp>
          <p:nvSpPr>
            <p:cNvPr name="TextBox 15" id="15"/>
            <p:cNvSpPr txBox="true"/>
            <p:nvPr/>
          </p:nvSpPr>
          <p:spPr>
            <a:xfrm>
              <a:off x="76200" y="57150"/>
              <a:ext cx="660400" cy="679450"/>
            </a:xfrm>
            <a:prstGeom prst="rect">
              <a:avLst/>
            </a:prstGeom>
          </p:spPr>
          <p:txBody>
            <a:bodyPr anchor="ctr" rtlCol="false" tIns="50800" lIns="50800" bIns="50800" rIns="50800"/>
            <a:lstStyle/>
            <a:p>
              <a:pPr algn="ctr">
                <a:lnSpc>
                  <a:spcPts val="2859"/>
                </a:lnSpc>
              </a:pPr>
            </a:p>
          </p:txBody>
        </p:sp>
      </p:grpSp>
      <p:sp>
        <p:nvSpPr>
          <p:cNvPr name="TextBox 16" id="16"/>
          <p:cNvSpPr txBox="true"/>
          <p:nvPr/>
        </p:nvSpPr>
        <p:spPr>
          <a:xfrm rot="0">
            <a:off x="6267505" y="2339199"/>
            <a:ext cx="2027545" cy="1121713"/>
          </a:xfrm>
          <a:prstGeom prst="rect">
            <a:avLst/>
          </a:prstGeom>
        </p:spPr>
        <p:txBody>
          <a:bodyPr anchor="t" rtlCol="false" tIns="0" lIns="0" bIns="0" rIns="0">
            <a:spAutoFit/>
          </a:bodyPr>
          <a:lstStyle/>
          <a:p>
            <a:pPr algn="ctr">
              <a:lnSpc>
                <a:spcPts val="9141"/>
              </a:lnSpc>
            </a:pPr>
            <a:r>
              <a:rPr lang="en-US" sz="6624" spc="649">
                <a:solidFill>
                  <a:srgbClr val="FFFBFB"/>
                </a:solidFill>
                <a:latin typeface="DM Sans Bold"/>
              </a:rPr>
              <a:t>02</a:t>
            </a:r>
          </a:p>
        </p:txBody>
      </p:sp>
      <p:sp>
        <p:nvSpPr>
          <p:cNvPr name="Freeform 17" id="17"/>
          <p:cNvSpPr/>
          <p:nvPr/>
        </p:nvSpPr>
        <p:spPr>
          <a:xfrm flipH="false" flipV="false" rot="0">
            <a:off x="9758062" y="1920649"/>
            <a:ext cx="2027545" cy="3080525"/>
          </a:xfrm>
          <a:custGeom>
            <a:avLst/>
            <a:gdLst/>
            <a:ahLst/>
            <a:cxnLst/>
            <a:rect r="r" b="b" t="t" l="l"/>
            <a:pathLst>
              <a:path h="3080525" w="2027545">
                <a:moveTo>
                  <a:pt x="0" y="0"/>
                </a:moveTo>
                <a:lnTo>
                  <a:pt x="2027546" y="0"/>
                </a:lnTo>
                <a:lnTo>
                  <a:pt x="2027546"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8" id="18"/>
          <p:cNvGrpSpPr/>
          <p:nvPr/>
        </p:nvGrpSpPr>
        <p:grpSpPr>
          <a:xfrm rot="0">
            <a:off x="10521294" y="5240576"/>
            <a:ext cx="501082" cy="501082"/>
            <a:chOff x="0" y="0"/>
            <a:chExt cx="812800" cy="812800"/>
          </a:xfrm>
        </p:grpSpPr>
        <p:sp>
          <p:nvSpPr>
            <p:cNvPr name="Freeform 19" id="1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31211"/>
            </a:solidFill>
          </p:spPr>
        </p:sp>
        <p:sp>
          <p:nvSpPr>
            <p:cNvPr name="TextBox 20" id="20"/>
            <p:cNvSpPr txBox="true"/>
            <p:nvPr/>
          </p:nvSpPr>
          <p:spPr>
            <a:xfrm>
              <a:off x="76200" y="57150"/>
              <a:ext cx="660400" cy="679450"/>
            </a:xfrm>
            <a:prstGeom prst="rect">
              <a:avLst/>
            </a:prstGeom>
          </p:spPr>
          <p:txBody>
            <a:bodyPr anchor="ctr" rtlCol="false" tIns="50800" lIns="50800" bIns="50800" rIns="50800"/>
            <a:lstStyle/>
            <a:p>
              <a:pPr algn="ctr">
                <a:lnSpc>
                  <a:spcPts val="2859"/>
                </a:lnSpc>
              </a:pPr>
            </a:p>
          </p:txBody>
        </p:sp>
      </p:grpSp>
      <p:sp>
        <p:nvSpPr>
          <p:cNvPr name="TextBox 21" id="21"/>
          <p:cNvSpPr txBox="true"/>
          <p:nvPr/>
        </p:nvSpPr>
        <p:spPr>
          <a:xfrm rot="0">
            <a:off x="9758062" y="2339199"/>
            <a:ext cx="2027545" cy="1121713"/>
          </a:xfrm>
          <a:prstGeom prst="rect">
            <a:avLst/>
          </a:prstGeom>
        </p:spPr>
        <p:txBody>
          <a:bodyPr anchor="t" rtlCol="false" tIns="0" lIns="0" bIns="0" rIns="0">
            <a:spAutoFit/>
          </a:bodyPr>
          <a:lstStyle/>
          <a:p>
            <a:pPr algn="ctr">
              <a:lnSpc>
                <a:spcPts val="9141"/>
              </a:lnSpc>
            </a:pPr>
            <a:r>
              <a:rPr lang="en-US" sz="6624" spc="649">
                <a:solidFill>
                  <a:srgbClr val="FFFBFB"/>
                </a:solidFill>
                <a:latin typeface="DM Sans Bold"/>
              </a:rPr>
              <a:t>03</a:t>
            </a:r>
          </a:p>
        </p:txBody>
      </p:sp>
      <p:sp>
        <p:nvSpPr>
          <p:cNvPr name="Freeform 22" id="22"/>
          <p:cNvSpPr/>
          <p:nvPr/>
        </p:nvSpPr>
        <p:spPr>
          <a:xfrm flipH="false" flipV="false" rot="0">
            <a:off x="13248619" y="1920649"/>
            <a:ext cx="2027545" cy="3080525"/>
          </a:xfrm>
          <a:custGeom>
            <a:avLst/>
            <a:gdLst/>
            <a:ahLst/>
            <a:cxnLst/>
            <a:rect r="r" b="b" t="t" l="l"/>
            <a:pathLst>
              <a:path h="3080525" w="2027545">
                <a:moveTo>
                  <a:pt x="0" y="0"/>
                </a:moveTo>
                <a:lnTo>
                  <a:pt x="2027546" y="0"/>
                </a:lnTo>
                <a:lnTo>
                  <a:pt x="2027546"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23" id="23"/>
          <p:cNvGrpSpPr/>
          <p:nvPr/>
        </p:nvGrpSpPr>
        <p:grpSpPr>
          <a:xfrm rot="0">
            <a:off x="14011851" y="5240576"/>
            <a:ext cx="501082" cy="501082"/>
            <a:chOff x="0" y="0"/>
            <a:chExt cx="812800" cy="812800"/>
          </a:xfrm>
        </p:grpSpPr>
        <p:sp>
          <p:nvSpPr>
            <p:cNvPr name="Freeform 24" id="2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31211"/>
            </a:solidFill>
          </p:spPr>
        </p:sp>
        <p:sp>
          <p:nvSpPr>
            <p:cNvPr name="TextBox 25" id="25"/>
            <p:cNvSpPr txBox="true"/>
            <p:nvPr/>
          </p:nvSpPr>
          <p:spPr>
            <a:xfrm>
              <a:off x="76200" y="57150"/>
              <a:ext cx="660400" cy="679450"/>
            </a:xfrm>
            <a:prstGeom prst="rect">
              <a:avLst/>
            </a:prstGeom>
          </p:spPr>
          <p:txBody>
            <a:bodyPr anchor="ctr" rtlCol="false" tIns="50800" lIns="50800" bIns="50800" rIns="50800"/>
            <a:lstStyle/>
            <a:p>
              <a:pPr algn="ctr">
                <a:lnSpc>
                  <a:spcPts val="2859"/>
                </a:lnSpc>
              </a:pPr>
            </a:p>
          </p:txBody>
        </p:sp>
      </p:grpSp>
      <p:sp>
        <p:nvSpPr>
          <p:cNvPr name="TextBox 26" id="26"/>
          <p:cNvSpPr txBox="true"/>
          <p:nvPr/>
        </p:nvSpPr>
        <p:spPr>
          <a:xfrm rot="0">
            <a:off x="13248619" y="2339199"/>
            <a:ext cx="2027545" cy="1121713"/>
          </a:xfrm>
          <a:prstGeom prst="rect">
            <a:avLst/>
          </a:prstGeom>
        </p:spPr>
        <p:txBody>
          <a:bodyPr anchor="t" rtlCol="false" tIns="0" lIns="0" bIns="0" rIns="0">
            <a:spAutoFit/>
          </a:bodyPr>
          <a:lstStyle/>
          <a:p>
            <a:pPr algn="ctr">
              <a:lnSpc>
                <a:spcPts val="9141"/>
              </a:lnSpc>
            </a:pPr>
            <a:r>
              <a:rPr lang="en-US" sz="6624" spc="649">
                <a:solidFill>
                  <a:srgbClr val="FFFBFB"/>
                </a:solidFill>
                <a:latin typeface="DM Sans Bold"/>
              </a:rPr>
              <a:t>04</a:t>
            </a:r>
          </a:p>
        </p:txBody>
      </p:sp>
      <p:sp>
        <p:nvSpPr>
          <p:cNvPr name="TextBox 27" id="27"/>
          <p:cNvSpPr txBox="true"/>
          <p:nvPr/>
        </p:nvSpPr>
        <p:spPr>
          <a:xfrm rot="0">
            <a:off x="5679015" y="6698455"/>
            <a:ext cx="3204526" cy="1901627"/>
          </a:xfrm>
          <a:prstGeom prst="rect">
            <a:avLst/>
          </a:prstGeom>
        </p:spPr>
        <p:txBody>
          <a:bodyPr anchor="t" rtlCol="false" tIns="0" lIns="0" bIns="0" rIns="0">
            <a:spAutoFit/>
          </a:bodyPr>
          <a:lstStyle/>
          <a:p>
            <a:pPr algn="ctr">
              <a:lnSpc>
                <a:spcPts val="2545"/>
              </a:lnSpc>
            </a:pPr>
            <a:r>
              <a:rPr lang="en-US" sz="1844" spc="180">
                <a:solidFill>
                  <a:srgbClr val="231F20"/>
                </a:solidFill>
                <a:latin typeface="DM Sans"/>
              </a:rPr>
              <a:t>The user will have three different rings for each category. The date belongs to which category is determined by the scale</a:t>
            </a:r>
          </a:p>
        </p:txBody>
      </p:sp>
      <p:sp>
        <p:nvSpPr>
          <p:cNvPr name="TextBox 28" id="28"/>
          <p:cNvSpPr txBox="true"/>
          <p:nvPr/>
        </p:nvSpPr>
        <p:spPr>
          <a:xfrm rot="0">
            <a:off x="5889722" y="5941547"/>
            <a:ext cx="2709833" cy="484899"/>
          </a:xfrm>
          <a:prstGeom prst="rect">
            <a:avLst/>
          </a:prstGeom>
        </p:spPr>
        <p:txBody>
          <a:bodyPr anchor="t" rtlCol="false" tIns="0" lIns="0" bIns="0" rIns="0">
            <a:spAutoFit/>
          </a:bodyPr>
          <a:lstStyle/>
          <a:p>
            <a:pPr algn="ctr">
              <a:lnSpc>
                <a:spcPts val="4073"/>
              </a:lnSpc>
            </a:pPr>
            <a:r>
              <a:rPr lang="en-US" sz="2951" spc="289">
                <a:solidFill>
                  <a:srgbClr val="231F20"/>
                </a:solidFill>
                <a:latin typeface="DM Sans Bold"/>
              </a:rPr>
              <a:t>BALANCE</a:t>
            </a:r>
          </a:p>
        </p:txBody>
      </p:sp>
      <p:sp>
        <p:nvSpPr>
          <p:cNvPr name="TextBox 29" id="29"/>
          <p:cNvSpPr txBox="true"/>
          <p:nvPr/>
        </p:nvSpPr>
        <p:spPr>
          <a:xfrm rot="0">
            <a:off x="9169572" y="7019104"/>
            <a:ext cx="3204526" cy="944020"/>
          </a:xfrm>
          <a:prstGeom prst="rect">
            <a:avLst/>
          </a:prstGeom>
        </p:spPr>
        <p:txBody>
          <a:bodyPr anchor="t" rtlCol="false" tIns="0" lIns="0" bIns="0" rIns="0">
            <a:spAutoFit/>
          </a:bodyPr>
          <a:lstStyle/>
          <a:p>
            <a:pPr algn="ctr">
              <a:lnSpc>
                <a:spcPts val="2545"/>
              </a:lnSpc>
            </a:pPr>
            <a:r>
              <a:rPr lang="en-US" sz="1844" spc="180">
                <a:solidFill>
                  <a:srgbClr val="231F20"/>
                </a:solidFill>
                <a:latin typeface="DM Sans"/>
              </a:rPr>
              <a:t>The sensor belonging to a specific category will be checked only</a:t>
            </a:r>
          </a:p>
        </p:txBody>
      </p:sp>
      <p:sp>
        <p:nvSpPr>
          <p:cNvPr name="TextBox 30" id="30"/>
          <p:cNvSpPr txBox="true"/>
          <p:nvPr/>
        </p:nvSpPr>
        <p:spPr>
          <a:xfrm rot="0">
            <a:off x="9380279" y="5941547"/>
            <a:ext cx="2709833" cy="484899"/>
          </a:xfrm>
          <a:prstGeom prst="rect">
            <a:avLst/>
          </a:prstGeom>
        </p:spPr>
        <p:txBody>
          <a:bodyPr anchor="t" rtlCol="false" tIns="0" lIns="0" bIns="0" rIns="0">
            <a:spAutoFit/>
          </a:bodyPr>
          <a:lstStyle/>
          <a:p>
            <a:pPr algn="ctr">
              <a:lnSpc>
                <a:spcPts val="4073"/>
              </a:lnSpc>
            </a:pPr>
            <a:r>
              <a:rPr lang="en-US" sz="2951" spc="289">
                <a:solidFill>
                  <a:srgbClr val="231F20"/>
                </a:solidFill>
                <a:latin typeface="DM Sans Bold"/>
              </a:rPr>
              <a:t>SENSORS</a:t>
            </a:r>
          </a:p>
        </p:txBody>
      </p:sp>
      <p:sp>
        <p:nvSpPr>
          <p:cNvPr name="TextBox 31" id="31"/>
          <p:cNvSpPr txBox="true"/>
          <p:nvPr/>
        </p:nvSpPr>
        <p:spPr>
          <a:xfrm rot="0">
            <a:off x="12660129" y="7019104"/>
            <a:ext cx="3204526" cy="944020"/>
          </a:xfrm>
          <a:prstGeom prst="rect">
            <a:avLst/>
          </a:prstGeom>
        </p:spPr>
        <p:txBody>
          <a:bodyPr anchor="t" rtlCol="false" tIns="0" lIns="0" bIns="0" rIns="0">
            <a:spAutoFit/>
          </a:bodyPr>
          <a:lstStyle/>
          <a:p>
            <a:pPr algn="ctr">
              <a:lnSpc>
                <a:spcPts val="2545"/>
              </a:lnSpc>
            </a:pPr>
            <a:r>
              <a:rPr lang="en-US" sz="1844" spc="180">
                <a:solidFill>
                  <a:srgbClr val="231F20"/>
                </a:solidFill>
                <a:latin typeface="DM Sans"/>
              </a:rPr>
              <a:t>It pushes the dates off the track when activated</a:t>
            </a:r>
          </a:p>
        </p:txBody>
      </p:sp>
      <p:sp>
        <p:nvSpPr>
          <p:cNvPr name="TextBox 32" id="32"/>
          <p:cNvSpPr txBox="true"/>
          <p:nvPr/>
        </p:nvSpPr>
        <p:spPr>
          <a:xfrm rot="0">
            <a:off x="12870836" y="5942960"/>
            <a:ext cx="2709833" cy="484899"/>
          </a:xfrm>
          <a:prstGeom prst="rect">
            <a:avLst/>
          </a:prstGeom>
        </p:spPr>
        <p:txBody>
          <a:bodyPr anchor="t" rtlCol="false" tIns="0" lIns="0" bIns="0" rIns="0">
            <a:spAutoFit/>
          </a:bodyPr>
          <a:lstStyle/>
          <a:p>
            <a:pPr algn="ctr">
              <a:lnSpc>
                <a:spcPts val="4073"/>
              </a:lnSpc>
            </a:pPr>
            <a:r>
              <a:rPr lang="en-US" sz="2951" spc="289">
                <a:solidFill>
                  <a:srgbClr val="231F20"/>
                </a:solidFill>
                <a:latin typeface="DM Sans Bold"/>
              </a:rPr>
              <a:t>AIR JACKS</a:t>
            </a:r>
          </a:p>
        </p:txBody>
      </p:sp>
      <p:sp>
        <p:nvSpPr>
          <p:cNvPr name="Freeform 33" id="33"/>
          <p:cNvSpPr/>
          <p:nvPr/>
        </p:nvSpPr>
        <p:spPr>
          <a:xfrm flipH="false" flipV="false" rot="-10799999">
            <a:off x="-2729621" y="-7074240"/>
            <a:ext cx="7835077" cy="10939025"/>
          </a:xfrm>
          <a:custGeom>
            <a:avLst/>
            <a:gdLst/>
            <a:ahLst/>
            <a:cxnLst/>
            <a:rect r="r" b="b" t="t" l="l"/>
            <a:pathLst>
              <a:path h="10939025" w="7835077">
                <a:moveTo>
                  <a:pt x="0" y="0"/>
                </a:moveTo>
                <a:lnTo>
                  <a:pt x="7835076" y="0"/>
                </a:lnTo>
                <a:lnTo>
                  <a:pt x="7835076" y="10939026"/>
                </a:lnTo>
                <a:lnTo>
                  <a:pt x="0" y="1093902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257863">
            <a:off x="-571305" y="6150994"/>
            <a:ext cx="21273218" cy="9128145"/>
          </a:xfrm>
          <a:custGeom>
            <a:avLst/>
            <a:gdLst/>
            <a:ahLst/>
            <a:cxnLst/>
            <a:rect r="r" b="b" t="t" l="l"/>
            <a:pathLst>
              <a:path h="9128145" w="21273218">
                <a:moveTo>
                  <a:pt x="0" y="0"/>
                </a:moveTo>
                <a:lnTo>
                  <a:pt x="21273219" y="0"/>
                </a:lnTo>
                <a:lnTo>
                  <a:pt x="21273219" y="9128145"/>
                </a:lnTo>
                <a:lnTo>
                  <a:pt x="0" y="912814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1885510" y="8765585"/>
            <a:ext cx="4128022" cy="437161"/>
          </a:xfrm>
          <a:custGeom>
            <a:avLst/>
            <a:gdLst/>
            <a:ahLst/>
            <a:cxnLst/>
            <a:rect r="r" b="b" t="t" l="l"/>
            <a:pathLst>
              <a:path h="437161" w="4128022">
                <a:moveTo>
                  <a:pt x="0" y="0"/>
                </a:moveTo>
                <a:lnTo>
                  <a:pt x="4128022" y="0"/>
                </a:lnTo>
                <a:lnTo>
                  <a:pt x="4128022" y="437161"/>
                </a:lnTo>
                <a:lnTo>
                  <a:pt x="0" y="437161"/>
                </a:lnTo>
                <a:lnTo>
                  <a:pt x="0" y="0"/>
                </a:lnTo>
                <a:close/>
              </a:path>
            </a:pathLst>
          </a:custGeom>
          <a:blipFill>
            <a:blip r:embed="rId5"/>
            <a:stretch>
              <a:fillRect l="0" t="-86495" r="0" b="0"/>
            </a:stretch>
          </a:blipFill>
        </p:spPr>
      </p:sp>
      <p:grpSp>
        <p:nvGrpSpPr>
          <p:cNvPr name="Group 5" id="5"/>
          <p:cNvGrpSpPr/>
          <p:nvPr/>
        </p:nvGrpSpPr>
        <p:grpSpPr>
          <a:xfrm rot="0">
            <a:off x="11900353" y="4678112"/>
            <a:ext cx="4113179" cy="4087473"/>
            <a:chOff x="0" y="0"/>
            <a:chExt cx="1279723" cy="1271725"/>
          </a:xfrm>
        </p:grpSpPr>
        <p:sp>
          <p:nvSpPr>
            <p:cNvPr name="Freeform 6" id="6"/>
            <p:cNvSpPr/>
            <p:nvPr/>
          </p:nvSpPr>
          <p:spPr>
            <a:xfrm flipH="false" flipV="false" rot="0">
              <a:off x="0" y="0"/>
              <a:ext cx="1279723" cy="1271725"/>
            </a:xfrm>
            <a:custGeom>
              <a:avLst/>
              <a:gdLst/>
              <a:ahLst/>
              <a:cxnLst/>
              <a:rect r="r" b="b" t="t" l="l"/>
              <a:pathLst>
                <a:path h="1271725" w="1279723">
                  <a:moveTo>
                    <a:pt x="0" y="0"/>
                  </a:moveTo>
                  <a:lnTo>
                    <a:pt x="1279723" y="0"/>
                  </a:lnTo>
                  <a:lnTo>
                    <a:pt x="1279723" y="1271725"/>
                  </a:lnTo>
                  <a:lnTo>
                    <a:pt x="0" y="1271725"/>
                  </a:lnTo>
                  <a:lnTo>
                    <a:pt x="0" y="0"/>
                  </a:lnTo>
                </a:path>
              </a:pathLst>
            </a:custGeom>
            <a:solidFill>
              <a:srgbClr val="1A1A1A"/>
            </a:solidFill>
          </p:spPr>
        </p:sp>
        <p:sp>
          <p:nvSpPr>
            <p:cNvPr name="TextBox 7" id="7"/>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r>
                <a:rPr lang="en-US" sz="2981" spc="29">
                  <a:solidFill>
                    <a:srgbClr val="FFFFFF"/>
                  </a:solidFill>
                  <a:latin typeface="DM Sans Italics"/>
                </a:rPr>
                <a:t>Submit a report as reviewed by the owner</a:t>
              </a:r>
            </a:p>
          </p:txBody>
        </p:sp>
      </p:grpSp>
      <p:sp>
        <p:nvSpPr>
          <p:cNvPr name="Freeform 8" id="8"/>
          <p:cNvSpPr/>
          <p:nvPr/>
        </p:nvSpPr>
        <p:spPr>
          <a:xfrm flipH="false" flipV="false" rot="0">
            <a:off x="7080191" y="8765585"/>
            <a:ext cx="4128022" cy="437161"/>
          </a:xfrm>
          <a:custGeom>
            <a:avLst/>
            <a:gdLst/>
            <a:ahLst/>
            <a:cxnLst/>
            <a:rect r="r" b="b" t="t" l="l"/>
            <a:pathLst>
              <a:path h="437161" w="4128022">
                <a:moveTo>
                  <a:pt x="0" y="0"/>
                </a:moveTo>
                <a:lnTo>
                  <a:pt x="4128021" y="0"/>
                </a:lnTo>
                <a:lnTo>
                  <a:pt x="4128021" y="437161"/>
                </a:lnTo>
                <a:lnTo>
                  <a:pt x="0" y="437161"/>
                </a:lnTo>
                <a:lnTo>
                  <a:pt x="0" y="0"/>
                </a:lnTo>
                <a:close/>
              </a:path>
            </a:pathLst>
          </a:custGeom>
          <a:blipFill>
            <a:blip r:embed="rId5"/>
            <a:stretch>
              <a:fillRect l="0" t="-86495" r="0" b="0"/>
            </a:stretch>
          </a:blipFill>
        </p:spPr>
      </p:sp>
      <p:grpSp>
        <p:nvGrpSpPr>
          <p:cNvPr name="Group 9" id="9"/>
          <p:cNvGrpSpPr/>
          <p:nvPr/>
        </p:nvGrpSpPr>
        <p:grpSpPr>
          <a:xfrm rot="0">
            <a:off x="7095033" y="4678112"/>
            <a:ext cx="4113179" cy="4087473"/>
            <a:chOff x="0" y="0"/>
            <a:chExt cx="1279723" cy="1271725"/>
          </a:xfrm>
        </p:grpSpPr>
        <p:sp>
          <p:nvSpPr>
            <p:cNvPr name="Freeform 10" id="10"/>
            <p:cNvSpPr/>
            <p:nvPr/>
          </p:nvSpPr>
          <p:spPr>
            <a:xfrm flipH="false" flipV="false" rot="0">
              <a:off x="0" y="0"/>
              <a:ext cx="1279723" cy="1271725"/>
            </a:xfrm>
            <a:custGeom>
              <a:avLst/>
              <a:gdLst/>
              <a:ahLst/>
              <a:cxnLst/>
              <a:rect r="r" b="b" t="t" l="l"/>
              <a:pathLst>
                <a:path h="1271725" w="1279723">
                  <a:moveTo>
                    <a:pt x="0" y="0"/>
                  </a:moveTo>
                  <a:lnTo>
                    <a:pt x="1279723" y="0"/>
                  </a:lnTo>
                  <a:lnTo>
                    <a:pt x="1279723" y="1271725"/>
                  </a:lnTo>
                  <a:lnTo>
                    <a:pt x="0" y="1271725"/>
                  </a:lnTo>
                  <a:lnTo>
                    <a:pt x="0" y="0"/>
                  </a:lnTo>
                </a:path>
              </a:pathLst>
            </a:custGeom>
            <a:solidFill>
              <a:srgbClr val="1A1A1A"/>
            </a:solidFill>
          </p:spPr>
        </p:sp>
        <p:sp>
          <p:nvSpPr>
            <p:cNvPr name="TextBox 11" id="11"/>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r>
                <a:rPr lang="en-US" sz="2981" spc="29">
                  <a:solidFill>
                    <a:srgbClr val="FFFFFF"/>
                  </a:solidFill>
                  <a:latin typeface="DM Sans Italics"/>
                </a:rPr>
                <a:t>Classification of dates according to weight into three categories</a:t>
              </a:r>
            </a:p>
          </p:txBody>
        </p:sp>
      </p:grpSp>
      <p:sp>
        <p:nvSpPr>
          <p:cNvPr name="Freeform 12" id="12"/>
          <p:cNvSpPr/>
          <p:nvPr/>
        </p:nvSpPr>
        <p:spPr>
          <a:xfrm flipH="false" flipV="false" rot="0">
            <a:off x="2274468" y="8765585"/>
            <a:ext cx="4128022" cy="437161"/>
          </a:xfrm>
          <a:custGeom>
            <a:avLst/>
            <a:gdLst/>
            <a:ahLst/>
            <a:cxnLst/>
            <a:rect r="r" b="b" t="t" l="l"/>
            <a:pathLst>
              <a:path h="437161" w="4128022">
                <a:moveTo>
                  <a:pt x="0" y="0"/>
                </a:moveTo>
                <a:lnTo>
                  <a:pt x="4128022" y="0"/>
                </a:lnTo>
                <a:lnTo>
                  <a:pt x="4128022" y="437161"/>
                </a:lnTo>
                <a:lnTo>
                  <a:pt x="0" y="437161"/>
                </a:lnTo>
                <a:lnTo>
                  <a:pt x="0" y="0"/>
                </a:lnTo>
                <a:close/>
              </a:path>
            </a:pathLst>
          </a:custGeom>
          <a:blipFill>
            <a:blip r:embed="rId5"/>
            <a:stretch>
              <a:fillRect l="0" t="-86495" r="0" b="0"/>
            </a:stretch>
          </a:blipFill>
        </p:spPr>
      </p:sp>
      <p:grpSp>
        <p:nvGrpSpPr>
          <p:cNvPr name="Group 13" id="13"/>
          <p:cNvGrpSpPr/>
          <p:nvPr/>
        </p:nvGrpSpPr>
        <p:grpSpPr>
          <a:xfrm rot="0">
            <a:off x="2289311" y="4678112"/>
            <a:ext cx="4113179" cy="4087473"/>
            <a:chOff x="0" y="0"/>
            <a:chExt cx="1279723" cy="1271725"/>
          </a:xfrm>
        </p:grpSpPr>
        <p:sp>
          <p:nvSpPr>
            <p:cNvPr name="Freeform 14" id="14"/>
            <p:cNvSpPr/>
            <p:nvPr/>
          </p:nvSpPr>
          <p:spPr>
            <a:xfrm flipH="false" flipV="false" rot="0">
              <a:off x="0" y="0"/>
              <a:ext cx="1279723" cy="1271725"/>
            </a:xfrm>
            <a:custGeom>
              <a:avLst/>
              <a:gdLst/>
              <a:ahLst/>
              <a:cxnLst/>
              <a:rect r="r" b="b" t="t" l="l"/>
              <a:pathLst>
                <a:path h="1271725" w="1279723">
                  <a:moveTo>
                    <a:pt x="0" y="0"/>
                  </a:moveTo>
                  <a:lnTo>
                    <a:pt x="1279723" y="0"/>
                  </a:lnTo>
                  <a:lnTo>
                    <a:pt x="1279723" y="1271725"/>
                  </a:lnTo>
                  <a:lnTo>
                    <a:pt x="0" y="1271725"/>
                  </a:lnTo>
                  <a:lnTo>
                    <a:pt x="0" y="0"/>
                  </a:lnTo>
                </a:path>
              </a:pathLst>
            </a:custGeom>
            <a:solidFill>
              <a:srgbClr val="1A1A1A"/>
            </a:solidFill>
          </p:spPr>
        </p:sp>
        <p:sp>
          <p:nvSpPr>
            <p:cNvPr name="TextBox 15" id="15"/>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r>
                <a:rPr lang="en-US" sz="2981" spc="29">
                  <a:solidFill>
                    <a:srgbClr val="FFFFFF"/>
                  </a:solidFill>
                  <a:latin typeface="DM Sans Italics"/>
                </a:rPr>
                <a:t>Determine whether it is a date or not using camera and machine learning</a:t>
              </a:r>
            </a:p>
          </p:txBody>
        </p:sp>
      </p:grpSp>
      <p:grpSp>
        <p:nvGrpSpPr>
          <p:cNvPr name="Group 16" id="16"/>
          <p:cNvGrpSpPr/>
          <p:nvPr/>
        </p:nvGrpSpPr>
        <p:grpSpPr>
          <a:xfrm rot="0">
            <a:off x="3321316" y="3653528"/>
            <a:ext cx="2049168" cy="2049168"/>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A1A1A"/>
            </a:solidFill>
          </p:spPr>
        </p:sp>
        <p:sp>
          <p:nvSpPr>
            <p:cNvPr name="TextBox 18" id="18"/>
            <p:cNvSpPr txBox="true"/>
            <p:nvPr/>
          </p:nvSpPr>
          <p:spPr>
            <a:xfrm>
              <a:off x="76200" y="19050"/>
              <a:ext cx="660400" cy="717550"/>
            </a:xfrm>
            <a:prstGeom prst="rect">
              <a:avLst/>
            </a:prstGeom>
          </p:spPr>
          <p:txBody>
            <a:bodyPr anchor="ctr" rtlCol="false" tIns="50800" lIns="50800" bIns="50800" rIns="50800"/>
            <a:lstStyle/>
            <a:p>
              <a:pPr algn="ctr" marL="0" indent="0" lvl="0">
                <a:lnSpc>
                  <a:spcPts val="4114"/>
                </a:lnSpc>
                <a:spcBef>
                  <a:spcPct val="0"/>
                </a:spcBef>
              </a:pPr>
            </a:p>
          </p:txBody>
        </p:sp>
      </p:grpSp>
      <p:grpSp>
        <p:nvGrpSpPr>
          <p:cNvPr name="Group 19" id="19"/>
          <p:cNvGrpSpPr/>
          <p:nvPr/>
        </p:nvGrpSpPr>
        <p:grpSpPr>
          <a:xfrm rot="0">
            <a:off x="8119617" y="3653528"/>
            <a:ext cx="2049168" cy="2049168"/>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A1A1A"/>
            </a:solidFill>
          </p:spPr>
        </p:sp>
        <p:sp>
          <p:nvSpPr>
            <p:cNvPr name="TextBox 21" id="21"/>
            <p:cNvSpPr txBox="true"/>
            <p:nvPr/>
          </p:nvSpPr>
          <p:spPr>
            <a:xfrm>
              <a:off x="76200" y="19050"/>
              <a:ext cx="660400" cy="717550"/>
            </a:xfrm>
            <a:prstGeom prst="rect">
              <a:avLst/>
            </a:prstGeom>
          </p:spPr>
          <p:txBody>
            <a:bodyPr anchor="ctr" rtlCol="false" tIns="50800" lIns="50800" bIns="50800" rIns="50800"/>
            <a:lstStyle/>
            <a:p>
              <a:pPr algn="ctr" marL="0" indent="0" lvl="0">
                <a:lnSpc>
                  <a:spcPts val="4114"/>
                </a:lnSpc>
                <a:spcBef>
                  <a:spcPct val="0"/>
                </a:spcBef>
              </a:pPr>
            </a:p>
          </p:txBody>
        </p:sp>
      </p:grpSp>
      <p:grpSp>
        <p:nvGrpSpPr>
          <p:cNvPr name="Group 22" id="22"/>
          <p:cNvGrpSpPr/>
          <p:nvPr/>
        </p:nvGrpSpPr>
        <p:grpSpPr>
          <a:xfrm rot="0">
            <a:off x="12933709" y="3653528"/>
            <a:ext cx="2049168" cy="2049168"/>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1A1A1A"/>
            </a:solidFill>
          </p:spPr>
        </p:sp>
        <p:sp>
          <p:nvSpPr>
            <p:cNvPr name="TextBox 24" id="24"/>
            <p:cNvSpPr txBox="true"/>
            <p:nvPr/>
          </p:nvSpPr>
          <p:spPr>
            <a:xfrm>
              <a:off x="76200" y="19050"/>
              <a:ext cx="660400" cy="717550"/>
            </a:xfrm>
            <a:prstGeom prst="rect">
              <a:avLst/>
            </a:prstGeom>
          </p:spPr>
          <p:txBody>
            <a:bodyPr anchor="ctr" rtlCol="false" tIns="50800" lIns="50800" bIns="50800" rIns="50800"/>
            <a:lstStyle/>
            <a:p>
              <a:pPr algn="ctr" marL="0" indent="0" lvl="0">
                <a:lnSpc>
                  <a:spcPts val="4114"/>
                </a:lnSpc>
                <a:spcBef>
                  <a:spcPct val="0"/>
                </a:spcBef>
              </a:pPr>
            </a:p>
          </p:txBody>
        </p:sp>
      </p:grpSp>
      <p:sp>
        <p:nvSpPr>
          <p:cNvPr name="Freeform 25" id="25"/>
          <p:cNvSpPr/>
          <p:nvPr/>
        </p:nvSpPr>
        <p:spPr>
          <a:xfrm flipH="false" flipV="false" rot="0">
            <a:off x="3707668" y="3900988"/>
            <a:ext cx="1276466" cy="1438271"/>
          </a:xfrm>
          <a:custGeom>
            <a:avLst/>
            <a:gdLst/>
            <a:ahLst/>
            <a:cxnLst/>
            <a:rect r="r" b="b" t="t" l="l"/>
            <a:pathLst>
              <a:path h="1438271" w="1276466">
                <a:moveTo>
                  <a:pt x="0" y="0"/>
                </a:moveTo>
                <a:lnTo>
                  <a:pt x="1276465" y="0"/>
                </a:lnTo>
                <a:lnTo>
                  <a:pt x="1276465" y="1438271"/>
                </a:lnTo>
                <a:lnTo>
                  <a:pt x="0" y="143827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26" id="26"/>
          <p:cNvSpPr/>
          <p:nvPr/>
        </p:nvSpPr>
        <p:spPr>
          <a:xfrm flipH="false" flipV="false" rot="0">
            <a:off x="8365847" y="3900988"/>
            <a:ext cx="1556307" cy="1556307"/>
          </a:xfrm>
          <a:custGeom>
            <a:avLst/>
            <a:gdLst/>
            <a:ahLst/>
            <a:cxnLst/>
            <a:rect r="r" b="b" t="t" l="l"/>
            <a:pathLst>
              <a:path h="1556307" w="1556307">
                <a:moveTo>
                  <a:pt x="0" y="0"/>
                </a:moveTo>
                <a:lnTo>
                  <a:pt x="1556306" y="0"/>
                </a:lnTo>
                <a:lnTo>
                  <a:pt x="1556306" y="1556307"/>
                </a:lnTo>
                <a:lnTo>
                  <a:pt x="0" y="155630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7" id="27"/>
          <p:cNvSpPr/>
          <p:nvPr/>
        </p:nvSpPr>
        <p:spPr>
          <a:xfrm flipH="false" flipV="false" rot="0">
            <a:off x="13170362" y="4157582"/>
            <a:ext cx="1599596" cy="819793"/>
          </a:xfrm>
          <a:custGeom>
            <a:avLst/>
            <a:gdLst/>
            <a:ahLst/>
            <a:cxnLst/>
            <a:rect r="r" b="b" t="t" l="l"/>
            <a:pathLst>
              <a:path h="819793" w="1599596">
                <a:moveTo>
                  <a:pt x="0" y="0"/>
                </a:moveTo>
                <a:lnTo>
                  <a:pt x="1599596" y="0"/>
                </a:lnTo>
                <a:lnTo>
                  <a:pt x="1599596" y="819792"/>
                </a:lnTo>
                <a:lnTo>
                  <a:pt x="0" y="819792"/>
                </a:lnTo>
                <a:lnTo>
                  <a:pt x="0" y="0"/>
                </a:lnTo>
                <a:close/>
              </a:path>
            </a:pathLst>
          </a:custGeom>
          <a:blipFill>
            <a:blip r:embed="rId10"/>
            <a:stretch>
              <a:fillRect l="0" t="0" r="0" b="0"/>
            </a:stretch>
          </a:blipFill>
        </p:spPr>
      </p:sp>
      <p:sp>
        <p:nvSpPr>
          <p:cNvPr name="TextBox 28" id="28"/>
          <p:cNvSpPr txBox="true"/>
          <p:nvPr/>
        </p:nvSpPr>
        <p:spPr>
          <a:xfrm rot="0">
            <a:off x="2343797" y="1155414"/>
            <a:ext cx="13617940" cy="1594138"/>
          </a:xfrm>
          <a:prstGeom prst="rect">
            <a:avLst/>
          </a:prstGeom>
        </p:spPr>
        <p:txBody>
          <a:bodyPr anchor="t" rtlCol="false" tIns="0" lIns="0" bIns="0" rIns="0">
            <a:spAutoFit/>
          </a:bodyPr>
          <a:lstStyle/>
          <a:p>
            <a:pPr algn="ctr" marL="0" indent="0" lvl="0">
              <a:lnSpc>
                <a:spcPts val="13015"/>
              </a:lnSpc>
              <a:spcBef>
                <a:spcPct val="0"/>
              </a:spcBef>
            </a:pPr>
            <a:r>
              <a:rPr lang="en-US" sz="9431" spc="924">
                <a:solidFill>
                  <a:srgbClr val="231F20"/>
                </a:solidFill>
                <a:latin typeface="Oswald Bold"/>
              </a:rPr>
              <a:t>FEATURES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5307472" y="6672678"/>
            <a:ext cx="7673056" cy="7673056"/>
          </a:xfrm>
          <a:custGeom>
            <a:avLst/>
            <a:gdLst/>
            <a:ahLst/>
            <a:cxnLst/>
            <a:rect r="r" b="b" t="t" l="l"/>
            <a:pathLst>
              <a:path h="7673056" w="7673056">
                <a:moveTo>
                  <a:pt x="0" y="0"/>
                </a:moveTo>
                <a:lnTo>
                  <a:pt x="7673056" y="0"/>
                </a:lnTo>
                <a:lnTo>
                  <a:pt x="7673056" y="7673056"/>
                </a:lnTo>
                <a:lnTo>
                  <a:pt x="0" y="767305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8024816" y="5501099"/>
            <a:ext cx="2238367" cy="2238367"/>
          </a:xfrm>
          <a:custGeom>
            <a:avLst/>
            <a:gdLst/>
            <a:ahLst/>
            <a:cxnLst/>
            <a:rect r="r" b="b" t="t" l="l"/>
            <a:pathLst>
              <a:path h="2238367" w="2238367">
                <a:moveTo>
                  <a:pt x="0" y="0"/>
                </a:moveTo>
                <a:lnTo>
                  <a:pt x="2238368" y="0"/>
                </a:lnTo>
                <a:lnTo>
                  <a:pt x="2238368" y="2238367"/>
                </a:lnTo>
                <a:lnTo>
                  <a:pt x="0" y="223836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1539534" y="7377531"/>
            <a:ext cx="2238367" cy="2238367"/>
          </a:xfrm>
          <a:custGeom>
            <a:avLst/>
            <a:gdLst/>
            <a:ahLst/>
            <a:cxnLst/>
            <a:rect r="r" b="b" t="t" l="l"/>
            <a:pathLst>
              <a:path h="2238367" w="2238367">
                <a:moveTo>
                  <a:pt x="0" y="0"/>
                </a:moveTo>
                <a:lnTo>
                  <a:pt x="2238367" y="0"/>
                </a:lnTo>
                <a:lnTo>
                  <a:pt x="2238367" y="2238368"/>
                </a:lnTo>
                <a:lnTo>
                  <a:pt x="0" y="22383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4510099" y="7377531"/>
            <a:ext cx="2238367" cy="2238367"/>
          </a:xfrm>
          <a:custGeom>
            <a:avLst/>
            <a:gdLst/>
            <a:ahLst/>
            <a:cxnLst/>
            <a:rect r="r" b="b" t="t" l="l"/>
            <a:pathLst>
              <a:path h="2238367" w="2238367">
                <a:moveTo>
                  <a:pt x="0" y="0"/>
                </a:moveTo>
                <a:lnTo>
                  <a:pt x="2238367" y="0"/>
                </a:lnTo>
                <a:lnTo>
                  <a:pt x="2238367" y="2238368"/>
                </a:lnTo>
                <a:lnTo>
                  <a:pt x="0" y="223836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7" id="7"/>
          <p:cNvGrpSpPr/>
          <p:nvPr/>
        </p:nvGrpSpPr>
        <p:grpSpPr>
          <a:xfrm rot="0">
            <a:off x="1774426" y="3206190"/>
            <a:ext cx="3474003" cy="647719"/>
            <a:chOff x="0" y="0"/>
            <a:chExt cx="914964" cy="170593"/>
          </a:xfrm>
        </p:grpSpPr>
        <p:sp>
          <p:nvSpPr>
            <p:cNvPr name="Freeform 8" id="8"/>
            <p:cNvSpPr/>
            <p:nvPr/>
          </p:nvSpPr>
          <p:spPr>
            <a:xfrm flipH="false" flipV="false" rot="0">
              <a:off x="0" y="0"/>
              <a:ext cx="914964" cy="170593"/>
            </a:xfrm>
            <a:custGeom>
              <a:avLst/>
              <a:gdLst/>
              <a:ahLst/>
              <a:cxnLst/>
              <a:rect r="r" b="b" t="t" l="l"/>
              <a:pathLst>
                <a:path h="170593" w="914964">
                  <a:moveTo>
                    <a:pt x="0" y="0"/>
                  </a:moveTo>
                  <a:lnTo>
                    <a:pt x="914964" y="0"/>
                  </a:lnTo>
                  <a:lnTo>
                    <a:pt x="914964" y="170593"/>
                  </a:lnTo>
                  <a:lnTo>
                    <a:pt x="0" y="170593"/>
                  </a:lnTo>
                  <a:lnTo>
                    <a:pt x="0" y="0"/>
                  </a:lnTo>
                </a:path>
              </a:pathLst>
            </a:custGeom>
            <a:solidFill>
              <a:srgbClr val="1A1A1A"/>
            </a:solidFill>
          </p:spPr>
        </p:sp>
        <p:sp>
          <p:nvSpPr>
            <p:cNvPr name="TextBox 9" id="9"/>
            <p:cNvSpPr txBox="true"/>
            <p:nvPr/>
          </p:nvSpPr>
          <p:spPr>
            <a:xfrm>
              <a:off x="0" y="-47625"/>
              <a:ext cx="812800" cy="860425"/>
            </a:xfrm>
            <a:prstGeom prst="rect">
              <a:avLst/>
            </a:prstGeom>
          </p:spPr>
          <p:txBody>
            <a:bodyPr anchor="ctr" rtlCol="false" tIns="50800" lIns="50800" bIns="50800" rIns="50800"/>
            <a:lstStyle/>
            <a:p>
              <a:pPr algn="ctr" marL="0" indent="0" lvl="0">
                <a:lnSpc>
                  <a:spcPts val="3700"/>
                </a:lnSpc>
                <a:spcBef>
                  <a:spcPct val="0"/>
                </a:spcBef>
              </a:pPr>
              <a:r>
                <a:rPr lang="en-US" sz="2681" spc="26">
                  <a:solidFill>
                    <a:srgbClr val="FFFFFF"/>
                  </a:solidFill>
                  <a:latin typeface="DM Sans Bold"/>
                </a:rPr>
                <a:t>additional criteria</a:t>
              </a:r>
            </a:p>
          </p:txBody>
        </p:sp>
      </p:grpSp>
      <p:grpSp>
        <p:nvGrpSpPr>
          <p:cNvPr name="Group 10" id="10"/>
          <p:cNvGrpSpPr/>
          <p:nvPr/>
        </p:nvGrpSpPr>
        <p:grpSpPr>
          <a:xfrm rot="0">
            <a:off x="7218805" y="3206190"/>
            <a:ext cx="3474003" cy="647719"/>
            <a:chOff x="0" y="0"/>
            <a:chExt cx="914964" cy="170593"/>
          </a:xfrm>
        </p:grpSpPr>
        <p:sp>
          <p:nvSpPr>
            <p:cNvPr name="Freeform 11" id="11"/>
            <p:cNvSpPr/>
            <p:nvPr/>
          </p:nvSpPr>
          <p:spPr>
            <a:xfrm flipH="false" flipV="false" rot="0">
              <a:off x="0" y="0"/>
              <a:ext cx="914964" cy="170593"/>
            </a:xfrm>
            <a:custGeom>
              <a:avLst/>
              <a:gdLst/>
              <a:ahLst/>
              <a:cxnLst/>
              <a:rect r="r" b="b" t="t" l="l"/>
              <a:pathLst>
                <a:path h="170593" w="914964">
                  <a:moveTo>
                    <a:pt x="0" y="0"/>
                  </a:moveTo>
                  <a:lnTo>
                    <a:pt x="914964" y="0"/>
                  </a:lnTo>
                  <a:lnTo>
                    <a:pt x="914964" y="170593"/>
                  </a:lnTo>
                  <a:lnTo>
                    <a:pt x="0" y="170593"/>
                  </a:lnTo>
                  <a:lnTo>
                    <a:pt x="0" y="0"/>
                  </a:lnTo>
                </a:path>
              </a:pathLst>
            </a:custGeom>
            <a:solidFill>
              <a:srgbClr val="1A1A1A"/>
            </a:solidFill>
          </p:spPr>
        </p:sp>
        <p:sp>
          <p:nvSpPr>
            <p:cNvPr name="TextBox 12" id="12"/>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r>
                <a:rPr lang="en-US" sz="2981" spc="29">
                  <a:solidFill>
                    <a:srgbClr val="FFFFFF"/>
                  </a:solidFill>
                  <a:latin typeface="DM Sans Bold"/>
                </a:rPr>
                <a:t>automation</a:t>
              </a:r>
            </a:p>
          </p:txBody>
        </p:sp>
      </p:grpSp>
      <p:grpSp>
        <p:nvGrpSpPr>
          <p:cNvPr name="Group 13" id="13"/>
          <p:cNvGrpSpPr/>
          <p:nvPr/>
        </p:nvGrpSpPr>
        <p:grpSpPr>
          <a:xfrm rot="0">
            <a:off x="13284209" y="3206190"/>
            <a:ext cx="3474003" cy="647719"/>
            <a:chOff x="0" y="0"/>
            <a:chExt cx="914964" cy="170593"/>
          </a:xfrm>
        </p:grpSpPr>
        <p:sp>
          <p:nvSpPr>
            <p:cNvPr name="Freeform 14" id="14"/>
            <p:cNvSpPr/>
            <p:nvPr/>
          </p:nvSpPr>
          <p:spPr>
            <a:xfrm flipH="false" flipV="false" rot="0">
              <a:off x="0" y="0"/>
              <a:ext cx="914964" cy="170593"/>
            </a:xfrm>
            <a:custGeom>
              <a:avLst/>
              <a:gdLst/>
              <a:ahLst/>
              <a:cxnLst/>
              <a:rect r="r" b="b" t="t" l="l"/>
              <a:pathLst>
                <a:path h="170593" w="914964">
                  <a:moveTo>
                    <a:pt x="0" y="0"/>
                  </a:moveTo>
                  <a:lnTo>
                    <a:pt x="914964" y="0"/>
                  </a:lnTo>
                  <a:lnTo>
                    <a:pt x="914964" y="170593"/>
                  </a:lnTo>
                  <a:lnTo>
                    <a:pt x="0" y="170593"/>
                  </a:lnTo>
                  <a:lnTo>
                    <a:pt x="0" y="0"/>
                  </a:lnTo>
                </a:path>
              </a:pathLst>
            </a:custGeom>
            <a:solidFill>
              <a:srgbClr val="1A1A1A"/>
            </a:solidFill>
          </p:spPr>
        </p:sp>
        <p:sp>
          <p:nvSpPr>
            <p:cNvPr name="TextBox 15" id="15"/>
            <p:cNvSpPr txBox="true"/>
            <p:nvPr/>
          </p:nvSpPr>
          <p:spPr>
            <a:xfrm>
              <a:off x="0" y="-57150"/>
              <a:ext cx="812800" cy="869950"/>
            </a:xfrm>
            <a:prstGeom prst="rect">
              <a:avLst/>
            </a:prstGeom>
          </p:spPr>
          <p:txBody>
            <a:bodyPr anchor="ctr" rtlCol="false" tIns="50800" lIns="50800" bIns="50800" rIns="50800"/>
            <a:lstStyle/>
            <a:p>
              <a:pPr algn="ctr" marL="0" indent="0" lvl="0">
                <a:lnSpc>
                  <a:spcPts val="4114"/>
                </a:lnSpc>
                <a:spcBef>
                  <a:spcPct val="0"/>
                </a:spcBef>
              </a:pPr>
              <a:r>
                <a:rPr lang="en-US" sz="2981" spc="29">
                  <a:solidFill>
                    <a:srgbClr val="FFFFFF"/>
                  </a:solidFill>
                  <a:latin typeface="DM Sans Bold"/>
                </a:rPr>
                <a:t>Versatility</a:t>
              </a:r>
            </a:p>
          </p:txBody>
        </p:sp>
      </p:grpSp>
      <p:sp>
        <p:nvSpPr>
          <p:cNvPr name="Freeform 16" id="16"/>
          <p:cNvSpPr/>
          <p:nvPr/>
        </p:nvSpPr>
        <p:spPr>
          <a:xfrm flipH="false" flipV="false" rot="0">
            <a:off x="14479722" y="-4833750"/>
            <a:ext cx="7616557" cy="7815497"/>
          </a:xfrm>
          <a:custGeom>
            <a:avLst/>
            <a:gdLst/>
            <a:ahLst/>
            <a:cxnLst/>
            <a:rect r="r" b="b" t="t" l="l"/>
            <a:pathLst>
              <a:path h="7815497" w="7616557">
                <a:moveTo>
                  <a:pt x="0" y="0"/>
                </a:moveTo>
                <a:lnTo>
                  <a:pt x="7616556" y="0"/>
                </a:lnTo>
                <a:lnTo>
                  <a:pt x="7616556" y="7815497"/>
                </a:lnTo>
                <a:lnTo>
                  <a:pt x="0" y="781549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7" id="17"/>
          <p:cNvSpPr/>
          <p:nvPr/>
        </p:nvSpPr>
        <p:spPr>
          <a:xfrm flipH="false" flipV="false" rot="-4176364">
            <a:off x="-4105129" y="6530238"/>
            <a:ext cx="7616557" cy="7815497"/>
          </a:xfrm>
          <a:custGeom>
            <a:avLst/>
            <a:gdLst/>
            <a:ahLst/>
            <a:cxnLst/>
            <a:rect r="r" b="b" t="t" l="l"/>
            <a:pathLst>
              <a:path h="7815497" w="7616557">
                <a:moveTo>
                  <a:pt x="0" y="0"/>
                </a:moveTo>
                <a:lnTo>
                  <a:pt x="7616556" y="0"/>
                </a:lnTo>
                <a:lnTo>
                  <a:pt x="7616556" y="7815496"/>
                </a:lnTo>
                <a:lnTo>
                  <a:pt x="0" y="781549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8" id="18"/>
          <p:cNvSpPr/>
          <p:nvPr/>
        </p:nvSpPr>
        <p:spPr>
          <a:xfrm flipH="false" flipV="false" rot="0">
            <a:off x="4979207" y="7846639"/>
            <a:ext cx="1300151" cy="1300151"/>
          </a:xfrm>
          <a:custGeom>
            <a:avLst/>
            <a:gdLst/>
            <a:ahLst/>
            <a:cxnLst/>
            <a:rect r="r" b="b" t="t" l="l"/>
            <a:pathLst>
              <a:path h="1300151" w="1300151">
                <a:moveTo>
                  <a:pt x="0" y="0"/>
                </a:moveTo>
                <a:lnTo>
                  <a:pt x="1300151" y="0"/>
                </a:lnTo>
                <a:lnTo>
                  <a:pt x="1300151" y="1300151"/>
                </a:lnTo>
                <a:lnTo>
                  <a:pt x="0" y="1300151"/>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9" id="19"/>
          <p:cNvSpPr/>
          <p:nvPr/>
        </p:nvSpPr>
        <p:spPr>
          <a:xfrm flipH="false" flipV="false" rot="0">
            <a:off x="8472037" y="5825377"/>
            <a:ext cx="1343925" cy="1389397"/>
          </a:xfrm>
          <a:custGeom>
            <a:avLst/>
            <a:gdLst/>
            <a:ahLst/>
            <a:cxnLst/>
            <a:rect r="r" b="b" t="t" l="l"/>
            <a:pathLst>
              <a:path h="1389397" w="1343925">
                <a:moveTo>
                  <a:pt x="0" y="0"/>
                </a:moveTo>
                <a:lnTo>
                  <a:pt x="1343926" y="0"/>
                </a:lnTo>
                <a:lnTo>
                  <a:pt x="1343926" y="1389397"/>
                </a:lnTo>
                <a:lnTo>
                  <a:pt x="0" y="138939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20" id="20"/>
          <p:cNvSpPr/>
          <p:nvPr/>
        </p:nvSpPr>
        <p:spPr>
          <a:xfrm flipH="false" flipV="false" rot="0">
            <a:off x="11813719" y="7911553"/>
            <a:ext cx="1689998" cy="1170324"/>
          </a:xfrm>
          <a:custGeom>
            <a:avLst/>
            <a:gdLst/>
            <a:ahLst/>
            <a:cxnLst/>
            <a:rect r="r" b="b" t="t" l="l"/>
            <a:pathLst>
              <a:path h="1170324" w="1689998">
                <a:moveTo>
                  <a:pt x="0" y="0"/>
                </a:moveTo>
                <a:lnTo>
                  <a:pt x="1689997" y="0"/>
                </a:lnTo>
                <a:lnTo>
                  <a:pt x="1689997" y="1170324"/>
                </a:lnTo>
                <a:lnTo>
                  <a:pt x="0" y="1170324"/>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21" id="21"/>
          <p:cNvSpPr txBox="true"/>
          <p:nvPr/>
        </p:nvSpPr>
        <p:spPr>
          <a:xfrm rot="0">
            <a:off x="2887170" y="1277407"/>
            <a:ext cx="11552977" cy="1166783"/>
          </a:xfrm>
          <a:prstGeom prst="rect">
            <a:avLst/>
          </a:prstGeom>
        </p:spPr>
        <p:txBody>
          <a:bodyPr anchor="t" rtlCol="false" tIns="0" lIns="0" bIns="0" rIns="0">
            <a:spAutoFit/>
          </a:bodyPr>
          <a:lstStyle/>
          <a:p>
            <a:pPr algn="ctr">
              <a:lnSpc>
                <a:spcPts val="9587"/>
              </a:lnSpc>
            </a:pPr>
            <a:r>
              <a:rPr lang="en-US" sz="6947" spc="368">
                <a:solidFill>
                  <a:srgbClr val="231F20"/>
                </a:solidFill>
                <a:latin typeface="Oswald Bold"/>
              </a:rPr>
              <a:t>FUTURE WORK</a:t>
            </a:r>
          </a:p>
        </p:txBody>
      </p:sp>
      <p:sp>
        <p:nvSpPr>
          <p:cNvPr name="TextBox 22" id="22"/>
          <p:cNvSpPr txBox="true"/>
          <p:nvPr/>
        </p:nvSpPr>
        <p:spPr>
          <a:xfrm rot="0">
            <a:off x="1830975" y="4045241"/>
            <a:ext cx="3360904" cy="1020650"/>
          </a:xfrm>
          <a:prstGeom prst="rect">
            <a:avLst/>
          </a:prstGeom>
        </p:spPr>
        <p:txBody>
          <a:bodyPr anchor="t" rtlCol="false" tIns="0" lIns="0" bIns="0" rIns="0">
            <a:spAutoFit/>
          </a:bodyPr>
          <a:lstStyle/>
          <a:p>
            <a:pPr algn="ctr" marL="0" indent="0" lvl="0">
              <a:lnSpc>
                <a:spcPts val="2774"/>
              </a:lnSpc>
              <a:spcBef>
                <a:spcPct val="0"/>
              </a:spcBef>
            </a:pPr>
            <a:r>
              <a:rPr lang="en-US" sz="2010" spc="197">
                <a:solidFill>
                  <a:srgbClr val="231F20"/>
                </a:solidFill>
                <a:latin typeface="DM Sans"/>
              </a:rPr>
              <a:t>Classification of dates using grain moisture, size and type</a:t>
            </a:r>
          </a:p>
        </p:txBody>
      </p:sp>
      <p:sp>
        <p:nvSpPr>
          <p:cNvPr name="TextBox 23" id="23"/>
          <p:cNvSpPr txBox="true"/>
          <p:nvPr/>
        </p:nvSpPr>
        <p:spPr>
          <a:xfrm rot="0">
            <a:off x="6138875" y="4042536"/>
            <a:ext cx="6254887" cy="1020650"/>
          </a:xfrm>
          <a:prstGeom prst="rect">
            <a:avLst/>
          </a:prstGeom>
        </p:spPr>
        <p:txBody>
          <a:bodyPr anchor="t" rtlCol="false" tIns="0" lIns="0" bIns="0" rIns="0">
            <a:spAutoFit/>
          </a:bodyPr>
          <a:lstStyle/>
          <a:p>
            <a:pPr algn="ctr" marL="0" indent="0" lvl="0">
              <a:lnSpc>
                <a:spcPts val="2774"/>
              </a:lnSpc>
              <a:spcBef>
                <a:spcPct val="0"/>
              </a:spcBef>
            </a:pPr>
            <a:r>
              <a:rPr lang="en-US" sz="2010" spc="197">
                <a:solidFill>
                  <a:srgbClr val="231F20"/>
                </a:solidFill>
                <a:latin typeface="DM Sans"/>
              </a:rPr>
              <a:t>Adding mechanical parts and controlling them so that the system becomes fully automated without any human intervention</a:t>
            </a:r>
          </a:p>
        </p:txBody>
      </p:sp>
      <p:sp>
        <p:nvSpPr>
          <p:cNvPr name="TextBox 24" id="24"/>
          <p:cNvSpPr txBox="true"/>
          <p:nvPr/>
        </p:nvSpPr>
        <p:spPr>
          <a:xfrm rot="0">
            <a:off x="13340758" y="4045241"/>
            <a:ext cx="3360904" cy="1363487"/>
          </a:xfrm>
          <a:prstGeom prst="rect">
            <a:avLst/>
          </a:prstGeom>
        </p:spPr>
        <p:txBody>
          <a:bodyPr anchor="t" rtlCol="false" tIns="0" lIns="0" bIns="0" rIns="0">
            <a:spAutoFit/>
          </a:bodyPr>
          <a:lstStyle/>
          <a:p>
            <a:pPr algn="ctr" marL="0" indent="0" lvl="0">
              <a:lnSpc>
                <a:spcPts val="2774"/>
              </a:lnSpc>
              <a:spcBef>
                <a:spcPct val="0"/>
              </a:spcBef>
            </a:pPr>
            <a:r>
              <a:rPr lang="en-US" sz="2010" spc="197">
                <a:solidFill>
                  <a:srgbClr val="231F20"/>
                </a:solidFill>
                <a:latin typeface="DM Sans"/>
              </a:rPr>
              <a:t>Making the system adjustable by the user to recognize other types of fruits</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2F4F5"/>
        </a:solidFill>
      </p:bgPr>
    </p:bg>
    <p:spTree>
      <p:nvGrpSpPr>
        <p:cNvPr id="1" name=""/>
        <p:cNvGrpSpPr/>
        <p:nvPr/>
      </p:nvGrpSpPr>
      <p:grpSpPr>
        <a:xfrm>
          <a:off x="0" y="0"/>
          <a:ext cx="0" cy="0"/>
          <a:chOff x="0" y="0"/>
          <a:chExt cx="0" cy="0"/>
        </a:xfrm>
      </p:grpSpPr>
      <p:sp>
        <p:nvSpPr>
          <p:cNvPr name="Freeform 2" id="2"/>
          <p:cNvSpPr/>
          <p:nvPr/>
        </p:nvSpPr>
        <p:spPr>
          <a:xfrm flipH="false" flipV="false" rot="-2356616">
            <a:off x="-1780591" y="-7086143"/>
            <a:ext cx="22856984" cy="17288192"/>
          </a:xfrm>
          <a:custGeom>
            <a:avLst/>
            <a:gdLst/>
            <a:ahLst/>
            <a:cxnLst/>
            <a:rect r="r" b="b" t="t" l="l"/>
            <a:pathLst>
              <a:path h="17288192" w="22856984">
                <a:moveTo>
                  <a:pt x="0" y="0"/>
                </a:moveTo>
                <a:lnTo>
                  <a:pt x="22856984" y="0"/>
                </a:lnTo>
                <a:lnTo>
                  <a:pt x="22856984" y="17288191"/>
                </a:lnTo>
                <a:lnTo>
                  <a:pt x="0" y="1728819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9997695" y="1047750"/>
            <a:ext cx="392597" cy="392597"/>
            <a:chOff x="0" y="0"/>
            <a:chExt cx="6350000" cy="6350000"/>
          </a:xfrm>
        </p:grpSpPr>
        <p:sp>
          <p:nvSpPr>
            <p:cNvPr name="Freeform 4" id="4"/>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000000">
                <a:alpha val="0"/>
              </a:srgbClr>
            </a:solidFill>
          </p:spPr>
        </p:sp>
      </p:grpSp>
      <p:sp>
        <p:nvSpPr>
          <p:cNvPr name="Freeform 5" id="5"/>
          <p:cNvSpPr/>
          <p:nvPr/>
        </p:nvSpPr>
        <p:spPr>
          <a:xfrm flipH="false" flipV="false" rot="0">
            <a:off x="2319981" y="4570006"/>
            <a:ext cx="4344840" cy="4589849"/>
          </a:xfrm>
          <a:custGeom>
            <a:avLst/>
            <a:gdLst/>
            <a:ahLst/>
            <a:cxnLst/>
            <a:rect r="r" b="b" t="t" l="l"/>
            <a:pathLst>
              <a:path h="4589849" w="4344840">
                <a:moveTo>
                  <a:pt x="0" y="0"/>
                </a:moveTo>
                <a:lnTo>
                  <a:pt x="4344840" y="0"/>
                </a:lnTo>
                <a:lnTo>
                  <a:pt x="4344840" y="4589849"/>
                </a:lnTo>
                <a:lnTo>
                  <a:pt x="0" y="4589849"/>
                </a:lnTo>
                <a:lnTo>
                  <a:pt x="0" y="0"/>
                </a:lnTo>
                <a:close/>
              </a:path>
            </a:pathLst>
          </a:custGeom>
          <a:blipFill>
            <a:blip r:embed="rId4">
              <a:extLst>
                <a:ext uri="{96DAC541-7B7A-43D3-8B79-37D633B846F1}">
                  <asvg:svgBlip xmlns:asvg="http://schemas.microsoft.com/office/drawing/2016/SVG/main" r:embed="rId5"/>
                </a:ext>
              </a:extLst>
            </a:blip>
            <a:stretch>
              <a:fillRect l="-21619" t="-11224" r="-3180" b="-17361"/>
            </a:stretch>
          </a:blipFill>
        </p:spPr>
      </p:sp>
      <p:sp>
        <p:nvSpPr>
          <p:cNvPr name="Freeform 6" id="6"/>
          <p:cNvSpPr/>
          <p:nvPr/>
        </p:nvSpPr>
        <p:spPr>
          <a:xfrm flipH="false" flipV="false" rot="0">
            <a:off x="7053664" y="4570006"/>
            <a:ext cx="4344840" cy="4589849"/>
          </a:xfrm>
          <a:custGeom>
            <a:avLst/>
            <a:gdLst/>
            <a:ahLst/>
            <a:cxnLst/>
            <a:rect r="r" b="b" t="t" l="l"/>
            <a:pathLst>
              <a:path h="4589849" w="4344840">
                <a:moveTo>
                  <a:pt x="0" y="0"/>
                </a:moveTo>
                <a:lnTo>
                  <a:pt x="4344839" y="0"/>
                </a:lnTo>
                <a:lnTo>
                  <a:pt x="4344839" y="4589849"/>
                </a:lnTo>
                <a:lnTo>
                  <a:pt x="0" y="4589849"/>
                </a:lnTo>
                <a:lnTo>
                  <a:pt x="0" y="0"/>
                </a:lnTo>
                <a:close/>
              </a:path>
            </a:pathLst>
          </a:custGeom>
          <a:blipFill>
            <a:blip r:embed="rId4">
              <a:extLst>
                <a:ext uri="{96DAC541-7B7A-43D3-8B79-37D633B846F1}">
                  <asvg:svgBlip xmlns:asvg="http://schemas.microsoft.com/office/drawing/2016/SVG/main" r:embed="rId5"/>
                </a:ext>
              </a:extLst>
            </a:blip>
            <a:stretch>
              <a:fillRect l="-21619" t="-11224" r="-3180" b="-17361"/>
            </a:stretch>
          </a:blipFill>
        </p:spPr>
      </p:sp>
      <p:sp>
        <p:nvSpPr>
          <p:cNvPr name="Freeform 7" id="7"/>
          <p:cNvSpPr/>
          <p:nvPr/>
        </p:nvSpPr>
        <p:spPr>
          <a:xfrm flipH="false" flipV="false" rot="0">
            <a:off x="11623179" y="4570006"/>
            <a:ext cx="4344840" cy="4589849"/>
          </a:xfrm>
          <a:custGeom>
            <a:avLst/>
            <a:gdLst/>
            <a:ahLst/>
            <a:cxnLst/>
            <a:rect r="r" b="b" t="t" l="l"/>
            <a:pathLst>
              <a:path h="4589849" w="4344840">
                <a:moveTo>
                  <a:pt x="0" y="0"/>
                </a:moveTo>
                <a:lnTo>
                  <a:pt x="4344840" y="0"/>
                </a:lnTo>
                <a:lnTo>
                  <a:pt x="4344840" y="4589849"/>
                </a:lnTo>
                <a:lnTo>
                  <a:pt x="0" y="4589849"/>
                </a:lnTo>
                <a:lnTo>
                  <a:pt x="0" y="0"/>
                </a:lnTo>
                <a:close/>
              </a:path>
            </a:pathLst>
          </a:custGeom>
          <a:blipFill>
            <a:blip r:embed="rId4">
              <a:extLst>
                <a:ext uri="{96DAC541-7B7A-43D3-8B79-37D633B846F1}">
                  <asvg:svgBlip xmlns:asvg="http://schemas.microsoft.com/office/drawing/2016/SVG/main" r:embed="rId5"/>
                </a:ext>
              </a:extLst>
            </a:blip>
            <a:stretch>
              <a:fillRect l="-21619" t="-11224" r="-3180" b="-17361"/>
            </a:stretch>
          </a:blipFill>
        </p:spPr>
      </p:sp>
      <p:grpSp>
        <p:nvGrpSpPr>
          <p:cNvPr name="Group 8" id="8"/>
          <p:cNvGrpSpPr/>
          <p:nvPr/>
        </p:nvGrpSpPr>
        <p:grpSpPr>
          <a:xfrm rot="0">
            <a:off x="2584833" y="5388510"/>
            <a:ext cx="3815135" cy="1818577"/>
            <a:chOff x="0" y="0"/>
            <a:chExt cx="5086846" cy="2424769"/>
          </a:xfrm>
        </p:grpSpPr>
        <p:sp>
          <p:nvSpPr>
            <p:cNvPr name="TextBox 9" id="9"/>
            <p:cNvSpPr txBox="true"/>
            <p:nvPr/>
          </p:nvSpPr>
          <p:spPr>
            <a:xfrm rot="0">
              <a:off x="0" y="1461319"/>
              <a:ext cx="5086846" cy="963451"/>
            </a:xfrm>
            <a:prstGeom prst="rect">
              <a:avLst/>
            </a:prstGeom>
          </p:spPr>
          <p:txBody>
            <a:bodyPr anchor="t" rtlCol="false" tIns="0" lIns="0" bIns="0" rIns="0">
              <a:spAutoFit/>
            </a:bodyPr>
            <a:lstStyle/>
            <a:p>
              <a:pPr algn="ctr" marL="0" indent="0" lvl="0">
                <a:lnSpc>
                  <a:spcPts val="5979"/>
                </a:lnSpc>
              </a:pPr>
              <a:r>
                <a:rPr lang="en-US" sz="4599" spc="-91">
                  <a:solidFill>
                    <a:srgbClr val="000000"/>
                  </a:solidFill>
                  <a:latin typeface="Open Sans Bold"/>
                </a:rPr>
                <a:t>Occupation</a:t>
              </a:r>
            </a:p>
          </p:txBody>
        </p:sp>
        <p:sp>
          <p:nvSpPr>
            <p:cNvPr name="TextBox 10" id="10"/>
            <p:cNvSpPr txBox="true"/>
            <p:nvPr/>
          </p:nvSpPr>
          <p:spPr>
            <a:xfrm rot="0">
              <a:off x="2303317" y="-38100"/>
              <a:ext cx="480212" cy="1150959"/>
            </a:xfrm>
            <a:prstGeom prst="rect">
              <a:avLst/>
            </a:prstGeom>
          </p:spPr>
          <p:txBody>
            <a:bodyPr anchor="t" rtlCol="false" tIns="0" lIns="0" bIns="0" rIns="0">
              <a:spAutoFit/>
            </a:bodyPr>
            <a:lstStyle/>
            <a:p>
              <a:pPr algn="ctr">
                <a:lnSpc>
                  <a:spcPts val="7189"/>
                </a:lnSpc>
              </a:pPr>
              <a:r>
                <a:rPr lang="en-US" sz="5530" spc="-138">
                  <a:solidFill>
                    <a:srgbClr val="000000"/>
                  </a:solidFill>
                  <a:latin typeface="Open Sans Bold"/>
                </a:rPr>
                <a:t>1</a:t>
              </a:r>
            </a:p>
          </p:txBody>
        </p:sp>
      </p:grpSp>
      <p:grpSp>
        <p:nvGrpSpPr>
          <p:cNvPr name="Group 11" id="11"/>
          <p:cNvGrpSpPr/>
          <p:nvPr/>
        </p:nvGrpSpPr>
        <p:grpSpPr>
          <a:xfrm rot="0">
            <a:off x="7653363" y="5388510"/>
            <a:ext cx="3145441" cy="1821333"/>
            <a:chOff x="0" y="0"/>
            <a:chExt cx="4193922" cy="2428444"/>
          </a:xfrm>
        </p:grpSpPr>
        <p:sp>
          <p:nvSpPr>
            <p:cNvPr name="TextBox 12" id="12"/>
            <p:cNvSpPr txBox="true"/>
            <p:nvPr/>
          </p:nvSpPr>
          <p:spPr>
            <a:xfrm rot="0">
              <a:off x="0" y="1464994"/>
              <a:ext cx="4193922" cy="963450"/>
            </a:xfrm>
            <a:prstGeom prst="rect">
              <a:avLst/>
            </a:prstGeom>
          </p:spPr>
          <p:txBody>
            <a:bodyPr anchor="t" rtlCol="false" tIns="0" lIns="0" bIns="0" rIns="0">
              <a:spAutoFit/>
            </a:bodyPr>
            <a:lstStyle/>
            <a:p>
              <a:pPr algn="ctr" marL="0" indent="0" lvl="0">
                <a:lnSpc>
                  <a:spcPts val="5979"/>
                </a:lnSpc>
              </a:pPr>
              <a:r>
                <a:rPr lang="en-US" sz="4599" spc="-91">
                  <a:solidFill>
                    <a:srgbClr val="000000"/>
                  </a:solidFill>
                  <a:latin typeface="Open Sans Bold"/>
                </a:rPr>
                <a:t>Cost</a:t>
              </a:r>
            </a:p>
          </p:txBody>
        </p:sp>
        <p:sp>
          <p:nvSpPr>
            <p:cNvPr name="TextBox 13" id="13"/>
            <p:cNvSpPr txBox="true"/>
            <p:nvPr/>
          </p:nvSpPr>
          <p:spPr>
            <a:xfrm rot="0">
              <a:off x="1856855" y="-38100"/>
              <a:ext cx="480212" cy="1150959"/>
            </a:xfrm>
            <a:prstGeom prst="rect">
              <a:avLst/>
            </a:prstGeom>
          </p:spPr>
          <p:txBody>
            <a:bodyPr anchor="t" rtlCol="false" tIns="0" lIns="0" bIns="0" rIns="0">
              <a:spAutoFit/>
            </a:bodyPr>
            <a:lstStyle/>
            <a:p>
              <a:pPr algn="ctr">
                <a:lnSpc>
                  <a:spcPts val="7189"/>
                </a:lnSpc>
              </a:pPr>
              <a:r>
                <a:rPr lang="en-US" sz="5530" spc="-138">
                  <a:solidFill>
                    <a:srgbClr val="000000"/>
                  </a:solidFill>
                  <a:latin typeface="Open Sans Bold"/>
                </a:rPr>
                <a:t>2</a:t>
              </a:r>
            </a:p>
          </p:txBody>
        </p:sp>
      </p:grpSp>
      <p:grpSp>
        <p:nvGrpSpPr>
          <p:cNvPr name="Group 14" id="14"/>
          <p:cNvGrpSpPr/>
          <p:nvPr/>
        </p:nvGrpSpPr>
        <p:grpSpPr>
          <a:xfrm rot="0">
            <a:off x="12216653" y="5143500"/>
            <a:ext cx="3157893" cy="2750905"/>
            <a:chOff x="0" y="0"/>
            <a:chExt cx="4210524" cy="3667873"/>
          </a:xfrm>
        </p:grpSpPr>
        <p:sp>
          <p:nvSpPr>
            <p:cNvPr name="TextBox 15" id="15"/>
            <p:cNvSpPr txBox="true"/>
            <p:nvPr/>
          </p:nvSpPr>
          <p:spPr>
            <a:xfrm rot="0">
              <a:off x="0" y="1203010"/>
              <a:ext cx="4210524" cy="2464862"/>
            </a:xfrm>
            <a:prstGeom prst="rect">
              <a:avLst/>
            </a:prstGeom>
          </p:spPr>
          <p:txBody>
            <a:bodyPr anchor="t" rtlCol="false" tIns="0" lIns="0" bIns="0" rIns="0">
              <a:spAutoFit/>
            </a:bodyPr>
            <a:lstStyle/>
            <a:p>
              <a:pPr algn="ctr" marL="0" indent="0" lvl="0">
                <a:lnSpc>
                  <a:spcPts val="4949"/>
                </a:lnSpc>
              </a:pPr>
              <a:r>
                <a:rPr lang="en-US" sz="3807" spc="-76">
                  <a:solidFill>
                    <a:srgbClr val="000000"/>
                  </a:solidFill>
                  <a:latin typeface="Open Sans Bold"/>
                </a:rPr>
                <a:t>Image Processing Challenges</a:t>
              </a:r>
            </a:p>
          </p:txBody>
        </p:sp>
        <p:sp>
          <p:nvSpPr>
            <p:cNvPr name="TextBox 16" id="16"/>
            <p:cNvSpPr txBox="true"/>
            <p:nvPr/>
          </p:nvSpPr>
          <p:spPr>
            <a:xfrm rot="0">
              <a:off x="1811314" y="-47625"/>
              <a:ext cx="397485" cy="968769"/>
            </a:xfrm>
            <a:prstGeom prst="rect">
              <a:avLst/>
            </a:prstGeom>
          </p:spPr>
          <p:txBody>
            <a:bodyPr anchor="t" rtlCol="false" tIns="0" lIns="0" bIns="0" rIns="0">
              <a:spAutoFit/>
            </a:bodyPr>
            <a:lstStyle/>
            <a:p>
              <a:pPr algn="ctr">
                <a:lnSpc>
                  <a:spcPts val="5950"/>
                </a:lnSpc>
              </a:pPr>
              <a:r>
                <a:rPr lang="en-US" sz="4577" spc="-114">
                  <a:solidFill>
                    <a:srgbClr val="000000"/>
                  </a:solidFill>
                  <a:latin typeface="Open Sans Bold"/>
                </a:rPr>
                <a:t>3</a:t>
              </a:r>
            </a:p>
          </p:txBody>
        </p:sp>
      </p:grpSp>
      <p:grpSp>
        <p:nvGrpSpPr>
          <p:cNvPr name="Group 17" id="17"/>
          <p:cNvGrpSpPr/>
          <p:nvPr/>
        </p:nvGrpSpPr>
        <p:grpSpPr>
          <a:xfrm rot="0">
            <a:off x="1943807" y="1244049"/>
            <a:ext cx="14400386" cy="1982571"/>
            <a:chOff x="0" y="0"/>
            <a:chExt cx="19200515" cy="2643428"/>
          </a:xfrm>
        </p:grpSpPr>
        <p:sp>
          <p:nvSpPr>
            <p:cNvPr name="TextBox 18" id="18"/>
            <p:cNvSpPr txBox="true"/>
            <p:nvPr/>
          </p:nvSpPr>
          <p:spPr>
            <a:xfrm rot="0">
              <a:off x="0" y="0"/>
              <a:ext cx="19200515" cy="1943100"/>
            </a:xfrm>
            <a:prstGeom prst="rect">
              <a:avLst/>
            </a:prstGeom>
          </p:spPr>
          <p:txBody>
            <a:bodyPr anchor="t" rtlCol="false" tIns="0" lIns="0" bIns="0" rIns="0">
              <a:spAutoFit/>
            </a:bodyPr>
            <a:lstStyle/>
            <a:p>
              <a:pPr algn="ctr" marL="0" indent="0" lvl="0">
                <a:lnSpc>
                  <a:spcPts val="11519"/>
                </a:lnSpc>
              </a:pPr>
              <a:r>
                <a:rPr lang="en-US" sz="9600">
                  <a:solidFill>
                    <a:srgbClr val="000000"/>
                  </a:solidFill>
                  <a:latin typeface="Open Sans Bold"/>
                </a:rPr>
                <a:t>Constraints</a:t>
              </a:r>
            </a:p>
          </p:txBody>
        </p:sp>
        <p:sp>
          <p:nvSpPr>
            <p:cNvPr name="TextBox 19" id="19"/>
            <p:cNvSpPr txBox="true"/>
            <p:nvPr/>
          </p:nvSpPr>
          <p:spPr>
            <a:xfrm rot="0">
              <a:off x="3273841" y="2027563"/>
              <a:ext cx="13101764" cy="615865"/>
            </a:xfrm>
            <a:prstGeom prst="rect">
              <a:avLst/>
            </a:prstGeom>
          </p:spPr>
          <p:txBody>
            <a:bodyPr anchor="t" rtlCol="false" tIns="0" lIns="0" bIns="0" rIns="0">
              <a:spAutoFit/>
            </a:bodyPr>
            <a:lstStyle/>
            <a:p>
              <a:pPr algn="ctr" marL="0" indent="0" lvl="0">
                <a:lnSpc>
                  <a:spcPts val="3899"/>
                </a:lnSpc>
              </a:p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DAFtNkFdQys</dc:identifier>
  <dcterms:modified xsi:type="dcterms:W3CDTF">2011-08-01T06:04:30Z</dcterms:modified>
  <cp:revision>1</cp:revision>
  <dc:title>رُطباً جنياً</dc:title>
</cp:coreProperties>
</file>