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4"/>
  </p:notesMasterIdLst>
  <p:handoutMasterIdLst>
    <p:handoutMasterId r:id="rId65"/>
  </p:handoutMasterIdLst>
  <p:sldIdLst>
    <p:sldId id="257" r:id="rId2"/>
    <p:sldId id="258" r:id="rId3"/>
    <p:sldId id="377" r:id="rId4"/>
    <p:sldId id="458" r:id="rId5"/>
    <p:sldId id="460" r:id="rId6"/>
    <p:sldId id="298" r:id="rId7"/>
    <p:sldId id="261" r:id="rId8"/>
    <p:sldId id="263" r:id="rId9"/>
    <p:sldId id="267" r:id="rId10"/>
    <p:sldId id="385" r:id="rId11"/>
    <p:sldId id="302" r:id="rId12"/>
    <p:sldId id="384" r:id="rId13"/>
    <p:sldId id="278" r:id="rId14"/>
    <p:sldId id="379" r:id="rId15"/>
    <p:sldId id="380" r:id="rId16"/>
    <p:sldId id="419" r:id="rId17"/>
    <p:sldId id="381" r:id="rId18"/>
    <p:sldId id="461" r:id="rId19"/>
    <p:sldId id="382" r:id="rId20"/>
    <p:sldId id="459" r:id="rId21"/>
    <p:sldId id="457" r:id="rId22"/>
    <p:sldId id="280" r:id="rId23"/>
    <p:sldId id="430" r:id="rId24"/>
    <p:sldId id="431" r:id="rId25"/>
    <p:sldId id="432" r:id="rId26"/>
    <p:sldId id="284" r:id="rId27"/>
    <p:sldId id="433" r:id="rId28"/>
    <p:sldId id="295" r:id="rId29"/>
    <p:sldId id="434" r:id="rId30"/>
    <p:sldId id="435" r:id="rId31"/>
    <p:sldId id="436" r:id="rId32"/>
    <p:sldId id="437" r:id="rId33"/>
    <p:sldId id="438" r:id="rId34"/>
    <p:sldId id="439" r:id="rId35"/>
    <p:sldId id="440" r:id="rId36"/>
    <p:sldId id="420" r:id="rId37"/>
    <p:sldId id="421" r:id="rId38"/>
    <p:sldId id="422" r:id="rId39"/>
    <p:sldId id="423" r:id="rId40"/>
    <p:sldId id="424" r:id="rId41"/>
    <p:sldId id="425" r:id="rId42"/>
    <p:sldId id="426" r:id="rId43"/>
    <p:sldId id="427" r:id="rId44"/>
    <p:sldId id="428" r:id="rId45"/>
    <p:sldId id="429" r:id="rId46"/>
    <p:sldId id="441" r:id="rId47"/>
    <p:sldId id="442" r:id="rId48"/>
    <p:sldId id="443" r:id="rId49"/>
    <p:sldId id="444" r:id="rId50"/>
    <p:sldId id="445" r:id="rId51"/>
    <p:sldId id="446" r:id="rId52"/>
    <p:sldId id="447" r:id="rId53"/>
    <p:sldId id="451" r:id="rId54"/>
    <p:sldId id="448" r:id="rId55"/>
    <p:sldId id="449" r:id="rId56"/>
    <p:sldId id="450" r:id="rId57"/>
    <p:sldId id="452" r:id="rId58"/>
    <p:sldId id="453" r:id="rId59"/>
    <p:sldId id="454" r:id="rId60"/>
    <p:sldId id="455" r:id="rId61"/>
    <p:sldId id="456" r:id="rId62"/>
    <p:sldId id="354" r:id="rId6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39" autoAdjust="0"/>
    <p:restoredTop sz="94660"/>
  </p:normalViewPr>
  <p:slideViewPr>
    <p:cSldViewPr>
      <p:cViewPr>
        <p:scale>
          <a:sx n="81" d="100"/>
          <a:sy n="81" d="100"/>
        </p:scale>
        <p:origin x="-1056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658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88F2D7A-0047-4F84-8F91-4AA87F341068}" type="datetimeFigureOut">
              <a:rPr lang="ar-SA" smtClean="0"/>
              <a:pPr/>
              <a:t>01/04/1439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2863ADD-56BE-4399-A7E4-FCE7737D763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683772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14CE61-16BB-46C0-A9C8-FA9E355A8ABB}" type="datetimeFigureOut">
              <a:rPr lang="en-US"/>
              <a:pPr>
                <a:defRPr/>
              </a:pPr>
              <a:t>12/19/2017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42F51483-9A2C-4633-AB3E-F6A2A81343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46882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51483-9A2C-4633-AB3E-F6A2A81343F4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51483-9A2C-4633-AB3E-F6A2A81343F4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51483-9A2C-4633-AB3E-F6A2A81343F4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51483-9A2C-4633-AB3E-F6A2A81343F4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E7448-903C-4C7B-9755-3D716F32F090}" type="datetime1">
              <a:rPr lang="en-US" smtClean="0"/>
              <a:pPr>
                <a:defRPr/>
              </a:pPr>
              <a:t>12/19/2017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793B8189-A7E1-470D-9A0B-91120851523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5D831-F0A8-4B85-B533-3FECDB093377}" type="datetime1">
              <a:rPr lang="en-US" smtClean="0"/>
              <a:pPr>
                <a:defRPr/>
              </a:pPr>
              <a:t>12/19/2017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B66F6-6B24-404F-8248-FD753423C4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CBD4-6143-4BBE-A954-F07AA29DEEB6}" type="datetime1">
              <a:rPr lang="en-US" smtClean="0"/>
              <a:pPr>
                <a:defRPr/>
              </a:pPr>
              <a:t>12/19/2017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E931D5-D22B-4A23-8949-ACC37D80B6E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C4B8E-83C6-4E10-8277-D04869031DD2}" type="datetime1">
              <a:rPr lang="en-US" smtClean="0"/>
              <a:pPr>
                <a:defRPr/>
              </a:pPr>
              <a:t>12/19/2017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895D2-6BF3-4236-8206-7ED7DD4485F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4D905-9E79-431E-8EDD-9CBB848641A0}" type="datetime1">
              <a:rPr lang="en-US" smtClean="0"/>
              <a:pPr>
                <a:defRPr/>
              </a:pPr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5B6BDDDF-C458-4CCC-A6A2-C005D7CAA41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ACD76-0DA6-43F1-AC3A-DF4D60950ADD}" type="datetime1">
              <a:rPr lang="en-US" smtClean="0"/>
              <a:pPr>
                <a:defRPr/>
              </a:pPr>
              <a:t>12/19/2017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C11050-D496-4A59-B5F0-1960320220D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458A2-105E-4954-BF36-E14624D8420B}" type="datetime1">
              <a:rPr lang="en-US" smtClean="0"/>
              <a:pPr>
                <a:defRPr/>
              </a:pPr>
              <a:t>12/19/2017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F16F9-4B87-4A3B-986A-EDF617CDBB5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28520-68F4-4745-A238-2AFB8E1529D2}" type="datetime1">
              <a:rPr lang="en-US" smtClean="0"/>
              <a:pPr>
                <a:defRPr/>
              </a:pPr>
              <a:t>12/19/2017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C8A3E-4E75-4379-812C-FCC354D3BD7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4176E-95EF-4137-BD92-A023E4518601}" type="datetime1">
              <a:rPr lang="en-US" smtClean="0"/>
              <a:pPr>
                <a:defRPr/>
              </a:pPr>
              <a:t>12/19/2017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1605C-E49D-45C2-A69E-53670398604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C22E2-640D-4E02-A60A-5CC2363A2D84}" type="datetime1">
              <a:rPr lang="en-US" smtClean="0"/>
              <a:pPr>
                <a:defRPr/>
              </a:pPr>
              <a:t>12/19/2017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B0604-45FA-4132-9177-91FAD46C9B6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4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15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A1452-B232-430F-BE91-F28534D09BF1}" type="datetime1">
              <a:rPr lang="en-US" smtClean="0"/>
              <a:pPr>
                <a:defRPr/>
              </a:pPr>
              <a:t>12/19/2017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7D7B04-30A4-4408-9EA4-8B0065B6C58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C47230-1C76-4DE0-AF4B-2B4174E0FCAC}" type="datetime1">
              <a:rPr lang="en-US" smtClean="0"/>
              <a:pPr>
                <a:defRPr/>
              </a:pPr>
              <a:t>12/19/2017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</a:defRPr>
            </a:lvl1pPr>
          </a:lstStyle>
          <a:p>
            <a:fld id="{6D87F2C0-32AC-4582-BF09-ED8C2F26A967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9" r:id="rId2"/>
    <p:sldLayoutId id="2147483698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9" r:id="rId9"/>
    <p:sldLayoutId id="2147483695" r:id="rId10"/>
    <p:sldLayoutId id="2147483696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28625" y="928688"/>
            <a:ext cx="8229600" cy="2500312"/>
          </a:xfrm>
        </p:spPr>
        <p:txBody>
          <a:bodyPr/>
          <a:lstStyle/>
          <a:p>
            <a:pPr algn="ctr" eaLnBrk="1" hangingPunct="1"/>
            <a:r>
              <a:rPr lang="en-US" altLang="ar-SA" sz="2000" b="1" dirty="0" smtClean="0">
                <a:solidFill>
                  <a:schemeClr val="tx1"/>
                </a:solidFill>
              </a:rPr>
              <a:t>An-</a:t>
            </a:r>
            <a:r>
              <a:rPr lang="en-US" altLang="ar-SA" sz="2000" b="1" dirty="0" err="1" smtClean="0">
                <a:solidFill>
                  <a:schemeClr val="tx1"/>
                </a:solidFill>
              </a:rPr>
              <a:t>Najah</a:t>
            </a:r>
            <a:r>
              <a:rPr lang="en-US" altLang="ar-SA" sz="2000" b="1" dirty="0" smtClean="0">
                <a:solidFill>
                  <a:schemeClr val="tx1"/>
                </a:solidFill>
              </a:rPr>
              <a:t> National University</a:t>
            </a:r>
            <a:r>
              <a:rPr lang="en-US" altLang="ar-SA" sz="2000" dirty="0" smtClean="0">
                <a:solidFill>
                  <a:schemeClr val="tx1"/>
                </a:solidFill>
              </a:rPr>
              <a:t/>
            </a:r>
            <a:br>
              <a:rPr lang="en-US" altLang="ar-SA" sz="2000" dirty="0" smtClean="0">
                <a:solidFill>
                  <a:schemeClr val="tx1"/>
                </a:solidFill>
              </a:rPr>
            </a:br>
            <a:r>
              <a:rPr lang="en-US" altLang="ar-SA" sz="2000" b="1" dirty="0" smtClean="0">
                <a:solidFill>
                  <a:schemeClr val="tx1"/>
                </a:solidFill>
              </a:rPr>
              <a:t>Faculty of Engineering and Information Technology</a:t>
            </a:r>
            <a:r>
              <a:rPr lang="en-US" altLang="ar-SA" sz="2000" dirty="0" smtClean="0">
                <a:solidFill>
                  <a:schemeClr val="tx1"/>
                </a:solidFill>
              </a:rPr>
              <a:t/>
            </a:r>
            <a:br>
              <a:rPr lang="en-US" altLang="ar-SA" sz="2000" dirty="0" smtClean="0">
                <a:solidFill>
                  <a:schemeClr val="tx1"/>
                </a:solidFill>
              </a:rPr>
            </a:br>
            <a:r>
              <a:rPr lang="en-US" altLang="ar-SA" sz="2000" b="1" dirty="0" smtClean="0">
                <a:solidFill>
                  <a:schemeClr val="tx1"/>
                </a:solidFill>
              </a:rPr>
              <a:t>Civil Engineering Department</a:t>
            </a:r>
            <a:r>
              <a:rPr lang="en-US" altLang="ar-SA" sz="2000" dirty="0" smtClean="0">
                <a:solidFill>
                  <a:schemeClr val="tx1"/>
                </a:solidFill>
              </a:rPr>
              <a:t/>
            </a:r>
            <a:br>
              <a:rPr lang="en-US" altLang="ar-SA" sz="2000" dirty="0" smtClean="0">
                <a:solidFill>
                  <a:schemeClr val="tx1"/>
                </a:solidFill>
              </a:rPr>
            </a:br>
            <a:r>
              <a:rPr lang="en-US" altLang="ar-SA" sz="2000" b="1" dirty="0" smtClean="0">
                <a:solidFill>
                  <a:schemeClr val="tx1"/>
                </a:solidFill>
              </a:rPr>
              <a:t>Graduation Project II</a:t>
            </a:r>
            <a:r>
              <a:rPr lang="en-US" altLang="ar-SA" sz="2000" dirty="0" smtClean="0">
                <a:solidFill>
                  <a:schemeClr val="tx1"/>
                </a:solidFill>
              </a:rPr>
              <a:t/>
            </a:r>
            <a:br>
              <a:rPr lang="en-US" altLang="ar-SA" sz="2000" dirty="0" smtClean="0">
                <a:solidFill>
                  <a:schemeClr val="tx1"/>
                </a:solidFill>
              </a:rPr>
            </a:br>
            <a:r>
              <a:rPr lang="en-US" altLang="ar-SA" sz="2400" b="1" dirty="0" smtClean="0">
                <a:solidFill>
                  <a:srgbClr val="FF0000"/>
                </a:solidFill>
                <a:latin typeface="+mn-lt"/>
              </a:rPr>
              <a:t>Structural Design  and Analysis of </a:t>
            </a:r>
            <a:br>
              <a:rPr lang="en-US" altLang="ar-SA" sz="2400" b="1" dirty="0" smtClean="0">
                <a:solidFill>
                  <a:srgbClr val="FF0000"/>
                </a:solidFill>
                <a:latin typeface="+mn-lt"/>
              </a:rPr>
            </a:br>
            <a:r>
              <a:rPr lang="en-US" altLang="ar-SA" sz="2400" b="1" dirty="0" err="1" smtClean="0">
                <a:solidFill>
                  <a:srgbClr val="FF0000"/>
                </a:solidFill>
                <a:latin typeface="+mn-lt"/>
              </a:rPr>
              <a:t>Rawabi</a:t>
            </a:r>
            <a:r>
              <a:rPr lang="en-US" altLang="ar-SA" sz="2400" b="1" dirty="0" smtClean="0">
                <a:solidFill>
                  <a:srgbClr val="FF0000"/>
                </a:solidFill>
                <a:latin typeface="+mn-lt"/>
              </a:rPr>
              <a:t> Commercial Building</a:t>
            </a:r>
            <a:endParaRPr lang="en-US" altLang="en-US" sz="2400" b="1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733800"/>
            <a:ext cx="8229600" cy="2986088"/>
          </a:xfrm>
        </p:spPr>
        <p:txBody>
          <a:bodyPr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2100" b="1" dirty="0">
                <a:latin typeface="+mj-lt"/>
              </a:rPr>
              <a:t>Prepared by: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eriod"/>
              <a:defRPr/>
            </a:pPr>
            <a:r>
              <a:rPr lang="en-US" sz="2100" b="1" dirty="0" err="1" smtClean="0">
                <a:latin typeface="+mj-lt"/>
              </a:rPr>
              <a:t>Mahmoud</a:t>
            </a:r>
            <a:r>
              <a:rPr lang="en-US" sz="2100" b="1" dirty="0" smtClean="0">
                <a:latin typeface="+mj-lt"/>
              </a:rPr>
              <a:t> </a:t>
            </a:r>
            <a:r>
              <a:rPr lang="en-US" sz="2100" b="1" dirty="0" err="1" smtClean="0">
                <a:latin typeface="+mj-lt"/>
              </a:rPr>
              <a:t>Badran</a:t>
            </a:r>
            <a:endParaRPr lang="en-US" sz="2100" b="1" dirty="0">
              <a:latin typeface="+mj-lt"/>
            </a:endParaRP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eriod"/>
              <a:defRPr/>
            </a:pPr>
            <a:r>
              <a:rPr lang="en-US" sz="2100" b="1" dirty="0" smtClean="0">
                <a:latin typeface="+mj-lt"/>
              </a:rPr>
              <a:t>Mohammad </a:t>
            </a:r>
            <a:r>
              <a:rPr lang="en-US" sz="2100" b="1" dirty="0" err="1" smtClean="0">
                <a:latin typeface="+mj-lt"/>
              </a:rPr>
              <a:t>Sabbah</a:t>
            </a:r>
            <a:endParaRPr lang="en-US" sz="2100" b="1" dirty="0">
              <a:latin typeface="+mj-lt"/>
            </a:endParaRP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eriod"/>
              <a:defRPr/>
            </a:pPr>
            <a:r>
              <a:rPr lang="en-US" sz="2100" b="1" dirty="0" smtClean="0">
                <a:latin typeface="+mj-lt"/>
              </a:rPr>
              <a:t>Khalid </a:t>
            </a:r>
            <a:r>
              <a:rPr lang="en-US" sz="2100" b="1" dirty="0" err="1" smtClean="0">
                <a:latin typeface="+mj-lt"/>
              </a:rPr>
              <a:t>Tahayneh</a:t>
            </a:r>
            <a:endParaRPr lang="en-US" sz="2100" b="1" dirty="0" smtClean="0">
              <a:latin typeface="+mj-lt"/>
            </a:endParaRP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eriod"/>
              <a:defRPr/>
            </a:pPr>
            <a:r>
              <a:rPr lang="en-US" sz="2100" b="1" dirty="0" err="1" smtClean="0">
                <a:latin typeface="+mj-lt"/>
              </a:rPr>
              <a:t>Osaid</a:t>
            </a:r>
            <a:r>
              <a:rPr lang="en-US" sz="2100" b="1" dirty="0" smtClean="0">
                <a:latin typeface="+mj-lt"/>
              </a:rPr>
              <a:t> </a:t>
            </a:r>
            <a:r>
              <a:rPr lang="en-US" sz="2100" b="1" dirty="0" err="1" smtClean="0">
                <a:latin typeface="+mj-lt"/>
              </a:rPr>
              <a:t>Sholi</a:t>
            </a:r>
            <a:r>
              <a:rPr lang="en-US" sz="2100" b="1" dirty="0" smtClean="0">
                <a:latin typeface="+mj-lt"/>
              </a:rPr>
              <a:t> .</a:t>
            </a:r>
            <a:endParaRPr lang="en-US" sz="2100" b="1" dirty="0">
              <a:latin typeface="+mj-lt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100" b="1" dirty="0">
              <a:latin typeface="+mj-lt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2100" b="1" dirty="0">
                <a:latin typeface="+mj-lt"/>
              </a:rPr>
              <a:t>Under supervision of: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100" b="1" dirty="0" smtClean="0">
                <a:latin typeface="+mj-lt"/>
              </a:rPr>
              <a:t>Dr . </a:t>
            </a:r>
            <a:r>
              <a:rPr lang="en-US" sz="2100" b="1" dirty="0" err="1" smtClean="0">
                <a:latin typeface="+mj-lt"/>
              </a:rPr>
              <a:t>Munther</a:t>
            </a:r>
            <a:r>
              <a:rPr lang="en-US" sz="2100" b="1" dirty="0" smtClean="0">
                <a:latin typeface="+mj-lt"/>
              </a:rPr>
              <a:t> </a:t>
            </a:r>
            <a:r>
              <a:rPr lang="en-US" sz="2100" b="1" dirty="0" err="1" smtClean="0">
                <a:latin typeface="+mj-lt"/>
              </a:rPr>
              <a:t>Diab</a:t>
            </a:r>
            <a:r>
              <a:rPr lang="en-US" sz="2100" b="1" dirty="0" smtClean="0">
                <a:latin typeface="+mj-lt"/>
              </a:rPr>
              <a:t> .</a:t>
            </a:r>
            <a:endParaRPr lang="en-US" sz="2100" b="1" dirty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100" b="1" dirty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100" dirty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100" dirty="0">
              <a:latin typeface="+mj-lt"/>
            </a:endParaRPr>
          </a:p>
        </p:txBody>
      </p:sp>
      <p:pic>
        <p:nvPicPr>
          <p:cNvPr id="6148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0"/>
            <a:ext cx="1506538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000" u="sng" smtClean="0"/>
              <a:t>Masses:</a:t>
            </a:r>
            <a:endParaRPr lang="ar-SA" altLang="en-US" smtClean="0"/>
          </a:p>
        </p:txBody>
      </p:sp>
      <p:pic>
        <p:nvPicPr>
          <p:cNvPr id="7" name="Content Placeholder 6" descr="C:\Users\Noor\Desktop\Chapter 3 - Figures\Mass source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09888" y="3373438"/>
            <a:ext cx="3324225" cy="1512887"/>
          </a:xfrm>
          <a:ln w="19050"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0" y="1981200"/>
            <a:ext cx="5486400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760"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+mj-lt"/>
                <a:cs typeface="+mn-cs"/>
              </a:rPr>
              <a:t>The mass source used to calculate the seismic weight of the building.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047750"/>
          </a:xfrm>
        </p:spPr>
        <p:txBody>
          <a:bodyPr/>
          <a:lstStyle/>
          <a:p>
            <a:pPr eaLnBrk="1" hangingPunct="1"/>
            <a:r>
              <a:rPr lang="en-US" altLang="en-US" sz="3000" u="sng" dirty="0" smtClean="0"/>
              <a:t>Load combinations</a:t>
            </a:r>
            <a:endParaRPr lang="ar-SA" altLang="en-US" sz="3000" u="sng" dirty="0" smtClean="0"/>
          </a:p>
        </p:txBody>
      </p:sp>
      <p:pic>
        <p:nvPicPr>
          <p:cNvPr id="2253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905000"/>
            <a:ext cx="8305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000" u="sng" dirty="0" smtClean="0"/>
              <a:t>Load combinations:</a:t>
            </a:r>
            <a:endParaRPr lang="ar-SA" altLang="en-US" sz="3000" u="sng" dirty="0" smtClean="0"/>
          </a:p>
        </p:txBody>
      </p:sp>
      <p:pic>
        <p:nvPicPr>
          <p:cNvPr id="5837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343025"/>
            <a:ext cx="2893458" cy="551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0200" y="1447801"/>
            <a:ext cx="33528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76250" y="457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/>
              <a:t>Architectural Drawings Block</a:t>
            </a:r>
          </a:p>
        </p:txBody>
      </p:sp>
      <p:pic>
        <p:nvPicPr>
          <p:cNvPr id="5" name="Content Placeholder 5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22" t="17158" r="25352" b="14512"/>
          <a:stretch/>
        </p:blipFill>
        <p:spPr bwMode="auto">
          <a:xfrm>
            <a:off x="228600" y="1752600"/>
            <a:ext cx="8610600" cy="5105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3"/>
          <p:cNvSpPr>
            <a:spLocks noGrp="1"/>
          </p:cNvSpPr>
          <p:nvPr>
            <p:ph type="title"/>
          </p:nvPr>
        </p:nvSpPr>
        <p:spPr>
          <a:xfrm>
            <a:off x="152400" y="514350"/>
            <a:ext cx="4648200" cy="781050"/>
          </a:xfrm>
        </p:spPr>
        <p:txBody>
          <a:bodyPr/>
          <a:lstStyle/>
          <a:p>
            <a:pPr eaLnBrk="1" hangingPunct="1"/>
            <a:r>
              <a:rPr lang="en-US" altLang="en-US" u="sng" dirty="0" smtClean="0"/>
              <a:t>2)  Lateral loads:</a:t>
            </a:r>
            <a:endParaRPr lang="ar-SA" altLang="en-US" u="sng" dirty="0" smtClean="0"/>
          </a:p>
        </p:txBody>
      </p:sp>
      <p:pic>
        <p:nvPicPr>
          <p:cNvPr id="7" name="صورة 1" descr="G:\modified%20after%20printing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800600" y="685800"/>
            <a:ext cx="4343400" cy="6096000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عنصر نائب للنص 4"/>
          <p:cNvSpPr>
            <a:spLocks noGrp="1"/>
          </p:cNvSpPr>
          <p:nvPr>
            <p:ph type="body" idx="2"/>
          </p:nvPr>
        </p:nvSpPr>
        <p:spPr>
          <a:xfrm>
            <a:off x="304800" y="1447800"/>
            <a:ext cx="4191000" cy="5181600"/>
          </a:xfrm>
        </p:spPr>
        <p:txBody>
          <a:bodyPr/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Rawabi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city near Ramallah :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Seismic Zone is ,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2A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Seismic Zone factor ,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Z=0.15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Seismic coefficient ,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 = 0.15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Seismic coefficient ,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Cv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0.15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Importance factor  ,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 = 1.25 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Numerical Coefficient ,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R= 5.5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4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895350"/>
          </a:xfrm>
        </p:spPr>
        <p:txBody>
          <a:bodyPr/>
          <a:lstStyle/>
          <a:p>
            <a:pPr eaLnBrk="1" hangingPunct="1"/>
            <a:r>
              <a:rPr lang="en-US" altLang="en-US" sz="3000" dirty="0" smtClean="0">
                <a:solidFill>
                  <a:srgbClr val="FF0000"/>
                </a:solidFill>
              </a:rPr>
              <a:t>Seismic loads UBC</a:t>
            </a:r>
            <a:endParaRPr lang="ar-SA" altLang="en-US" sz="3000" dirty="0" smtClean="0">
              <a:solidFill>
                <a:srgbClr val="FF0000"/>
              </a:solidFill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5486400"/>
            <a:ext cx="5591175" cy="76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عنصر نائب للمحتوى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Structural period :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According to section 1630.2.2 in UBC 97 :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Base Shear :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According to section 1630.2.1 in UBC 97 :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V = 9756.37 KN 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963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3048000"/>
            <a:ext cx="5995416" cy="533400"/>
          </a:xfrm>
          <a:prstGeom prst="rect">
            <a:avLst/>
          </a:prstGeom>
          <a:noFill/>
        </p:spPr>
      </p:pic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4648200"/>
            <a:ext cx="2514600" cy="693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n-US" sz="4800" dirty="0" smtClean="0">
                <a:solidFill>
                  <a:srgbClr val="FF0000"/>
                </a:solidFill>
              </a:rPr>
              <a:t> </a:t>
            </a:r>
            <a:r>
              <a:rPr lang="en-US" sz="4400" dirty="0" smtClean="0">
                <a:solidFill>
                  <a:srgbClr val="FF0000"/>
                </a:solidFill>
              </a:rPr>
              <a:t>UBC Base shear values 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0" y="1676401"/>
            <a:ext cx="9144000" cy="495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There's 3 values for base shear According to UBC 97 Code 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Value from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equivalent static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(X and Y )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Value from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Response spectrum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(X and Y) ,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Value from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Time History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(Avg Value</a:t>
            </a:r>
            <a:r>
              <a:rPr lang="en-US" sz="2400" dirty="0" smtClean="0"/>
              <a:t>) , </a:t>
            </a:r>
            <a:r>
              <a:rPr lang="en-US" sz="1800" dirty="0" smtClean="0"/>
              <a:t>same scale factor .</a:t>
            </a:r>
            <a:endParaRPr lang="en-US" sz="2400" dirty="0" smtClean="0"/>
          </a:p>
          <a:p>
            <a:endParaRPr lang="ar-SA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315686" y="3657600"/>
          <a:ext cx="8066314" cy="2895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692400"/>
                <a:gridCol w="2692400"/>
                <a:gridCol w="2681514"/>
              </a:tblGrid>
              <a:tr h="72390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err="1" smtClean="0"/>
                        <a:t>EQy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err="1" smtClean="0"/>
                        <a:t>EQx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Base</a:t>
                      </a:r>
                      <a:r>
                        <a:rPr lang="en-US" sz="2400" baseline="0" dirty="0" smtClean="0"/>
                        <a:t> shear (KN)</a:t>
                      </a:r>
                      <a:endParaRPr lang="ar-SA" sz="2400" dirty="0"/>
                    </a:p>
                  </a:txBody>
                  <a:tcPr/>
                </a:tc>
              </a:tr>
              <a:tr h="72390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10455.16 KN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11282.914 KN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Equivalent static </a:t>
                      </a:r>
                      <a:endParaRPr lang="ar-SA" sz="2000" b="1" dirty="0"/>
                    </a:p>
                  </a:txBody>
                  <a:tcPr/>
                </a:tc>
              </a:tr>
              <a:tr h="72390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10958.99 KN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11685.973 KN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Response spectrum </a:t>
                      </a:r>
                      <a:endParaRPr lang="ar-SA" sz="2000" b="1" dirty="0"/>
                    </a:p>
                  </a:txBody>
                  <a:tcPr/>
                </a:tc>
              </a:tr>
              <a:tr h="723900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Avg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= 13357 KN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Time History </a:t>
                      </a:r>
                      <a:endParaRPr lang="ar-SA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9625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8800" y="2514600"/>
            <a:ext cx="2202656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400" dirty="0" smtClean="0">
                <a:solidFill>
                  <a:srgbClr val="FF0000"/>
                </a:solidFill>
              </a:rPr>
              <a:t>Seismic loads IBC</a:t>
            </a:r>
            <a:endParaRPr lang="ar-SA" dirty="0"/>
          </a:p>
        </p:txBody>
      </p:sp>
      <p:cxnSp>
        <p:nvCxnSpPr>
          <p:cNvPr id="7" name="رابط مستقيم 6"/>
          <p:cNvCxnSpPr/>
          <p:nvPr/>
        </p:nvCxnSpPr>
        <p:spPr>
          <a:xfrm rot="5400000">
            <a:off x="2781300" y="4152900"/>
            <a:ext cx="480139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457200" y="2057400"/>
            <a:ext cx="8686800" cy="4800600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1.25 ∗ Z = 1.25 ∗ 0.15=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0.1875                   - structural period :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2.5∗Z =2.5∗0.15 =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0.375 </a:t>
            </a:r>
          </a:p>
          <a:p>
            <a:pPr>
              <a:buNone/>
            </a:pP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𝑆𝑀𝑠 = 0.375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𝑆𝑀1 = 0.1875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𝑆𝐷1 =𝑆𝑀1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𝑆𝐷1= 0.1875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𝑆𝐷s =𝑆Ms 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𝑆𝐷s= 0.375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Occupancy category of structure is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Therefore, the seismic design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category is C</a:t>
            </a:r>
            <a:r>
              <a:rPr lang="en-US" sz="2000" dirty="0" smtClean="0">
                <a:solidFill>
                  <a:srgbClr val="FF0000"/>
                </a:solidFill>
              </a:rPr>
              <a:t>.</a:t>
            </a:r>
          </a:p>
          <a:p>
            <a:endParaRPr lang="ar-SA" dirty="0"/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57800" y="2590800"/>
            <a:ext cx="3668189" cy="9230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389437"/>
          </a:xfrm>
        </p:spPr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 = 1.25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 = 5.5 </a:t>
            </a:r>
          </a:p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ELF will be used in this structure.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𝑉 = 𝐶𝑠 ∗ 𝑊 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𝐶𝑠 = 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Cs =0.086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value of Cs computed not exceed the</a:t>
            </a:r>
          </a:p>
          <a:p>
            <a:pPr rtl="1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following:-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Cs =  = 0.079≤0 .086→ Cs =0 .079 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→ 𝑉 = 0 .079∗153682=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12140KN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3124200"/>
            <a:ext cx="457200" cy="428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FF0000"/>
                </a:solidFill>
              </a:rPr>
              <a:t>Comparing between  Base shear values according to codes :</a:t>
            </a:r>
            <a:endParaRPr lang="ar-SA" sz="3600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609600" y="3200400"/>
          <a:ext cx="7467600" cy="2133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71120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Value of Base shear (KN)</a:t>
                      </a:r>
                      <a:endParaRPr lang="ar-SA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Code</a:t>
                      </a:r>
                    </a:p>
                  </a:txBody>
                  <a:tcPr/>
                </a:tc>
              </a:tr>
              <a:tr h="71120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9800 KN</a:t>
                      </a:r>
                      <a:endParaRPr lang="ar-SA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UBC</a:t>
                      </a:r>
                      <a:endParaRPr lang="ar-SA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120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12140</a:t>
                      </a:r>
                      <a:r>
                        <a:rPr lang="en-US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KN</a:t>
                      </a:r>
                      <a:endParaRPr lang="ar-SA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IBC</a:t>
                      </a:r>
                      <a:endParaRPr lang="ar-SA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928688"/>
            <a:ext cx="8229600" cy="70485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5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 :</a:t>
            </a:r>
            <a:endParaRPr lang="en-GB" sz="45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5" y="1643050"/>
            <a:ext cx="8229600" cy="500066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Courier New" pitchFamily="49" charset="0"/>
              <a:buChar char="o"/>
              <a:defRPr/>
            </a:pPr>
            <a:endParaRPr lang="en-US" sz="1600" b="1" dirty="0"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800" b="1" dirty="0">
                <a:latin typeface="Monotype Corsiva" pitchFamily="66" charset="0"/>
              </a:rPr>
              <a:t>Introduction</a:t>
            </a:r>
            <a:r>
              <a:rPr lang="en-US" sz="2800" b="1" dirty="0" smtClean="0">
                <a:latin typeface="Monotype Corsiva" pitchFamily="66" charset="0"/>
              </a:rPr>
              <a:t>.</a:t>
            </a:r>
            <a:endParaRPr lang="ar-SA" sz="2800" b="1" dirty="0">
              <a:latin typeface="Monotype Corsiva" pitchFamily="66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>
                <a:latin typeface="Monotype Corsiva" pitchFamily="66" charset="0"/>
              </a:rPr>
              <a:t>Architectural  Drawing</a:t>
            </a:r>
            <a:r>
              <a:rPr lang="en-US" sz="2800" b="1" dirty="0" smtClean="0">
                <a:latin typeface="Monotype Corsiva" pitchFamily="66" charset="0"/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Monotype Corsiva" pitchFamily="66" charset="0"/>
              </a:rPr>
              <a:t>Lateral loads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Monotype Corsiva" pitchFamily="66" charset="0"/>
                <a:cs typeface="Andalus" pitchFamily="2" charset="-78"/>
              </a:rPr>
              <a:t>Preliminary </a:t>
            </a:r>
            <a:r>
              <a:rPr lang="en-US" sz="2800" b="1" dirty="0">
                <a:latin typeface="Monotype Corsiva" pitchFamily="66" charset="0"/>
                <a:cs typeface="Andalus" pitchFamily="2" charset="-78"/>
              </a:rPr>
              <a:t>Structural Design</a:t>
            </a:r>
            <a:r>
              <a:rPr lang="en-US" sz="2800" b="1" dirty="0" smtClean="0">
                <a:latin typeface="Monotype Corsiva" pitchFamily="66" charset="0"/>
                <a:cs typeface="Andalus" pitchFamily="2" charset="-78"/>
              </a:rPr>
              <a:t>.</a:t>
            </a:r>
            <a:endParaRPr lang="en-US" sz="2800" b="1" dirty="0">
              <a:latin typeface="Monotype Corsiva" pitchFamily="66" charset="0"/>
              <a:cs typeface="Andalus" pitchFamily="2" charset="-78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Monotype Corsiva" pitchFamily="66" charset="0"/>
              </a:rPr>
              <a:t>Three </a:t>
            </a:r>
            <a:r>
              <a:rPr lang="en-US" sz="2800" b="1" dirty="0">
                <a:latin typeface="Monotype Corsiva" pitchFamily="66" charset="0"/>
              </a:rPr>
              <a:t>Dimensional  Structural </a:t>
            </a:r>
            <a:r>
              <a:rPr lang="en-US" sz="2800" b="1" dirty="0" smtClean="0">
                <a:latin typeface="Monotype Corsiva" pitchFamily="66" charset="0"/>
              </a:rPr>
              <a:t>Analysis and verification 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Monotype Corsiva" pitchFamily="66" charset="0"/>
              </a:rPr>
              <a:t> Design and Reinforcement  for slab and columns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Monotype Corsiva" pitchFamily="66" charset="0"/>
              </a:rPr>
              <a:t> Design and Reinforcement  for  Beams and shear walls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Monotype Corsiva" pitchFamily="66" charset="0"/>
              </a:rPr>
              <a:t>Design and Reinforcement  for footings.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Monotype Corsiva" pitchFamily="66" charset="0"/>
              </a:rPr>
              <a:t>Design and Reinforcement  for Stairs .     </a:t>
            </a:r>
            <a:r>
              <a:rPr lang="ar-SA" sz="2800" b="1" dirty="0" smtClean="0">
                <a:latin typeface="Monotype Corsiva" pitchFamily="66" charset="0"/>
              </a:rPr>
              <a:t>   </a:t>
            </a:r>
            <a:r>
              <a:rPr lang="en-US" sz="2800" b="1" dirty="0" smtClean="0">
                <a:latin typeface="Monotype Corsiva" pitchFamily="66" charset="0"/>
              </a:rPr>
              <a:t> </a:t>
            </a:r>
            <a:endParaRPr lang="en-US" sz="28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FF0000"/>
                </a:solidFill>
              </a:rPr>
              <a:t>Comparing between  Base shear values according to codes :</a:t>
            </a:r>
            <a:endParaRPr lang="ar-SA" sz="3600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609600" y="3200400"/>
          <a:ext cx="7467600" cy="2133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71120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Value of Base shear (KN)</a:t>
                      </a:r>
                      <a:endParaRPr lang="ar-SA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Code</a:t>
                      </a:r>
                    </a:p>
                  </a:txBody>
                  <a:tcPr/>
                </a:tc>
              </a:tr>
              <a:tr h="71120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9800 KN</a:t>
                      </a:r>
                      <a:endParaRPr lang="ar-SA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UBC</a:t>
                      </a:r>
                      <a:endParaRPr lang="ar-SA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120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12140</a:t>
                      </a:r>
                      <a:r>
                        <a:rPr lang="en-US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KN</a:t>
                      </a:r>
                      <a:endParaRPr lang="ar-SA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IBC</a:t>
                      </a:r>
                      <a:endParaRPr lang="ar-SA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HaqYY0XoAAEs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600200"/>
            <a:ext cx="4038600" cy="4191000"/>
          </a:xfrm>
          <a:prstGeom prst="rect">
            <a:avLst/>
          </a:prstGeom>
        </p:spPr>
      </p:pic>
      <p:pic>
        <p:nvPicPr>
          <p:cNvPr id="5" name="Picture 4" descr="seisme_21_mai 2003_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1600200"/>
            <a:ext cx="4267200" cy="4191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229600" cy="971550"/>
          </a:xfrm>
        </p:spPr>
        <p:txBody>
          <a:bodyPr/>
          <a:lstStyle/>
          <a:p>
            <a:pPr eaLnBrk="1" hangingPunct="1"/>
            <a:r>
              <a:rPr lang="en-US" altLang="en-US" sz="3000" b="1" dirty="0" smtClean="0"/>
              <a:t>Design of slab : </a:t>
            </a:r>
            <a:br>
              <a:rPr lang="en-US" altLang="en-US" sz="3000" b="1" dirty="0" smtClean="0"/>
            </a:br>
            <a:endParaRPr lang="en-US" altLang="en-US" sz="30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389437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0" descr="Untitled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066800" y="2504467"/>
            <a:ext cx="6477000" cy="43535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857250"/>
          </a:xfrm>
        </p:spPr>
        <p:txBody>
          <a:bodyPr/>
          <a:lstStyle/>
          <a:p>
            <a:r>
              <a:rPr lang="en-US" sz="3200" dirty="0" smtClean="0"/>
              <a:t>    Waffle Slab  :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724400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slab system is two way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waffle system .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slab thickness is 30 cm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ar-SA" dirty="0"/>
          </a:p>
        </p:txBody>
      </p:sp>
      <p:pic>
        <p:nvPicPr>
          <p:cNvPr id="4" name="Picture 1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1" t="22998" r="26149" b="17208"/>
          <a:stretch/>
        </p:blipFill>
        <p:spPr bwMode="auto">
          <a:xfrm>
            <a:off x="1143000" y="3200400"/>
            <a:ext cx="6477000" cy="2514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781050"/>
          </a:xfrm>
        </p:spPr>
        <p:txBody>
          <a:bodyPr/>
          <a:lstStyle/>
          <a:p>
            <a:r>
              <a:rPr lang="en-US" sz="2800" b="1" dirty="0" smtClean="0"/>
              <a:t>Slab Load :</a:t>
            </a:r>
            <a:endParaRPr lang="en-US" sz="2800" dirty="0" smtClean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524000"/>
            <a:ext cx="8382000" cy="5334000"/>
          </a:xfrm>
        </p:spPr>
        <p:txBody>
          <a:bodyPr/>
          <a:lstStyle/>
          <a:p>
            <a:pPr>
              <a:buNone/>
            </a:pPr>
            <a:r>
              <a:rPr lang="en-US" sz="1000" b="1" dirty="0" smtClean="0"/>
              <a:t> </a:t>
            </a:r>
            <a:endParaRPr lang="en-US" sz="1000" dirty="0" smtClean="0"/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G-f  slab : 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Slab own Weight = 0.3 m * 25 KN/m3 = 7.5 KN/m2 So ,,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Wu1 = 1.4 (OW+ SD) = 1.4(7.5+3.7) = 15.68 KN/m2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Wu2 = 1.2 (OW+SD) + 1.6 Live = 1.2(7.5+3.7)+ 1.6 (5) =21.44 KN/m2 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From above take Wu slab1 =  </a:t>
            </a:r>
            <a:r>
              <a:rPr lang="en-US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21.44 KN/m2</a:t>
            </a:r>
          </a:p>
          <a:p>
            <a:pPr>
              <a:buNone/>
            </a:pP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st-6</a:t>
            </a:r>
            <a:r>
              <a:rPr lang="en-US" sz="2000" b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slab :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Slab own Weight = 0.3 m * 25 KN/m3 = 7.5 KN/m2 So ,,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Wu1 = 1.4 (OW+ SD) = 1.4(7.5+3.7) = 15.68 KN/m2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Wu2 = 1.2 (OW+SD) + 1.6 Live = 1.2(7.5+3.7)+ 1.6 (4) =19.84 KN/m2 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From above take Wu slab1 =  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19.84 KN/m2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371600"/>
          </a:xfrm>
        </p:spPr>
        <p:txBody>
          <a:bodyPr/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Design of slab :</a:t>
            </a:r>
            <a:br>
              <a:rPr lang="en-US" sz="3600" dirty="0" smtClean="0"/>
            </a:br>
            <a:r>
              <a:rPr lang="en-US" sz="3600" dirty="0" smtClean="0"/>
              <a:t> </a:t>
            </a:r>
            <a:r>
              <a:rPr lang="en-US" sz="2800" dirty="0" smtClean="0"/>
              <a:t>For Bending Moment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400" dirty="0" smtClean="0"/>
              <a:t>by taking a section cut in Frame at </a:t>
            </a:r>
            <a:r>
              <a:rPr lang="en-US" sz="2400" dirty="0" smtClean="0">
                <a:solidFill>
                  <a:srgbClr val="FF0000"/>
                </a:solidFill>
              </a:rPr>
              <a:t>x-direction</a:t>
            </a:r>
            <a:r>
              <a:rPr lang="en-US" sz="2400" dirty="0" smtClean="0"/>
              <a:t> and </a:t>
            </a:r>
            <a:r>
              <a:rPr lang="en-US" sz="2400" dirty="0" smtClean="0">
                <a:solidFill>
                  <a:srgbClr val="FF0000"/>
                </a:solidFill>
              </a:rPr>
              <a:t>y- direction </a:t>
            </a:r>
            <a:endParaRPr lang="ar-SA" sz="36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724400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: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ar-SA" sz="24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2133600"/>
            <a:ext cx="4191000" cy="1043011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3429000"/>
            <a:ext cx="2057400" cy="329184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3962400"/>
            <a:ext cx="6658428" cy="381000"/>
          </a:xfrm>
          <a:prstGeom prst="rect">
            <a:avLst/>
          </a:prstGeom>
          <a:noFill/>
        </p:spPr>
      </p:pic>
      <p:sp>
        <p:nvSpPr>
          <p:cNvPr id="11" name="مربع نص 10"/>
          <p:cNvSpPr txBox="1"/>
          <p:nvPr/>
        </p:nvSpPr>
        <p:spPr>
          <a:xfrm>
            <a:off x="1219200" y="4518898"/>
            <a:ext cx="6477000" cy="233910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lang="en-US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Use→ 2Ø10</a:t>
            </a:r>
          </a:p>
          <a:p>
            <a:endParaRPr lang="en-US" sz="20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/>
              <a:t>In Top (Flange) = 0.0018*1000*50 =</a:t>
            </a:r>
          </a:p>
          <a:p>
            <a:r>
              <a:rPr lang="en-US" sz="2000" i="1" dirty="0" smtClean="0"/>
              <a:t> </a:t>
            </a:r>
            <a:endParaRPr lang="en-US" sz="2000" dirty="0" smtClean="0"/>
          </a:p>
          <a:p>
            <a:r>
              <a:rPr lang="en-US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lang="en-US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Use→ 1Ø8/100 mm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81600" y="5181600"/>
            <a:ext cx="762000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457200" y="990600"/>
            <a:ext cx="8153400" cy="116339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en-US" b="1" u="sng" dirty="0" smtClean="0"/>
              <a:t>Check for shear</a:t>
            </a:r>
            <a:r>
              <a:rPr lang="en-US" b="1" dirty="0" smtClean="0"/>
              <a:t>:</a:t>
            </a:r>
            <a:endParaRPr lang="en-US" dirty="0" smtClean="0"/>
          </a:p>
          <a:p>
            <a:r>
              <a:rPr lang="en-US" b="1" dirty="0" smtClean="0"/>
              <a:t> </a:t>
            </a:r>
            <a:endParaRPr lang="en-US" dirty="0" smtClean="0"/>
          </a:p>
          <a:p>
            <a:r>
              <a:rPr lang="en-US" b="1" u="sng" dirty="0" smtClean="0"/>
              <a:t>By handle :</a:t>
            </a:r>
            <a:endParaRPr lang="en-US" dirty="0" smtClean="0"/>
          </a:p>
          <a:p>
            <a:r>
              <a:rPr lang="en-US" b="1" dirty="0" smtClean="0"/>
              <a:t> </a:t>
            </a:r>
            <a:endParaRPr lang="en-US" dirty="0" smtClean="0"/>
          </a:p>
          <a:p>
            <a:r>
              <a:rPr lang="en-US" dirty="0" err="1" smtClean="0"/>
              <a:t>øVc</a:t>
            </a:r>
            <a:r>
              <a:rPr lang="en-US" dirty="0" smtClean="0"/>
              <a:t> = =(0.75)()(150)(270)/1000= </a:t>
            </a:r>
            <a:r>
              <a:rPr lang="en-US" smtClean="0"/>
              <a:t>161 KN/rib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b="1" dirty="0" smtClean="0"/>
              <a:t> </a:t>
            </a:r>
            <a:endParaRPr lang="en-US" dirty="0" smtClean="0"/>
          </a:p>
          <a:p>
            <a:endParaRPr lang="en-US" b="1" u="sng" dirty="0" smtClean="0"/>
          </a:p>
          <a:p>
            <a:r>
              <a:rPr lang="en-US" b="1" u="sng" dirty="0" smtClean="0"/>
              <a:t>from SAP :-.</a:t>
            </a:r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22.3 KN/rib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i="1" dirty="0" smtClean="0"/>
          </a:p>
          <a:p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𝑉𝑐 ≫ 𝑉𝑢 ∴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𝑂. 𝐾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No need for shear reinforcement, thickness is adequate.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dirty="0" smtClean="0"/>
          </a:p>
          <a:p>
            <a:r>
              <a:rPr lang="en-US" b="1" dirty="0" smtClean="0"/>
              <a:t> </a:t>
            </a:r>
            <a:endParaRPr lang="en-US" dirty="0" smtClean="0"/>
          </a:p>
          <a:p>
            <a:r>
              <a:rPr lang="en-US" b="1" dirty="0" smtClean="0"/>
              <a:t> 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7399" y="4009572"/>
            <a:ext cx="2870201" cy="384041"/>
          </a:xfrm>
          <a:prstGeom prst="rect">
            <a:avLst/>
          </a:prstGeom>
          <a:noFill/>
        </p:spPr>
      </p:pic>
      <p:sp>
        <p:nvSpPr>
          <p:cNvPr id="757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75781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4800600"/>
            <a:ext cx="2286000" cy="701310"/>
          </a:xfrm>
          <a:prstGeom prst="rect">
            <a:avLst/>
          </a:prstGeom>
          <a:noFill/>
        </p:spPr>
      </p:pic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95300" cy="180975"/>
          </a:xfrm>
          <a:prstGeom prst="rect">
            <a:avLst/>
          </a:prstGeom>
          <a:noFill/>
        </p:spPr>
      </p:pic>
      <p:sp>
        <p:nvSpPr>
          <p:cNvPr id="7578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75785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95300" cy="180975"/>
          </a:xfrm>
          <a:prstGeom prst="rect">
            <a:avLst/>
          </a:prstGeom>
          <a:noFill/>
        </p:spPr>
      </p:pic>
      <p:pic>
        <p:nvPicPr>
          <p:cNvPr id="75787" name="Picture 1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38100" cy="180975"/>
          </a:xfrm>
          <a:prstGeom prst="rect">
            <a:avLst/>
          </a:prstGeom>
          <a:noFill/>
        </p:spPr>
      </p:pic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638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/>
              <a:t>   Slab cross – section :</a:t>
            </a:r>
            <a:endParaRPr lang="ar-SA" dirty="0"/>
          </a:p>
        </p:txBody>
      </p:sp>
      <p:pic>
        <p:nvPicPr>
          <p:cNvPr id="6" name="Picture 5" descr="25529877_1736861519671786_192023738_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905000"/>
            <a:ext cx="8076191" cy="40761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534400" cy="60198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b="1" dirty="0" smtClean="0">
                <a:solidFill>
                  <a:schemeClr val="tx2"/>
                </a:solidFill>
              </a:rPr>
              <a:t>Design for Columns</a:t>
            </a:r>
            <a:endParaRPr lang="en-US" sz="2400" b="1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pic>
        <p:nvPicPr>
          <p:cNvPr id="5" name="Picture 5" descr="16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685800" y="1600200"/>
            <a:ext cx="7696200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81050"/>
          </a:xfrm>
        </p:spPr>
        <p:txBody>
          <a:bodyPr/>
          <a:lstStyle/>
          <a:p>
            <a:r>
              <a:rPr lang="en-US" sz="3200" dirty="0" smtClean="0"/>
              <a:t>Dimension of columns :</a:t>
            </a:r>
            <a:endParaRPr lang="ar-SA" sz="3200" dirty="0"/>
          </a:p>
        </p:txBody>
      </p:sp>
      <p:pic>
        <p:nvPicPr>
          <p:cNvPr id="4" name="Picture 4" descr="15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533400" y="1600200"/>
            <a:ext cx="8382000" cy="50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dirty="0" smtClean="0"/>
              <a:t>Introduction :</a:t>
            </a:r>
            <a:endParaRPr lang="ar-SA" dirty="0"/>
          </a:p>
        </p:txBody>
      </p:sp>
      <p:pic>
        <p:nvPicPr>
          <p:cNvPr id="5" name="عنصر نائب للمحتوى 4" descr="صورة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76793" y="1600201"/>
            <a:ext cx="7790413" cy="472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14401"/>
            <a:ext cx="8686800" cy="5410200"/>
          </a:xfrm>
        </p:spPr>
        <p:txBody>
          <a:bodyPr/>
          <a:lstStyle/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The pure compressive strength that the column can carry is given by this equation: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800" b="1" u="sng" dirty="0" smtClean="0">
                <a:latin typeface="Times New Roman" pitchFamily="18" charset="0"/>
                <a:cs typeface="Times New Roman" pitchFamily="18" charset="0"/>
              </a:rPr>
              <a:t>For  C1 (600*600),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assuming no steel, the pure compression force is: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) +           =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4455.4 KN 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800" b="1" u="sng" dirty="0" smtClean="0">
                <a:latin typeface="Times New Roman" pitchFamily="18" charset="0"/>
                <a:cs typeface="Times New Roman" pitchFamily="18" charset="0"/>
              </a:rPr>
              <a:t>For  C2 (800*800),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assuming no steel, the pure compression force is:</a:t>
            </a:r>
          </a:p>
          <a:p>
            <a:pPr>
              <a:buNone/>
            </a:pPr>
            <a:r>
              <a:rPr lang="en-US" sz="1800" dirty="0" smtClean="0"/>
              <a:t> </a:t>
            </a:r>
          </a:p>
          <a:p>
            <a:pPr>
              <a:buNone/>
            </a:pPr>
            <a:r>
              <a:rPr lang="en-US" sz="1800" dirty="0" smtClean="0"/>
              <a:t>                                                    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  <p:sp>
        <p:nvSpPr>
          <p:cNvPr id="108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854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2590800"/>
            <a:ext cx="533400" cy="329184"/>
          </a:xfrm>
          <a:prstGeom prst="rect">
            <a:avLst/>
          </a:prstGeom>
          <a:noFill/>
        </p:spPr>
      </p:pic>
      <p:sp>
        <p:nvSpPr>
          <p:cNvPr id="108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854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5400" y="2590800"/>
            <a:ext cx="3860132" cy="333375"/>
          </a:xfrm>
          <a:prstGeom prst="rect">
            <a:avLst/>
          </a:prstGeom>
          <a:noFill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4267200"/>
            <a:ext cx="533400" cy="329184"/>
          </a:xfrm>
          <a:prstGeom prst="rect">
            <a:avLst/>
          </a:prstGeom>
          <a:noFill/>
        </p:spPr>
      </p:pic>
      <p:sp>
        <p:nvSpPr>
          <p:cNvPr id="108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854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86400" y="2590800"/>
            <a:ext cx="304800" cy="304800"/>
          </a:xfrm>
          <a:prstGeom prst="rect">
            <a:avLst/>
          </a:prstGeom>
          <a:noFill/>
        </p:spPr>
      </p:pic>
      <p:sp>
        <p:nvSpPr>
          <p:cNvPr id="108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8551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4267200"/>
            <a:ext cx="5638800" cy="457200"/>
          </a:xfrm>
          <a:prstGeom prst="rect">
            <a:avLst/>
          </a:prstGeom>
          <a:noFill/>
        </p:spPr>
      </p:pic>
      <p:sp>
        <p:nvSpPr>
          <p:cNvPr id="10855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855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1295400"/>
            <a:ext cx="533400" cy="329184"/>
          </a:xfrm>
          <a:prstGeom prst="rect">
            <a:avLst/>
          </a:prstGeom>
          <a:noFill/>
        </p:spPr>
      </p:pic>
      <p:sp>
        <p:nvSpPr>
          <p:cNvPr id="10855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8557" name="Picture 1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599" y="1295401"/>
            <a:ext cx="4308753" cy="464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781050"/>
          </a:xfrm>
        </p:spPr>
        <p:txBody>
          <a:bodyPr/>
          <a:lstStyle/>
          <a:p>
            <a:r>
              <a:rPr lang="en-US" sz="3200" dirty="0" smtClean="0"/>
              <a:t>Design of column </a:t>
            </a:r>
            <a:endParaRPr lang="ar-SA" sz="3200" dirty="0"/>
          </a:p>
        </p:txBody>
      </p:sp>
      <p:pic>
        <p:nvPicPr>
          <p:cNvPr id="4" name="Picture 6" descr="1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67161"/>
            <a:ext cx="7924799" cy="45904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943599"/>
          </a:xfrm>
        </p:spPr>
        <p:txBody>
          <a:bodyPr/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 SAP program design result, the rebar percentage for most of columns in all floors is 1% but two of them has rebar percentage around 2% and it is Ok  . 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 a result, using a rebar percentage equal 1% for all columns is suitable and very safe.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Therefore,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 600mm-square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column : .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  = ρ*Ag = 0.01*= 3600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→(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16ɸ18)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Assuming 50 mm cover</a:t>
            </a: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Spacing between Longitudinal bar =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125mm ≤150mm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OK 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And, 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 800mm-square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column : 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  = ρ*Ag = 0.01*= 6400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→(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20ɸ20)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Spacing between Longitudinal bar =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140 mm ≤ 150mm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OK .</a:t>
            </a:r>
          </a:p>
          <a:p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8201"/>
            <a:ext cx="8229600" cy="5486400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capacity of column to resist the shear strength is given by: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1126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1264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1524000"/>
            <a:ext cx="533400" cy="405384"/>
          </a:xfrm>
          <a:prstGeom prst="rect">
            <a:avLst/>
          </a:prstGeom>
          <a:noFill/>
        </p:spPr>
      </p:pic>
      <p:sp>
        <p:nvSpPr>
          <p:cNvPr id="1126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1264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1524000"/>
            <a:ext cx="3546763" cy="609600"/>
          </a:xfrm>
          <a:prstGeom prst="rect">
            <a:avLst/>
          </a:prstGeom>
          <a:noFill/>
        </p:spPr>
      </p:pic>
      <p:sp>
        <p:nvSpPr>
          <p:cNvPr id="11264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12645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2362200"/>
            <a:ext cx="5257800" cy="548640"/>
          </a:xfrm>
          <a:prstGeom prst="rect">
            <a:avLst/>
          </a:prstGeom>
          <a:noFill/>
        </p:spPr>
      </p:pic>
      <p:sp>
        <p:nvSpPr>
          <p:cNvPr id="11264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12647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3124200"/>
            <a:ext cx="5181600" cy="6692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apture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990600"/>
            <a:ext cx="7086600" cy="373380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838200" y="5029200"/>
            <a:ext cx="7162800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Vu= 26 KN .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Vu &lt;&lt;         .       Okay </a:t>
            </a:r>
          </a:p>
          <a:p>
            <a:endParaRPr lang="en-US" b="1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Columns have Vu less than it is kind so (use ACI318-11 for maximum spacing permitted between hoops).</a:t>
            </a:r>
          </a:p>
          <a:p>
            <a:endParaRPr lang="en-US" dirty="0" smtClean="0"/>
          </a:p>
          <a:p>
            <a:endParaRPr lang="ar-SA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0" y="5047488"/>
            <a:ext cx="457200" cy="347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90599"/>
            <a:ext cx="8229600" cy="5334001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600mm-square:-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  <p:pic>
        <p:nvPicPr>
          <p:cNvPr id="4" name="صورة 3" descr="23804564_1707894825901789_1901450750_n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3657600" y="609600"/>
            <a:ext cx="4495800" cy="25297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4689" name="Rectangle 1"/>
          <p:cNvSpPr>
            <a:spLocks noChangeArrowheads="1"/>
          </p:cNvSpPr>
          <p:nvPr/>
        </p:nvSpPr>
        <p:spPr bwMode="auto">
          <a:xfrm>
            <a:off x="533400" y="3810000"/>
            <a:ext cx="8763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800mm-square</a:t>
            </a:r>
            <a:r>
              <a:rPr kumimoji="0" lang="en-US" sz="2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:-</a:t>
            </a:r>
            <a:endParaRPr kumimoji="0" lang="en-US" sz="36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صورة 5" descr="23845490_1707894812568457_170347743_n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3581400" y="3657600"/>
            <a:ext cx="4724400" cy="25814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933450"/>
          </a:xfrm>
        </p:spPr>
        <p:txBody>
          <a:bodyPr/>
          <a:lstStyle/>
          <a:p>
            <a:r>
              <a:rPr lang="en-US" dirty="0" smtClean="0"/>
              <a:t>Design of Beams :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24000"/>
            <a:ext cx="7696200" cy="510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ontent Placeholder 2"/>
          <p:cNvSpPr>
            <a:spLocks noGrp="1"/>
          </p:cNvSpPr>
          <p:nvPr>
            <p:ph idx="1"/>
          </p:nvPr>
        </p:nvSpPr>
        <p:spPr>
          <a:xfrm>
            <a:off x="495300" y="990600"/>
            <a:ext cx="8229600" cy="5715000"/>
          </a:xfrm>
        </p:spPr>
        <p:txBody>
          <a:bodyPr/>
          <a:lstStyle/>
          <a:p>
            <a:pPr eaLnBrk="1" hangingPunct="1"/>
            <a:r>
              <a:rPr lang="en-US" altLang="en-US" sz="3200" b="1" dirty="0" smtClean="0">
                <a:solidFill>
                  <a:schemeClr val="tx2"/>
                </a:solidFill>
              </a:rPr>
              <a:t>Design of Beams :</a:t>
            </a:r>
          </a:p>
          <a:p>
            <a:pPr marL="514350" indent="-514350" eaLnBrk="1" hangingPunct="1">
              <a:buAutoNum type="arabicPeriod"/>
            </a:pPr>
            <a:r>
              <a:rPr lang="en-US" altLang="en-US" sz="2400" b="1" dirty="0" smtClean="0">
                <a:solidFill>
                  <a:schemeClr val="tx2"/>
                </a:solidFill>
              </a:rPr>
              <a:t>Dimensions :</a:t>
            </a:r>
          </a:p>
          <a:p>
            <a:pPr marL="514350" indent="-514350" eaLnBrk="1" hangingPunct="1">
              <a:buAutoNum type="arabicPeriod"/>
            </a:pPr>
            <a:endParaRPr lang="en-US" altLang="en-US" sz="2800" b="1" dirty="0" smtClean="0">
              <a:solidFill>
                <a:schemeClr val="tx2"/>
              </a:solidFill>
            </a:endParaRPr>
          </a:p>
          <a:p>
            <a:pPr marL="514350" indent="-514350" eaLnBrk="1" hangingPunct="1">
              <a:buAutoNum type="arabicPeriod"/>
            </a:pPr>
            <a:endParaRPr lang="en-US" altLang="en-US" sz="2800" b="1" dirty="0" smtClean="0">
              <a:solidFill>
                <a:schemeClr val="tx2"/>
              </a:solidFill>
            </a:endParaRPr>
          </a:p>
          <a:p>
            <a:pPr marL="514350" indent="-514350" eaLnBrk="1" hangingPunct="1">
              <a:buNone/>
            </a:pPr>
            <a:endParaRPr lang="en-US" altLang="en-US" sz="2800" b="1" dirty="0" smtClean="0">
              <a:solidFill>
                <a:schemeClr val="tx2"/>
              </a:solidFill>
            </a:endParaRPr>
          </a:p>
          <a:p>
            <a:pPr eaLnBrk="1" hangingPunct="1"/>
            <a:endParaRPr lang="en-US" altLang="en-US" sz="2800" b="1" dirty="0" smtClean="0">
              <a:solidFill>
                <a:schemeClr val="tx2"/>
              </a:solidFill>
            </a:endParaRPr>
          </a:p>
          <a:p>
            <a:pPr eaLnBrk="1" hangingPunct="1"/>
            <a:endParaRPr lang="en-US" altLang="en-US" sz="2800" b="1" dirty="0" smtClean="0">
              <a:solidFill>
                <a:schemeClr val="tx2"/>
              </a:solidFill>
            </a:endParaRPr>
          </a:p>
          <a:p>
            <a:pPr eaLnBrk="1" hangingPunct="1"/>
            <a:endParaRPr lang="en-US" altLang="en-US" sz="2800" b="1" dirty="0" smtClean="0">
              <a:solidFill>
                <a:schemeClr val="tx2"/>
              </a:solidFill>
            </a:endParaRPr>
          </a:p>
          <a:p>
            <a:pPr eaLnBrk="1" hangingPunct="1"/>
            <a:endParaRPr lang="en-US" altLang="en-US" sz="2800" b="1" dirty="0" smtClean="0">
              <a:solidFill>
                <a:schemeClr val="tx2"/>
              </a:solidFill>
            </a:endParaRPr>
          </a:p>
          <a:p>
            <a:pPr eaLnBrk="1" hangingPunct="1"/>
            <a:endParaRPr lang="en-US" altLang="en-US" sz="2800" b="1" dirty="0" smtClean="0">
              <a:solidFill>
                <a:schemeClr val="tx2"/>
              </a:solidFill>
            </a:endParaRPr>
          </a:p>
          <a:p>
            <a:pPr eaLnBrk="1" hangingPunct="1"/>
            <a:endParaRPr lang="en-US" altLang="en-US" sz="2800" b="1" dirty="0" smtClean="0">
              <a:solidFill>
                <a:schemeClr val="tx2"/>
              </a:solidFill>
            </a:endParaRPr>
          </a:p>
          <a:p>
            <a:pPr eaLnBrk="1" hangingPunct="1"/>
            <a:endParaRPr lang="en-US" altLang="en-US" sz="2800" b="1" dirty="0" smtClean="0">
              <a:solidFill>
                <a:schemeClr val="tx2"/>
              </a:solidFill>
            </a:endParaRPr>
          </a:p>
          <a:p>
            <a:pPr eaLnBrk="1" hangingPunct="1"/>
            <a:endParaRPr lang="en-US" altLang="en-US" sz="2800" b="1" dirty="0" smtClean="0">
              <a:solidFill>
                <a:schemeClr val="tx2"/>
              </a:solidFill>
            </a:endParaRPr>
          </a:p>
          <a:p>
            <a:pPr eaLnBrk="1" hangingPunct="1"/>
            <a:endParaRPr lang="en-US" altLang="en-US" sz="2800" b="1" dirty="0" smtClean="0">
              <a:solidFill>
                <a:schemeClr val="tx2"/>
              </a:solidFill>
            </a:endParaRPr>
          </a:p>
          <a:p>
            <a:pPr eaLnBrk="1" hangingPunct="1"/>
            <a:endParaRPr lang="en-US" altLang="en-US" dirty="0" smtClean="0">
              <a:solidFill>
                <a:schemeClr val="tx2"/>
              </a:solidFill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762000" y="2590800"/>
          <a:ext cx="8077200" cy="264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221514"/>
                <a:gridCol w="2855686"/>
              </a:tblGrid>
              <a:tr h="609600"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Arial"/>
                        </a:rPr>
                        <a:t>Group of Beam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Beam Name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b"/>
                </a:tc>
              </a:tr>
              <a:tr h="1066800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B2 , B3 , B5 , B7 , B6 , B24 , , B29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B34 , B35 , B36,B30, B31 , B32, B33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B48, B49, B56</a:t>
                      </a:r>
                    </a:p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B-1 (55 * 50 )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65200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B1 , B8 , B9 , B10 , B11 , B12 , B13 , B14 , B15 , B17</a:t>
                      </a:r>
                    </a:p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B18, B19, B21, B22B42, B44, B54, B50B23 , B37 , B38 , B39, B41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B-2 (60*80)</a:t>
                      </a:r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z="3600" dirty="0" smtClean="0"/>
              <a:t>Sample calculation :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524000"/>
            <a:ext cx="8458200" cy="51054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Take Ex-15 as an example :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362200"/>
            <a:ext cx="6934200" cy="42106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600200"/>
            <a:ext cx="5943600" cy="1524000"/>
          </a:xfrm>
          <a:prstGeom prst="rect">
            <a:avLst/>
          </a:prstGeom>
        </p:spPr>
      </p:pic>
      <p:pic>
        <p:nvPicPr>
          <p:cNvPr id="5" name="صورة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352800"/>
            <a:ext cx="5943600" cy="1600200"/>
          </a:xfrm>
          <a:prstGeom prst="rect">
            <a:avLst/>
          </a:prstGeom>
        </p:spPr>
      </p:pic>
      <p:pic>
        <p:nvPicPr>
          <p:cNvPr id="6" name="صورة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5105400"/>
            <a:ext cx="5944376" cy="1457465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609600" y="838200"/>
            <a:ext cx="66294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By taking the moment force from SAP :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14400"/>
            <a:ext cx="8382000" cy="572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791199"/>
          </a:xfrm>
        </p:spPr>
        <p:txBody>
          <a:bodyPr/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Design For Bending Moment:</a:t>
            </a:r>
          </a:p>
          <a:p>
            <a:pPr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Max Positive moment  : </a:t>
            </a:r>
          </a:p>
          <a:p>
            <a:pP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Mu,max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64 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KN.m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' = 28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420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Ø bars = 18 mm                                                 Ø stirrups = 12 mm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 (mm) = 550                                                     h (mm) = 500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ρ = 0.00159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 = 0.00159 X 550 X 440 = 384 mm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 min = 0.0033 X 550 X 500 = 915.75 mm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As used = 915.75 mm</a:t>
            </a:r>
            <a:r>
              <a:rPr lang="en-US" sz="20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(4 Ø 18) .</a:t>
            </a:r>
          </a:p>
          <a:p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And the same calculation for Max Negative moment .</a:t>
            </a:r>
          </a:p>
          <a:p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Design For Shear: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latin typeface="Times New Roman" pitchFamily="18" charset="0"/>
                <a:cs typeface="Times New Roman" pitchFamily="18" charset="0"/>
              </a:rPr>
            </a:br>
            <a:endParaRPr lang="ar-SA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752600"/>
            <a:ext cx="6553200" cy="16764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304800" y="3962400"/>
            <a:ext cx="8077200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According to ACI code :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213.5  which is bigger  than Vu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so the check is okay . 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 we have a minimum  reinforcement  for shear As shown in beam detailing .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704850"/>
          </a:xfrm>
        </p:spPr>
        <p:txBody>
          <a:bodyPr/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Design of girder  in the last floor :</a:t>
            </a:r>
            <a:endParaRPr lang="ar-SA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209800"/>
            <a:ext cx="7239000" cy="4424667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609600" y="1600200"/>
            <a:ext cx="6248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Length = 16.4 m , Depth = 60 cm , Width = 80 cm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914400"/>
            <a:ext cx="8382000" cy="5410200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By taking the moment force from SAP :</a:t>
            </a: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ar-SA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828800"/>
            <a:ext cx="6172200" cy="1371600"/>
          </a:xfrm>
          <a:prstGeom prst="rect">
            <a:avLst/>
          </a:prstGeom>
        </p:spPr>
      </p:pic>
      <p:pic>
        <p:nvPicPr>
          <p:cNvPr id="5" name="صورة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352800"/>
            <a:ext cx="6172200" cy="1219200"/>
          </a:xfrm>
          <a:prstGeom prst="rect">
            <a:avLst/>
          </a:prstGeom>
        </p:spPr>
      </p:pic>
      <p:pic>
        <p:nvPicPr>
          <p:cNvPr id="6" name="صورة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4724400"/>
            <a:ext cx="609600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943599"/>
          </a:xfrm>
        </p:spPr>
        <p:txBody>
          <a:bodyPr/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Design For Bending Moment:</a:t>
            </a:r>
          </a:p>
          <a:p>
            <a:pPr>
              <a:buNone/>
            </a:pP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Max Positive moment  : </a:t>
            </a:r>
          </a:p>
          <a:p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Mu,max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=880KN.m</a:t>
            </a:r>
          </a:p>
          <a:p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' = 28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420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Ø bars = 32 mm                          Ø stirrups = 12 mm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 (mm) = 800                               h (mm) = 600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 = 600 – 60 = 540 mm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ρ = 0.01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 = 0.01 X 800 X 540 = 4300 mm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 min = 0.00333 X 800 X 600 = 1600 mm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 max = 0.0181 X 800 X 540 = 7819 mm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 used =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4300 mm</a:t>
            </a:r>
            <a:r>
              <a:rPr lang="en-US" sz="20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    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lang="en-US" sz="2000" dirty="0" smtClean="0"/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Reinforcement =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(9Ø25)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704850"/>
          </a:xfrm>
        </p:spPr>
        <p:txBody>
          <a:bodyPr/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Design For Shear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ar-SA" sz="2400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905000"/>
            <a:ext cx="6096000" cy="14478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228600" y="3505200"/>
            <a:ext cx="8763000" cy="196977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 So , 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381kN,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        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Vu = 552kN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        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Vs = 355kN .</a:t>
            </a:r>
          </a:p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 use  1∅12 / 150mm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933450"/>
          </a:xfrm>
        </p:spPr>
        <p:txBody>
          <a:bodyPr/>
          <a:lstStyle/>
          <a:p>
            <a:r>
              <a:rPr lang="en-US" sz="3600" b="1" dirty="0" smtClean="0"/>
              <a:t>Design of shear wall : </a:t>
            </a:r>
            <a:endParaRPr lang="ar-SA" sz="3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4572000"/>
          </a:xfrm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Figure 6.14 below shows the location of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SW6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be checked :</a:t>
            </a:r>
          </a:p>
          <a:p>
            <a:pPr>
              <a:buNone/>
            </a:pPr>
            <a:endParaRPr lang="en-US" dirty="0" smtClean="0"/>
          </a:p>
          <a:p>
            <a:endParaRPr lang="ar-SA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362200"/>
            <a:ext cx="6096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704850"/>
          </a:xfrm>
        </p:spPr>
        <p:txBody>
          <a:bodyPr/>
          <a:lstStyle/>
          <a:p>
            <a:r>
              <a:rPr lang="en-US" sz="2400" dirty="0" smtClean="0"/>
              <a:t>Shear wall dimensions :</a:t>
            </a:r>
            <a:endParaRPr lang="ar-SA" sz="2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Length = 5.45 m , thickness = 0.25 m , height = 24.5 m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Find the load on shear wall by section cut :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 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868 KN 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Mu = 280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KN.m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Vu =  111 KN .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7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1878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2514600"/>
            <a:ext cx="4038600" cy="83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2001"/>
            <a:ext cx="8229600" cy="5562600"/>
          </a:xfrm>
        </p:spPr>
        <p:txBody>
          <a:bodyPr/>
          <a:lstStyle/>
          <a:p>
            <a:r>
              <a:rPr lang="en-US" dirty="0" smtClean="0"/>
              <a:t>Shear wall checks : 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sz="2000" b="1" dirty="0" smtClean="0"/>
              <a:t>Thickness check :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Designing the horizontal steel using Eq.6.14-to- Eq.6.15 :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&gt;  , therefore, use the minimum horizontal steel according to ACI318-11 .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ar-SA" sz="2000" dirty="0"/>
          </a:p>
        </p:txBody>
      </p:sp>
      <p:sp>
        <p:nvSpPr>
          <p:cNvPr id="1177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1776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2089896"/>
            <a:ext cx="5791200" cy="596153"/>
          </a:xfrm>
          <a:prstGeom prst="rect">
            <a:avLst/>
          </a:prstGeom>
          <a:noFill/>
        </p:spPr>
      </p:pic>
      <p:sp>
        <p:nvSpPr>
          <p:cNvPr id="1177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1776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3657600"/>
            <a:ext cx="5245089" cy="533400"/>
          </a:xfrm>
          <a:prstGeom prst="rect">
            <a:avLst/>
          </a:prstGeom>
          <a:noFill/>
        </p:spPr>
      </p:pic>
      <p:sp>
        <p:nvSpPr>
          <p:cNvPr id="11776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17765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19400" y="4419600"/>
            <a:ext cx="3668233" cy="53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2001"/>
            <a:ext cx="8229600" cy="5562600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 horizontal = 0.0025 b h = 0.0025 (1000)(250) =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615 mm2</a:t>
            </a: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Then, for each face of wall =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313 mm2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3Ø12/1m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1Ø12/300 mm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Designing the longitudinal steel using Eq.5.13, , as follow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Assume cover = 40 mm ,</a:t>
            </a:r>
          </a:p>
          <a:p>
            <a:pP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7Ø20/1m for each side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1Ø20/150 mm  for each side .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7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1673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3124200"/>
            <a:ext cx="5676900" cy="685800"/>
          </a:xfrm>
          <a:prstGeom prst="rect">
            <a:avLst/>
          </a:prstGeom>
          <a:noFill/>
        </p:spPr>
      </p:pic>
      <p:sp>
        <p:nvSpPr>
          <p:cNvPr id="1167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1673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4191000"/>
            <a:ext cx="4140200" cy="53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1258" y="990600"/>
            <a:ext cx="8882742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23828726_1707857205905551_1015740379_o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2286000"/>
            <a:ext cx="8153400" cy="205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of footing :</a:t>
            </a:r>
            <a:endParaRPr lang="ar-SA" dirty="0"/>
          </a:p>
        </p:txBody>
      </p:sp>
      <p:pic>
        <p:nvPicPr>
          <p:cNvPr id="4" name="عنصر نائب للمحتوى 3" descr="23318612_1693137584044180_1822799418_n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1981200"/>
            <a:ext cx="6248400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5334000"/>
          </a:xfrm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C13 as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single footing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Q all = 350 KN/m2 ,,,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P service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=3744  KN ,,, P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ultimate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=6554 KN </a:t>
            </a:r>
          </a:p>
          <a:p>
            <a:pPr>
              <a:buNone/>
            </a:pPr>
            <a:r>
              <a:rPr lang="en-US" sz="2400" dirty="0" smtClean="0"/>
              <a:t>The results :</a:t>
            </a:r>
          </a:p>
          <a:p>
            <a:pPr>
              <a:buNone/>
            </a:pPr>
            <a:r>
              <a:rPr lang="en-US" sz="2400" dirty="0" smtClean="0"/>
              <a:t>Area footing = 3.3 *3.3 </a:t>
            </a:r>
          </a:p>
          <a:p>
            <a:pPr>
              <a:buNone/>
            </a:pPr>
            <a:r>
              <a:rPr lang="en-US" sz="2400" dirty="0" smtClean="0"/>
              <a:t>Q </a:t>
            </a:r>
            <a:r>
              <a:rPr lang="en-US" sz="2400" dirty="0" err="1" smtClean="0"/>
              <a:t>ult</a:t>
            </a:r>
            <a:r>
              <a:rPr lang="en-US" sz="2400" dirty="0" smtClean="0"/>
              <a:t> = 600 KN\m2</a:t>
            </a:r>
          </a:p>
          <a:p>
            <a:pPr>
              <a:buNone/>
            </a:pPr>
            <a:r>
              <a:rPr lang="en-US" sz="2400" dirty="0" smtClean="0"/>
              <a:t>Thickness </a:t>
            </a:r>
            <a:r>
              <a:rPr lang="en-US" sz="2400" dirty="0" smtClean="0"/>
              <a:t>=</a:t>
            </a:r>
            <a:r>
              <a:rPr lang="ar-SA" sz="2400" smtClean="0"/>
              <a:t>8</a:t>
            </a:r>
            <a:r>
              <a:rPr lang="en-US" sz="2400" smtClean="0"/>
              <a:t>5 </a:t>
            </a:r>
            <a:r>
              <a:rPr lang="en-US" sz="2400" dirty="0" smtClean="0"/>
              <a:t>cm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Solve for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0.0023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 = 0.0023* 1000* 800 = 1845 mm^2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 min = 0.0018 *1000* 850 = 1530 mm^2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 &gt; As min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so As = 1845 mm^2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6 Ø 20 / m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Shrinkage steel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5 Ø 20 / m 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/>
              <a:t> 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25395244_1732501176774487_2020753334_n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143000"/>
            <a:ext cx="7964704" cy="3733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562600"/>
          </a:xfrm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of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wall footing 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sz="2000" dirty="0" smtClean="0"/>
              <a:t>Take </a:t>
            </a:r>
            <a:r>
              <a:rPr lang="en-US" sz="2000" b="1" dirty="0" smtClean="0">
                <a:solidFill>
                  <a:srgbClr val="FF0000"/>
                </a:solidFill>
              </a:rPr>
              <a:t>S.W6</a:t>
            </a:r>
            <a:r>
              <a:rPr lang="en-US" sz="2000" dirty="0" smtClean="0"/>
              <a:t> as an example for design :</a:t>
            </a:r>
          </a:p>
          <a:p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Pult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=868 KN  ,,,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Pser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545 KN , </a:t>
            </a:r>
          </a:p>
          <a:p>
            <a:endParaRPr lang="en-US" sz="2000" dirty="0" smtClean="0"/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The results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Area footing = 1.60 *5.45 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ult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600 KN\m2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Thickness =35cm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Solve for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ρ = 0.00376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0.00367*1000*300 = 1129 mm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/m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5Ø18 / m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min = 0.0018*1000*350 =630 mm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/m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3Ø18 / m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Total shrinkage steel = 1.60*1*630= 1008 mm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Shrinkage steel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4 Ø 18 / m 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/>
              <a:t> </a:t>
            </a:r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867401"/>
          </a:xfrm>
        </p:spPr>
        <p:txBody>
          <a:bodyPr/>
          <a:lstStyle/>
          <a:p>
            <a:pPr>
              <a:buNone/>
            </a:pPr>
            <a:r>
              <a:rPr lang="en-US" sz="1800" dirty="0" smtClean="0"/>
              <a:t> </a:t>
            </a:r>
          </a:p>
          <a:p>
            <a:pPr lvl="0">
              <a:buNone/>
            </a:pPr>
            <a:r>
              <a:rPr lang="en-US" sz="1800" b="1" u="sng" dirty="0" smtClean="0">
                <a:latin typeface="Times New Roman" pitchFamily="18" charset="0"/>
                <a:cs typeface="Times New Roman" pitchFamily="18" charset="0"/>
              </a:rPr>
              <a:t>Total Area Footing :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Area Footing = Area for Single Footing + Area For Wall Footing 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Area For single Footing = Area Group1 * No. + Area G2 * No. + Area G3 * No.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Area For Wall Footing =  Area Group1 * No. + Area G2 * No. + Area G3 * No.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Approx Area for Single Footing = 44.89 +67.27 + 88.36 = 210 m2 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Approx Area for Wall Footing = 19.2 +36 + 27.6 = 83 m2  .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So ,,,  </a:t>
            </a:r>
          </a:p>
          <a:p>
            <a:pPr lvl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The Total Area for footing = 210 + 83 = 300 m2 .  </a:t>
            </a:r>
          </a:p>
          <a:p>
            <a:pPr lvl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Building Area = 1530 m2  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75% (1530) = 1150 m2</a:t>
            </a:r>
          </a:p>
          <a:p>
            <a:pPr>
              <a:buNone/>
            </a:pPr>
            <a:r>
              <a:rPr lang="en-US" sz="1800" dirty="0" smtClean="0"/>
              <a:t> 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The Area footing is smaller than 75% from Building area  ,,, our Selection is Right 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229600" cy="857250"/>
          </a:xfrm>
        </p:spPr>
        <p:txBody>
          <a:bodyPr/>
          <a:lstStyle/>
          <a:p>
            <a:r>
              <a:rPr lang="en-US" sz="4400" dirty="0" smtClean="0"/>
              <a:t>Design of stairs :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724400"/>
          </a:xfrm>
        </p:spPr>
        <p:txBody>
          <a:bodyPr/>
          <a:lstStyle/>
          <a:p>
            <a:r>
              <a:rPr lang="en-US" sz="2400" dirty="0" smtClean="0"/>
              <a:t>Dimension of stairs:</a:t>
            </a:r>
            <a:endParaRPr lang="en-US" dirty="0" smtClean="0"/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thickness of stair slab is assumed based on ACI deflection table, and checked it with shear constraints</a:t>
            </a:r>
            <a:r>
              <a:rPr lang="en-US" sz="2400" dirty="0" smtClean="0"/>
              <a:t>.</a:t>
            </a:r>
          </a:p>
          <a:p>
            <a:endParaRPr lang="ar-SA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3048000"/>
            <a:ext cx="57912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Thickness of the flight :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We take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 =20cm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to minimize the deflection .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  <p:sp>
        <p:nvSpPr>
          <p:cNvPr id="1208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2083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81400" y="1828800"/>
            <a:ext cx="1807633" cy="533400"/>
          </a:xfrm>
          <a:prstGeom prst="rect">
            <a:avLst/>
          </a:prstGeom>
          <a:noFill/>
        </p:spPr>
      </p:pic>
      <p:pic>
        <p:nvPicPr>
          <p:cNvPr id="6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3276600"/>
            <a:ext cx="5715000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229600" cy="78105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sz="3200" dirty="0" smtClean="0"/>
              <a:t>Load on stairs :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724400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total loads on stairs are:</a:t>
            </a:r>
          </a:p>
          <a:p>
            <a:pPr lv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own weight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of stairs = 0.2 ∗ 25  =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  KN/m</a:t>
            </a:r>
            <a:r>
              <a:rPr lang="en-US" sz="20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live load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is assumed =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 KN/m2.</a:t>
            </a:r>
          </a:p>
          <a:p>
            <a:pPr lv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SD is summarized in table that shown the value of SD load =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KN/m2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u="sng" dirty="0" smtClean="0"/>
              <a:t>Checks :</a:t>
            </a:r>
          </a:p>
          <a:p>
            <a:pPr>
              <a:buNone/>
            </a:pPr>
            <a:r>
              <a:rPr lang="en-US" sz="2000" dirty="0" smtClean="0"/>
              <a:t>Deflection </a:t>
            </a:r>
            <a:r>
              <a:rPr lang="en-US" dirty="0" smtClean="0"/>
              <a:t>=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Note : the long term deflection is became approximately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8.73 mm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that is smaller than the  allowable deflection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OK </a:t>
            </a:r>
            <a:r>
              <a:rPr lang="en-US" sz="2000" b="1" dirty="0" smtClean="0"/>
              <a:t>.</a:t>
            </a:r>
            <a:endParaRPr lang="en-US" sz="20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29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4038600"/>
            <a:ext cx="5214408" cy="495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914400"/>
            <a:ext cx="8458200" cy="5943600"/>
          </a:xfrm>
        </p:spPr>
        <p:txBody>
          <a:bodyPr/>
          <a:lstStyle/>
          <a:p>
            <a:r>
              <a:rPr lang="en-US" b="1" u="sng" dirty="0" smtClean="0"/>
              <a:t>Check shear :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Vu = 64 KN 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Since  ΦVC &gt;Vu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112.5 &gt;64 KN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There's  No Need For Shear Reinforcement .</a:t>
            </a:r>
          </a:p>
          <a:p>
            <a:pPr>
              <a:buNone/>
            </a:pPr>
            <a:endParaRPr lang="en-US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2400" b="1" u="sng" dirty="0" smtClean="0"/>
              <a:t>Design for flexural: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 the middle M22 (positive) = 27KN.m,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bottom steel in Flight :</a:t>
            </a: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4ϕ14 /m .</a:t>
            </a: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OR ,, Use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(1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∅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12/20 cm) for all longitudinal steel ( main steel ) .</a:t>
            </a: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en-US" sz="2400" u="sng" dirty="0" smtClean="0"/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0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3004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1828800"/>
            <a:ext cx="6278880" cy="533400"/>
          </a:xfrm>
          <a:prstGeom prst="rect">
            <a:avLst/>
          </a:prstGeom>
          <a:noFill/>
        </p:spPr>
      </p:pic>
      <p:sp>
        <p:nvSpPr>
          <p:cNvPr id="130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3005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799" y="4572000"/>
            <a:ext cx="5539619" cy="762000"/>
          </a:xfrm>
          <a:prstGeom prst="rect">
            <a:avLst/>
          </a:prstGeom>
          <a:noFill/>
        </p:spPr>
      </p:pic>
      <p:sp>
        <p:nvSpPr>
          <p:cNvPr id="130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3005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5486400"/>
            <a:ext cx="4277226" cy="333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533400"/>
          </a:xfrm>
        </p:spPr>
        <p:txBody>
          <a:bodyPr/>
          <a:lstStyle/>
          <a:p>
            <a:pPr eaLnBrk="1" hangingPunct="1"/>
            <a:r>
              <a:rPr lang="en-US" altLang="ar-SA" sz="3000" b="1" u="sng" smtClean="0"/>
              <a:t>Project Description</a:t>
            </a:r>
            <a:endParaRPr lang="ar-SA" altLang="en-US" sz="30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686800" cy="55626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200" dirty="0">
                <a:cs typeface="Times New Roman" pitchFamily="18" charset="0"/>
              </a:rPr>
              <a:t>The project is structural analysis and design </a:t>
            </a:r>
            <a:r>
              <a:rPr lang="en-US" sz="2200" dirty="0" smtClean="0">
                <a:cs typeface="Times New Roman" pitchFamily="18" charset="0"/>
              </a:rPr>
              <a:t>of </a:t>
            </a:r>
            <a:r>
              <a:rPr lang="en-US" sz="2200" dirty="0" err="1" smtClean="0">
                <a:cs typeface="Times New Roman" pitchFamily="18" charset="0"/>
              </a:rPr>
              <a:t>Rawabi</a:t>
            </a:r>
            <a:r>
              <a:rPr lang="en-US" sz="2200" dirty="0" smtClean="0">
                <a:cs typeface="Times New Roman" pitchFamily="18" charset="0"/>
              </a:rPr>
              <a:t> commercial building .</a:t>
            </a:r>
            <a:endParaRPr lang="en-US" sz="2200" dirty="0"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200" dirty="0">
                <a:cs typeface="Times New Roman" pitchFamily="18" charset="0"/>
              </a:rPr>
              <a:t>The building is </a:t>
            </a:r>
            <a:r>
              <a:rPr lang="en-US" sz="2200" dirty="0" smtClean="0">
                <a:cs typeface="Times New Roman" pitchFamily="18" charset="0"/>
              </a:rPr>
              <a:t> Six floors </a:t>
            </a:r>
            <a:r>
              <a:rPr lang="en-US" sz="2200" dirty="0">
                <a:cs typeface="Times New Roman" pitchFamily="18" charset="0"/>
              </a:rPr>
              <a:t>of reinforced concrete</a:t>
            </a:r>
            <a:r>
              <a:rPr lang="en-US" sz="2200" dirty="0" smtClean="0">
                <a:cs typeface="Times New Roman" pitchFamily="18" charset="0"/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200" dirty="0" smtClean="0">
                <a:cs typeface="Times New Roman" pitchFamily="18" charset="0"/>
              </a:rPr>
              <a:t>Contains one Block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200" dirty="0" smtClean="0">
                <a:cs typeface="Times New Roman" pitchFamily="18" charset="0"/>
              </a:rPr>
              <a:t>The Area of  building around 1530 m2 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200" dirty="0" smtClean="0">
                <a:cs typeface="Times New Roman" pitchFamily="18" charset="0"/>
              </a:rPr>
              <a:t>We added two halls in the last floors  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200" dirty="0" smtClean="0">
                <a:cs typeface="Times New Roman" pitchFamily="18" charset="0"/>
              </a:rPr>
              <a:t>The area of hall is around 400 m2 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200" dirty="0" smtClean="0"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200" dirty="0"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533400" y="4038600"/>
          <a:ext cx="8382000" cy="27000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95500"/>
                <a:gridCol w="2095500"/>
                <a:gridCol w="2095500"/>
                <a:gridCol w="2095500"/>
              </a:tblGrid>
              <a:tr h="561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Function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Height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(m)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Area(m2)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Floors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61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Retail, resturant hall and dinning room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3.5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1530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Arial"/>
                        </a:rPr>
                        <a:t>First Floor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61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Offices , corridors , shops and ballrooms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3.5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1530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r>
                        <a:rPr lang="en-US" sz="2400" b="1" baseline="30000" dirty="0">
                          <a:latin typeface="Times New Roman"/>
                          <a:ea typeface="Calibri"/>
                          <a:cs typeface="Arial"/>
                        </a:rPr>
                        <a:t>nd</a:t>
                      </a:r>
                      <a:r>
                        <a:rPr lang="en-US" sz="2400" b="1" dirty="0">
                          <a:latin typeface="Times New Roman"/>
                          <a:ea typeface="Calibri"/>
                          <a:cs typeface="Arial"/>
                        </a:rPr>
                        <a:t> – 6</a:t>
                      </a:r>
                      <a:r>
                        <a:rPr lang="en-US" sz="2400" b="1" baseline="30000" dirty="0">
                          <a:latin typeface="Times New Roman"/>
                          <a:ea typeface="Calibri"/>
                          <a:cs typeface="Arial"/>
                        </a:rPr>
                        <a:t>th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61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Two Wedding hall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3.5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2 X 400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Arial"/>
                        </a:rPr>
                        <a:t>The Roof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86400"/>
          </a:xfrm>
        </p:spPr>
        <p:txBody>
          <a:bodyPr/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 the middle M22 (positive) = 8KN.m,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bottom steel in Landing </a:t>
            </a: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Use minimum steel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As min = 0.0018 *1000*200 = 360 mm2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∅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12/1m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∅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12/25cm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OR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∅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10/20cm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Design for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Transverse steel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with stairs using (M11):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 we said we defined the stairs as one way solid slab so the transverse moment is so small =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 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kN.m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 we used: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 min= 0.0018 × 200 × 1000 =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360 mm</a:t>
            </a:r>
            <a:r>
              <a:rPr lang="en-US" sz="20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 both face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∅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10/20cm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in each layer .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219201"/>
            <a:ext cx="4343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219200"/>
            <a:ext cx="4276725" cy="3329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1" descr="an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938" y="4841875"/>
            <a:ext cx="230346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07" name="Picture 2" descr="thank u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4263" y="1158875"/>
            <a:ext cx="5616575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08" name="Pictur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277938"/>
            <a:ext cx="12874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altLang="en-US" sz="3000" b="1" u="sng" smtClean="0"/>
              <a:t>Analysis and Design Principles</a:t>
            </a:r>
            <a:endParaRPr lang="en-US" altLang="en-US" sz="3000" u="sng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15240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cs typeface="Times New Roman" pitchFamily="18" charset="0"/>
              </a:rPr>
              <a:t>the design will be accomplished according to ACI-318-11 code, while the analysis part will be performed using the structural analysis program “SAP2000” .</a:t>
            </a:r>
          </a:p>
          <a:p>
            <a:pPr>
              <a:defRPr/>
            </a:pPr>
            <a:r>
              <a:rPr lang="en-US" sz="2400" dirty="0" smtClean="0">
                <a:cs typeface="Times New Roman" pitchFamily="18" charset="0"/>
              </a:rPr>
              <a:t>The footings are considered as fixed supports .</a:t>
            </a:r>
          </a:p>
          <a:p>
            <a:pPr marL="25200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500" dirty="0" smtClean="0"/>
          </a:p>
          <a:p>
            <a:pPr marL="25200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500" dirty="0"/>
          </a:p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US" sz="2500" dirty="0">
              <a:latin typeface="+mj-lt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971800"/>
            <a:ext cx="7086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052513"/>
            <a:ext cx="8461375" cy="5616575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GB" sz="3500" b="1" u="sng" dirty="0" smtClean="0">
                <a:solidFill>
                  <a:schemeClr val="accent1">
                    <a:lumMod val="75000"/>
                  </a:schemeClr>
                </a:solidFill>
              </a:rPr>
              <a:t>Structural Materials</a:t>
            </a:r>
            <a:endParaRPr lang="en-GB" sz="3400" b="1" i="1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GB" sz="2900" i="1" u="sng" dirty="0" smtClean="0">
                <a:solidFill>
                  <a:srgbClr val="FF0000"/>
                </a:solidFill>
              </a:rPr>
              <a:t>Concrete: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GB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dirty="0" smtClean="0"/>
              <a:t>     The concrete type for all structural Element is </a:t>
            </a:r>
            <a:r>
              <a:rPr lang="en-US" sz="2800" b="1" dirty="0" smtClean="0"/>
              <a:t>B</a:t>
            </a:r>
            <a:r>
              <a:rPr lang="en-US" sz="2800" b="1" dirty="0" smtClean="0">
                <a:latin typeface="+mj-lt"/>
              </a:rPr>
              <a:t>350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b="1" dirty="0" smtClean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b="1" dirty="0" smtClean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b="1" dirty="0" smtClean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GB" sz="2900" i="1" u="sng" dirty="0" smtClean="0">
                <a:solidFill>
                  <a:srgbClr val="FF0000"/>
                </a:solidFill>
              </a:rPr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GB" sz="2900" i="1" u="sng" dirty="0" smtClean="0">
                <a:solidFill>
                  <a:srgbClr val="FF0000"/>
                </a:solidFill>
              </a:rPr>
              <a:t> 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>
              <a:solidFill>
                <a:srgbClr val="FF0000"/>
              </a:solidFill>
            </a:endParaRPr>
          </a:p>
        </p:txBody>
      </p: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667000"/>
            <a:ext cx="855345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مربع نص 6"/>
          <p:cNvSpPr txBox="1"/>
          <p:nvPr/>
        </p:nvSpPr>
        <p:spPr>
          <a:xfrm>
            <a:off x="304800" y="5105400"/>
            <a:ext cx="8839200" cy="16773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65760" lvl="1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500" i="1" u="sng" dirty="0">
                <a:solidFill>
                  <a:srgbClr val="FF0000"/>
                </a:solidFill>
              </a:rPr>
              <a:t>Steel</a:t>
            </a:r>
            <a:r>
              <a:rPr lang="en-US" sz="2000" i="1" u="sng" dirty="0" smtClean="0">
                <a:solidFill>
                  <a:srgbClr val="FF0000"/>
                </a:solidFill>
              </a:rPr>
              <a:t>:</a:t>
            </a:r>
            <a:endParaRPr lang="en-US" sz="2200" i="1" u="sng" dirty="0">
              <a:solidFill>
                <a:srgbClr val="FF000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2000" dirty="0"/>
              <a:t>The steel used in all reinforcements is ASTM A955 Grade 60, and this type has a tensile strength of 620 </a:t>
            </a:r>
            <a:r>
              <a:rPr lang="en-US" sz="2000" dirty="0" err="1"/>
              <a:t>MPa</a:t>
            </a:r>
            <a:r>
              <a:rPr lang="en-US" sz="2000" dirty="0"/>
              <a:t>, yield strength of 420 </a:t>
            </a:r>
            <a:r>
              <a:rPr lang="en-US" sz="2000" dirty="0" err="1"/>
              <a:t>MPa</a:t>
            </a:r>
            <a:r>
              <a:rPr lang="en-US" sz="2000" dirty="0"/>
              <a:t>, and modulus of elasticity of 200 </a:t>
            </a:r>
            <a:r>
              <a:rPr lang="en-US" sz="2000" dirty="0" err="1"/>
              <a:t>GPa</a:t>
            </a:r>
            <a:r>
              <a:rPr lang="en-US" sz="2000" dirty="0"/>
              <a:t>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765175"/>
            <a:ext cx="8229600" cy="5805488"/>
          </a:xfrm>
        </p:spPr>
        <p:txBody>
          <a:bodyPr>
            <a:normAutofit fontScale="85000" lnSpcReduction="20000"/>
          </a:bodyPr>
          <a:lstStyle/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Loads</a:t>
            </a:r>
            <a:endParaRPr lang="en-GB" sz="3600" b="1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3100" b="1" dirty="0"/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	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Gravity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loads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: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	</a:t>
            </a:r>
            <a:r>
              <a:rPr lang="en-US" sz="2600" dirty="0">
                <a:solidFill>
                  <a:srgbClr val="FF0000"/>
                </a:solidFill>
                <a:cs typeface="Times New Roman" pitchFamily="18" charset="0"/>
              </a:rPr>
              <a:t>Live load: </a:t>
            </a:r>
            <a:r>
              <a:rPr lang="en-US" sz="2600" dirty="0">
                <a:cs typeface="Times New Roman" pitchFamily="18" charset="0"/>
              </a:rPr>
              <a:t>according to </a:t>
            </a:r>
            <a:r>
              <a:rPr lang="en-US" sz="2600" dirty="0">
                <a:latin typeface="+mj-lt"/>
                <a:cs typeface="Times New Roman" pitchFamily="18" charset="0"/>
              </a:rPr>
              <a:t>UBC97</a:t>
            </a:r>
            <a:r>
              <a:rPr lang="en-US" sz="2600" dirty="0">
                <a:latin typeface="+mj-lt"/>
              </a:rPr>
              <a:t> ,</a:t>
            </a:r>
            <a:r>
              <a:rPr lang="en-US" sz="2600" dirty="0"/>
              <a:t> the following uniform live loads are used</a:t>
            </a: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solidFill>
                <a:srgbClr val="FF0000"/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solidFill>
                <a:srgbClr val="FF0000"/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solidFill>
                <a:srgbClr val="FF0000"/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solidFill>
                <a:srgbClr val="FF0000"/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solidFill>
                <a:srgbClr val="FF0000"/>
              </a:solidFill>
              <a:cs typeface="Times New Roman" pitchFamily="18" charset="0"/>
            </a:endParaRPr>
          </a:p>
          <a:p>
            <a:r>
              <a:rPr lang="en-US" sz="2400" dirty="0" smtClean="0"/>
              <a:t>In this project, The live load of </a:t>
            </a:r>
            <a:r>
              <a:rPr lang="en-US" sz="2400" b="1" dirty="0" smtClean="0"/>
              <a:t> 5 </a:t>
            </a:r>
            <a:r>
              <a:rPr lang="en-US" sz="2400" b="1" dirty="0" err="1" smtClean="0"/>
              <a:t>kN</a:t>
            </a:r>
            <a:r>
              <a:rPr lang="en-US" sz="2400" b="1" dirty="0" smtClean="0"/>
              <a:t>/m</a:t>
            </a:r>
            <a:r>
              <a:rPr lang="en-US" sz="2400" b="1" baseline="30000" dirty="0" smtClean="0"/>
              <a:t>2</a:t>
            </a:r>
            <a:r>
              <a:rPr lang="en-US" sz="2400" dirty="0" smtClean="0"/>
              <a:t> will be used for first slabs , and  </a:t>
            </a:r>
            <a:r>
              <a:rPr lang="en-US" sz="2400" b="1" dirty="0" smtClean="0"/>
              <a:t>4 </a:t>
            </a:r>
            <a:r>
              <a:rPr lang="en-US" sz="2400" b="1" dirty="0" err="1" smtClean="0"/>
              <a:t>kN</a:t>
            </a:r>
            <a:r>
              <a:rPr lang="en-US" sz="2400" b="1" dirty="0" smtClean="0"/>
              <a:t>/m</a:t>
            </a:r>
            <a:r>
              <a:rPr lang="en-US" sz="2400" b="1" baseline="30000" dirty="0" smtClean="0"/>
              <a:t>2</a:t>
            </a:r>
            <a:r>
              <a:rPr lang="en-US" sz="2400" dirty="0" smtClean="0"/>
              <a:t> for another slabs .</a:t>
            </a:r>
            <a:endParaRPr lang="en-US" sz="16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   </a:t>
            </a:r>
            <a:r>
              <a:rPr lang="en-US" sz="2600" dirty="0">
                <a:solidFill>
                  <a:srgbClr val="FF0000"/>
                </a:solidFill>
                <a:cs typeface="Times New Roman" pitchFamily="18" charset="0"/>
              </a:rPr>
              <a:t>Dead load: </a:t>
            </a:r>
            <a:endParaRPr lang="en-US" sz="2600" dirty="0"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 	</a:t>
            </a:r>
            <a:r>
              <a:rPr lang="en-US" dirty="0"/>
              <a:t>The super imposed dead load on slabs = </a:t>
            </a:r>
            <a:r>
              <a:rPr lang="en-US" dirty="0" smtClean="0"/>
              <a:t>3.7 </a:t>
            </a:r>
            <a:r>
              <a:rPr lang="en-US" dirty="0" err="1"/>
              <a:t>kN</a:t>
            </a:r>
            <a:r>
              <a:rPr lang="en-US" dirty="0"/>
              <a:t>/m2.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i="1" dirty="0"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  <a:p>
            <a:pPr marL="366713" lvl="1" indent="-366713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GB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GB" dirty="0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971800"/>
            <a:ext cx="631873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7089</TotalTime>
  <Words>1797</Words>
  <Application>Microsoft Office PowerPoint</Application>
  <PresentationFormat>On-screen Show (4:3)</PresentationFormat>
  <Paragraphs>508</Paragraphs>
  <Slides>62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3" baseType="lpstr">
      <vt:lpstr>Flow</vt:lpstr>
      <vt:lpstr>An-Najah National University Faculty of Engineering and Information Technology Civil Engineering Department Graduation Project II Structural Design  and Analysis of  Rawabi Commercial Building</vt:lpstr>
      <vt:lpstr>Outline :</vt:lpstr>
      <vt:lpstr>Introduction :</vt:lpstr>
      <vt:lpstr>PowerPoint Presentation</vt:lpstr>
      <vt:lpstr>PowerPoint Presentation</vt:lpstr>
      <vt:lpstr>Project Description</vt:lpstr>
      <vt:lpstr>Analysis and Design Principles</vt:lpstr>
      <vt:lpstr>PowerPoint Presentation</vt:lpstr>
      <vt:lpstr>PowerPoint Presentation</vt:lpstr>
      <vt:lpstr>Masses:</vt:lpstr>
      <vt:lpstr>Load combinations</vt:lpstr>
      <vt:lpstr>Load combinations:</vt:lpstr>
      <vt:lpstr>Architectural Drawings Block</vt:lpstr>
      <vt:lpstr>2)  Lateral loads:</vt:lpstr>
      <vt:lpstr>Seismic loads UBC</vt:lpstr>
      <vt:lpstr> UBC Base shear values </vt:lpstr>
      <vt:lpstr>Seismic loads IBC</vt:lpstr>
      <vt:lpstr>PowerPoint Presentation</vt:lpstr>
      <vt:lpstr>Comparing between  Base shear values according to codes :</vt:lpstr>
      <vt:lpstr>Comparing between  Base shear values according to codes :</vt:lpstr>
      <vt:lpstr>PowerPoint Presentation</vt:lpstr>
      <vt:lpstr>Design of slab :  </vt:lpstr>
      <vt:lpstr>    Waffle Slab  :</vt:lpstr>
      <vt:lpstr>Slab Load :</vt:lpstr>
      <vt:lpstr>  Design of slab :  For Bending Moment  by taking a section cut in Frame at x-direction and y- direction </vt:lpstr>
      <vt:lpstr>PowerPoint Presentation</vt:lpstr>
      <vt:lpstr>   Slab cross – section :</vt:lpstr>
      <vt:lpstr>PowerPoint Presentation</vt:lpstr>
      <vt:lpstr>Dimension of columns :</vt:lpstr>
      <vt:lpstr>PowerPoint Presentation</vt:lpstr>
      <vt:lpstr>Design of column </vt:lpstr>
      <vt:lpstr>PowerPoint Presentation</vt:lpstr>
      <vt:lpstr>PowerPoint Presentation</vt:lpstr>
      <vt:lpstr>PowerPoint Presentation</vt:lpstr>
      <vt:lpstr>PowerPoint Presentation</vt:lpstr>
      <vt:lpstr>Design of Beams :</vt:lpstr>
      <vt:lpstr>PowerPoint Presentation</vt:lpstr>
      <vt:lpstr>Sample calculation :</vt:lpstr>
      <vt:lpstr>PowerPoint Presentation</vt:lpstr>
      <vt:lpstr>PowerPoint Presentation</vt:lpstr>
      <vt:lpstr>Design For Shear: </vt:lpstr>
      <vt:lpstr>Design of girder  in the last floor :</vt:lpstr>
      <vt:lpstr>PowerPoint Presentation</vt:lpstr>
      <vt:lpstr>PowerPoint Presentation</vt:lpstr>
      <vt:lpstr>Design For Shear:</vt:lpstr>
      <vt:lpstr>Design of shear wall : </vt:lpstr>
      <vt:lpstr>Shear wall dimensions :</vt:lpstr>
      <vt:lpstr>PowerPoint Presentation</vt:lpstr>
      <vt:lpstr>PowerPoint Presentation</vt:lpstr>
      <vt:lpstr>PowerPoint Presentation</vt:lpstr>
      <vt:lpstr>Design of footing :</vt:lpstr>
      <vt:lpstr>PowerPoint Presentation</vt:lpstr>
      <vt:lpstr>PowerPoint Presentation</vt:lpstr>
      <vt:lpstr>PowerPoint Presentation</vt:lpstr>
      <vt:lpstr>PowerPoint Presentation</vt:lpstr>
      <vt:lpstr>Design of stairs :</vt:lpstr>
      <vt:lpstr>PowerPoint Presentation</vt:lpstr>
      <vt:lpstr> Load on stairs :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</dc:title>
  <dc:creator>abo alrob</dc:creator>
  <cp:lastModifiedBy>Horizon</cp:lastModifiedBy>
  <cp:revision>165</cp:revision>
  <dcterms:created xsi:type="dcterms:W3CDTF">2015-12-18T09:15:46Z</dcterms:created>
  <dcterms:modified xsi:type="dcterms:W3CDTF">2017-12-19T20:40:43Z</dcterms:modified>
</cp:coreProperties>
</file>