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Lst>
  <p:sldSz cx="18288000" cy="10287000"/>
  <p:notesSz cx="6858000" cy="9144000"/>
  <p:embeddedFontLst>
    <p:embeddedFont>
      <p:font typeface="Arimo Bold" charset="1" panose="020B0704020202020204"/>
      <p:regular r:id="rId17"/>
    </p:embeddedFont>
    <p:embeddedFont>
      <p:font typeface="XM Vahid Bold" charset="1" panose="02000803090000020004"/>
      <p:regular r:id="rId18"/>
    </p:embeddedFont>
    <p:embeddedFont>
      <p:font typeface="Garet" charset="1" panose="00000000000000000000"/>
      <p:regular r:id="rId19"/>
    </p:embeddedFont>
    <p:embeddedFont>
      <p:font typeface="Garet Bold" charset="1" panose="00000000000000000000"/>
      <p:regular r:id="rId20"/>
    </p:embeddedFont>
    <p:embeddedFont>
      <p:font typeface="Open Sans Bold" charset="1" panose="020B0806030504020204"/>
      <p:regular r:id="rId21"/>
    </p:embeddedFont>
    <p:embeddedFont>
      <p:font typeface="Open Sans" charset="1" panose="020B0606030504020204"/>
      <p:regular r:id="rId22"/>
    </p:embeddedFont>
    <p:embeddedFont>
      <p:font typeface="Amal Bold" charset="1" panose="02000506020000020004"/>
      <p:regular r:id="rId23"/>
    </p:embeddedFont>
    <p:embeddedFont>
      <p:font typeface="Amal" charset="1" panose="02000506020000020004"/>
      <p:regular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fonts/font17.fntdata" Type="http://schemas.openxmlformats.org/officeDocument/2006/relationships/font"/><Relationship Id="rId18" Target="fonts/font18.fntdata" Type="http://schemas.openxmlformats.org/officeDocument/2006/relationships/font"/><Relationship Id="rId19" Target="fonts/font19.fntdata" Type="http://schemas.openxmlformats.org/officeDocument/2006/relationships/font"/><Relationship Id="rId2" Target="presProps.xml" Type="http://schemas.openxmlformats.org/officeDocument/2006/relationships/presProps"/><Relationship Id="rId20" Target="fonts/font20.fntdata" Type="http://schemas.openxmlformats.org/officeDocument/2006/relationships/font"/><Relationship Id="rId21" Target="fonts/font21.fntdata" Type="http://schemas.openxmlformats.org/officeDocument/2006/relationships/font"/><Relationship Id="rId22" Target="fonts/font22.fntdata" Type="http://schemas.openxmlformats.org/officeDocument/2006/relationships/font"/><Relationship Id="rId23" Target="fonts/font23.fntdata" Type="http://schemas.openxmlformats.org/officeDocument/2006/relationships/font"/><Relationship Id="rId24" Target="fonts/font24.fntdata" Type="http://schemas.openxmlformats.org/officeDocument/2006/relationships/font"/><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svg" Type="http://schemas.openxmlformats.org/officeDocument/2006/relationships/image"/><Relationship Id="rId12" Target="../media/image11.png" Type="http://schemas.openxmlformats.org/officeDocument/2006/relationships/image"/><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2.svg" Type="http://schemas.openxmlformats.org/officeDocument/2006/relationships/image"/><Relationship Id="rId11" Target="../media/image5.png" Type="http://schemas.openxmlformats.org/officeDocument/2006/relationships/image"/><Relationship Id="rId12" Target="../media/image6.svg" Type="http://schemas.openxmlformats.org/officeDocument/2006/relationships/image"/><Relationship Id="rId2" Target="../media/image25.jpeg" Type="http://schemas.openxmlformats.org/officeDocument/2006/relationships/image"/><Relationship Id="rId3" Target="../media/image17.png" Type="http://schemas.openxmlformats.org/officeDocument/2006/relationships/image"/><Relationship Id="rId4" Target="../media/image18.svg" Type="http://schemas.openxmlformats.org/officeDocument/2006/relationships/image"/><Relationship Id="rId5" Target="../media/image7.png" Type="http://schemas.openxmlformats.org/officeDocument/2006/relationships/image"/><Relationship Id="rId6" Target="../media/image8.svg" Type="http://schemas.openxmlformats.org/officeDocument/2006/relationships/image"/><Relationship Id="rId7" Target="../media/image9.png" Type="http://schemas.openxmlformats.org/officeDocument/2006/relationships/image"/><Relationship Id="rId8" Target="../media/image10.svg" Type="http://schemas.openxmlformats.org/officeDocument/2006/relationships/image"/><Relationship Id="rId9" Target="../media/image1.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0.svg" Type="http://schemas.openxmlformats.org/officeDocument/2006/relationships/image"/><Relationship Id="rId11" Target="../media/image1.png" Type="http://schemas.openxmlformats.org/officeDocument/2006/relationships/image"/><Relationship Id="rId12" Target="../media/image2.svg" Type="http://schemas.openxmlformats.org/officeDocument/2006/relationships/image"/><Relationship Id="rId2" Target="../media/image12.png" Type="http://schemas.openxmlformats.org/officeDocument/2006/relationships/image"/><Relationship Id="rId3" Target="../media/image13.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 Id="rId8" Target="../media/image14.jpeg" Type="http://schemas.openxmlformats.org/officeDocument/2006/relationships/image"/><Relationship Id="rId9" Target="../media/image9.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png" Type="http://schemas.openxmlformats.org/officeDocument/2006/relationships/image"/><Relationship Id="rId11" Target="../media/image2.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 Id="rId8" Target="../media/image9.png" Type="http://schemas.openxmlformats.org/officeDocument/2006/relationships/image"/><Relationship Id="rId9" Target="../media/image10.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png" Type="http://schemas.openxmlformats.org/officeDocument/2006/relationships/image"/><Relationship Id="rId11" Target="../media/image2.svg" Type="http://schemas.openxmlformats.org/officeDocument/2006/relationships/image"/><Relationship Id="rId2" Target="../media/image15.png" Type="http://schemas.openxmlformats.org/officeDocument/2006/relationships/image"/><Relationship Id="rId3" Target="../media/image16.svg" Type="http://schemas.openxmlformats.org/officeDocument/2006/relationships/image"/><Relationship Id="rId4" Target="../media/image17.png" Type="http://schemas.openxmlformats.org/officeDocument/2006/relationships/image"/><Relationship Id="rId5" Target="../media/image18.svg" Type="http://schemas.openxmlformats.org/officeDocument/2006/relationships/image"/><Relationship Id="rId6" Target="../media/image19.png" Type="http://schemas.openxmlformats.org/officeDocument/2006/relationships/image"/><Relationship Id="rId7" Target="../media/image20.svg" Type="http://schemas.openxmlformats.org/officeDocument/2006/relationships/image"/><Relationship Id="rId8" Target="../media/image7.png" Type="http://schemas.openxmlformats.org/officeDocument/2006/relationships/image"/><Relationship Id="rId9" Target="../media/image8.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png" Type="http://schemas.openxmlformats.org/officeDocument/2006/relationships/image"/><Relationship Id="rId11" Target="../media/image2.svg" Type="http://schemas.openxmlformats.org/officeDocument/2006/relationships/image"/><Relationship Id="rId2" Target="../media/image3.png" Type="http://schemas.openxmlformats.org/officeDocument/2006/relationships/image"/><Relationship Id="rId3" Target="../media/image4.svg" Type="http://schemas.openxmlformats.org/officeDocument/2006/relationships/image"/><Relationship Id="rId4" Target="../media/image19.png" Type="http://schemas.openxmlformats.org/officeDocument/2006/relationships/image"/><Relationship Id="rId5" Target="../media/image20.svg" Type="http://schemas.openxmlformats.org/officeDocument/2006/relationships/image"/><Relationship Id="rId6" Target="../media/image7.png" Type="http://schemas.openxmlformats.org/officeDocument/2006/relationships/image"/><Relationship Id="rId7" Target="../media/image8.svg" Type="http://schemas.openxmlformats.org/officeDocument/2006/relationships/image"/><Relationship Id="rId8" Target="../media/image9.png" Type="http://schemas.openxmlformats.org/officeDocument/2006/relationships/image"/><Relationship Id="rId9" Target="../media/image10.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7.png" Type="http://schemas.openxmlformats.org/officeDocument/2006/relationships/image"/><Relationship Id="rId3" Target="../media/image8.sv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5.png" Type="http://schemas.openxmlformats.org/officeDocument/2006/relationships/image"/><Relationship Id="rId7" Target="../media/image6.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7.png" Type="http://schemas.openxmlformats.org/officeDocument/2006/relationships/image"/><Relationship Id="rId11" Target="../media/image18.svg" Type="http://schemas.openxmlformats.org/officeDocument/2006/relationships/image"/><Relationship Id="rId12" Target="../media/image21.jpe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5.png" Type="http://schemas.openxmlformats.org/officeDocument/2006/relationships/image"/><Relationship Id="rId9" Target="../media/image6.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7.png" Type="http://schemas.openxmlformats.org/officeDocument/2006/relationships/image"/><Relationship Id="rId11" Target="../media/image18.svg" Type="http://schemas.openxmlformats.org/officeDocument/2006/relationships/image"/><Relationship Id="rId12" Target="../media/image22.jpeg" Type="http://schemas.openxmlformats.org/officeDocument/2006/relationships/image"/><Relationship Id="rId13" Target="../media/image23.png" Type="http://schemas.openxmlformats.org/officeDocument/2006/relationships/image"/><Relationship Id="rId14" Target="../media/image24.svg" Type="http://schemas.openxmlformats.org/officeDocument/2006/relationships/image"/><Relationship Id="rId2" Target="../media/image7.png" Type="http://schemas.openxmlformats.org/officeDocument/2006/relationships/image"/><Relationship Id="rId3" Target="../media/image8.svg" Type="http://schemas.openxmlformats.org/officeDocument/2006/relationships/image"/><Relationship Id="rId4" Target="../media/image15.png" Type="http://schemas.openxmlformats.org/officeDocument/2006/relationships/image"/><Relationship Id="rId5" Target="../media/image16.sv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5.png" Type="http://schemas.openxmlformats.org/officeDocument/2006/relationships/image"/><Relationship Id="rId9" Target="../media/image6.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png" Type="http://schemas.openxmlformats.org/officeDocument/2006/relationships/image"/><Relationship Id="rId5" Target="../media/image6.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true" flipV="true" rot="0">
            <a:off x="14770132" y="0"/>
            <a:ext cx="4152868" cy="4114800"/>
          </a:xfrm>
          <a:custGeom>
            <a:avLst/>
            <a:gdLst/>
            <a:ahLst/>
            <a:cxnLst/>
            <a:rect r="r" b="b" t="t" l="l"/>
            <a:pathLst>
              <a:path h="4114800" w="4152868">
                <a:moveTo>
                  <a:pt x="4152868" y="4114800"/>
                </a:moveTo>
                <a:lnTo>
                  <a:pt x="0" y="4114800"/>
                </a:lnTo>
                <a:lnTo>
                  <a:pt x="0" y="0"/>
                </a:lnTo>
                <a:lnTo>
                  <a:pt x="4152868" y="0"/>
                </a:lnTo>
                <a:lnTo>
                  <a:pt x="4152868" y="411480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5235333" y="8116262"/>
            <a:ext cx="4047934" cy="4114800"/>
          </a:xfrm>
          <a:custGeom>
            <a:avLst/>
            <a:gdLst/>
            <a:ahLst/>
            <a:cxnLst/>
            <a:rect r="r" b="b" t="t" l="l"/>
            <a:pathLst>
              <a:path h="4114800" w="4047934">
                <a:moveTo>
                  <a:pt x="0" y="0"/>
                </a:moveTo>
                <a:lnTo>
                  <a:pt x="4047934" y="0"/>
                </a:lnTo>
                <a:lnTo>
                  <a:pt x="4047934"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true" flipV="false" rot="0">
            <a:off x="-399143" y="0"/>
            <a:ext cx="2522306" cy="1911697"/>
          </a:xfrm>
          <a:custGeom>
            <a:avLst/>
            <a:gdLst/>
            <a:ahLst/>
            <a:cxnLst/>
            <a:rect r="r" b="b" t="t" l="l"/>
            <a:pathLst>
              <a:path h="1911697" w="2522306">
                <a:moveTo>
                  <a:pt x="2522306" y="0"/>
                </a:moveTo>
                <a:lnTo>
                  <a:pt x="0" y="0"/>
                </a:lnTo>
                <a:lnTo>
                  <a:pt x="0" y="1911697"/>
                </a:lnTo>
                <a:lnTo>
                  <a:pt x="2522306" y="1911697"/>
                </a:lnTo>
                <a:lnTo>
                  <a:pt x="2522306"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5400000">
            <a:off x="8566129" y="8041440"/>
            <a:ext cx="812169" cy="2966827"/>
          </a:xfrm>
          <a:custGeom>
            <a:avLst/>
            <a:gdLst/>
            <a:ahLst/>
            <a:cxnLst/>
            <a:rect r="r" b="b" t="t" l="l"/>
            <a:pathLst>
              <a:path h="2966827" w="812169">
                <a:moveTo>
                  <a:pt x="0" y="0"/>
                </a:moveTo>
                <a:lnTo>
                  <a:pt x="812169" y="0"/>
                </a:lnTo>
                <a:lnTo>
                  <a:pt x="812169" y="2966827"/>
                </a:lnTo>
                <a:lnTo>
                  <a:pt x="0" y="296682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1479457" y="1216919"/>
            <a:ext cx="4110230" cy="7599161"/>
          </a:xfrm>
          <a:custGeom>
            <a:avLst/>
            <a:gdLst/>
            <a:ahLst/>
            <a:cxnLst/>
            <a:rect r="r" b="b" t="t" l="l"/>
            <a:pathLst>
              <a:path h="7599161" w="4110230">
                <a:moveTo>
                  <a:pt x="0" y="0"/>
                </a:moveTo>
                <a:lnTo>
                  <a:pt x="4110229" y="0"/>
                </a:lnTo>
                <a:lnTo>
                  <a:pt x="4110229" y="7599162"/>
                </a:lnTo>
                <a:lnTo>
                  <a:pt x="0" y="7599162"/>
                </a:lnTo>
                <a:lnTo>
                  <a:pt x="0" y="0"/>
                </a:lnTo>
                <a:close/>
              </a:path>
            </a:pathLst>
          </a:custGeom>
          <a:blipFill>
            <a:blip r:embed="rId12"/>
            <a:stretch>
              <a:fillRect l="-1699" t="-949" r="0" b="-949"/>
            </a:stretch>
          </a:blipFill>
        </p:spPr>
      </p:sp>
      <p:sp>
        <p:nvSpPr>
          <p:cNvPr name="TextBox 8" id="8"/>
          <p:cNvSpPr txBox="true"/>
          <p:nvPr/>
        </p:nvSpPr>
        <p:spPr>
          <a:xfrm rot="0">
            <a:off x="1729968" y="3015403"/>
            <a:ext cx="8145454" cy="2322618"/>
          </a:xfrm>
          <a:prstGeom prst="rect">
            <a:avLst/>
          </a:prstGeom>
        </p:spPr>
        <p:txBody>
          <a:bodyPr anchor="t" rtlCol="false" tIns="0" lIns="0" bIns="0" rIns="0">
            <a:spAutoFit/>
          </a:bodyPr>
          <a:lstStyle/>
          <a:p>
            <a:pPr algn="ctr">
              <a:lnSpc>
                <a:spcPts val="5953"/>
              </a:lnSpc>
            </a:pPr>
            <a:r>
              <a:rPr lang="en-US" sz="6201" b="true">
                <a:solidFill>
                  <a:srgbClr val="072F64"/>
                </a:solidFill>
                <a:latin typeface="Arimo Bold"/>
                <a:ea typeface="Arimo Bold"/>
                <a:cs typeface="Arimo Bold"/>
                <a:sym typeface="Arimo Bold"/>
              </a:rPr>
              <a:t>Mobile Application-Aqraba Educational Center</a:t>
            </a:r>
          </a:p>
        </p:txBody>
      </p:sp>
      <p:sp>
        <p:nvSpPr>
          <p:cNvPr name="TextBox 9" id="9"/>
          <p:cNvSpPr txBox="true"/>
          <p:nvPr/>
        </p:nvSpPr>
        <p:spPr>
          <a:xfrm rot="0">
            <a:off x="1872011" y="7169151"/>
            <a:ext cx="4363938" cy="1384299"/>
          </a:xfrm>
          <a:prstGeom prst="rect">
            <a:avLst/>
          </a:prstGeom>
        </p:spPr>
        <p:txBody>
          <a:bodyPr anchor="t" rtlCol="false" tIns="0" lIns="0" bIns="0" rIns="0">
            <a:spAutoFit/>
          </a:bodyPr>
          <a:lstStyle/>
          <a:p>
            <a:pPr algn="ctr">
              <a:lnSpc>
                <a:spcPts val="5600"/>
              </a:lnSpc>
            </a:pPr>
            <a:r>
              <a:rPr lang="en-US" sz="4000" b="true">
                <a:solidFill>
                  <a:srgbClr val="072F64"/>
                </a:solidFill>
                <a:latin typeface="XM Vahid Bold"/>
                <a:ea typeface="XM Vahid Bold"/>
                <a:cs typeface="XM Vahid Bold"/>
                <a:sym typeface="XM Vahid Bold"/>
              </a:rPr>
              <a:t>shahd Abu shehab </a:t>
            </a:r>
          </a:p>
          <a:p>
            <a:pPr algn="ctr">
              <a:lnSpc>
                <a:spcPts val="5600"/>
              </a:lnSpc>
            </a:pPr>
            <a:r>
              <a:rPr lang="en-US" b="true" sz="4000">
                <a:solidFill>
                  <a:srgbClr val="072F64"/>
                </a:solidFill>
                <a:latin typeface="XM Vahid Bold"/>
                <a:ea typeface="XM Vahid Bold"/>
                <a:cs typeface="XM Vahid Bold"/>
                <a:sym typeface="XM Vahid Bold"/>
              </a:rPr>
              <a:t>Mahmoud shehab</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grpSp>
        <p:nvGrpSpPr>
          <p:cNvPr name="Group 2" id="2"/>
          <p:cNvGrpSpPr/>
          <p:nvPr/>
        </p:nvGrpSpPr>
        <p:grpSpPr>
          <a:xfrm rot="0">
            <a:off x="4967759" y="2662394"/>
            <a:ext cx="3086100" cy="3086100"/>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64D4D">
                <a:alpha val="73725"/>
              </a:srgbClr>
            </a:solidFill>
          </p:spPr>
        </p:sp>
        <p:sp>
          <p:nvSpPr>
            <p:cNvPr name="TextBox 4" id="4"/>
            <p:cNvSpPr txBox="true"/>
            <p:nvPr/>
          </p:nvSpPr>
          <p:spPr>
            <a:xfrm>
              <a:off x="76200" y="19050"/>
              <a:ext cx="660400" cy="717550"/>
            </a:xfrm>
            <a:prstGeom prst="rect">
              <a:avLst/>
            </a:prstGeom>
          </p:spPr>
          <p:txBody>
            <a:bodyPr anchor="ctr" rtlCol="false" tIns="50800" lIns="50800" bIns="50800" rIns="50800"/>
            <a:lstStyle/>
            <a:p>
              <a:pPr algn="ctr">
                <a:lnSpc>
                  <a:spcPts val="3342"/>
                </a:lnSpc>
              </a:pPr>
            </a:p>
          </p:txBody>
        </p:sp>
      </p:grpSp>
      <p:grpSp>
        <p:nvGrpSpPr>
          <p:cNvPr name="Group 5" id="5"/>
          <p:cNvGrpSpPr/>
          <p:nvPr/>
        </p:nvGrpSpPr>
        <p:grpSpPr>
          <a:xfrm rot="0">
            <a:off x="10532903" y="2662394"/>
            <a:ext cx="3086100" cy="3086100"/>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64D4D">
                <a:alpha val="73725"/>
              </a:srgbClr>
            </a:solidFill>
          </p:spPr>
        </p:sp>
        <p:sp>
          <p:nvSpPr>
            <p:cNvPr name="TextBox 7" id="7"/>
            <p:cNvSpPr txBox="true"/>
            <p:nvPr/>
          </p:nvSpPr>
          <p:spPr>
            <a:xfrm>
              <a:off x="76200" y="19050"/>
              <a:ext cx="660400" cy="717550"/>
            </a:xfrm>
            <a:prstGeom prst="rect">
              <a:avLst/>
            </a:prstGeom>
          </p:spPr>
          <p:txBody>
            <a:bodyPr anchor="ctr" rtlCol="false" tIns="50800" lIns="50800" bIns="50800" rIns="50800"/>
            <a:lstStyle/>
            <a:p>
              <a:pPr algn="ctr">
                <a:lnSpc>
                  <a:spcPts val="3342"/>
                </a:lnSpc>
              </a:pPr>
            </a:p>
          </p:txBody>
        </p:sp>
      </p:grpSp>
      <p:sp>
        <p:nvSpPr>
          <p:cNvPr name="TextBox 8" id="8"/>
          <p:cNvSpPr txBox="true"/>
          <p:nvPr/>
        </p:nvSpPr>
        <p:spPr>
          <a:xfrm rot="0">
            <a:off x="5502066" y="2781455"/>
            <a:ext cx="2449570" cy="2562229"/>
          </a:xfrm>
          <a:prstGeom prst="rect">
            <a:avLst/>
          </a:prstGeom>
        </p:spPr>
        <p:txBody>
          <a:bodyPr anchor="t" rtlCol="false" tIns="0" lIns="0" bIns="0" rIns="0">
            <a:spAutoFit/>
          </a:bodyPr>
          <a:lstStyle/>
          <a:p>
            <a:pPr algn="ctr">
              <a:lnSpc>
                <a:spcPts val="20999"/>
              </a:lnSpc>
              <a:spcBef>
                <a:spcPct val="0"/>
              </a:spcBef>
            </a:pPr>
            <a:r>
              <a:rPr lang="en-US" sz="14999">
                <a:solidFill>
                  <a:srgbClr val="000000"/>
                </a:solidFill>
                <a:latin typeface="Open Sans"/>
                <a:ea typeface="Open Sans"/>
                <a:cs typeface="Open Sans"/>
                <a:sym typeface="Open Sans"/>
              </a:rPr>
              <a:t>🖥️ </a:t>
            </a:r>
          </a:p>
        </p:txBody>
      </p:sp>
      <p:sp>
        <p:nvSpPr>
          <p:cNvPr name="TextBox 9" id="9"/>
          <p:cNvSpPr txBox="true"/>
          <p:nvPr/>
        </p:nvSpPr>
        <p:spPr>
          <a:xfrm rot="0">
            <a:off x="10532903" y="2781455"/>
            <a:ext cx="3086100" cy="2562229"/>
          </a:xfrm>
          <a:prstGeom prst="rect">
            <a:avLst/>
          </a:prstGeom>
        </p:spPr>
        <p:txBody>
          <a:bodyPr anchor="t" rtlCol="false" tIns="0" lIns="0" bIns="0" rIns="0">
            <a:spAutoFit/>
          </a:bodyPr>
          <a:lstStyle/>
          <a:p>
            <a:pPr algn="ctr">
              <a:lnSpc>
                <a:spcPts val="20999"/>
              </a:lnSpc>
              <a:spcBef>
                <a:spcPct val="0"/>
              </a:spcBef>
            </a:pPr>
            <a:r>
              <a:rPr lang="en-US" sz="14999">
                <a:solidFill>
                  <a:srgbClr val="000000"/>
                </a:solidFill>
                <a:latin typeface="Open Sans"/>
                <a:ea typeface="Open Sans"/>
                <a:cs typeface="Open Sans"/>
                <a:sym typeface="Open Sans"/>
              </a:rPr>
              <a:t>🌍</a:t>
            </a:r>
          </a:p>
        </p:txBody>
      </p:sp>
      <p:sp>
        <p:nvSpPr>
          <p:cNvPr name="TextBox 10" id="10"/>
          <p:cNvSpPr txBox="true"/>
          <p:nvPr/>
        </p:nvSpPr>
        <p:spPr>
          <a:xfrm rot="0">
            <a:off x="4433452" y="6321244"/>
            <a:ext cx="4154714" cy="2389505"/>
          </a:xfrm>
          <a:prstGeom prst="rect">
            <a:avLst/>
          </a:prstGeom>
        </p:spPr>
        <p:txBody>
          <a:bodyPr anchor="t" rtlCol="false" tIns="0" lIns="0" bIns="0" rIns="0">
            <a:spAutoFit/>
          </a:bodyPr>
          <a:lstStyle/>
          <a:p>
            <a:pPr algn="ctr" rtl="true">
              <a:lnSpc>
                <a:spcPts val="3219"/>
              </a:lnSpc>
            </a:pPr>
            <a:r>
              <a:rPr lang="ar-EG" b="true" sz="2299">
                <a:solidFill>
                  <a:srgbClr val="000000"/>
                </a:solidFill>
                <a:latin typeface="XM Vahid Bold"/>
                <a:ea typeface="XM Vahid Bold"/>
                <a:cs typeface="XM Vahid Bold"/>
                <a:sym typeface="XM Vahid Bold"/>
                <a:rtl val="true"/>
              </a:rPr>
              <a:t>:</a:t>
            </a:r>
            <a:r>
              <a:rPr lang="en-US" b="true" sz="2299">
                <a:solidFill>
                  <a:srgbClr val="000000"/>
                </a:solidFill>
                <a:latin typeface="XM Vahid Bold"/>
                <a:ea typeface="XM Vahid Bold"/>
                <a:cs typeface="XM Vahid Bold"/>
                <a:sym typeface="XM Vahid Bold"/>
              </a:rPr>
              <a:t>Web Dashboard</a:t>
            </a:r>
            <a:r>
              <a:rPr lang="en-US" b="true" sz="2299">
                <a:solidFill>
                  <a:srgbClr val="000000"/>
                </a:solidFill>
                <a:latin typeface="XM Vahid Bold"/>
                <a:ea typeface="XM Vahid Bold"/>
                <a:cs typeface="XM Vahid Bold"/>
                <a:sym typeface="XM Vahid Bold"/>
              </a:rPr>
              <a:t> for Management</a:t>
            </a:r>
          </a:p>
          <a:p>
            <a:pPr algn="ctr" rtl="true">
              <a:lnSpc>
                <a:spcPts val="3219"/>
              </a:lnSpc>
            </a:pPr>
            <a:r>
              <a:rPr lang="en-US" b="true" sz="2299">
                <a:solidFill>
                  <a:srgbClr val="264D4D"/>
                </a:solidFill>
                <a:latin typeface="XM Vahid Bold"/>
                <a:ea typeface="XM Vahid Bold"/>
                <a:cs typeface="XM Vahid Bold"/>
                <a:sym typeface="XM Vahid Bold"/>
              </a:rPr>
              <a:t>A dedicated web version for admins to access data and reports easily via desktop</a:t>
            </a:r>
            <a:r>
              <a:rPr lang="ar-EG" b="true" sz="2299">
                <a:solidFill>
                  <a:srgbClr val="264D4D"/>
                </a:solidFill>
                <a:latin typeface="XM Vahid Bold"/>
                <a:ea typeface="XM Vahid Bold"/>
                <a:cs typeface="XM Vahid Bold"/>
                <a:sym typeface="XM Vahid Bold"/>
                <a:rtl val="true"/>
              </a:rPr>
              <a:t>.</a:t>
            </a:r>
          </a:p>
          <a:p>
            <a:pPr algn="ctr" rtl="true">
              <a:lnSpc>
                <a:spcPts val="3219"/>
              </a:lnSpc>
            </a:pPr>
          </a:p>
        </p:txBody>
      </p:sp>
      <p:sp>
        <p:nvSpPr>
          <p:cNvPr name="TextBox 11" id="11"/>
          <p:cNvSpPr txBox="true"/>
          <p:nvPr/>
        </p:nvSpPr>
        <p:spPr>
          <a:xfrm rot="0">
            <a:off x="9998596" y="6321244"/>
            <a:ext cx="4154714" cy="1589405"/>
          </a:xfrm>
          <a:prstGeom prst="rect">
            <a:avLst/>
          </a:prstGeom>
        </p:spPr>
        <p:txBody>
          <a:bodyPr anchor="t" rtlCol="false" tIns="0" lIns="0" bIns="0" rIns="0">
            <a:spAutoFit/>
          </a:bodyPr>
          <a:lstStyle/>
          <a:p>
            <a:pPr algn="ctr" rtl="true">
              <a:lnSpc>
                <a:spcPts val="3219"/>
              </a:lnSpc>
            </a:pPr>
            <a:r>
              <a:rPr lang="ar-EG" b="true" sz="2299">
                <a:solidFill>
                  <a:srgbClr val="000000"/>
                </a:solidFill>
                <a:latin typeface="XM Vahid Bold"/>
                <a:ea typeface="XM Vahid Bold"/>
                <a:cs typeface="XM Vahid Bold"/>
                <a:sym typeface="XM Vahid Bold"/>
                <a:rtl val="true"/>
              </a:rPr>
              <a:t>:</a:t>
            </a:r>
            <a:r>
              <a:rPr lang="en-US" b="true" sz="2299">
                <a:solidFill>
                  <a:srgbClr val="000000"/>
                </a:solidFill>
                <a:latin typeface="XM Vahid Bold"/>
                <a:ea typeface="XM Vahid Bold"/>
                <a:cs typeface="XM Vahid Bold"/>
                <a:sym typeface="XM Vahid Bold"/>
              </a:rPr>
              <a:t>Multilingual</a:t>
            </a:r>
            <a:r>
              <a:rPr lang="en-US" b="true" sz="2299">
                <a:solidFill>
                  <a:srgbClr val="000000"/>
                </a:solidFill>
                <a:latin typeface="XM Vahid Bold"/>
                <a:ea typeface="XM Vahid Bold"/>
                <a:cs typeface="XM Vahid Bold"/>
                <a:sym typeface="XM Vahid Bold"/>
              </a:rPr>
              <a:t> Support</a:t>
            </a:r>
          </a:p>
          <a:p>
            <a:pPr algn="ctr" rtl="true">
              <a:lnSpc>
                <a:spcPts val="3219"/>
              </a:lnSpc>
            </a:pPr>
            <a:r>
              <a:rPr lang="en-US" b="true" sz="2299">
                <a:solidFill>
                  <a:srgbClr val="264D4D"/>
                </a:solidFill>
                <a:latin typeface="XM Vahid Bold"/>
                <a:ea typeface="XM Vahid Bold"/>
                <a:cs typeface="XM Vahid Bold"/>
                <a:sym typeface="XM Vahid Bold"/>
              </a:rPr>
              <a:t>Allows users to switch between Arabic and English based on preference</a:t>
            </a:r>
            <a:r>
              <a:rPr lang="ar-EG" b="true" sz="2299">
                <a:solidFill>
                  <a:srgbClr val="264D4D"/>
                </a:solidFill>
                <a:latin typeface="XM Vahid Bold"/>
                <a:ea typeface="XM Vahid Bold"/>
                <a:cs typeface="XM Vahid Bold"/>
                <a:sym typeface="XM Vahid Bold"/>
                <a:rtl val="true"/>
              </a:rPr>
              <a:t>.</a:t>
            </a:r>
          </a:p>
        </p:txBody>
      </p:sp>
      <p:sp>
        <p:nvSpPr>
          <p:cNvPr name="TextBox 12" id="12"/>
          <p:cNvSpPr txBox="true"/>
          <p:nvPr/>
        </p:nvSpPr>
        <p:spPr>
          <a:xfrm rot="0">
            <a:off x="5482499" y="532765"/>
            <a:ext cx="7497663" cy="1009650"/>
          </a:xfrm>
          <a:prstGeom prst="rect">
            <a:avLst/>
          </a:prstGeom>
        </p:spPr>
        <p:txBody>
          <a:bodyPr anchor="t" rtlCol="false" tIns="0" lIns="0" bIns="0" rIns="0">
            <a:spAutoFit/>
          </a:bodyPr>
          <a:lstStyle/>
          <a:p>
            <a:pPr algn="ctr">
              <a:lnSpc>
                <a:spcPts val="8399"/>
              </a:lnSpc>
              <a:spcBef>
                <a:spcPct val="0"/>
              </a:spcBef>
            </a:pPr>
            <a:r>
              <a:rPr lang="en-US" b="true" sz="5999">
                <a:solidFill>
                  <a:srgbClr val="072F64"/>
                </a:solidFill>
                <a:latin typeface="Open Sans Bold"/>
                <a:ea typeface="Open Sans Bold"/>
                <a:cs typeface="Open Sans Bold"/>
                <a:sym typeface="Open Sans Bold"/>
              </a:rPr>
              <a:t>Future Plan(cont....)</a:t>
            </a:r>
          </a:p>
        </p:txBody>
      </p:sp>
      <p:sp>
        <p:nvSpPr>
          <p:cNvPr name="Freeform 13" id="13"/>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4" id="14"/>
          <p:cNvSpPr/>
          <p:nvPr/>
        </p:nvSpPr>
        <p:spPr>
          <a:xfrm flipH="true" flipV="false" rot="0">
            <a:off x="-344714" y="0"/>
            <a:ext cx="2522306" cy="1911697"/>
          </a:xfrm>
          <a:custGeom>
            <a:avLst/>
            <a:gdLst/>
            <a:ahLst/>
            <a:cxnLst/>
            <a:rect r="r" b="b" t="t" l="l"/>
            <a:pathLst>
              <a:path h="1911697" w="2522306">
                <a:moveTo>
                  <a:pt x="2522305" y="0"/>
                </a:moveTo>
                <a:lnTo>
                  <a:pt x="0" y="0"/>
                </a:lnTo>
                <a:lnTo>
                  <a:pt x="0" y="1911697"/>
                </a:lnTo>
                <a:lnTo>
                  <a:pt x="2522305" y="1911697"/>
                </a:lnTo>
                <a:lnTo>
                  <a:pt x="252230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a:grpSpLocks noChangeAspect="true"/>
          </p:cNvGrpSpPr>
          <p:nvPr/>
        </p:nvGrpSpPr>
        <p:grpSpPr>
          <a:xfrm rot="0">
            <a:off x="9970145" y="1791851"/>
            <a:ext cx="5757482" cy="6324411"/>
            <a:chOff x="0" y="0"/>
            <a:chExt cx="5803900" cy="6375400"/>
          </a:xfrm>
        </p:grpSpPr>
        <p:sp>
          <p:nvSpPr>
            <p:cNvPr name="Freeform 3" id="3"/>
            <p:cNvSpPr/>
            <p:nvPr/>
          </p:nvSpPr>
          <p:spPr>
            <a:xfrm flipH="false" flipV="false" rot="0">
              <a:off x="12700" y="12700"/>
              <a:ext cx="5778500" cy="6350000"/>
            </a:xfrm>
            <a:custGeom>
              <a:avLst/>
              <a:gdLst/>
              <a:ahLst/>
              <a:cxnLst/>
              <a:rect r="r" b="b" t="t" l="l"/>
              <a:pathLst>
                <a:path h="6350000" w="5778500">
                  <a:moveTo>
                    <a:pt x="2889250" y="0"/>
                  </a:moveTo>
                  <a:cubicBezTo>
                    <a:pt x="1258570" y="0"/>
                    <a:pt x="0" y="1144270"/>
                    <a:pt x="0" y="2917190"/>
                  </a:cubicBezTo>
                  <a:cubicBezTo>
                    <a:pt x="0" y="4175760"/>
                    <a:pt x="0" y="6350000"/>
                    <a:pt x="0" y="6350000"/>
                  </a:cubicBezTo>
                  <a:lnTo>
                    <a:pt x="2889250" y="6350000"/>
                  </a:lnTo>
                  <a:lnTo>
                    <a:pt x="5778500" y="6350000"/>
                  </a:lnTo>
                  <a:cubicBezTo>
                    <a:pt x="5778500" y="6350000"/>
                    <a:pt x="5778500" y="4175760"/>
                    <a:pt x="5778500" y="2917190"/>
                  </a:cubicBezTo>
                  <a:cubicBezTo>
                    <a:pt x="5778500" y="1144270"/>
                    <a:pt x="4519930" y="0"/>
                    <a:pt x="2889250" y="0"/>
                  </a:cubicBezTo>
                  <a:close/>
                </a:path>
              </a:pathLst>
            </a:custGeom>
            <a:blipFill>
              <a:blip r:embed="rId2"/>
              <a:stretch>
                <a:fillRect l="-32314" t="0" r="-32314" b="0"/>
              </a:stretch>
            </a:blipFill>
          </p:spPr>
        </p:sp>
        <p:sp>
          <p:nvSpPr>
            <p:cNvPr name="Freeform 4" id="4"/>
            <p:cNvSpPr/>
            <p:nvPr/>
          </p:nvSpPr>
          <p:spPr>
            <a:xfrm flipH="false" flipV="false" rot="0">
              <a:off x="0" y="0"/>
              <a:ext cx="5803900" cy="6375400"/>
            </a:xfrm>
            <a:custGeom>
              <a:avLst/>
              <a:gdLst/>
              <a:ahLst/>
              <a:cxnLst/>
              <a:rect r="r" b="b" t="t" l="l"/>
              <a:pathLst>
                <a:path h="6375400" w="5803900">
                  <a:moveTo>
                    <a:pt x="5803900" y="6375400"/>
                  </a:moveTo>
                  <a:lnTo>
                    <a:pt x="0" y="6375400"/>
                  </a:lnTo>
                  <a:lnTo>
                    <a:pt x="0" y="2929890"/>
                  </a:lnTo>
                  <a:cubicBezTo>
                    <a:pt x="0" y="2495550"/>
                    <a:pt x="74930" y="2089150"/>
                    <a:pt x="223520" y="1720850"/>
                  </a:cubicBezTo>
                  <a:cubicBezTo>
                    <a:pt x="365760" y="1367790"/>
                    <a:pt x="571500" y="1056640"/>
                    <a:pt x="836930" y="797560"/>
                  </a:cubicBezTo>
                  <a:cubicBezTo>
                    <a:pt x="1361440" y="283210"/>
                    <a:pt x="2095500" y="0"/>
                    <a:pt x="2901950" y="0"/>
                  </a:cubicBezTo>
                  <a:cubicBezTo>
                    <a:pt x="3708400" y="0"/>
                    <a:pt x="4441190" y="283210"/>
                    <a:pt x="4966970" y="797560"/>
                  </a:cubicBezTo>
                  <a:cubicBezTo>
                    <a:pt x="5232400" y="1056640"/>
                    <a:pt x="5438140" y="1367790"/>
                    <a:pt x="5580380" y="1722120"/>
                  </a:cubicBezTo>
                  <a:cubicBezTo>
                    <a:pt x="5728970" y="2090420"/>
                    <a:pt x="5803900" y="2496820"/>
                    <a:pt x="5803900" y="2931160"/>
                  </a:cubicBezTo>
                  <a:lnTo>
                    <a:pt x="5803900" y="6375400"/>
                  </a:lnTo>
                  <a:close/>
                  <a:moveTo>
                    <a:pt x="25400" y="6350000"/>
                  </a:moveTo>
                  <a:lnTo>
                    <a:pt x="5778500" y="6350000"/>
                  </a:lnTo>
                  <a:lnTo>
                    <a:pt x="5778500" y="2929890"/>
                  </a:lnTo>
                  <a:cubicBezTo>
                    <a:pt x="5778500" y="2499360"/>
                    <a:pt x="5703570" y="2095500"/>
                    <a:pt x="5557520" y="1731010"/>
                  </a:cubicBezTo>
                  <a:cubicBezTo>
                    <a:pt x="5416550" y="1380490"/>
                    <a:pt x="5212080" y="1073150"/>
                    <a:pt x="4949190" y="815340"/>
                  </a:cubicBezTo>
                  <a:cubicBezTo>
                    <a:pt x="4428490" y="306070"/>
                    <a:pt x="3700780" y="25400"/>
                    <a:pt x="2901950" y="25400"/>
                  </a:cubicBezTo>
                  <a:cubicBezTo>
                    <a:pt x="2103120" y="25400"/>
                    <a:pt x="1375410" y="306070"/>
                    <a:pt x="854710" y="815340"/>
                  </a:cubicBezTo>
                  <a:cubicBezTo>
                    <a:pt x="591820" y="1071880"/>
                    <a:pt x="387350" y="1380490"/>
                    <a:pt x="246380" y="1731010"/>
                  </a:cubicBezTo>
                  <a:cubicBezTo>
                    <a:pt x="100330" y="2095500"/>
                    <a:pt x="25400" y="2499360"/>
                    <a:pt x="25400" y="2929890"/>
                  </a:cubicBezTo>
                  <a:lnTo>
                    <a:pt x="25400" y="6350000"/>
                  </a:lnTo>
                  <a:close/>
                </a:path>
              </a:pathLst>
            </a:custGeom>
            <a:solidFill>
              <a:srgbClr val="072F64"/>
            </a:solidFill>
          </p:spPr>
        </p:sp>
      </p:grpSp>
      <p:sp>
        <p:nvSpPr>
          <p:cNvPr name="Freeform 5" id="5"/>
          <p:cNvSpPr/>
          <p:nvPr/>
        </p:nvSpPr>
        <p:spPr>
          <a:xfrm flipH="false" flipV="false" rot="0">
            <a:off x="15235333" y="8116262"/>
            <a:ext cx="4047934" cy="4114800"/>
          </a:xfrm>
          <a:custGeom>
            <a:avLst/>
            <a:gdLst/>
            <a:ahLst/>
            <a:cxnLst/>
            <a:rect r="r" b="b" t="t" l="l"/>
            <a:pathLst>
              <a:path h="4114800" w="4047934">
                <a:moveTo>
                  <a:pt x="0" y="0"/>
                </a:moveTo>
                <a:lnTo>
                  <a:pt x="4047934" y="0"/>
                </a:lnTo>
                <a:lnTo>
                  <a:pt x="4047934"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5400000">
            <a:off x="8566129" y="8041440"/>
            <a:ext cx="812169" cy="2966827"/>
          </a:xfrm>
          <a:custGeom>
            <a:avLst/>
            <a:gdLst/>
            <a:ahLst/>
            <a:cxnLst/>
            <a:rect r="r" b="b" t="t" l="l"/>
            <a:pathLst>
              <a:path h="2966827" w="812169">
                <a:moveTo>
                  <a:pt x="0" y="0"/>
                </a:moveTo>
                <a:lnTo>
                  <a:pt x="812169" y="0"/>
                </a:lnTo>
                <a:lnTo>
                  <a:pt x="812169" y="2966827"/>
                </a:lnTo>
                <a:lnTo>
                  <a:pt x="0" y="296682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7" id="7"/>
          <p:cNvSpPr txBox="true"/>
          <p:nvPr/>
        </p:nvSpPr>
        <p:spPr>
          <a:xfrm rot="0">
            <a:off x="2432955" y="3258225"/>
            <a:ext cx="6711045" cy="3667887"/>
          </a:xfrm>
          <a:prstGeom prst="rect">
            <a:avLst/>
          </a:prstGeom>
        </p:spPr>
        <p:txBody>
          <a:bodyPr anchor="t" rtlCol="false" tIns="0" lIns="0" bIns="0" rIns="0">
            <a:spAutoFit/>
          </a:bodyPr>
          <a:lstStyle/>
          <a:p>
            <a:pPr algn="l">
              <a:lnSpc>
                <a:spcPts val="13824"/>
              </a:lnSpc>
            </a:pPr>
            <a:r>
              <a:rPr lang="en-US" sz="14400" b="true">
                <a:solidFill>
                  <a:srgbClr val="072F64"/>
                </a:solidFill>
                <a:latin typeface="Arimo Bold"/>
                <a:ea typeface="Arimo Bold"/>
                <a:cs typeface="Arimo Bold"/>
                <a:sym typeface="Arimo Bold"/>
              </a:rPr>
              <a:t>Thank</a:t>
            </a:r>
          </a:p>
          <a:p>
            <a:pPr algn="l">
              <a:lnSpc>
                <a:spcPts val="13824"/>
              </a:lnSpc>
            </a:pPr>
            <a:r>
              <a:rPr lang="en-US" sz="14400" b="true">
                <a:solidFill>
                  <a:srgbClr val="072F64"/>
                </a:solidFill>
                <a:latin typeface="Arimo Bold"/>
                <a:ea typeface="Arimo Bold"/>
                <a:cs typeface="Arimo Bold"/>
                <a:sym typeface="Arimo Bold"/>
              </a:rPr>
              <a:t>You</a:t>
            </a:r>
          </a:p>
        </p:txBody>
      </p:sp>
      <p:sp>
        <p:nvSpPr>
          <p:cNvPr name="Freeform 8" id="8"/>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9" id="9"/>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true" flipV="false" rot="0">
            <a:off x="-435429" y="0"/>
            <a:ext cx="2522306" cy="1911697"/>
          </a:xfrm>
          <a:custGeom>
            <a:avLst/>
            <a:gdLst/>
            <a:ahLst/>
            <a:cxnLst/>
            <a:rect r="r" b="b" t="t" l="l"/>
            <a:pathLst>
              <a:path h="1911697" w="2522306">
                <a:moveTo>
                  <a:pt x="2522306" y="0"/>
                </a:moveTo>
                <a:lnTo>
                  <a:pt x="0" y="0"/>
                </a:lnTo>
                <a:lnTo>
                  <a:pt x="0" y="1911697"/>
                </a:lnTo>
                <a:lnTo>
                  <a:pt x="2522306" y="1911697"/>
                </a:lnTo>
                <a:lnTo>
                  <a:pt x="2522306"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true" flipV="true" rot="0">
            <a:off x="17259300" y="6708724"/>
            <a:ext cx="4047935" cy="4114800"/>
          </a:xfrm>
          <a:custGeom>
            <a:avLst/>
            <a:gdLst/>
            <a:ahLst/>
            <a:cxnLst/>
            <a:rect r="r" b="b" t="t" l="l"/>
            <a:pathLst>
              <a:path h="4114800" w="4047935">
                <a:moveTo>
                  <a:pt x="4047934" y="4114800"/>
                </a:moveTo>
                <a:lnTo>
                  <a:pt x="0" y="4114800"/>
                </a:lnTo>
                <a:lnTo>
                  <a:pt x="0" y="0"/>
                </a:lnTo>
                <a:lnTo>
                  <a:pt x="4047934" y="0"/>
                </a:lnTo>
                <a:lnTo>
                  <a:pt x="4047934" y="411480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580571" y="0"/>
            <a:ext cx="2522306" cy="1911697"/>
          </a:xfrm>
          <a:custGeom>
            <a:avLst/>
            <a:gdLst/>
            <a:ahLst/>
            <a:cxnLst/>
            <a:rect r="r" b="b" t="t" l="l"/>
            <a:pathLst>
              <a:path h="1911697" w="2522306">
                <a:moveTo>
                  <a:pt x="2522305" y="0"/>
                </a:moveTo>
                <a:lnTo>
                  <a:pt x="0" y="0"/>
                </a:lnTo>
                <a:lnTo>
                  <a:pt x="0" y="1911697"/>
                </a:lnTo>
                <a:lnTo>
                  <a:pt x="2522305" y="1911697"/>
                </a:lnTo>
                <a:lnTo>
                  <a:pt x="2522305"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5400000">
            <a:off x="9949199" y="-492188"/>
            <a:ext cx="812169" cy="2966827"/>
          </a:xfrm>
          <a:custGeom>
            <a:avLst/>
            <a:gdLst/>
            <a:ahLst/>
            <a:cxnLst/>
            <a:rect r="r" b="b" t="t" l="l"/>
            <a:pathLst>
              <a:path h="2966827" w="812169">
                <a:moveTo>
                  <a:pt x="0" y="0"/>
                </a:moveTo>
                <a:lnTo>
                  <a:pt x="812169" y="0"/>
                </a:lnTo>
                <a:lnTo>
                  <a:pt x="812169" y="2966827"/>
                </a:lnTo>
                <a:lnTo>
                  <a:pt x="0" y="29668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grpSp>
        <p:nvGrpSpPr>
          <p:cNvPr name="Group 5" id="5"/>
          <p:cNvGrpSpPr/>
          <p:nvPr/>
        </p:nvGrpSpPr>
        <p:grpSpPr>
          <a:xfrm rot="0">
            <a:off x="11582022" y="3492144"/>
            <a:ext cx="6182924" cy="5002945"/>
            <a:chOff x="0" y="0"/>
            <a:chExt cx="1706417" cy="1380756"/>
          </a:xfrm>
        </p:grpSpPr>
        <p:sp>
          <p:nvSpPr>
            <p:cNvPr name="Freeform 6" id="6"/>
            <p:cNvSpPr/>
            <p:nvPr/>
          </p:nvSpPr>
          <p:spPr>
            <a:xfrm flipH="false" flipV="false" rot="0">
              <a:off x="0" y="0"/>
              <a:ext cx="1706417" cy="1380756"/>
            </a:xfrm>
            <a:custGeom>
              <a:avLst/>
              <a:gdLst/>
              <a:ahLst/>
              <a:cxnLst/>
              <a:rect r="r" b="b" t="t" l="l"/>
              <a:pathLst>
                <a:path h="1380756" w="1706417">
                  <a:moveTo>
                    <a:pt x="28799" y="0"/>
                  </a:moveTo>
                  <a:lnTo>
                    <a:pt x="1677618" y="0"/>
                  </a:lnTo>
                  <a:cubicBezTo>
                    <a:pt x="1693523" y="0"/>
                    <a:pt x="1706417" y="12894"/>
                    <a:pt x="1706417" y="28799"/>
                  </a:cubicBezTo>
                  <a:lnTo>
                    <a:pt x="1706417" y="1351957"/>
                  </a:lnTo>
                  <a:cubicBezTo>
                    <a:pt x="1706417" y="1359595"/>
                    <a:pt x="1703383" y="1366920"/>
                    <a:pt x="1697982" y="1372321"/>
                  </a:cubicBezTo>
                  <a:cubicBezTo>
                    <a:pt x="1692581" y="1377722"/>
                    <a:pt x="1685256" y="1380756"/>
                    <a:pt x="1677618" y="1380756"/>
                  </a:cubicBezTo>
                  <a:lnTo>
                    <a:pt x="28799" y="1380756"/>
                  </a:lnTo>
                  <a:cubicBezTo>
                    <a:pt x="12894" y="1380756"/>
                    <a:pt x="0" y="1367862"/>
                    <a:pt x="0" y="1351957"/>
                  </a:cubicBezTo>
                  <a:lnTo>
                    <a:pt x="0" y="28799"/>
                  </a:lnTo>
                  <a:cubicBezTo>
                    <a:pt x="0" y="12894"/>
                    <a:pt x="12894" y="0"/>
                    <a:pt x="28799" y="0"/>
                  </a:cubicBezTo>
                  <a:close/>
                </a:path>
              </a:pathLst>
            </a:custGeom>
            <a:blipFill>
              <a:blip r:embed="rId8"/>
              <a:stretch>
                <a:fillRect l="0" t="-2221" r="0" b="-2221"/>
              </a:stretch>
            </a:blipFill>
          </p:spPr>
        </p:sp>
      </p:grpSp>
      <p:sp>
        <p:nvSpPr>
          <p:cNvPr name="TextBox 7" id="7"/>
          <p:cNvSpPr txBox="true"/>
          <p:nvPr/>
        </p:nvSpPr>
        <p:spPr>
          <a:xfrm rot="0">
            <a:off x="1729968" y="2042398"/>
            <a:ext cx="7031480" cy="1019175"/>
          </a:xfrm>
          <a:prstGeom prst="rect">
            <a:avLst/>
          </a:prstGeom>
        </p:spPr>
        <p:txBody>
          <a:bodyPr anchor="t" rtlCol="false" tIns="0" lIns="0" bIns="0" rIns="0">
            <a:spAutoFit/>
          </a:bodyPr>
          <a:lstStyle/>
          <a:p>
            <a:pPr algn="l">
              <a:lnSpc>
                <a:spcPts val="7200"/>
              </a:lnSpc>
            </a:pPr>
            <a:r>
              <a:rPr lang="en-US" sz="7500" b="true">
                <a:solidFill>
                  <a:srgbClr val="072F64"/>
                </a:solidFill>
                <a:latin typeface="Arimo Bold"/>
                <a:ea typeface="Arimo Bold"/>
                <a:cs typeface="Arimo Bold"/>
                <a:sym typeface="Arimo Bold"/>
              </a:rPr>
              <a:t>Introduction</a:t>
            </a:r>
          </a:p>
        </p:txBody>
      </p:sp>
      <p:sp>
        <p:nvSpPr>
          <p:cNvPr name="TextBox 8" id="8"/>
          <p:cNvSpPr txBox="true"/>
          <p:nvPr/>
        </p:nvSpPr>
        <p:spPr>
          <a:xfrm rot="0">
            <a:off x="1729968" y="3396894"/>
            <a:ext cx="9533089" cy="5966080"/>
          </a:xfrm>
          <a:prstGeom prst="rect">
            <a:avLst/>
          </a:prstGeom>
        </p:spPr>
        <p:txBody>
          <a:bodyPr anchor="t" rtlCol="false" tIns="0" lIns="0" bIns="0" rIns="0">
            <a:spAutoFit/>
          </a:bodyPr>
          <a:lstStyle/>
          <a:p>
            <a:pPr algn="l" marL="669286" indent="-334643" lvl="1">
              <a:lnSpc>
                <a:spcPts val="4742"/>
              </a:lnSpc>
              <a:buFont typeface="Arial"/>
              <a:buChar char="•"/>
            </a:pPr>
            <a:r>
              <a:rPr lang="en-US" sz="3099">
                <a:solidFill>
                  <a:srgbClr val="1A3636"/>
                </a:solidFill>
                <a:latin typeface="Garet"/>
                <a:ea typeface="Garet"/>
                <a:cs typeface="Garet"/>
                <a:sym typeface="Garet"/>
              </a:rPr>
              <a:t>This project aims to digitize and simplify student management and communication at the Aqraba Educational Center for Creativity and Excellence. Using the Adalo platform, we developed an integrated mobile app that allows students to register for courses, view materials, check schedules and prices, and receive updates and announcements from the center — all in a user-friendly and efficient way.</a:t>
            </a:r>
          </a:p>
        </p:txBody>
      </p:sp>
      <p:sp>
        <p:nvSpPr>
          <p:cNvPr name="Freeform 9" id="9"/>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10" id="10"/>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11">
              <a:extLst>
                <a:ext uri="{96DAC541-7B7A-43D3-8B79-37D633B846F1}">
                  <asvg:svgBlip xmlns:asvg="http://schemas.microsoft.com/office/drawing/2016/SVG/main" r:embed="rId12"/>
                </a:ext>
              </a:extLst>
            </a:blip>
            <a:stretch>
              <a:fillRect l="0" t="0" r="0" b="0"/>
            </a:stretch>
          </a:blipFill>
        </p:spPr>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true" flipV="true" rot="0">
            <a:off x="17259300" y="6431072"/>
            <a:ext cx="4047935" cy="4114800"/>
          </a:xfrm>
          <a:custGeom>
            <a:avLst/>
            <a:gdLst/>
            <a:ahLst/>
            <a:cxnLst/>
            <a:rect r="r" b="b" t="t" l="l"/>
            <a:pathLst>
              <a:path h="4114800" w="4047935">
                <a:moveTo>
                  <a:pt x="4047934" y="4114800"/>
                </a:moveTo>
                <a:lnTo>
                  <a:pt x="0" y="4114800"/>
                </a:lnTo>
                <a:lnTo>
                  <a:pt x="0" y="0"/>
                </a:lnTo>
                <a:lnTo>
                  <a:pt x="4047934" y="0"/>
                </a:lnTo>
                <a:lnTo>
                  <a:pt x="4047934" y="411480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508000" y="72851"/>
            <a:ext cx="2522306" cy="1911697"/>
          </a:xfrm>
          <a:custGeom>
            <a:avLst/>
            <a:gdLst/>
            <a:ahLst/>
            <a:cxnLst/>
            <a:rect r="r" b="b" t="t" l="l"/>
            <a:pathLst>
              <a:path h="1911697" w="2522306">
                <a:moveTo>
                  <a:pt x="2522306" y="0"/>
                </a:moveTo>
                <a:lnTo>
                  <a:pt x="0" y="0"/>
                </a:lnTo>
                <a:lnTo>
                  <a:pt x="0" y="1911698"/>
                </a:lnTo>
                <a:lnTo>
                  <a:pt x="2522306" y="1911698"/>
                </a:lnTo>
                <a:lnTo>
                  <a:pt x="252230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5400000">
            <a:off x="12053017" y="-577181"/>
            <a:ext cx="812169" cy="2966827"/>
          </a:xfrm>
          <a:custGeom>
            <a:avLst/>
            <a:gdLst/>
            <a:ahLst/>
            <a:cxnLst/>
            <a:rect r="r" b="b" t="t" l="l"/>
            <a:pathLst>
              <a:path h="2966827" w="812169">
                <a:moveTo>
                  <a:pt x="0" y="0"/>
                </a:moveTo>
                <a:lnTo>
                  <a:pt x="812168" y="0"/>
                </a:lnTo>
                <a:lnTo>
                  <a:pt x="812168" y="2966827"/>
                </a:lnTo>
                <a:lnTo>
                  <a:pt x="0" y="29668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5628260" y="1470898"/>
            <a:ext cx="7031480" cy="1019175"/>
          </a:xfrm>
          <a:prstGeom prst="rect">
            <a:avLst/>
          </a:prstGeom>
        </p:spPr>
        <p:txBody>
          <a:bodyPr anchor="t" rtlCol="false" tIns="0" lIns="0" bIns="0" rIns="0">
            <a:spAutoFit/>
          </a:bodyPr>
          <a:lstStyle/>
          <a:p>
            <a:pPr algn="ctr">
              <a:lnSpc>
                <a:spcPts val="7200"/>
              </a:lnSpc>
            </a:pPr>
            <a:r>
              <a:rPr lang="en-US" sz="7500" b="true">
                <a:solidFill>
                  <a:srgbClr val="072F64"/>
                </a:solidFill>
                <a:latin typeface="Arimo Bold"/>
                <a:ea typeface="Arimo Bold"/>
                <a:cs typeface="Arimo Bold"/>
                <a:sym typeface="Arimo Bold"/>
              </a:rPr>
              <a:t>Problem</a:t>
            </a:r>
          </a:p>
        </p:txBody>
      </p:sp>
      <p:sp>
        <p:nvSpPr>
          <p:cNvPr name="TextBox 6" id="6"/>
          <p:cNvSpPr txBox="true"/>
          <p:nvPr/>
        </p:nvSpPr>
        <p:spPr>
          <a:xfrm rot="0">
            <a:off x="3241031" y="2950500"/>
            <a:ext cx="11864938" cy="1054227"/>
          </a:xfrm>
          <a:prstGeom prst="rect">
            <a:avLst/>
          </a:prstGeom>
        </p:spPr>
        <p:txBody>
          <a:bodyPr anchor="t" rtlCol="false" tIns="0" lIns="0" bIns="0" rIns="0">
            <a:spAutoFit/>
          </a:bodyPr>
          <a:lstStyle/>
          <a:p>
            <a:pPr algn="ctr">
              <a:lnSpc>
                <a:spcPts val="4283"/>
              </a:lnSpc>
            </a:pPr>
            <a:r>
              <a:rPr lang="en-US" sz="2799">
                <a:solidFill>
                  <a:srgbClr val="072F64"/>
                </a:solidFill>
                <a:latin typeface="Garet"/>
                <a:ea typeface="Garet"/>
                <a:cs typeface="Garet"/>
                <a:sym typeface="Garet"/>
              </a:rPr>
              <a:t>The center faces organizational and communication issues due to outdated, paper-based processes.</a:t>
            </a:r>
          </a:p>
        </p:txBody>
      </p:sp>
      <p:grpSp>
        <p:nvGrpSpPr>
          <p:cNvPr name="Group 7" id="7"/>
          <p:cNvGrpSpPr/>
          <p:nvPr/>
        </p:nvGrpSpPr>
        <p:grpSpPr>
          <a:xfrm rot="0">
            <a:off x="2730929" y="5238584"/>
            <a:ext cx="6305147" cy="3601918"/>
            <a:chOff x="0" y="0"/>
            <a:chExt cx="1660615" cy="948653"/>
          </a:xfrm>
        </p:grpSpPr>
        <p:sp>
          <p:nvSpPr>
            <p:cNvPr name="Freeform 8" id="8"/>
            <p:cNvSpPr/>
            <p:nvPr/>
          </p:nvSpPr>
          <p:spPr>
            <a:xfrm flipH="false" flipV="false" rot="0">
              <a:off x="0" y="0"/>
              <a:ext cx="1660615" cy="948653"/>
            </a:xfrm>
            <a:custGeom>
              <a:avLst/>
              <a:gdLst/>
              <a:ahLst/>
              <a:cxnLst/>
              <a:rect r="r" b="b" t="t" l="l"/>
              <a:pathLst>
                <a:path h="948653" w="1660615">
                  <a:moveTo>
                    <a:pt x="81040" y="0"/>
                  </a:moveTo>
                  <a:lnTo>
                    <a:pt x="1579575" y="0"/>
                  </a:lnTo>
                  <a:cubicBezTo>
                    <a:pt x="1601068" y="0"/>
                    <a:pt x="1621681" y="8538"/>
                    <a:pt x="1636879" y="23736"/>
                  </a:cubicBezTo>
                  <a:cubicBezTo>
                    <a:pt x="1652077" y="38934"/>
                    <a:pt x="1660615" y="59547"/>
                    <a:pt x="1660615" y="81040"/>
                  </a:cubicBezTo>
                  <a:lnTo>
                    <a:pt x="1660615" y="867614"/>
                  </a:lnTo>
                  <a:cubicBezTo>
                    <a:pt x="1660615" y="889107"/>
                    <a:pt x="1652077" y="909719"/>
                    <a:pt x="1636879" y="924917"/>
                  </a:cubicBezTo>
                  <a:cubicBezTo>
                    <a:pt x="1621681" y="940115"/>
                    <a:pt x="1601068" y="948653"/>
                    <a:pt x="1579575" y="948653"/>
                  </a:cubicBezTo>
                  <a:lnTo>
                    <a:pt x="81040" y="948653"/>
                  </a:lnTo>
                  <a:cubicBezTo>
                    <a:pt x="59547" y="948653"/>
                    <a:pt x="38934" y="940115"/>
                    <a:pt x="23736" y="924917"/>
                  </a:cubicBezTo>
                  <a:cubicBezTo>
                    <a:pt x="8538" y="909719"/>
                    <a:pt x="0" y="889107"/>
                    <a:pt x="0" y="867614"/>
                  </a:cubicBezTo>
                  <a:lnTo>
                    <a:pt x="0" y="81040"/>
                  </a:lnTo>
                  <a:cubicBezTo>
                    <a:pt x="0" y="59547"/>
                    <a:pt x="8538" y="38934"/>
                    <a:pt x="23736" y="23736"/>
                  </a:cubicBezTo>
                  <a:cubicBezTo>
                    <a:pt x="38934" y="8538"/>
                    <a:pt x="59547" y="0"/>
                    <a:pt x="81040" y="0"/>
                  </a:cubicBezTo>
                  <a:close/>
                </a:path>
              </a:pathLst>
            </a:custGeom>
            <a:solidFill>
              <a:srgbClr val="8EA792"/>
            </a:solidFill>
          </p:spPr>
        </p:sp>
        <p:sp>
          <p:nvSpPr>
            <p:cNvPr name="TextBox 9" id="9"/>
            <p:cNvSpPr txBox="true"/>
            <p:nvPr/>
          </p:nvSpPr>
          <p:spPr>
            <a:xfrm>
              <a:off x="0" y="-57150"/>
              <a:ext cx="1660615" cy="1005803"/>
            </a:xfrm>
            <a:prstGeom prst="rect">
              <a:avLst/>
            </a:prstGeom>
          </p:spPr>
          <p:txBody>
            <a:bodyPr anchor="ctr" rtlCol="false" tIns="50800" lIns="50800" bIns="50800" rIns="50800"/>
            <a:lstStyle/>
            <a:p>
              <a:pPr algn="ctr">
                <a:lnSpc>
                  <a:spcPts val="3640"/>
                </a:lnSpc>
              </a:pPr>
            </a:p>
          </p:txBody>
        </p:sp>
      </p:grpSp>
      <p:grpSp>
        <p:nvGrpSpPr>
          <p:cNvPr name="Group 10" id="10"/>
          <p:cNvGrpSpPr/>
          <p:nvPr/>
        </p:nvGrpSpPr>
        <p:grpSpPr>
          <a:xfrm rot="0">
            <a:off x="9507166" y="5238584"/>
            <a:ext cx="6305147" cy="3601918"/>
            <a:chOff x="0" y="0"/>
            <a:chExt cx="1660615" cy="948653"/>
          </a:xfrm>
        </p:grpSpPr>
        <p:sp>
          <p:nvSpPr>
            <p:cNvPr name="Freeform 11" id="11"/>
            <p:cNvSpPr/>
            <p:nvPr/>
          </p:nvSpPr>
          <p:spPr>
            <a:xfrm flipH="false" flipV="false" rot="0">
              <a:off x="0" y="0"/>
              <a:ext cx="1660615" cy="948653"/>
            </a:xfrm>
            <a:custGeom>
              <a:avLst/>
              <a:gdLst/>
              <a:ahLst/>
              <a:cxnLst/>
              <a:rect r="r" b="b" t="t" l="l"/>
              <a:pathLst>
                <a:path h="948653" w="1660615">
                  <a:moveTo>
                    <a:pt x="81040" y="0"/>
                  </a:moveTo>
                  <a:lnTo>
                    <a:pt x="1579575" y="0"/>
                  </a:lnTo>
                  <a:cubicBezTo>
                    <a:pt x="1601068" y="0"/>
                    <a:pt x="1621681" y="8538"/>
                    <a:pt x="1636879" y="23736"/>
                  </a:cubicBezTo>
                  <a:cubicBezTo>
                    <a:pt x="1652077" y="38934"/>
                    <a:pt x="1660615" y="59547"/>
                    <a:pt x="1660615" y="81040"/>
                  </a:cubicBezTo>
                  <a:lnTo>
                    <a:pt x="1660615" y="867614"/>
                  </a:lnTo>
                  <a:cubicBezTo>
                    <a:pt x="1660615" y="889107"/>
                    <a:pt x="1652077" y="909719"/>
                    <a:pt x="1636879" y="924917"/>
                  </a:cubicBezTo>
                  <a:cubicBezTo>
                    <a:pt x="1621681" y="940115"/>
                    <a:pt x="1601068" y="948653"/>
                    <a:pt x="1579575" y="948653"/>
                  </a:cubicBezTo>
                  <a:lnTo>
                    <a:pt x="81040" y="948653"/>
                  </a:lnTo>
                  <a:cubicBezTo>
                    <a:pt x="59547" y="948653"/>
                    <a:pt x="38934" y="940115"/>
                    <a:pt x="23736" y="924917"/>
                  </a:cubicBezTo>
                  <a:cubicBezTo>
                    <a:pt x="8538" y="909719"/>
                    <a:pt x="0" y="889107"/>
                    <a:pt x="0" y="867614"/>
                  </a:cubicBezTo>
                  <a:lnTo>
                    <a:pt x="0" y="81040"/>
                  </a:lnTo>
                  <a:cubicBezTo>
                    <a:pt x="0" y="59547"/>
                    <a:pt x="8538" y="38934"/>
                    <a:pt x="23736" y="23736"/>
                  </a:cubicBezTo>
                  <a:cubicBezTo>
                    <a:pt x="38934" y="8538"/>
                    <a:pt x="59547" y="0"/>
                    <a:pt x="81040" y="0"/>
                  </a:cubicBezTo>
                  <a:close/>
                </a:path>
              </a:pathLst>
            </a:custGeom>
            <a:solidFill>
              <a:srgbClr val="8EA792"/>
            </a:solidFill>
          </p:spPr>
        </p:sp>
        <p:sp>
          <p:nvSpPr>
            <p:cNvPr name="TextBox 12" id="12"/>
            <p:cNvSpPr txBox="true"/>
            <p:nvPr/>
          </p:nvSpPr>
          <p:spPr>
            <a:xfrm>
              <a:off x="0" y="-57150"/>
              <a:ext cx="1660615" cy="1005803"/>
            </a:xfrm>
            <a:prstGeom prst="rect">
              <a:avLst/>
            </a:prstGeom>
          </p:spPr>
          <p:txBody>
            <a:bodyPr anchor="ctr" rtlCol="false" tIns="50800" lIns="50800" bIns="50800" rIns="50800"/>
            <a:lstStyle/>
            <a:p>
              <a:pPr algn="ctr">
                <a:lnSpc>
                  <a:spcPts val="3640"/>
                </a:lnSpc>
              </a:pPr>
            </a:p>
          </p:txBody>
        </p:sp>
      </p:grpSp>
      <p:sp>
        <p:nvSpPr>
          <p:cNvPr name="TextBox 13" id="13"/>
          <p:cNvSpPr txBox="true"/>
          <p:nvPr/>
        </p:nvSpPr>
        <p:spPr>
          <a:xfrm rot="0">
            <a:off x="2866892" y="5594259"/>
            <a:ext cx="6033221" cy="2942082"/>
          </a:xfrm>
          <a:prstGeom prst="rect">
            <a:avLst/>
          </a:prstGeom>
        </p:spPr>
        <p:txBody>
          <a:bodyPr anchor="t" rtlCol="false" tIns="0" lIns="0" bIns="0" rIns="0">
            <a:spAutoFit/>
          </a:bodyPr>
          <a:lstStyle/>
          <a:p>
            <a:pPr algn="l">
              <a:lnSpc>
                <a:spcPts val="3672"/>
              </a:lnSpc>
            </a:pPr>
            <a:r>
              <a:rPr lang="en-US" sz="2400" b="true">
                <a:solidFill>
                  <a:srgbClr val="264D4D"/>
                </a:solidFill>
                <a:latin typeface="Garet Bold"/>
                <a:ea typeface="Garet Bold"/>
                <a:cs typeface="Garet Bold"/>
                <a:sym typeface="Garet Bold"/>
              </a:rPr>
              <a:t>Operational Challenges:</a:t>
            </a:r>
          </a:p>
          <a:p>
            <a:pPr algn="l">
              <a:lnSpc>
                <a:spcPts val="3366"/>
              </a:lnSpc>
            </a:pPr>
            <a:r>
              <a:rPr lang="en-US" sz="2200">
                <a:solidFill>
                  <a:srgbClr val="FFFFFF"/>
                </a:solidFill>
                <a:latin typeface="Garet"/>
                <a:ea typeface="Garet"/>
                <a:cs typeface="Garet"/>
                <a:sym typeface="Garet"/>
              </a:rPr>
              <a:t> • The center still relies on traditional paper-based student registration, leading to data loss and delays.</a:t>
            </a:r>
          </a:p>
          <a:p>
            <a:pPr algn="l">
              <a:lnSpc>
                <a:spcPts val="3366"/>
              </a:lnSpc>
            </a:pPr>
            <a:r>
              <a:rPr lang="en-US" sz="2200">
                <a:solidFill>
                  <a:srgbClr val="FFFFFF"/>
                </a:solidFill>
                <a:latin typeface="Garet"/>
                <a:ea typeface="Garet"/>
                <a:cs typeface="Garet"/>
                <a:sym typeface="Garet"/>
              </a:rPr>
              <a:t> • There’s no centralized system to clearly display course details, fees, and schedules.</a:t>
            </a:r>
          </a:p>
        </p:txBody>
      </p:sp>
      <p:sp>
        <p:nvSpPr>
          <p:cNvPr name="TextBox 14" id="14"/>
          <p:cNvSpPr txBox="true"/>
          <p:nvPr/>
        </p:nvSpPr>
        <p:spPr>
          <a:xfrm rot="0">
            <a:off x="9906201" y="5575209"/>
            <a:ext cx="5507078" cy="2652141"/>
          </a:xfrm>
          <a:prstGeom prst="rect">
            <a:avLst/>
          </a:prstGeom>
        </p:spPr>
        <p:txBody>
          <a:bodyPr anchor="t" rtlCol="false" tIns="0" lIns="0" bIns="0" rIns="0">
            <a:spAutoFit/>
          </a:bodyPr>
          <a:lstStyle/>
          <a:p>
            <a:pPr algn="l">
              <a:lnSpc>
                <a:spcPts val="3824"/>
              </a:lnSpc>
            </a:pPr>
            <a:r>
              <a:rPr lang="en-US" sz="2499" b="true">
                <a:solidFill>
                  <a:srgbClr val="264D4D"/>
                </a:solidFill>
                <a:latin typeface="Garet Bold"/>
                <a:ea typeface="Garet Bold"/>
                <a:cs typeface="Garet Bold"/>
                <a:sym typeface="Garet Bold"/>
              </a:rPr>
              <a:t>Communication Barriers:</a:t>
            </a:r>
          </a:p>
          <a:p>
            <a:pPr algn="l">
              <a:lnSpc>
                <a:spcPts val="3519"/>
              </a:lnSpc>
            </a:pPr>
            <a:r>
              <a:rPr lang="en-US" sz="2300">
                <a:solidFill>
                  <a:srgbClr val="FFFFFF"/>
                </a:solidFill>
                <a:latin typeface="Garet"/>
                <a:ea typeface="Garet"/>
                <a:cs typeface="Garet"/>
                <a:sym typeface="Garet"/>
              </a:rPr>
              <a:t> • Students aren’t always informed of updates or deadlines effectively.</a:t>
            </a:r>
          </a:p>
          <a:p>
            <a:pPr algn="l">
              <a:lnSpc>
                <a:spcPts val="3519"/>
              </a:lnSpc>
            </a:pPr>
            <a:r>
              <a:rPr lang="en-US" sz="2300">
                <a:solidFill>
                  <a:srgbClr val="FFFFFF"/>
                </a:solidFill>
                <a:latin typeface="Garet"/>
                <a:ea typeface="Garet"/>
                <a:cs typeface="Garet"/>
                <a:sym typeface="Garet"/>
              </a:rPr>
              <a:t> • No digital interface is available for students or parents to easily connect with the center.</a:t>
            </a:r>
          </a:p>
        </p:txBody>
      </p:sp>
      <p:sp>
        <p:nvSpPr>
          <p:cNvPr name="Freeform 15" id="15"/>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6" id="16"/>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true" flipV="false" rot="0">
            <a:off x="14828063" y="7173057"/>
            <a:ext cx="3459937" cy="3113943"/>
          </a:xfrm>
          <a:custGeom>
            <a:avLst/>
            <a:gdLst/>
            <a:ahLst/>
            <a:cxnLst/>
            <a:rect r="r" b="b" t="t" l="l"/>
            <a:pathLst>
              <a:path h="3113943" w="3459937">
                <a:moveTo>
                  <a:pt x="3459937" y="0"/>
                </a:moveTo>
                <a:lnTo>
                  <a:pt x="0" y="0"/>
                </a:lnTo>
                <a:lnTo>
                  <a:pt x="0" y="3113943"/>
                </a:lnTo>
                <a:lnTo>
                  <a:pt x="3459937" y="3113943"/>
                </a:lnTo>
                <a:lnTo>
                  <a:pt x="345993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false" flipV="false" rot="0">
            <a:off x="-1855259" y="6172200"/>
            <a:ext cx="4047934" cy="4114800"/>
          </a:xfrm>
          <a:custGeom>
            <a:avLst/>
            <a:gdLst/>
            <a:ahLst/>
            <a:cxnLst/>
            <a:rect r="r" b="b" t="t" l="l"/>
            <a:pathLst>
              <a:path h="4114800" w="4047934">
                <a:moveTo>
                  <a:pt x="0" y="0"/>
                </a:moveTo>
                <a:lnTo>
                  <a:pt x="4047934" y="0"/>
                </a:lnTo>
                <a:lnTo>
                  <a:pt x="4047934"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true" flipV="false" rot="0">
            <a:off x="-329630" y="-19456"/>
            <a:ext cx="2522306" cy="1911697"/>
          </a:xfrm>
          <a:custGeom>
            <a:avLst/>
            <a:gdLst/>
            <a:ahLst/>
            <a:cxnLst/>
            <a:rect r="r" b="b" t="t" l="l"/>
            <a:pathLst>
              <a:path h="1911697" w="2522306">
                <a:moveTo>
                  <a:pt x="2522305" y="0"/>
                </a:moveTo>
                <a:lnTo>
                  <a:pt x="0" y="0"/>
                </a:lnTo>
                <a:lnTo>
                  <a:pt x="0" y="1911697"/>
                </a:lnTo>
                <a:lnTo>
                  <a:pt x="2522305" y="1911697"/>
                </a:lnTo>
                <a:lnTo>
                  <a:pt x="2522305"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false" flipV="false" rot="-5400000">
            <a:off x="10221329" y="-860798"/>
            <a:ext cx="812169" cy="2966827"/>
          </a:xfrm>
          <a:custGeom>
            <a:avLst/>
            <a:gdLst/>
            <a:ahLst/>
            <a:cxnLst/>
            <a:rect r="r" b="b" t="t" l="l"/>
            <a:pathLst>
              <a:path h="2966827" w="812169">
                <a:moveTo>
                  <a:pt x="0" y="0"/>
                </a:moveTo>
                <a:lnTo>
                  <a:pt x="812169" y="0"/>
                </a:lnTo>
                <a:lnTo>
                  <a:pt x="812169" y="2966827"/>
                </a:lnTo>
                <a:lnTo>
                  <a:pt x="0" y="2966827"/>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6" id="6"/>
          <p:cNvSpPr txBox="true"/>
          <p:nvPr/>
        </p:nvSpPr>
        <p:spPr>
          <a:xfrm rot="0">
            <a:off x="5911271" y="1444566"/>
            <a:ext cx="7031480" cy="1019175"/>
          </a:xfrm>
          <a:prstGeom prst="rect">
            <a:avLst/>
          </a:prstGeom>
        </p:spPr>
        <p:txBody>
          <a:bodyPr anchor="t" rtlCol="false" tIns="0" lIns="0" bIns="0" rIns="0">
            <a:spAutoFit/>
          </a:bodyPr>
          <a:lstStyle/>
          <a:p>
            <a:pPr algn="ctr">
              <a:lnSpc>
                <a:spcPts val="7200"/>
              </a:lnSpc>
            </a:pPr>
            <a:r>
              <a:rPr lang="en-US" sz="7500" b="true">
                <a:solidFill>
                  <a:srgbClr val="072F64"/>
                </a:solidFill>
                <a:latin typeface="Arimo Bold"/>
                <a:ea typeface="Arimo Bold"/>
                <a:cs typeface="Arimo Bold"/>
                <a:sym typeface="Arimo Bold"/>
              </a:rPr>
              <a:t>solution</a:t>
            </a:r>
          </a:p>
        </p:txBody>
      </p:sp>
      <p:sp>
        <p:nvSpPr>
          <p:cNvPr name="TextBox 7" id="7"/>
          <p:cNvSpPr txBox="true"/>
          <p:nvPr/>
        </p:nvSpPr>
        <p:spPr>
          <a:xfrm rot="0">
            <a:off x="3900786" y="2782918"/>
            <a:ext cx="9194074" cy="1054227"/>
          </a:xfrm>
          <a:prstGeom prst="rect">
            <a:avLst/>
          </a:prstGeom>
        </p:spPr>
        <p:txBody>
          <a:bodyPr anchor="t" rtlCol="false" tIns="0" lIns="0" bIns="0" rIns="0">
            <a:spAutoFit/>
          </a:bodyPr>
          <a:lstStyle/>
          <a:p>
            <a:pPr algn="ctr">
              <a:lnSpc>
                <a:spcPts val="4283"/>
              </a:lnSpc>
            </a:pPr>
            <a:r>
              <a:rPr lang="en-US" sz="2799">
                <a:solidFill>
                  <a:srgbClr val="072F64"/>
                </a:solidFill>
                <a:latin typeface="Garet"/>
                <a:ea typeface="Garet"/>
                <a:cs typeface="Garet"/>
                <a:sym typeface="Garet"/>
              </a:rPr>
              <a:t>A custom mobile app was developed using Adalo to overcome the center’s management and communication challenges.</a:t>
            </a:r>
          </a:p>
        </p:txBody>
      </p:sp>
      <p:grpSp>
        <p:nvGrpSpPr>
          <p:cNvPr name="Group 8" id="8"/>
          <p:cNvGrpSpPr/>
          <p:nvPr/>
        </p:nvGrpSpPr>
        <p:grpSpPr>
          <a:xfrm rot="0">
            <a:off x="2192675" y="5289515"/>
            <a:ext cx="6305147" cy="3601918"/>
            <a:chOff x="0" y="0"/>
            <a:chExt cx="1660615" cy="948653"/>
          </a:xfrm>
        </p:grpSpPr>
        <p:sp>
          <p:nvSpPr>
            <p:cNvPr name="Freeform 9" id="9"/>
            <p:cNvSpPr/>
            <p:nvPr/>
          </p:nvSpPr>
          <p:spPr>
            <a:xfrm flipH="false" flipV="false" rot="0">
              <a:off x="0" y="0"/>
              <a:ext cx="1660615" cy="948653"/>
            </a:xfrm>
            <a:custGeom>
              <a:avLst/>
              <a:gdLst/>
              <a:ahLst/>
              <a:cxnLst/>
              <a:rect r="r" b="b" t="t" l="l"/>
              <a:pathLst>
                <a:path h="948653" w="1660615">
                  <a:moveTo>
                    <a:pt x="81040" y="0"/>
                  </a:moveTo>
                  <a:lnTo>
                    <a:pt x="1579575" y="0"/>
                  </a:lnTo>
                  <a:cubicBezTo>
                    <a:pt x="1601068" y="0"/>
                    <a:pt x="1621681" y="8538"/>
                    <a:pt x="1636879" y="23736"/>
                  </a:cubicBezTo>
                  <a:cubicBezTo>
                    <a:pt x="1652077" y="38934"/>
                    <a:pt x="1660615" y="59547"/>
                    <a:pt x="1660615" y="81040"/>
                  </a:cubicBezTo>
                  <a:lnTo>
                    <a:pt x="1660615" y="867614"/>
                  </a:lnTo>
                  <a:cubicBezTo>
                    <a:pt x="1660615" y="889107"/>
                    <a:pt x="1652077" y="909719"/>
                    <a:pt x="1636879" y="924917"/>
                  </a:cubicBezTo>
                  <a:cubicBezTo>
                    <a:pt x="1621681" y="940115"/>
                    <a:pt x="1601068" y="948653"/>
                    <a:pt x="1579575" y="948653"/>
                  </a:cubicBezTo>
                  <a:lnTo>
                    <a:pt x="81040" y="948653"/>
                  </a:lnTo>
                  <a:cubicBezTo>
                    <a:pt x="59547" y="948653"/>
                    <a:pt x="38934" y="940115"/>
                    <a:pt x="23736" y="924917"/>
                  </a:cubicBezTo>
                  <a:cubicBezTo>
                    <a:pt x="8538" y="909719"/>
                    <a:pt x="0" y="889107"/>
                    <a:pt x="0" y="867614"/>
                  </a:cubicBezTo>
                  <a:lnTo>
                    <a:pt x="0" y="81040"/>
                  </a:lnTo>
                  <a:cubicBezTo>
                    <a:pt x="0" y="59547"/>
                    <a:pt x="8538" y="38934"/>
                    <a:pt x="23736" y="23736"/>
                  </a:cubicBezTo>
                  <a:cubicBezTo>
                    <a:pt x="38934" y="8538"/>
                    <a:pt x="59547" y="0"/>
                    <a:pt x="81040" y="0"/>
                  </a:cubicBezTo>
                  <a:close/>
                </a:path>
              </a:pathLst>
            </a:custGeom>
            <a:solidFill>
              <a:srgbClr val="8EA792"/>
            </a:solidFill>
          </p:spPr>
        </p:sp>
        <p:sp>
          <p:nvSpPr>
            <p:cNvPr name="TextBox 10" id="10"/>
            <p:cNvSpPr txBox="true"/>
            <p:nvPr/>
          </p:nvSpPr>
          <p:spPr>
            <a:xfrm>
              <a:off x="0" y="-57150"/>
              <a:ext cx="1660615" cy="1005803"/>
            </a:xfrm>
            <a:prstGeom prst="rect">
              <a:avLst/>
            </a:prstGeom>
          </p:spPr>
          <p:txBody>
            <a:bodyPr anchor="ctr" rtlCol="false" tIns="50800" lIns="50800" bIns="50800" rIns="50800"/>
            <a:lstStyle/>
            <a:p>
              <a:pPr algn="ctr">
                <a:lnSpc>
                  <a:spcPts val="3640"/>
                </a:lnSpc>
              </a:pPr>
            </a:p>
          </p:txBody>
        </p:sp>
      </p:grpSp>
      <p:grpSp>
        <p:nvGrpSpPr>
          <p:cNvPr name="Group 11" id="11"/>
          <p:cNvGrpSpPr/>
          <p:nvPr/>
        </p:nvGrpSpPr>
        <p:grpSpPr>
          <a:xfrm rot="0">
            <a:off x="9427011" y="5289515"/>
            <a:ext cx="6305147" cy="3484706"/>
            <a:chOff x="0" y="0"/>
            <a:chExt cx="1660615" cy="917783"/>
          </a:xfrm>
        </p:grpSpPr>
        <p:sp>
          <p:nvSpPr>
            <p:cNvPr name="Freeform 12" id="12"/>
            <p:cNvSpPr/>
            <p:nvPr/>
          </p:nvSpPr>
          <p:spPr>
            <a:xfrm flipH="false" flipV="false" rot="0">
              <a:off x="0" y="0"/>
              <a:ext cx="1660615" cy="917783"/>
            </a:xfrm>
            <a:custGeom>
              <a:avLst/>
              <a:gdLst/>
              <a:ahLst/>
              <a:cxnLst/>
              <a:rect r="r" b="b" t="t" l="l"/>
              <a:pathLst>
                <a:path h="917783" w="1660615">
                  <a:moveTo>
                    <a:pt x="81040" y="0"/>
                  </a:moveTo>
                  <a:lnTo>
                    <a:pt x="1579575" y="0"/>
                  </a:lnTo>
                  <a:cubicBezTo>
                    <a:pt x="1601068" y="0"/>
                    <a:pt x="1621681" y="8538"/>
                    <a:pt x="1636879" y="23736"/>
                  </a:cubicBezTo>
                  <a:cubicBezTo>
                    <a:pt x="1652077" y="38934"/>
                    <a:pt x="1660615" y="59547"/>
                    <a:pt x="1660615" y="81040"/>
                  </a:cubicBezTo>
                  <a:lnTo>
                    <a:pt x="1660615" y="836743"/>
                  </a:lnTo>
                  <a:cubicBezTo>
                    <a:pt x="1660615" y="858236"/>
                    <a:pt x="1652077" y="878849"/>
                    <a:pt x="1636879" y="894047"/>
                  </a:cubicBezTo>
                  <a:cubicBezTo>
                    <a:pt x="1621681" y="909245"/>
                    <a:pt x="1601068" y="917783"/>
                    <a:pt x="1579575" y="917783"/>
                  </a:cubicBezTo>
                  <a:lnTo>
                    <a:pt x="81040" y="917783"/>
                  </a:lnTo>
                  <a:cubicBezTo>
                    <a:pt x="59547" y="917783"/>
                    <a:pt x="38934" y="909245"/>
                    <a:pt x="23736" y="894047"/>
                  </a:cubicBezTo>
                  <a:cubicBezTo>
                    <a:pt x="8538" y="878849"/>
                    <a:pt x="0" y="858236"/>
                    <a:pt x="0" y="836743"/>
                  </a:cubicBezTo>
                  <a:lnTo>
                    <a:pt x="0" y="81040"/>
                  </a:lnTo>
                  <a:cubicBezTo>
                    <a:pt x="0" y="59547"/>
                    <a:pt x="8538" y="38934"/>
                    <a:pt x="23736" y="23736"/>
                  </a:cubicBezTo>
                  <a:cubicBezTo>
                    <a:pt x="38934" y="8538"/>
                    <a:pt x="59547" y="0"/>
                    <a:pt x="81040" y="0"/>
                  </a:cubicBezTo>
                  <a:close/>
                </a:path>
              </a:pathLst>
            </a:custGeom>
            <a:solidFill>
              <a:srgbClr val="8EA792"/>
            </a:solidFill>
          </p:spPr>
        </p:sp>
        <p:sp>
          <p:nvSpPr>
            <p:cNvPr name="TextBox 13" id="13"/>
            <p:cNvSpPr txBox="true"/>
            <p:nvPr/>
          </p:nvSpPr>
          <p:spPr>
            <a:xfrm>
              <a:off x="0" y="-57150"/>
              <a:ext cx="1660615" cy="974933"/>
            </a:xfrm>
            <a:prstGeom prst="rect">
              <a:avLst/>
            </a:prstGeom>
          </p:spPr>
          <p:txBody>
            <a:bodyPr anchor="ctr" rtlCol="false" tIns="50800" lIns="50800" bIns="50800" rIns="50800"/>
            <a:lstStyle/>
            <a:p>
              <a:pPr algn="ctr">
                <a:lnSpc>
                  <a:spcPts val="3640"/>
                </a:lnSpc>
              </a:pPr>
            </a:p>
          </p:txBody>
        </p:sp>
      </p:grpSp>
      <p:sp>
        <p:nvSpPr>
          <p:cNvPr name="TextBox 14" id="14"/>
          <p:cNvSpPr txBox="true"/>
          <p:nvPr/>
        </p:nvSpPr>
        <p:spPr>
          <a:xfrm rot="0">
            <a:off x="3088211" y="5576324"/>
            <a:ext cx="5022076" cy="2969038"/>
          </a:xfrm>
          <a:prstGeom prst="rect">
            <a:avLst/>
          </a:prstGeom>
        </p:spPr>
        <p:txBody>
          <a:bodyPr anchor="t" rtlCol="false" tIns="0" lIns="0" bIns="0" rIns="0">
            <a:spAutoFit/>
          </a:bodyPr>
          <a:lstStyle/>
          <a:p>
            <a:pPr algn="l">
              <a:lnSpc>
                <a:spcPts val="3794"/>
              </a:lnSpc>
            </a:pPr>
            <a:r>
              <a:rPr lang="en-US" sz="2479" b="true">
                <a:solidFill>
                  <a:srgbClr val="264D4D"/>
                </a:solidFill>
                <a:latin typeface="Garet Bold"/>
                <a:ea typeface="Garet Bold"/>
                <a:cs typeface="Garet Bold"/>
                <a:sym typeface="Garet Bold"/>
              </a:rPr>
              <a:t>Digital Management:</a:t>
            </a:r>
          </a:p>
          <a:p>
            <a:pPr algn="l">
              <a:lnSpc>
                <a:spcPts val="3362"/>
              </a:lnSpc>
            </a:pPr>
            <a:r>
              <a:rPr lang="en-US" sz="2197">
                <a:solidFill>
                  <a:srgbClr val="FFFFFF"/>
                </a:solidFill>
                <a:latin typeface="Garet"/>
                <a:ea typeface="Garet"/>
                <a:cs typeface="Garet"/>
                <a:sym typeface="Garet"/>
              </a:rPr>
              <a:t> • Students can register for available courses quickly and easily through the app.</a:t>
            </a:r>
          </a:p>
          <a:p>
            <a:pPr algn="l">
              <a:lnSpc>
                <a:spcPts val="3362"/>
              </a:lnSpc>
            </a:pPr>
            <a:r>
              <a:rPr lang="en-US" sz="2197">
                <a:solidFill>
                  <a:srgbClr val="FFFFFF"/>
                </a:solidFill>
                <a:latin typeface="Garet"/>
                <a:ea typeface="Garet"/>
                <a:cs typeface="Garet"/>
                <a:sym typeface="Garet"/>
              </a:rPr>
              <a:t> • All course content, schedules, and fees are clearly displayed in one place.</a:t>
            </a:r>
          </a:p>
        </p:txBody>
      </p:sp>
      <p:sp>
        <p:nvSpPr>
          <p:cNvPr name="TextBox 15" id="15"/>
          <p:cNvSpPr txBox="true"/>
          <p:nvPr/>
        </p:nvSpPr>
        <p:spPr>
          <a:xfrm rot="0">
            <a:off x="10298158" y="5585849"/>
            <a:ext cx="4562855" cy="2942564"/>
          </a:xfrm>
          <a:prstGeom prst="rect">
            <a:avLst/>
          </a:prstGeom>
        </p:spPr>
        <p:txBody>
          <a:bodyPr anchor="t" rtlCol="false" tIns="0" lIns="0" bIns="0" rIns="0">
            <a:spAutoFit/>
          </a:bodyPr>
          <a:lstStyle/>
          <a:p>
            <a:pPr algn="l">
              <a:lnSpc>
                <a:spcPts val="3628"/>
              </a:lnSpc>
            </a:pPr>
            <a:r>
              <a:rPr lang="en-US" sz="2371" b="true">
                <a:solidFill>
                  <a:srgbClr val="264D4D"/>
                </a:solidFill>
                <a:latin typeface="Garet Bold"/>
                <a:ea typeface="Garet Bold"/>
                <a:cs typeface="Garet Bold"/>
                <a:sym typeface="Garet Bold"/>
              </a:rPr>
              <a:t>Improved Communication:</a:t>
            </a:r>
          </a:p>
          <a:p>
            <a:pPr algn="l">
              <a:lnSpc>
                <a:spcPts val="3374"/>
              </a:lnSpc>
            </a:pPr>
            <a:r>
              <a:rPr lang="en-US" sz="2205">
                <a:solidFill>
                  <a:srgbClr val="FFFFFF"/>
                </a:solidFill>
                <a:latin typeface="Garet"/>
                <a:ea typeface="Garet"/>
                <a:cs typeface="Garet"/>
                <a:sym typeface="Garet"/>
              </a:rPr>
              <a:t> • The app allows the center to send instant announcements and updates.</a:t>
            </a:r>
          </a:p>
          <a:p>
            <a:pPr algn="l">
              <a:lnSpc>
                <a:spcPts val="3374"/>
              </a:lnSpc>
            </a:pPr>
            <a:r>
              <a:rPr lang="en-US" sz="2205">
                <a:solidFill>
                  <a:srgbClr val="FFFFFF"/>
                </a:solidFill>
                <a:latin typeface="Garet"/>
                <a:ea typeface="Garet"/>
                <a:cs typeface="Garet"/>
                <a:sym typeface="Garet"/>
              </a:rPr>
              <a:t> • A simple interface ensures easy access for students and parents to stay connected.</a:t>
            </a:r>
          </a:p>
        </p:txBody>
      </p:sp>
      <p:sp>
        <p:nvSpPr>
          <p:cNvPr name="Freeform 16" id="16"/>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true" flipV="true" rot="0">
            <a:off x="17259300" y="6959195"/>
            <a:ext cx="4047935" cy="4114800"/>
          </a:xfrm>
          <a:custGeom>
            <a:avLst/>
            <a:gdLst/>
            <a:ahLst/>
            <a:cxnLst/>
            <a:rect r="r" b="b" t="t" l="l"/>
            <a:pathLst>
              <a:path h="4114800" w="4047935">
                <a:moveTo>
                  <a:pt x="4047934" y="4114800"/>
                </a:moveTo>
                <a:lnTo>
                  <a:pt x="0" y="4114800"/>
                </a:lnTo>
                <a:lnTo>
                  <a:pt x="0" y="0"/>
                </a:lnTo>
                <a:lnTo>
                  <a:pt x="4047934" y="0"/>
                </a:lnTo>
                <a:lnTo>
                  <a:pt x="4047934" y="411480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232453" y="6875"/>
            <a:ext cx="2522306" cy="1911697"/>
          </a:xfrm>
          <a:custGeom>
            <a:avLst/>
            <a:gdLst/>
            <a:ahLst/>
            <a:cxnLst/>
            <a:rect r="r" b="b" t="t" l="l"/>
            <a:pathLst>
              <a:path h="1911697" w="2522306">
                <a:moveTo>
                  <a:pt x="2522306" y="0"/>
                </a:moveTo>
                <a:lnTo>
                  <a:pt x="0" y="0"/>
                </a:lnTo>
                <a:lnTo>
                  <a:pt x="0" y="1911698"/>
                </a:lnTo>
                <a:lnTo>
                  <a:pt x="2522306" y="1911698"/>
                </a:lnTo>
                <a:lnTo>
                  <a:pt x="252230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5400000">
            <a:off x="11561686" y="-855046"/>
            <a:ext cx="812169" cy="2966827"/>
          </a:xfrm>
          <a:custGeom>
            <a:avLst/>
            <a:gdLst/>
            <a:ahLst/>
            <a:cxnLst/>
            <a:rect r="r" b="b" t="t" l="l"/>
            <a:pathLst>
              <a:path h="2966827" w="812169">
                <a:moveTo>
                  <a:pt x="0" y="0"/>
                </a:moveTo>
                <a:lnTo>
                  <a:pt x="812169" y="0"/>
                </a:lnTo>
                <a:lnTo>
                  <a:pt x="812169" y="2966827"/>
                </a:lnTo>
                <a:lnTo>
                  <a:pt x="0" y="296682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5" id="5"/>
          <p:cNvSpPr txBox="true"/>
          <p:nvPr/>
        </p:nvSpPr>
        <p:spPr>
          <a:xfrm rot="0">
            <a:off x="4699698" y="1400439"/>
            <a:ext cx="8199176" cy="1884573"/>
          </a:xfrm>
          <a:prstGeom prst="rect">
            <a:avLst/>
          </a:prstGeom>
        </p:spPr>
        <p:txBody>
          <a:bodyPr anchor="t" rtlCol="false" tIns="0" lIns="0" bIns="0" rIns="0">
            <a:spAutoFit/>
          </a:bodyPr>
          <a:lstStyle/>
          <a:p>
            <a:pPr algn="ctr">
              <a:lnSpc>
                <a:spcPts val="4625"/>
              </a:lnSpc>
            </a:pPr>
          </a:p>
          <a:p>
            <a:pPr algn="ctr">
              <a:lnSpc>
                <a:spcPts val="4887"/>
              </a:lnSpc>
            </a:pPr>
            <a:r>
              <a:rPr lang="en-US" sz="5091" b="true">
                <a:solidFill>
                  <a:srgbClr val="072F64"/>
                </a:solidFill>
                <a:latin typeface="Arimo Bold"/>
                <a:ea typeface="Arimo Bold"/>
                <a:cs typeface="Arimo Bold"/>
                <a:sym typeface="Arimo Bold"/>
              </a:rPr>
              <a:t>Tools &amp; Technologies Used</a:t>
            </a:r>
          </a:p>
        </p:txBody>
      </p:sp>
      <p:sp>
        <p:nvSpPr>
          <p:cNvPr name="TextBox 6" id="6"/>
          <p:cNvSpPr txBox="true"/>
          <p:nvPr/>
        </p:nvSpPr>
        <p:spPr>
          <a:xfrm rot="0">
            <a:off x="6320230" y="9666015"/>
            <a:ext cx="5647540" cy="339724"/>
          </a:xfrm>
          <a:prstGeom prst="rect">
            <a:avLst/>
          </a:prstGeom>
        </p:spPr>
        <p:txBody>
          <a:bodyPr anchor="t" rtlCol="false" tIns="0" lIns="0" bIns="0" rIns="0">
            <a:spAutoFit/>
          </a:bodyPr>
          <a:lstStyle/>
          <a:p>
            <a:pPr algn="ctr">
              <a:lnSpc>
                <a:spcPts val="2800"/>
              </a:lnSpc>
            </a:pPr>
            <a:r>
              <a:rPr lang="en-US" sz="2000">
                <a:solidFill>
                  <a:srgbClr val="FFFFFF"/>
                </a:solidFill>
                <a:latin typeface="Garet"/>
                <a:ea typeface="Garet"/>
                <a:cs typeface="Garet"/>
                <a:sym typeface="Garet"/>
              </a:rPr>
              <a:t>Presentation by Jacqueline Thompson</a:t>
            </a:r>
          </a:p>
        </p:txBody>
      </p:sp>
      <p:grpSp>
        <p:nvGrpSpPr>
          <p:cNvPr name="Group 7" id="7"/>
          <p:cNvGrpSpPr/>
          <p:nvPr/>
        </p:nvGrpSpPr>
        <p:grpSpPr>
          <a:xfrm rot="0">
            <a:off x="11032684" y="3728306"/>
            <a:ext cx="5699764" cy="3281955"/>
            <a:chOff x="0" y="0"/>
            <a:chExt cx="1501173" cy="864383"/>
          </a:xfrm>
        </p:grpSpPr>
        <p:sp>
          <p:nvSpPr>
            <p:cNvPr name="Freeform 8" id="8"/>
            <p:cNvSpPr/>
            <p:nvPr/>
          </p:nvSpPr>
          <p:spPr>
            <a:xfrm flipH="false" flipV="false" rot="0">
              <a:off x="0" y="0"/>
              <a:ext cx="1501173" cy="864383"/>
            </a:xfrm>
            <a:custGeom>
              <a:avLst/>
              <a:gdLst/>
              <a:ahLst/>
              <a:cxnLst/>
              <a:rect r="r" b="b" t="t" l="l"/>
              <a:pathLst>
                <a:path h="864383" w="1501173">
                  <a:moveTo>
                    <a:pt x="69273" y="0"/>
                  </a:moveTo>
                  <a:lnTo>
                    <a:pt x="1431900" y="0"/>
                  </a:lnTo>
                  <a:cubicBezTo>
                    <a:pt x="1470158" y="0"/>
                    <a:pt x="1501173" y="31014"/>
                    <a:pt x="1501173" y="69273"/>
                  </a:cubicBezTo>
                  <a:lnTo>
                    <a:pt x="1501173" y="795111"/>
                  </a:lnTo>
                  <a:cubicBezTo>
                    <a:pt x="1501173" y="813483"/>
                    <a:pt x="1493874" y="831103"/>
                    <a:pt x="1480883" y="844094"/>
                  </a:cubicBezTo>
                  <a:cubicBezTo>
                    <a:pt x="1467892" y="857085"/>
                    <a:pt x="1450272" y="864383"/>
                    <a:pt x="1431900" y="864383"/>
                  </a:cubicBezTo>
                  <a:lnTo>
                    <a:pt x="69273" y="864383"/>
                  </a:lnTo>
                  <a:cubicBezTo>
                    <a:pt x="50900" y="864383"/>
                    <a:pt x="33281" y="857085"/>
                    <a:pt x="20289" y="844094"/>
                  </a:cubicBezTo>
                  <a:cubicBezTo>
                    <a:pt x="7298" y="831103"/>
                    <a:pt x="0" y="813483"/>
                    <a:pt x="0" y="795111"/>
                  </a:cubicBezTo>
                  <a:lnTo>
                    <a:pt x="0" y="69273"/>
                  </a:lnTo>
                  <a:cubicBezTo>
                    <a:pt x="0" y="50900"/>
                    <a:pt x="7298" y="33281"/>
                    <a:pt x="20289" y="20289"/>
                  </a:cubicBezTo>
                  <a:cubicBezTo>
                    <a:pt x="33281" y="7298"/>
                    <a:pt x="50900" y="0"/>
                    <a:pt x="69273" y="0"/>
                  </a:cubicBezTo>
                  <a:close/>
                </a:path>
              </a:pathLst>
            </a:custGeom>
            <a:solidFill>
              <a:srgbClr val="8EA792"/>
            </a:solidFill>
          </p:spPr>
        </p:sp>
        <p:sp>
          <p:nvSpPr>
            <p:cNvPr name="TextBox 9" id="9"/>
            <p:cNvSpPr txBox="true"/>
            <p:nvPr/>
          </p:nvSpPr>
          <p:spPr>
            <a:xfrm>
              <a:off x="0" y="-28575"/>
              <a:ext cx="1501173" cy="892958"/>
            </a:xfrm>
            <a:prstGeom prst="rect">
              <a:avLst/>
            </a:prstGeom>
          </p:spPr>
          <p:txBody>
            <a:bodyPr anchor="ctr" rtlCol="false" tIns="50800" lIns="50800" bIns="50800" rIns="50800"/>
            <a:lstStyle/>
            <a:p>
              <a:pPr algn="ctr">
                <a:lnSpc>
                  <a:spcPts val="2514"/>
                </a:lnSpc>
              </a:pPr>
            </a:p>
          </p:txBody>
        </p:sp>
      </p:grpSp>
      <p:grpSp>
        <p:nvGrpSpPr>
          <p:cNvPr name="Group 10" id="10"/>
          <p:cNvGrpSpPr/>
          <p:nvPr/>
        </p:nvGrpSpPr>
        <p:grpSpPr>
          <a:xfrm rot="0">
            <a:off x="3444236" y="3837145"/>
            <a:ext cx="5699764" cy="3281955"/>
            <a:chOff x="0" y="0"/>
            <a:chExt cx="1501173" cy="864383"/>
          </a:xfrm>
        </p:grpSpPr>
        <p:sp>
          <p:nvSpPr>
            <p:cNvPr name="Freeform 11" id="11"/>
            <p:cNvSpPr/>
            <p:nvPr/>
          </p:nvSpPr>
          <p:spPr>
            <a:xfrm flipH="false" flipV="false" rot="0">
              <a:off x="0" y="0"/>
              <a:ext cx="1501173" cy="864383"/>
            </a:xfrm>
            <a:custGeom>
              <a:avLst/>
              <a:gdLst/>
              <a:ahLst/>
              <a:cxnLst/>
              <a:rect r="r" b="b" t="t" l="l"/>
              <a:pathLst>
                <a:path h="864383" w="1501173">
                  <a:moveTo>
                    <a:pt x="69273" y="0"/>
                  </a:moveTo>
                  <a:lnTo>
                    <a:pt x="1431900" y="0"/>
                  </a:lnTo>
                  <a:cubicBezTo>
                    <a:pt x="1470158" y="0"/>
                    <a:pt x="1501173" y="31014"/>
                    <a:pt x="1501173" y="69273"/>
                  </a:cubicBezTo>
                  <a:lnTo>
                    <a:pt x="1501173" y="795111"/>
                  </a:lnTo>
                  <a:cubicBezTo>
                    <a:pt x="1501173" y="813483"/>
                    <a:pt x="1493874" y="831103"/>
                    <a:pt x="1480883" y="844094"/>
                  </a:cubicBezTo>
                  <a:cubicBezTo>
                    <a:pt x="1467892" y="857085"/>
                    <a:pt x="1450272" y="864383"/>
                    <a:pt x="1431900" y="864383"/>
                  </a:cubicBezTo>
                  <a:lnTo>
                    <a:pt x="69273" y="864383"/>
                  </a:lnTo>
                  <a:cubicBezTo>
                    <a:pt x="50900" y="864383"/>
                    <a:pt x="33281" y="857085"/>
                    <a:pt x="20289" y="844094"/>
                  </a:cubicBezTo>
                  <a:cubicBezTo>
                    <a:pt x="7298" y="831103"/>
                    <a:pt x="0" y="813483"/>
                    <a:pt x="0" y="795111"/>
                  </a:cubicBezTo>
                  <a:lnTo>
                    <a:pt x="0" y="69273"/>
                  </a:lnTo>
                  <a:cubicBezTo>
                    <a:pt x="0" y="50900"/>
                    <a:pt x="7298" y="33281"/>
                    <a:pt x="20289" y="20289"/>
                  </a:cubicBezTo>
                  <a:cubicBezTo>
                    <a:pt x="33281" y="7298"/>
                    <a:pt x="50900" y="0"/>
                    <a:pt x="69273" y="0"/>
                  </a:cubicBezTo>
                  <a:close/>
                </a:path>
              </a:pathLst>
            </a:custGeom>
            <a:solidFill>
              <a:srgbClr val="8EA792"/>
            </a:solidFill>
          </p:spPr>
        </p:sp>
        <p:sp>
          <p:nvSpPr>
            <p:cNvPr name="TextBox 12" id="12"/>
            <p:cNvSpPr txBox="true"/>
            <p:nvPr/>
          </p:nvSpPr>
          <p:spPr>
            <a:xfrm>
              <a:off x="0" y="-28575"/>
              <a:ext cx="1501173" cy="892958"/>
            </a:xfrm>
            <a:prstGeom prst="rect">
              <a:avLst/>
            </a:prstGeom>
          </p:spPr>
          <p:txBody>
            <a:bodyPr anchor="ctr" rtlCol="false" tIns="50800" lIns="50800" bIns="50800" rIns="50800"/>
            <a:lstStyle/>
            <a:p>
              <a:pPr algn="ctr">
                <a:lnSpc>
                  <a:spcPts val="2514"/>
                </a:lnSpc>
              </a:pPr>
            </a:p>
          </p:txBody>
        </p:sp>
      </p:grpSp>
      <p:sp>
        <p:nvSpPr>
          <p:cNvPr name="TextBox 13" id="13"/>
          <p:cNvSpPr txBox="true"/>
          <p:nvPr/>
        </p:nvSpPr>
        <p:spPr>
          <a:xfrm rot="0">
            <a:off x="11471709" y="3917673"/>
            <a:ext cx="4879969" cy="2846070"/>
          </a:xfrm>
          <a:prstGeom prst="rect">
            <a:avLst/>
          </a:prstGeom>
        </p:spPr>
        <p:txBody>
          <a:bodyPr anchor="t" rtlCol="false" tIns="0" lIns="0" bIns="0" rIns="0">
            <a:spAutoFit/>
          </a:bodyPr>
          <a:lstStyle/>
          <a:p>
            <a:pPr algn="ctr">
              <a:lnSpc>
                <a:spcPts val="3780"/>
              </a:lnSpc>
              <a:spcBef>
                <a:spcPct val="0"/>
              </a:spcBef>
            </a:pPr>
            <a:r>
              <a:rPr lang="en-US" b="true" sz="2700">
                <a:solidFill>
                  <a:srgbClr val="264D4D"/>
                </a:solidFill>
                <a:latin typeface="Open Sans Bold"/>
                <a:ea typeface="Open Sans Bold"/>
                <a:cs typeface="Open Sans Bold"/>
                <a:sym typeface="Open Sans Bold"/>
              </a:rPr>
              <a:t>🧰 Design &amp; Support Tools:</a:t>
            </a:r>
          </a:p>
          <a:p>
            <a:pPr algn="ctr">
              <a:lnSpc>
                <a:spcPts val="3780"/>
              </a:lnSpc>
              <a:spcBef>
                <a:spcPct val="0"/>
              </a:spcBef>
            </a:pPr>
            <a:r>
              <a:rPr lang="en-US" sz="2700">
                <a:solidFill>
                  <a:srgbClr val="FFFFFF"/>
                </a:solidFill>
                <a:latin typeface="Open Sans"/>
                <a:ea typeface="Open Sans"/>
                <a:cs typeface="Open Sans"/>
                <a:sym typeface="Open Sans"/>
              </a:rPr>
              <a:t> • Canva: Used to professionally design the app’s user interface (UI Design). Also used to create this presentation.</a:t>
            </a:r>
          </a:p>
        </p:txBody>
      </p:sp>
      <p:sp>
        <p:nvSpPr>
          <p:cNvPr name="TextBox 14" id="14"/>
          <p:cNvSpPr txBox="true"/>
          <p:nvPr/>
        </p:nvSpPr>
        <p:spPr>
          <a:xfrm rot="0">
            <a:off x="3470348" y="4029433"/>
            <a:ext cx="5699764" cy="2622549"/>
          </a:xfrm>
          <a:prstGeom prst="rect">
            <a:avLst/>
          </a:prstGeom>
        </p:spPr>
        <p:txBody>
          <a:bodyPr anchor="t" rtlCol="false" tIns="0" lIns="0" bIns="0" rIns="0">
            <a:spAutoFit/>
          </a:bodyPr>
          <a:lstStyle/>
          <a:p>
            <a:pPr algn="ctr">
              <a:lnSpc>
                <a:spcPts val="3500"/>
              </a:lnSpc>
              <a:spcBef>
                <a:spcPct val="0"/>
              </a:spcBef>
            </a:pPr>
            <a:r>
              <a:rPr lang="en-US" b="true" sz="2500">
                <a:solidFill>
                  <a:srgbClr val="264D4D"/>
                </a:solidFill>
                <a:latin typeface="Open Sans Bold"/>
                <a:ea typeface="Open Sans Bold"/>
                <a:cs typeface="Open Sans Bold"/>
                <a:sym typeface="Open Sans Bold"/>
              </a:rPr>
              <a:t>📱 App Development Platform:</a:t>
            </a:r>
          </a:p>
          <a:p>
            <a:pPr algn="ctr">
              <a:lnSpc>
                <a:spcPts val="3500"/>
              </a:lnSpc>
              <a:spcBef>
                <a:spcPct val="0"/>
              </a:spcBef>
            </a:pPr>
            <a:r>
              <a:rPr lang="en-US" sz="2500">
                <a:solidFill>
                  <a:srgbClr val="FFFFFF"/>
                </a:solidFill>
                <a:latin typeface="Open Sans"/>
                <a:ea typeface="Open Sans"/>
                <a:cs typeface="Open Sans"/>
                <a:sym typeface="Open Sans"/>
              </a:rPr>
              <a:t> • Adalo: A no-code platform that allows visual and intuitive mobile app development. We used it to build the full application — screens, database, and all internal logic.</a:t>
            </a:r>
          </a:p>
        </p:txBody>
      </p:sp>
      <p:sp>
        <p:nvSpPr>
          <p:cNvPr name="Freeform 15" id="15"/>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6" id="16"/>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sp>
        <p:nvSpPr>
          <p:cNvPr name="Freeform 2" id="2"/>
          <p:cNvSpPr/>
          <p:nvPr/>
        </p:nvSpPr>
        <p:spPr>
          <a:xfrm flipH="false" flipV="false" rot="-5400000">
            <a:off x="9101082" y="-804196"/>
            <a:ext cx="812169" cy="2966827"/>
          </a:xfrm>
          <a:custGeom>
            <a:avLst/>
            <a:gdLst/>
            <a:ahLst/>
            <a:cxnLst/>
            <a:rect r="r" b="b" t="t" l="l"/>
            <a:pathLst>
              <a:path h="2966827" w="812169">
                <a:moveTo>
                  <a:pt x="0" y="0"/>
                </a:moveTo>
                <a:lnTo>
                  <a:pt x="812169" y="0"/>
                </a:lnTo>
                <a:lnTo>
                  <a:pt x="812169" y="2966827"/>
                </a:lnTo>
                <a:lnTo>
                  <a:pt x="0" y="296682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3" id="3"/>
          <p:cNvSpPr txBox="true"/>
          <p:nvPr/>
        </p:nvSpPr>
        <p:spPr>
          <a:xfrm rot="0">
            <a:off x="4034682" y="1832097"/>
            <a:ext cx="10944969" cy="638558"/>
          </a:xfrm>
          <a:prstGeom prst="rect">
            <a:avLst/>
          </a:prstGeom>
        </p:spPr>
        <p:txBody>
          <a:bodyPr anchor="t" rtlCol="false" tIns="0" lIns="0" bIns="0" rIns="0">
            <a:spAutoFit/>
          </a:bodyPr>
          <a:lstStyle/>
          <a:p>
            <a:pPr algn="ctr">
              <a:lnSpc>
                <a:spcPts val="4512"/>
              </a:lnSpc>
            </a:pPr>
            <a:r>
              <a:rPr lang="en-US" b="true" sz="4700">
                <a:solidFill>
                  <a:srgbClr val="072F64"/>
                </a:solidFill>
                <a:latin typeface="Arimo Bold"/>
                <a:ea typeface="Arimo Bold"/>
                <a:cs typeface="Arimo Bold"/>
                <a:sym typeface="Arimo Bold"/>
              </a:rPr>
              <a:t>Key Features of the Application</a:t>
            </a:r>
          </a:p>
        </p:txBody>
      </p:sp>
      <p:sp>
        <p:nvSpPr>
          <p:cNvPr name="TextBox 4" id="4"/>
          <p:cNvSpPr txBox="true"/>
          <p:nvPr/>
        </p:nvSpPr>
        <p:spPr>
          <a:xfrm rot="0">
            <a:off x="6320230" y="9666015"/>
            <a:ext cx="5647540" cy="339724"/>
          </a:xfrm>
          <a:prstGeom prst="rect">
            <a:avLst/>
          </a:prstGeom>
        </p:spPr>
        <p:txBody>
          <a:bodyPr anchor="t" rtlCol="false" tIns="0" lIns="0" bIns="0" rIns="0">
            <a:spAutoFit/>
          </a:bodyPr>
          <a:lstStyle/>
          <a:p>
            <a:pPr algn="ctr">
              <a:lnSpc>
                <a:spcPts val="2800"/>
              </a:lnSpc>
            </a:pPr>
            <a:r>
              <a:rPr lang="en-US" sz="2000">
                <a:solidFill>
                  <a:srgbClr val="FFFFFF"/>
                </a:solidFill>
                <a:latin typeface="Garet"/>
                <a:ea typeface="Garet"/>
                <a:cs typeface="Garet"/>
                <a:sym typeface="Garet"/>
              </a:rPr>
              <a:t>Presentation by Jacqueline Thompson</a:t>
            </a:r>
          </a:p>
        </p:txBody>
      </p:sp>
      <p:grpSp>
        <p:nvGrpSpPr>
          <p:cNvPr name="Group 5" id="5"/>
          <p:cNvGrpSpPr/>
          <p:nvPr/>
        </p:nvGrpSpPr>
        <p:grpSpPr>
          <a:xfrm rot="-10800000">
            <a:off x="13400372" y="3907183"/>
            <a:ext cx="3270920" cy="1635460"/>
            <a:chOff x="0" y="0"/>
            <a:chExt cx="812800" cy="406400"/>
          </a:xfrm>
        </p:grpSpPr>
        <p:sp>
          <p:nvSpPr>
            <p:cNvPr name="Freeform 6" id="6"/>
            <p:cNvSpPr/>
            <p:nvPr/>
          </p:nvSpPr>
          <p:spPr>
            <a:xfrm flipH="false" flipV="false" rot="0">
              <a:off x="0" y="0"/>
              <a:ext cx="812800" cy="406400"/>
            </a:xfrm>
            <a:custGeom>
              <a:avLst/>
              <a:gdLst/>
              <a:ahLst/>
              <a:cxnLst/>
              <a:rect r="r" b="b" t="t" l="l"/>
              <a:pathLst>
                <a:path h="406400" w="812800">
                  <a:moveTo>
                    <a:pt x="0" y="0"/>
                  </a:moveTo>
                  <a:lnTo>
                    <a:pt x="609600" y="0"/>
                  </a:lnTo>
                  <a:lnTo>
                    <a:pt x="812800" y="203200"/>
                  </a:lnTo>
                  <a:lnTo>
                    <a:pt x="609600" y="406400"/>
                  </a:lnTo>
                  <a:lnTo>
                    <a:pt x="0" y="406400"/>
                  </a:lnTo>
                  <a:lnTo>
                    <a:pt x="203200" y="203200"/>
                  </a:lnTo>
                  <a:lnTo>
                    <a:pt x="0" y="0"/>
                  </a:lnTo>
                  <a:close/>
                </a:path>
              </a:pathLst>
            </a:custGeom>
            <a:solidFill>
              <a:srgbClr val="1A3636"/>
            </a:solidFill>
          </p:spPr>
        </p:sp>
        <p:sp>
          <p:nvSpPr>
            <p:cNvPr name="TextBox 7" id="7"/>
            <p:cNvSpPr txBox="true"/>
            <p:nvPr/>
          </p:nvSpPr>
          <p:spPr>
            <a:xfrm>
              <a:off x="177800" y="-28575"/>
              <a:ext cx="558800" cy="434975"/>
            </a:xfrm>
            <a:prstGeom prst="rect">
              <a:avLst/>
            </a:prstGeom>
          </p:spPr>
          <p:txBody>
            <a:bodyPr anchor="ctr" rtlCol="false" tIns="50800" lIns="50800" bIns="50800" rIns="50800"/>
            <a:lstStyle/>
            <a:p>
              <a:pPr algn="ctr">
                <a:lnSpc>
                  <a:spcPts val="2514"/>
                </a:lnSpc>
              </a:pPr>
            </a:p>
          </p:txBody>
        </p:sp>
      </p:grpSp>
      <p:grpSp>
        <p:nvGrpSpPr>
          <p:cNvPr name="Group 8" id="8"/>
          <p:cNvGrpSpPr/>
          <p:nvPr/>
        </p:nvGrpSpPr>
        <p:grpSpPr>
          <a:xfrm rot="0">
            <a:off x="14238572" y="5542643"/>
            <a:ext cx="2459581" cy="2622898"/>
            <a:chOff x="0" y="0"/>
            <a:chExt cx="611188" cy="651771"/>
          </a:xfrm>
        </p:grpSpPr>
        <p:sp>
          <p:nvSpPr>
            <p:cNvPr name="Freeform 9" id="9"/>
            <p:cNvSpPr/>
            <p:nvPr/>
          </p:nvSpPr>
          <p:spPr>
            <a:xfrm flipH="false" flipV="false" rot="0">
              <a:off x="0" y="0"/>
              <a:ext cx="611188" cy="651771"/>
            </a:xfrm>
            <a:custGeom>
              <a:avLst/>
              <a:gdLst/>
              <a:ahLst/>
              <a:cxnLst/>
              <a:rect r="r" b="b" t="t" l="l"/>
              <a:pathLst>
                <a:path h="651771" w="611188">
                  <a:moveTo>
                    <a:pt x="0" y="0"/>
                  </a:moveTo>
                  <a:lnTo>
                    <a:pt x="611188" y="0"/>
                  </a:lnTo>
                  <a:lnTo>
                    <a:pt x="611188" y="651771"/>
                  </a:lnTo>
                  <a:lnTo>
                    <a:pt x="0" y="651771"/>
                  </a:lnTo>
                  <a:close/>
                </a:path>
              </a:pathLst>
            </a:custGeom>
            <a:solidFill>
              <a:srgbClr val="1A3636">
                <a:alpha val="88627"/>
              </a:srgbClr>
            </a:solidFill>
          </p:spPr>
        </p:sp>
        <p:sp>
          <p:nvSpPr>
            <p:cNvPr name="TextBox 10" id="10"/>
            <p:cNvSpPr txBox="true"/>
            <p:nvPr/>
          </p:nvSpPr>
          <p:spPr>
            <a:xfrm>
              <a:off x="0" y="-28575"/>
              <a:ext cx="611188" cy="680346"/>
            </a:xfrm>
            <a:prstGeom prst="rect">
              <a:avLst/>
            </a:prstGeom>
          </p:spPr>
          <p:txBody>
            <a:bodyPr anchor="ctr" rtlCol="false" tIns="50800" lIns="50800" bIns="50800" rIns="50800"/>
            <a:lstStyle/>
            <a:p>
              <a:pPr algn="ctr">
                <a:lnSpc>
                  <a:spcPts val="2514"/>
                </a:lnSpc>
              </a:pPr>
            </a:p>
          </p:txBody>
        </p:sp>
      </p:grpSp>
      <p:grpSp>
        <p:nvGrpSpPr>
          <p:cNvPr name="Group 11" id="11"/>
          <p:cNvGrpSpPr/>
          <p:nvPr/>
        </p:nvGrpSpPr>
        <p:grpSpPr>
          <a:xfrm rot="-10800000">
            <a:off x="9757977" y="3907183"/>
            <a:ext cx="3270920" cy="1635460"/>
            <a:chOff x="0" y="0"/>
            <a:chExt cx="812800" cy="406400"/>
          </a:xfrm>
        </p:grpSpPr>
        <p:sp>
          <p:nvSpPr>
            <p:cNvPr name="Freeform 12" id="12"/>
            <p:cNvSpPr/>
            <p:nvPr/>
          </p:nvSpPr>
          <p:spPr>
            <a:xfrm flipH="false" flipV="false" rot="0">
              <a:off x="0" y="0"/>
              <a:ext cx="812800" cy="406400"/>
            </a:xfrm>
            <a:custGeom>
              <a:avLst/>
              <a:gdLst/>
              <a:ahLst/>
              <a:cxnLst/>
              <a:rect r="r" b="b" t="t" l="l"/>
              <a:pathLst>
                <a:path h="406400" w="812800">
                  <a:moveTo>
                    <a:pt x="0" y="0"/>
                  </a:moveTo>
                  <a:lnTo>
                    <a:pt x="609600" y="0"/>
                  </a:lnTo>
                  <a:lnTo>
                    <a:pt x="812800" y="203200"/>
                  </a:lnTo>
                  <a:lnTo>
                    <a:pt x="609600" y="406400"/>
                  </a:lnTo>
                  <a:lnTo>
                    <a:pt x="0" y="406400"/>
                  </a:lnTo>
                  <a:lnTo>
                    <a:pt x="203200" y="203200"/>
                  </a:lnTo>
                  <a:lnTo>
                    <a:pt x="0" y="0"/>
                  </a:lnTo>
                  <a:close/>
                </a:path>
              </a:pathLst>
            </a:custGeom>
            <a:solidFill>
              <a:srgbClr val="40534C"/>
            </a:solidFill>
          </p:spPr>
        </p:sp>
        <p:sp>
          <p:nvSpPr>
            <p:cNvPr name="TextBox 13" id="13"/>
            <p:cNvSpPr txBox="true"/>
            <p:nvPr/>
          </p:nvSpPr>
          <p:spPr>
            <a:xfrm>
              <a:off x="177800" y="-28575"/>
              <a:ext cx="558800" cy="434975"/>
            </a:xfrm>
            <a:prstGeom prst="rect">
              <a:avLst/>
            </a:prstGeom>
          </p:spPr>
          <p:txBody>
            <a:bodyPr anchor="ctr" rtlCol="false" tIns="50800" lIns="50800" bIns="50800" rIns="50800"/>
            <a:lstStyle/>
            <a:p>
              <a:pPr algn="ctr">
                <a:lnSpc>
                  <a:spcPts val="2514"/>
                </a:lnSpc>
              </a:pPr>
            </a:p>
          </p:txBody>
        </p:sp>
      </p:grpSp>
      <p:grpSp>
        <p:nvGrpSpPr>
          <p:cNvPr name="Group 14" id="14"/>
          <p:cNvGrpSpPr/>
          <p:nvPr/>
        </p:nvGrpSpPr>
        <p:grpSpPr>
          <a:xfrm rot="0">
            <a:off x="10569315" y="5542643"/>
            <a:ext cx="2459581" cy="2622898"/>
            <a:chOff x="0" y="0"/>
            <a:chExt cx="611188" cy="651771"/>
          </a:xfrm>
        </p:grpSpPr>
        <p:sp>
          <p:nvSpPr>
            <p:cNvPr name="Freeform 15" id="15"/>
            <p:cNvSpPr/>
            <p:nvPr/>
          </p:nvSpPr>
          <p:spPr>
            <a:xfrm flipH="false" flipV="false" rot="0">
              <a:off x="0" y="0"/>
              <a:ext cx="611188" cy="651771"/>
            </a:xfrm>
            <a:custGeom>
              <a:avLst/>
              <a:gdLst/>
              <a:ahLst/>
              <a:cxnLst/>
              <a:rect r="r" b="b" t="t" l="l"/>
              <a:pathLst>
                <a:path h="651771" w="611188">
                  <a:moveTo>
                    <a:pt x="0" y="0"/>
                  </a:moveTo>
                  <a:lnTo>
                    <a:pt x="611188" y="0"/>
                  </a:lnTo>
                  <a:lnTo>
                    <a:pt x="611188" y="651771"/>
                  </a:lnTo>
                  <a:lnTo>
                    <a:pt x="0" y="651771"/>
                  </a:lnTo>
                  <a:close/>
                </a:path>
              </a:pathLst>
            </a:custGeom>
            <a:solidFill>
              <a:srgbClr val="40534C">
                <a:alpha val="88627"/>
              </a:srgbClr>
            </a:solidFill>
          </p:spPr>
        </p:sp>
        <p:sp>
          <p:nvSpPr>
            <p:cNvPr name="TextBox 16" id="16"/>
            <p:cNvSpPr txBox="true"/>
            <p:nvPr/>
          </p:nvSpPr>
          <p:spPr>
            <a:xfrm>
              <a:off x="0" y="-28575"/>
              <a:ext cx="611188" cy="680346"/>
            </a:xfrm>
            <a:prstGeom prst="rect">
              <a:avLst/>
            </a:prstGeom>
          </p:spPr>
          <p:txBody>
            <a:bodyPr anchor="ctr" rtlCol="false" tIns="50800" lIns="50800" bIns="50800" rIns="50800"/>
            <a:lstStyle/>
            <a:p>
              <a:pPr algn="ctr">
                <a:lnSpc>
                  <a:spcPts val="2514"/>
                </a:lnSpc>
              </a:pPr>
            </a:p>
          </p:txBody>
        </p:sp>
      </p:grpSp>
      <p:grpSp>
        <p:nvGrpSpPr>
          <p:cNvPr name="Group 17" id="17"/>
          <p:cNvGrpSpPr/>
          <p:nvPr/>
        </p:nvGrpSpPr>
        <p:grpSpPr>
          <a:xfrm rot="-10800000">
            <a:off x="2559449" y="3907183"/>
            <a:ext cx="3270920" cy="1635460"/>
            <a:chOff x="0" y="0"/>
            <a:chExt cx="812800" cy="406400"/>
          </a:xfrm>
        </p:grpSpPr>
        <p:sp>
          <p:nvSpPr>
            <p:cNvPr name="Freeform 18" id="18"/>
            <p:cNvSpPr/>
            <p:nvPr/>
          </p:nvSpPr>
          <p:spPr>
            <a:xfrm flipH="false" flipV="false" rot="0">
              <a:off x="0" y="0"/>
              <a:ext cx="812800" cy="406400"/>
            </a:xfrm>
            <a:custGeom>
              <a:avLst/>
              <a:gdLst/>
              <a:ahLst/>
              <a:cxnLst/>
              <a:rect r="r" b="b" t="t" l="l"/>
              <a:pathLst>
                <a:path h="406400" w="812800">
                  <a:moveTo>
                    <a:pt x="0" y="0"/>
                  </a:moveTo>
                  <a:lnTo>
                    <a:pt x="609600" y="0"/>
                  </a:lnTo>
                  <a:lnTo>
                    <a:pt x="812800" y="203200"/>
                  </a:lnTo>
                  <a:lnTo>
                    <a:pt x="609600" y="406400"/>
                  </a:lnTo>
                  <a:lnTo>
                    <a:pt x="0" y="406400"/>
                  </a:lnTo>
                  <a:lnTo>
                    <a:pt x="203200" y="203200"/>
                  </a:lnTo>
                  <a:lnTo>
                    <a:pt x="0" y="0"/>
                  </a:lnTo>
                  <a:close/>
                </a:path>
              </a:pathLst>
            </a:custGeom>
            <a:solidFill>
              <a:srgbClr val="677D6A"/>
            </a:solidFill>
          </p:spPr>
        </p:sp>
        <p:sp>
          <p:nvSpPr>
            <p:cNvPr name="TextBox 19" id="19"/>
            <p:cNvSpPr txBox="true"/>
            <p:nvPr/>
          </p:nvSpPr>
          <p:spPr>
            <a:xfrm>
              <a:off x="177800" y="-28575"/>
              <a:ext cx="558800" cy="434975"/>
            </a:xfrm>
            <a:prstGeom prst="rect">
              <a:avLst/>
            </a:prstGeom>
          </p:spPr>
          <p:txBody>
            <a:bodyPr anchor="ctr" rtlCol="false" tIns="50800" lIns="50800" bIns="50800" rIns="50800"/>
            <a:lstStyle/>
            <a:p>
              <a:pPr algn="ctr">
                <a:lnSpc>
                  <a:spcPts val="2514"/>
                </a:lnSpc>
              </a:pPr>
            </a:p>
          </p:txBody>
        </p:sp>
      </p:grpSp>
      <p:grpSp>
        <p:nvGrpSpPr>
          <p:cNvPr name="Group 20" id="20"/>
          <p:cNvGrpSpPr/>
          <p:nvPr/>
        </p:nvGrpSpPr>
        <p:grpSpPr>
          <a:xfrm rot="0">
            <a:off x="3370787" y="5542643"/>
            <a:ext cx="2459581" cy="2622898"/>
            <a:chOff x="0" y="0"/>
            <a:chExt cx="611188" cy="651771"/>
          </a:xfrm>
        </p:grpSpPr>
        <p:sp>
          <p:nvSpPr>
            <p:cNvPr name="Freeform 21" id="21"/>
            <p:cNvSpPr/>
            <p:nvPr/>
          </p:nvSpPr>
          <p:spPr>
            <a:xfrm flipH="false" flipV="false" rot="0">
              <a:off x="0" y="0"/>
              <a:ext cx="611188" cy="651771"/>
            </a:xfrm>
            <a:custGeom>
              <a:avLst/>
              <a:gdLst/>
              <a:ahLst/>
              <a:cxnLst/>
              <a:rect r="r" b="b" t="t" l="l"/>
              <a:pathLst>
                <a:path h="651771" w="611188">
                  <a:moveTo>
                    <a:pt x="0" y="0"/>
                  </a:moveTo>
                  <a:lnTo>
                    <a:pt x="611188" y="0"/>
                  </a:lnTo>
                  <a:lnTo>
                    <a:pt x="611188" y="651771"/>
                  </a:lnTo>
                  <a:lnTo>
                    <a:pt x="0" y="651771"/>
                  </a:lnTo>
                  <a:close/>
                </a:path>
              </a:pathLst>
            </a:custGeom>
            <a:solidFill>
              <a:srgbClr val="677D6A">
                <a:alpha val="88627"/>
              </a:srgbClr>
            </a:solidFill>
          </p:spPr>
        </p:sp>
        <p:sp>
          <p:nvSpPr>
            <p:cNvPr name="TextBox 22" id="22"/>
            <p:cNvSpPr txBox="true"/>
            <p:nvPr/>
          </p:nvSpPr>
          <p:spPr>
            <a:xfrm>
              <a:off x="0" y="-28575"/>
              <a:ext cx="611188" cy="680346"/>
            </a:xfrm>
            <a:prstGeom prst="rect">
              <a:avLst/>
            </a:prstGeom>
          </p:spPr>
          <p:txBody>
            <a:bodyPr anchor="ctr" rtlCol="false" tIns="50800" lIns="50800" bIns="50800" rIns="50800"/>
            <a:lstStyle/>
            <a:p>
              <a:pPr algn="ctr">
                <a:lnSpc>
                  <a:spcPts val="2514"/>
                </a:lnSpc>
              </a:pPr>
            </a:p>
          </p:txBody>
        </p:sp>
      </p:grpSp>
      <p:grpSp>
        <p:nvGrpSpPr>
          <p:cNvPr name="Group 23" id="23"/>
          <p:cNvGrpSpPr/>
          <p:nvPr/>
        </p:nvGrpSpPr>
        <p:grpSpPr>
          <a:xfrm rot="-10800000">
            <a:off x="6115582" y="3907183"/>
            <a:ext cx="3270920" cy="1635460"/>
            <a:chOff x="0" y="0"/>
            <a:chExt cx="812800" cy="406400"/>
          </a:xfrm>
        </p:grpSpPr>
        <p:sp>
          <p:nvSpPr>
            <p:cNvPr name="Freeform 24" id="24"/>
            <p:cNvSpPr/>
            <p:nvPr/>
          </p:nvSpPr>
          <p:spPr>
            <a:xfrm flipH="false" flipV="false" rot="0">
              <a:off x="0" y="0"/>
              <a:ext cx="812800" cy="406400"/>
            </a:xfrm>
            <a:custGeom>
              <a:avLst/>
              <a:gdLst/>
              <a:ahLst/>
              <a:cxnLst/>
              <a:rect r="r" b="b" t="t" l="l"/>
              <a:pathLst>
                <a:path h="406400" w="812800">
                  <a:moveTo>
                    <a:pt x="0" y="0"/>
                  </a:moveTo>
                  <a:lnTo>
                    <a:pt x="609600" y="0"/>
                  </a:lnTo>
                  <a:lnTo>
                    <a:pt x="812800" y="203200"/>
                  </a:lnTo>
                  <a:lnTo>
                    <a:pt x="609600" y="406400"/>
                  </a:lnTo>
                  <a:lnTo>
                    <a:pt x="0" y="406400"/>
                  </a:lnTo>
                  <a:lnTo>
                    <a:pt x="203200" y="203200"/>
                  </a:lnTo>
                  <a:lnTo>
                    <a:pt x="0" y="0"/>
                  </a:lnTo>
                  <a:close/>
                </a:path>
              </a:pathLst>
            </a:custGeom>
            <a:solidFill>
              <a:srgbClr val="264D4D"/>
            </a:solidFill>
          </p:spPr>
        </p:sp>
        <p:sp>
          <p:nvSpPr>
            <p:cNvPr name="TextBox 25" id="25"/>
            <p:cNvSpPr txBox="true"/>
            <p:nvPr/>
          </p:nvSpPr>
          <p:spPr>
            <a:xfrm>
              <a:off x="177800" y="-28575"/>
              <a:ext cx="558800" cy="434975"/>
            </a:xfrm>
            <a:prstGeom prst="rect">
              <a:avLst/>
            </a:prstGeom>
          </p:spPr>
          <p:txBody>
            <a:bodyPr anchor="ctr" rtlCol="false" tIns="50800" lIns="50800" bIns="50800" rIns="50800"/>
            <a:lstStyle/>
            <a:p>
              <a:pPr algn="ctr">
                <a:lnSpc>
                  <a:spcPts val="2514"/>
                </a:lnSpc>
              </a:pPr>
            </a:p>
          </p:txBody>
        </p:sp>
      </p:grpSp>
      <p:grpSp>
        <p:nvGrpSpPr>
          <p:cNvPr name="Group 26" id="26"/>
          <p:cNvGrpSpPr/>
          <p:nvPr/>
        </p:nvGrpSpPr>
        <p:grpSpPr>
          <a:xfrm rot="0">
            <a:off x="6926921" y="5542643"/>
            <a:ext cx="2459581" cy="2622898"/>
            <a:chOff x="0" y="0"/>
            <a:chExt cx="611188" cy="651771"/>
          </a:xfrm>
        </p:grpSpPr>
        <p:sp>
          <p:nvSpPr>
            <p:cNvPr name="Freeform 27" id="27"/>
            <p:cNvSpPr/>
            <p:nvPr/>
          </p:nvSpPr>
          <p:spPr>
            <a:xfrm flipH="false" flipV="false" rot="0">
              <a:off x="0" y="0"/>
              <a:ext cx="611188" cy="651771"/>
            </a:xfrm>
            <a:custGeom>
              <a:avLst/>
              <a:gdLst/>
              <a:ahLst/>
              <a:cxnLst/>
              <a:rect r="r" b="b" t="t" l="l"/>
              <a:pathLst>
                <a:path h="651771" w="611188">
                  <a:moveTo>
                    <a:pt x="0" y="0"/>
                  </a:moveTo>
                  <a:lnTo>
                    <a:pt x="611188" y="0"/>
                  </a:lnTo>
                  <a:lnTo>
                    <a:pt x="611188" y="651771"/>
                  </a:lnTo>
                  <a:lnTo>
                    <a:pt x="0" y="651771"/>
                  </a:lnTo>
                  <a:close/>
                </a:path>
              </a:pathLst>
            </a:custGeom>
            <a:solidFill>
              <a:srgbClr val="264D4D">
                <a:alpha val="88627"/>
              </a:srgbClr>
            </a:solidFill>
          </p:spPr>
        </p:sp>
        <p:sp>
          <p:nvSpPr>
            <p:cNvPr name="TextBox 28" id="28"/>
            <p:cNvSpPr txBox="true"/>
            <p:nvPr/>
          </p:nvSpPr>
          <p:spPr>
            <a:xfrm>
              <a:off x="0" y="-28575"/>
              <a:ext cx="611188" cy="680346"/>
            </a:xfrm>
            <a:prstGeom prst="rect">
              <a:avLst/>
            </a:prstGeom>
          </p:spPr>
          <p:txBody>
            <a:bodyPr anchor="ctr" rtlCol="false" tIns="50800" lIns="50800" bIns="50800" rIns="50800"/>
            <a:lstStyle/>
            <a:p>
              <a:pPr algn="ctr">
                <a:lnSpc>
                  <a:spcPts val="2514"/>
                </a:lnSpc>
              </a:pPr>
            </a:p>
          </p:txBody>
        </p:sp>
      </p:grpSp>
      <p:sp>
        <p:nvSpPr>
          <p:cNvPr name="TextBox 29" id="29"/>
          <p:cNvSpPr txBox="true"/>
          <p:nvPr/>
        </p:nvSpPr>
        <p:spPr>
          <a:xfrm rot="0">
            <a:off x="3043293" y="4034033"/>
            <a:ext cx="1982777" cy="1234440"/>
          </a:xfrm>
          <a:prstGeom prst="rect">
            <a:avLst/>
          </a:prstGeom>
        </p:spPr>
        <p:txBody>
          <a:bodyPr anchor="t" rtlCol="false" tIns="0" lIns="0" bIns="0" rIns="0">
            <a:spAutoFit/>
          </a:bodyPr>
          <a:lstStyle/>
          <a:p>
            <a:pPr algn="ctr">
              <a:lnSpc>
                <a:spcPts val="3359"/>
              </a:lnSpc>
              <a:spcBef>
                <a:spcPct val="0"/>
              </a:spcBef>
            </a:pPr>
            <a:r>
              <a:rPr lang="en-US" b="true" sz="2400">
                <a:solidFill>
                  <a:srgbClr val="F9F9F9"/>
                </a:solidFill>
                <a:latin typeface="Open Sans Bold"/>
                <a:ea typeface="Open Sans Bold"/>
                <a:cs typeface="Open Sans Bold"/>
                <a:sym typeface="Open Sans Bold"/>
              </a:rPr>
              <a:t>Course Information Display:</a:t>
            </a:r>
          </a:p>
        </p:txBody>
      </p:sp>
      <p:sp>
        <p:nvSpPr>
          <p:cNvPr name="TextBox 30" id="30"/>
          <p:cNvSpPr txBox="true"/>
          <p:nvPr/>
        </p:nvSpPr>
        <p:spPr>
          <a:xfrm rot="0">
            <a:off x="3370787" y="5761719"/>
            <a:ext cx="2459581" cy="1758949"/>
          </a:xfrm>
          <a:prstGeom prst="rect">
            <a:avLst/>
          </a:prstGeom>
        </p:spPr>
        <p:txBody>
          <a:bodyPr anchor="t" rtlCol="false" tIns="0" lIns="0" bIns="0" rIns="0">
            <a:spAutoFit/>
          </a:bodyPr>
          <a:lstStyle/>
          <a:p>
            <a:pPr algn="ctr">
              <a:lnSpc>
                <a:spcPts val="2800"/>
              </a:lnSpc>
              <a:spcBef>
                <a:spcPct val="0"/>
              </a:spcBef>
            </a:pPr>
            <a:r>
              <a:rPr lang="en-US" sz="2000">
                <a:solidFill>
                  <a:srgbClr val="F9F9F9"/>
                </a:solidFill>
                <a:latin typeface="Open Sans"/>
                <a:ea typeface="Open Sans"/>
                <a:cs typeface="Open Sans"/>
                <a:sym typeface="Open Sans"/>
              </a:rPr>
              <a:t>Displays details of each course, including the name, number of sessions, price, and schedule.</a:t>
            </a:r>
          </a:p>
        </p:txBody>
      </p:sp>
      <p:sp>
        <p:nvSpPr>
          <p:cNvPr name="TextBox 31" id="31"/>
          <p:cNvSpPr txBox="true"/>
          <p:nvPr/>
        </p:nvSpPr>
        <p:spPr>
          <a:xfrm rot="0">
            <a:off x="6115582" y="4328161"/>
            <a:ext cx="2708491" cy="815339"/>
          </a:xfrm>
          <a:prstGeom prst="rect">
            <a:avLst/>
          </a:prstGeom>
        </p:spPr>
        <p:txBody>
          <a:bodyPr anchor="t" rtlCol="false" tIns="0" lIns="0" bIns="0" rIns="0">
            <a:spAutoFit/>
          </a:bodyPr>
          <a:lstStyle/>
          <a:p>
            <a:pPr algn="ctr">
              <a:lnSpc>
                <a:spcPts val="3360"/>
              </a:lnSpc>
              <a:spcBef>
                <a:spcPct val="0"/>
              </a:spcBef>
            </a:pPr>
            <a:r>
              <a:rPr lang="en-US" b="true" sz="2400">
                <a:solidFill>
                  <a:srgbClr val="F9F9F9"/>
                </a:solidFill>
                <a:latin typeface="Open Sans Bold"/>
                <a:ea typeface="Open Sans Bold"/>
                <a:cs typeface="Open Sans Bold"/>
                <a:sym typeface="Open Sans Bold"/>
              </a:rPr>
              <a:t>Announcement System:</a:t>
            </a:r>
          </a:p>
        </p:txBody>
      </p:sp>
      <p:sp>
        <p:nvSpPr>
          <p:cNvPr name="TextBox 32" id="32"/>
          <p:cNvSpPr txBox="true"/>
          <p:nvPr/>
        </p:nvSpPr>
        <p:spPr>
          <a:xfrm rot="0">
            <a:off x="6926921" y="5598380"/>
            <a:ext cx="2447960" cy="2463799"/>
          </a:xfrm>
          <a:prstGeom prst="rect">
            <a:avLst/>
          </a:prstGeom>
        </p:spPr>
        <p:txBody>
          <a:bodyPr anchor="t" rtlCol="false" tIns="0" lIns="0" bIns="0" rIns="0">
            <a:spAutoFit/>
          </a:bodyPr>
          <a:lstStyle/>
          <a:p>
            <a:pPr algn="ctr">
              <a:lnSpc>
                <a:spcPts val="2800"/>
              </a:lnSpc>
              <a:spcBef>
                <a:spcPct val="0"/>
              </a:spcBef>
            </a:pPr>
            <a:r>
              <a:rPr lang="en-US" sz="2000">
                <a:solidFill>
                  <a:srgbClr val="F9F9F9"/>
                </a:solidFill>
                <a:latin typeface="Open Sans"/>
                <a:ea typeface="Open Sans"/>
                <a:cs typeface="Open Sans"/>
                <a:sym typeface="Open Sans"/>
              </a:rPr>
              <a:t>Enables the administration to send announcements or notifications directly to students within the app.</a:t>
            </a:r>
          </a:p>
        </p:txBody>
      </p:sp>
      <p:sp>
        <p:nvSpPr>
          <p:cNvPr name="TextBox 33" id="33"/>
          <p:cNvSpPr txBox="true"/>
          <p:nvPr/>
        </p:nvSpPr>
        <p:spPr>
          <a:xfrm rot="0">
            <a:off x="9757977" y="4243583"/>
            <a:ext cx="3270920" cy="815339"/>
          </a:xfrm>
          <a:prstGeom prst="rect">
            <a:avLst/>
          </a:prstGeom>
        </p:spPr>
        <p:txBody>
          <a:bodyPr anchor="t" rtlCol="false" tIns="0" lIns="0" bIns="0" rIns="0">
            <a:spAutoFit/>
          </a:bodyPr>
          <a:lstStyle/>
          <a:p>
            <a:pPr algn="ctr">
              <a:lnSpc>
                <a:spcPts val="3360"/>
              </a:lnSpc>
              <a:spcBef>
                <a:spcPct val="0"/>
              </a:spcBef>
            </a:pPr>
            <a:r>
              <a:rPr lang="en-US" b="true" sz="2400">
                <a:solidFill>
                  <a:srgbClr val="F9F9F9"/>
                </a:solidFill>
                <a:latin typeface="Open Sans Bold"/>
                <a:ea typeface="Open Sans Bold"/>
                <a:cs typeface="Open Sans Bold"/>
                <a:sym typeface="Open Sans Bold"/>
              </a:rPr>
              <a:t>Class</a:t>
            </a:r>
          </a:p>
          <a:p>
            <a:pPr algn="ctr">
              <a:lnSpc>
                <a:spcPts val="3360"/>
              </a:lnSpc>
              <a:spcBef>
                <a:spcPct val="0"/>
              </a:spcBef>
            </a:pPr>
            <a:r>
              <a:rPr lang="en-US" b="true" sz="2400">
                <a:solidFill>
                  <a:srgbClr val="F9F9F9"/>
                </a:solidFill>
                <a:latin typeface="Open Sans Bold"/>
                <a:ea typeface="Open Sans Bold"/>
                <a:cs typeface="Open Sans Bold"/>
                <a:sym typeface="Open Sans Bold"/>
              </a:rPr>
              <a:t>Schedules:</a:t>
            </a:r>
          </a:p>
        </p:txBody>
      </p:sp>
      <p:sp>
        <p:nvSpPr>
          <p:cNvPr name="TextBox 34" id="34"/>
          <p:cNvSpPr txBox="true"/>
          <p:nvPr/>
        </p:nvSpPr>
        <p:spPr>
          <a:xfrm rot="0">
            <a:off x="10582920" y="5771242"/>
            <a:ext cx="2445977" cy="1749425"/>
          </a:xfrm>
          <a:prstGeom prst="rect">
            <a:avLst/>
          </a:prstGeom>
        </p:spPr>
        <p:txBody>
          <a:bodyPr anchor="t" rtlCol="false" tIns="0" lIns="0" bIns="0" rIns="0">
            <a:spAutoFit/>
          </a:bodyPr>
          <a:lstStyle/>
          <a:p>
            <a:pPr algn="ctr">
              <a:lnSpc>
                <a:spcPts val="2799"/>
              </a:lnSpc>
              <a:spcBef>
                <a:spcPct val="0"/>
              </a:spcBef>
            </a:pPr>
            <a:r>
              <a:rPr lang="en-US" sz="1999">
                <a:solidFill>
                  <a:srgbClr val="F9F9F9"/>
                </a:solidFill>
                <a:latin typeface="Open Sans"/>
                <a:ea typeface="Open Sans"/>
                <a:cs typeface="Open Sans"/>
                <a:sym typeface="Open Sans"/>
              </a:rPr>
              <a:t>Provides a timetable for each course, helping students manage their time effectively.</a:t>
            </a:r>
          </a:p>
        </p:txBody>
      </p:sp>
      <p:sp>
        <p:nvSpPr>
          <p:cNvPr name="TextBox 35" id="35"/>
          <p:cNvSpPr txBox="true"/>
          <p:nvPr/>
        </p:nvSpPr>
        <p:spPr>
          <a:xfrm rot="0">
            <a:off x="13231709" y="4243583"/>
            <a:ext cx="3270920" cy="815339"/>
          </a:xfrm>
          <a:prstGeom prst="rect">
            <a:avLst/>
          </a:prstGeom>
        </p:spPr>
        <p:txBody>
          <a:bodyPr anchor="t" rtlCol="false" tIns="0" lIns="0" bIns="0" rIns="0">
            <a:spAutoFit/>
          </a:bodyPr>
          <a:lstStyle/>
          <a:p>
            <a:pPr algn="ctr">
              <a:lnSpc>
                <a:spcPts val="3360"/>
              </a:lnSpc>
              <a:spcBef>
                <a:spcPct val="0"/>
              </a:spcBef>
            </a:pPr>
            <a:r>
              <a:rPr lang="en-US" b="true" sz="2400">
                <a:solidFill>
                  <a:srgbClr val="F9F9F9"/>
                </a:solidFill>
                <a:latin typeface="Open Sans Bold"/>
                <a:ea typeface="Open Sans Bold"/>
                <a:cs typeface="Open Sans Bold"/>
                <a:sym typeface="Open Sans Bold"/>
              </a:rPr>
              <a:t>User-Friendly Interface:</a:t>
            </a:r>
          </a:p>
        </p:txBody>
      </p:sp>
      <p:sp>
        <p:nvSpPr>
          <p:cNvPr name="TextBox 36" id="36"/>
          <p:cNvSpPr txBox="true"/>
          <p:nvPr/>
        </p:nvSpPr>
        <p:spPr>
          <a:xfrm rot="0">
            <a:off x="14248097" y="5761719"/>
            <a:ext cx="2450056" cy="1758949"/>
          </a:xfrm>
          <a:prstGeom prst="rect">
            <a:avLst/>
          </a:prstGeom>
        </p:spPr>
        <p:txBody>
          <a:bodyPr anchor="t" rtlCol="false" tIns="0" lIns="0" bIns="0" rIns="0">
            <a:spAutoFit/>
          </a:bodyPr>
          <a:lstStyle/>
          <a:p>
            <a:pPr algn="ctr">
              <a:lnSpc>
                <a:spcPts val="2800"/>
              </a:lnSpc>
              <a:spcBef>
                <a:spcPct val="0"/>
              </a:spcBef>
            </a:pPr>
            <a:r>
              <a:rPr lang="en-US" sz="2000">
                <a:solidFill>
                  <a:srgbClr val="F9F9F9"/>
                </a:solidFill>
                <a:latin typeface="Open Sans"/>
                <a:ea typeface="Open Sans"/>
                <a:cs typeface="Open Sans"/>
                <a:sym typeface="Open Sans"/>
              </a:rPr>
              <a:t>The user interface is designed to be clear and intuitive, suitable for all age groups.</a:t>
            </a:r>
          </a:p>
        </p:txBody>
      </p:sp>
      <p:sp>
        <p:nvSpPr>
          <p:cNvPr name="Freeform 37" id="37"/>
          <p:cNvSpPr/>
          <p:nvPr/>
        </p:nvSpPr>
        <p:spPr>
          <a:xfrm flipH="true" flipV="true" rot="0">
            <a:off x="1443440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38" id="38"/>
          <p:cNvSpPr/>
          <p:nvPr/>
        </p:nvSpPr>
        <p:spPr>
          <a:xfrm flipH="true" flipV="false" rot="0">
            <a:off x="-400975" y="0"/>
            <a:ext cx="2522306" cy="1911697"/>
          </a:xfrm>
          <a:custGeom>
            <a:avLst/>
            <a:gdLst/>
            <a:ahLst/>
            <a:cxnLst/>
            <a:rect r="r" b="b" t="t" l="l"/>
            <a:pathLst>
              <a:path h="1911697" w="2522306">
                <a:moveTo>
                  <a:pt x="2522306" y="0"/>
                </a:moveTo>
                <a:lnTo>
                  <a:pt x="0" y="0"/>
                </a:lnTo>
                <a:lnTo>
                  <a:pt x="0" y="1911697"/>
                </a:lnTo>
                <a:lnTo>
                  <a:pt x="2522306" y="1911697"/>
                </a:lnTo>
                <a:lnTo>
                  <a:pt x="2522306"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8737916" y="-860798"/>
            <a:ext cx="812169" cy="2966827"/>
          </a:xfrm>
          <a:custGeom>
            <a:avLst/>
            <a:gdLst/>
            <a:ahLst/>
            <a:cxnLst/>
            <a:rect r="r" b="b" t="t" l="l"/>
            <a:pathLst>
              <a:path h="2966827" w="812169">
                <a:moveTo>
                  <a:pt x="0" y="0"/>
                </a:moveTo>
                <a:lnTo>
                  <a:pt x="812168" y="0"/>
                </a:lnTo>
                <a:lnTo>
                  <a:pt x="812168" y="2966827"/>
                </a:lnTo>
                <a:lnTo>
                  <a:pt x="0" y="296682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4828063" y="7173057"/>
            <a:ext cx="3459937" cy="3113943"/>
          </a:xfrm>
          <a:custGeom>
            <a:avLst/>
            <a:gdLst/>
            <a:ahLst/>
            <a:cxnLst/>
            <a:rect r="r" b="b" t="t" l="l"/>
            <a:pathLst>
              <a:path h="3113943" w="3459937">
                <a:moveTo>
                  <a:pt x="3459937" y="0"/>
                </a:moveTo>
                <a:lnTo>
                  <a:pt x="0" y="0"/>
                </a:lnTo>
                <a:lnTo>
                  <a:pt x="0" y="3113943"/>
                </a:lnTo>
                <a:lnTo>
                  <a:pt x="3459937" y="3113943"/>
                </a:lnTo>
                <a:lnTo>
                  <a:pt x="3459937"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true" flipV="false" rot="0">
            <a:off x="-580571" y="0"/>
            <a:ext cx="2522306" cy="1911697"/>
          </a:xfrm>
          <a:custGeom>
            <a:avLst/>
            <a:gdLst/>
            <a:ahLst/>
            <a:cxnLst/>
            <a:rect r="r" b="b" t="t" l="l"/>
            <a:pathLst>
              <a:path h="1911697" w="2522306">
                <a:moveTo>
                  <a:pt x="2522305" y="0"/>
                </a:moveTo>
                <a:lnTo>
                  <a:pt x="0" y="0"/>
                </a:lnTo>
                <a:lnTo>
                  <a:pt x="0" y="1911697"/>
                </a:lnTo>
                <a:lnTo>
                  <a:pt x="2522305" y="1911697"/>
                </a:lnTo>
                <a:lnTo>
                  <a:pt x="2522305"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10800000">
            <a:off x="16102029" y="-1109343"/>
            <a:ext cx="3314574" cy="3369325"/>
          </a:xfrm>
          <a:custGeom>
            <a:avLst/>
            <a:gdLst/>
            <a:ahLst/>
            <a:cxnLst/>
            <a:rect r="r" b="b" t="t" l="l"/>
            <a:pathLst>
              <a:path h="3369325" w="3314574">
                <a:moveTo>
                  <a:pt x="0" y="0"/>
                </a:moveTo>
                <a:lnTo>
                  <a:pt x="3314574" y="0"/>
                </a:lnTo>
                <a:lnTo>
                  <a:pt x="3314574" y="3369325"/>
                </a:lnTo>
                <a:lnTo>
                  <a:pt x="0" y="336932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666613" y="1911697"/>
            <a:ext cx="3586647" cy="7035602"/>
          </a:xfrm>
          <a:custGeom>
            <a:avLst/>
            <a:gdLst/>
            <a:ahLst/>
            <a:cxnLst/>
            <a:rect r="r" b="b" t="t" l="l"/>
            <a:pathLst>
              <a:path h="7035602" w="3586647">
                <a:moveTo>
                  <a:pt x="0" y="0"/>
                </a:moveTo>
                <a:lnTo>
                  <a:pt x="3586647" y="0"/>
                </a:lnTo>
                <a:lnTo>
                  <a:pt x="3586647" y="7035602"/>
                </a:lnTo>
                <a:lnTo>
                  <a:pt x="0" y="7035602"/>
                </a:lnTo>
                <a:lnTo>
                  <a:pt x="0" y="0"/>
                </a:lnTo>
                <a:close/>
              </a:path>
            </a:pathLst>
          </a:custGeom>
          <a:blipFill>
            <a:blip r:embed="rId12"/>
            <a:stretch>
              <a:fillRect l="-117" t="-415" r="-570" b="0"/>
            </a:stretch>
          </a:blipFill>
        </p:spPr>
      </p:sp>
      <p:sp>
        <p:nvSpPr>
          <p:cNvPr name="TextBox 8" id="8"/>
          <p:cNvSpPr txBox="true"/>
          <p:nvPr/>
        </p:nvSpPr>
        <p:spPr>
          <a:xfrm rot="0">
            <a:off x="7365309" y="1240807"/>
            <a:ext cx="4385946" cy="1019175"/>
          </a:xfrm>
          <a:prstGeom prst="rect">
            <a:avLst/>
          </a:prstGeom>
        </p:spPr>
        <p:txBody>
          <a:bodyPr anchor="t" rtlCol="false" tIns="0" lIns="0" bIns="0" rIns="0">
            <a:spAutoFit/>
          </a:bodyPr>
          <a:lstStyle/>
          <a:p>
            <a:pPr algn="l">
              <a:lnSpc>
                <a:spcPts val="7200"/>
              </a:lnSpc>
            </a:pPr>
            <a:r>
              <a:rPr lang="en-US" sz="7500" b="true">
                <a:solidFill>
                  <a:srgbClr val="072F64"/>
                </a:solidFill>
                <a:latin typeface="Arimo Bold"/>
                <a:ea typeface="Arimo Bold"/>
                <a:cs typeface="Arimo Bold"/>
                <a:sym typeface="Arimo Bold"/>
              </a:rPr>
              <a:t>Statistics</a:t>
            </a:r>
          </a:p>
        </p:txBody>
      </p:sp>
      <p:sp>
        <p:nvSpPr>
          <p:cNvPr name="TextBox 9" id="9"/>
          <p:cNvSpPr txBox="true"/>
          <p:nvPr/>
        </p:nvSpPr>
        <p:spPr>
          <a:xfrm rot="0">
            <a:off x="5803174" y="2809692"/>
            <a:ext cx="10298856" cy="1125321"/>
          </a:xfrm>
          <a:prstGeom prst="rect">
            <a:avLst/>
          </a:prstGeom>
        </p:spPr>
        <p:txBody>
          <a:bodyPr anchor="t" rtlCol="false" tIns="0" lIns="0" bIns="0" rIns="0">
            <a:spAutoFit/>
          </a:bodyPr>
          <a:lstStyle/>
          <a:p>
            <a:pPr algn="ctr">
              <a:lnSpc>
                <a:spcPts val="3074"/>
              </a:lnSpc>
              <a:spcBef>
                <a:spcPct val="0"/>
              </a:spcBef>
            </a:pPr>
            <a:r>
              <a:rPr lang="en-US" b="true" sz="2196" spc="458">
                <a:solidFill>
                  <a:srgbClr val="072F64"/>
                </a:solidFill>
                <a:latin typeface="Amal Bold"/>
                <a:ea typeface="Amal Bold"/>
                <a:cs typeface="Amal Bold"/>
                <a:sym typeface="Amal Bold"/>
              </a:rPr>
              <a:t>The Reports page in the app displays key statistics that help the supervisor monitor the center’s overall performance easily and efficiently.</a:t>
            </a:r>
          </a:p>
        </p:txBody>
      </p:sp>
      <p:grpSp>
        <p:nvGrpSpPr>
          <p:cNvPr name="Group 10" id="10"/>
          <p:cNvGrpSpPr/>
          <p:nvPr/>
        </p:nvGrpSpPr>
        <p:grpSpPr>
          <a:xfrm rot="0">
            <a:off x="8653314" y="5222843"/>
            <a:ext cx="3650500" cy="2970507"/>
            <a:chOff x="0" y="0"/>
            <a:chExt cx="961448" cy="782356"/>
          </a:xfrm>
        </p:grpSpPr>
        <p:sp>
          <p:nvSpPr>
            <p:cNvPr name="Freeform 11" id="11"/>
            <p:cNvSpPr/>
            <p:nvPr/>
          </p:nvSpPr>
          <p:spPr>
            <a:xfrm flipH="false" flipV="false" rot="0">
              <a:off x="0" y="0"/>
              <a:ext cx="961448" cy="782356"/>
            </a:xfrm>
            <a:custGeom>
              <a:avLst/>
              <a:gdLst/>
              <a:ahLst/>
              <a:cxnLst/>
              <a:rect r="r" b="b" t="t" l="l"/>
              <a:pathLst>
                <a:path h="782356" w="961448">
                  <a:moveTo>
                    <a:pt x="480724" y="0"/>
                  </a:moveTo>
                  <a:cubicBezTo>
                    <a:pt x="215228" y="0"/>
                    <a:pt x="0" y="175136"/>
                    <a:pt x="0" y="391178"/>
                  </a:cubicBezTo>
                  <a:cubicBezTo>
                    <a:pt x="0" y="607219"/>
                    <a:pt x="215228" y="782356"/>
                    <a:pt x="480724" y="782356"/>
                  </a:cubicBezTo>
                  <a:cubicBezTo>
                    <a:pt x="746221" y="782356"/>
                    <a:pt x="961448" y="607219"/>
                    <a:pt x="961448" y="391178"/>
                  </a:cubicBezTo>
                  <a:cubicBezTo>
                    <a:pt x="961448" y="175136"/>
                    <a:pt x="746221" y="0"/>
                    <a:pt x="480724" y="0"/>
                  </a:cubicBezTo>
                  <a:close/>
                </a:path>
              </a:pathLst>
            </a:custGeom>
            <a:solidFill>
              <a:srgbClr val="264D4D">
                <a:alpha val="73725"/>
              </a:srgbClr>
            </a:solidFill>
          </p:spPr>
        </p:sp>
        <p:sp>
          <p:nvSpPr>
            <p:cNvPr name="TextBox 12" id="12"/>
            <p:cNvSpPr txBox="true"/>
            <p:nvPr/>
          </p:nvSpPr>
          <p:spPr>
            <a:xfrm>
              <a:off x="90136" y="16196"/>
              <a:ext cx="781177" cy="692814"/>
            </a:xfrm>
            <a:prstGeom prst="rect">
              <a:avLst/>
            </a:prstGeom>
          </p:spPr>
          <p:txBody>
            <a:bodyPr anchor="ctr" rtlCol="false" tIns="50800" lIns="50800" bIns="50800" rIns="50800"/>
            <a:lstStyle/>
            <a:p>
              <a:pPr algn="ctr">
                <a:lnSpc>
                  <a:spcPts val="3342"/>
                </a:lnSpc>
              </a:pPr>
            </a:p>
          </p:txBody>
        </p:sp>
      </p:grpSp>
      <p:sp>
        <p:nvSpPr>
          <p:cNvPr name="TextBox 13" id="13"/>
          <p:cNvSpPr txBox="true"/>
          <p:nvPr/>
        </p:nvSpPr>
        <p:spPr>
          <a:xfrm rot="0">
            <a:off x="8707742" y="5602194"/>
            <a:ext cx="3541643" cy="2183231"/>
          </a:xfrm>
          <a:prstGeom prst="rect">
            <a:avLst/>
          </a:prstGeom>
        </p:spPr>
        <p:txBody>
          <a:bodyPr anchor="t" rtlCol="false" tIns="0" lIns="0" bIns="0" rIns="0">
            <a:spAutoFit/>
          </a:bodyPr>
          <a:lstStyle/>
          <a:p>
            <a:pPr algn="ctr">
              <a:lnSpc>
                <a:spcPts val="2514"/>
              </a:lnSpc>
              <a:spcBef>
                <a:spcPct val="0"/>
              </a:spcBef>
            </a:pPr>
            <a:r>
              <a:rPr lang="en-US" sz="1796" spc="375">
                <a:solidFill>
                  <a:srgbClr val="F9F9F9"/>
                </a:solidFill>
                <a:latin typeface="Amal"/>
                <a:ea typeface="Amal"/>
                <a:cs typeface="Amal"/>
                <a:sym typeface="Amal"/>
              </a:rPr>
              <a:t> • 👨‍🎓 Number of Registered Students</a:t>
            </a:r>
          </a:p>
          <a:p>
            <a:pPr algn="ctr">
              <a:lnSpc>
                <a:spcPts val="2514"/>
              </a:lnSpc>
              <a:spcBef>
                <a:spcPct val="0"/>
              </a:spcBef>
            </a:pPr>
          </a:p>
          <a:p>
            <a:pPr algn="ctr">
              <a:lnSpc>
                <a:spcPts val="2514"/>
              </a:lnSpc>
              <a:spcBef>
                <a:spcPct val="0"/>
              </a:spcBef>
            </a:pPr>
            <a:r>
              <a:rPr lang="en-US" sz="1796" spc="375">
                <a:solidFill>
                  <a:srgbClr val="F9F9F9"/>
                </a:solidFill>
                <a:latin typeface="Amal"/>
                <a:ea typeface="Amal"/>
                <a:cs typeface="Amal"/>
                <a:sym typeface="Amal"/>
              </a:rPr>
              <a:t> • 📚 Number of Courses</a:t>
            </a:r>
          </a:p>
          <a:p>
            <a:pPr algn="ctr">
              <a:lnSpc>
                <a:spcPts val="2514"/>
              </a:lnSpc>
              <a:spcBef>
                <a:spcPct val="0"/>
              </a:spcBef>
            </a:pPr>
          </a:p>
          <a:p>
            <a:pPr algn="ctr">
              <a:lnSpc>
                <a:spcPts val="2514"/>
              </a:lnSpc>
              <a:spcBef>
                <a:spcPct val="0"/>
              </a:spcBef>
            </a:pPr>
            <a:r>
              <a:rPr lang="en-US" sz="1796" spc="375">
                <a:solidFill>
                  <a:srgbClr val="F9F9F9"/>
                </a:solidFill>
                <a:latin typeface="Amal"/>
                <a:ea typeface="Amal"/>
                <a:cs typeface="Amal"/>
                <a:sym typeface="Amal"/>
              </a:rPr>
              <a:t> • 👨‍🏫 Number of Teachers</a:t>
            </a:r>
          </a:p>
        </p:txBody>
      </p:sp>
      <p:sp>
        <p:nvSpPr>
          <p:cNvPr name="TextBox 14" id="14"/>
          <p:cNvSpPr txBox="true"/>
          <p:nvPr/>
        </p:nvSpPr>
        <p:spPr>
          <a:xfrm rot="0">
            <a:off x="8951013" y="4647432"/>
            <a:ext cx="3352800" cy="356336"/>
          </a:xfrm>
          <a:prstGeom prst="rect">
            <a:avLst/>
          </a:prstGeom>
        </p:spPr>
        <p:txBody>
          <a:bodyPr anchor="t" rtlCol="false" tIns="0" lIns="0" bIns="0" rIns="0">
            <a:spAutoFit/>
          </a:bodyPr>
          <a:lstStyle/>
          <a:p>
            <a:pPr algn="ctr">
              <a:lnSpc>
                <a:spcPts val="2934"/>
              </a:lnSpc>
              <a:spcBef>
                <a:spcPct val="0"/>
              </a:spcBef>
            </a:pPr>
            <a:r>
              <a:rPr lang="en-US" b="true" sz="2096" spc="438">
                <a:solidFill>
                  <a:srgbClr val="072F64"/>
                </a:solidFill>
                <a:latin typeface="Amal Bold"/>
                <a:ea typeface="Amal Bold"/>
                <a:cs typeface="Amal Bold"/>
                <a:sym typeface="Amal Bold"/>
              </a:rPr>
              <a:t>Available Reports:</a:t>
            </a:r>
          </a:p>
        </p:txBody>
      </p:sp>
      <p:sp>
        <p:nvSpPr>
          <p:cNvPr name="TextBox 15" id="15"/>
          <p:cNvSpPr txBox="true"/>
          <p:nvPr/>
        </p:nvSpPr>
        <p:spPr>
          <a:xfrm rot="0">
            <a:off x="5583699" y="8559750"/>
            <a:ext cx="9789730" cy="1359001"/>
          </a:xfrm>
          <a:prstGeom prst="rect">
            <a:avLst/>
          </a:prstGeom>
        </p:spPr>
        <p:txBody>
          <a:bodyPr anchor="t" rtlCol="false" tIns="0" lIns="0" bIns="0" rIns="0">
            <a:spAutoFit/>
          </a:bodyPr>
          <a:lstStyle/>
          <a:p>
            <a:pPr algn="ctr">
              <a:lnSpc>
                <a:spcPts val="2794"/>
              </a:lnSpc>
              <a:spcBef>
                <a:spcPct val="0"/>
              </a:spcBef>
            </a:pPr>
            <a:r>
              <a:rPr lang="en-US" b="true" sz="1996" spc="417">
                <a:solidFill>
                  <a:srgbClr val="072F64"/>
                </a:solidFill>
                <a:latin typeface="Amal Bold"/>
                <a:ea typeface="Amal Bold"/>
                <a:cs typeface="Amal Bold"/>
                <a:sym typeface="Amal Bold"/>
              </a:rPr>
              <a:t> Technologies Used:</a:t>
            </a:r>
          </a:p>
          <a:p>
            <a:pPr algn="ctr">
              <a:lnSpc>
                <a:spcPts val="2514"/>
              </a:lnSpc>
              <a:spcBef>
                <a:spcPct val="0"/>
              </a:spcBef>
            </a:pPr>
          </a:p>
          <a:p>
            <a:pPr algn="ctr">
              <a:lnSpc>
                <a:spcPts val="2794"/>
              </a:lnSpc>
              <a:spcBef>
                <a:spcPct val="0"/>
              </a:spcBef>
            </a:pPr>
            <a:r>
              <a:rPr lang="en-US" sz="1996" spc="417">
                <a:solidFill>
                  <a:srgbClr val="072F64"/>
                </a:solidFill>
                <a:latin typeface="Amal"/>
                <a:ea typeface="Amal"/>
                <a:cs typeface="Amal"/>
                <a:sym typeface="Amal"/>
              </a:rPr>
              <a:t>We used the Count feature in Adalo to dynamically display real-time numbers within the app.</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5400000">
            <a:off x="8737916" y="-860798"/>
            <a:ext cx="812169" cy="2966827"/>
          </a:xfrm>
          <a:custGeom>
            <a:avLst/>
            <a:gdLst/>
            <a:ahLst/>
            <a:cxnLst/>
            <a:rect r="r" b="b" t="t" l="l"/>
            <a:pathLst>
              <a:path h="2966827" w="812169">
                <a:moveTo>
                  <a:pt x="0" y="0"/>
                </a:moveTo>
                <a:lnTo>
                  <a:pt x="812168" y="0"/>
                </a:lnTo>
                <a:lnTo>
                  <a:pt x="812168" y="2966827"/>
                </a:lnTo>
                <a:lnTo>
                  <a:pt x="0" y="2966827"/>
                </a:lnTo>
                <a:lnTo>
                  <a:pt x="0"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3" id="3"/>
          <p:cNvSpPr/>
          <p:nvPr/>
        </p:nvSpPr>
        <p:spPr>
          <a:xfrm flipH="true" flipV="false" rot="0">
            <a:off x="14828063" y="7173057"/>
            <a:ext cx="3459937" cy="3113943"/>
          </a:xfrm>
          <a:custGeom>
            <a:avLst/>
            <a:gdLst/>
            <a:ahLst/>
            <a:cxnLst/>
            <a:rect r="r" b="b" t="t" l="l"/>
            <a:pathLst>
              <a:path h="3113943" w="3459937">
                <a:moveTo>
                  <a:pt x="3459937" y="0"/>
                </a:moveTo>
                <a:lnTo>
                  <a:pt x="0" y="0"/>
                </a:lnTo>
                <a:lnTo>
                  <a:pt x="0" y="3113943"/>
                </a:lnTo>
                <a:lnTo>
                  <a:pt x="3459937" y="3113943"/>
                </a:lnTo>
                <a:lnTo>
                  <a:pt x="3459937"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4" id="4"/>
          <p:cNvSpPr/>
          <p:nvPr/>
        </p:nvSpPr>
        <p:spPr>
          <a:xfrm flipH="false" flipV="false" rot="0">
            <a:off x="0" y="7173057"/>
            <a:ext cx="3459937" cy="3113943"/>
          </a:xfrm>
          <a:custGeom>
            <a:avLst/>
            <a:gdLst/>
            <a:ahLst/>
            <a:cxnLst/>
            <a:rect r="r" b="b" t="t" l="l"/>
            <a:pathLst>
              <a:path h="3113943" w="3459937">
                <a:moveTo>
                  <a:pt x="0" y="0"/>
                </a:moveTo>
                <a:lnTo>
                  <a:pt x="3459937" y="0"/>
                </a:lnTo>
                <a:lnTo>
                  <a:pt x="3459937" y="3113943"/>
                </a:lnTo>
                <a:lnTo>
                  <a:pt x="0" y="311394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5" id="5"/>
          <p:cNvSpPr/>
          <p:nvPr/>
        </p:nvSpPr>
        <p:spPr>
          <a:xfrm flipH="true" flipV="false" rot="0">
            <a:off x="-580571" y="0"/>
            <a:ext cx="2522306" cy="1911697"/>
          </a:xfrm>
          <a:custGeom>
            <a:avLst/>
            <a:gdLst/>
            <a:ahLst/>
            <a:cxnLst/>
            <a:rect r="r" b="b" t="t" l="l"/>
            <a:pathLst>
              <a:path h="1911697" w="2522306">
                <a:moveTo>
                  <a:pt x="2522305" y="0"/>
                </a:moveTo>
                <a:lnTo>
                  <a:pt x="0" y="0"/>
                </a:lnTo>
                <a:lnTo>
                  <a:pt x="0" y="1911697"/>
                </a:lnTo>
                <a:lnTo>
                  <a:pt x="2522305" y="1911697"/>
                </a:lnTo>
                <a:lnTo>
                  <a:pt x="2522305"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6" id="6"/>
          <p:cNvSpPr/>
          <p:nvPr/>
        </p:nvSpPr>
        <p:spPr>
          <a:xfrm flipH="false" flipV="false" rot="-10800000">
            <a:off x="16102029" y="-1109343"/>
            <a:ext cx="3314574" cy="3369325"/>
          </a:xfrm>
          <a:custGeom>
            <a:avLst/>
            <a:gdLst/>
            <a:ahLst/>
            <a:cxnLst/>
            <a:rect r="r" b="b" t="t" l="l"/>
            <a:pathLst>
              <a:path h="3369325" w="3314574">
                <a:moveTo>
                  <a:pt x="0" y="0"/>
                </a:moveTo>
                <a:lnTo>
                  <a:pt x="3314574" y="0"/>
                </a:lnTo>
                <a:lnTo>
                  <a:pt x="3314574" y="3369325"/>
                </a:lnTo>
                <a:lnTo>
                  <a:pt x="0" y="3369325"/>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
        <p:nvSpPr>
          <p:cNvPr name="Freeform 7" id="7"/>
          <p:cNvSpPr/>
          <p:nvPr/>
        </p:nvSpPr>
        <p:spPr>
          <a:xfrm flipH="false" flipV="false" rot="0">
            <a:off x="1685632" y="1672221"/>
            <a:ext cx="3548610" cy="6942559"/>
          </a:xfrm>
          <a:custGeom>
            <a:avLst/>
            <a:gdLst/>
            <a:ahLst/>
            <a:cxnLst/>
            <a:rect r="r" b="b" t="t" l="l"/>
            <a:pathLst>
              <a:path h="6942559" w="3548610">
                <a:moveTo>
                  <a:pt x="0" y="0"/>
                </a:moveTo>
                <a:lnTo>
                  <a:pt x="3548610" y="0"/>
                </a:lnTo>
                <a:lnTo>
                  <a:pt x="3548610" y="6942558"/>
                </a:lnTo>
                <a:lnTo>
                  <a:pt x="0" y="6942558"/>
                </a:lnTo>
                <a:lnTo>
                  <a:pt x="0" y="0"/>
                </a:lnTo>
                <a:close/>
              </a:path>
            </a:pathLst>
          </a:custGeom>
          <a:blipFill>
            <a:blip r:embed="rId12"/>
            <a:stretch>
              <a:fillRect l="0" t="0" r="0" b="0"/>
            </a:stretch>
          </a:blipFill>
        </p:spPr>
      </p:sp>
      <p:sp>
        <p:nvSpPr>
          <p:cNvPr name="Freeform 8" id="8"/>
          <p:cNvSpPr/>
          <p:nvPr/>
        </p:nvSpPr>
        <p:spPr>
          <a:xfrm flipH="false" flipV="false" rot="0">
            <a:off x="5818202" y="1010711"/>
            <a:ext cx="1258423" cy="1249271"/>
          </a:xfrm>
          <a:custGeom>
            <a:avLst/>
            <a:gdLst/>
            <a:ahLst/>
            <a:cxnLst/>
            <a:rect r="r" b="b" t="t" l="l"/>
            <a:pathLst>
              <a:path h="1249271" w="1258423">
                <a:moveTo>
                  <a:pt x="0" y="0"/>
                </a:moveTo>
                <a:lnTo>
                  <a:pt x="1258424" y="0"/>
                </a:lnTo>
                <a:lnTo>
                  <a:pt x="1258424" y="1249271"/>
                </a:lnTo>
                <a:lnTo>
                  <a:pt x="0" y="1249271"/>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9" id="9"/>
          <p:cNvSpPr txBox="true"/>
          <p:nvPr/>
        </p:nvSpPr>
        <p:spPr>
          <a:xfrm rot="0">
            <a:off x="7365309" y="1240807"/>
            <a:ext cx="4385946" cy="1019175"/>
          </a:xfrm>
          <a:prstGeom prst="rect">
            <a:avLst/>
          </a:prstGeom>
        </p:spPr>
        <p:txBody>
          <a:bodyPr anchor="t" rtlCol="false" tIns="0" lIns="0" bIns="0" rIns="0">
            <a:spAutoFit/>
          </a:bodyPr>
          <a:lstStyle/>
          <a:p>
            <a:pPr algn="l">
              <a:lnSpc>
                <a:spcPts val="7200"/>
              </a:lnSpc>
            </a:pPr>
            <a:r>
              <a:rPr lang="en-US" sz="7500" b="true">
                <a:solidFill>
                  <a:srgbClr val="072F64"/>
                </a:solidFill>
                <a:latin typeface="Arimo Bold"/>
                <a:ea typeface="Arimo Bold"/>
                <a:cs typeface="Arimo Bold"/>
                <a:sym typeface="Arimo Bold"/>
              </a:rPr>
              <a:t>Reports</a:t>
            </a:r>
          </a:p>
        </p:txBody>
      </p:sp>
      <p:sp>
        <p:nvSpPr>
          <p:cNvPr name="TextBox 10" id="10"/>
          <p:cNvSpPr txBox="true"/>
          <p:nvPr/>
        </p:nvSpPr>
        <p:spPr>
          <a:xfrm rot="0">
            <a:off x="6262386" y="3463855"/>
            <a:ext cx="10295646" cy="2910941"/>
          </a:xfrm>
          <a:prstGeom prst="rect">
            <a:avLst/>
          </a:prstGeom>
        </p:spPr>
        <p:txBody>
          <a:bodyPr anchor="t" rtlCol="false" tIns="0" lIns="0" bIns="0" rIns="0">
            <a:spAutoFit/>
          </a:bodyPr>
          <a:lstStyle/>
          <a:p>
            <a:pPr algn="ctr">
              <a:lnSpc>
                <a:spcPts val="3354"/>
              </a:lnSpc>
              <a:spcBef>
                <a:spcPct val="0"/>
              </a:spcBef>
            </a:pPr>
            <a:r>
              <a:rPr lang="en-US" b="true" sz="2396" spc="500">
                <a:solidFill>
                  <a:srgbClr val="072F64"/>
                </a:solidFill>
                <a:latin typeface="Amal Bold"/>
                <a:ea typeface="Amal Bold"/>
                <a:cs typeface="Amal Bold"/>
                <a:sym typeface="Amal Bold"/>
              </a:rPr>
              <a:t>The Reports page displays real-time statistics showing the number of students enrolled in each course.</a:t>
            </a:r>
          </a:p>
          <a:p>
            <a:pPr algn="ctr">
              <a:lnSpc>
                <a:spcPts val="3354"/>
              </a:lnSpc>
              <a:spcBef>
                <a:spcPct val="0"/>
              </a:spcBef>
            </a:pPr>
          </a:p>
          <a:p>
            <a:pPr algn="ctr">
              <a:lnSpc>
                <a:spcPts val="3354"/>
              </a:lnSpc>
              <a:spcBef>
                <a:spcPct val="0"/>
              </a:spcBef>
            </a:pPr>
            <a:r>
              <a:rPr lang="en-US" b="true" sz="2396" spc="500">
                <a:solidFill>
                  <a:srgbClr val="072F64"/>
                </a:solidFill>
                <a:latin typeface="Amal Bold"/>
                <a:ea typeface="Amal Bold"/>
                <a:cs typeface="Amal Bold"/>
                <a:sym typeface="Amal Bold"/>
              </a:rPr>
              <a:t>This helps the administration track course demand, monitor participation levels, and make informed decisions effectively.</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9F9F9"/>
        </a:solidFill>
      </p:bgPr>
    </p:bg>
    <p:spTree>
      <p:nvGrpSpPr>
        <p:cNvPr id="1" name=""/>
        <p:cNvGrpSpPr/>
        <p:nvPr/>
      </p:nvGrpSpPr>
      <p:grpSpPr>
        <a:xfrm>
          <a:off x="0" y="0"/>
          <a:ext cx="0" cy="0"/>
          <a:chOff x="0" y="0"/>
          <a:chExt cx="0" cy="0"/>
        </a:xfrm>
      </p:grpSpPr>
      <p:grpSp>
        <p:nvGrpSpPr>
          <p:cNvPr name="Group 2" id="2"/>
          <p:cNvGrpSpPr/>
          <p:nvPr/>
        </p:nvGrpSpPr>
        <p:grpSpPr>
          <a:xfrm rot="0">
            <a:off x="3067437" y="2434749"/>
            <a:ext cx="3086100" cy="3086100"/>
            <a:chOff x="0" y="0"/>
            <a:chExt cx="812800" cy="812800"/>
          </a:xfrm>
        </p:grpSpPr>
        <p:sp>
          <p:nvSpPr>
            <p:cNvPr name="Freeform 3" id="3"/>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64D4D">
                <a:alpha val="73725"/>
              </a:srgbClr>
            </a:solidFill>
          </p:spPr>
        </p:sp>
        <p:sp>
          <p:nvSpPr>
            <p:cNvPr name="TextBox 4" id="4"/>
            <p:cNvSpPr txBox="true"/>
            <p:nvPr/>
          </p:nvSpPr>
          <p:spPr>
            <a:xfrm>
              <a:off x="76200" y="19050"/>
              <a:ext cx="660400" cy="717550"/>
            </a:xfrm>
            <a:prstGeom prst="rect">
              <a:avLst/>
            </a:prstGeom>
          </p:spPr>
          <p:txBody>
            <a:bodyPr anchor="ctr" rtlCol="false" tIns="50800" lIns="50800" bIns="50800" rIns="50800"/>
            <a:lstStyle/>
            <a:p>
              <a:pPr algn="ctr">
                <a:lnSpc>
                  <a:spcPts val="3342"/>
                </a:lnSpc>
              </a:pPr>
            </a:p>
          </p:txBody>
        </p:sp>
      </p:grpSp>
      <p:grpSp>
        <p:nvGrpSpPr>
          <p:cNvPr name="Group 5" id="5"/>
          <p:cNvGrpSpPr/>
          <p:nvPr/>
        </p:nvGrpSpPr>
        <p:grpSpPr>
          <a:xfrm rot="0">
            <a:off x="12365651" y="2434749"/>
            <a:ext cx="3086100" cy="3086100"/>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64D4D">
                <a:alpha val="73725"/>
              </a:srgbClr>
            </a:solidFill>
          </p:spPr>
        </p:sp>
        <p:sp>
          <p:nvSpPr>
            <p:cNvPr name="TextBox 7" id="7"/>
            <p:cNvSpPr txBox="true"/>
            <p:nvPr/>
          </p:nvSpPr>
          <p:spPr>
            <a:xfrm>
              <a:off x="76200" y="19050"/>
              <a:ext cx="660400" cy="717550"/>
            </a:xfrm>
            <a:prstGeom prst="rect">
              <a:avLst/>
            </a:prstGeom>
          </p:spPr>
          <p:txBody>
            <a:bodyPr anchor="ctr" rtlCol="false" tIns="50800" lIns="50800" bIns="50800" rIns="50800"/>
            <a:lstStyle/>
            <a:p>
              <a:pPr algn="ctr">
                <a:lnSpc>
                  <a:spcPts val="3342"/>
                </a:lnSpc>
              </a:pPr>
            </a:p>
          </p:txBody>
        </p:sp>
      </p:grpSp>
      <p:grpSp>
        <p:nvGrpSpPr>
          <p:cNvPr name="Group 8" id="8"/>
          <p:cNvGrpSpPr/>
          <p:nvPr/>
        </p:nvGrpSpPr>
        <p:grpSpPr>
          <a:xfrm rot="0">
            <a:off x="7736501" y="2434749"/>
            <a:ext cx="3086100" cy="3086100"/>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64D4D">
                <a:alpha val="73725"/>
              </a:srgbClr>
            </a:solidFill>
          </p:spPr>
        </p:sp>
        <p:sp>
          <p:nvSpPr>
            <p:cNvPr name="TextBox 10" id="10"/>
            <p:cNvSpPr txBox="true"/>
            <p:nvPr/>
          </p:nvSpPr>
          <p:spPr>
            <a:xfrm>
              <a:off x="76200" y="19050"/>
              <a:ext cx="660400" cy="717550"/>
            </a:xfrm>
            <a:prstGeom prst="rect">
              <a:avLst/>
            </a:prstGeom>
          </p:spPr>
          <p:txBody>
            <a:bodyPr anchor="ctr" rtlCol="false" tIns="50800" lIns="50800" bIns="50800" rIns="50800"/>
            <a:lstStyle/>
            <a:p>
              <a:pPr algn="ctr">
                <a:lnSpc>
                  <a:spcPts val="3342"/>
                </a:lnSpc>
              </a:pPr>
            </a:p>
          </p:txBody>
        </p:sp>
      </p:grpSp>
      <p:sp>
        <p:nvSpPr>
          <p:cNvPr name="TextBox 11" id="11"/>
          <p:cNvSpPr txBox="true"/>
          <p:nvPr/>
        </p:nvSpPr>
        <p:spPr>
          <a:xfrm rot="0">
            <a:off x="3385702" y="2421164"/>
            <a:ext cx="2449570" cy="2562275"/>
          </a:xfrm>
          <a:prstGeom prst="rect">
            <a:avLst/>
          </a:prstGeom>
        </p:spPr>
        <p:txBody>
          <a:bodyPr anchor="t" rtlCol="false" tIns="0" lIns="0" bIns="0" rIns="0">
            <a:spAutoFit/>
          </a:bodyPr>
          <a:lstStyle/>
          <a:p>
            <a:pPr algn="ctr">
              <a:lnSpc>
                <a:spcPts val="20997"/>
              </a:lnSpc>
              <a:spcBef>
                <a:spcPct val="0"/>
              </a:spcBef>
            </a:pPr>
            <a:r>
              <a:rPr lang="en-US" sz="14998">
                <a:solidFill>
                  <a:srgbClr val="000000"/>
                </a:solidFill>
                <a:latin typeface="Open Sans"/>
                <a:ea typeface="Open Sans"/>
                <a:cs typeface="Open Sans"/>
                <a:sym typeface="Open Sans"/>
              </a:rPr>
              <a:t>💳</a:t>
            </a:r>
          </a:p>
        </p:txBody>
      </p:sp>
      <p:sp>
        <p:nvSpPr>
          <p:cNvPr name="TextBox 12" id="12"/>
          <p:cNvSpPr txBox="true"/>
          <p:nvPr/>
        </p:nvSpPr>
        <p:spPr>
          <a:xfrm rot="0">
            <a:off x="12403751" y="2421164"/>
            <a:ext cx="3086100" cy="2562229"/>
          </a:xfrm>
          <a:prstGeom prst="rect">
            <a:avLst/>
          </a:prstGeom>
        </p:spPr>
        <p:txBody>
          <a:bodyPr anchor="t" rtlCol="false" tIns="0" lIns="0" bIns="0" rIns="0">
            <a:spAutoFit/>
          </a:bodyPr>
          <a:lstStyle/>
          <a:p>
            <a:pPr algn="ctr">
              <a:lnSpc>
                <a:spcPts val="20999"/>
              </a:lnSpc>
              <a:spcBef>
                <a:spcPct val="0"/>
              </a:spcBef>
            </a:pPr>
            <a:r>
              <a:rPr lang="en-US" sz="14999">
                <a:solidFill>
                  <a:srgbClr val="000000"/>
                </a:solidFill>
                <a:latin typeface="Open Sans"/>
                <a:ea typeface="Open Sans"/>
                <a:cs typeface="Open Sans"/>
                <a:sym typeface="Open Sans"/>
              </a:rPr>
              <a:t>🔔</a:t>
            </a:r>
          </a:p>
        </p:txBody>
      </p:sp>
      <p:sp>
        <p:nvSpPr>
          <p:cNvPr name="TextBox 13" id="13"/>
          <p:cNvSpPr txBox="true"/>
          <p:nvPr/>
        </p:nvSpPr>
        <p:spPr>
          <a:xfrm rot="0">
            <a:off x="7736501" y="2553809"/>
            <a:ext cx="3086100" cy="2562229"/>
          </a:xfrm>
          <a:prstGeom prst="rect">
            <a:avLst/>
          </a:prstGeom>
        </p:spPr>
        <p:txBody>
          <a:bodyPr anchor="t" rtlCol="false" tIns="0" lIns="0" bIns="0" rIns="0">
            <a:spAutoFit/>
          </a:bodyPr>
          <a:lstStyle/>
          <a:p>
            <a:pPr algn="ctr">
              <a:lnSpc>
                <a:spcPts val="20999"/>
              </a:lnSpc>
              <a:spcBef>
                <a:spcPct val="0"/>
              </a:spcBef>
            </a:pPr>
            <a:r>
              <a:rPr lang="en-US" sz="14999">
                <a:solidFill>
                  <a:srgbClr val="000000"/>
                </a:solidFill>
                <a:latin typeface="Open Sans"/>
                <a:ea typeface="Open Sans"/>
                <a:cs typeface="Open Sans"/>
                <a:sym typeface="Open Sans"/>
              </a:rPr>
              <a:t>📋</a:t>
            </a:r>
          </a:p>
        </p:txBody>
      </p:sp>
      <p:sp>
        <p:nvSpPr>
          <p:cNvPr name="TextBox 14" id="14"/>
          <p:cNvSpPr txBox="true"/>
          <p:nvPr/>
        </p:nvSpPr>
        <p:spPr>
          <a:xfrm rot="0">
            <a:off x="2533130" y="6139019"/>
            <a:ext cx="4154714" cy="1989455"/>
          </a:xfrm>
          <a:prstGeom prst="rect">
            <a:avLst/>
          </a:prstGeom>
        </p:spPr>
        <p:txBody>
          <a:bodyPr anchor="t" rtlCol="false" tIns="0" lIns="0" bIns="0" rIns="0">
            <a:spAutoFit/>
          </a:bodyPr>
          <a:lstStyle/>
          <a:p>
            <a:pPr algn="ctr">
              <a:lnSpc>
                <a:spcPts val="3219"/>
              </a:lnSpc>
            </a:pPr>
            <a:r>
              <a:rPr lang="en-US" b="true" sz="2299">
                <a:solidFill>
                  <a:srgbClr val="000000"/>
                </a:solidFill>
                <a:latin typeface="XM Vahid Bold"/>
                <a:ea typeface="XM Vahid Bold"/>
                <a:cs typeface="XM Vahid Bold"/>
                <a:sym typeface="XM Vahid Bold"/>
              </a:rPr>
              <a:t>Online Payment Integration:</a:t>
            </a:r>
          </a:p>
          <a:p>
            <a:pPr algn="ctr" rtl="true">
              <a:lnSpc>
                <a:spcPts val="3219"/>
              </a:lnSpc>
            </a:pPr>
            <a:r>
              <a:rPr lang="en-US" b="true" sz="2299">
                <a:solidFill>
                  <a:srgbClr val="264D4D"/>
                </a:solidFill>
                <a:latin typeface="XM Vahid Bold"/>
                <a:ea typeface="XM Vahid Bold"/>
                <a:cs typeface="XM Vahid Bold"/>
                <a:sym typeface="XM Vahid Bold"/>
              </a:rPr>
              <a:t>Enables students to</a:t>
            </a:r>
            <a:r>
              <a:rPr lang="en-US" b="true" sz="2299">
                <a:solidFill>
                  <a:srgbClr val="264D4D"/>
                </a:solidFill>
                <a:latin typeface="XM Vahid Bold"/>
                <a:ea typeface="XM Vahid Bold"/>
                <a:cs typeface="XM Vahid Bold"/>
                <a:sym typeface="XM Vahid Bold"/>
              </a:rPr>
              <a:t> pay course fees directly through the app using credit cards or e-wallets</a:t>
            </a:r>
            <a:r>
              <a:rPr lang="ar-EG" b="true" sz="2299">
                <a:solidFill>
                  <a:srgbClr val="264D4D"/>
                </a:solidFill>
                <a:latin typeface="XM Vahid Bold"/>
                <a:ea typeface="XM Vahid Bold"/>
                <a:cs typeface="XM Vahid Bold"/>
                <a:sym typeface="XM Vahid Bold"/>
                <a:rtl val="true"/>
              </a:rPr>
              <a:t>.</a:t>
            </a:r>
          </a:p>
          <a:p>
            <a:pPr algn="ctr" rtl="true">
              <a:lnSpc>
                <a:spcPts val="3219"/>
              </a:lnSpc>
            </a:pPr>
          </a:p>
        </p:txBody>
      </p:sp>
      <p:sp>
        <p:nvSpPr>
          <p:cNvPr name="TextBox 15" id="15"/>
          <p:cNvSpPr txBox="true"/>
          <p:nvPr/>
        </p:nvSpPr>
        <p:spPr>
          <a:xfrm rot="0">
            <a:off x="7202194" y="6139019"/>
            <a:ext cx="4154714" cy="1989455"/>
          </a:xfrm>
          <a:prstGeom prst="rect">
            <a:avLst/>
          </a:prstGeom>
        </p:spPr>
        <p:txBody>
          <a:bodyPr anchor="t" rtlCol="false" tIns="0" lIns="0" bIns="0" rIns="0">
            <a:spAutoFit/>
          </a:bodyPr>
          <a:lstStyle/>
          <a:p>
            <a:pPr algn="ctr">
              <a:lnSpc>
                <a:spcPts val="3219"/>
              </a:lnSpc>
            </a:pPr>
            <a:r>
              <a:rPr lang="en-US" b="true" sz="2299">
                <a:solidFill>
                  <a:srgbClr val="000000"/>
                </a:solidFill>
                <a:latin typeface="XM Vahid Bold"/>
                <a:ea typeface="XM Vahid Bold"/>
                <a:cs typeface="XM Vahid Bold"/>
                <a:sym typeface="XM Vahid Bold"/>
              </a:rPr>
              <a:t>Electronic Attendance System:</a:t>
            </a:r>
          </a:p>
          <a:p>
            <a:pPr algn="ctr" rtl="true">
              <a:lnSpc>
                <a:spcPts val="3219"/>
              </a:lnSpc>
            </a:pPr>
            <a:r>
              <a:rPr lang="en-US" b="true" sz="2299">
                <a:solidFill>
                  <a:srgbClr val="264D4D"/>
                </a:solidFill>
                <a:latin typeface="XM Vahid Bold"/>
                <a:ea typeface="XM Vahid Bold"/>
                <a:cs typeface="XM Vahid Bold"/>
                <a:sym typeface="XM Vahid Bold"/>
              </a:rPr>
              <a:t>Automatically tracks student attendance in each course, with</a:t>
            </a:r>
            <a:r>
              <a:rPr lang="en-US" b="true" sz="2299">
                <a:solidFill>
                  <a:srgbClr val="264D4D"/>
                </a:solidFill>
                <a:latin typeface="XM Vahid Bold"/>
                <a:ea typeface="XM Vahid Bold"/>
                <a:cs typeface="XM Vahid Bold"/>
                <a:sym typeface="XM Vahid Bold"/>
              </a:rPr>
              <a:t> ready-made reports</a:t>
            </a:r>
            <a:r>
              <a:rPr lang="ar-EG" b="true" sz="2299">
                <a:solidFill>
                  <a:srgbClr val="264D4D"/>
                </a:solidFill>
                <a:latin typeface="XM Vahid Bold"/>
                <a:ea typeface="XM Vahid Bold"/>
                <a:cs typeface="XM Vahid Bold"/>
                <a:sym typeface="XM Vahid Bold"/>
                <a:rtl val="true"/>
              </a:rPr>
              <a:t>.</a:t>
            </a:r>
          </a:p>
          <a:p>
            <a:pPr algn="ctr" rtl="true">
              <a:lnSpc>
                <a:spcPts val="3219"/>
              </a:lnSpc>
            </a:pPr>
          </a:p>
        </p:txBody>
      </p:sp>
      <p:sp>
        <p:nvSpPr>
          <p:cNvPr name="TextBox 16" id="16"/>
          <p:cNvSpPr txBox="true"/>
          <p:nvPr/>
        </p:nvSpPr>
        <p:spPr>
          <a:xfrm rot="0">
            <a:off x="11871259" y="6139019"/>
            <a:ext cx="4892741" cy="1989455"/>
          </a:xfrm>
          <a:prstGeom prst="rect">
            <a:avLst/>
          </a:prstGeom>
        </p:spPr>
        <p:txBody>
          <a:bodyPr anchor="t" rtlCol="false" tIns="0" lIns="0" bIns="0" rIns="0">
            <a:spAutoFit/>
          </a:bodyPr>
          <a:lstStyle/>
          <a:p>
            <a:pPr algn="ctr">
              <a:lnSpc>
                <a:spcPts val="3219"/>
              </a:lnSpc>
            </a:pPr>
            <a:r>
              <a:rPr lang="en-US" b="true" sz="2299">
                <a:solidFill>
                  <a:srgbClr val="000000"/>
                </a:solidFill>
                <a:latin typeface="XM Vahid Bold"/>
                <a:ea typeface="XM Vahid Bold"/>
                <a:cs typeface="XM Vahid Bold"/>
                <a:sym typeface="XM Vahid Bold"/>
              </a:rPr>
              <a:t> Push Notifications:</a:t>
            </a:r>
          </a:p>
          <a:p>
            <a:pPr algn="ctr" rtl="true">
              <a:lnSpc>
                <a:spcPts val="3219"/>
              </a:lnSpc>
            </a:pPr>
            <a:r>
              <a:rPr lang="en-US" b="true" sz="2299">
                <a:solidFill>
                  <a:srgbClr val="264D4D"/>
                </a:solidFill>
                <a:latin typeface="XM Vahid Bold"/>
                <a:ea typeface="XM Vahid Bold"/>
                <a:cs typeface="XM Vahid Bold"/>
                <a:sym typeface="XM Vahid Bold"/>
              </a:rPr>
              <a:t>Sends instant alerts to students’ phones, such as:</a:t>
            </a:r>
            <a:r>
              <a:rPr lang="en-US" b="true" sz="2299">
                <a:solidFill>
                  <a:srgbClr val="264D4D"/>
                </a:solidFill>
                <a:latin typeface="XM Vahid Bold"/>
                <a:ea typeface="XM Vahid Bold"/>
                <a:cs typeface="XM Vahid Bold"/>
                <a:sym typeface="XM Vahid Bold"/>
              </a:rPr>
              <a:t> “Today’s class reminder” or “New announcement added</a:t>
            </a:r>
            <a:r>
              <a:rPr lang="ar-EG" b="true" sz="2299">
                <a:solidFill>
                  <a:srgbClr val="264D4D"/>
                </a:solidFill>
                <a:latin typeface="XM Vahid Bold"/>
                <a:ea typeface="XM Vahid Bold"/>
                <a:cs typeface="XM Vahid Bold"/>
                <a:sym typeface="XM Vahid Bold"/>
                <a:rtl val="true"/>
              </a:rPr>
              <a:t>.”</a:t>
            </a:r>
          </a:p>
        </p:txBody>
      </p:sp>
      <p:sp>
        <p:nvSpPr>
          <p:cNvPr name="TextBox 17" id="17"/>
          <p:cNvSpPr txBox="true"/>
          <p:nvPr/>
        </p:nvSpPr>
        <p:spPr>
          <a:xfrm rot="0">
            <a:off x="6687844" y="758348"/>
            <a:ext cx="4416921" cy="1009650"/>
          </a:xfrm>
          <a:prstGeom prst="rect">
            <a:avLst/>
          </a:prstGeom>
        </p:spPr>
        <p:txBody>
          <a:bodyPr anchor="t" rtlCol="false" tIns="0" lIns="0" bIns="0" rIns="0">
            <a:spAutoFit/>
          </a:bodyPr>
          <a:lstStyle/>
          <a:p>
            <a:pPr algn="ctr">
              <a:lnSpc>
                <a:spcPts val="8399"/>
              </a:lnSpc>
              <a:spcBef>
                <a:spcPct val="0"/>
              </a:spcBef>
            </a:pPr>
            <a:r>
              <a:rPr lang="en-US" b="true" sz="5999">
                <a:solidFill>
                  <a:srgbClr val="072F64"/>
                </a:solidFill>
                <a:latin typeface="Open Sans Bold"/>
                <a:ea typeface="Open Sans Bold"/>
                <a:cs typeface="Open Sans Bold"/>
                <a:sym typeface="Open Sans Bold"/>
              </a:rPr>
              <a:t>Future Plan</a:t>
            </a:r>
          </a:p>
        </p:txBody>
      </p:sp>
      <p:sp>
        <p:nvSpPr>
          <p:cNvPr name="Freeform 18" id="18"/>
          <p:cNvSpPr/>
          <p:nvPr/>
        </p:nvSpPr>
        <p:spPr>
          <a:xfrm flipH="true" flipV="true" rot="0">
            <a:off x="14415355" y="0"/>
            <a:ext cx="3872645" cy="3837145"/>
          </a:xfrm>
          <a:custGeom>
            <a:avLst/>
            <a:gdLst/>
            <a:ahLst/>
            <a:cxnLst/>
            <a:rect r="r" b="b" t="t" l="l"/>
            <a:pathLst>
              <a:path h="3837145" w="3872645">
                <a:moveTo>
                  <a:pt x="3872645" y="3837145"/>
                </a:moveTo>
                <a:lnTo>
                  <a:pt x="0" y="3837145"/>
                </a:lnTo>
                <a:lnTo>
                  <a:pt x="0" y="0"/>
                </a:lnTo>
                <a:lnTo>
                  <a:pt x="3872645" y="0"/>
                </a:lnTo>
                <a:lnTo>
                  <a:pt x="3872645" y="3837145"/>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19" id="19"/>
          <p:cNvSpPr/>
          <p:nvPr/>
        </p:nvSpPr>
        <p:spPr>
          <a:xfrm flipH="true" flipV="false" rot="0">
            <a:off x="-400975" y="0"/>
            <a:ext cx="2522306" cy="1911697"/>
          </a:xfrm>
          <a:custGeom>
            <a:avLst/>
            <a:gdLst/>
            <a:ahLst/>
            <a:cxnLst/>
            <a:rect r="r" b="b" t="t" l="l"/>
            <a:pathLst>
              <a:path h="1911697" w="2522306">
                <a:moveTo>
                  <a:pt x="2522306" y="0"/>
                </a:moveTo>
                <a:lnTo>
                  <a:pt x="0" y="0"/>
                </a:lnTo>
                <a:lnTo>
                  <a:pt x="0" y="1911697"/>
                </a:lnTo>
                <a:lnTo>
                  <a:pt x="2522306" y="1911697"/>
                </a:lnTo>
                <a:lnTo>
                  <a:pt x="2522306"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DAGqPDlK1Ok</dc:identifier>
  <dcterms:modified xsi:type="dcterms:W3CDTF">2011-08-01T06:04:30Z</dcterms:modified>
  <cp:revision>1</cp:revision>
  <dc:title>Blue Orange and White Geometric Formal Thesis Defense Presentation</dc:title>
</cp:coreProperties>
</file>