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png" ContentType="image/png"/>
  <Default Extension="rels" ContentType="application/vnd.openxmlformats-package.relationshi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authors.xml" ContentType="application/vnd.ms-powerpoint.authors+xml"/>
  <Override PartName="/ppt/handoutMasters/handoutMaster1.xml" ContentType="application/vnd.openxmlformats-officedocument.presentationml.handoutMaster+xml"/>
  <Override PartName="/ppt/media/image13.svg" ContentType="image/svg+xml"/>
  <Override PartName="/ppt/media/image2.svg" ContentType="image/svg+xml"/>
  <Override PartName="/ppt/media/image21.svg" ContentType="image/svg+xml"/>
  <Override PartName="/ppt/media/image4.svg" ContentType="image/svg+xml"/>
  <Override PartName="/ppt/media/image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63"/>
  </p:handoutMasterIdLst>
  <p:sldIdLst>
    <p:sldId id="340" r:id="rId3"/>
    <p:sldId id="341" r:id="rId5"/>
    <p:sldId id="342" r:id="rId6"/>
    <p:sldId id="343" r:id="rId7"/>
    <p:sldId id="356" r:id="rId8"/>
    <p:sldId id="357" r:id="rId9"/>
    <p:sldId id="406" r:id="rId10"/>
    <p:sldId id="358" r:id="rId11"/>
    <p:sldId id="359" r:id="rId12"/>
    <p:sldId id="360" r:id="rId13"/>
    <p:sldId id="361" r:id="rId14"/>
    <p:sldId id="363" r:id="rId15"/>
    <p:sldId id="364" r:id="rId16"/>
    <p:sldId id="366" r:id="rId17"/>
    <p:sldId id="367" r:id="rId18"/>
    <p:sldId id="368" r:id="rId19"/>
    <p:sldId id="371" r:id="rId20"/>
    <p:sldId id="372" r:id="rId21"/>
    <p:sldId id="383" r:id="rId22"/>
    <p:sldId id="382" r:id="rId23"/>
    <p:sldId id="385" r:id="rId24"/>
    <p:sldId id="384" r:id="rId25"/>
    <p:sldId id="387" r:id="rId26"/>
    <p:sldId id="386" r:id="rId27"/>
    <p:sldId id="388" r:id="rId28"/>
    <p:sldId id="404" r:id="rId29"/>
    <p:sldId id="412" r:id="rId30"/>
    <p:sldId id="413" r:id="rId31"/>
    <p:sldId id="414" r:id="rId32"/>
    <p:sldId id="419" r:id="rId33"/>
    <p:sldId id="420" r:id="rId34"/>
    <p:sldId id="421" r:id="rId35"/>
    <p:sldId id="422" r:id="rId36"/>
    <p:sldId id="423" r:id="rId37"/>
    <p:sldId id="424" r:id="rId38"/>
    <p:sldId id="425" r:id="rId39"/>
    <p:sldId id="426" r:id="rId40"/>
    <p:sldId id="430" r:id="rId41"/>
    <p:sldId id="427" r:id="rId42"/>
    <p:sldId id="428" r:id="rId43"/>
    <p:sldId id="389" r:id="rId44"/>
    <p:sldId id="390" r:id="rId45"/>
    <p:sldId id="392" r:id="rId46"/>
    <p:sldId id="391" r:id="rId47"/>
    <p:sldId id="418" r:id="rId48"/>
    <p:sldId id="397" r:id="rId49"/>
    <p:sldId id="398" r:id="rId50"/>
    <p:sldId id="394" r:id="rId51"/>
    <p:sldId id="395" r:id="rId52"/>
    <p:sldId id="396" r:id="rId53"/>
    <p:sldId id="393" r:id="rId54"/>
    <p:sldId id="399" r:id="rId55"/>
    <p:sldId id="417" r:id="rId56"/>
    <p:sldId id="409" r:id="rId57"/>
    <p:sldId id="369" r:id="rId58"/>
    <p:sldId id="370" r:id="rId59"/>
    <p:sldId id="374" r:id="rId60"/>
    <p:sldId id="375" r:id="rId61"/>
    <p:sldId id="355" r:id="rId6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25C"/>
    <a:srgbClr val="F5D197"/>
    <a:srgbClr val="00635D"/>
    <a:srgbClr val="F7FCA7"/>
    <a:srgbClr val="FCDCA7"/>
    <a:srgbClr val="F9E0B9"/>
    <a:srgbClr val="FFEAC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1E171933-4619-4E11-9A3F-F7608DF75F80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0" Type="http://schemas.openxmlformats.org/officeDocument/2006/relationships/customXml" Target="../customXml/item3.xml"/><Relationship Id="rId7" Type="http://schemas.openxmlformats.org/officeDocument/2006/relationships/slide" Target="slides/slide4.xml"/><Relationship Id="rId69" Type="http://schemas.openxmlformats.org/officeDocument/2006/relationships/customXml" Target="../customXml/item2.xml"/><Relationship Id="rId68" Type="http://schemas.openxmlformats.org/officeDocument/2006/relationships/customXml" Target="../customXml/item1.xml"/><Relationship Id="rId67" Type="http://schemas.microsoft.com/office/2018/10/relationships/authors" Target="authors.xml"/><Relationship Id="rId66" Type="http://schemas.openxmlformats.org/officeDocument/2006/relationships/tableStyles" Target="tableStyles.xml"/><Relationship Id="rId65" Type="http://schemas.openxmlformats.org/officeDocument/2006/relationships/viewProps" Target="viewProps.xml"/><Relationship Id="rId64" Type="http://schemas.openxmlformats.org/officeDocument/2006/relationships/presProps" Target="presProps.xml"/><Relationship Id="rId63" Type="http://schemas.openxmlformats.org/officeDocument/2006/relationships/handoutMaster" Target="handoutMasters/handoutMaster1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E69F83-204D-4778-AAD0-A0F851A3AEE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69D59-B021-49CB-887D-52B8FEE1CE18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E3C21-C3CB-4B8D-9033-56C1B3CE75FA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8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732C3C-A191-48C2-A7E8-9C96AF841A7A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0848" y="425303"/>
            <a:ext cx="11305217" cy="6007394"/>
          </a:xfrm>
          <a:prstGeom prst="rect">
            <a:avLst/>
          </a:prstGeom>
          <a:effectLst/>
        </p:spPr>
      </p:pic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810001" y="633046"/>
            <a:ext cx="10571998" cy="3366198"/>
          </a:xfrm>
          <a:ln>
            <a:noFill/>
          </a:ln>
          <a:effectLst/>
        </p:spPr>
        <p:txBody>
          <a:bodyPr/>
          <a:lstStyle>
            <a:lvl1pPr algn="ctr">
              <a:defRPr sz="7200" b="1" spc="-300" baseline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en-US"/>
              <a:t>Click to add title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 userDrawn="1"/>
        </p:nvSpPr>
        <p:spPr>
          <a:xfrm>
            <a:off x="7556500" y="0"/>
            <a:ext cx="4635500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500270" y="487680"/>
            <a:ext cx="6482080" cy="590296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 rot="10800000">
            <a:off x="495630" y="477518"/>
            <a:ext cx="6482079" cy="5913121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8036952" y="477518"/>
            <a:ext cx="3829465" cy="2693887"/>
          </a:xfrm>
          <a:noFill/>
          <a:effectLst/>
        </p:spPr>
        <p:txBody>
          <a:bodyPr anchor="b"/>
          <a:lstStyle>
            <a:lvl1pPr algn="l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/>
              <a:t>Click to add title</a:t>
            </a:r>
            <a:endParaRPr lang="en-US"/>
          </a:p>
        </p:txBody>
      </p:sp>
      <p:sp>
        <p:nvSpPr>
          <p:cNvPr id="13" name="Table Placeholder 12"/>
          <p:cNvSpPr>
            <a:spLocks noGrp="1"/>
          </p:cNvSpPr>
          <p:nvPr>
            <p:ph type="tbl" sz="quarter" idx="11" hasCustomPrompt="1"/>
          </p:nvPr>
        </p:nvSpPr>
        <p:spPr>
          <a:xfrm>
            <a:off x="952500" y="909638"/>
            <a:ext cx="5578475" cy="5038725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table</a:t>
            </a:r>
            <a:endParaRPr lang="en-US"/>
          </a:p>
        </p:txBody>
      </p:sp>
      <p:sp>
        <p:nvSpPr>
          <p:cNvPr id="5" name="Content Placeholder 9"/>
          <p:cNvSpPr>
            <a:spLocks noGrp="1"/>
          </p:cNvSpPr>
          <p:nvPr>
            <p:ph sz="quarter" idx="10" hasCustomPrompt="1"/>
          </p:nvPr>
        </p:nvSpPr>
        <p:spPr>
          <a:xfrm>
            <a:off x="8036953" y="3449781"/>
            <a:ext cx="3829465" cy="2940860"/>
          </a:xfrm>
          <a:effectLst/>
        </p:spPr>
        <p:txBody>
          <a:bodyPr anchor="t"/>
          <a:lstStyle>
            <a:lvl1pPr marL="2857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 marL="742950" indent="-28575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 marL="11430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 marL="16002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 marL="20574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add content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 rot="5400000">
            <a:off x="2666999" y="-2654300"/>
            <a:ext cx="6858000" cy="12166601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381000" y="422551"/>
            <a:ext cx="11424920" cy="6010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88373" y="571501"/>
            <a:ext cx="11139054" cy="1028699"/>
          </a:xfrm>
          <a:effectLst/>
        </p:spPr>
        <p:txBody>
          <a:bodyPr anchor="ctr"/>
          <a:lstStyle>
            <a:lvl1pPr algn="ctr">
              <a:defRPr sz="3600" spc="0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add title</a:t>
            </a:r>
            <a:endParaRPr lang="en-US"/>
          </a:p>
        </p:txBody>
      </p:sp>
      <p:sp>
        <p:nvSpPr>
          <p:cNvPr id="11" name="Table Placeholder 10"/>
          <p:cNvSpPr>
            <a:spLocks noGrp="1"/>
          </p:cNvSpPr>
          <p:nvPr>
            <p:ph type="tbl" sz="quarter" idx="10" hasCustomPrompt="1"/>
          </p:nvPr>
        </p:nvSpPr>
        <p:spPr>
          <a:xfrm>
            <a:off x="838200" y="1860550"/>
            <a:ext cx="10515600" cy="4198938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table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2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 rot="10800000">
            <a:off x="0" y="0"/>
            <a:ext cx="11532896" cy="6858000"/>
            <a:chOff x="659106" y="0"/>
            <a:chExt cx="11532896" cy="6858000"/>
          </a:xfrm>
        </p:grpSpPr>
        <p:sp>
          <p:nvSpPr>
            <p:cNvPr id="3" name="Rectangle 2"/>
            <p:cNvSpPr/>
            <p:nvPr/>
          </p:nvSpPr>
          <p:spPr>
            <a:xfrm>
              <a:off x="5995086" y="0"/>
              <a:ext cx="6196916" cy="6858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outerShdw blurRad="254000" dist="508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  <p:pic>
          <p:nvPicPr>
            <p:cNvPr id="4" name="Graphic 3"/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-1353" t="-388" r="-1" b="-254"/>
            <a:stretch>
              <a:fillRect/>
            </a:stretch>
          </p:blipFill>
          <p:spPr>
            <a:xfrm flipH="1">
              <a:off x="659106" y="1956391"/>
              <a:ext cx="4878094" cy="2780414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328303" y="776532"/>
              <a:ext cx="3434316" cy="501821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617542" y="132080"/>
            <a:ext cx="4928894" cy="6507711"/>
          </a:xfrm>
          <a:noFill/>
          <a:effectLst/>
        </p:spPr>
        <p:txBody>
          <a:bodyPr anchor="ctr"/>
          <a:lstStyle>
            <a:lvl1pPr algn="ctr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/>
              <a:t>Click to add title</a:t>
            </a:r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7429500" y="992188"/>
            <a:ext cx="3425825" cy="5018087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lumns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 rot="5400000">
            <a:off x="2666999" y="-2654300"/>
            <a:ext cx="6858000" cy="12166601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381000" y="422551"/>
            <a:ext cx="11424920" cy="6010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381000" y="1889759"/>
            <a:ext cx="11424920" cy="454293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29935" y="571499"/>
            <a:ext cx="11118274" cy="1154114"/>
          </a:xfrm>
          <a:noFill/>
          <a:effectLst/>
        </p:spPr>
        <p:txBody>
          <a:bodyPr anchor="ctr"/>
          <a:lstStyle>
            <a:lvl1pPr algn="ctr">
              <a:defRPr sz="3600" spc="0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add title</a:t>
            </a:r>
            <a:endParaRPr lang="en-US"/>
          </a:p>
        </p:txBody>
      </p:sp>
      <p:sp>
        <p:nvSpPr>
          <p:cNvPr id="5" name="Content Placeholder 9"/>
          <p:cNvSpPr>
            <a:spLocks noGrp="1"/>
          </p:cNvSpPr>
          <p:nvPr>
            <p:ph sz="quarter" idx="17" hasCustomPrompt="1"/>
          </p:nvPr>
        </p:nvSpPr>
        <p:spPr>
          <a:xfrm>
            <a:off x="841667" y="2461056"/>
            <a:ext cx="3626424" cy="3721535"/>
          </a:xfrm>
          <a:effectLst/>
        </p:spPr>
        <p:txBody>
          <a:bodyPr anchor="t">
            <a:normAutofit/>
          </a:bodyPr>
          <a:lstStyle>
            <a:lvl1pPr marL="285750" indent="-285750">
              <a:lnSpc>
                <a:spcPct val="120000"/>
              </a:lnSpc>
              <a:spcBef>
                <a:spcPts val="600"/>
              </a:spcBef>
              <a:spcAft>
                <a:spcPts val="12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800">
                <a:solidFill>
                  <a:schemeClr val="accent1">
                    <a:lumMod val="50000"/>
                  </a:schemeClr>
                </a:solidFill>
              </a:defRPr>
            </a:lvl1pPr>
            <a:lvl2pPr marL="742950" indent="-285750">
              <a:lnSpc>
                <a:spcPct val="120000"/>
              </a:lnSpc>
              <a:spcAft>
                <a:spcPts val="12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accent1">
                    <a:lumMod val="50000"/>
                  </a:schemeClr>
                </a:solidFill>
              </a:defRPr>
            </a:lvl2pPr>
            <a:lvl3pPr marL="1143000" indent="-228600">
              <a:lnSpc>
                <a:spcPct val="120000"/>
              </a:lnSpc>
              <a:spcAft>
                <a:spcPts val="12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400">
                <a:solidFill>
                  <a:schemeClr val="accent1">
                    <a:lumMod val="50000"/>
                  </a:schemeClr>
                </a:solidFill>
              </a:defRPr>
            </a:lvl3pPr>
            <a:lvl4pPr marL="1600200" indent="-228600">
              <a:lnSpc>
                <a:spcPct val="120000"/>
              </a:lnSpc>
              <a:spcAft>
                <a:spcPts val="12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200">
                <a:solidFill>
                  <a:schemeClr val="accent1">
                    <a:lumMod val="50000"/>
                  </a:schemeClr>
                </a:solidFill>
              </a:defRPr>
            </a:lvl4pPr>
            <a:lvl5pPr marL="2057400" indent="-228600">
              <a:lnSpc>
                <a:spcPct val="120000"/>
              </a:lnSpc>
              <a:spcAft>
                <a:spcPts val="12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 sz="12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add content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Content Placeholder 9"/>
          <p:cNvSpPr>
            <a:spLocks noGrp="1"/>
          </p:cNvSpPr>
          <p:nvPr>
            <p:ph sz="quarter" idx="18" hasCustomPrompt="1"/>
          </p:nvPr>
        </p:nvSpPr>
        <p:spPr>
          <a:xfrm>
            <a:off x="5995282" y="2440275"/>
            <a:ext cx="5164553" cy="3721534"/>
          </a:xfrm>
          <a:effectLst/>
        </p:spPr>
        <p:txBody>
          <a:bodyPr anchor="t">
            <a:normAutofit/>
          </a:bodyPr>
          <a:lstStyle>
            <a:lvl1pPr marL="342900" indent="-3429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>
                <a:solidFill>
                  <a:schemeClr val="accent1">
                    <a:lumMod val="50000"/>
                  </a:schemeClr>
                </a:solidFill>
              </a:defRPr>
            </a:lvl1pPr>
            <a:lvl2pPr marL="347345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2pPr>
            <a:lvl3pPr marL="914400" indent="0">
              <a:lnSpc>
                <a:spcPct val="12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3pPr>
            <a:lvl4pPr marL="1371600" indent="0">
              <a:lnSpc>
                <a:spcPct val="12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4pPr>
            <a:lvl5pPr marL="1828800" indent="0">
              <a:lnSpc>
                <a:spcPct val="120000"/>
              </a:lnSpc>
              <a:spcAft>
                <a:spcPts val="600"/>
              </a:spcAft>
              <a:buClr>
                <a:schemeClr val="accent1">
                  <a:lumMod val="50000"/>
                </a:schemeClr>
              </a:buClr>
              <a:buNone/>
              <a:defRPr sz="1800"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add content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5935" y="414670"/>
            <a:ext cx="11320130" cy="60180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 rot="5400000">
            <a:off x="3092299" y="-2231063"/>
            <a:ext cx="6007395" cy="11320129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770660" y="1017858"/>
            <a:ext cx="10650681" cy="2719255"/>
          </a:xfrm>
          <a:noFill/>
          <a:effectLst/>
        </p:spPr>
        <p:txBody>
          <a:bodyPr anchor="b"/>
          <a:lstStyle>
            <a:lvl1pPr algn="ctr">
              <a:defRPr sz="7200" spc="-300" baseline="0">
                <a:solidFill>
                  <a:schemeClr val="accent4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en-US"/>
              <a:t>Click to add title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70660" y="4042066"/>
            <a:ext cx="10650681" cy="2296843"/>
          </a:xfrm>
          <a:effectLst/>
        </p:spPr>
        <p:txBody>
          <a:bodyPr anchor="t"/>
          <a:lstStyle>
            <a:lvl1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add text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435935" y="414670"/>
            <a:ext cx="11320130" cy="60180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0" name="Graphic 9"/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6174" y="425303"/>
            <a:ext cx="5379242" cy="5983435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944217" y="924167"/>
            <a:ext cx="4383156" cy="5009322"/>
          </a:xfrm>
          <a:solidFill>
            <a:schemeClr val="accent1">
              <a:lumMod val="50000"/>
            </a:schemeClr>
          </a:solidFill>
          <a:effectLst>
            <a:outerShdw blurRad="254000" dist="50800" dir="2700000" algn="ctr" rotWithShape="0">
              <a:prstClr val="black">
                <a:alpha val="25000"/>
              </a:prstClr>
            </a:outerShdw>
          </a:effectLst>
        </p:spPr>
        <p:txBody>
          <a:bodyPr anchor="ctr"/>
          <a:lstStyle>
            <a:lvl1pPr algn="ctr">
              <a:defRPr sz="3600" spc="0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add title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400800" y="924512"/>
            <a:ext cx="4750904" cy="5008977"/>
          </a:xfrm>
        </p:spPr>
        <p:txBody>
          <a:bodyPr/>
          <a:lstStyle>
            <a:lvl1pPr marL="0" indent="0">
              <a:buNone/>
              <a:defRPr/>
            </a:lvl1pPr>
            <a:lvl2pPr marL="742950" indent="-285750"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543050" indent="-171450">
              <a:buFont typeface="Arial" panose="020B0604020202020204" pitchFamily="34" charset="0"/>
              <a:buChar char="•"/>
              <a:defRPr/>
            </a:lvl4pPr>
            <a:lvl5pPr marL="2000250" indent="-1714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add content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35935" y="419987"/>
            <a:ext cx="11320130" cy="601802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 rot="5400000">
            <a:off x="3090924" y="-2235006"/>
            <a:ext cx="6010147" cy="11320132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810001" y="1741064"/>
            <a:ext cx="10571998" cy="1928264"/>
          </a:xfrm>
          <a:ln>
            <a:noFill/>
          </a:ln>
          <a:effectLst/>
        </p:spPr>
        <p:txBody>
          <a:bodyPr/>
          <a:lstStyle>
            <a:lvl1pPr algn="ctr">
              <a:defRPr sz="3600" spc="0" baseline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en-US"/>
              <a:t>Click to add title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10000" y="3694102"/>
            <a:ext cx="10572000" cy="896468"/>
          </a:xfrm>
          <a:effectLst/>
        </p:spPr>
        <p:txBody>
          <a:bodyPr anchor="ctr">
            <a:norm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add subtitle</a:t>
            </a:r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1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623955" y="414670"/>
            <a:ext cx="7132110" cy="601802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440459" y="420624"/>
            <a:ext cx="4183496" cy="601675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 rot="10800000">
            <a:off x="435934" y="422551"/>
            <a:ext cx="4183495" cy="6010146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50717" y="924339"/>
            <a:ext cx="3990110" cy="5009322"/>
          </a:xfrm>
          <a:noFill/>
          <a:effectLst/>
        </p:spPr>
        <p:txBody>
          <a:bodyPr anchor="ctr"/>
          <a:lstStyle>
            <a:lvl1pPr algn="ctr">
              <a:defRPr sz="3600" spc="0" baseline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Click to add title</a:t>
            </a:r>
            <a:endParaRPr lang="en-US"/>
          </a:p>
        </p:txBody>
      </p:sp>
      <p:sp>
        <p:nvSpPr>
          <p:cNvPr id="3" name="Content Placeholder 9"/>
          <p:cNvSpPr>
            <a:spLocks noGrp="1"/>
          </p:cNvSpPr>
          <p:nvPr>
            <p:ph sz="quarter" idx="10" hasCustomPrompt="1"/>
          </p:nvPr>
        </p:nvSpPr>
        <p:spPr>
          <a:xfrm>
            <a:off x="5346793" y="924340"/>
            <a:ext cx="5684373" cy="5009322"/>
          </a:xfrm>
          <a:effectLst/>
        </p:spPr>
        <p:txBody>
          <a:bodyPr lIns="0" rIns="0"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defRPr>
            </a:lvl1pPr>
            <a:lvl2pPr marL="457200" indent="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defRPr>
            </a:lvl2pPr>
            <a:lvl3pPr marL="914400" indent="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defRPr>
            </a:lvl3pPr>
            <a:lvl4pPr marL="1371600" indent="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defRPr>
            </a:lvl4pPr>
            <a:lvl5pPr marL="1828800" indent="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</a:defRPr>
            </a:lvl5pPr>
          </a:lstStyle>
          <a:p>
            <a:pPr lvl="0"/>
            <a:r>
              <a:rPr lang="en-US"/>
              <a:t>Click to add content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3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435935" y="414670"/>
            <a:ext cx="11320130" cy="6018027"/>
          </a:xfrm>
          <a:prstGeom prst="rect">
            <a:avLst/>
          </a:prstGeom>
          <a:solidFill>
            <a:srgbClr val="F9E0B9"/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8" name="Graphic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353" t="-388" r="-1" b="-254"/>
          <a:stretch>
            <a:fillRect/>
          </a:stretch>
        </p:blipFill>
        <p:spPr>
          <a:xfrm rot="16200000" flipH="1">
            <a:off x="210940" y="1589892"/>
            <a:ext cx="5245922" cy="3667583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485516" y="1433219"/>
            <a:ext cx="5695102" cy="2092049"/>
          </a:xfrm>
          <a:noFill/>
          <a:effectLst/>
        </p:spPr>
        <p:txBody>
          <a:bodyPr anchor="b"/>
          <a:lstStyle>
            <a:lvl1pPr algn="ctr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/>
              <a:t>Click to add title</a:t>
            </a:r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1350099" y="1974707"/>
            <a:ext cx="2907792" cy="2907792"/>
          </a:xfrm>
          <a:solidFill>
            <a:srgbClr val="F9E0B9"/>
          </a:solidFill>
          <a:effectLst/>
        </p:spPr>
        <p:txBody>
          <a:bodyPr anchor="t"/>
          <a:lstStyle>
            <a:lvl1pPr marL="0" indent="0" algn="ctr">
              <a:buNone/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/>
          </a:p>
        </p:txBody>
      </p:sp>
      <p:sp>
        <p:nvSpPr>
          <p:cNvPr id="3" name="Content Placeholder 9"/>
          <p:cNvSpPr>
            <a:spLocks noGrp="1"/>
          </p:cNvSpPr>
          <p:nvPr>
            <p:ph sz="quarter" idx="10" hasCustomPrompt="1"/>
          </p:nvPr>
        </p:nvSpPr>
        <p:spPr>
          <a:xfrm>
            <a:off x="5496789" y="3525268"/>
            <a:ext cx="5683829" cy="2595429"/>
          </a:xfrm>
          <a:effectLst/>
        </p:spPr>
        <p:txBody>
          <a:bodyPr anchor="t"/>
          <a:lstStyle>
            <a:lvl1pPr marL="0" indent="0" algn="ctr">
              <a:lnSpc>
                <a:spcPct val="150000"/>
              </a:lnSpc>
              <a:spcBef>
                <a:spcPts val="0"/>
              </a:spcBef>
              <a:buNone/>
              <a:defRPr b="1">
                <a:solidFill>
                  <a:schemeClr val="accent1">
                    <a:lumMod val="50000"/>
                  </a:schemeClr>
                </a:solidFill>
              </a:defRPr>
            </a:lvl1pPr>
            <a:lvl2pPr algn="ctr">
              <a:buClr>
                <a:schemeClr val="accent1">
                  <a:lumMod val="50000"/>
                </a:schemeClr>
              </a:buClr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 algn="ctr">
              <a:buClr>
                <a:schemeClr val="accent1">
                  <a:lumMod val="50000"/>
                </a:schemeClr>
              </a:buClr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 algn="ctr">
              <a:buClr>
                <a:schemeClr val="accent1">
                  <a:lumMod val="50000"/>
                </a:schemeClr>
              </a:buClr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 algn="ctr">
              <a:buClr>
                <a:schemeClr val="accent1">
                  <a:lumMod val="50000"/>
                </a:schemeClr>
              </a:buClr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add content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5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411678" y="422551"/>
            <a:ext cx="4223822" cy="601014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4635499" y="422551"/>
            <a:ext cx="7144823" cy="6010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29935" y="633845"/>
            <a:ext cx="3990110" cy="2192482"/>
          </a:xfrm>
          <a:noFill/>
          <a:effectLst/>
        </p:spPr>
        <p:txBody>
          <a:bodyPr anchor="ctr"/>
          <a:lstStyle>
            <a:lvl1pPr algn="ctr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/>
              <a:t>Click to add title</a:t>
            </a: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747423" y="3174531"/>
            <a:ext cx="3772622" cy="3122360"/>
          </a:xfrm>
          <a:effectLst/>
        </p:spPr>
        <p:txBody>
          <a:bodyPr rIns="274320" anchor="t"/>
          <a:lstStyle>
            <a:lvl1pPr marL="283210" indent="-28321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 marL="742950" indent="-2857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 marL="1143000" indent="-2286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 marL="1600200" indent="-2286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 marL="2057400" indent="-2286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/>
              <a:t>Click to add content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 hasCustomPrompt="1"/>
          </p:nvPr>
        </p:nvSpPr>
        <p:spPr>
          <a:xfrm>
            <a:off x="5237732" y="946205"/>
            <a:ext cx="5971020" cy="5161655"/>
          </a:xfrm>
        </p:spPr>
        <p:txBody>
          <a:bodyPr/>
          <a:lstStyle/>
          <a:p>
            <a:pPr lvl="0"/>
            <a:r>
              <a:rPr lang="en-US"/>
              <a:t>Click to add content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2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5961889" y="0"/>
            <a:ext cx="6230111" cy="6858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577445" y="157637"/>
            <a:ext cx="4851694" cy="2190705"/>
          </a:xfrm>
          <a:noFill/>
          <a:effectLst/>
        </p:spPr>
        <p:txBody>
          <a:bodyPr anchor="b"/>
          <a:lstStyle>
            <a:lvl1pPr algn="l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3" name="Rectangle 2"/>
          <p:cNvSpPr/>
          <p:nvPr userDrawn="1"/>
        </p:nvSpPr>
        <p:spPr>
          <a:xfrm>
            <a:off x="380999" y="422551"/>
            <a:ext cx="5124893" cy="601014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c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353" t="-388" r="-1" b="-254"/>
          <a:stretch>
            <a:fillRect/>
          </a:stretch>
        </p:blipFill>
        <p:spPr>
          <a:xfrm flipH="1">
            <a:off x="659106" y="3429000"/>
            <a:ext cx="4589830" cy="2780414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236863" y="776532"/>
            <a:ext cx="3434316" cy="501821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1236663" y="776288"/>
            <a:ext cx="3433762" cy="5018087"/>
          </a:xfrm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/>
          </a:p>
        </p:txBody>
      </p:sp>
      <p:sp>
        <p:nvSpPr>
          <p:cNvPr id="5" name="Content Placeholder 9"/>
          <p:cNvSpPr>
            <a:spLocks noGrp="1"/>
          </p:cNvSpPr>
          <p:nvPr>
            <p:ph sz="quarter" idx="10" hasCustomPrompt="1"/>
          </p:nvPr>
        </p:nvSpPr>
        <p:spPr>
          <a:xfrm>
            <a:off x="6592615" y="2505979"/>
            <a:ext cx="4837385" cy="3926717"/>
          </a:xfrm>
          <a:effectLst/>
        </p:spPr>
        <p:txBody>
          <a:bodyPr anchor="t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>
                <a:solidFill>
                  <a:schemeClr val="accent1">
                    <a:lumMod val="50000"/>
                  </a:schemeClr>
                </a:solidFill>
              </a:defRPr>
            </a:lvl1pPr>
            <a:lvl2pPr marL="742950" indent="-28575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2pPr>
            <a:lvl3pPr marL="11430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3pPr>
            <a:lvl4pPr marL="16002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4pPr>
            <a:lvl5pPr marL="2057400" indent="-228600">
              <a:lnSpc>
                <a:spcPct val="150000"/>
              </a:lnSpc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Char char="•"/>
              <a:defRPr>
                <a:solidFill>
                  <a:schemeClr val="accent1">
                    <a:lumMod val="50000"/>
                  </a:schemeClr>
                </a:solidFill>
              </a:defRPr>
            </a:lvl5pPr>
          </a:lstStyle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SzTx/>
              <a:buFont typeface="Arial" panose="020B0604020202020204" pitchFamily="34" charset="0"/>
              <a:buChar char="•"/>
              <a:defRPr/>
            </a:pPr>
            <a:r>
              <a:rPr lang="en-US"/>
              <a:t>Click to add content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4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 rot="10800000">
            <a:off x="-2" y="0"/>
            <a:ext cx="12192001" cy="6858000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411678" y="422551"/>
            <a:ext cx="4223822" cy="601014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4635499" y="422551"/>
            <a:ext cx="7144823" cy="6010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29935" y="924339"/>
            <a:ext cx="3990110" cy="5009322"/>
          </a:xfrm>
          <a:noFill/>
          <a:effectLst/>
        </p:spPr>
        <p:txBody>
          <a:bodyPr anchor="ctr"/>
          <a:lstStyle>
            <a:lvl1pPr algn="ctr">
              <a:defRPr sz="3600" spc="0" baseline="0">
                <a:solidFill>
                  <a:schemeClr val="accent1">
                    <a:lumMod val="50000"/>
                  </a:schemeClr>
                </a:solidFill>
                <a:effectLst/>
              </a:defRPr>
            </a:lvl1pPr>
          </a:lstStyle>
          <a:p>
            <a:r>
              <a:rPr lang="en-US"/>
              <a:t>Click to add title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 hasCustomPrompt="1"/>
          </p:nvPr>
        </p:nvSpPr>
        <p:spPr>
          <a:xfrm>
            <a:off x="5153836" y="1371602"/>
            <a:ext cx="6177309" cy="1953489"/>
          </a:xfrm>
          <a:effectLst/>
        </p:spPr>
        <p:txBody>
          <a:bodyPr anchor="t"/>
          <a:lstStyle>
            <a:lvl1pPr marL="283210" indent="-28321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1pPr>
            <a:lvl2pPr marL="7429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add content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5153836" y="3446156"/>
            <a:ext cx="6177309" cy="0"/>
          </a:xfrm>
          <a:prstGeom prst="line">
            <a:avLst/>
          </a:prstGeom>
          <a:ln w="1905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9"/>
          <p:cNvSpPr>
            <a:spLocks noGrp="1"/>
          </p:cNvSpPr>
          <p:nvPr>
            <p:ph sz="quarter" idx="11" hasCustomPrompt="1"/>
          </p:nvPr>
        </p:nvSpPr>
        <p:spPr>
          <a:xfrm>
            <a:off x="5153836" y="3745924"/>
            <a:ext cx="6177309" cy="2238918"/>
          </a:xfrm>
          <a:effectLst/>
        </p:spPr>
        <p:txBody>
          <a:bodyPr anchor="t"/>
          <a:lstStyle>
            <a:lvl1pPr marL="283210" indent="-28321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1pPr>
            <a:lvl2pPr marL="7429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2pPr>
            <a:lvl3pPr marL="11430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3pPr>
            <a:lvl4pPr marL="16002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4pPr>
            <a:lvl5pPr marL="2057400" indent="-228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/>
              <a:t>Click to add content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alphaModFix amt="50000"/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>
          <a:xfrm rot="5400000">
            <a:off x="2666999" y="-2654300"/>
            <a:ext cx="6858000" cy="12166601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381000" y="422551"/>
            <a:ext cx="11424920" cy="60101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254000" dist="50800" dir="2700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810001" y="685800"/>
            <a:ext cx="10571998" cy="2983528"/>
          </a:xfrm>
          <a:effectLst/>
        </p:spPr>
        <p:txBody>
          <a:bodyPr/>
          <a:lstStyle>
            <a:lvl1pPr algn="ctr">
              <a:defRPr sz="3600" spc="0" baseline="0">
                <a:solidFill>
                  <a:schemeClr val="accent4">
                    <a:lumMod val="60000"/>
                    <a:lumOff val="40000"/>
                  </a:schemeClr>
                </a:solidFill>
                <a:effectLst/>
              </a:defRPr>
            </a:lvl1pPr>
          </a:lstStyle>
          <a:p>
            <a:r>
              <a:rPr lang="en-US"/>
              <a:t>Click to add title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6F7BD38-A805-4B2C-9BDF-D56E94387879}" type="datetime1">
              <a:rPr lang="en-US" smtClean="0"/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 baseline="0">
          <a:ln>
            <a:noFill/>
          </a:ln>
          <a:solidFill>
            <a:srgbClr val="FEFEFE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panose="05020102010507070707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799715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panose="05020102010507070707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panose="05020102010507070707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599815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panose="05020102010507070707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3.xml"/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6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41.png"/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43.png"/><Relationship Id="rId3" Type="http://schemas.openxmlformats.org/officeDocument/2006/relationships/image" Target="../media/image42.jpeg"/><Relationship Id="rId2" Type="http://schemas.openxmlformats.org/officeDocument/2006/relationships/image" Target="../media/image38.png"/><Relationship Id="rId1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8.png"/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47.jpeg"/><Relationship Id="rId3" Type="http://schemas.openxmlformats.org/officeDocument/2006/relationships/image" Target="../media/image46.jpe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0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48.jpeg"/><Relationship Id="rId3" Type="http://schemas.openxmlformats.org/officeDocument/2006/relationships/image" Target="../media/image47.jpeg"/><Relationship Id="rId2" Type="http://schemas.openxmlformats.org/officeDocument/2006/relationships/image" Target="../media/image38.png"/><Relationship Id="rId1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1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50.jpeg"/><Relationship Id="rId3" Type="http://schemas.openxmlformats.org/officeDocument/2006/relationships/image" Target="../media/image49.jpe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52.jpeg"/><Relationship Id="rId3" Type="http://schemas.openxmlformats.org/officeDocument/2006/relationships/image" Target="../media/image51.jpe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3.xml"/><Relationship Id="rId3" Type="http://schemas.openxmlformats.org/officeDocument/2006/relationships/slideLayout" Target="../slideLayouts/slideLayout9.xml"/><Relationship Id="rId2" Type="http://schemas.openxmlformats.org/officeDocument/2006/relationships/image" Target="../media/image39.png"/><Relationship Id="rId1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4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8.png"/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5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8.png"/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6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8.png"/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image" Target="../media/image39.png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7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8.png"/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8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8.png"/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9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8.png"/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0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67.jpeg"/><Relationship Id="rId3" Type="http://schemas.openxmlformats.org/officeDocument/2006/relationships/image" Target="../media/image66.jpe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1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69.jpeg"/><Relationship Id="rId3" Type="http://schemas.openxmlformats.org/officeDocument/2006/relationships/image" Target="../media/image68.jpe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2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71.jpeg"/><Relationship Id="rId3" Type="http://schemas.openxmlformats.org/officeDocument/2006/relationships/image" Target="../media/image70.jpe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3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73.jpeg"/><Relationship Id="rId3" Type="http://schemas.openxmlformats.org/officeDocument/2006/relationships/image" Target="../media/image72.jpe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8.png"/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4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77.jpeg"/><Relationship Id="rId3" Type="http://schemas.openxmlformats.org/officeDocument/2006/relationships/image" Target="../media/image76.jpe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5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79.jpeg"/><Relationship Id="rId3" Type="http://schemas.openxmlformats.org/officeDocument/2006/relationships/image" Target="../media/image38.png"/><Relationship Id="rId2" Type="http://schemas.openxmlformats.org/officeDocument/2006/relationships/image" Target="../media/image78.jpeg"/><Relationship Id="rId1" Type="http://schemas.openxmlformats.org/officeDocument/2006/relationships/image" Target="../media/image39.png"/></Relationships>
</file>

<file path=ppt/slides/_rels/slide3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6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81.jpeg"/><Relationship Id="rId3" Type="http://schemas.openxmlformats.org/officeDocument/2006/relationships/image" Target="../media/image80.jpeg"/><Relationship Id="rId2" Type="http://schemas.openxmlformats.org/officeDocument/2006/relationships/image" Target="../media/image38.png"/><Relationship Id="rId1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9.xml"/><Relationship Id="rId5" Type="http://schemas.openxmlformats.org/officeDocument/2006/relationships/image" Target="../media/image84.png"/><Relationship Id="rId4" Type="http://schemas.openxmlformats.org/officeDocument/2006/relationships/image" Target="../media/image38.png"/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7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8.png"/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8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8.png"/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9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8.png"/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image" Target="../media/image39.png"/></Relationships>
</file>

<file path=ppt/slides/_rels/slide4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0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8.png"/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image" Target="../media/image39.png"/></Relationships>
</file>

<file path=ppt/slides/_rels/slide4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1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8.png"/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image" Target="../media/image39.png"/></Relationships>
</file>

<file path=ppt/slides/_rels/slide4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2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8.png"/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image" Target="../media/image39.png"/></Relationships>
</file>

<file path=ppt/slides/_rels/slide4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3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8.png"/><Relationship Id="rId3" Type="http://schemas.openxmlformats.org/officeDocument/2006/relationships/image" Target="../media/image98.jpeg"/><Relationship Id="rId2" Type="http://schemas.openxmlformats.org/officeDocument/2006/relationships/image" Target="../media/image97.png"/><Relationship Id="rId1" Type="http://schemas.openxmlformats.org/officeDocument/2006/relationships/image" Target="../media/image39.png"/></Relationships>
</file>

<file path=ppt/slides/_rels/slide4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4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8.png"/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image" Target="../media/image39.png"/></Relationships>
</file>

<file path=ppt/slides/_rels/slide4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5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8.png"/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image" Target="../media/image39.png"/></Relationships>
</file>

<file path=ppt/slides/_rels/slide4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6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8.png"/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image" Target="../media/image39.png"/></Relationships>
</file>

<file path=ppt/slides/_rels/slide49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7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106.jpeg"/><Relationship Id="rId3" Type="http://schemas.openxmlformats.org/officeDocument/2006/relationships/image" Target="../media/image38.png"/><Relationship Id="rId2" Type="http://schemas.openxmlformats.org/officeDocument/2006/relationships/image" Target="../media/image105.jpeg"/><Relationship Id="rId1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5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8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8.png"/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image" Target="../media/image39.png"/></Relationships>
</file>

<file path=ppt/slides/_rels/slide5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9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8.png"/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image" Target="../media/image39.png"/></Relationships>
</file>

<file path=ppt/slides/_rels/slide5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0.xml"/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38.png"/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image" Target="../media/image39.png"/></Relationships>
</file>

<file path=ppt/slides/_rels/slide5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9.xml"/><Relationship Id="rId4" Type="http://schemas.openxmlformats.org/officeDocument/2006/relationships/image" Target="../media/image113.png"/><Relationship Id="rId3" Type="http://schemas.openxmlformats.org/officeDocument/2006/relationships/image" Target="../media/image38.png"/><Relationship Id="rId2" Type="http://schemas.openxmlformats.org/officeDocument/2006/relationships/image" Target="../media/image82.jpeg"/><Relationship Id="rId1" Type="http://schemas.openxmlformats.org/officeDocument/2006/relationships/image" Target="../media/image39.png"/></Relationships>
</file>

<file path=ppt/slides/_rels/slide5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9.xml"/><Relationship Id="rId5" Type="http://schemas.openxmlformats.org/officeDocument/2006/relationships/image" Target="../media/image84.png"/><Relationship Id="rId4" Type="http://schemas.openxmlformats.org/officeDocument/2006/relationships/image" Target="../media/image38.png"/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image" Target="../media/image39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14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674711"/>
            <a:ext cx="10571998" cy="3366198"/>
          </a:xfrm>
        </p:spPr>
        <p:txBody>
          <a:bodyPr/>
          <a:lstStyle/>
          <a:p>
            <a:r>
              <a:rPr lang="en-US" dirty="0" err="1"/>
              <a:t>FurniFlow</a:t>
            </a:r>
            <a:endParaRPr lang="ar-SA" dirty="0"/>
          </a:p>
        </p:txBody>
      </p:sp>
      <p:sp>
        <p:nvSpPr>
          <p:cNvPr id="4" name="Title 1"/>
          <p:cNvSpPr txBox="1"/>
          <p:nvPr/>
        </p:nvSpPr>
        <p:spPr>
          <a:xfrm>
            <a:off x="-1004383" y="2852"/>
            <a:ext cx="14083376" cy="3386792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7200" b="1" kern="1200" spc="-300" baseline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/>
              <a:t>Amro Jomaa &amp; Yazan Saleh</a:t>
            </a:r>
            <a:endParaRPr lang="ar-SA" sz="4000">
              <a:cs typeface="Tahoma" panose="020B0604030504040204"/>
            </a:endParaRPr>
          </a:p>
        </p:txBody>
      </p:sp>
      <p:sp>
        <p:nvSpPr>
          <p:cNvPr id="7" name="Title 1"/>
          <p:cNvSpPr txBox="1"/>
          <p:nvPr/>
        </p:nvSpPr>
        <p:spPr>
          <a:xfrm>
            <a:off x="-1004570" y="3390265"/>
            <a:ext cx="14083665" cy="679450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7200" b="1" kern="1200" spc="-300" baseline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>
                <a:ea typeface="+mj-lt"/>
                <a:cs typeface="+mj-lt"/>
              </a:rPr>
              <a:t>Supervisor: Dr. Luai Malhis</a:t>
            </a:r>
            <a:endParaRPr lang="ar-SA"/>
          </a:p>
        </p:txBody>
      </p:sp>
      <p:sp>
        <p:nvSpPr>
          <p:cNvPr id="9" name="Title 1"/>
          <p:cNvSpPr txBox="1"/>
          <p:nvPr/>
        </p:nvSpPr>
        <p:spPr>
          <a:xfrm>
            <a:off x="-1838325" y="3700145"/>
            <a:ext cx="15092680" cy="997585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7200" b="1" kern="1200" spc="-300" baseline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1" algn="ctr"/>
            <a:r>
              <a:rPr lang="en-US" sz="2000" b="0">
                <a:solidFill>
                  <a:srgbClr val="F5D197"/>
                </a:solidFill>
                <a:ea typeface="+mj-lt"/>
                <a:cs typeface="+mj-lt"/>
              </a:rPr>
              <a:t>An-Najah National University, Faculty of Engineering</a:t>
            </a:r>
            <a:endParaRPr lang="ar-SA" sz="2000" b="0">
              <a:solidFill>
                <a:srgbClr val="F5D197"/>
              </a:solidFill>
              <a:ea typeface="+mj-lt"/>
              <a:cs typeface="+mj-lt"/>
            </a:endParaRPr>
          </a:p>
        </p:txBody>
      </p:sp>
      <p:sp>
        <p:nvSpPr>
          <p:cNvPr id="11" name="Title 1"/>
          <p:cNvSpPr txBox="1"/>
          <p:nvPr/>
        </p:nvSpPr>
        <p:spPr>
          <a:xfrm>
            <a:off x="-324485" y="862330"/>
            <a:ext cx="12065000" cy="4690110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 anchor="b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7200" b="1" kern="1200" spc="-300" baseline="0">
                <a:ln>
                  <a:noFill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lvl="1" algn="ctr"/>
            <a:r>
              <a:rPr lang="en-US" sz="2000" b="0">
                <a:solidFill>
                  <a:srgbClr val="F5D197"/>
                </a:solidFill>
                <a:ea typeface="+mj-lt"/>
                <a:cs typeface="+mj-lt"/>
              </a:rPr>
              <a:t>Department of Computer Engineering,</a:t>
            </a:r>
            <a:endParaRPr lang="ar-SA" sz="2000">
              <a:solidFill>
                <a:srgbClr val="F5D197"/>
              </a:solidFill>
              <a:cs typeface="Tahoma" panose="020B0604030504040204"/>
            </a:endParaRPr>
          </a:p>
          <a:p>
            <a:pPr lvl="1" algn="ctr"/>
            <a:r>
              <a:rPr lang="en-US" sz="2000" b="0">
                <a:solidFill>
                  <a:srgbClr val="F5D197"/>
                </a:solidFill>
                <a:ea typeface="+mj-lt"/>
                <a:cs typeface="+mj-lt"/>
              </a:rPr>
              <a:t>JUN 2026</a:t>
            </a:r>
            <a:endParaRPr lang="ar-SA" sz="2000">
              <a:solidFill>
                <a:srgbClr val="F5D197"/>
              </a:solidFill>
              <a:ea typeface="+mj-lt"/>
              <a:cs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: زوايا مستديرة 4"/>
          <p:cNvSpPr/>
          <p:nvPr/>
        </p:nvSpPr>
        <p:spPr>
          <a:xfrm>
            <a:off x="2890420" y="4405871"/>
            <a:ext cx="2760244" cy="1656146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: زوايا مستديرة 5"/>
          <p:cNvSpPr/>
          <p:nvPr/>
        </p:nvSpPr>
        <p:spPr>
          <a:xfrm>
            <a:off x="6667290" y="4405871"/>
            <a:ext cx="2760244" cy="1656146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: زوايا مستديرة 3"/>
          <p:cNvSpPr/>
          <p:nvPr/>
        </p:nvSpPr>
        <p:spPr>
          <a:xfrm>
            <a:off x="8478421" y="2097785"/>
            <a:ext cx="2760244" cy="1656146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: زوايا مستديرة 2"/>
          <p:cNvSpPr/>
          <p:nvPr/>
        </p:nvSpPr>
        <p:spPr>
          <a:xfrm>
            <a:off x="4712595" y="2119872"/>
            <a:ext cx="2760244" cy="1656146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1" anchor="ctr"/>
          <a:lstStyle/>
          <a:p>
            <a:pPr algn="ctr"/>
            <a:endParaRPr lang="ar-SA" baseline="30000">
              <a:cs typeface="Tahoma" panose="020B0604030504040204"/>
            </a:endParaRPr>
          </a:p>
        </p:txBody>
      </p:sp>
      <p:sp>
        <p:nvSpPr>
          <p:cNvPr id="162" name="Content Placeholder 3"/>
          <p:cNvSpPr txBox="1"/>
          <p:nvPr/>
        </p:nvSpPr>
        <p:spPr>
          <a:xfrm>
            <a:off x="4696970" y="2535893"/>
            <a:ext cx="2793780" cy="1240796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>
                <a:solidFill>
                  <a:schemeClr val="tx1"/>
                </a:solidFill>
                <a:ea typeface="+mn-lt"/>
                <a:cs typeface="+mn-lt"/>
              </a:rPr>
              <a:t>-Python</a:t>
            </a:r>
            <a:endParaRPr lang="en-US">
              <a:solidFill>
                <a:srgbClr val="00635D"/>
              </a:solidFill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en-US" err="1">
                <a:solidFill>
                  <a:schemeClr val="tx1"/>
                </a:solidFill>
              </a:rPr>
              <a:t>-FastAPI</a:t>
            </a:r>
            <a:endParaRPr lang="en-US" err="1">
              <a:solidFill>
                <a:schemeClr val="tx1"/>
              </a:solidFill>
            </a:endParaRPr>
          </a:p>
        </p:txBody>
      </p:sp>
      <p:sp>
        <p:nvSpPr>
          <p:cNvPr id="2" name="مستطيل: زوايا مستديرة 1"/>
          <p:cNvSpPr/>
          <p:nvPr/>
        </p:nvSpPr>
        <p:spPr>
          <a:xfrm>
            <a:off x="924682" y="2097785"/>
            <a:ext cx="2760244" cy="1656146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59" name="Content Placeholder 3"/>
          <p:cNvSpPr txBox="1"/>
          <p:nvPr/>
        </p:nvSpPr>
        <p:spPr>
          <a:xfrm>
            <a:off x="1205865" y="2096135"/>
            <a:ext cx="2086610" cy="43561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>
                <a:solidFill>
                  <a:schemeClr val="tx1"/>
                </a:solidFill>
                <a:ea typeface="+mn-lt"/>
                <a:cs typeface="+mn-lt"/>
              </a:rPr>
              <a:t>   Web Frontend</a:t>
            </a:r>
            <a:endParaRPr lang="ar-SA">
              <a:solidFill>
                <a:schemeClr val="tx1"/>
              </a:solidFill>
              <a:cs typeface="Tahoma" panose="020B0604030504040204"/>
            </a:endParaRPr>
          </a:p>
        </p:txBody>
      </p:sp>
      <p:sp>
        <p:nvSpPr>
          <p:cNvPr id="160" name="Content Placeholder 3"/>
          <p:cNvSpPr txBox="1"/>
          <p:nvPr/>
        </p:nvSpPr>
        <p:spPr>
          <a:xfrm>
            <a:off x="919167" y="2535893"/>
            <a:ext cx="2793780" cy="1240796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ea typeface="+mn-lt"/>
                <a:cs typeface="+mn-lt"/>
              </a:rPr>
              <a:t>-React/CSS</a:t>
            </a:r>
            <a:endParaRPr lang="en-US" dirty="0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ea typeface="+mn-lt"/>
                <a:cs typeface="+mn-lt"/>
              </a:rPr>
              <a:t>-JavaScript</a:t>
            </a:r>
            <a:endParaRPr lang="en-US" dirty="0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1" name="Content Placeholder 3"/>
          <p:cNvSpPr txBox="1"/>
          <p:nvPr/>
        </p:nvSpPr>
        <p:spPr>
          <a:xfrm>
            <a:off x="4965700" y="2096135"/>
            <a:ext cx="2371090" cy="43561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ea typeface="+mn-lt"/>
                <a:cs typeface="+mn-lt"/>
              </a:rPr>
              <a:t>     Backend API</a:t>
            </a:r>
            <a:endParaRPr lang="ar-SA" dirty="0">
              <a:solidFill>
                <a:schemeClr val="tx1"/>
              </a:solidFill>
              <a:cs typeface="Tahoma" panose="020B0604030504040204"/>
            </a:endParaRPr>
          </a:p>
        </p:txBody>
      </p:sp>
      <p:sp>
        <p:nvSpPr>
          <p:cNvPr id="163" name="Content Placeholder 3"/>
          <p:cNvSpPr txBox="1"/>
          <p:nvPr/>
        </p:nvSpPr>
        <p:spPr>
          <a:xfrm>
            <a:off x="9204574" y="2095865"/>
            <a:ext cx="1334177" cy="435867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>
                <a:solidFill>
                  <a:schemeClr val="tx1"/>
                </a:solidFill>
                <a:ea typeface="+mn-lt"/>
                <a:cs typeface="+mn-lt"/>
              </a:rPr>
              <a:t>Database</a:t>
            </a:r>
            <a:endParaRPr lang="ar-SA"/>
          </a:p>
        </p:txBody>
      </p:sp>
      <p:sp>
        <p:nvSpPr>
          <p:cNvPr id="164" name="Content Placeholder 3"/>
          <p:cNvSpPr txBox="1"/>
          <p:nvPr/>
        </p:nvSpPr>
        <p:spPr>
          <a:xfrm>
            <a:off x="8474773" y="2535893"/>
            <a:ext cx="2793780" cy="1240796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>
                <a:solidFill>
                  <a:schemeClr val="tx1"/>
                </a:solidFill>
              </a:rPr>
              <a:t>-PostgreSQL</a:t>
            </a:r>
            <a:endParaRPr lang="en-US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>
                <a:solidFill>
                  <a:schemeClr val="tx1"/>
                </a:solidFill>
              </a:rPr>
              <a:t>-SQLAlchemy ORM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65" name="Content Placeholder 3"/>
          <p:cNvSpPr txBox="1"/>
          <p:nvPr/>
        </p:nvSpPr>
        <p:spPr>
          <a:xfrm>
            <a:off x="3289935" y="4403090"/>
            <a:ext cx="2180590" cy="435610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>
                <a:solidFill>
                  <a:schemeClr val="tx1"/>
                </a:solidFill>
                <a:ea typeface="+mn-lt"/>
                <a:cs typeface="+mn-lt"/>
              </a:rPr>
              <a:t>AI / ML Services</a:t>
            </a:r>
            <a:endParaRPr lang="ar-SA">
              <a:solidFill>
                <a:schemeClr val="tx1"/>
              </a:solidFill>
              <a:cs typeface="Tahoma" panose="020B0604030504040204"/>
            </a:endParaRPr>
          </a:p>
        </p:txBody>
      </p:sp>
      <p:sp>
        <p:nvSpPr>
          <p:cNvPr id="167" name="Content Placeholder 3"/>
          <p:cNvSpPr txBox="1"/>
          <p:nvPr/>
        </p:nvSpPr>
        <p:spPr>
          <a:xfrm>
            <a:off x="2893927" y="4843357"/>
            <a:ext cx="2793780" cy="1240796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 fontScale="97500"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ea typeface="+mn-lt"/>
                <a:cs typeface="+mn-lt"/>
              </a:rPr>
              <a:t>-Google Gemini</a:t>
            </a:r>
            <a:endParaRPr lang="ar-JO" dirty="0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ea typeface="+mn-lt"/>
                <a:cs typeface="+mn-lt"/>
              </a:rPr>
              <a:t>-Recommendation Engine</a:t>
            </a:r>
            <a:endParaRPr lang="ar-SA" dirty="0">
              <a:solidFill>
                <a:schemeClr val="tx1"/>
              </a:solidFill>
              <a:cs typeface="Tahoma" panose="020B0604030504040204"/>
            </a:endParaRPr>
          </a:p>
        </p:txBody>
      </p:sp>
      <p:sp>
        <p:nvSpPr>
          <p:cNvPr id="169" name="Content Placeholder 3"/>
          <p:cNvSpPr txBox="1"/>
          <p:nvPr/>
        </p:nvSpPr>
        <p:spPr>
          <a:xfrm>
            <a:off x="7362825" y="4403090"/>
            <a:ext cx="1562735" cy="435610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>
                <a:solidFill>
                  <a:schemeClr val="tx1"/>
                </a:solidFill>
                <a:ea typeface="+mn-lt"/>
                <a:cs typeface="+mn-lt"/>
              </a:rPr>
              <a:t>TextBlob</a:t>
            </a:r>
            <a:endParaRPr lang="ar-SA" dirty="0">
              <a:solidFill>
                <a:schemeClr val="tx1"/>
              </a:solidFill>
              <a:cs typeface="Tahoma" panose="020B0604030504040204"/>
            </a:endParaRPr>
          </a:p>
        </p:txBody>
      </p:sp>
      <p:sp>
        <p:nvSpPr>
          <p:cNvPr id="170" name="Content Placeholder 3"/>
          <p:cNvSpPr txBox="1"/>
          <p:nvPr/>
        </p:nvSpPr>
        <p:spPr>
          <a:xfrm>
            <a:off x="6671730" y="4628709"/>
            <a:ext cx="2793780" cy="1240796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en-US" b="0" dirty="0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  <a:ea typeface="+mn-lt"/>
                <a:cs typeface="+mn-lt"/>
              </a:rPr>
              <a:t>-Sentiment Analysis</a:t>
            </a:r>
            <a:endParaRPr lang="ar-SA" dirty="0">
              <a:solidFill>
                <a:schemeClr val="tx1"/>
              </a:solidFill>
              <a:cs typeface="Tahoma" panose="020B0604030504040204"/>
            </a:endParaRP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34079" y="850033"/>
            <a:ext cx="597049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ea typeface="+mj-lt"/>
                <a:cs typeface="+mj-lt"/>
              </a:rPr>
              <a:t>Technical Architecture</a:t>
            </a:r>
            <a:endParaRPr lang="en-GB" sz="40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394908" y="1715061"/>
            <a:ext cx="2373434" cy="421347"/>
          </a:xfrm>
        </p:spPr>
        <p:txBody>
          <a:bodyPr/>
          <a:lstStyle/>
          <a:p>
            <a:r>
              <a:rPr lang="en-US" sz="1400"/>
              <a:t>Client</a:t>
            </a:r>
            <a:br>
              <a:rPr lang="en-US" sz="1400"/>
            </a:br>
            <a:r>
              <a:rPr lang="en-US" sz="1400"/>
              <a:t>(</a:t>
            </a:r>
            <a:r>
              <a:rPr lang="en-US" sz="1400" err="1"/>
              <a:t>web,mobile</a:t>
            </a:r>
            <a:r>
              <a:rPr lang="en-US" sz="1400"/>
              <a:t>)</a:t>
            </a:r>
            <a:endParaRPr lang="en-US" sz="1400"/>
          </a:p>
        </p:txBody>
      </p:sp>
      <p:pic>
        <p:nvPicPr>
          <p:cNvPr id="81" name="عنصر نائب للمحتوى 80" descr="صورة تحتوي على دائرة, الرسومات, التصميم&#10;&#10;قد يكون المحتوى الذي تم إنشاؤه بواسطة الذكاء الاصطناعي غير صحيح."/>
          <p:cNvPicPr>
            <a:picLocks noGrp="1" noChangeAspect="1"/>
          </p:cNvPicPr>
          <p:nvPr>
            <p:ph sz="quarter" idx="10"/>
          </p:nvPr>
        </p:nvPicPr>
        <p:blipFill>
          <a:blip r:embed="rId1"/>
          <a:stretch>
            <a:fillRect/>
          </a:stretch>
        </p:blipFill>
        <p:spPr>
          <a:xfrm flipH="1">
            <a:off x="2127948" y="845174"/>
            <a:ext cx="917871" cy="719637"/>
          </a:xfrm>
          <a:prstGeom prst="rect">
            <a:avLst/>
          </a:prstGeom>
          <a:effectLst/>
        </p:spPr>
      </p:pic>
      <p:sp>
        <p:nvSpPr>
          <p:cNvPr id="84" name="مربع نص 83"/>
          <p:cNvSpPr txBox="1"/>
          <p:nvPr/>
        </p:nvSpPr>
        <p:spPr>
          <a:xfrm rot="5400000">
            <a:off x="-607541" y="4870622"/>
            <a:ext cx="60960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1" fromWordArt="0" anchor="t" anchorCtr="0" forceAA="0" compatLnSpc="1">
            <a:spAutoFit/>
          </a:bodyPr>
          <a:lstStyle/>
          <a:p>
            <a:r>
              <a:rPr lang="en-US" sz="3600" baseline="0">
                <a:solidFill>
                  <a:srgbClr val="93A475"/>
                </a:solidFill>
                <a:latin typeface="Noto Sans SC"/>
              </a:rPr>
              <a:t>-&gt;</a:t>
            </a:r>
            <a:endParaRPr lang="ar-SA"/>
          </a:p>
          <a:p>
            <a:pPr algn="ctr"/>
            <a:endParaRPr lang="ar-SA"/>
          </a:p>
        </p:txBody>
      </p:sp>
      <p:pic>
        <p:nvPicPr>
          <p:cNvPr id="85" name="صورة 84" descr="صورة تحتوي على لقطة شاشة, نص, التلون, الرسومات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249" y="2813222"/>
            <a:ext cx="1272747" cy="1221261"/>
          </a:xfrm>
          <a:prstGeom prst="rect">
            <a:avLst/>
          </a:prstGeom>
        </p:spPr>
      </p:pic>
      <p:sp>
        <p:nvSpPr>
          <p:cNvPr id="87" name="Title 5"/>
          <p:cNvSpPr txBox="1"/>
          <p:nvPr/>
        </p:nvSpPr>
        <p:spPr>
          <a:xfrm>
            <a:off x="1392849" y="4040191"/>
            <a:ext cx="2373434" cy="421347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 spc="0" baseline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400"/>
              <a:t>Backend</a:t>
            </a:r>
            <a:endParaRPr lang="en-US" sz="1400"/>
          </a:p>
        </p:txBody>
      </p:sp>
      <p:sp>
        <p:nvSpPr>
          <p:cNvPr id="90" name="مربع نص 89"/>
          <p:cNvSpPr txBox="1"/>
          <p:nvPr/>
        </p:nvSpPr>
        <p:spPr>
          <a:xfrm rot="5400000">
            <a:off x="-607540" y="6837406"/>
            <a:ext cx="6096000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1" fromWordArt="0" anchor="t" anchorCtr="0" forceAA="0" compatLnSpc="1">
            <a:spAutoFit/>
          </a:bodyPr>
          <a:lstStyle/>
          <a:p>
            <a:r>
              <a:rPr lang="en-US" sz="3600" baseline="0">
                <a:solidFill>
                  <a:srgbClr val="93A475"/>
                </a:solidFill>
                <a:latin typeface="Noto Sans SC"/>
              </a:rPr>
              <a:t>-&gt;</a:t>
            </a:r>
            <a:endParaRPr lang="ar-SA"/>
          </a:p>
          <a:p>
            <a:pPr algn="ctr"/>
            <a:endParaRPr lang="ar-SA"/>
          </a:p>
        </p:txBody>
      </p:sp>
      <p:pic>
        <p:nvPicPr>
          <p:cNvPr id="91" name="صورة 90" descr="صورة تحتوي على لقطة شاشة, دائرة, التصميم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0627" y="4821194"/>
            <a:ext cx="1015314" cy="1025612"/>
          </a:xfrm>
          <a:prstGeom prst="rect">
            <a:avLst/>
          </a:prstGeom>
        </p:spPr>
      </p:pic>
      <p:sp>
        <p:nvSpPr>
          <p:cNvPr id="94" name="Title 5"/>
          <p:cNvSpPr txBox="1"/>
          <p:nvPr/>
        </p:nvSpPr>
        <p:spPr>
          <a:xfrm>
            <a:off x="1351659" y="5852515"/>
            <a:ext cx="2373434" cy="421347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 spc="0" baseline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1400"/>
              <a:t>Database</a:t>
            </a:r>
            <a:br>
              <a:rPr lang="en-US" sz="1400"/>
            </a:br>
            <a:r>
              <a:rPr lang="en-US" sz="1400"/>
              <a:t>(PostgreSQL)</a:t>
            </a:r>
            <a:endParaRPr lang="ar-SA"/>
          </a:p>
        </p:txBody>
      </p:sp>
      <p:sp>
        <p:nvSpPr>
          <p:cNvPr id="96" name="Content Placeholder 2"/>
          <p:cNvSpPr txBox="1"/>
          <p:nvPr/>
        </p:nvSpPr>
        <p:spPr>
          <a:xfrm>
            <a:off x="5278755" y="1344706"/>
            <a:ext cx="5824220" cy="4501104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altLang="en-US" sz="2400" b="1" dirty="0">
                <a:cs typeface="Tahoma" panose="020B0604030504040204"/>
              </a:rPr>
              <a:t>React web and Expo React Native mobile clients.</a:t>
            </a:r>
            <a:endParaRPr lang="en-US" altLang="en-US" sz="2400" b="1" dirty="0">
              <a:cs typeface="Tahoma" panose="020B0604030504040204"/>
            </a:endParaRPr>
          </a:p>
          <a:p>
            <a:pPr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altLang="en-US" sz="2400" b="1" dirty="0">
                <a:cs typeface="Tahoma" panose="020B0604030504040204"/>
              </a:rPr>
              <a:t>Clients communicate with a centralized FastAPI backend.</a:t>
            </a:r>
            <a:endParaRPr lang="en-US" altLang="en-US" sz="2400" b="1" dirty="0">
              <a:cs typeface="Tahoma" panose="020B0604030504040204"/>
            </a:endParaRPr>
          </a:p>
          <a:p>
            <a:pPr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altLang="en-US" sz="2400" b="1" dirty="0">
                <a:cs typeface="Tahoma" panose="020B0604030504040204"/>
              </a:rPr>
              <a:t>Backend uses SQLAlchemy with PostgreSQL.</a:t>
            </a:r>
            <a:endParaRPr lang="en-US" altLang="en-US" sz="2400" b="1" dirty="0">
              <a:cs typeface="Tahoma" panose="020B0604030504040204"/>
            </a:endParaRPr>
          </a:p>
          <a:p>
            <a:pPr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altLang="en-US" sz="2400" b="1" dirty="0">
                <a:cs typeface="Tahoma" panose="020B0604030504040204"/>
              </a:rPr>
              <a:t>Authentication is handled using JWT.</a:t>
            </a:r>
            <a:endParaRPr lang="en-US" altLang="en-US" sz="2400" b="1" dirty="0">
              <a:cs typeface="Tahoma" panose="020B0604030504040204"/>
            </a:endParaRPr>
          </a:p>
          <a:p>
            <a:pPr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altLang="en-US" sz="2400" b="1" dirty="0">
                <a:cs typeface="Tahoma" panose="020B0604030504040204"/>
              </a:rPr>
              <a:t>Payments use Stripe Payment Intents.</a:t>
            </a:r>
            <a:endParaRPr lang="en-US" altLang="en-US" sz="2400" b="1" dirty="0">
              <a:cs typeface="Tahoma" panose="020B0604030504040204"/>
            </a:endParaRPr>
          </a:p>
          <a:p>
            <a:pPr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altLang="en-US" sz="2400" b="1" dirty="0">
                <a:cs typeface="Tahoma" panose="020B0604030504040204"/>
              </a:rPr>
              <a:t>Real-time chat uses WebSocket.</a:t>
            </a:r>
            <a:endParaRPr lang="en-US" altLang="en-US" sz="2400" b="1" dirty="0">
              <a:cs typeface="Tahoma" panose="020B0604030504040204"/>
            </a:endParaRPr>
          </a:p>
          <a:p>
            <a:pPr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altLang="en-US" sz="2400" b="1" dirty="0">
                <a:cs typeface="Tahoma" panose="020B0604030504040204"/>
              </a:rPr>
              <a:t>Images are stored locally.</a:t>
            </a:r>
            <a:endParaRPr lang="en-US" altLang="en-US" sz="2400" b="1" dirty="0">
              <a:cs typeface="Tahoma" panose="020B0604030504040204"/>
            </a:endParaRPr>
          </a:p>
          <a:p>
            <a:pPr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altLang="en-US" sz="2400" b="1" dirty="0">
                <a:cs typeface="Tahoma" panose="020B0604030504040204"/>
              </a:rPr>
              <a:t>Includes Gemini AI assistance.</a:t>
            </a:r>
            <a:endParaRPr lang="en-US" altLang="en-US" sz="2400" b="1" dirty="0">
              <a:cs typeface="Tahoma" panose="020B0604030504040204"/>
            </a:endParaRPr>
          </a:p>
          <a:p>
            <a:pPr>
              <a:buClr>
                <a:srgbClr val="FFFFFF"/>
              </a:buClr>
              <a:buFont typeface="Arial" panose="020B0604020202020204" pitchFamily="34" charset="0"/>
              <a:buChar char="•"/>
            </a:pPr>
            <a:r>
              <a:rPr lang="en-US" altLang="en-US" sz="2400" b="1" dirty="0">
                <a:cs typeface="Tahoma" panose="020B0604030504040204"/>
              </a:rPr>
              <a:t>Includes recommendation services.</a:t>
            </a:r>
            <a:endParaRPr lang="en-US" altLang="en-US" sz="2400" b="1" dirty="0">
              <a:cs typeface="Tahoma" panose="020B060403050404020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78961" y="583564"/>
            <a:ext cx="73937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FFFFFF"/>
              </a:buClr>
            </a:pPr>
            <a:r>
              <a:rPr lang="en-US" altLang="en-US" sz="2800" b="1" dirty="0">
                <a:solidFill>
                  <a:schemeClr val="accent4">
                    <a:lumMod val="40000"/>
                    <a:lumOff val="60000"/>
                  </a:schemeClr>
                </a:solidFill>
                <a:cs typeface="Tahoma" panose="020B0604030504040204"/>
              </a:rPr>
              <a:t>Layered Client-Server Architecture</a:t>
            </a:r>
            <a:endParaRPr lang="en-US" altLang="en-US" sz="2800" b="1" dirty="0">
              <a:solidFill>
                <a:schemeClr val="accent4">
                  <a:lumMod val="40000"/>
                  <a:lumOff val="60000"/>
                </a:schemeClr>
              </a:solidFill>
              <a:cs typeface="Tahoma" panose="020B060403050404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1998496"/>
            <a:ext cx="10571998" cy="1928264"/>
          </a:xfrm>
        </p:spPr>
        <p:txBody>
          <a:bodyPr/>
          <a:lstStyle/>
          <a:p>
            <a:r>
              <a:rPr lang="en-US" sz="4800"/>
              <a:t>4|User Management</a:t>
            </a:r>
            <a:endParaRPr lang="en-US" sz="4800" err="1">
              <a:cs typeface="Tahoma" panose="020B060403050404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مستطيل: زوايا مستديرة 5"/>
          <p:cNvSpPr/>
          <p:nvPr/>
        </p:nvSpPr>
        <p:spPr>
          <a:xfrm>
            <a:off x="6403975" y="2413000"/>
            <a:ext cx="1697355" cy="2612390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: زوايا مستديرة 6"/>
          <p:cNvSpPr/>
          <p:nvPr/>
        </p:nvSpPr>
        <p:spPr>
          <a:xfrm>
            <a:off x="3795395" y="2412367"/>
            <a:ext cx="1697355" cy="2633344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2" name="مستطيل: زوايا مستديرة 11"/>
          <p:cNvSpPr/>
          <p:nvPr/>
        </p:nvSpPr>
        <p:spPr>
          <a:xfrm>
            <a:off x="1345565" y="2413000"/>
            <a:ext cx="1697355" cy="2633345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: زوايا مستديرة 2"/>
          <p:cNvSpPr/>
          <p:nvPr/>
        </p:nvSpPr>
        <p:spPr>
          <a:xfrm>
            <a:off x="8832850" y="2413000"/>
            <a:ext cx="1725295" cy="2632710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935" y="571499"/>
            <a:ext cx="11118274" cy="1154114"/>
          </a:xfrm>
        </p:spPr>
        <p:txBody>
          <a:bodyPr/>
          <a:lstStyle/>
          <a:p>
            <a:r>
              <a:rPr lang="en-US">
                <a:solidFill>
                  <a:srgbClr val="F5D197"/>
                </a:solidFill>
              </a:rPr>
              <a:t>System User Roles Overview</a:t>
            </a:r>
            <a:endParaRPr lang="en-US">
              <a:solidFill>
                <a:srgbClr val="F5D197"/>
              </a:solidFill>
            </a:endParaRPr>
          </a:p>
        </p:txBody>
      </p:sp>
      <p:sp>
        <p:nvSpPr>
          <p:cNvPr id="10" name="عنصر نائب للمحتوى 9"/>
          <p:cNvSpPr>
            <a:spLocks noGrp="1"/>
          </p:cNvSpPr>
          <p:nvPr>
            <p:ph sz="quarter" idx="18"/>
          </p:nvPr>
        </p:nvSpPr>
        <p:spPr>
          <a:xfrm>
            <a:off x="1327785" y="2590800"/>
            <a:ext cx="1715135" cy="2454910"/>
          </a:xfrm>
          <a:noFill/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endParaRPr lang="ar-SA" b="0" noProof="1">
              <a:solidFill>
                <a:srgbClr val="FFFFFF"/>
              </a:solidFill>
              <a:ea typeface="+mn-lt"/>
              <a:cs typeface="+mn-lt"/>
            </a:endParaRPr>
          </a:p>
          <a:p>
            <a:pPr marL="0" indent="0" algn="ctr">
              <a:buNone/>
            </a:pPr>
            <a:endParaRPr lang="ar-SA" b="0" noProof="1">
              <a:solidFill>
                <a:srgbClr val="FFFFFF"/>
              </a:solidFill>
              <a:ea typeface="+mn-lt"/>
              <a:cs typeface="+mn-lt"/>
            </a:endParaRPr>
          </a:p>
          <a:p>
            <a:pPr marL="0" indent="0" algn="ctr">
              <a:buNone/>
            </a:pPr>
            <a:endParaRPr lang="ar-SA" b="0" noProof="1">
              <a:solidFill>
                <a:srgbClr val="FFFFFF"/>
              </a:solidFill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ar-SA" noProof="1">
                <a:solidFill>
                  <a:srgbClr val="FFFFFF"/>
                </a:solidFill>
                <a:ea typeface="+mn-lt"/>
                <a:cs typeface="+mn-lt"/>
              </a:rPr>
              <a:t>Administrator:</a:t>
            </a:r>
            <a:endParaRPr lang="ar-SA" dirty="0">
              <a:solidFill>
                <a:srgbClr val="FFFFFF"/>
              </a:solidFill>
              <a:ea typeface="+mn-lt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ar-SA" b="0" noProof="1">
                <a:solidFill>
                  <a:srgbClr val="FFFFFF"/>
                </a:solidFill>
                <a:ea typeface="+mn-lt"/>
                <a:cs typeface="+mn-lt"/>
              </a:rPr>
              <a:t>System oversight, users, catalog, orders, deliveries, installments, comments, feedback, promotions, and POS analytics.</a:t>
            </a:r>
            <a:endParaRPr lang="ar-SA" dirty="0">
              <a:solidFill>
                <a:srgbClr val="FFFFFF"/>
              </a:solidFill>
              <a:cs typeface="Tahoma" panose="020B0604030504040204"/>
            </a:endParaRPr>
          </a:p>
        </p:txBody>
      </p:sp>
      <p:sp>
        <p:nvSpPr>
          <p:cNvPr id="4" name="عنصر نائب للمحتوى 9"/>
          <p:cNvSpPr txBox="1"/>
          <p:nvPr/>
        </p:nvSpPr>
        <p:spPr>
          <a:xfrm>
            <a:off x="2158306" y="5322221"/>
            <a:ext cx="7544627" cy="3721534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r-SA" b="0" noProof="1">
                <a:ea typeface="+mn-lt"/>
                <a:cs typeface="+mn-lt"/>
              </a:rPr>
              <a:t>Each role has a tailored experience with specialized functionality and role-based permissions.</a:t>
            </a:r>
            <a:endParaRPr lang="ar-SA">
              <a:ea typeface="+mn-lt"/>
              <a:cs typeface="+mn-lt"/>
            </a:endParaRPr>
          </a:p>
        </p:txBody>
      </p:sp>
      <p:pic>
        <p:nvPicPr>
          <p:cNvPr id="5" name="صورة 4" descr="صورة تحتوي على أسود, الظلام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31147" y="2591040"/>
            <a:ext cx="850557" cy="850557"/>
          </a:xfrm>
          <a:prstGeom prst="rect">
            <a:avLst/>
          </a:prstGeom>
        </p:spPr>
      </p:pic>
      <p:sp>
        <p:nvSpPr>
          <p:cNvPr id="8" name="عنصر نائب للمحتوى 9"/>
          <p:cNvSpPr txBox="1"/>
          <p:nvPr/>
        </p:nvSpPr>
        <p:spPr>
          <a:xfrm>
            <a:off x="3795395" y="2590799"/>
            <a:ext cx="1726565" cy="2303145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t">
            <a:normAutofit fontScale="72500" lnSpcReduction="20000"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+mj-lt"/>
              <a:buNone/>
            </a:pPr>
            <a:endParaRPr lang="ar-SA" b="0" noProof="1">
              <a:solidFill>
                <a:srgbClr val="FFFFFF"/>
              </a:solidFill>
              <a:ea typeface="+mn-lt"/>
              <a:cs typeface="+mn-lt"/>
            </a:endParaRPr>
          </a:p>
          <a:p>
            <a:pPr marL="0" indent="0" algn="ctr">
              <a:buFont typeface="+mj-lt"/>
              <a:buNone/>
            </a:pPr>
            <a:endParaRPr lang="ar-SA" b="0" noProof="1">
              <a:solidFill>
                <a:srgbClr val="FFFFFF"/>
              </a:solidFill>
              <a:ea typeface="+mn-lt"/>
              <a:cs typeface="+mn-lt"/>
            </a:endParaRPr>
          </a:p>
          <a:p>
            <a:pPr marL="0" indent="0" algn="ctr">
              <a:buFont typeface="+mj-lt"/>
              <a:buNone/>
            </a:pPr>
            <a:endParaRPr lang="ar-SA" b="0" noProof="1">
              <a:solidFill>
                <a:srgbClr val="FFFFFF"/>
              </a:solidFill>
              <a:ea typeface="+mn-lt"/>
              <a:cs typeface="+mn-lt"/>
            </a:endParaRPr>
          </a:p>
          <a:p>
            <a:pPr marL="0" indent="0" algn="ctr">
              <a:buFont typeface="+mj-lt"/>
              <a:buNone/>
            </a:pPr>
            <a:r>
              <a:rPr lang="ar-SA" noProof="1">
                <a:solidFill>
                  <a:srgbClr val="FFFFFF"/>
                </a:solidFill>
                <a:ea typeface="+mn-lt"/>
                <a:cs typeface="+mn-lt"/>
              </a:rPr>
              <a:t>Seller:</a:t>
            </a:r>
            <a:endParaRPr lang="ar-SA" dirty="0">
              <a:solidFill>
                <a:srgbClr val="FFFFFF"/>
              </a:solidFill>
              <a:ea typeface="+mn-lt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ar-SA" b="0" noProof="1">
                <a:solidFill>
                  <a:srgbClr val="FFFFFF"/>
                </a:solidFill>
                <a:ea typeface="+mn-lt"/>
                <a:cs typeface="+mn-lt"/>
              </a:rPr>
              <a:t>Product and paid-order preparation workflows.</a:t>
            </a:r>
            <a:endParaRPr lang="ar-SA" dirty="0">
              <a:solidFill>
                <a:srgbClr val="FFFFFF"/>
              </a:solidFill>
              <a:cs typeface="Tahoma" panose="020B0604030504040204"/>
            </a:endParaRPr>
          </a:p>
        </p:txBody>
      </p:sp>
      <p:pic>
        <p:nvPicPr>
          <p:cNvPr id="9" name="صورة 8" descr="صورة تحتوي على رسم, دائرة, أسود, أسود وأبيض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4064" y="2282636"/>
            <a:ext cx="1302866" cy="1366709"/>
          </a:xfrm>
          <a:prstGeom prst="rect">
            <a:avLst/>
          </a:prstGeom>
        </p:spPr>
      </p:pic>
      <p:sp>
        <p:nvSpPr>
          <p:cNvPr id="11" name="عنصر نائب للمحتوى 9"/>
          <p:cNvSpPr txBox="1"/>
          <p:nvPr/>
        </p:nvSpPr>
        <p:spPr>
          <a:xfrm>
            <a:off x="6410960" y="2506980"/>
            <a:ext cx="1726565" cy="250444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+mj-lt"/>
              <a:buNone/>
            </a:pPr>
            <a:endParaRPr lang="ar-SA" b="0" noProof="1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 algn="ctr">
              <a:buFont typeface="+mj-lt"/>
              <a:buNone/>
            </a:pPr>
            <a:endParaRPr lang="ar-SA" b="0" noProof="1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 algn="ctr">
              <a:buFont typeface="+mj-lt"/>
              <a:buNone/>
            </a:pPr>
            <a:endParaRPr lang="ar-SA" b="0" noProof="1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 algn="ctr">
              <a:buFont typeface="+mj-lt"/>
              <a:buNone/>
            </a:pPr>
            <a:r>
              <a:rPr lang="ar-SA" noProof="1">
                <a:solidFill>
                  <a:schemeClr val="tx1"/>
                </a:solidFill>
                <a:ea typeface="+mn-lt"/>
                <a:cs typeface="+mn-lt"/>
              </a:rPr>
              <a:t>Customer:</a:t>
            </a:r>
            <a:endParaRPr lang="ar-SA" dirty="0">
              <a:solidFill>
                <a:schemeClr val="tx1"/>
              </a:solidFill>
              <a:ea typeface="+mn-lt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ar-SA" b="0" noProof="1">
                <a:solidFill>
                  <a:schemeClr val="tx1"/>
                </a:solidFill>
                <a:ea typeface="+mn-lt"/>
                <a:cs typeface="+mn-lt"/>
              </a:rPr>
              <a:t>Shopping, checkout, installments, tracking, tickets, reviews, feedback, and recommendations.</a:t>
            </a:r>
            <a:endParaRPr lang="ar-SA" dirty="0">
              <a:solidFill>
                <a:schemeClr val="tx1"/>
              </a:solidFill>
              <a:cs typeface="Tahoma" panose="020B0604030504040204"/>
            </a:endParaRPr>
          </a:p>
        </p:txBody>
      </p:sp>
      <p:pic>
        <p:nvPicPr>
          <p:cNvPr id="14" name="صورة 13" descr="صورة تحتوي على أسود, الظلام, الفراغ/ الفضاء, لي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6354" y="2412906"/>
            <a:ext cx="1087395" cy="1148406"/>
          </a:xfrm>
          <a:prstGeom prst="rect">
            <a:avLst/>
          </a:prstGeom>
        </p:spPr>
      </p:pic>
      <p:sp>
        <p:nvSpPr>
          <p:cNvPr id="16" name="عنصر نائب للمحتوى 9"/>
          <p:cNvSpPr txBox="1"/>
          <p:nvPr/>
        </p:nvSpPr>
        <p:spPr>
          <a:xfrm>
            <a:off x="8841105" y="2438400"/>
            <a:ext cx="1726565" cy="2573020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t">
            <a:normAutofit fontScale="72500" lnSpcReduction="20000"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+mj-lt"/>
              <a:buNone/>
            </a:pPr>
            <a:endParaRPr lang="ar-SA" b="0" noProof="1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 algn="ctr">
              <a:buFont typeface="+mj-lt"/>
              <a:buNone/>
            </a:pPr>
            <a:endParaRPr lang="ar-SA" b="0" noProof="1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 algn="ctr">
              <a:buFont typeface="+mj-lt"/>
              <a:buNone/>
            </a:pPr>
            <a:endParaRPr lang="ar-SA" b="0" noProof="1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 algn="ctr">
              <a:buFont typeface="+mj-lt"/>
              <a:buNone/>
            </a:pPr>
            <a:r>
              <a:rPr lang="ar-SA" noProof="1">
                <a:solidFill>
                  <a:schemeClr val="tx1"/>
                </a:solidFill>
                <a:ea typeface="+mn-lt"/>
                <a:cs typeface="+mn-lt"/>
              </a:rPr>
              <a:t>Driver:</a:t>
            </a:r>
            <a:endParaRPr lang="ar-SA" dirty="0">
              <a:solidFill>
                <a:schemeClr val="tx1"/>
              </a:solidFill>
              <a:ea typeface="+mn-lt"/>
              <a:cs typeface="Tahoma" panose="020B0604030504040204" pitchFamily="34" charset="0"/>
            </a:endParaRPr>
          </a:p>
          <a:p>
            <a:pPr marL="0" indent="0" algn="ctr">
              <a:buNone/>
            </a:pPr>
            <a:r>
              <a:rPr lang="ar-SA" b="0" noProof="1">
                <a:solidFill>
                  <a:schemeClr val="tx1"/>
                </a:solidFill>
                <a:ea typeface="+mn-lt"/>
                <a:cs typeface="+mn-lt"/>
              </a:rPr>
              <a:t>Delivery jobs, GPS updates, proof photos, chat, issues, and earnings.</a:t>
            </a:r>
            <a:endParaRPr lang="ar-SA" dirty="0">
              <a:solidFill>
                <a:schemeClr val="tx1"/>
              </a:solidFill>
              <a:cs typeface="Tahoma" panose="020B0604030504040204"/>
            </a:endParaRPr>
          </a:p>
        </p:txBody>
      </p:sp>
      <p:pic>
        <p:nvPicPr>
          <p:cNvPr id="17" name="صورة 16" descr="صورة تحتوي على أسود, الظلام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2411" y="2632419"/>
            <a:ext cx="768180" cy="74758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5764" y="1900518"/>
            <a:ext cx="9888071" cy="45271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1998496"/>
            <a:ext cx="10571998" cy="1928264"/>
          </a:xfrm>
        </p:spPr>
        <p:txBody>
          <a:bodyPr/>
          <a:lstStyle/>
          <a:p>
            <a:r>
              <a:rPr lang="en-US" sz="4800" dirty="0"/>
              <a:t>5|Implementation Details</a:t>
            </a:r>
            <a:endParaRPr lang="ar-SA" sz="4800">
              <a:cs typeface="Tahoma" panose="020B060403050404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: زوايا مستديرة 3"/>
          <p:cNvSpPr/>
          <p:nvPr/>
        </p:nvSpPr>
        <p:spPr>
          <a:xfrm>
            <a:off x="6734996" y="2636032"/>
            <a:ext cx="3174280" cy="3253779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ستطيل: زوايا مستديرة 6"/>
          <p:cNvSpPr/>
          <p:nvPr/>
        </p:nvSpPr>
        <p:spPr>
          <a:xfrm>
            <a:off x="2582648" y="2658120"/>
            <a:ext cx="3174280" cy="3231692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935" y="571499"/>
            <a:ext cx="11118274" cy="1154114"/>
          </a:xfrm>
        </p:spPr>
        <p:txBody>
          <a:bodyPr/>
          <a:lstStyle/>
          <a:p>
            <a:r>
              <a:rPr lang="en-US" dirty="0">
                <a:solidFill>
                  <a:srgbClr val="F5D197"/>
                </a:solidFill>
              </a:rPr>
              <a:t>AI Features</a:t>
            </a:r>
            <a:endParaRPr lang="ar-SA">
              <a:solidFill>
                <a:srgbClr val="F5D197"/>
              </a:solidFill>
              <a:cs typeface="Tahoma" panose="020B0604030504040204"/>
            </a:endParaRPr>
          </a:p>
        </p:txBody>
      </p:sp>
      <p:sp>
        <p:nvSpPr>
          <p:cNvPr id="10" name="عنصر نائب للمحتوى 9"/>
          <p:cNvSpPr>
            <a:spLocks noGrp="1"/>
          </p:cNvSpPr>
          <p:nvPr>
            <p:ph sz="quarter" idx="18"/>
          </p:nvPr>
        </p:nvSpPr>
        <p:spPr>
          <a:xfrm>
            <a:off x="2582555" y="2626389"/>
            <a:ext cx="3168276" cy="3231691"/>
          </a:xfrm>
          <a:noFill/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ar-SA" noProof="1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 algn="ctr">
              <a:buNone/>
            </a:pPr>
            <a:endParaRPr lang="ar-SA" noProof="1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 algn="ctr">
              <a:buNone/>
            </a:pPr>
            <a:endParaRPr lang="ar-SA" noProof="1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 algn="ctr">
              <a:buNone/>
            </a:pPr>
            <a:endParaRPr lang="ar-SA" noProof="1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ar-SA" sz="2000" noProof="1">
                <a:solidFill>
                  <a:schemeClr val="tx1"/>
                </a:solidFill>
                <a:ea typeface="+mn-lt"/>
                <a:cs typeface="+mn-lt"/>
              </a:rPr>
              <a:t>AI Shopping Assistant:</a:t>
            </a:r>
            <a:endParaRPr lang="ar-SA" sz="2000" dirty="0">
              <a:solidFill>
                <a:schemeClr val="tx1"/>
              </a:solidFill>
              <a:cs typeface="Tahoma" panose="020B0604030504040204"/>
            </a:endParaRPr>
          </a:p>
          <a:p>
            <a:pPr marL="0" indent="0" algn="ctr">
              <a:buNone/>
            </a:pPr>
            <a:r>
              <a:rPr lang="ar-SA" sz="2000" b="0" noProof="1">
                <a:solidFill>
                  <a:schemeClr val="tx1"/>
                </a:solidFill>
                <a:ea typeface="+mn-lt"/>
                <a:cs typeface="+mn-lt"/>
              </a:rPr>
              <a:t>Uses Google Gemini for natural-language product discovery, product suggestions, follow-up context, and multilingual shopping conversations.</a:t>
            </a:r>
            <a:endParaRPr lang="ar-SA" sz="2000" dirty="0">
              <a:solidFill>
                <a:schemeClr val="tx1"/>
              </a:solidFill>
            </a:endParaRPr>
          </a:p>
        </p:txBody>
      </p:sp>
      <p:pic>
        <p:nvPicPr>
          <p:cNvPr id="3" name="صورة 2" descr="صورة تحتوي على شعار, رمز, الرسومات, الخط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46396" y="2658120"/>
            <a:ext cx="1440593" cy="1485901"/>
          </a:xfrm>
          <a:prstGeom prst="rect">
            <a:avLst/>
          </a:prstGeom>
        </p:spPr>
      </p:pic>
      <p:sp>
        <p:nvSpPr>
          <p:cNvPr id="5" name="عنصر نائب للمحتوى 9"/>
          <p:cNvSpPr txBox="1"/>
          <p:nvPr/>
        </p:nvSpPr>
        <p:spPr>
          <a:xfrm>
            <a:off x="6750901" y="2624330"/>
            <a:ext cx="3168276" cy="3337199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ar-SA" sz="1100" b="0" noProof="1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 algn="ctr">
              <a:buNone/>
            </a:pPr>
            <a:endParaRPr lang="ar-SA" sz="1100" b="0" noProof="1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 algn="ctr">
              <a:buNone/>
            </a:pPr>
            <a:endParaRPr lang="ar-SA" sz="1100" b="0" noProof="1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 algn="ctr">
              <a:buNone/>
            </a:pPr>
            <a:endParaRPr lang="ar-SA" sz="1100" b="0" noProof="1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ar-SA" sz="1400" noProof="1">
                <a:solidFill>
                  <a:schemeClr val="tx1"/>
                </a:solidFill>
                <a:ea typeface="+mn-lt"/>
                <a:cs typeface="+mn-lt"/>
              </a:rPr>
              <a:t>Hybrid Recommendation Engine:</a:t>
            </a:r>
            <a:endParaRPr lang="ar-SA" sz="1400" dirty="0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ar-SA" sz="1400" b="0" noProof="1">
                <a:solidFill>
                  <a:schemeClr val="tx1"/>
                </a:solidFill>
                <a:ea typeface="+mn-lt"/>
                <a:cs typeface="+mn-lt"/>
              </a:rPr>
              <a:t>Stores user interaction events and combines behavioral signals, co-purchase analysis, batch cache, and cold-start fallbacks.</a:t>
            </a:r>
            <a:endParaRPr lang="ar-SA" sz="1400" dirty="0">
              <a:solidFill>
                <a:schemeClr val="tx1"/>
              </a:solidFill>
              <a:ea typeface="+mn-lt"/>
              <a:cs typeface="+mn-lt"/>
            </a:endParaRPr>
          </a:p>
        </p:txBody>
      </p:sp>
      <p:pic>
        <p:nvPicPr>
          <p:cNvPr id="6" name="صورة 5" descr="صورة تحتوي على رسم, الرسومات, فن, دائر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612" y="2526828"/>
            <a:ext cx="1567507" cy="15675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13523" y="1172977"/>
            <a:ext cx="4762500" cy="4762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785552"/>
            <a:ext cx="10571998" cy="2983528"/>
          </a:xfrm>
        </p:spPr>
        <p:txBody>
          <a:bodyPr/>
          <a:lstStyle/>
          <a:p>
            <a:r>
              <a:rPr lang="en-US"/>
              <a:t>Authentication - Login</a:t>
            </a:r>
            <a:endParaRPr lang="ar-SA"/>
          </a:p>
        </p:txBody>
      </p:sp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761" y="137727"/>
            <a:ext cx="7745451" cy="6858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6369" y="1416424"/>
            <a:ext cx="2088280" cy="4268599"/>
          </a:xfrm>
          <a:prstGeom prst="flowChartAlternateProcess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0533" y="1317812"/>
            <a:ext cx="5482990" cy="2983529"/>
          </a:xfrm>
          <a:prstGeom prst="rect">
            <a:avLst/>
          </a:prstGeom>
        </p:spPr>
      </p:pic>
      <p:pic>
        <p:nvPicPr>
          <p:cNvPr id="9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13523" y="1169473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785552"/>
            <a:ext cx="10571998" cy="2983528"/>
          </a:xfrm>
        </p:spPr>
        <p:txBody>
          <a:bodyPr/>
          <a:lstStyle/>
          <a:p>
            <a:r>
              <a:rPr lang="en-US"/>
              <a:t>Authentication - Signup</a:t>
            </a:r>
            <a:endParaRPr lang="ar-SA"/>
          </a:p>
        </p:txBody>
      </p:sp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471" y="119977"/>
            <a:ext cx="7467600" cy="6858000"/>
          </a:xfrm>
          <a:prstGeom prst="rect">
            <a:avLst/>
          </a:prstGeom>
        </p:spPr>
      </p:pic>
      <p:pic>
        <p:nvPicPr>
          <p:cNvPr id="3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624" y="1137477"/>
            <a:ext cx="4762500" cy="4762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6208" y="1338501"/>
            <a:ext cx="2079022" cy="4382021"/>
          </a:xfrm>
          <a:prstGeom prst="flowChartAlternateProcess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0234" y="1264261"/>
            <a:ext cx="5316071" cy="2983528"/>
          </a:xfrm>
          <a:prstGeom prst="rect">
            <a:avLst/>
          </a:prstGeom>
        </p:spPr>
      </p:pic>
      <p:pic>
        <p:nvPicPr>
          <p:cNvPr id="10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6624" y="1137477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785552"/>
            <a:ext cx="10571998" cy="2983528"/>
          </a:xfrm>
        </p:spPr>
        <p:txBody>
          <a:bodyPr/>
          <a:lstStyle/>
          <a:p>
            <a:r>
              <a:rPr lang="en-US"/>
              <a:t>Email Verification &amp; Password Reset</a:t>
            </a:r>
            <a:endParaRPr lang="ar-SA"/>
          </a:p>
        </p:txBody>
      </p:sp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9420" y="279361"/>
            <a:ext cx="8402594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6505" y="1443317"/>
            <a:ext cx="5988424" cy="29835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3671" y="1308847"/>
            <a:ext cx="2070848" cy="4222377"/>
          </a:xfrm>
          <a:prstGeom prst="flowChartAlternateProcess">
            <a:avLst/>
          </a:prstGeom>
        </p:spPr>
      </p:pic>
      <p:pic>
        <p:nvPicPr>
          <p:cNvPr id="9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7845" y="1047750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00384" y="1186763"/>
            <a:ext cx="4762500" cy="4762500"/>
          </a:xfrm>
          <a:prstGeom prst="rect">
            <a:avLst/>
          </a:prstGeom>
        </p:spPr>
      </p:pic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6435" y="220533"/>
            <a:ext cx="778851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/>
              <a:t>Customer Home</a:t>
            </a:r>
            <a:endParaRPr lang="ar-SA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952" y="1399461"/>
            <a:ext cx="5513023" cy="298352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1240" y="1432125"/>
            <a:ext cx="2040787" cy="4271776"/>
          </a:xfrm>
          <a:prstGeom prst="flowChartAlternateProcess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00384" y="1186763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217" y="924167"/>
            <a:ext cx="4383156" cy="5009322"/>
          </a:xfrm>
        </p:spPr>
        <p:txBody>
          <a:bodyPr/>
          <a:lstStyle/>
          <a:p>
            <a:r>
              <a:rPr lang="en-US">
                <a:solidFill>
                  <a:srgbClr val="F5D197"/>
                </a:solidFill>
              </a:rPr>
              <a:t>Contents</a:t>
            </a:r>
            <a:endParaRPr lang="en-US">
              <a:solidFill>
                <a:srgbClr val="F5D19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6400800" y="924512"/>
            <a:ext cx="4750904" cy="5008977"/>
          </a:xfrm>
        </p:spPr>
        <p:txBody>
          <a:bodyPr/>
          <a:lstStyle/>
          <a:p>
            <a:r>
              <a:rPr lang="en-US"/>
              <a:t>1|Project Overview</a:t>
            </a:r>
            <a:endParaRPr lang="en-US"/>
          </a:p>
          <a:p>
            <a:r>
              <a:rPr lang="en-US"/>
              <a:t>2|System Features</a:t>
            </a:r>
            <a:endParaRPr lang="en-US" noProof="0"/>
          </a:p>
          <a:p>
            <a:r>
              <a:rPr lang="en-US"/>
              <a:t>3|Technical Architecture</a:t>
            </a:r>
            <a:endParaRPr lang="en-US"/>
          </a:p>
          <a:p>
            <a:r>
              <a:rPr lang="en-US"/>
              <a:t>4|User Management</a:t>
            </a:r>
            <a:endParaRPr lang="en-US"/>
          </a:p>
          <a:p>
            <a:r>
              <a:rPr lang="en-US"/>
              <a:t>5|Implementation Details</a:t>
            </a:r>
            <a:endParaRPr lang="en-US"/>
          </a:p>
          <a:p>
            <a:r>
              <a:rPr lang="en-US"/>
              <a:t>6|Future Development</a:t>
            </a:r>
            <a:endParaRPr lang="en-US"/>
          </a:p>
          <a:p>
            <a:r>
              <a:rPr lang="en-US"/>
              <a:t>7|Conclusion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/>
              <a:t>Product Catalog</a:t>
            </a:r>
            <a:endParaRPr lang="ar-SA"/>
          </a:p>
        </p:txBody>
      </p:sp>
      <p:pic>
        <p:nvPicPr>
          <p:cNvPr id="9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435" y="220533"/>
            <a:ext cx="7788513" cy="6858000"/>
          </a:xfrm>
          <a:prstGeom prst="rect">
            <a:avLst/>
          </a:prstGeom>
        </p:spPr>
      </p:pic>
      <p:pic>
        <p:nvPicPr>
          <p:cNvPr id="12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384" y="1186763"/>
            <a:ext cx="4762500" cy="47625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1240" y="1432125"/>
            <a:ext cx="2040787" cy="4271776"/>
          </a:xfrm>
          <a:prstGeom prst="flowChartAlternateProcess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9973" y="1369372"/>
            <a:ext cx="5545933" cy="2983528"/>
          </a:xfrm>
          <a:prstGeom prst="rect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0384" y="1186763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68001" y="1087541"/>
            <a:ext cx="4752203" cy="4752203"/>
          </a:xfrm>
          <a:prstGeom prst="rect">
            <a:avLst/>
          </a:prstGeom>
        </p:spPr>
      </p:pic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029" y="135196"/>
            <a:ext cx="830846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/>
              <a:t>Product Details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6423" y="1317812"/>
            <a:ext cx="2034989" cy="4267199"/>
          </a:xfrm>
          <a:prstGeom prst="flowChartAlternateProcess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0151" y="1317812"/>
            <a:ext cx="5907073" cy="2983528"/>
          </a:xfrm>
          <a:prstGeom prst="rect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57704" y="1082393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/>
              <a:t>Cart &amp; Checkout</a:t>
            </a:r>
            <a:endParaRPr lang="en-US"/>
          </a:p>
        </p:txBody>
      </p:sp>
      <p:pic>
        <p:nvPicPr>
          <p:cNvPr id="7" name="صورة 6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75796" y="1143000"/>
            <a:ext cx="4834581" cy="4834581"/>
          </a:xfrm>
          <a:prstGeom prst="rect">
            <a:avLst/>
          </a:prstGeom>
        </p:spPr>
      </p:pic>
      <p:pic>
        <p:nvPicPr>
          <p:cNvPr id="9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617" y="278631"/>
            <a:ext cx="8308466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6070" y="1452282"/>
            <a:ext cx="5934635" cy="29835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0200" y="1389529"/>
            <a:ext cx="2045772" cy="4302120"/>
          </a:xfrm>
          <a:prstGeom prst="flowChartAlternateProcess">
            <a:avLst/>
          </a:prstGeom>
        </p:spPr>
      </p:pic>
      <p:pic>
        <p:nvPicPr>
          <p:cNvPr id="8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1836" y="1143000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/>
              <a:t>Stripe Payment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01960" y="1571507"/>
            <a:ext cx="5943600" cy="2983528"/>
          </a:xfrm>
          <a:prstGeom prst="rect">
            <a:avLst/>
          </a:prstGeom>
        </p:spPr>
      </p:pic>
      <p:pic>
        <p:nvPicPr>
          <p:cNvPr id="11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2120" y="400218"/>
            <a:ext cx="8308466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2044" y="361737"/>
            <a:ext cx="824813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 dirty="0"/>
              <a:t>Orders &amp; Delivery Tracking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7435" y="1536087"/>
            <a:ext cx="5845365" cy="298352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10180" y="1407458"/>
            <a:ext cx="2047468" cy="4307541"/>
          </a:xfrm>
          <a:prstGeom prst="flowChartAlternateProcess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2664" y="1179978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1" y="361738"/>
            <a:ext cx="795813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 dirty="0"/>
              <a:t> Discounts &amp; Promotions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87" y="1541928"/>
            <a:ext cx="5629053" cy="290456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3638" y="1407458"/>
            <a:ext cx="2090904" cy="4306605"/>
          </a:xfrm>
          <a:prstGeom prst="flowChartAlternateProcess">
            <a:avLst/>
          </a:prstGeom>
        </p:spPr>
      </p:pic>
      <p:pic>
        <p:nvPicPr>
          <p:cNvPr id="8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7840" y="1179510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 err="1"/>
              <a:t>Support Ticket Chat</a:t>
            </a:r>
            <a:endParaRPr lang="en-US" err="1"/>
          </a:p>
        </p:txBody>
      </p:sp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1097" y="194406"/>
            <a:ext cx="8268729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2259" y="1362635"/>
            <a:ext cx="5889812" cy="29835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3233" y="1434353"/>
            <a:ext cx="2055096" cy="4294094"/>
          </a:xfrm>
          <a:prstGeom prst="flowChartAlternateProcess">
            <a:avLst/>
          </a:prstGeom>
        </p:spPr>
      </p:pic>
      <p:pic>
        <p:nvPicPr>
          <p:cNvPr id="12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4679" y="1205298"/>
            <a:ext cx="4752203" cy="4752203"/>
          </a:xfrm>
          <a:prstGeom prst="flowChartAlternateProcess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3168" y="149492"/>
            <a:ext cx="826872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 dirty="0"/>
              <a:t>AI Shopping Assistant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1897" y="1316902"/>
            <a:ext cx="2056432" cy="4232252"/>
          </a:xfrm>
          <a:prstGeom prst="flowChartAlternateProcess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295" y="1308846"/>
            <a:ext cx="5916706" cy="2983528"/>
          </a:xfrm>
          <a:prstGeom prst="rect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00" y="1087541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897" y="187845"/>
            <a:ext cx="826872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 err="1"/>
              <a:t>Personalized Recommendations</a:t>
            </a:r>
            <a:endParaRPr lang="en-US" err="1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952" y="1362634"/>
            <a:ext cx="5889813" cy="29835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2306" y="1461247"/>
            <a:ext cx="1989075" cy="4267200"/>
          </a:xfrm>
          <a:prstGeom prst="flowChartAlternateProcess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5593" y="1235595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3412" y="221210"/>
            <a:ext cx="826872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 dirty="0"/>
              <a:t>My Wishlist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682" y="1380566"/>
            <a:ext cx="5898777" cy="298352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1271" y="1272987"/>
            <a:ext cx="2008094" cy="4285131"/>
          </a:xfrm>
          <a:prstGeom prst="flowChartAlternateProcess">
            <a:avLst/>
          </a:prstGeom>
        </p:spPr>
      </p:pic>
      <p:pic>
        <p:nvPicPr>
          <p:cNvPr id="8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4068" y="1047750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1998496"/>
            <a:ext cx="10571998" cy="1928264"/>
          </a:xfrm>
        </p:spPr>
        <p:txBody>
          <a:bodyPr/>
          <a:lstStyle/>
          <a:p>
            <a:r>
              <a:rPr lang="en-US" sz="4800"/>
              <a:t>1|Project Overview</a:t>
            </a:r>
            <a:endParaRPr lang="ar-SA" sz="4800">
              <a:cs typeface="Tahoma" panose="020B060403050404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/>
              <a:t>Admin Dashboard</a:t>
            </a:r>
            <a:endParaRPr lang="ar-SA"/>
          </a:p>
        </p:txBody>
      </p:sp>
      <p:pic>
        <p:nvPicPr>
          <p:cNvPr id="3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25405" y="1047750"/>
            <a:ext cx="4762500" cy="4762500"/>
          </a:xfrm>
          <a:prstGeom prst="rect">
            <a:avLst/>
          </a:prstGeom>
        </p:spPr>
      </p:pic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141" y="143564"/>
            <a:ext cx="771413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9006" y="1304364"/>
            <a:ext cx="5486400" cy="298352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3643" y="1304364"/>
            <a:ext cx="2026024" cy="4249271"/>
          </a:xfrm>
          <a:prstGeom prst="flowChartAlternateProcess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25405" y="1047749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09984" y="1186577"/>
            <a:ext cx="4762500" cy="4762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/>
              <a:t>Admin User Management</a:t>
            </a:r>
            <a:endParaRPr lang="ar-SA"/>
          </a:p>
        </p:txBody>
      </p:sp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874" y="138827"/>
            <a:ext cx="7645077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1919" y="1416424"/>
            <a:ext cx="2038629" cy="4320988"/>
          </a:xfrm>
          <a:prstGeom prst="flowChartAlternateProcess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452" y="1325880"/>
            <a:ext cx="5412406" cy="2933593"/>
          </a:xfrm>
          <a:prstGeom prst="rect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05225" y="1195668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38041" y="1181652"/>
            <a:ext cx="4762500" cy="4762500"/>
          </a:xfrm>
          <a:prstGeom prst="rect">
            <a:avLst/>
          </a:prstGeom>
        </p:spPr>
      </p:pic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12" y="115956"/>
            <a:ext cx="770652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 dirty="0"/>
              <a:t>Admin Product Management</a:t>
            </a:r>
            <a:endParaRPr lang="ar-SA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7435" y="1299883"/>
            <a:ext cx="5468471" cy="29835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8511" y="1413564"/>
            <a:ext cx="2061560" cy="4262784"/>
          </a:xfrm>
          <a:prstGeom prst="flowChartAlternateProcess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38041" y="1181652"/>
            <a:ext cx="4762500" cy="476250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11141075" y="775335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13988" y="1181650"/>
            <a:ext cx="4762500" cy="4762500"/>
          </a:xfrm>
          <a:prstGeom prst="rect">
            <a:avLst/>
          </a:prstGeom>
        </p:spPr>
      </p:pic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012" y="127000"/>
            <a:ext cx="7392158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 dirty="0"/>
              <a:t>Management</a:t>
            </a:r>
            <a:r>
              <a:rPr lang="ar-JO" dirty="0"/>
              <a:t> </a:t>
            </a:r>
            <a:r>
              <a:rPr lang="en-US" dirty="0"/>
              <a:t>Categories</a:t>
            </a:r>
            <a:endParaRPr lang="ar-SA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0847" y="1299882"/>
            <a:ext cx="5289178" cy="298352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6265" y="1435652"/>
            <a:ext cx="2037947" cy="4240698"/>
          </a:xfrm>
          <a:prstGeom prst="flowChartAlternateProcess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01299" y="1181650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900237"/>
            <a:ext cx="10571998" cy="2914650"/>
          </a:xfrm>
        </p:spPr>
        <p:txBody>
          <a:bodyPr/>
          <a:lstStyle/>
          <a:p>
            <a:r>
              <a:rPr lang="en-US" dirty="0"/>
              <a:t>Discount &amp; Promotion</a:t>
            </a:r>
            <a:endParaRPr lang="en-GB" dirty="0"/>
          </a:p>
        </p:txBody>
      </p:sp>
      <p:pic>
        <p:nvPicPr>
          <p:cNvPr id="5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8638" y="127000"/>
            <a:ext cx="7800975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9" y="1306829"/>
            <a:ext cx="5543948" cy="29146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9638" y="1306829"/>
            <a:ext cx="2143125" cy="4208146"/>
          </a:xfrm>
          <a:prstGeom prst="flowChartAlternateProcess">
            <a:avLst/>
          </a:prstGeom>
        </p:spPr>
      </p:pic>
      <p:pic>
        <p:nvPicPr>
          <p:cNvPr id="11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5586" y="1047749"/>
            <a:ext cx="4762500" cy="472916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18405" y="1185794"/>
            <a:ext cx="4762500" cy="4762500"/>
          </a:xfrm>
          <a:prstGeom prst="rect">
            <a:avLst/>
          </a:prstGeom>
        </p:spPr>
      </p:pic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001" y="138044"/>
            <a:ext cx="750924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/>
              <a:t>Order Management</a:t>
            </a:r>
            <a:endParaRPr lang="ar-SA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8188" y="1427970"/>
            <a:ext cx="2034988" cy="4285293"/>
          </a:xfrm>
          <a:prstGeom prst="flowChartAlternateProcess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0518" y="1281952"/>
            <a:ext cx="5329941" cy="2983529"/>
          </a:xfrm>
          <a:prstGeom prst="rect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18405" y="1185794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0001" y="170329"/>
            <a:ext cx="829365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/>
              <a:t>Installment Requests</a:t>
            </a:r>
            <a:endParaRPr lang="ar-SA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6025" y="1353671"/>
            <a:ext cx="5871882" cy="2975376"/>
          </a:xfrm>
          <a:prstGeom prst="rect">
            <a:avLst/>
          </a:prstGeom>
        </p:spPr>
      </p:pic>
      <p:pic>
        <p:nvPicPr>
          <p:cNvPr id="13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4724" y="1087541"/>
            <a:ext cx="4762500" cy="476250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0742" y="1332843"/>
            <a:ext cx="2030463" cy="4271895"/>
          </a:xfrm>
          <a:prstGeom prst="flowChartAlternateProcess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4723" y="1087540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9027" y="176387"/>
            <a:ext cx="826872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 dirty="0"/>
              <a:t>Delivery Management</a:t>
            </a:r>
            <a:endParaRPr lang="en-US" dirty="0"/>
          </a:p>
        </p:txBody>
      </p:sp>
      <p:pic>
        <p:nvPicPr>
          <p:cNvPr id="5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7866" y="1087541"/>
            <a:ext cx="4762500" cy="4762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1622" y="1326775"/>
            <a:ext cx="2034988" cy="4262930"/>
          </a:xfrm>
          <a:prstGeom prst="flowChartAlternateProcess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8614" y="1326775"/>
            <a:ext cx="5901386" cy="2983529"/>
          </a:xfrm>
          <a:prstGeom prst="rect">
            <a:avLst/>
          </a:prstGeom>
        </p:spPr>
      </p:pic>
      <p:pic>
        <p:nvPicPr>
          <p:cNvPr id="8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7866" y="1087541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240632"/>
            <a:ext cx="10571998" cy="1260910"/>
          </a:xfrm>
        </p:spPr>
        <p:txBody>
          <a:bodyPr/>
          <a:lstStyle/>
          <a:p>
            <a:r>
              <a:rPr lang="en-US" altLang="en-GB" dirty="0"/>
              <a:t>driver tracking &amp; approve proof photos</a:t>
            </a:r>
            <a:endParaRPr lang="en-US" altLang="en-GB" dirty="0"/>
          </a:p>
        </p:txBody>
      </p:sp>
      <p:pic>
        <p:nvPicPr>
          <p:cNvPr id="5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1820" y="151765"/>
            <a:ext cx="7874635" cy="686498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7491" y="1241659"/>
            <a:ext cx="2021305" cy="4302494"/>
          </a:xfrm>
          <a:prstGeom prst="flowChartAlternateProcess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7490" y="1241659"/>
            <a:ext cx="2021305" cy="4302494"/>
          </a:xfrm>
          <a:prstGeom prst="flowChartAlternateProcess">
            <a:avLst/>
          </a:prstGeom>
        </p:spPr>
      </p:pic>
      <p:pic>
        <p:nvPicPr>
          <p:cNvPr id="12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00" y="1020278"/>
            <a:ext cx="4762500" cy="4762500"/>
          </a:xfrm>
          <a:prstGeom prst="rect">
            <a:avLst/>
          </a:prstGeom>
        </p:spPr>
      </p:pic>
      <p:sp>
        <p:nvSpPr>
          <p:cNvPr id="22" name="AutoShape 4"/>
          <p:cNvSpPr>
            <a:spLocks noChangeAspect="1" noChangeArrowheads="1"/>
          </p:cNvSpPr>
          <p:nvPr/>
        </p:nvSpPr>
        <p:spPr bwMode="auto">
          <a:xfrm>
            <a:off x="2728913" y="1855481"/>
            <a:ext cx="3519487" cy="2430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3075" y="1313847"/>
            <a:ext cx="5572125" cy="2972403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497" y="212246"/>
            <a:ext cx="826872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 dirty="0"/>
              <a:t>Customer Feedback &amp; POS Analytics </a:t>
            </a:r>
            <a:endParaRPr lang="en-US" dirty="0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2588" y="1380565"/>
            <a:ext cx="5902137" cy="2983528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8583" y="1275123"/>
            <a:ext cx="2020405" cy="4307754"/>
          </a:xfrm>
          <a:prstGeom prst="flowChartAlternateProcess">
            <a:avLst/>
          </a:prstGeom>
        </p:spPr>
      </p:pic>
      <p:pic>
        <p:nvPicPr>
          <p:cNvPr id="56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7535" y="1047750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346793" y="924340"/>
            <a:ext cx="5684373" cy="5009322"/>
          </a:xfrm>
        </p:spPr>
        <p:txBody>
          <a:bodyPr>
            <a:normAutofit/>
          </a:bodyPr>
          <a:lstStyle/>
          <a:p>
            <a:r>
              <a:rPr lang="en-US" sz="2000">
                <a:solidFill>
                  <a:srgbClr val="00635D"/>
                </a:solidFill>
                <a:latin typeface="Tahoma" panose="020B0604030504040204" pitchFamily="34" charset="0"/>
                <a:ea typeface="+mn-lt"/>
                <a:cs typeface="Tahoma" panose="020B0604030504040204" pitchFamily="34" charset="0"/>
              </a:rPr>
              <a:t>FurniFlow is a web and mobile furniture e-commerce and retail operations platform. It connects customers, sellers, warehouse teams, operations managers, drivers, cashiers, support teams, and administrators through one FastAPI/PostgreSQL backend.</a:t>
            </a:r>
            <a:endParaRPr lang="en-US" sz="2000">
              <a:solidFill>
                <a:srgbClr val="00635D"/>
              </a:solidFill>
              <a:latin typeface="Tahoma" panose="020B0604030504040204" pitchFamily="34" charset="0"/>
              <a:ea typeface="+mn-lt"/>
              <a:cs typeface="Tahoma" panose="020B0604030504040204" pitchFamily="34" charset="0"/>
            </a:endParaRPr>
          </a:p>
        </p:txBody>
      </p:sp>
      <p:pic>
        <p:nvPicPr>
          <p:cNvPr id="5" name="صورة 4" descr="صورة تحتوي على نص, عربة اليد, المواصلات, عربة التسوق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001" y="927652"/>
            <a:ext cx="4748696" cy="4748696"/>
          </a:xfrm>
          <a:prstGeom prst="rect">
            <a:avLst/>
          </a:prstGeom>
        </p:spPr>
      </p:pic>
      <p:sp>
        <p:nvSpPr>
          <p:cNvPr id="7" name="Content Placeholder 2"/>
          <p:cNvSpPr txBox="1"/>
          <p:nvPr/>
        </p:nvSpPr>
        <p:spPr>
          <a:xfrm>
            <a:off x="5112671" y="-568738"/>
            <a:ext cx="6269676" cy="4015409"/>
          </a:xfrm>
          <a:prstGeom prst="rect">
            <a:avLst/>
          </a:prstGeom>
          <a:effectLst/>
        </p:spPr>
        <p:txBody>
          <a:bodyPr vert="horz" lIns="0" tIns="45720" rIns="0" bIns="45720" rtlCol="0" anchor="ctr">
            <a:normAutofit/>
          </a:bodyPr>
          <a:lstStyle>
            <a:lvl1pPr marL="0" indent="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60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40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20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20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>
                <a:solidFill>
                  <a:srgbClr val="00635D"/>
                </a:solidFill>
                <a:ea typeface="+mn-lt"/>
                <a:cs typeface="+mn-lt"/>
              </a:rPr>
              <a:t>Project Idea</a:t>
            </a:r>
            <a:endParaRPr lang="ar-SA" sz="3600" b="1">
              <a:cs typeface="Tahoma" panose="020B060403050404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rcRect t="6607" r="-6102"/>
          <a:stretch>
            <a:fillRect/>
          </a:stretch>
        </p:blipFill>
        <p:spPr>
          <a:xfrm>
            <a:off x="303947" y="647396"/>
            <a:ext cx="8773303" cy="64049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 err="1"/>
              <a:t>Reviews, Ratings &amp; Sentiment</a:t>
            </a:r>
            <a:endParaRPr lang="en-US" err="1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76" y="1364354"/>
            <a:ext cx="5960621" cy="2983528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1271" y="1299883"/>
            <a:ext cx="1990164" cy="4294094"/>
          </a:xfrm>
          <a:prstGeom prst="flowChartAlternateProcess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9797" y="1065680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 dirty="0"/>
              <a:t>Seller Dashboard</a:t>
            </a:r>
            <a:endParaRPr lang="en-US" dirty="0"/>
          </a:p>
        </p:txBody>
      </p:sp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7189" y="139013"/>
            <a:ext cx="7558086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0" y="1344256"/>
            <a:ext cx="5414963" cy="298352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8511" y="1310955"/>
            <a:ext cx="2000251" cy="4232596"/>
          </a:xfrm>
          <a:prstGeom prst="flowChartAlternateProcess">
            <a:avLst/>
          </a:prstGeom>
        </p:spPr>
      </p:pic>
      <p:pic>
        <p:nvPicPr>
          <p:cNvPr id="8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7386" y="1087541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5015" y="139013"/>
            <a:ext cx="770783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8416" y="-1895987"/>
            <a:ext cx="10571998" cy="2983528"/>
          </a:xfrm>
        </p:spPr>
        <p:txBody>
          <a:bodyPr/>
          <a:lstStyle/>
          <a:p>
            <a:r>
              <a:rPr lang="en-US"/>
              <a:t>Seller Product Management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318" y="1297716"/>
            <a:ext cx="5531224" cy="298352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7812" y="1297716"/>
            <a:ext cx="2017060" cy="4251437"/>
          </a:xfrm>
          <a:prstGeom prst="flowChartAlternateProcess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5092" y="1059563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0885" y="139013"/>
            <a:ext cx="756527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/>
              <a:t>Seller Orders</a:t>
            </a:r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841" y="1326776"/>
            <a:ext cx="5380665" cy="291353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5754" y="1187595"/>
            <a:ext cx="2034989" cy="4267655"/>
          </a:xfrm>
          <a:prstGeom prst="flowChartAlternateProcess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1998" y="940172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7831" y="139013"/>
            <a:ext cx="725320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 dirty="0"/>
              <a:t>Warehouse Staff Dashboard      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388" y="1301664"/>
            <a:ext cx="5154706" cy="298352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9553" y="1301664"/>
            <a:ext cx="2017059" cy="4244086"/>
          </a:xfrm>
          <a:prstGeom prst="flowChartAlternateProcess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6832" y="1087541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7831" y="139013"/>
            <a:ext cx="725320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 dirty="0"/>
              <a:t>Warehouse Staff order packing</a:t>
            </a:r>
            <a:endParaRPr lang="en-US" dirty="0"/>
          </a:p>
        </p:txBody>
      </p:sp>
      <p:pic>
        <p:nvPicPr>
          <p:cNvPr id="3" name="Picture 2" descr="staff orders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080" y="1301750"/>
            <a:ext cx="5167630" cy="2943225"/>
          </a:xfrm>
          <a:prstGeom prst="rect">
            <a:avLst/>
          </a:prstGeom>
        </p:spPr>
      </p:pic>
      <p:pic>
        <p:nvPicPr>
          <p:cNvPr id="11" name="Picture 10" descr="staff done packe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4590" y="1301750"/>
            <a:ext cx="1957705" cy="4288790"/>
          </a:xfrm>
          <a:prstGeom prst="rect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6795" y="1088390"/>
            <a:ext cx="4762500" cy="47618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8235" y="269668"/>
            <a:ext cx="783515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/>
              <a:t>Warehouse Manager Approvals</a:t>
            </a:r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2281" y="1334735"/>
            <a:ext cx="2017059" cy="4223384"/>
          </a:xfrm>
          <a:prstGeom prst="flowChartAlternateProcess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0894" y="1433820"/>
            <a:ext cx="5593977" cy="2983528"/>
          </a:xfrm>
          <a:prstGeom prst="rect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9560" y="1087541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3852" y="171057"/>
            <a:ext cx="787816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 dirty="0"/>
              <a:t>Warehouse Inventory &amp; Issues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2305" y="1354978"/>
            <a:ext cx="1990165" cy="4256928"/>
          </a:xfrm>
          <a:prstGeom prst="flowChartAlternateProcess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1928" y="1354978"/>
            <a:ext cx="5585013" cy="2983529"/>
          </a:xfrm>
          <a:prstGeom prst="rect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6137" y="1102192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7211" y="135198"/>
            <a:ext cx="8196647" cy="69197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/>
              <a:t>Support Manager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034" y="1308847"/>
            <a:ext cx="5836025" cy="29835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0815" y="1377358"/>
            <a:ext cx="1990165" cy="4231342"/>
          </a:xfrm>
          <a:prstGeom prst="flowChartAlternateProcess">
            <a:avLst/>
          </a:prstGeom>
        </p:spPr>
      </p:pic>
      <p:pic>
        <p:nvPicPr>
          <p:cNvPr id="8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00" y="1156447"/>
            <a:ext cx="4762500" cy="47178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2717" y="126234"/>
            <a:ext cx="8196647" cy="69197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/>
              <a:t>Support Agent Tickets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76" y="1317812"/>
            <a:ext cx="5844989" cy="2983528"/>
          </a:xfrm>
          <a:prstGeom prst="rect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797" y="982457"/>
            <a:ext cx="4752203" cy="475220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/>
          <a:srcRect l="-1" t="25963" r="827"/>
          <a:stretch>
            <a:fillRect/>
          </a:stretch>
        </p:blipFill>
        <p:spPr>
          <a:xfrm>
            <a:off x="8839200" y="1237129"/>
            <a:ext cx="1990165" cy="4231342"/>
          </a:xfrm>
          <a:prstGeom prst="flowChartAlternateProcess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935" y="571499"/>
            <a:ext cx="11118274" cy="1154114"/>
          </a:xfrm>
        </p:spPr>
        <p:txBody>
          <a:bodyPr/>
          <a:lstStyle/>
          <a:p>
            <a:r>
              <a:rPr lang="en-US">
                <a:solidFill>
                  <a:srgbClr val="F5D197"/>
                </a:solidFill>
              </a:rPr>
              <a:t>Main Project Objectives</a:t>
            </a:r>
            <a:endParaRPr lang="ar-SA">
              <a:solidFill>
                <a:srgbClr val="F5D197"/>
              </a:solidFill>
              <a:cs typeface="Tahoma" panose="020B0604030504040204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8"/>
          </p:nvPr>
        </p:nvSpPr>
        <p:spPr>
          <a:xfrm>
            <a:off x="1490345" y="2175510"/>
            <a:ext cx="4648835" cy="6184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>
                <a:ea typeface="+mn-lt"/>
                <a:cs typeface="+mn-lt"/>
              </a:rPr>
              <a:t>Unify Furniture Commerce Operations</a:t>
            </a:r>
            <a:endParaRPr lang="en-US" b="0">
              <a:cs typeface="Tahoma" panose="020B0604030504040204"/>
            </a:endParaRPr>
          </a:p>
        </p:txBody>
      </p:sp>
      <p:sp>
        <p:nvSpPr>
          <p:cNvPr id="16" name="Content Placeholder 3"/>
          <p:cNvSpPr txBox="1"/>
          <p:nvPr/>
        </p:nvSpPr>
        <p:spPr>
          <a:xfrm>
            <a:off x="1488112" y="2482240"/>
            <a:ext cx="4490901" cy="618317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0">
                <a:latin typeface="Tahoma" panose="020B0604030504040204" pitchFamily="34" charset="0"/>
                <a:ea typeface="+mn-lt"/>
                <a:cs typeface="Tahoma" panose="020B0604030504040204" pitchFamily="34" charset="0"/>
              </a:rPr>
              <a:t>Support online shopping, POS sales, catalog management, warehouse fulfillment, delivery, and support in one platform.</a:t>
            </a:r>
            <a:endParaRPr lang="ar-SA" sz="140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" name="صورة 16" descr="صورة تحتوي على أسود, الظلام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1864" y="2219738"/>
            <a:ext cx="574261" cy="519044"/>
          </a:xfrm>
          <a:prstGeom prst="rect">
            <a:avLst/>
          </a:prstGeom>
        </p:spPr>
      </p:pic>
      <p:sp>
        <p:nvSpPr>
          <p:cNvPr id="19" name="Content Placeholder 3"/>
          <p:cNvSpPr txBox="1"/>
          <p:nvPr/>
        </p:nvSpPr>
        <p:spPr>
          <a:xfrm>
            <a:off x="1487805" y="3299460"/>
            <a:ext cx="4756785" cy="618490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>
                <a:solidFill>
                  <a:srgbClr val="00635D"/>
                </a:solidFill>
                <a:ea typeface="+mn-lt"/>
                <a:cs typeface="+mn-lt"/>
              </a:rPr>
              <a:t>Enable End-to-End Delivery Tracking</a:t>
            </a:r>
            <a:endParaRPr lang="ar-SA"/>
          </a:p>
        </p:txBody>
      </p:sp>
      <p:sp>
        <p:nvSpPr>
          <p:cNvPr id="20" name="Content Placeholder 3"/>
          <p:cNvSpPr txBox="1"/>
          <p:nvPr/>
        </p:nvSpPr>
        <p:spPr>
          <a:xfrm>
            <a:off x="1488112" y="3608675"/>
            <a:ext cx="4490901" cy="618317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0">
                <a:latin typeface="Tahoma" panose="020B0604030504040204" pitchFamily="34" charset="0"/>
                <a:ea typeface="+mn-lt"/>
                <a:cs typeface="Tahoma" panose="020B0604030504040204" pitchFamily="34" charset="0"/>
              </a:rPr>
              <a:t>Track orders from checkout through seller preparation, warehouse packing, driver assignment, pickup, delivery, and proof photos.</a:t>
            </a:r>
            <a:endParaRPr lang="ar-SA">
              <a:latin typeface="Tahoma" panose="020B0604030504040204" pitchFamily="34" charset="0"/>
              <a:ea typeface="+mn-lt"/>
              <a:cs typeface="Tahoma" panose="020B0604030504040204" pitchFamily="34" charset="0"/>
            </a:endParaRPr>
          </a:p>
        </p:txBody>
      </p:sp>
      <p:pic>
        <p:nvPicPr>
          <p:cNvPr id="21" name="صورة 20" descr="صورة تحتوي على رسم, دائرة, فن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002" y="3302000"/>
            <a:ext cx="574263" cy="519046"/>
          </a:xfrm>
          <a:prstGeom prst="rect">
            <a:avLst/>
          </a:prstGeom>
        </p:spPr>
      </p:pic>
      <p:sp>
        <p:nvSpPr>
          <p:cNvPr id="22" name="Content Placeholder 3"/>
          <p:cNvSpPr txBox="1"/>
          <p:nvPr/>
        </p:nvSpPr>
        <p:spPr>
          <a:xfrm>
            <a:off x="1499154" y="4547370"/>
            <a:ext cx="4060206" cy="618317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>
                <a:solidFill>
                  <a:srgbClr val="00635D"/>
                </a:solidFill>
                <a:ea typeface="+mn-lt"/>
                <a:cs typeface="+mn-lt"/>
              </a:rPr>
              <a:t>Support Customer Feedback</a:t>
            </a:r>
            <a:endParaRPr lang="ar-SA"/>
          </a:p>
        </p:txBody>
      </p:sp>
      <p:sp>
        <p:nvSpPr>
          <p:cNvPr id="23" name="Content Placeholder 3"/>
          <p:cNvSpPr txBox="1"/>
          <p:nvPr/>
        </p:nvSpPr>
        <p:spPr>
          <a:xfrm>
            <a:off x="1499155" y="4856588"/>
            <a:ext cx="4490901" cy="618317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0">
                <a:latin typeface="Tahoma" panose="020B0604030504040204" pitchFamily="34" charset="0"/>
                <a:ea typeface="+mn-lt"/>
                <a:cs typeface="Tahoma" panose="020B0604030504040204" pitchFamily="34" charset="0"/>
              </a:rPr>
              <a:t>Allow ratings, reviews, reported comments, feedback collection, and sentiment analysis.</a:t>
            </a:r>
            <a:endParaRPr lang="ar-SA">
              <a:latin typeface="Tahoma" panose="020B0604030504040204" pitchFamily="34" charset="0"/>
              <a:ea typeface="+mn-lt"/>
              <a:cs typeface="Tahoma" panose="020B0604030504040204" pitchFamily="34" charset="0"/>
            </a:endParaRPr>
          </a:p>
        </p:txBody>
      </p:sp>
      <p:pic>
        <p:nvPicPr>
          <p:cNvPr id="24" name="صورة 23" descr="صورة تحتوي على أسود, الظلام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299" y="4690165"/>
            <a:ext cx="448365" cy="337932"/>
          </a:xfrm>
          <a:prstGeom prst="rect">
            <a:avLst/>
          </a:prstGeom>
        </p:spPr>
      </p:pic>
      <p:sp>
        <p:nvSpPr>
          <p:cNvPr id="26" name="Content Placeholder 3"/>
          <p:cNvSpPr txBox="1"/>
          <p:nvPr/>
        </p:nvSpPr>
        <p:spPr>
          <a:xfrm>
            <a:off x="6942059" y="2825668"/>
            <a:ext cx="4060206" cy="618317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</a:pPr>
            <a:endParaRPr lang="en-US">
              <a:cs typeface="Tahoma" panose="020B0604030504040204"/>
            </a:endParaRPr>
          </a:p>
        </p:txBody>
      </p:sp>
      <p:sp>
        <p:nvSpPr>
          <p:cNvPr id="29" name="Content Placeholder 3"/>
          <p:cNvSpPr txBox="1"/>
          <p:nvPr/>
        </p:nvSpPr>
        <p:spPr>
          <a:xfrm>
            <a:off x="6782012" y="2825668"/>
            <a:ext cx="4060206" cy="618317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>
                <a:ea typeface="+mn-lt"/>
                <a:cs typeface="+mn-lt"/>
              </a:rPr>
              <a:t>Improve Product Discovery</a:t>
            </a:r>
            <a:endParaRPr lang="ar-SA"/>
          </a:p>
        </p:txBody>
      </p:sp>
      <p:sp>
        <p:nvSpPr>
          <p:cNvPr id="30" name="Content Placeholder 3"/>
          <p:cNvSpPr txBox="1"/>
          <p:nvPr/>
        </p:nvSpPr>
        <p:spPr>
          <a:xfrm>
            <a:off x="6781800" y="3134995"/>
            <a:ext cx="4490720" cy="782320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0">
                <a:latin typeface="Tahoma" panose="020B0604030504040204" pitchFamily="34" charset="0"/>
                <a:ea typeface="+mn-lt"/>
                <a:cs typeface="Tahoma" panose="020B0604030504040204" pitchFamily="34" charset="0"/>
              </a:rPr>
              <a:t>Provide Google Gemini shopping assistance and hybrid recommendations based on behavior and catalog similarity.</a:t>
            </a:r>
            <a:endParaRPr lang="ar-SA">
              <a:latin typeface="Tahoma" panose="020B0604030504040204" pitchFamily="34" charset="0"/>
              <a:ea typeface="+mn-lt"/>
              <a:cs typeface="Tahoma" panose="020B0604030504040204" pitchFamily="34" charset="0"/>
            </a:endParaRPr>
          </a:p>
        </p:txBody>
      </p:sp>
      <p:sp>
        <p:nvSpPr>
          <p:cNvPr id="3" name="Content Placeholder 3"/>
          <p:cNvSpPr txBox="1"/>
          <p:nvPr/>
        </p:nvSpPr>
        <p:spPr>
          <a:xfrm>
            <a:off x="6858847" y="4030452"/>
            <a:ext cx="4060206" cy="618317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>
                <a:ea typeface="+mn-lt"/>
                <a:cs typeface="+mn-lt"/>
              </a:rPr>
              <a:t>Order Visibility</a:t>
            </a:r>
            <a:endParaRPr lang="ar-SA"/>
          </a:p>
        </p:txBody>
      </p:sp>
      <p:sp>
        <p:nvSpPr>
          <p:cNvPr id="5" name="Content Placeholder 3"/>
          <p:cNvSpPr txBox="1"/>
          <p:nvPr/>
        </p:nvSpPr>
        <p:spPr>
          <a:xfrm>
            <a:off x="6857976" y="4323282"/>
            <a:ext cx="4490901" cy="618317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0">
                <a:latin typeface="Tahoma" panose="020B0604030504040204" pitchFamily="34" charset="0"/>
                <a:ea typeface="+mn-lt"/>
                <a:cs typeface="Tahoma" panose="020B0604030504040204" pitchFamily="34" charset="0"/>
              </a:rPr>
              <a:t>Provide clear order, installment, warehouse, and delivery statuses for all authorized roles.</a:t>
            </a:r>
            <a:endParaRPr lang="ar-SA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رسم 5" descr="Chat Bot Vector SVG Icon - SVG Repo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294290" y="2915992"/>
            <a:ext cx="478665" cy="446468"/>
          </a:xfrm>
          <a:prstGeom prst="rect">
            <a:avLst/>
          </a:prstGeom>
        </p:spPr>
      </p:pic>
      <p:pic>
        <p:nvPicPr>
          <p:cNvPr id="8" name="صورة 7" descr="صورة تحتوي على دائرة, علم الفلك, نجم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1240" y="4035380"/>
            <a:ext cx="378435" cy="34343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/>
              <a:t>Cashier POS Terminal</a:t>
            </a:r>
            <a:endParaRPr lang="en-US"/>
          </a:p>
        </p:txBody>
      </p:sp>
      <p:pic>
        <p:nvPicPr>
          <p:cNvPr id="5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3497" y="212246"/>
            <a:ext cx="8268729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624" y="1355389"/>
            <a:ext cx="5911101" cy="29835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58583" y="1238535"/>
            <a:ext cx="2017059" cy="4307754"/>
          </a:xfrm>
          <a:prstGeom prst="flowChartAlternateProcess">
            <a:avLst/>
          </a:prstGeom>
        </p:spPr>
      </p:pic>
      <p:pic>
        <p:nvPicPr>
          <p:cNvPr id="10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5862" y="1011162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 dirty="0"/>
              <a:t>Driver &amp; Available Jobs</a:t>
            </a:r>
            <a:endParaRPr lang="ar-SA" dirty="0"/>
          </a:p>
        </p:txBody>
      </p:sp>
      <p:pic>
        <p:nvPicPr>
          <p:cNvPr id="8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6421" y="212246"/>
            <a:ext cx="8268729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7583" y="1371600"/>
            <a:ext cx="5898776" cy="298352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0565" y="1515034"/>
            <a:ext cx="2034989" cy="4249271"/>
          </a:xfrm>
          <a:prstGeom prst="flowChartAlternateProcess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6809" y="1258419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0636" y="144161"/>
            <a:ext cx="787434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1895987"/>
            <a:ext cx="10571998" cy="2983528"/>
          </a:xfrm>
        </p:spPr>
        <p:txBody>
          <a:bodyPr/>
          <a:lstStyle/>
          <a:p>
            <a:r>
              <a:rPr lang="en-US"/>
              <a:t>Driver Active Delivery</a:t>
            </a:r>
            <a:endParaRPr lang="ar-SA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0235" y="1461246"/>
            <a:ext cx="1990165" cy="4267201"/>
          </a:xfrm>
          <a:prstGeom prst="flowChartAlternateProcess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9152" y="1299882"/>
            <a:ext cx="5576047" cy="2983528"/>
          </a:xfrm>
          <a:prstGeom prst="rect">
            <a:avLst/>
          </a:prstGeom>
        </p:spPr>
      </p:pic>
      <p:pic>
        <p:nvPicPr>
          <p:cNvPr id="7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00" y="1213596"/>
            <a:ext cx="4762500" cy="4762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240632"/>
            <a:ext cx="10571998" cy="1260910"/>
          </a:xfrm>
        </p:spPr>
        <p:txBody>
          <a:bodyPr/>
          <a:lstStyle/>
          <a:p>
            <a:r>
              <a:rPr lang="en-GB" dirty="0"/>
              <a:t>Operation</a:t>
            </a:r>
            <a:r>
              <a:rPr lang="en-US" altLang="en-GB" dirty="0"/>
              <a:t>s</a:t>
            </a:r>
            <a:r>
              <a:rPr lang="en-GB" dirty="0"/>
              <a:t> Manager</a:t>
            </a:r>
            <a:endParaRPr lang="en-GB" dirty="0"/>
          </a:p>
        </p:txBody>
      </p:sp>
      <p:pic>
        <p:nvPicPr>
          <p:cNvPr id="5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0075" y="163195"/>
            <a:ext cx="7874635" cy="68389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7491" y="1241659"/>
            <a:ext cx="2021305" cy="4302494"/>
          </a:xfrm>
          <a:prstGeom prst="flowChartAlternateProcess">
            <a:avLst/>
          </a:prstGeom>
        </p:spPr>
      </p:pic>
      <p:pic>
        <p:nvPicPr>
          <p:cNvPr id="11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9500" y="1020278"/>
            <a:ext cx="4762500" cy="4762500"/>
          </a:xfrm>
          <a:prstGeom prst="rect">
            <a:avLst/>
          </a:prstGeom>
        </p:spPr>
      </p:pic>
      <p:pic>
        <p:nvPicPr>
          <p:cNvPr id="3" name="Picture 2" descr="report in ops 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7205" y="1339850"/>
            <a:ext cx="5570220" cy="2964815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-240632"/>
            <a:ext cx="10571998" cy="1260910"/>
          </a:xfrm>
        </p:spPr>
        <p:txBody>
          <a:bodyPr/>
          <a:lstStyle/>
          <a:p>
            <a:r>
              <a:rPr lang="en-GB" dirty="0"/>
              <a:t>Operations Manager</a:t>
            </a:r>
            <a:r>
              <a:rPr lang="en-US" altLang="en-GB" dirty="0"/>
              <a:t> - tracking &amp; approves</a:t>
            </a:r>
            <a:endParaRPr lang="en-US" altLang="en-GB" dirty="0"/>
          </a:p>
        </p:txBody>
      </p:sp>
      <p:pic>
        <p:nvPicPr>
          <p:cNvPr id="5" name="صورة 5" descr="صورة تحتوي على الإلكترونيات, الحاسوب, مفتاح المسافة, حاسوب محمول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1820" y="167640"/>
            <a:ext cx="7874635" cy="684911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7491" y="1241659"/>
            <a:ext cx="2021305" cy="4302494"/>
          </a:xfrm>
          <a:prstGeom prst="flowChartAlternateProcess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97490" y="1241659"/>
            <a:ext cx="2021305" cy="4302494"/>
          </a:xfrm>
          <a:prstGeom prst="flowChartAlternateProcess">
            <a:avLst/>
          </a:prstGeom>
        </p:spPr>
      </p:pic>
      <p:pic>
        <p:nvPicPr>
          <p:cNvPr id="12" name="صورة 2" descr="صورة تحتوي على الهاتف النقال, جهاز اتصالات محمول, جهاز اتصال, أداة ذكية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9500" y="1020278"/>
            <a:ext cx="4762500" cy="4762500"/>
          </a:xfrm>
          <a:prstGeom prst="rect">
            <a:avLst/>
          </a:prstGeom>
        </p:spPr>
      </p:pic>
      <p:sp>
        <p:nvSpPr>
          <p:cNvPr id="22" name="AutoShape 4"/>
          <p:cNvSpPr>
            <a:spLocks noChangeAspect="1" noChangeArrowheads="1"/>
          </p:cNvSpPr>
          <p:nvPr/>
        </p:nvSpPr>
        <p:spPr bwMode="auto">
          <a:xfrm>
            <a:off x="2728913" y="1855481"/>
            <a:ext cx="3519487" cy="2430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en-GB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3075" y="1313847"/>
            <a:ext cx="5572125" cy="2972403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1998496"/>
            <a:ext cx="10571998" cy="1928264"/>
          </a:xfrm>
        </p:spPr>
        <p:txBody>
          <a:bodyPr/>
          <a:lstStyle/>
          <a:p>
            <a:r>
              <a:rPr lang="en-US" sz="4800"/>
              <a:t>6|Future Development</a:t>
            </a:r>
            <a:endParaRPr lang="ar-SA" sz="4800">
              <a:cs typeface="Tahoma" panose="020B060403050404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: زوايا مستديرة 2"/>
          <p:cNvSpPr/>
          <p:nvPr/>
        </p:nvSpPr>
        <p:spPr>
          <a:xfrm>
            <a:off x="2718269" y="2196323"/>
            <a:ext cx="7113634" cy="1186905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: زوايا مستديرة 5"/>
          <p:cNvSpPr/>
          <p:nvPr/>
        </p:nvSpPr>
        <p:spPr>
          <a:xfrm>
            <a:off x="2800648" y="3602874"/>
            <a:ext cx="7093040" cy="1156014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935" y="571499"/>
            <a:ext cx="11118274" cy="1154114"/>
          </a:xfrm>
        </p:spPr>
        <p:txBody>
          <a:bodyPr/>
          <a:lstStyle/>
          <a:p>
            <a:r>
              <a:rPr lang="en-US">
                <a:solidFill>
                  <a:srgbClr val="F5D197"/>
                </a:solidFill>
              </a:rPr>
              <a:t>Suggested Improvement</a:t>
            </a:r>
            <a:endParaRPr lang="en-US">
              <a:solidFill>
                <a:srgbClr val="F5D197"/>
              </a:solidFill>
            </a:endParaRPr>
          </a:p>
        </p:txBody>
      </p:sp>
      <p:sp>
        <p:nvSpPr>
          <p:cNvPr id="10" name="عنصر نائب للمحتوى 9"/>
          <p:cNvSpPr>
            <a:spLocks noGrp="1"/>
          </p:cNvSpPr>
          <p:nvPr>
            <p:ph sz="quarter" idx="18"/>
          </p:nvPr>
        </p:nvSpPr>
        <p:spPr>
          <a:xfrm>
            <a:off x="2715375" y="2195693"/>
            <a:ext cx="7132734" cy="1198696"/>
          </a:xfrm>
          <a:noFill/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ctr">
              <a:buNone/>
            </a:pPr>
            <a:r>
              <a:rPr lang="ar-JO" b="0" noProof="1">
                <a:solidFill>
                  <a:schemeClr val="tx1"/>
                </a:solidFill>
                <a:ea typeface="+mn-lt"/>
                <a:cs typeface="+mn-lt"/>
              </a:rPr>
              <a:t>     </a:t>
            </a:r>
            <a:r>
              <a:rPr lang="en-US" altLang="en-US" dirty="0">
                <a:solidFill>
                  <a:schemeClr val="tx1"/>
                </a:solidFill>
                <a:cs typeface="Tahoma" panose="020B0604030504040204"/>
              </a:rPr>
              <a:t>AI-based demand forecasting to help the store predict which products will sell more.</a:t>
            </a:r>
            <a:endParaRPr lang="en-US" altLang="en-US" dirty="0">
              <a:solidFill>
                <a:schemeClr val="tx1"/>
              </a:solidFill>
              <a:cs typeface="Tahoma" panose="020B0604030504040204"/>
            </a:endParaRPr>
          </a:p>
        </p:txBody>
      </p:sp>
      <p:sp>
        <p:nvSpPr>
          <p:cNvPr id="8" name="عنصر نائب للمحتوى 9"/>
          <p:cNvSpPr txBox="1"/>
          <p:nvPr/>
        </p:nvSpPr>
        <p:spPr>
          <a:xfrm>
            <a:off x="2795993" y="3602574"/>
            <a:ext cx="7134824" cy="1164075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" altLang="en-US" noProof="1" dirty="0">
                <a:solidFill>
                  <a:schemeClr val="tx1"/>
                </a:solidFill>
                <a:ea typeface="+mn-lt"/>
                <a:cs typeface="+mn-lt"/>
              </a:rPr>
              <a:t>Use OCR instead of customer enter the information </a:t>
            </a:r>
            <a:endParaRPr lang="" altLang="en-US" noProof="1" dirty="0">
              <a:solidFill>
                <a:schemeClr val="tx1"/>
              </a:solidFill>
              <a:ea typeface="+mn-lt"/>
              <a:cs typeface="+mn-lt"/>
            </a:endParaRPr>
          </a:p>
          <a:p>
            <a:pPr marL="0" indent="0" algn="ctr">
              <a:buNone/>
            </a:pPr>
            <a:r>
              <a:rPr lang="" altLang="en-US" noProof="1" dirty="0">
                <a:solidFill>
                  <a:schemeClr val="tx1"/>
                </a:solidFill>
                <a:ea typeface="+mn-lt"/>
                <a:cs typeface="+mn-lt"/>
              </a:rPr>
              <a:t>for the installments</a:t>
            </a:r>
            <a:endParaRPr lang="" altLang="en-US" noProof="1" dirty="0">
              <a:solidFill>
                <a:schemeClr val="tx1"/>
              </a:solidFill>
              <a:ea typeface="+mn-lt"/>
              <a:cs typeface="+mn-lt"/>
            </a:endParaRPr>
          </a:p>
        </p:txBody>
      </p:sp>
      <p:sp>
        <p:nvSpPr>
          <p:cNvPr id="9" name="مستطيل: زوايا مستديرة 5"/>
          <p:cNvSpPr/>
          <p:nvPr/>
        </p:nvSpPr>
        <p:spPr>
          <a:xfrm>
            <a:off x="2810945" y="5106280"/>
            <a:ext cx="7093040" cy="1156014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عنصر نائب للمحتوى 9"/>
          <p:cNvSpPr txBox="1"/>
          <p:nvPr/>
        </p:nvSpPr>
        <p:spPr>
          <a:xfrm>
            <a:off x="3789159" y="5105980"/>
            <a:ext cx="5146999" cy="1153031"/>
          </a:xfrm>
          <a:prstGeom prst="rect">
            <a:avLst/>
          </a:prstGeom>
          <a:noFill/>
          <a:effectLst/>
        </p:spPr>
        <p:txBody>
          <a:bodyPr vert="horz" lIns="91440" tIns="45720" rIns="91440" bIns="45720" rtlCol="0" anchor="t">
            <a:normAutofit lnSpcReduction="10000"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en-US">
                <a:solidFill>
                  <a:schemeClr val="tx1"/>
                </a:solidFill>
              </a:rPr>
              <a:t>3-3D furniture preview, so customers can see how a product may look in their room before buying.</a:t>
            </a:r>
            <a:endParaRPr lang="en-US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1998496"/>
            <a:ext cx="10571998" cy="1928264"/>
          </a:xfrm>
        </p:spPr>
        <p:txBody>
          <a:bodyPr/>
          <a:lstStyle/>
          <a:p>
            <a:r>
              <a:rPr lang="en-US" sz="4800"/>
              <a:t>7|Conclusion</a:t>
            </a:r>
            <a:endParaRPr lang="ar-SA" sz="4800">
              <a:cs typeface="Tahoma" panose="020B060403050404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114880" y="1719470"/>
            <a:ext cx="6380112" cy="1453323"/>
          </a:xfrm>
        </p:spPr>
        <p:txBody>
          <a:bodyPr>
            <a:normAutofit/>
          </a:bodyPr>
          <a:lstStyle/>
          <a:p>
            <a:r>
              <a:rPr lang="en-US" altLang="en-US" b="1" dirty="0" err="1">
                <a:solidFill>
                  <a:srgbClr val="00635D"/>
                </a:solidFill>
                <a:ea typeface="+mn-lt"/>
                <a:cs typeface="+mn-lt"/>
              </a:rPr>
              <a:t>-</a:t>
            </a:r>
            <a:r>
              <a:rPr lang="en-US" b="1" dirty="0" err="1">
                <a:solidFill>
                  <a:srgbClr val="00635D"/>
                </a:solidFill>
                <a:ea typeface="+mn-lt"/>
                <a:cs typeface="+mn-lt"/>
              </a:rPr>
              <a:t>FurniFlow</a:t>
            </a:r>
            <a:r>
              <a:rPr lang="en-US" b="1" dirty="0">
                <a:solidFill>
                  <a:srgbClr val="00635D"/>
                </a:solidFill>
                <a:ea typeface="+mn-lt"/>
                <a:cs typeface="+mn-lt"/>
              </a:rPr>
              <a:t> successfully delivers a complete web and mobile furniture e-commerce and retail operations platform.</a:t>
            </a:r>
            <a:endParaRPr lang="ar-SA" b="1" dirty="0"/>
          </a:p>
        </p:txBody>
      </p:sp>
      <p:sp>
        <p:nvSpPr>
          <p:cNvPr id="7" name="Content Placeholder 2"/>
          <p:cNvSpPr txBox="1"/>
          <p:nvPr/>
        </p:nvSpPr>
        <p:spPr>
          <a:xfrm>
            <a:off x="4880758" y="436218"/>
            <a:ext cx="5662284" cy="1696279"/>
          </a:xfrm>
          <a:prstGeom prst="rect">
            <a:avLst/>
          </a:prstGeom>
          <a:effectLst/>
        </p:spPr>
        <p:txBody>
          <a:bodyPr vert="horz" lIns="0" tIns="45720" rIns="0" bIns="45720" rtlCol="0" anchor="ctr">
            <a:normAutofit/>
          </a:bodyPr>
          <a:lstStyle>
            <a:lvl1pPr marL="0" indent="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60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40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20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20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600" b="1" dirty="0">
                <a:solidFill>
                  <a:srgbClr val="00635D"/>
                </a:solidFill>
                <a:ea typeface="+mn-lt"/>
                <a:cs typeface="+mn-lt"/>
              </a:rPr>
              <a:t>Project Achievements Summary</a:t>
            </a:r>
            <a:endParaRPr lang="ar-SA" b="1" dirty="0">
              <a:cs typeface="Tahoma" panose="020B0604030504040204"/>
            </a:endParaRPr>
          </a:p>
        </p:txBody>
      </p:sp>
      <p:sp>
        <p:nvSpPr>
          <p:cNvPr id="6" name="Content Placeholder 2"/>
          <p:cNvSpPr txBox="1"/>
          <p:nvPr/>
        </p:nvSpPr>
        <p:spPr>
          <a:xfrm>
            <a:off x="4662170" y="4102735"/>
            <a:ext cx="5880735" cy="1270635"/>
          </a:xfrm>
          <a:prstGeom prst="rect">
            <a:avLst/>
          </a:prstGeom>
          <a:effectLst/>
        </p:spPr>
        <p:txBody>
          <a:bodyPr vert="horz" lIns="0" tIns="45720" rIns="0" bIns="45720" rtlCol="0" anchor="ctr">
            <a:noAutofit/>
          </a:bodyPr>
          <a:lstStyle>
            <a:lvl1pPr marL="0" indent="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60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40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20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20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1700" b="1" dirty="0">
                <a:ea typeface="+mn-lt"/>
                <a:cs typeface="+mn-lt"/>
              </a:rPr>
              <a:t>-</a:t>
            </a:r>
            <a:r>
              <a:rPr lang="en-US" altLang="en-US" sz="1700" b="1" dirty="0">
                <a:ea typeface="+mn-lt"/>
                <a:cs typeface="+mn-lt"/>
              </a:rPr>
              <a:t>Smart features such as targeted promotions and customer review sentiment analysis help support better business decisions.</a:t>
            </a:r>
            <a:endParaRPr lang="en-US" altLang="en-US" sz="1700" b="1" dirty="0">
              <a:ea typeface="+mn-lt"/>
              <a:cs typeface="+mn-lt"/>
            </a:endParaRPr>
          </a:p>
          <a:p>
            <a:pPr algn="ctr"/>
            <a:endParaRPr lang="en-US" altLang="en-US" sz="1300" b="1" dirty="0">
              <a:ea typeface="+mn-lt"/>
              <a:cs typeface="+mn-lt"/>
            </a:endParaRPr>
          </a:p>
        </p:txBody>
      </p:sp>
      <p:sp>
        <p:nvSpPr>
          <p:cNvPr id="8" name="Content Placeholder 2"/>
          <p:cNvSpPr txBox="1"/>
          <p:nvPr/>
        </p:nvSpPr>
        <p:spPr>
          <a:xfrm>
            <a:off x="4880610" y="5221605"/>
            <a:ext cx="6307455" cy="1075055"/>
          </a:xfrm>
          <a:prstGeom prst="rect">
            <a:avLst/>
          </a:prstGeom>
          <a:effectLst/>
        </p:spPr>
        <p:txBody>
          <a:bodyPr vert="horz" lIns="0" tIns="45720" rIns="0" bIns="45720" rtlCol="0" anchor="ctr">
            <a:normAutofit fontScale="35000" lnSpcReduction="20000"/>
          </a:bodyPr>
          <a:lstStyle>
            <a:lvl1pPr marL="0" indent="0" algn="l" defTabSz="457200" rtl="0" eaLnBrk="1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60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40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20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200" kern="120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en-US" sz="3400" b="1" dirty="0">
                <a:solidFill>
                  <a:srgbClr val="00635D"/>
                </a:solidFill>
                <a:latin typeface="Tahoma" panose="020B0604030504040204" pitchFamily="34" charset="0"/>
                <a:ea typeface="+mn-lt"/>
                <a:cs typeface="Tahoma" panose="020B0604030504040204" pitchFamily="34" charset="0"/>
              </a:rPr>
              <a:t>-</a:t>
            </a:r>
            <a:r>
              <a:rPr lang="en-US" sz="3400" b="1" dirty="0">
                <a:solidFill>
                  <a:srgbClr val="00635D"/>
                </a:solidFill>
                <a:latin typeface="Tahoma" panose="020B0604030504040204" pitchFamily="34" charset="0"/>
                <a:ea typeface="+mn-lt"/>
                <a:cs typeface="Tahoma" panose="020B0604030504040204" pitchFamily="34" charset="0"/>
              </a:rPr>
              <a:t>Improved product discovery through Gemini AI assistance, hybrid recommendations, reviews, ratings, and sentiment analytics</a:t>
            </a:r>
            <a:r>
              <a:rPr lang="en-US" sz="3700" b="1" dirty="0">
                <a:solidFill>
                  <a:srgbClr val="00635D"/>
                </a:solidFill>
                <a:latin typeface="Tahoma" panose="020B0604030504040204" pitchFamily="34" charset="0"/>
                <a:ea typeface="+mn-lt"/>
                <a:cs typeface="Tahoma" panose="020B0604030504040204" pitchFamily="34" charset="0"/>
              </a:rPr>
              <a:t>.</a:t>
            </a:r>
            <a:r>
              <a:rPr lang="en-US" sz="3400" b="1" dirty="0">
                <a:solidFill>
                  <a:srgbClr val="00635D"/>
                </a:solidFill>
                <a:latin typeface="Tahoma" panose="020B0604030504040204" pitchFamily="34" charset="0"/>
                <a:ea typeface="+mn-lt"/>
                <a:cs typeface="Tahoma" panose="020B0604030504040204" pitchFamily="34" charset="0"/>
              </a:rPr>
              <a:t> Built with </a:t>
            </a:r>
            <a:r>
              <a:rPr lang="en-US" sz="3400" b="1" dirty="0" err="1">
                <a:solidFill>
                  <a:srgbClr val="00635D"/>
                </a:solidFill>
                <a:latin typeface="Tahoma" panose="020B0604030504040204" pitchFamily="34" charset="0"/>
                <a:ea typeface="+mn-lt"/>
                <a:cs typeface="Tahoma" panose="020B0604030504040204" pitchFamily="34" charset="0"/>
              </a:rPr>
              <a:t>FastAPI</a:t>
            </a:r>
            <a:r>
              <a:rPr lang="en-US" sz="3400" b="1" dirty="0">
                <a:solidFill>
                  <a:srgbClr val="00635D"/>
                </a:solidFill>
                <a:latin typeface="Tahoma" panose="020B0604030504040204" pitchFamily="34" charset="0"/>
                <a:ea typeface="+mn-lt"/>
                <a:cs typeface="Tahoma" panose="020B0604030504040204" pitchFamily="34" charset="0"/>
              </a:rPr>
              <a:t>, PostgreSQL, React, Expo React Native, Stripe Payment Intents, and role-based JWT security.</a:t>
            </a:r>
            <a:endParaRPr lang="ar-SA" sz="3400" b="1" dirty="0">
              <a:latin typeface="Tahoma" panose="020B0604030504040204" pitchFamily="34" charset="0"/>
              <a:ea typeface="+mn-lt"/>
              <a:cs typeface="Tahoma" panose="020B0604030504040204" pitchFamily="34" charset="0"/>
            </a:endParaRPr>
          </a:p>
          <a:p>
            <a:pPr algn="ctr"/>
            <a:endParaRPr lang="en-US" b="1" dirty="0">
              <a:solidFill>
                <a:srgbClr val="00635D"/>
              </a:solidFill>
              <a:latin typeface="Tahoma" panose="020B0604030504040204" pitchFamily="34" charset="0"/>
              <a:ea typeface="+mn-lt"/>
              <a:cs typeface="Tahoma" panose="020B0604030504040204" pitchFamily="34" charset="0"/>
            </a:endParaRPr>
          </a:p>
        </p:txBody>
      </p:sp>
      <p:pic>
        <p:nvPicPr>
          <p:cNvPr id="9" name="صورة 8" descr="Tips Agar Kamu Aman Belanja Online | Bank Saqu"/>
          <p:cNvPicPr>
            <a:picLocks noChangeAspect="1"/>
          </p:cNvPicPr>
          <p:nvPr/>
        </p:nvPicPr>
        <p:blipFill>
          <a:blip r:embed="rId1"/>
          <a:srcRect l="22584" t="203" r="29985" b="-203"/>
          <a:stretch>
            <a:fillRect/>
          </a:stretch>
        </p:blipFill>
        <p:spPr>
          <a:xfrm>
            <a:off x="711567" y="708732"/>
            <a:ext cx="3495892" cy="545158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5091430" y="3180715"/>
            <a:ext cx="63500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en-US" b="1">
                <a:solidFill>
                  <a:srgbClr val="00625C"/>
                </a:solidFill>
              </a:rPr>
              <a:t>-</a:t>
            </a:r>
            <a:r>
              <a:rPr lang="en-US" altLang="en-US" b="1">
                <a:solidFill>
                  <a:srgbClr val="00625C"/>
                </a:solidFill>
              </a:rPr>
              <a:t>The system improves efficiency by simplifying order processing, tracking deliveries, and managing customer interactions.</a:t>
            </a:r>
            <a:endParaRPr lang="en-US" altLang="en-US" b="1">
              <a:solidFill>
                <a:srgbClr val="00625C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119" y="2068182"/>
            <a:ext cx="10650681" cy="2719255"/>
          </a:xfr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/>
              <a:t>Thank You</a:t>
            </a:r>
            <a:endParaRPr lang="en-US" noProof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1998496"/>
            <a:ext cx="10571998" cy="1928264"/>
          </a:xfrm>
        </p:spPr>
        <p:txBody>
          <a:bodyPr/>
          <a:lstStyle/>
          <a:p>
            <a:r>
              <a:rPr lang="en-US" sz="4800"/>
              <a:t>2|System Features</a:t>
            </a:r>
            <a:endParaRPr lang="ar-SA" sz="4800">
              <a:cs typeface="Tahoma" panose="020B060403050404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: زوايا مستديرة 14"/>
          <p:cNvSpPr/>
          <p:nvPr/>
        </p:nvSpPr>
        <p:spPr>
          <a:xfrm>
            <a:off x="975653" y="2086476"/>
            <a:ext cx="4471770" cy="1154114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935" y="571499"/>
            <a:ext cx="11118274" cy="1154114"/>
          </a:xfrm>
        </p:spPr>
        <p:txBody>
          <a:bodyPr/>
          <a:lstStyle/>
          <a:p>
            <a:r>
              <a:rPr lang="en-US">
                <a:solidFill>
                  <a:srgbClr val="F5D197"/>
                </a:solidFill>
                <a:ea typeface="+mj-lt"/>
                <a:cs typeface="+mj-lt"/>
              </a:rPr>
              <a:t>Key Functional Features</a:t>
            </a:r>
            <a:endParaRPr lang="ar-SA">
              <a:solidFill>
                <a:srgbClr val="F5D197"/>
              </a:solidFill>
              <a:cs typeface="Tahoma" panose="020B0604030504040204"/>
            </a:endParaRPr>
          </a:p>
        </p:txBody>
      </p:sp>
      <p:sp>
        <p:nvSpPr>
          <p:cNvPr id="14" name="عنصر نائب للمحتوى 9"/>
          <p:cNvSpPr txBox="1"/>
          <p:nvPr/>
        </p:nvSpPr>
        <p:spPr>
          <a:xfrm>
            <a:off x="1763422" y="2086476"/>
            <a:ext cx="3695769" cy="1146603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ar-SA" noProof="1">
                <a:solidFill>
                  <a:srgbClr val="F5D197"/>
                </a:solidFill>
                <a:ea typeface="+mn-lt"/>
                <a:cs typeface="+mn-lt"/>
              </a:rPr>
              <a:t>Multi-Role Management:</a:t>
            </a:r>
            <a:r>
              <a:rPr lang="ar-SA" b="0" noProof="1">
                <a:solidFill>
                  <a:srgbClr val="F5D197"/>
                </a:solidFill>
                <a:ea typeface="+mn-lt"/>
                <a:cs typeface="+mn-lt"/>
              </a:rPr>
              <a:t>Customer, seller, warehouse staff, warehouse manager, operations manager, driver, cashier, support agent, support manager, and admin with RBAC.</a:t>
            </a:r>
            <a:endParaRPr lang="ar-SA" dirty="0">
              <a:ea typeface="+mn-lt"/>
              <a:cs typeface="+mn-lt"/>
            </a:endParaRPr>
          </a:p>
        </p:txBody>
      </p:sp>
      <p:sp>
        <p:nvSpPr>
          <p:cNvPr id="7" name="مستطيل: زوايا مستديرة 6"/>
          <p:cNvSpPr/>
          <p:nvPr/>
        </p:nvSpPr>
        <p:spPr>
          <a:xfrm>
            <a:off x="986696" y="3563783"/>
            <a:ext cx="4471770" cy="1046297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عنصر نائب للمحتوى 9"/>
          <p:cNvSpPr txBox="1"/>
          <p:nvPr/>
        </p:nvSpPr>
        <p:spPr>
          <a:xfrm>
            <a:off x="1774465" y="3564500"/>
            <a:ext cx="3695769" cy="1037736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SA" noProof="1">
                <a:solidFill>
                  <a:srgbClr val="F5D197"/>
                </a:solidFill>
                <a:ea typeface="+mn-lt"/>
                <a:cs typeface="+mn-lt"/>
              </a:rPr>
              <a:t>Furniture Catalog:</a:t>
            </a:r>
            <a:r>
              <a:rPr lang="en-US" b="0" noProof="1">
                <a:solidFill>
                  <a:srgbClr val="F5D197"/>
                </a:solidFill>
                <a:ea typeface="+mn-lt"/>
                <a:cs typeface="+mn-lt"/>
              </a:rPr>
              <a:t>searsh of</a:t>
            </a:r>
            <a:r>
              <a:rPr lang="ar-SA" b="0" noProof="1">
                <a:solidFill>
                  <a:srgbClr val="F5D197"/>
                </a:solidFill>
                <a:ea typeface="+mn-lt"/>
                <a:cs typeface="+mn-lt"/>
              </a:rPr>
              <a:t> products, category filters, search, discounts, images, stock, ratings, cart, and wishlist.</a:t>
            </a:r>
            <a:endParaRPr lang="ar-SA" dirty="0"/>
          </a:p>
        </p:txBody>
      </p:sp>
      <p:pic>
        <p:nvPicPr>
          <p:cNvPr id="12" name="صورة 11" descr="Product catalog Vector Icons free download in SVG, PNG Forma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7629" y="3681570"/>
            <a:ext cx="799550" cy="755375"/>
          </a:xfrm>
          <a:prstGeom prst="rect">
            <a:avLst/>
          </a:prstGeom>
        </p:spPr>
      </p:pic>
      <p:sp>
        <p:nvSpPr>
          <p:cNvPr id="16" name="مستطيل: زوايا مستديرة 15"/>
          <p:cNvSpPr/>
          <p:nvPr/>
        </p:nvSpPr>
        <p:spPr>
          <a:xfrm>
            <a:off x="997739" y="4844827"/>
            <a:ext cx="4471770" cy="1177282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عنصر نائب للمحتوى 9"/>
          <p:cNvSpPr txBox="1"/>
          <p:nvPr/>
        </p:nvSpPr>
        <p:spPr>
          <a:xfrm>
            <a:off x="1785508" y="4845544"/>
            <a:ext cx="3695769" cy="1154114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SA" noProof="1">
                <a:solidFill>
                  <a:srgbClr val="F5D197"/>
                </a:solidFill>
                <a:ea typeface="+mn-lt"/>
                <a:cs typeface="+mn-lt"/>
              </a:rPr>
              <a:t>Delivery Tracking:</a:t>
            </a:r>
            <a:r>
              <a:rPr lang="ar-SA" b="0" noProof="1">
                <a:solidFill>
                  <a:srgbClr val="F5D197"/>
                </a:solidFill>
                <a:ea typeface="+mn-lt"/>
                <a:cs typeface="+mn-lt"/>
              </a:rPr>
              <a:t>Seller preparation, warehouse verification/packing, manager approval, driver GPS tracking, proof photos, and delivery chat.</a:t>
            </a:r>
            <a:endParaRPr lang="ar-SA" dirty="0"/>
          </a:p>
        </p:txBody>
      </p:sp>
      <p:pic>
        <p:nvPicPr>
          <p:cNvPr id="20" name="صورة 19" descr="صورة تحتوي على أسود, الظلام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237" y="5019184"/>
            <a:ext cx="788773" cy="768179"/>
          </a:xfrm>
          <a:prstGeom prst="rect">
            <a:avLst/>
          </a:prstGeom>
        </p:spPr>
      </p:pic>
      <p:sp>
        <p:nvSpPr>
          <p:cNvPr id="21" name="مستطيل: زوايا مستديرة 20"/>
          <p:cNvSpPr/>
          <p:nvPr/>
        </p:nvSpPr>
        <p:spPr>
          <a:xfrm>
            <a:off x="6496496" y="2682498"/>
            <a:ext cx="4471770" cy="1037736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عنصر نائب للمحتوى 9"/>
          <p:cNvSpPr txBox="1"/>
          <p:nvPr/>
        </p:nvSpPr>
        <p:spPr>
          <a:xfrm>
            <a:off x="7284265" y="2682498"/>
            <a:ext cx="3695769" cy="1030225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SA" noProof="1">
                <a:solidFill>
                  <a:srgbClr val="F5D197"/>
                </a:solidFill>
                <a:ea typeface="+mn-lt"/>
                <a:cs typeface="+mn-lt"/>
              </a:rPr>
              <a:t>AI Shopping Assistant:</a:t>
            </a:r>
            <a:r>
              <a:rPr lang="ar-SA" b="0" noProof="1">
                <a:solidFill>
                  <a:srgbClr val="F5D197"/>
                </a:solidFill>
                <a:ea typeface="+mn-lt"/>
                <a:cs typeface="+mn-lt"/>
              </a:rPr>
              <a:t>Google Gemini product assistance with intent detection and offline catalog fallback.</a:t>
            </a:r>
            <a:endParaRPr lang="ar-SA" dirty="0"/>
          </a:p>
        </p:txBody>
      </p:sp>
      <p:pic>
        <p:nvPicPr>
          <p:cNvPr id="24" name="صورة 23" descr="صورة تحتوي على أسود, الظلام&#10;&#10;قد يكون المحتوى الذي تم إنشاؤه بواسطة الذكاء الاصطناعي غير صحيح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8483" y="2890750"/>
            <a:ext cx="644611" cy="613720"/>
          </a:xfrm>
          <a:prstGeom prst="rect">
            <a:avLst/>
          </a:prstGeom>
        </p:spPr>
      </p:pic>
      <p:sp>
        <p:nvSpPr>
          <p:cNvPr id="26" name="مستطيل: زوايا مستديرة 25"/>
          <p:cNvSpPr/>
          <p:nvPr/>
        </p:nvSpPr>
        <p:spPr>
          <a:xfrm>
            <a:off x="6475901" y="4175502"/>
            <a:ext cx="4471770" cy="1037736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عنصر نائب للمحتوى 9"/>
          <p:cNvSpPr txBox="1"/>
          <p:nvPr/>
        </p:nvSpPr>
        <p:spPr>
          <a:xfrm>
            <a:off x="7284264" y="4175502"/>
            <a:ext cx="3654581" cy="1037736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SA" noProof="1">
                <a:solidFill>
                  <a:srgbClr val="F5D197"/>
                </a:solidFill>
                <a:ea typeface="+mn-lt"/>
                <a:cs typeface="+mn-lt"/>
              </a:rPr>
              <a:t>Order Lifecycle Management:</a:t>
            </a:r>
            <a:r>
              <a:rPr lang="ar-SA" b="0" noProof="1">
                <a:solidFill>
                  <a:srgbClr val="F5D197"/>
                </a:solidFill>
                <a:ea typeface="+mn-lt"/>
                <a:cs typeface="+mn-lt"/>
              </a:rPr>
              <a:t>Checkout, Stripe Payment Intents, installments, promotions, POS sales, support tickets, and analytics.</a:t>
            </a:r>
            <a:endParaRPr lang="ar-SA" b="0" noProof="1">
              <a:solidFill>
                <a:srgbClr val="F5D197"/>
              </a:solidFill>
            </a:endParaRPr>
          </a:p>
        </p:txBody>
      </p:sp>
      <p:pic>
        <p:nvPicPr>
          <p:cNvPr id="30" name="صورة 29" descr="Product Lifecycle Management Icons - Free SVG &amp; PNG Product Lifecycle  Management Images - Noun Project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8483" y="4352464"/>
            <a:ext cx="614088" cy="572899"/>
          </a:xfrm>
          <a:prstGeom prst="rect">
            <a:avLst/>
          </a:prstGeom>
        </p:spPr>
      </p:pic>
      <p:pic>
        <p:nvPicPr>
          <p:cNvPr id="40" name="صورة 39" descr="User Role Icons - Free SVG &amp; PNG User Role Images - Noun Projec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7739" y="2252169"/>
            <a:ext cx="799440" cy="79943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: زوايا مستديرة 14"/>
          <p:cNvSpPr/>
          <p:nvPr/>
        </p:nvSpPr>
        <p:spPr>
          <a:xfrm>
            <a:off x="7480300" y="2194560"/>
            <a:ext cx="3698875" cy="964565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مستطيل: زوايا مستديرة 10"/>
          <p:cNvSpPr/>
          <p:nvPr/>
        </p:nvSpPr>
        <p:spPr>
          <a:xfrm>
            <a:off x="993775" y="2114952"/>
            <a:ext cx="3684905" cy="1084813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935" y="571499"/>
            <a:ext cx="11118274" cy="1154114"/>
          </a:xfrm>
        </p:spPr>
        <p:txBody>
          <a:bodyPr/>
          <a:lstStyle/>
          <a:p>
            <a:r>
              <a:rPr lang="en-US">
                <a:solidFill>
                  <a:srgbClr val="F5D197"/>
                </a:solidFill>
                <a:ea typeface="+mj-lt"/>
                <a:cs typeface="+mj-lt"/>
              </a:rPr>
              <a:t>Problems Solved &amp; Solutions Provided</a:t>
            </a:r>
            <a:endParaRPr lang="ar-SA">
              <a:solidFill>
                <a:srgbClr val="F5D197"/>
              </a:solidFill>
              <a:cs typeface="Tahoma" panose="020B0604030504040204"/>
            </a:endParaRPr>
          </a:p>
        </p:txBody>
      </p:sp>
      <p:sp>
        <p:nvSpPr>
          <p:cNvPr id="10" name="عنصر نائب للمحتوى 9"/>
          <p:cNvSpPr>
            <a:spLocks noGrp="1"/>
          </p:cNvSpPr>
          <p:nvPr>
            <p:ph sz="quarter" idx="18"/>
          </p:nvPr>
        </p:nvSpPr>
        <p:spPr>
          <a:xfrm>
            <a:off x="992505" y="2114952"/>
            <a:ext cx="3695700" cy="1117197"/>
          </a:xfrm>
        </p:spPr>
        <p:txBody>
          <a:bodyPr>
            <a:normAutofit fontScale="95000" lnSpcReduction="10000"/>
          </a:bodyPr>
          <a:lstStyle/>
          <a:p>
            <a:pPr marL="0" indent="0">
              <a:buNone/>
            </a:pPr>
            <a:r>
              <a:rPr lang="ar-SA" sz="1600" b="0" noProof="1">
                <a:solidFill>
                  <a:srgbClr val="F5D197"/>
                </a:solidFill>
                <a:ea typeface="+mn-lt"/>
                <a:cs typeface="+mn-lt"/>
              </a:rPr>
              <a:t>Problem: Retail operations are split between catalog, checkout, warehouse, delivery, POS, and support tools.</a:t>
            </a:r>
            <a:endParaRPr lang="ar-SA" sz="1600" b="0" noProof="1">
              <a:solidFill>
                <a:srgbClr val="F5D197"/>
              </a:solidFill>
              <a:cs typeface="Tahoma" panose="020B0604030504040204"/>
            </a:endParaRPr>
          </a:p>
        </p:txBody>
      </p:sp>
      <p:sp>
        <p:nvSpPr>
          <p:cNvPr id="14" name="عنصر نائب للمحتوى 9"/>
          <p:cNvSpPr txBox="1"/>
          <p:nvPr/>
        </p:nvSpPr>
        <p:spPr>
          <a:xfrm>
            <a:off x="7494905" y="2195195"/>
            <a:ext cx="3695700" cy="922020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 fontScale="87500" lnSpcReduction="10000"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SA" b="0" noProof="1">
                <a:solidFill>
                  <a:srgbClr val="F5D197"/>
                </a:solidFill>
                <a:ea typeface="+mn-lt"/>
                <a:cs typeface="+mn-lt"/>
              </a:rPr>
              <a:t>Solution: A unified role-based FurniFlow platform with shared FastAPI APIs and PostgreSQL data.</a:t>
            </a:r>
            <a:endParaRPr lang="ar-SA"/>
          </a:p>
        </p:txBody>
      </p:sp>
      <p:sp>
        <p:nvSpPr>
          <p:cNvPr id="18" name="سهم: لليمين 17"/>
          <p:cNvSpPr/>
          <p:nvPr/>
        </p:nvSpPr>
        <p:spPr>
          <a:xfrm>
            <a:off x="5105597" y="2503953"/>
            <a:ext cx="1863164" cy="386434"/>
          </a:xfrm>
          <a:prstGeom prst="rightArrow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ستطيل: زوايا مستديرة 24"/>
          <p:cNvSpPr/>
          <p:nvPr/>
        </p:nvSpPr>
        <p:spPr>
          <a:xfrm>
            <a:off x="7469505" y="3491865"/>
            <a:ext cx="3698875" cy="1024255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مستطيل: زوايا مستديرة 26"/>
          <p:cNvSpPr/>
          <p:nvPr/>
        </p:nvSpPr>
        <p:spPr>
          <a:xfrm>
            <a:off x="982345" y="3481705"/>
            <a:ext cx="3684905" cy="1034415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عنصر نائب للمحتوى 9"/>
          <p:cNvSpPr txBox="1"/>
          <p:nvPr/>
        </p:nvSpPr>
        <p:spPr>
          <a:xfrm>
            <a:off x="1010920" y="3481705"/>
            <a:ext cx="3695700" cy="1174750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SA" b="0" noProof="1">
                <a:solidFill>
                  <a:srgbClr val="F5D197"/>
                </a:solidFill>
                <a:ea typeface="+mn-lt"/>
                <a:cs typeface="+mn-lt"/>
              </a:rPr>
              <a:t>Problem: Customers cannot clearly follow fulfillment and delivery progress.</a:t>
            </a:r>
            <a:endParaRPr lang="ar-SA"/>
          </a:p>
        </p:txBody>
      </p:sp>
      <p:sp>
        <p:nvSpPr>
          <p:cNvPr id="32" name="عنصر نائب للمحتوى 9"/>
          <p:cNvSpPr txBox="1"/>
          <p:nvPr/>
        </p:nvSpPr>
        <p:spPr>
          <a:xfrm>
            <a:off x="7504430" y="3470910"/>
            <a:ext cx="3695700" cy="1045845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SA" b="0" noProof="1">
                <a:solidFill>
                  <a:srgbClr val="F5D197"/>
                </a:solidFill>
                <a:ea typeface="+mn-lt"/>
                <a:cs typeface="+mn-lt"/>
              </a:rPr>
              <a:t>Solution: Order status timelines,live driver location</a:t>
            </a:r>
            <a:endParaRPr lang="ar-SA"/>
          </a:p>
        </p:txBody>
      </p:sp>
      <p:sp>
        <p:nvSpPr>
          <p:cNvPr id="33" name="سهم: لليمين 32"/>
          <p:cNvSpPr/>
          <p:nvPr/>
        </p:nvSpPr>
        <p:spPr>
          <a:xfrm>
            <a:off x="5181548" y="3810120"/>
            <a:ext cx="1863164" cy="386434"/>
          </a:xfrm>
          <a:prstGeom prst="rightArrow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مستطيل: زوايا مستديرة 33"/>
          <p:cNvSpPr/>
          <p:nvPr/>
        </p:nvSpPr>
        <p:spPr>
          <a:xfrm>
            <a:off x="7458075" y="4765675"/>
            <a:ext cx="3698875" cy="1083310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مستطيل: زوايا مستديرة 34"/>
          <p:cNvSpPr/>
          <p:nvPr/>
        </p:nvSpPr>
        <p:spPr>
          <a:xfrm>
            <a:off x="971550" y="4780280"/>
            <a:ext cx="3684905" cy="1069340"/>
          </a:xfrm>
          <a:prstGeom prst="roundRect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عنصر نائب للمحتوى 9"/>
          <p:cNvSpPr txBox="1"/>
          <p:nvPr/>
        </p:nvSpPr>
        <p:spPr>
          <a:xfrm>
            <a:off x="993775" y="4765675"/>
            <a:ext cx="3695700" cy="1144270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SA" b="0" noProof="1">
                <a:solidFill>
                  <a:srgbClr val="F5D197"/>
                </a:solidFill>
                <a:ea typeface="+mn-lt"/>
                <a:cs typeface="+mn-lt"/>
              </a:rPr>
              <a:t>Problem: Product discovery and support are repetitive and manual.</a:t>
            </a:r>
            <a:endParaRPr lang="ar-SA">
              <a:ea typeface="+mn-lt"/>
              <a:cs typeface="+mn-lt"/>
            </a:endParaRPr>
          </a:p>
        </p:txBody>
      </p:sp>
      <p:sp>
        <p:nvSpPr>
          <p:cNvPr id="37" name="عنصر نائب للمحتوى 9"/>
          <p:cNvSpPr txBox="1"/>
          <p:nvPr/>
        </p:nvSpPr>
        <p:spPr>
          <a:xfrm>
            <a:off x="7475855" y="4754880"/>
            <a:ext cx="3695700" cy="1144270"/>
          </a:xfrm>
          <a:prstGeom prst="rect">
            <a:avLst/>
          </a:prstGeom>
          <a:effectLst/>
        </p:spPr>
        <p:txBody>
          <a:bodyPr vert="horz" lIns="91440" tIns="45720" rIns="91440" bIns="45720" rtlCol="0" anchor="t">
            <a:normAutofit fontScale="90000" lnSpcReduction="20000"/>
          </a:bodyPr>
          <a:lstStyle>
            <a:lvl1pPr marL="342900" indent="-3429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+mj-lt"/>
              <a:buAutoNum type="arabicPeriod"/>
              <a:defRPr sz="1800" b="1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345" indent="0" algn="l" defTabSz="457200" rtl="0" eaLnBrk="1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lnSpc>
                <a:spcPct val="120000"/>
              </a:lnSpc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50000"/>
                </a:schemeClr>
              </a:buClr>
              <a:buFont typeface="Arial" panose="020B0604020202020204" pitchFamily="34" charset="0"/>
              <a:buNone/>
              <a:defRPr sz="1800" kern="120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003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997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99815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panose="05020102010507070707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r-SA" b="0" noProof="1">
                <a:solidFill>
                  <a:srgbClr val="F5D197"/>
                </a:solidFill>
                <a:ea typeface="+mn-lt"/>
                <a:cs typeface="+mn-lt"/>
              </a:rPr>
              <a:t>Solution: </a:t>
            </a:r>
            <a:r>
              <a:rPr lang="en-US" altLang="ar-SA" b="0" noProof="1">
                <a:solidFill>
                  <a:srgbClr val="F5D197"/>
                </a:solidFill>
                <a:ea typeface="+mn-lt"/>
                <a:cs typeface="+mn-lt"/>
              </a:rPr>
              <a:t> </a:t>
            </a:r>
            <a:r>
              <a:rPr lang="ar-SA" b="0" noProof="1">
                <a:solidFill>
                  <a:srgbClr val="F5D197"/>
                </a:solidFill>
                <a:ea typeface="+mn-lt"/>
                <a:cs typeface="+mn-lt"/>
              </a:rPr>
              <a:t>Gemini shopping assistant, hybrid recommendations, support tickets, WebSocket chat, reviews, and sentiment analysis.</a:t>
            </a:r>
            <a:endParaRPr lang="ar-SA"/>
          </a:p>
        </p:txBody>
      </p:sp>
      <p:sp>
        <p:nvSpPr>
          <p:cNvPr id="38" name="سهم: لليمين 37"/>
          <p:cNvSpPr/>
          <p:nvPr/>
        </p:nvSpPr>
        <p:spPr>
          <a:xfrm>
            <a:off x="5150819" y="5028961"/>
            <a:ext cx="1863164" cy="386434"/>
          </a:xfrm>
          <a:prstGeom prst="rightArrow">
            <a:avLst/>
          </a:prstGeom>
          <a:solidFill>
            <a:srgbClr val="00625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1" y="1998496"/>
            <a:ext cx="10571998" cy="1928264"/>
          </a:xfrm>
        </p:spPr>
        <p:txBody>
          <a:bodyPr/>
          <a:lstStyle/>
          <a:p>
            <a:r>
              <a:rPr lang="en-US" sz="4800" dirty="0"/>
              <a:t>3|</a:t>
            </a:r>
            <a:r>
              <a:rPr lang="en-US" sz="4800" dirty="0">
                <a:ea typeface="+mj-lt"/>
                <a:cs typeface="+mj-lt"/>
              </a:rPr>
              <a:t>Technical Architecture</a:t>
            </a:r>
            <a:endParaRPr lang="ar-SA" sz="4800" dirty="0">
              <a:cs typeface="Tahoma" panose="020B060403050404020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54F928-5808-4F9A-8810-B3FD2A026416}">
  <ds:schemaRefs/>
</ds:datastoreItem>
</file>

<file path=customXml/itemProps2.xml><?xml version="1.0" encoding="utf-8"?>
<ds:datastoreItem xmlns:ds="http://schemas.openxmlformats.org/officeDocument/2006/customXml" ds:itemID="{8E96C45C-DB75-420E-8AF3-E934CE3B8485}">
  <ds:schemaRefs/>
</ds:datastoreItem>
</file>

<file path=customXml/itemProps3.xml><?xml version="1.0" encoding="utf-8"?>
<ds:datastoreItem xmlns:ds="http://schemas.openxmlformats.org/officeDocument/2006/customXml" ds:itemID="{E6695BEB-4861-4F57-B47B-7156F618DFD8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5817</Words>
  <Application>WPS Presentation</Application>
  <PresentationFormat>Widescreen</PresentationFormat>
  <Paragraphs>278</Paragraphs>
  <Slides>59</Slides>
  <Notes>56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59</vt:i4>
      </vt:variant>
    </vt:vector>
  </HeadingPairs>
  <TitlesOfParts>
    <vt:vector size="74" baseType="lpstr">
      <vt:lpstr>Arial</vt:lpstr>
      <vt:lpstr>SimSun</vt:lpstr>
      <vt:lpstr>Wingdings</vt:lpstr>
      <vt:lpstr>Wingdings 2</vt:lpstr>
      <vt:lpstr>Wingdings</vt:lpstr>
      <vt:lpstr>Century Gothic</vt:lpstr>
      <vt:lpstr>Tahoma</vt:lpstr>
      <vt:lpstr>Tahoma</vt:lpstr>
      <vt:lpstr>Arial Unicode MS</vt:lpstr>
      <vt:lpstr>Microsoft YaHei</vt:lpstr>
      <vt:lpstr>Calibri</vt:lpstr>
      <vt:lpstr>Noto Sans SC</vt:lpstr>
      <vt:lpstr>AMGDT</vt:lpstr>
      <vt:lpstr>Century Gothic</vt:lpstr>
      <vt:lpstr>Quotable</vt:lpstr>
      <vt:lpstr>FurniFlow</vt:lpstr>
      <vt:lpstr>Contents</vt:lpstr>
      <vt:lpstr>1|Project Overview</vt:lpstr>
      <vt:lpstr>PowerPoint 演示文稿</vt:lpstr>
      <vt:lpstr>Main Project Objectives</vt:lpstr>
      <vt:lpstr>2|System Features</vt:lpstr>
      <vt:lpstr>Key Functional Features</vt:lpstr>
      <vt:lpstr>Problems Solved &amp; Solutions Provided</vt:lpstr>
      <vt:lpstr>3|Technical Architecture</vt:lpstr>
      <vt:lpstr>PowerPoint 演示文稿</vt:lpstr>
      <vt:lpstr>Client (web,mobile)</vt:lpstr>
      <vt:lpstr>4|User Management</vt:lpstr>
      <vt:lpstr>System User Roles Overview</vt:lpstr>
      <vt:lpstr>5|Implementation Details</vt:lpstr>
      <vt:lpstr>AI Features</vt:lpstr>
      <vt:lpstr>Authentication - Login</vt:lpstr>
      <vt:lpstr>Authentication - Signup</vt:lpstr>
      <vt:lpstr>Email Verification &amp; Password Reset</vt:lpstr>
      <vt:lpstr>Customer Home</vt:lpstr>
      <vt:lpstr>Product Catalog</vt:lpstr>
      <vt:lpstr>Product Details</vt:lpstr>
      <vt:lpstr>Cart &amp; Checkout</vt:lpstr>
      <vt:lpstr>Stripe Payment</vt:lpstr>
      <vt:lpstr>Orders &amp; Delivery Tracking</vt:lpstr>
      <vt:lpstr> Discounts &amp; Promotions</vt:lpstr>
      <vt:lpstr>Support Ticket Chat</vt:lpstr>
      <vt:lpstr>AI Shopping Assistant</vt:lpstr>
      <vt:lpstr>Personalized Recommendations</vt:lpstr>
      <vt:lpstr>My Wishlist</vt:lpstr>
      <vt:lpstr>Admin Dashboard</vt:lpstr>
      <vt:lpstr>Admin User Management</vt:lpstr>
      <vt:lpstr>Admin Product Management</vt:lpstr>
      <vt:lpstr>Management Categories</vt:lpstr>
      <vt:lpstr>Discount &amp; Promotion</vt:lpstr>
      <vt:lpstr>Order Management</vt:lpstr>
      <vt:lpstr>Installment Requests</vt:lpstr>
      <vt:lpstr>Delivery Management</vt:lpstr>
      <vt:lpstr>driver tracking &amp; approve proof photos</vt:lpstr>
      <vt:lpstr>Customer Feedback &amp; POS Analytics </vt:lpstr>
      <vt:lpstr>Reviews, Ratings &amp; Sentiment</vt:lpstr>
      <vt:lpstr>Seller Dashboard</vt:lpstr>
      <vt:lpstr>Seller Product Management</vt:lpstr>
      <vt:lpstr>Seller Orders</vt:lpstr>
      <vt:lpstr>Warehouse Staff Dashboard      </vt:lpstr>
      <vt:lpstr>Warehouse Staff order packing</vt:lpstr>
      <vt:lpstr>Warehouse Manager Approvals</vt:lpstr>
      <vt:lpstr>Warehouse Inventory &amp; Issues</vt:lpstr>
      <vt:lpstr>Support Manager</vt:lpstr>
      <vt:lpstr>Support Agent Tickets</vt:lpstr>
      <vt:lpstr>Cashier POS Terminal</vt:lpstr>
      <vt:lpstr>Driver &amp; Available Jobs</vt:lpstr>
      <vt:lpstr>Driver Active Delivery</vt:lpstr>
      <vt:lpstr>Operations Manager</vt:lpstr>
      <vt:lpstr>Operations Manager - tracking &amp; approves</vt:lpstr>
      <vt:lpstr>6|Future Development</vt:lpstr>
      <vt:lpstr>Suggested Improvement</vt:lpstr>
      <vt:lpstr>7|Conclusion</vt:lpstr>
      <vt:lpstr>PowerPoint 演示文稿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FurniFlow</dc:title>
  <dc:creator>Amro Jomaa</dc:creator>
  <cp:lastModifiedBy>يزن زاهر صبحي صا�</cp:lastModifiedBy>
  <cp:revision>88</cp:revision>
  <dcterms:created xsi:type="dcterms:W3CDTF">2026-01-18T12:16:00Z</dcterms:created>
  <dcterms:modified xsi:type="dcterms:W3CDTF">2026-06-14T10:39:51Z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KSOProductBuildVer">
    <vt:lpwstr>1033-12.2.0.22549</vt:lpwstr>
  </property>
  <property fmtid="{D5CDD505-2E9C-101B-9397-08002B2CF9AE}" pid="4" name="ICV">
    <vt:lpwstr>E9F6354E56034791A505E5F8470D4CCA_12</vt:lpwstr>
  </property>
</Properties>
</file>