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81"/>
  </p:notesMasterIdLst>
  <p:sldIdLst>
    <p:sldId id="256" r:id="rId2"/>
    <p:sldId id="257" r:id="rId3"/>
    <p:sldId id="358" r:id="rId4"/>
    <p:sldId id="300" r:id="rId5"/>
    <p:sldId id="301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81" r:id="rId20"/>
    <p:sldId id="361" r:id="rId21"/>
    <p:sldId id="271" r:id="rId22"/>
    <p:sldId id="272" r:id="rId23"/>
    <p:sldId id="360" r:id="rId24"/>
    <p:sldId id="275" r:id="rId25"/>
    <p:sldId id="276" r:id="rId26"/>
    <p:sldId id="368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4" r:id="rId35"/>
    <p:sldId id="297" r:id="rId36"/>
    <p:sldId id="299" r:id="rId37"/>
    <p:sldId id="310" r:id="rId38"/>
    <p:sldId id="311" r:id="rId39"/>
    <p:sldId id="312" r:id="rId40"/>
    <p:sldId id="313" r:id="rId41"/>
    <p:sldId id="303" r:id="rId42"/>
    <p:sldId id="304" r:id="rId43"/>
    <p:sldId id="305" r:id="rId44"/>
    <p:sldId id="306" r:id="rId45"/>
    <p:sldId id="307" r:id="rId46"/>
    <p:sldId id="308" r:id="rId47"/>
    <p:sldId id="302" r:id="rId48"/>
    <p:sldId id="362" r:id="rId49"/>
    <p:sldId id="317" r:id="rId50"/>
    <p:sldId id="318" r:id="rId51"/>
    <p:sldId id="321" r:id="rId52"/>
    <p:sldId id="322" r:id="rId53"/>
    <p:sldId id="323" r:id="rId54"/>
    <p:sldId id="324" r:id="rId55"/>
    <p:sldId id="325" r:id="rId56"/>
    <p:sldId id="326" r:id="rId57"/>
    <p:sldId id="328" r:id="rId58"/>
    <p:sldId id="363" r:id="rId59"/>
    <p:sldId id="329" r:id="rId60"/>
    <p:sldId id="330" r:id="rId61"/>
    <p:sldId id="354" r:id="rId62"/>
    <p:sldId id="355" r:id="rId63"/>
    <p:sldId id="366" r:id="rId64"/>
    <p:sldId id="364" r:id="rId65"/>
    <p:sldId id="367" r:id="rId66"/>
    <p:sldId id="365" r:id="rId67"/>
    <p:sldId id="369" r:id="rId68"/>
    <p:sldId id="351" r:id="rId69"/>
    <p:sldId id="352" r:id="rId70"/>
    <p:sldId id="353" r:id="rId71"/>
    <p:sldId id="350" r:id="rId72"/>
    <p:sldId id="335" r:id="rId73"/>
    <p:sldId id="356" r:id="rId74"/>
    <p:sldId id="357" r:id="rId75"/>
    <p:sldId id="336" r:id="rId76"/>
    <p:sldId id="337" r:id="rId77"/>
    <p:sldId id="338" r:id="rId78"/>
    <p:sldId id="339" r:id="rId79"/>
    <p:sldId id="340" r:id="rId8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706" autoAdjust="0"/>
    <p:restoredTop sz="94660"/>
  </p:normalViewPr>
  <p:slideViewPr>
    <p:cSldViewPr>
      <p:cViewPr>
        <p:scale>
          <a:sx n="62" d="100"/>
          <a:sy n="62" d="100"/>
        </p:scale>
        <p:origin x="-160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5C54BE7-C665-4444-A8BF-1DEEE772933E}" type="datetimeFigureOut">
              <a:rPr lang="ar-SA" smtClean="0"/>
              <a:t>28/07/1436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20E0F03-49B8-4EB2-81FC-51AD28D4BD64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E0F03-49B8-4EB2-81FC-51AD28D4BD64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28/07/1436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gif"/><Relationship Id="rId4" Type="http://schemas.openxmlformats.org/officeDocument/2006/relationships/image" Target="../media/image80.jpe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Captu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440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5316561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An-Najah National University</a:t>
            </a:r>
            <a:b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Faculty Of Engineering</a:t>
            </a:r>
            <a:b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 Of Building Engineering</a:t>
            </a:r>
            <a:b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Graduation Project(2)</a:t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Redesign Of Faroun Secondary School For Girls</a:t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By:</a:t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Hatem G. Hodiri</a:t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Majid S. Ghafri</a:t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Saeed A. Odeh</a:t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Supervisor: </a:t>
            </a:r>
            <a:b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Eng. Fadi Fatayer</a:t>
            </a:r>
            <a:r>
              <a:rPr lang="ar-SA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8229600" cy="4149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 First Floor Plan After Redesign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857364"/>
            <a:ext cx="8015286" cy="406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 Second Floor Plan Before Redesign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85926"/>
            <a:ext cx="7943848" cy="391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  Second Floor Plan After Redesign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5" name="عنصر نائب للمحتوى 4" descr="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94184"/>
            <a:ext cx="8229600" cy="3471395"/>
          </a:xfrm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West Elevation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5" name="عنصر نائب للمحتوى 4" descr="a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14488"/>
            <a:ext cx="8472518" cy="3786214"/>
          </a:xfrm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South Elevation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6" name="عنصر نائب للمحتوى 5" descr="a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448908"/>
            <a:ext cx="8229600" cy="3361947"/>
          </a:xfrm>
        </p:spPr>
      </p:pic>
      <p:sp>
        <p:nvSpPr>
          <p:cNvPr id="5" name="مربع نص 4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East Elevation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5" name="عنصر نائب للمحتوى 4" descr="a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85927"/>
            <a:ext cx="8229600" cy="3299814"/>
          </a:xfrm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North Elevation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5" name="عنصر نائب للمحتوى 4" descr="a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47579"/>
            <a:ext cx="8229600" cy="3764604"/>
          </a:xfrm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Section A-A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7" name="عنصر نائب للمحتوى 6" descr="a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857364"/>
            <a:ext cx="8643998" cy="3323417"/>
          </a:xfrm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Section B-B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8894"/>
            <a:ext cx="8026757" cy="442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Site Analysis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Architectural Design 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Structural Design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Electrical Design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Environmental Design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Mechanical Design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Safety Design</a:t>
            </a:r>
          </a:p>
          <a:p>
            <a:pPr marL="514350" indent="-514350" algn="justLow" rtl="0">
              <a:buFont typeface="+mj-lt"/>
              <a:buAutoNum type="arabicPeriod"/>
            </a:pPr>
            <a:r>
              <a:rPr lang="en-US" dirty="0" smtClean="0"/>
              <a:t>Total Cost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073" name="rectole0000000000"/>
          <p:cNvGraphicFramePr>
            <a:graphicFrameLocks noChangeAspect="1"/>
          </p:cNvGraphicFramePr>
          <p:nvPr/>
        </p:nvGraphicFramePr>
        <p:xfrm>
          <a:off x="4643438" y="1857364"/>
          <a:ext cx="4057650" cy="3476625"/>
        </p:xfrm>
        <a:graphic>
          <a:graphicData uri="http://schemas.openxmlformats.org/presentationml/2006/ole">
            <p:oleObj spid="_x0000_s3073" name="Picture" r:id="rId3" imgW="4057143" imgH="3476190" progId="StaticDib">
              <p:embed/>
            </p:oleObj>
          </a:graphicData>
        </a:graphic>
      </p:graphicFrame>
      <p:sp>
        <p:nvSpPr>
          <p:cNvPr id="9" name="مربع نص 8"/>
          <p:cNvSpPr txBox="1"/>
          <p:nvPr/>
        </p:nvSpPr>
        <p:spPr>
          <a:xfrm>
            <a:off x="357158" y="4286256"/>
            <a:ext cx="6643734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Check Equilibrium:</a:t>
            </a:r>
          </a:p>
          <a:p>
            <a:pPr algn="l" rtl="0"/>
            <a:r>
              <a:rPr lang="en-US" dirty="0" smtClean="0"/>
              <a:t>Total load =  219.16x3x25.93= 17048.14  KN </a:t>
            </a:r>
          </a:p>
          <a:p>
            <a:pPr algn="l" rtl="0"/>
            <a:r>
              <a:rPr lang="en-US" dirty="0" smtClean="0"/>
              <a:t>From SAP = 17643.921 KN/m</a:t>
            </a:r>
            <a:r>
              <a:rPr lang="en-US" baseline="30000" dirty="0" smtClean="0"/>
              <a:t>2</a:t>
            </a:r>
          </a:p>
          <a:p>
            <a:pPr algn="l" rtl="0"/>
            <a:endParaRPr lang="en-US" baseline="30000" dirty="0" smtClean="0"/>
          </a:p>
          <a:p>
            <a:pPr algn="l" rtl="0"/>
            <a:r>
              <a:rPr lang="en-US" dirty="0" smtClean="0"/>
              <a:t>Percentage of error = 17643.921-17048.14/17048.14 = 0.03</a:t>
            </a:r>
            <a:r>
              <a:rPr lang="en-US" b="1" dirty="0" smtClean="0"/>
              <a:t>&lt;</a:t>
            </a:r>
            <a:r>
              <a:rPr lang="en-US" dirty="0" smtClean="0"/>
              <a:t>0.05  GOOD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428596" y="2643182"/>
            <a:ext cx="428628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I= 1.25, Ca= 0.18, </a:t>
            </a:r>
            <a:r>
              <a:rPr lang="en-US" dirty="0" err="1" smtClean="0"/>
              <a:t>Cv</a:t>
            </a:r>
            <a:r>
              <a:rPr lang="en-US" dirty="0" smtClean="0"/>
              <a:t>= 0.25, z=0.15 and     g= 9.81 M/S,   R=5.5, soil profile Sc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14349" y="2071679"/>
            <a:ext cx="771530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Columns Center Lines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/>
              <a:t>Ground Floor Slab Design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99747"/>
            <a:ext cx="8072462" cy="3986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85992"/>
            <a:ext cx="72390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ربع نص 5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/>
              <a:t>Slab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929330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Frame</a:t>
            </a:r>
            <a:endParaRPr lang="ar-SA" sz="2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94193"/>
            <a:ext cx="8286808" cy="42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85852" y="5929330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Beam1 Layout (Main Beam )</a:t>
            </a:r>
            <a:endParaRPr lang="ar-SA" sz="28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57364"/>
            <a:ext cx="7215238" cy="414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8715435" cy="3742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1285852" y="5929330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Beam4 Layout (Secondary Beam )</a:t>
            </a:r>
            <a:endParaRPr lang="ar-SA" sz="28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6143644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Detail In C1 Column &amp; Beam </a:t>
            </a:r>
            <a:endParaRPr lang="ar-SA" sz="2800" b="1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6286544" cy="432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6000768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Tie Beam Plan</a:t>
            </a:r>
            <a:endParaRPr lang="ar-SA" sz="28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7643834" cy="3953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142976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Sections in Tie beams</a:t>
            </a:r>
            <a:endParaRPr lang="ar-SA" sz="2800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85926"/>
            <a:ext cx="6929486" cy="4239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Analysis</a:t>
            </a:r>
            <a:endParaRPr lang="ar-SA" dirty="0"/>
          </a:p>
        </p:txBody>
      </p:sp>
      <p:pic>
        <p:nvPicPr>
          <p:cNvPr id="4" name="عنصر نائب للمحتوى 3" descr="Capture.JP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928802"/>
            <a:ext cx="7572429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Shear Wall Design</a:t>
            </a:r>
            <a:endParaRPr lang="ar-SA" sz="2800" b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8091513" cy="393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Footing Table</a:t>
            </a:r>
            <a:endParaRPr lang="ar-SA" sz="2800" b="1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8008889" cy="3671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Footing Layout</a:t>
            </a:r>
            <a:endParaRPr lang="ar-SA" sz="2800" b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857256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Footing1 layout</a:t>
            </a:r>
            <a:endParaRPr lang="ar-SA" sz="2800" b="1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71650"/>
            <a:ext cx="8572559" cy="387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Footing3 Layout</a:t>
            </a:r>
            <a:endParaRPr lang="ar-SA" sz="2800" b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255"/>
            <a:ext cx="7000924" cy="419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Footing4 Layout</a:t>
            </a:r>
            <a:endParaRPr lang="ar-SA" sz="2800" b="1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64"/>
            <a:ext cx="6938448" cy="3998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Stair Reinforcement</a:t>
            </a:r>
            <a:endParaRPr lang="ar-SA" sz="2800" b="1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85926"/>
            <a:ext cx="5780089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Lamps Used</a:t>
            </a:r>
            <a:endParaRPr lang="ar-SA" sz="2800" b="1" dirty="0"/>
          </a:p>
        </p:txBody>
      </p:sp>
      <p:pic>
        <p:nvPicPr>
          <p:cNvPr id="5" name="صورة 4" descr="lab111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357290" y="1714488"/>
            <a:ext cx="6500858" cy="1714512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786190"/>
            <a:ext cx="2071702" cy="1803554"/>
          </a:xfrm>
          <a:prstGeom prst="rect">
            <a:avLst/>
          </a:prstGeom>
          <a:noFill/>
        </p:spPr>
      </p:pic>
      <p:pic>
        <p:nvPicPr>
          <p:cNvPr id="7" name="صورة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429000"/>
            <a:ext cx="3030797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pic>
        <p:nvPicPr>
          <p:cNvPr id="5" name="عنصر نائب للمحتوى 4" descr="class room1111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785926"/>
            <a:ext cx="7143800" cy="397194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/>
              <a:t>Dialux Model For Classroom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Uniformity In Classroom</a:t>
            </a:r>
            <a:endParaRPr lang="ar-SA" sz="2800" b="1" dirty="0"/>
          </a:p>
        </p:txBody>
      </p:sp>
      <p:pic>
        <p:nvPicPr>
          <p:cNvPr id="5" name="صورة 4" descr="class room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85852" y="2000240"/>
            <a:ext cx="7000924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Analysis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Shadow</a:t>
            </a:r>
            <a:endParaRPr lang="ar-SA" sz="2800" b="1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00240"/>
            <a:ext cx="7000924" cy="381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/>
              <a:t>URG</a:t>
            </a:r>
            <a:endParaRPr lang="ar-SA" sz="2800" b="1" dirty="0"/>
          </a:p>
        </p:txBody>
      </p:sp>
      <p:pic>
        <p:nvPicPr>
          <p:cNvPr id="36866" name="Picture 2" descr="C:\Users\hp\Documents\Bluetooth\Share\received_75740529104698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8358246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7786742" cy="376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GF lighting plan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4"/>
            <a:ext cx="7872410" cy="392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First Floor lighting Plan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382" y="1785926"/>
            <a:ext cx="792961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Second Floor lighting Plan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2071678"/>
            <a:ext cx="8229600" cy="411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GF Socket Plan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42910" y="2214554"/>
            <a:ext cx="8229600" cy="381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First Floor Socket Plan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8229600" cy="395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Second Floor Socket Plan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Circuit Breaker</a:t>
            </a:r>
            <a:endParaRPr lang="ar-SA" sz="2800" b="1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91440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8314753" cy="402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6000768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U- Value For External Walls</a:t>
            </a:r>
            <a:endParaRPr lang="ar-SA" sz="2800" b="1" dirty="0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928802"/>
            <a:ext cx="5143504" cy="394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928802"/>
            <a:ext cx="356236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Analysis</a:t>
            </a:r>
            <a:endParaRPr lang="ar-SA" dirty="0"/>
          </a:p>
        </p:txBody>
      </p:sp>
      <p:pic>
        <p:nvPicPr>
          <p:cNvPr id="9" name="عنصر نائب للمحتوى 3" descr="a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9564" y="2161565"/>
            <a:ext cx="7727236" cy="3696327"/>
          </a:xfrm>
        </p:spPr>
      </p:pic>
      <p:sp>
        <p:nvSpPr>
          <p:cNvPr id="4" name="مربع نص 3"/>
          <p:cNvSpPr txBox="1"/>
          <p:nvPr/>
        </p:nvSpPr>
        <p:spPr>
          <a:xfrm>
            <a:off x="1214414" y="6000768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Wind Direction</a:t>
            </a:r>
            <a:endParaRPr lang="ar-SA" sz="2800" b="1" dirty="0"/>
          </a:p>
        </p:txBody>
      </p:sp>
      <p:sp>
        <p:nvSpPr>
          <p:cNvPr id="8" name="سهم مسنن إلى اليمين 7"/>
          <p:cNvSpPr/>
          <p:nvPr/>
        </p:nvSpPr>
        <p:spPr>
          <a:xfrm rot="2748443">
            <a:off x="781333" y="2076461"/>
            <a:ext cx="802435" cy="924409"/>
          </a:xfrm>
          <a:prstGeom prst="notched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سهم مسنن إلى اليمين 9"/>
          <p:cNvSpPr/>
          <p:nvPr/>
        </p:nvSpPr>
        <p:spPr>
          <a:xfrm rot="18434160">
            <a:off x="638139" y="4708912"/>
            <a:ext cx="802435" cy="924409"/>
          </a:xfrm>
          <a:prstGeom prst="notched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سهم مسنن إلى اليمين 10"/>
          <p:cNvSpPr/>
          <p:nvPr/>
        </p:nvSpPr>
        <p:spPr>
          <a:xfrm rot="2748443">
            <a:off x="3067350" y="1576395"/>
            <a:ext cx="802435" cy="924409"/>
          </a:xfrm>
          <a:prstGeom prst="notched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سهم مسنن إلى اليمين 11"/>
          <p:cNvSpPr/>
          <p:nvPr/>
        </p:nvSpPr>
        <p:spPr>
          <a:xfrm rot="2748443">
            <a:off x="1710028" y="1576395"/>
            <a:ext cx="802435" cy="924409"/>
          </a:xfrm>
          <a:prstGeom prst="notched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سهم مسنن إلى اليمين 12"/>
          <p:cNvSpPr/>
          <p:nvPr/>
        </p:nvSpPr>
        <p:spPr>
          <a:xfrm rot="18434160">
            <a:off x="1423957" y="5566169"/>
            <a:ext cx="802435" cy="924409"/>
          </a:xfrm>
          <a:prstGeom prst="notched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سهم مسنن إلى اليمين 13"/>
          <p:cNvSpPr/>
          <p:nvPr/>
        </p:nvSpPr>
        <p:spPr>
          <a:xfrm rot="18434160">
            <a:off x="2709841" y="5137541"/>
            <a:ext cx="802435" cy="924409"/>
          </a:xfrm>
          <a:prstGeom prst="notched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5" name="رابط كسهم مستقيم 14"/>
          <p:cNvCxnSpPr/>
          <p:nvPr/>
        </p:nvCxnSpPr>
        <p:spPr>
          <a:xfrm rot="5400000" flipH="1" flipV="1">
            <a:off x="8251057" y="1964521"/>
            <a:ext cx="785818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مربع نص 15"/>
          <p:cNvSpPr txBox="1"/>
          <p:nvPr/>
        </p:nvSpPr>
        <p:spPr>
          <a:xfrm>
            <a:off x="8358214" y="1214422"/>
            <a:ext cx="5000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N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929330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U- Value For The Roof</a:t>
            </a:r>
            <a:endParaRPr lang="ar-SA" sz="2800" b="1" dirty="0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714488"/>
            <a:ext cx="5429256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5214950"/>
            <a:ext cx="528641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714488"/>
            <a:ext cx="297656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7215238" cy="4065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-500098" y="6143644"/>
            <a:ext cx="9144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/>
              <a:t>Daylight Factor In at the South After Treating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8215369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142976" y="6000768"/>
            <a:ext cx="721523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/>
              <a:t>Daylight factor in the North After Treating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85804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Total Heating and Cooling Load</a:t>
            </a:r>
            <a:endParaRPr lang="ar-SA" sz="2800" b="1" dirty="0"/>
          </a:p>
        </p:txBody>
      </p:sp>
      <p:pic>
        <p:nvPicPr>
          <p:cNvPr id="9" name="صورة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928802"/>
            <a:ext cx="700092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صورة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214818"/>
            <a:ext cx="6929486" cy="142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864399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707236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Total Heating Load After Low E-Glass</a:t>
            </a:r>
            <a:endParaRPr lang="ar-SA" sz="2800" b="1" dirty="0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143380"/>
            <a:ext cx="828680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214413" y="1785926"/>
          <a:ext cx="6858050" cy="3000394"/>
        </p:xfrm>
        <a:graphic>
          <a:graphicData uri="http://schemas.openxmlformats.org/drawingml/2006/table">
            <a:tbl>
              <a:tblPr/>
              <a:tblGrid>
                <a:gridCol w="553565"/>
                <a:gridCol w="1184013"/>
                <a:gridCol w="2060490"/>
                <a:gridCol w="1260897"/>
                <a:gridCol w="845724"/>
                <a:gridCol w="953361"/>
              </a:tblGrid>
              <a:tr h="25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No.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Item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Description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Surface (m</a:t>
                      </a: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²)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α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Surface x α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Ceiling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Acoustic Tiles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47.36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0.45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21.31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Seats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fabric-upholstered, fully occupied)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1.40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0.93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1.30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Desks 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Wood: 3/8" plywood panel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11.00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1.10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1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Flooring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Tiles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47.36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0.02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0.95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Windows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(1/4" plate, large pane)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9.00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0.02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0.18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6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Doors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solid wood panels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2.00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0.04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0.08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7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Walls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Concrete block - painted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86.40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0.09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7.78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Chalk Board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solid wood panels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3.00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0.04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0.12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∑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1.70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33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1142976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RT60 Calculations</a:t>
            </a:r>
            <a:endParaRPr lang="ar-SA" sz="28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0" y="4857760"/>
            <a:ext cx="8786842" cy="141577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                                             RT60 = 0.16 x V / ∑A.</a:t>
            </a:r>
          </a:p>
          <a:p>
            <a:pPr lvl="0" algn="l" rtl="0"/>
            <a:r>
              <a:rPr lang="en-US" b="1" dirty="0" smtClean="0"/>
              <a:t>                                    RT60 = 0.16x162.9/33.29 = 0.78.</a:t>
            </a:r>
          </a:p>
          <a:p>
            <a:pPr algn="l" rtl="0"/>
            <a:r>
              <a:rPr lang="en-US" b="1" dirty="0" smtClean="0"/>
              <a:t>From optimum reverberation time curve, the value should be between 0.5s-0.9s for the first range and between 0.6s-0.8s  for the second range </a:t>
            </a:r>
            <a:r>
              <a:rPr lang="en-US" b="1" dirty="0" smtClean="0">
                <a:sym typeface="Wingdings"/>
              </a:rPr>
              <a:t></a:t>
            </a:r>
            <a:r>
              <a:rPr lang="en-US" b="1" dirty="0" smtClean="0"/>
              <a:t> RT60 is </a:t>
            </a:r>
            <a:r>
              <a:rPr lang="en-US" b="1" u="sng" dirty="0" smtClean="0"/>
              <a:t>ok</a:t>
            </a:r>
            <a:endParaRPr lang="en-US" b="1" dirty="0" smtClean="0"/>
          </a:p>
          <a:p>
            <a:pPr algn="l" rtl="0"/>
            <a:endParaRPr lang="ar-SA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709160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r>
              <a:rPr lang="en-US" sz="1800" dirty="0" smtClean="0"/>
              <a:t>For External wall with Windows:</a:t>
            </a:r>
          </a:p>
          <a:p>
            <a:pPr algn="l" rtl="0">
              <a:buNone/>
            </a:pPr>
            <a:r>
              <a:rPr lang="en-US" sz="1800" dirty="0" smtClean="0"/>
              <a:t>Assume that wall is 300 mm dense weight block </a:t>
            </a:r>
          </a:p>
          <a:p>
            <a:pPr algn="l" rtl="0">
              <a:buNone/>
            </a:pPr>
            <a:r>
              <a:rPr lang="en-US" sz="1800" dirty="0" smtClean="0">
                <a:sym typeface="Wingdings"/>
              </a:rPr>
              <a:t></a:t>
            </a:r>
            <a:r>
              <a:rPr lang="en-US" sz="1800" dirty="0" smtClean="0"/>
              <a:t> STC = 53 dB. </a:t>
            </a:r>
          </a:p>
          <a:p>
            <a:pPr algn="l" rtl="0">
              <a:buNone/>
            </a:pPr>
            <a:r>
              <a:rPr lang="en-US" sz="1800" dirty="0" smtClean="0"/>
              <a:t>Assume STC for the window = 26 dB.</a:t>
            </a:r>
          </a:p>
          <a:p>
            <a:pPr algn="l" rtl="0">
              <a:buNone/>
            </a:pPr>
            <a:r>
              <a:rPr lang="en-US" sz="1800" dirty="0" smtClean="0"/>
              <a:t>TL1-TL2= 53-26 = 27 dB. </a:t>
            </a:r>
          </a:p>
          <a:p>
            <a:pPr algn="l" rtl="0">
              <a:buNone/>
            </a:pPr>
            <a:r>
              <a:rPr lang="en-US" sz="1800" dirty="0" smtClean="0"/>
              <a:t>Area of windows/area of wall = 9/26.57= 34%</a:t>
            </a:r>
          </a:p>
          <a:p>
            <a:pPr algn="l" rtl="0">
              <a:buNone/>
            </a:pPr>
            <a:r>
              <a:rPr lang="en-US" sz="1800" dirty="0" smtClean="0"/>
              <a:t>From curves </a:t>
            </a:r>
            <a:r>
              <a:rPr lang="en-US" sz="1800" dirty="0" smtClean="0">
                <a:sym typeface="Wingdings"/>
              </a:rPr>
              <a:t></a:t>
            </a:r>
            <a:r>
              <a:rPr lang="en-US" sz="1800" dirty="0" smtClean="0"/>
              <a:t> TL1-TLC = 22 </a:t>
            </a:r>
            <a:r>
              <a:rPr lang="en-US" sz="1800" dirty="0" smtClean="0">
                <a:sym typeface="Wingdings"/>
              </a:rPr>
              <a:t></a:t>
            </a:r>
            <a:r>
              <a:rPr lang="en-US" sz="1800" dirty="0" smtClean="0"/>
              <a:t> </a:t>
            </a:r>
          </a:p>
          <a:p>
            <a:pPr algn="l" rtl="0">
              <a:buNone/>
            </a:pPr>
            <a:r>
              <a:rPr lang="en-US" sz="1800" dirty="0" smtClean="0"/>
              <a:t>53-TLC=22 </a:t>
            </a:r>
            <a:r>
              <a:rPr lang="en-US" sz="1800" dirty="0" smtClean="0">
                <a:sym typeface="Wingdings"/>
              </a:rPr>
              <a:t></a:t>
            </a:r>
            <a:r>
              <a:rPr lang="en-US" sz="1800" dirty="0" smtClean="0"/>
              <a:t> TLC= 53-22= 31 dB &lt; 50 </a:t>
            </a:r>
            <a:r>
              <a:rPr lang="en-US" sz="1800" b="1" u="sng" dirty="0" smtClean="0"/>
              <a:t>Not OK</a:t>
            </a:r>
          </a:p>
          <a:p>
            <a:pPr algn="l" rtl="0">
              <a:buNone/>
            </a:pPr>
            <a:r>
              <a:rPr lang="en-US" sz="1800" dirty="0" smtClean="0"/>
              <a:t>Solution: Use acoustical window</a:t>
            </a:r>
            <a:endParaRPr lang="ar-SA" sz="1800" dirty="0" smtClean="0"/>
          </a:p>
          <a:p>
            <a:pPr algn="l" rtl="0">
              <a:buNone/>
            </a:pPr>
            <a:r>
              <a:rPr lang="en-US" sz="1800" dirty="0" smtClean="0"/>
              <a:t>TLC1-TLC2= 51-49 = 2dB</a:t>
            </a:r>
          </a:p>
          <a:p>
            <a:pPr algn="l" rtl="0">
              <a:buNone/>
            </a:pPr>
            <a:r>
              <a:rPr lang="en-US" sz="1800" dirty="0" smtClean="0"/>
              <a:t>Area of windows/area of wall = 9/26.57= 34%</a:t>
            </a:r>
          </a:p>
          <a:p>
            <a:pPr algn="l" rtl="0">
              <a:buNone/>
            </a:pPr>
            <a:r>
              <a:rPr lang="en-US" sz="1800" dirty="0" smtClean="0"/>
              <a:t>From curves </a:t>
            </a:r>
            <a:r>
              <a:rPr lang="en-US" sz="1800" dirty="0" smtClean="0">
                <a:sym typeface="Wingdings"/>
              </a:rPr>
              <a:t></a:t>
            </a:r>
            <a:r>
              <a:rPr lang="en-US" sz="1800" dirty="0" smtClean="0"/>
              <a:t> TL1-TLC =1 </a:t>
            </a:r>
            <a:r>
              <a:rPr lang="en-US" sz="1800" dirty="0" smtClean="0">
                <a:sym typeface="Wingdings"/>
              </a:rPr>
              <a:t></a:t>
            </a:r>
            <a:r>
              <a:rPr lang="en-US" sz="1800" dirty="0" smtClean="0"/>
              <a:t> 53-TLC=1 </a:t>
            </a:r>
            <a:r>
              <a:rPr lang="en-US" sz="1800" dirty="0" smtClean="0">
                <a:sym typeface="Wingdings"/>
              </a:rPr>
              <a:t></a:t>
            </a:r>
            <a:r>
              <a:rPr lang="en-US" sz="1800" dirty="0" smtClean="0"/>
              <a:t> TLC= 53-1= 52 dB </a:t>
            </a:r>
            <a:r>
              <a:rPr lang="en-US" sz="1800" b="1" u="sng" dirty="0" smtClean="0"/>
              <a:t>OK</a:t>
            </a: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1000100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STC For External Wall</a:t>
            </a:r>
            <a:endParaRPr lang="ar-SA" sz="2800" b="1" dirty="0"/>
          </a:p>
        </p:txBody>
      </p:sp>
      <p:pic>
        <p:nvPicPr>
          <p:cNvPr id="6" name="عنصر نائب للمحتوى 6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857364"/>
            <a:ext cx="271464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709160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r>
              <a:rPr lang="en-US" sz="1800" dirty="0" smtClean="0"/>
              <a:t>*STC rating of masonry wall of 100 mm dense hollow block is 38 dB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r>
              <a:rPr lang="en-US" sz="1800" dirty="0" smtClean="0"/>
              <a:t>* IIC check for the slab: one way ribbed slab with thickness = 200 mm ( 60 mm concrete and 140 mm hollow block) so the value of IIC was designed within the range from (60-70) and recommended IIC = 55 dB </a:t>
            </a:r>
            <a:r>
              <a:rPr lang="en-US" sz="1800" b="1" u="sng" dirty="0" smtClean="0"/>
              <a:t>OK</a:t>
            </a:r>
            <a:endParaRPr lang="en-US" sz="1800" dirty="0" smtClean="0"/>
          </a:p>
          <a:p>
            <a:pPr algn="l" rtl="0">
              <a:buNone/>
            </a:pPr>
            <a:endParaRPr lang="ar-SA" sz="1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STC And IIC</a:t>
            </a:r>
            <a:endParaRPr lang="ar-SA" sz="2800" b="1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785786" y="2428868"/>
          <a:ext cx="7429552" cy="1928826"/>
        </p:xfrm>
        <a:graphic>
          <a:graphicData uri="http://schemas.openxmlformats.org/drawingml/2006/table">
            <a:tbl>
              <a:tblPr rtl="1"/>
              <a:tblGrid>
                <a:gridCol w="1148461"/>
                <a:gridCol w="1800674"/>
                <a:gridCol w="1006676"/>
                <a:gridCol w="1290247"/>
                <a:gridCol w="1049211"/>
                <a:gridCol w="1134283"/>
              </a:tblGrid>
              <a:tr h="64294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New STC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Solution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STC Wall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Recommended STC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Next to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Room1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-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38 dB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38 dB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corridors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Classroom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42 dB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Plastering 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to both sides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38 dB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40 dB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Classroom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Classroom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45 dB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insulation adding + plastering both side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38 dB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45 dB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Teacher room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Classroom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785926"/>
            <a:ext cx="551976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285720" y="2071679"/>
            <a:ext cx="2857520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Time Lag for concrete:-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Thickness = 0.13 m,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density = 2400 Kg/M³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From curve around 5 hours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28596" y="5715016"/>
            <a:ext cx="850112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http://www.new-learn.info/packages/clear/thermal/buildings/building_fabric/properties/time_lag.html</a:t>
            </a:r>
            <a:endParaRPr lang="ar-S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Design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571604" y="1857364"/>
          <a:ext cx="5929354" cy="3654430"/>
        </p:xfrm>
        <a:graphic>
          <a:graphicData uri="http://schemas.openxmlformats.org/drawingml/2006/table">
            <a:tbl>
              <a:tblPr rtl="1"/>
              <a:tblGrid>
                <a:gridCol w="1700212"/>
                <a:gridCol w="1836167"/>
                <a:gridCol w="2392975"/>
              </a:tblGrid>
              <a:tr h="3654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PMV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PPD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date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4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Arial"/>
                        </a:rPr>
                        <a:t>-2.42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91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21-Jan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4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Arial"/>
                        </a:rPr>
                        <a:t>0.12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5.5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21-Feb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4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Arial"/>
                        </a:rPr>
                        <a:t>0.18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5.8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21-Mar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4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Arial"/>
                        </a:rPr>
                        <a:t>0.51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10.63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21-Apr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4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Arial"/>
                        </a:rPr>
                        <a:t>0.47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9.45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21-May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4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Arial"/>
                        </a:rPr>
                        <a:t>-0.19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21-Sep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4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Arial"/>
                        </a:rPr>
                        <a:t>0.44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46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21-Oct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4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Arial"/>
                        </a:rPr>
                        <a:t>0.18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21-Nov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4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Arial"/>
                        </a:rPr>
                        <a:t>0.46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7.8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21-Dec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PPD and PMV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 rot="5400000" flipH="1" flipV="1">
            <a:off x="8251057" y="196452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1214414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Site Plan</a:t>
            </a:r>
            <a:endParaRPr lang="ar-SA" sz="28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358214" y="1214422"/>
            <a:ext cx="5000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N</a:t>
            </a:r>
            <a:endParaRPr lang="ar-SA" b="1" dirty="0"/>
          </a:p>
        </p:txBody>
      </p:sp>
      <p:pic>
        <p:nvPicPr>
          <p:cNvPr id="1740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914400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Treating Of The Cubic Glass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1800" dirty="0" smtClean="0"/>
              <a:t>For Covering: A 10 mm clear twin wall polycarbonate sheet is recommended</a:t>
            </a:r>
          </a:p>
          <a:p>
            <a:pPr algn="l" rtl="0"/>
            <a:r>
              <a:rPr lang="en-US" sz="1800" dirty="0" smtClean="0"/>
              <a:t>For  Side Walls:  Fabric Acoustic panels is recommended </a:t>
            </a:r>
          </a:p>
          <a:p>
            <a:pPr algn="l" rtl="0"/>
            <a:r>
              <a:rPr lang="en-US" sz="1800" dirty="0" smtClean="0"/>
              <a:t>For  The Floor: Acoustical tiles is recommended with NRC = 0.45</a:t>
            </a:r>
          </a:p>
          <a:p>
            <a:pPr algn="l" rtl="0"/>
            <a:r>
              <a:rPr lang="en-US" sz="1800" dirty="0" smtClean="0"/>
              <a:t>The Old Rt60 = 3 Seconds New RT60 = 0.8 Seconds</a:t>
            </a:r>
          </a:p>
          <a:p>
            <a:pPr algn="l" rtl="0"/>
            <a:endParaRPr lang="en-US" sz="1800" dirty="0" smtClean="0"/>
          </a:p>
          <a:p>
            <a:pPr algn="l" rtl="0"/>
            <a:endParaRPr lang="ar-SA" sz="1800" dirty="0" smtClean="0"/>
          </a:p>
          <a:p>
            <a:pPr algn="l" rtl="0"/>
            <a:r>
              <a:rPr lang="en-US" sz="1800" dirty="0" smtClean="0"/>
              <a:t> 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286124"/>
            <a:ext cx="264320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357562"/>
            <a:ext cx="228601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286124"/>
            <a:ext cx="2462545" cy="329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357290" y="1857364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Calculations</a:t>
            </a:r>
            <a:endParaRPr lang="ar-SA" sz="2800" b="1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785786" y="2571744"/>
          <a:ext cx="7715304" cy="3357587"/>
        </p:xfrm>
        <a:graphic>
          <a:graphicData uri="http://schemas.openxmlformats.org/drawingml/2006/table">
            <a:tbl>
              <a:tblPr rtl="1"/>
              <a:tblGrid>
                <a:gridCol w="1336738"/>
                <a:gridCol w="1598274"/>
                <a:gridCol w="1554684"/>
                <a:gridCol w="1917929"/>
                <a:gridCol w="1307679"/>
              </a:tblGrid>
              <a:tr h="76846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Total DFUs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No. of Kitchen Sinks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No. of Lavatories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No. of Water Closets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Floor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28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71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12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13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GF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28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0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0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First Floor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28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6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0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0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Second Floor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28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85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Total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1993" marR="619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5710245" cy="416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6000768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DFU Plan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214414" y="6000768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Sewer System on Site Plan</a:t>
            </a:r>
            <a:endParaRPr lang="ar-SA" sz="2800" b="1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8143932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Sewer System For Lab.</a:t>
            </a:r>
            <a:endParaRPr lang="ar-SA" sz="28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871540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214414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Water Drainage Plan For GF</a:t>
            </a:r>
            <a:endParaRPr lang="ar-SA" sz="2800" b="1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8358246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142976" y="6072206"/>
            <a:ext cx="707236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Water Drainage Plan For First Floor</a:t>
            </a:r>
            <a:endParaRPr lang="ar-SA" sz="2800" b="1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7715304" cy="4162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142976" y="6072206"/>
            <a:ext cx="707236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Water Drainage Plan For Second Floor</a:t>
            </a:r>
            <a:endParaRPr lang="ar-SA" sz="2800" b="1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8215370" cy="420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928662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Water Supply For GF</a:t>
            </a:r>
            <a:endParaRPr lang="ar-SA" sz="2800" b="1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9144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6072206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Water Supply For First Floor</a:t>
            </a:r>
            <a:endParaRPr lang="ar-SA" sz="2800" b="1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91440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6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8229600" cy="406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 </a:t>
            </a:r>
            <a:r>
              <a:rPr lang="en-US" sz="2800" b="1" dirty="0" smtClean="0"/>
              <a:t> Ground Floor Plan Before Redesign</a:t>
            </a:r>
            <a:endParaRPr lang="ar-SA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Water  Supply For Second Floor</a:t>
            </a:r>
            <a:endParaRPr lang="ar-SA" sz="2800" b="1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857256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Water Tanks Plan</a:t>
            </a:r>
            <a:endParaRPr lang="ar-SA" sz="2800" b="1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8358246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214414" y="5929330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Water Drainage System</a:t>
            </a:r>
            <a:endParaRPr lang="ar-SA" sz="2800" b="1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6"/>
            <a:ext cx="892971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Design</a:t>
            </a:r>
            <a:endParaRPr lang="ar-SA" dirty="0"/>
          </a:p>
        </p:txBody>
      </p:sp>
      <p:pic>
        <p:nvPicPr>
          <p:cNvPr id="6" name="عنصر نائب للمحتوى 3" descr="download (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9322" y="1714488"/>
            <a:ext cx="2447925" cy="1866900"/>
          </a:xfrm>
        </p:spPr>
      </p:pic>
      <p:sp>
        <p:nvSpPr>
          <p:cNvPr id="4" name="مربع نص 3"/>
          <p:cNvSpPr txBox="1"/>
          <p:nvPr/>
        </p:nvSpPr>
        <p:spPr>
          <a:xfrm>
            <a:off x="1214414" y="6000768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Safety Fixtures</a:t>
            </a:r>
            <a:endParaRPr lang="ar-SA" sz="2800" b="1" dirty="0"/>
          </a:p>
        </p:txBody>
      </p:sp>
      <p:pic>
        <p:nvPicPr>
          <p:cNvPr id="5" name="صورة 4" descr="images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785926"/>
            <a:ext cx="2114550" cy="2162175"/>
          </a:xfrm>
          <a:prstGeom prst="rect">
            <a:avLst/>
          </a:prstGeom>
        </p:spPr>
      </p:pic>
      <p:pic>
        <p:nvPicPr>
          <p:cNvPr id="7" name="صورة 6" descr="images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4071942"/>
            <a:ext cx="2143125" cy="2143125"/>
          </a:xfrm>
          <a:prstGeom prst="rect">
            <a:avLst/>
          </a:prstGeom>
        </p:spPr>
      </p:pic>
      <p:pic>
        <p:nvPicPr>
          <p:cNvPr id="8" name="صورة 7" descr="432_2_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56" y="4143380"/>
            <a:ext cx="2857500" cy="1428750"/>
          </a:xfrm>
          <a:prstGeom prst="rect">
            <a:avLst/>
          </a:prstGeom>
        </p:spPr>
      </p:pic>
      <p:pic>
        <p:nvPicPr>
          <p:cNvPr id="9" name="صورة 8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1928802"/>
            <a:ext cx="2162850" cy="2090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Design</a:t>
            </a:r>
            <a:endParaRPr lang="ar-SA" dirty="0"/>
          </a:p>
        </p:txBody>
      </p:sp>
      <p:pic>
        <p:nvPicPr>
          <p:cNvPr id="1075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7554335" cy="38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Safety Plan For GF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Safety Plan For First Floor</a:t>
            </a:r>
            <a:endParaRPr lang="ar-SA" sz="2800" b="1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821533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Safety Plan For Second Floor</a:t>
            </a:r>
            <a:endParaRPr lang="ar-SA" sz="2800" b="1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892971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Design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Direction to Gathering Area </a:t>
            </a:r>
            <a:endParaRPr lang="ar-SA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857364"/>
            <a:ext cx="75724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Cost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Cost of  1 CM of concrete B300 = 300 NIS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 Cost of 1 ton of steel = 2800 NIS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Cost of M² for finishing = 320 JD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Total Cost of the Project around 2,025,000 NIS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thank-you-no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1714488"/>
            <a:ext cx="8229600" cy="4167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 Ground Floor Plan After Redesign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pic>
        <p:nvPicPr>
          <p:cNvPr id="7" name="عنصر نائب للمحتوى 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57364"/>
            <a:ext cx="7943848" cy="400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1214414" y="5857892"/>
            <a:ext cx="6572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 First Floor Plan Before Redesign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1197</TotalTime>
  <Words>997</Words>
  <PresentationFormat>عرض على الشاشة (3:4)‏</PresentationFormat>
  <Paragraphs>353</Paragraphs>
  <Slides>79</Slides>
  <Notes>1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79</vt:i4>
      </vt:variant>
    </vt:vector>
  </HeadingPairs>
  <TitlesOfParts>
    <vt:vector size="81" baseType="lpstr">
      <vt:lpstr>تدفق</vt:lpstr>
      <vt:lpstr>Picture</vt:lpstr>
      <vt:lpstr>An-Najah National University  Faculty Of Engineering  Department Of Building Engineering   Graduation Project(2) Redesign Of Faroun Secondary School For Girls Prepared By: Hatem G. Hodiri Majid S. Ghafri Saeed A. Odeh  Supervisor:  Eng. Fadi Fatayer   </vt:lpstr>
      <vt:lpstr>Contents</vt:lpstr>
      <vt:lpstr>Site Analysis</vt:lpstr>
      <vt:lpstr>Site Analysis</vt:lpstr>
      <vt:lpstr>Site Analysis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Treating Of The Cubic Glass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Mechanical Design</vt:lpstr>
      <vt:lpstr>Safety Design</vt:lpstr>
      <vt:lpstr>Safety Design</vt:lpstr>
      <vt:lpstr>Safety Design</vt:lpstr>
      <vt:lpstr>Safety Design</vt:lpstr>
      <vt:lpstr>Safety Design</vt:lpstr>
      <vt:lpstr>Total Cost</vt:lpstr>
      <vt:lpstr>الشريحة 79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hp</cp:lastModifiedBy>
  <cp:revision>74</cp:revision>
  <dcterms:created xsi:type="dcterms:W3CDTF">2015-05-09T12:12:56Z</dcterms:created>
  <dcterms:modified xsi:type="dcterms:W3CDTF">2015-05-16T06:10:04Z</dcterms:modified>
</cp:coreProperties>
</file>