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61"/>
  </p:notesMasterIdLst>
  <p:handoutMasterIdLst>
    <p:handoutMasterId r:id="rId62"/>
  </p:handoutMasterIdLst>
  <p:sldIdLst>
    <p:sldId id="256" r:id="rId2"/>
    <p:sldId id="337" r:id="rId3"/>
    <p:sldId id="302" r:id="rId4"/>
    <p:sldId id="260" r:id="rId5"/>
    <p:sldId id="301" r:id="rId6"/>
    <p:sldId id="261" r:id="rId7"/>
    <p:sldId id="263" r:id="rId8"/>
    <p:sldId id="266" r:id="rId9"/>
    <p:sldId id="264" r:id="rId10"/>
    <p:sldId id="265" r:id="rId11"/>
    <p:sldId id="268" r:id="rId12"/>
    <p:sldId id="269" r:id="rId13"/>
    <p:sldId id="296" r:id="rId14"/>
    <p:sldId id="272" r:id="rId15"/>
    <p:sldId id="273" r:id="rId16"/>
    <p:sldId id="276" r:id="rId17"/>
    <p:sldId id="278" r:id="rId18"/>
    <p:sldId id="280" r:id="rId19"/>
    <p:sldId id="281" r:id="rId20"/>
    <p:sldId id="282" r:id="rId21"/>
    <p:sldId id="287" r:id="rId22"/>
    <p:sldId id="288" r:id="rId23"/>
    <p:sldId id="283" r:id="rId24"/>
    <p:sldId id="297" r:id="rId25"/>
    <p:sldId id="284" r:id="rId26"/>
    <p:sldId id="285" r:id="rId27"/>
    <p:sldId id="298" r:id="rId28"/>
    <p:sldId id="290" r:id="rId29"/>
    <p:sldId id="303" r:id="rId30"/>
    <p:sldId id="305" r:id="rId31"/>
    <p:sldId id="307" r:id="rId32"/>
    <p:sldId id="309" r:id="rId33"/>
    <p:sldId id="308" r:id="rId34"/>
    <p:sldId id="310" r:id="rId35"/>
    <p:sldId id="311" r:id="rId36"/>
    <p:sldId id="312" r:id="rId37"/>
    <p:sldId id="313" r:id="rId38"/>
    <p:sldId id="314" r:id="rId39"/>
    <p:sldId id="315" r:id="rId40"/>
    <p:sldId id="316" r:id="rId41"/>
    <p:sldId id="317" r:id="rId42"/>
    <p:sldId id="318" r:id="rId43"/>
    <p:sldId id="319" r:id="rId44"/>
    <p:sldId id="338" r:id="rId45"/>
    <p:sldId id="321" r:id="rId46"/>
    <p:sldId id="323" r:id="rId47"/>
    <p:sldId id="326" r:id="rId48"/>
    <p:sldId id="325" r:id="rId49"/>
    <p:sldId id="327" r:id="rId50"/>
    <p:sldId id="328" r:id="rId51"/>
    <p:sldId id="329" r:id="rId52"/>
    <p:sldId id="331" r:id="rId53"/>
    <p:sldId id="330" r:id="rId54"/>
    <p:sldId id="332" r:id="rId55"/>
    <p:sldId id="333" r:id="rId56"/>
    <p:sldId id="334" r:id="rId57"/>
    <p:sldId id="335" r:id="rId58"/>
    <p:sldId id="336" r:id="rId59"/>
    <p:sldId id="295" r:id="rId6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65441" autoAdjust="0"/>
    <p:restoredTop sz="86380" autoAdjust="0"/>
  </p:normalViewPr>
  <p:slideViewPr>
    <p:cSldViewPr>
      <p:cViewPr>
        <p:scale>
          <a:sx n="80" d="100"/>
          <a:sy n="80" d="100"/>
        </p:scale>
        <p:origin x="-85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34C96-C877-4911-B39D-A058CEFC51DD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2F39E-DF57-43B2-86EB-C46F96EF60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70BBC85-CCE7-4881-845B-124D409A37DB}" type="datetimeFigureOut">
              <a:rPr lang="ar-SA" smtClean="0"/>
              <a:pPr/>
              <a:t>15/07/1435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BE490A1-8BFB-433B-8983-157FCB22071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2AA89-B0E8-4BD6-804B-AA1CD12E6C6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2AA89-B0E8-4BD6-804B-AA1CD12E6C6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2AA89-B0E8-4BD6-804B-AA1CD12E6C6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2AA89-B0E8-4BD6-804B-AA1CD12E6C6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2AA89-B0E8-4BD6-804B-AA1CD12E6C6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2AA89-B0E8-4BD6-804B-AA1CD12E6C6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2AA89-B0E8-4BD6-804B-AA1CD12E6C6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2AA89-B0E8-4BD6-804B-AA1CD12E6C6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43</a:t>
            </a:fld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thickness of the stair is adequate to bear beam shear without the need to shear reinforcement.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53</a:t>
            </a:fld>
            <a:endParaRPr lang="ar-S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59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490A1-8BFB-433B-8983-157FCB22071A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4A6C7-8E56-40C3-BF89-B4622482F9EF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2222-2FFD-4D17-B9F4-CAD23C7FC994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AEDA2-20FB-488B-9CC9-96A9DFF6C4A2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82C6-704B-4148-97C0-ECB719F888B3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5A46-B601-4314-940C-570035F7162B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A9FDF-4DC4-48CD-AEF5-CD7B3F406679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DD3A-AA65-43FB-ADA9-9367F7E28A88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01AB7-A9B1-4909-AA0F-9DC09750E7FD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2D49-AA2F-49FC-BD75-EB08E6FFB6DB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DE5E-EBBA-4548-BB38-C1CAA1F7EA22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F860F-EABA-4EA9-8EA5-341F5C2A7B89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6B19C8-4D07-4065-B846-9388FE9616AA}" type="datetime1">
              <a:rPr lang="ar-SA" smtClean="0"/>
              <a:pPr/>
              <a:t>15/07/1435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35B517-D9FC-479C-9ED7-A94E9B8005D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714356"/>
            <a:ext cx="7854696" cy="5786478"/>
          </a:xfrm>
        </p:spPr>
        <p:txBody>
          <a:bodyPr>
            <a:normAutofit/>
          </a:bodyPr>
          <a:lstStyle/>
          <a:p>
            <a:pPr algn="ctr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An-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Najah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National University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rtl="0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Faculty of Engineering</a:t>
            </a:r>
          </a:p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Civil Engineering Department</a:t>
            </a:r>
          </a:p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000" b="1" dirty="0" smtClean="0"/>
              <a:t>Seismic design for AL-</a:t>
            </a:r>
            <a:r>
              <a:rPr lang="en-US" sz="2000" b="1" dirty="0" err="1" smtClean="0"/>
              <a:t>Azizi</a:t>
            </a:r>
            <a:r>
              <a:rPr lang="en-US" sz="2000" b="1" dirty="0" smtClean="0"/>
              <a:t> building</a:t>
            </a:r>
            <a:endParaRPr lang="en-US" sz="2000" dirty="0" smtClean="0"/>
          </a:p>
          <a:p>
            <a:pPr algn="ctr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Supervisor : - Eng. Ibrahim Arman</a:t>
            </a:r>
          </a:p>
          <a:p>
            <a:pPr algn="ctr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Prepared by: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Abedallah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Shurabi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Khaldon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’</a:t>
            </a:r>
          </a:p>
          <a:p>
            <a:pPr algn="ctr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Mohammed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Malaysha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Wael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Nasasrh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ctr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1</a:t>
            </a:fld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Loads affecting the building </a:t>
            </a:r>
            <a:br>
              <a:rPr lang="en-US" sz="3600" b="1" dirty="0" smtClean="0"/>
            </a:br>
            <a:r>
              <a:rPr lang="en-US" sz="3600" b="1" dirty="0" smtClean="0"/>
              <a:t>  2-Lateral loads: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spectral acceleration coefficients :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 2.5*Z = 0.5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 1.25*Z = 0.25</a:t>
            </a:r>
          </a:p>
          <a:p>
            <a:pPr algn="l">
              <a:lnSpc>
                <a:spcPct val="150000"/>
              </a:lnSpc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10</a:t>
            </a:fld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One way ribbed slab</a:t>
            </a:r>
            <a:br>
              <a:rPr lang="en-US" sz="3600" dirty="0" smtClean="0"/>
            </a:br>
            <a:r>
              <a:rPr lang="en-US" sz="3600" dirty="0" smtClean="0"/>
              <a:t>Slab thickness:</a:t>
            </a:r>
            <a:endParaRPr lang="ar-SA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Slab thickness =6. 15/18.5=0.33m (assume 0.36m)</a:t>
            </a:r>
          </a:p>
          <a:p>
            <a:pPr algn="l">
              <a:buNone/>
            </a:pPr>
            <a:endParaRPr lang="en-US" dirty="0" smtClean="0"/>
          </a:p>
        </p:txBody>
      </p:sp>
      <p:pic>
        <p:nvPicPr>
          <p:cNvPr id="6" name="صورة 3" descr="C:\Users\nabeeh isleem\Desktop\Untitle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5595" y="1916832"/>
            <a:ext cx="7128792" cy="332905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11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Cross section in rib</a:t>
            </a:r>
          </a:p>
        </p:txBody>
      </p:sp>
      <p:pic>
        <p:nvPicPr>
          <p:cNvPr id="5" name="Picture 4" descr="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9687" y="1857365"/>
            <a:ext cx="6524625" cy="3929089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12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Typical floor framing plan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5" name="Picture 4" descr="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-24"/>
            <a:ext cx="8286808" cy="5786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Check shear for slab:</a:t>
            </a:r>
            <a:br>
              <a:rPr lang="en-US" sz="3600" dirty="0" smtClean="0"/>
            </a:b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3571876"/>
            <a:ext cx="8229600" cy="3286124"/>
          </a:xfrm>
        </p:spPr>
        <p:txBody>
          <a:bodyPr/>
          <a:lstStyle/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ΦV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= 25 KN</a:t>
            </a: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20.97 KN</a:t>
            </a:r>
          </a:p>
          <a:p>
            <a:pPr algn="l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&gt;V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ok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571876"/>
            <a:ext cx="5562600" cy="927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357298"/>
            <a:ext cx="8072494" cy="2286016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14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Shrinkage steel for slab: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200000"/>
              </a:lnSpc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0.0018*b*d</a:t>
            </a:r>
          </a:p>
          <a:p>
            <a:pPr algn="l" rtl="0">
              <a:lnSpc>
                <a:spcPct val="20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 = 0.0018*1000*60 = 141mm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20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3 Ø 8 /m</a:t>
            </a:r>
          </a:p>
          <a:p>
            <a:pPr algn="l" rtl="0"/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15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71546"/>
            <a:ext cx="8301038" cy="1500198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Define load patterns</a:t>
            </a:r>
          </a:p>
          <a:p>
            <a:pPr algn="l">
              <a:buNone/>
            </a:pPr>
            <a:endParaRPr lang="en-US" dirty="0"/>
          </a:p>
        </p:txBody>
      </p:sp>
      <p:pic>
        <p:nvPicPr>
          <p:cNvPr id="5" name="Picture 4" descr="6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600" y="2590800"/>
            <a:ext cx="8686800" cy="3200400"/>
          </a:xfrm>
          <a:prstGeom prst="rect">
            <a:avLst/>
          </a:prstGeom>
        </p:spPr>
      </p:pic>
      <p:cxnSp>
        <p:nvCxnSpPr>
          <p:cNvPr id="9" name="Elbow Connector 8"/>
          <p:cNvCxnSpPr/>
          <p:nvPr/>
        </p:nvCxnSpPr>
        <p:spPr>
          <a:xfrm flipV="1">
            <a:off x="1524000" y="2286000"/>
            <a:ext cx="4191000" cy="17526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ight Brace 9"/>
          <p:cNvSpPr/>
          <p:nvPr/>
        </p:nvSpPr>
        <p:spPr>
          <a:xfrm>
            <a:off x="1371600" y="3810000"/>
            <a:ext cx="76200" cy="38100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1066800" y="4267200"/>
            <a:ext cx="152400" cy="53340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Elbow Connector 14"/>
          <p:cNvCxnSpPr/>
          <p:nvPr/>
        </p:nvCxnSpPr>
        <p:spPr>
          <a:xfrm>
            <a:off x="1219200" y="4572000"/>
            <a:ext cx="2362200" cy="14478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67400" y="2057400"/>
            <a:ext cx="1565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b="1" dirty="0" smtClean="0"/>
              <a:t>Gravity Load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581400" y="57912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b="1" dirty="0" smtClean="0"/>
              <a:t>Seismic Load</a:t>
            </a:r>
          </a:p>
          <a:p>
            <a:endParaRPr lang="en-US" b="1" dirty="0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16</a:t>
            </a:fld>
            <a:endParaRPr lang="ar-SA" dirty="0"/>
          </a:p>
        </p:txBody>
      </p:sp>
      <p:sp>
        <p:nvSpPr>
          <p:cNvPr id="13" name="Rectangle 12"/>
          <p:cNvSpPr/>
          <p:nvPr/>
        </p:nvSpPr>
        <p:spPr>
          <a:xfrm>
            <a:off x="500034" y="857232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Three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Dimensional Analysis and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7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600" dirty="0" smtClean="0">
                <a:solidFill>
                  <a:schemeClr val="tx1"/>
                </a:solidFill>
              </a:rPr>
              <a:t>Response spectrum function</a:t>
            </a: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6" name="Content Placeholder 5" descr="9.bmp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1500174"/>
            <a:ext cx="8077200" cy="5105400"/>
          </a:xfrm>
          <a:prstGeom prst="rect">
            <a:avLst/>
          </a:prstGeom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17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642918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b="1" dirty="0" smtClean="0"/>
              <a:t>Checks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1) Compatibility Check</a:t>
            </a:r>
          </a:p>
          <a:p>
            <a:endParaRPr lang="en-US" dirty="0"/>
          </a:p>
        </p:txBody>
      </p:sp>
      <p:pic>
        <p:nvPicPr>
          <p:cNvPr id="1026" name="Picture 2" descr="C:\Users\Khaldon\Desktop\Khaldon\New folder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58" y="1219200"/>
            <a:ext cx="8099292" cy="5381625"/>
          </a:xfrm>
          <a:prstGeom prst="rect">
            <a:avLst/>
          </a:prstGeom>
          <a:noFill/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18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2) Equilibrium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1.Superimposed Dead Load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Hand  4.3*4555.8=19589.94 KN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SAP =18762.089 KN</a:t>
            </a:r>
          </a:p>
          <a:p>
            <a:pPr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Khaldon\Desktop\Khaldon\New folder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581400"/>
            <a:ext cx="8001000" cy="762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4724400"/>
            <a:ext cx="754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% of Error =4.41% &lt; 5%  </a:t>
            </a:r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... </a:t>
            </a:r>
            <a:r>
              <a:rPr lang="en-US" sz="2600" b="1" i="1" dirty="0" smtClean="0">
                <a:latin typeface="Times New Roman" pitchFamily="18" charset="0"/>
                <a:cs typeface="Times New Roman" pitchFamily="18" charset="0"/>
              </a:rPr>
              <a:t>OK</a:t>
            </a:r>
            <a:endParaRPr lang="en-US" sz="26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Elbow Connector 9"/>
          <p:cNvCxnSpPr/>
          <p:nvPr/>
        </p:nvCxnSpPr>
        <p:spPr>
          <a:xfrm rot="5400000">
            <a:off x="4152900" y="3467100"/>
            <a:ext cx="838200" cy="1524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19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Abstract</a:t>
            </a:r>
          </a:p>
          <a:p>
            <a:pPr algn="l" rtl="0"/>
            <a:r>
              <a:rPr lang="en-US" dirty="0" smtClean="0"/>
              <a:t>Project description</a:t>
            </a:r>
          </a:p>
          <a:p>
            <a:pPr algn="l" rtl="0"/>
            <a:r>
              <a:rPr lang="en-US" dirty="0" smtClean="0"/>
              <a:t>Slab design</a:t>
            </a:r>
          </a:p>
          <a:p>
            <a:pPr algn="l" rtl="0"/>
            <a:r>
              <a:rPr lang="en-US" dirty="0" smtClean="0"/>
              <a:t>Beam design</a:t>
            </a:r>
          </a:p>
          <a:p>
            <a:pPr algn="l" rtl="0"/>
            <a:r>
              <a:rPr lang="en-US" dirty="0" smtClean="0"/>
              <a:t>Column design</a:t>
            </a:r>
          </a:p>
          <a:p>
            <a:pPr algn="l" rtl="0"/>
            <a:r>
              <a:rPr lang="en-US" dirty="0" smtClean="0"/>
              <a:t>Footing design</a:t>
            </a:r>
          </a:p>
          <a:p>
            <a:pPr algn="l" rtl="0"/>
            <a:r>
              <a:rPr lang="en-US" dirty="0" smtClean="0"/>
              <a:t>Shear wall design</a:t>
            </a:r>
          </a:p>
          <a:p>
            <a:pPr algn="l" rtl="0"/>
            <a:r>
              <a:rPr lang="en-US" dirty="0" smtClean="0"/>
              <a:t>Stairs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857232"/>
            <a:ext cx="8229600" cy="3643338"/>
          </a:xfrm>
        </p:spPr>
        <p:txBody>
          <a:bodyPr>
            <a:normAutofit/>
          </a:bodyPr>
          <a:lstStyle/>
          <a:p>
            <a:pPr marL="514350" indent="-514350" algn="l" rtl="0">
              <a:buNone/>
            </a:pPr>
            <a:r>
              <a:rPr lang="en-US" sz="5000" dirty="0" smtClean="0">
                <a:solidFill>
                  <a:schemeClr val="tx2"/>
                </a:solidFill>
                <a:latin typeface="+mj-lt"/>
              </a:rPr>
              <a:t>2) Equilibrium Check</a:t>
            </a:r>
            <a:endParaRPr lang="en-US" sz="5000" dirty="0" smtClean="0">
              <a:solidFill>
                <a:schemeClr val="tx2"/>
              </a:solidFill>
              <a:latin typeface="+mj-lt"/>
              <a:cs typeface="Times New Roman" pitchFamily="18" charset="0"/>
            </a:endParaRPr>
          </a:p>
          <a:p>
            <a:pPr marL="514350" indent="-51435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Live Load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Hand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Basic floor = 2.5*4155.12=10387.8KN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Exterior balconies =5*400.68=2003.4KN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SAP = 11909.947 KN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Khaldon\Desktop\Khaldon\New folder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500570"/>
            <a:ext cx="8413174" cy="838200"/>
          </a:xfrm>
          <a:prstGeom prst="rect">
            <a:avLst/>
          </a:prstGeom>
          <a:noFill/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28596" y="4500570"/>
            <a:ext cx="8229600" cy="192882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%error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= 4%&lt;5%  OK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20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Equilibrium Check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Dead load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Hand=56742. 58KN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By SAP =54455.45KN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% error=4.2% &lt; 5%  ok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ap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500438"/>
            <a:ext cx="8286808" cy="1071570"/>
          </a:xfrm>
          <a:prstGeom prst="rect">
            <a:avLst/>
          </a:prstGeom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21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3)Seismic check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Base shear</a:t>
            </a:r>
          </a:p>
          <a:p>
            <a:pPr lvl="0" algn="l" rtl="0"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1)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Cs W 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4822.84KN (By Hand)</a:t>
            </a:r>
          </a:p>
          <a:p>
            <a:pPr lvl="0" algn="l" rtl="0">
              <a:buNone/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 V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4823.29 (By SAP) </a:t>
            </a:r>
          </a:p>
          <a:p>
            <a:pPr lvl="0" algn="l" rtl="0"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have Error = 0.0093% &lt; 5% 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OK</a:t>
            </a:r>
          </a:p>
          <a:p>
            <a:pPr lvl="0" algn="l" rtl="0"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2) Time period</a:t>
            </a:r>
          </a:p>
          <a:p>
            <a:pPr algn="l" rtl="0"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T=Ct*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hn</a:t>
            </a:r>
            <a:r>
              <a:rPr lang="en-US" baseline="30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=0. 04666*23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0.9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=0.7843 Sec</a:t>
            </a:r>
          </a:p>
          <a:p>
            <a:pPr lvl="0" algn="l" rtl="0"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22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Slab Analysis: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4000" dirty="0" smtClean="0"/>
              <a:t>Moment diagrams for slab</a:t>
            </a:r>
            <a:endParaRPr lang="en-US" sz="4000" dirty="0"/>
          </a:p>
        </p:txBody>
      </p:sp>
      <p:pic>
        <p:nvPicPr>
          <p:cNvPr id="4" name="Content Placeholder 3" descr="1.bmp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47800"/>
            <a:ext cx="4343400" cy="4724400"/>
          </a:xfrm>
          <a:prstGeom prst="rect">
            <a:avLst/>
          </a:prstGeom>
        </p:spPr>
      </p:pic>
      <p:pic>
        <p:nvPicPr>
          <p:cNvPr id="5" name="Picture 4" descr="2.bmp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00600" y="1447800"/>
            <a:ext cx="4343400" cy="472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6286520"/>
            <a:ext cx="4262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Bending moment for first slab in X-direction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76998" y="6286520"/>
            <a:ext cx="4267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Bending moment for first slab in Y-direction</a:t>
            </a:r>
            <a:endParaRPr lang="en-US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23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Beam details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24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8429683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Column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38912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project consists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64 columns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different dimensions and directions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1% ≤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steel ratio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≤ 8%  </a:t>
            </a: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economic consideration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Lateral reinforcement for columns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Spacing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shall not exceed the smallest of :</a:t>
            </a:r>
          </a:p>
          <a:p>
            <a:pPr algn="l" rtl="0">
              <a:buNone/>
            </a:pPr>
            <a:endParaRPr lang="en-US" sz="24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Khaldon\Desktop\Khaldon\New folder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929066"/>
            <a:ext cx="7848600" cy="2559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25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/>
              <a:t>Column Reinforcement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857364"/>
          <a:ext cx="82296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737360"/>
                <a:gridCol w="155448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Column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Section(cm)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Longitudinal reinforcement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Lateral reinforcement</a:t>
                      </a:r>
                    </a:p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At the middle    At the end</a:t>
                      </a:r>
                      <a:endParaRPr 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30*50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8 Φ16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 Φ10/16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 Φ10/12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C1`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30*50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10 Φ20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 Φ10/16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 Φ10/12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C2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30*90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14 Φ16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 Φ10/16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 Φ10/12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C3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40*60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12 Φ16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 Φ10/16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 Φ10/12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C4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60*40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12 Φ16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 Φ10/16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 Φ10/12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40*80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16 Φ16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 Φ10/16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 Φ10/12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40*100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20 Φ16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 Φ10/16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 Φ10/12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C7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100*40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20 Φ16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 Φ10/16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Arial"/>
                        </a:rPr>
                        <a:t>2 Φ10/12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C8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30*70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12 Φ16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 Φ10/16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2 Φ10/12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26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27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90724"/>
            <a:ext cx="8715436" cy="443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Footing analysis and design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89120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b="1" dirty="0" smtClean="0"/>
              <a:t>Type of footing: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/>
              <a:t>       First the expected area of footing calculated as follows Σ </a:t>
            </a:r>
            <a:r>
              <a:rPr lang="en-US" b="1" dirty="0" err="1" smtClean="0"/>
              <a:t>Pservice</a:t>
            </a:r>
            <a:r>
              <a:rPr lang="en-US" b="1" dirty="0" smtClean="0"/>
              <a:t> / </a:t>
            </a:r>
            <a:r>
              <a:rPr lang="en-US" b="1" dirty="0" err="1" smtClean="0"/>
              <a:t>qall</a:t>
            </a:r>
            <a:r>
              <a:rPr lang="en-US" b="1" dirty="0" smtClean="0"/>
              <a:t>.= 110030.5 / 250 = 440.122 m2 The ratio of area calculated to the plan area = (440.122 / 750) 100 % = 58.69 % &gt; 50 %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/>
              <a:t>Based on this result a mat foundation selected. </a:t>
            </a:r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28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depth of footing “h “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We assume d= 700 mm and h = 800 mm for mat foundation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29</a:t>
            </a:fld>
            <a:endParaRPr lang="ar-SA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57158" y="3286124"/>
            <a:ext cx="7072362" cy="85725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Thickness checks: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2910" y="4286256"/>
            <a:ext cx="7858180" cy="21431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Wide beam shear check</a:t>
            </a:r>
          </a:p>
          <a:p>
            <a:pPr marL="514350" indent="-514350" algn="l" rtl="0">
              <a:buFont typeface="+mj-lt"/>
              <a:buAutoNum type="arabicPeriod"/>
            </a:pPr>
            <a:endParaRPr lang="en-US" dirty="0" smtClean="0"/>
          </a:p>
          <a:p>
            <a:pPr marL="514350" indent="-514350" algn="l" rtl="0"/>
            <a:r>
              <a:rPr lang="nn-NO" dirty="0" smtClean="0"/>
              <a:t>ɸ Vc = 0.75 * 280.5 * 1000 * 700 / 6 * 1000 = 463 KN</a:t>
            </a:r>
          </a:p>
          <a:p>
            <a:pPr algn="l" rtl="0"/>
            <a:r>
              <a:rPr lang="en-US" dirty="0" smtClean="0"/>
              <a:t>From SAP Vu = 432 KN &lt; 463 KN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OK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Al-</a:t>
            </a:r>
            <a:r>
              <a:rPr lang="en-US" dirty="0" err="1" smtClean="0"/>
              <a:t>Azizi</a:t>
            </a:r>
            <a:r>
              <a:rPr lang="en-US" dirty="0" smtClean="0"/>
              <a:t> Building represents the most common building in Nablus. A one way ribbed slab structural system will be analyzed and designed for seismic load, then a flat plate structural system analyzed and designed for same purpose, In the end an economic comparison between two designs will be made. As a result, a recommendation will be given for the most economic 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4389120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dirty="0" smtClean="0"/>
          </a:p>
          <a:p>
            <a:pPr marL="514350" indent="-514350" algn="l" rtl="0">
              <a:buNone/>
            </a:pPr>
            <a:r>
              <a:rPr lang="en-US" dirty="0" smtClean="0"/>
              <a:t>2) Punching shear check</a:t>
            </a:r>
          </a:p>
          <a:p>
            <a:pPr algn="l" rtl="0"/>
            <a:r>
              <a:rPr lang="en-US" dirty="0" smtClean="0"/>
              <a:t>ɸ </a:t>
            </a:r>
            <a:r>
              <a:rPr lang="en-US" dirty="0" err="1" smtClean="0"/>
              <a:t>Vc</a:t>
            </a:r>
            <a:r>
              <a:rPr lang="en-US" dirty="0" smtClean="0"/>
              <a:t> = 0.75 * 280.5 / 3 = 1.322 </a:t>
            </a:r>
            <a:r>
              <a:rPr lang="en-US" dirty="0" err="1" smtClean="0"/>
              <a:t>MPa</a:t>
            </a:r>
            <a:endParaRPr lang="en-US" dirty="0" smtClean="0"/>
          </a:p>
          <a:p>
            <a:pPr algn="l" rtl="0"/>
            <a:r>
              <a:rPr lang="en-US" dirty="0" smtClean="0"/>
              <a:t>This value compared with stress for column as shown in </a:t>
            </a:r>
            <a:r>
              <a:rPr lang="en-US" b="1" dirty="0" smtClean="0"/>
              <a:t>Table 1, from the table all the</a:t>
            </a:r>
          </a:p>
          <a:p>
            <a:pPr algn="l" rtl="0"/>
            <a:r>
              <a:rPr lang="en-US" dirty="0" smtClean="0"/>
              <a:t>results are ok so the punching is ok.</a:t>
            </a:r>
          </a:p>
          <a:p>
            <a:pPr algn="l" rtl="0"/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30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143248"/>
            <a:ext cx="74295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q (Bearing Capacity)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qall</a:t>
            </a:r>
            <a:r>
              <a:rPr lang="en-US" dirty="0" smtClean="0"/>
              <a:t> = 250 KN/ m2, seismic service load used to check because it is the critical case,</a:t>
            </a:r>
          </a:p>
          <a:p>
            <a:pPr algn="l" rtl="0"/>
            <a:r>
              <a:rPr lang="en-US" dirty="0" smtClean="0"/>
              <a:t>Table 2 shows the results of a sample reading for the check.</a:t>
            </a:r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31</a:t>
            </a:fld>
            <a:endParaRPr lang="ar-SA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786190"/>
            <a:ext cx="742955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7166"/>
            <a:ext cx="8229600" cy="1143000"/>
          </a:xfrm>
        </p:spPr>
        <p:txBody>
          <a:bodyPr/>
          <a:lstStyle/>
          <a:p>
            <a:r>
              <a:rPr lang="en-US" dirty="0" smtClean="0"/>
              <a:t>Mat Foundation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32</a:t>
            </a:fld>
            <a:endParaRPr lang="ar-S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643050"/>
            <a:ext cx="4462469" cy="489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44" y="1571612"/>
            <a:ext cx="442915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33</a:t>
            </a:fld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4500562" cy="508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736"/>
            <a:ext cx="4500562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34</a:t>
            </a:fld>
            <a:endParaRPr lang="ar-SA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436152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143116"/>
            <a:ext cx="450056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slab thickness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From the architectural plan the maximum span length L = 6.15m</a:t>
            </a:r>
          </a:p>
          <a:p>
            <a:pPr algn="l" rtl="0"/>
            <a:r>
              <a:rPr lang="fi-FI" dirty="0" smtClean="0"/>
              <a:t>Hmin1 = (6.15-0.2-0.15) /33 = 0.176 m</a:t>
            </a:r>
          </a:p>
          <a:p>
            <a:pPr algn="l" rtl="0"/>
            <a:r>
              <a:rPr lang="en-US" dirty="0" smtClean="0"/>
              <a:t>Assume slab thickness h = 0.2 m and d = 0.16 m</a:t>
            </a:r>
          </a:p>
          <a:p>
            <a:pPr algn="l" rtl="0"/>
            <a:r>
              <a:rPr lang="de-DE" dirty="0" smtClean="0"/>
              <a:t>Wu slab = 1.2* (5 + 4.3) + 1.6 (2.5) = 15.16 KN/m2</a:t>
            </a:r>
          </a:p>
          <a:p>
            <a:pPr algn="l" rtl="0"/>
            <a:r>
              <a:rPr lang="pl-PL" dirty="0" smtClean="0"/>
              <a:t>Wu balcony = 1.2 (5 + 4.3) + 1.6 (5) = 19.16 KN/m2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35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slab thickness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b="1" dirty="0" smtClean="0"/>
              <a:t>- Check for wide beam shear</a:t>
            </a:r>
          </a:p>
          <a:p>
            <a:pPr algn="l" rtl="0"/>
            <a:r>
              <a:rPr lang="en-US" dirty="0" smtClean="0"/>
              <a:t>ΦV</a:t>
            </a:r>
            <a:r>
              <a:rPr lang="en-US" baseline="-25000" dirty="0" smtClean="0"/>
              <a:t>C</a:t>
            </a:r>
            <a:r>
              <a:rPr lang="en-US" dirty="0" smtClean="0"/>
              <a:t> =98 KN</a:t>
            </a:r>
          </a:p>
          <a:p>
            <a:pPr algn="l" rtl="0"/>
            <a:r>
              <a:rPr lang="en-US" dirty="0" smtClean="0"/>
              <a:t>V</a:t>
            </a:r>
            <a:r>
              <a:rPr lang="en-US" baseline="-25000" dirty="0" smtClean="0"/>
              <a:t>u slab</a:t>
            </a:r>
            <a:r>
              <a:rPr lang="en-US" dirty="0" smtClean="0"/>
              <a:t> =41.54 KN &lt; 98 KN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OK</a:t>
            </a:r>
          </a:p>
          <a:p>
            <a:pPr algn="l" rtl="0"/>
            <a:r>
              <a:rPr lang="en-US" dirty="0" smtClean="0"/>
              <a:t>V</a:t>
            </a:r>
            <a:r>
              <a:rPr lang="en-US" baseline="-25000" dirty="0" smtClean="0"/>
              <a:t>u balcony </a:t>
            </a:r>
            <a:r>
              <a:rPr lang="en-US" dirty="0" smtClean="0"/>
              <a:t>= 52.5 KN &lt; 98 KN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OK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/>
              <a:t>Check punching shear</a:t>
            </a:r>
          </a:p>
          <a:p>
            <a:pPr algn="l" rtl="0"/>
            <a:r>
              <a:rPr lang="en-US" dirty="0" err="1" smtClean="0"/>
              <a:t>Vc</a:t>
            </a:r>
            <a:r>
              <a:rPr lang="en-US" dirty="0" smtClean="0"/>
              <a:t>= 0.33 f</a:t>
            </a:r>
            <a:r>
              <a:rPr lang="en-US" baseline="-25000" dirty="0" smtClean="0"/>
              <a:t>c</a:t>
            </a:r>
            <a:r>
              <a:rPr lang="en-US" baseline="30000" dirty="0" smtClean="0"/>
              <a:t>0.5</a:t>
            </a:r>
            <a:r>
              <a:rPr lang="en-US" dirty="0" smtClean="0"/>
              <a:t> = 1.616 </a:t>
            </a:r>
            <a:r>
              <a:rPr lang="en-US" dirty="0" err="1" smtClean="0"/>
              <a:t>MPa</a:t>
            </a:r>
            <a:endParaRPr lang="en-US" b="1" dirty="0" smtClean="0"/>
          </a:p>
          <a:p>
            <a:pPr algn="l" rtl="0"/>
            <a:r>
              <a:rPr lang="en-US" dirty="0" smtClean="0"/>
              <a:t>Vu= 1152.62/1000 KN/m2 = 1.15 </a:t>
            </a:r>
            <a:r>
              <a:rPr lang="en-US" dirty="0" err="1" smtClean="0"/>
              <a:t>Mpa</a:t>
            </a:r>
            <a:endParaRPr lang="en-US" dirty="0" smtClean="0"/>
          </a:p>
          <a:p>
            <a:pPr algn="l" rtl="0"/>
            <a:r>
              <a:rPr lang="fr-FR" dirty="0" err="1" smtClean="0"/>
              <a:t>Vn</a:t>
            </a:r>
            <a:r>
              <a:rPr lang="fr-FR" dirty="0" smtClean="0"/>
              <a:t> = Vu / ɸ = 1.15/0.75 = 1.53 &lt; 1.616  OK</a:t>
            </a:r>
          </a:p>
          <a:p>
            <a:pPr algn="l" rtl="0"/>
            <a:r>
              <a:rPr lang="en-US" b="1" dirty="0" smtClean="0"/>
              <a:t>So there is no need for reinforcement for punching shear.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36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1.Superimposed Dead Load</a:t>
            </a:r>
            <a:endParaRPr lang="en-US" dirty="0" smtClean="0"/>
          </a:p>
          <a:p>
            <a:pPr algn="l" rtl="0"/>
            <a:r>
              <a:rPr lang="en-US" dirty="0" smtClean="0"/>
              <a:t>Hand calculation = 4.3 * 4555.8 = 19589.94 KN</a:t>
            </a:r>
          </a:p>
          <a:p>
            <a:pPr algn="l" rtl="0"/>
            <a:r>
              <a:rPr lang="en-US" dirty="0" smtClean="0"/>
              <a:t>By SAP = 18762.08 KN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% of difference = 4.41 % &lt; 5 %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OK</a:t>
            </a:r>
          </a:p>
          <a:p>
            <a:pPr algn="l" rtl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37</a:t>
            </a:fld>
            <a:endParaRPr lang="ar-SA"/>
          </a:p>
        </p:txBody>
      </p:sp>
      <p:pic>
        <p:nvPicPr>
          <p:cNvPr id="5" name="Picture 4" descr="C:\Users\Khaldon\Desktop\Khaldon\New folder\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786190"/>
            <a:ext cx="6929486" cy="92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2. Live load</a:t>
            </a:r>
            <a:endParaRPr lang="en-US" dirty="0" smtClean="0"/>
          </a:p>
          <a:p>
            <a:pPr algn="l" rtl="0"/>
            <a:r>
              <a:rPr lang="en-US" dirty="0" smtClean="0"/>
              <a:t>By Hand Basic floor = 2.5*4155.12=10387.8KN</a:t>
            </a:r>
          </a:p>
          <a:p>
            <a:pPr algn="l" rtl="0"/>
            <a:r>
              <a:rPr lang="en-US" dirty="0" smtClean="0"/>
              <a:t>Exterior balconies =5*400.68=2003.4KN</a:t>
            </a:r>
          </a:p>
          <a:p>
            <a:pPr algn="l" rtl="0"/>
            <a:r>
              <a:rPr lang="en-US" dirty="0" smtClean="0"/>
              <a:t>Total = 12391.2 KN</a:t>
            </a:r>
          </a:p>
          <a:p>
            <a:pPr algn="l" rtl="0"/>
            <a:r>
              <a:rPr lang="en-US" dirty="0" smtClean="0"/>
              <a:t>By SAP = 11909.94 KN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% of difference =4% &lt; 5 %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OK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38</a:t>
            </a:fld>
            <a:endParaRPr lang="ar-SA"/>
          </a:p>
        </p:txBody>
      </p:sp>
      <p:pic>
        <p:nvPicPr>
          <p:cNvPr id="5" name="Picture 4" descr="C:\Users\Khaldon\Desktop\Khaldon\New folder\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357694"/>
            <a:ext cx="6858048" cy="878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3. Dead load</a:t>
            </a:r>
            <a:endParaRPr lang="en-US" dirty="0" smtClean="0"/>
          </a:p>
          <a:p>
            <a:pPr algn="l" rtl="0"/>
            <a:r>
              <a:rPr lang="en-US" dirty="0" smtClean="0"/>
              <a:t>By hand= 39745.83 KN</a:t>
            </a:r>
          </a:p>
          <a:p>
            <a:pPr algn="l" rtl="0"/>
            <a:r>
              <a:rPr lang="en-US" dirty="0" smtClean="0"/>
              <a:t>By SAP = 41639.16 KN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% of difference =4.54% &lt; 5%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OK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39</a:t>
            </a:fld>
            <a:endParaRPr lang="ar-SA"/>
          </a:p>
        </p:txBody>
      </p:sp>
      <p:pic>
        <p:nvPicPr>
          <p:cNvPr id="5" name="Picture 4" descr="Captur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928662" y="3286124"/>
            <a:ext cx="7072362" cy="981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  </a:t>
            </a:r>
            <a:r>
              <a:rPr lang="en-US" sz="3600" dirty="0" smtClean="0"/>
              <a:t>Project description</a:t>
            </a:r>
            <a:endParaRPr lang="ar-SA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Consist of six floors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area of the base floor is 766m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l" rtl="0">
              <a:lnSpc>
                <a:spcPct val="150000"/>
              </a:lnSpc>
            </a:pP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height of the first floor is 6m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area of the rest floors for each one is 760m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l" rtl="0">
              <a:lnSpc>
                <a:spcPct val="150000"/>
              </a:lnSpc>
            </a:pP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height of the rest of floors for each one is 3.4m</a:t>
            </a:r>
          </a:p>
          <a:p>
            <a:pPr algn="l">
              <a:buNone/>
            </a:pPr>
            <a:endParaRPr lang="en-US" sz="36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4</a:t>
            </a:fld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6143644"/>
            <a:ext cx="8229600" cy="466708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1000" dirty="0" smtClean="0"/>
              <a:t>Bending moment for first floor slab in X-direction  m11                                                Bending moment for first floor slab in Y-direction, m22     </a:t>
            </a: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40</a:t>
            </a:fld>
            <a:endParaRPr lang="ar-SA"/>
          </a:p>
        </p:txBody>
      </p:sp>
      <p:pic>
        <p:nvPicPr>
          <p:cNvPr id="5" name="Picture 4" descr="Captur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42844" y="1785926"/>
            <a:ext cx="4071966" cy="4286280"/>
          </a:xfrm>
          <a:prstGeom prst="rect">
            <a:avLst/>
          </a:prstGeom>
        </p:spPr>
      </p:pic>
      <p:pic>
        <p:nvPicPr>
          <p:cNvPr id="6" name="Picture 5" descr="Captur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072066" y="1643050"/>
            <a:ext cx="3877216" cy="4267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Beam reinforcement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142976" y="2857496"/>
          <a:ext cx="7000924" cy="1928829"/>
        </p:xfrm>
        <a:graphic>
          <a:graphicData uri="http://schemas.openxmlformats.org/drawingml/2006/table">
            <a:tbl>
              <a:tblPr/>
              <a:tblGrid>
                <a:gridCol w="687348"/>
                <a:gridCol w="1273025"/>
                <a:gridCol w="930784"/>
                <a:gridCol w="715987"/>
                <a:gridCol w="687348"/>
                <a:gridCol w="1360376"/>
                <a:gridCol w="1346056"/>
              </a:tblGrid>
              <a:tr h="27554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Beam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Dimensions(mm)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Bottom steel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Top steel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Top steel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Shear reinforcement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Shear reinforcement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47"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Left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Right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Middle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end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7554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250*750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1ɸ10/100mm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1ɸ10/100mm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54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250*750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1ɸ10/100mm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1ɸ10/100mm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7554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250*750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1ɸ10/100mm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1ɸ10/100mm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54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250*750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1ɸ10/100mm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1ɸ10/100mm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7554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400*350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5ɸ14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1ɸ10/100mm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1ɸ10/100mm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41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reinforcement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42</a:t>
            </a:fld>
            <a:endParaRPr lang="ar-SA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28596" y="1857364"/>
          <a:ext cx="8215369" cy="3681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42"/>
                <a:gridCol w="2053842"/>
                <a:gridCol w="2167944"/>
                <a:gridCol w="1939741"/>
              </a:tblGrid>
              <a:tr h="71438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Column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Section(cm)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Longitudinal reinforcement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Lateral reinforcement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C1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30*40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4 Φ20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1 </a:t>
                      </a: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Φ10/300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C2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30*60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6 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Arial"/>
                        </a:rPr>
                        <a:t>Φ20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2 Φ10/300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C3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30*70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8 Φ20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2 Φ10/300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C4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30*80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8 Φ20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2 Φ10/300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C5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30*90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10 Φ</a:t>
                      </a:r>
                      <a:r>
                        <a:rPr lang="en-US" sz="2000" b="1" i="1" dirty="0" smtClean="0">
                          <a:latin typeface="Times New Roman"/>
                          <a:ea typeface="Calibri"/>
                          <a:cs typeface="Arial"/>
                        </a:rPr>
                        <a:t>20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2 Φ10/300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C6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40*90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12 Φ20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2 Φ10/300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C7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40*110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14 Φ20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2 Φ10/300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C8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110*40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14 Φ20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Arial"/>
                        </a:rPr>
                        <a:t>2 Φ10/300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Footing analysis and design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89120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b="1" dirty="0" smtClean="0"/>
              <a:t>Type of footing: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/>
              <a:t>       First the expected area of footing calculated as follows Σ </a:t>
            </a:r>
            <a:r>
              <a:rPr lang="en-US" b="1" dirty="0" err="1" smtClean="0"/>
              <a:t>Pservice</a:t>
            </a:r>
            <a:r>
              <a:rPr lang="en-US" b="1" dirty="0" smtClean="0"/>
              <a:t> / </a:t>
            </a:r>
            <a:r>
              <a:rPr lang="en-US" b="1" dirty="0" err="1" smtClean="0"/>
              <a:t>qall</a:t>
            </a:r>
            <a:r>
              <a:rPr lang="en-US" b="1" dirty="0" smtClean="0"/>
              <a:t>.= </a:t>
            </a:r>
            <a:r>
              <a:rPr lang="en-US" dirty="0" smtClean="0"/>
              <a:t>106811.3/ 250 = 427.25 </a:t>
            </a:r>
            <a:r>
              <a:rPr lang="en-US" b="1" dirty="0" smtClean="0"/>
              <a:t>m2 The ratio of area calculated to the plan area = (</a:t>
            </a:r>
            <a:r>
              <a:rPr lang="en-US" dirty="0" smtClean="0"/>
              <a:t>427.25</a:t>
            </a:r>
            <a:r>
              <a:rPr lang="en-US" b="1" dirty="0" smtClean="0"/>
              <a:t> / 750) 100 % = </a:t>
            </a:r>
            <a:r>
              <a:rPr lang="en-US" dirty="0" smtClean="0"/>
              <a:t>57 %</a:t>
            </a:r>
            <a:r>
              <a:rPr lang="en-US" b="1" dirty="0" smtClean="0"/>
              <a:t> % &gt; 50 %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/>
              <a:t>Based on this result a mat foundation selected. </a:t>
            </a:r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43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depth of footing “h “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We assume d= 600 mm and h = 700 mm for mat foundation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44</a:t>
            </a:fld>
            <a:endParaRPr lang="ar-SA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57158" y="3286124"/>
            <a:ext cx="7072362" cy="85725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Thickness checks: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2910" y="4286256"/>
            <a:ext cx="7858180" cy="21431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Wide beam shear check</a:t>
            </a:r>
          </a:p>
          <a:p>
            <a:pPr marL="514350" indent="-514350" algn="l" rtl="0">
              <a:buFont typeface="+mj-lt"/>
              <a:buAutoNum type="arabicPeriod"/>
            </a:pPr>
            <a:endParaRPr lang="en-US" dirty="0" smtClean="0"/>
          </a:p>
          <a:p>
            <a:pPr marL="514350" indent="-514350" algn="l" rtl="0"/>
            <a:r>
              <a:rPr lang="nn-NO" dirty="0" smtClean="0"/>
              <a:t>ɸ Vc = 0.75 * 280.5 * 1000 * 600 / 6 * 1000 = 397 KN</a:t>
            </a:r>
          </a:p>
          <a:p>
            <a:pPr algn="l" rtl="0"/>
            <a:r>
              <a:rPr lang="en-US" dirty="0" smtClean="0"/>
              <a:t>From SAP Vu = 370.42 KN &lt; 397 KN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OK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389120"/>
          </a:xfrm>
        </p:spPr>
        <p:txBody>
          <a:bodyPr>
            <a:normAutofit/>
          </a:bodyPr>
          <a:lstStyle/>
          <a:p>
            <a:pPr algn="l" rtl="0"/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Punching shear check</a:t>
            </a:r>
          </a:p>
          <a:p>
            <a:pPr algn="l" rtl="0"/>
            <a:r>
              <a:rPr lang="en-US" dirty="0" smtClean="0"/>
              <a:t>ɸ </a:t>
            </a:r>
            <a:r>
              <a:rPr lang="en-US" dirty="0" err="1" smtClean="0"/>
              <a:t>Vc</a:t>
            </a:r>
            <a:r>
              <a:rPr lang="en-US" dirty="0" smtClean="0"/>
              <a:t> = 0.75 * 280.5 / 3 = 1.322 </a:t>
            </a:r>
            <a:r>
              <a:rPr lang="en-US" dirty="0" err="1" smtClean="0"/>
              <a:t>MPa</a:t>
            </a:r>
            <a:endParaRPr lang="en-US" dirty="0" smtClean="0"/>
          </a:p>
          <a:p>
            <a:pPr algn="l" rtl="0"/>
            <a:r>
              <a:rPr lang="en-US" dirty="0" smtClean="0"/>
              <a:t>This value compared with stress for column as shown in </a:t>
            </a:r>
            <a:r>
              <a:rPr lang="en-US" b="1" dirty="0" smtClean="0"/>
              <a:t>Table 1, from the table all the</a:t>
            </a:r>
          </a:p>
          <a:p>
            <a:pPr algn="l" rtl="0"/>
            <a:r>
              <a:rPr lang="en-US" dirty="0" smtClean="0"/>
              <a:t>results are ok so the punching is ok.</a:t>
            </a:r>
          </a:p>
          <a:p>
            <a:pPr algn="l" rtl="0"/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45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090" y="3214686"/>
            <a:ext cx="810196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q (Bearing Capacity)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qall</a:t>
            </a:r>
            <a:r>
              <a:rPr lang="en-US" dirty="0" smtClean="0"/>
              <a:t> = 250 KN/ m2, seismic service load used to check because it is the critical case,</a:t>
            </a:r>
          </a:p>
          <a:p>
            <a:pPr algn="l" rtl="0"/>
            <a:r>
              <a:rPr lang="en-US" b="1" dirty="0" smtClean="0"/>
              <a:t>Table 2 shows the results of a sample reading for the check.</a:t>
            </a:r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46</a:t>
            </a:fld>
            <a:endParaRPr lang="ar-SA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1538" y="3786190"/>
          <a:ext cx="7572429" cy="2000264"/>
        </p:xfrm>
        <a:graphic>
          <a:graphicData uri="http://schemas.openxmlformats.org/drawingml/2006/table">
            <a:tbl>
              <a:tblPr/>
              <a:tblGrid>
                <a:gridCol w="1250084"/>
                <a:gridCol w="1295750"/>
                <a:gridCol w="1263784"/>
                <a:gridCol w="1262643"/>
                <a:gridCol w="1250084"/>
                <a:gridCol w="1250084"/>
              </a:tblGrid>
              <a:tr h="796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Sample number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Location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 service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Area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rgbClr val="31849B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3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Corner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.0625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240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&lt; 250 OK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4013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Center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.25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232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&lt; 250 OK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13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Edge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.125</a:t>
                      </a:r>
                      <a:endParaRPr lang="en-US" sz="11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200</a:t>
                      </a:r>
                      <a:endParaRPr lang="en-US" sz="110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1849B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&lt; 250 OK</a:t>
                      </a:r>
                      <a:endParaRPr lang="en-US" sz="1100" dirty="0">
                        <a:solidFill>
                          <a:srgbClr val="31849B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47</a:t>
            </a:fld>
            <a:endParaRPr lang="ar-SA"/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435771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5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714488"/>
            <a:ext cx="435768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357166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 Foundation Design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48</a:t>
            </a:fld>
            <a:endParaRPr lang="ar-SA"/>
          </a:p>
        </p:txBody>
      </p:sp>
      <p:pic>
        <p:nvPicPr>
          <p:cNvPr id="10137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4643438" cy="4776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7249" y="1428736"/>
            <a:ext cx="4376751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Shear wall design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/>
          <a:lstStyle/>
          <a:p>
            <a:pPr algn="l" rtl="0"/>
            <a:r>
              <a:rPr lang="en-US" dirty="0" smtClean="0"/>
              <a:t>CSI column program used to design the shear wall; the loads used for design are taken from SAP.</a:t>
            </a:r>
          </a:p>
          <a:p>
            <a:pPr algn="l" rtl="0"/>
            <a:r>
              <a:rPr lang="en-US" sz="2800" b="1" dirty="0" smtClean="0">
                <a:latin typeface="Times New Roman"/>
                <a:ea typeface="Calibri"/>
                <a:cs typeface="Arial"/>
              </a:rPr>
              <a:t> </a:t>
            </a:r>
            <a:r>
              <a:rPr lang="en-US" sz="2400" b="1" dirty="0" smtClean="0">
                <a:latin typeface="Times New Roman"/>
                <a:ea typeface="Calibri"/>
                <a:cs typeface="Arial"/>
              </a:rPr>
              <a:t>We assume Longitudinal reinforcement 1 Φ28/35 cm</a:t>
            </a:r>
          </a:p>
          <a:p>
            <a:pPr algn="l" rtl="0"/>
            <a:endParaRPr lang="en-US" sz="2800" b="1" dirty="0" smtClean="0">
              <a:latin typeface="Times New Roman"/>
              <a:ea typeface="Calibri"/>
              <a:cs typeface="Arial"/>
            </a:endParaRPr>
          </a:p>
          <a:p>
            <a:pPr algn="l" rtl="0"/>
            <a:endParaRPr lang="en-US" sz="2800" b="1" dirty="0" smtClean="0">
              <a:latin typeface="Times New Roman"/>
              <a:ea typeface="Calibri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49</a:t>
            </a:fld>
            <a:endParaRPr lang="ar-SA"/>
          </a:p>
        </p:txBody>
      </p:sp>
      <p:pic>
        <p:nvPicPr>
          <p:cNvPr id="7" name="Picture 6" descr="C:\Users\wael\Desktop\Shear Wall\Flate plate shear wall\صور\Result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3857628"/>
            <a:ext cx="8572528" cy="24288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857232"/>
            <a:ext cx="764386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Shear wall transverse reinforcement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35390"/>
            <a:ext cx="8229600" cy="5422610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Transverse reinforcement </a:t>
            </a:r>
            <a:r>
              <a:rPr lang="en-US" smtClean="0"/>
              <a:t>in x-direction(2ɸ12/10 </a:t>
            </a:r>
            <a:r>
              <a:rPr lang="en-US" dirty="0" smtClean="0"/>
              <a:t>cm)</a:t>
            </a:r>
          </a:p>
          <a:p>
            <a:pPr algn="l" rtl="0">
              <a:buNone/>
            </a:pPr>
            <a:r>
              <a:rPr lang="en-US" dirty="0" smtClean="0"/>
              <a:t>Transverse reinforcement in y-direction(2ɸ12/10 cm)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50</a:t>
            </a:fld>
            <a:endParaRPr lang="ar-SA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286124"/>
            <a:ext cx="416244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en-US" dirty="0" smtClean="0"/>
              <a:t>Stairs design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5186370" cy="3359702"/>
          </a:xfrm>
        </p:spPr>
        <p:txBody>
          <a:bodyPr/>
          <a:lstStyle/>
          <a:p>
            <a:pPr algn="l" rtl="0"/>
            <a:r>
              <a:rPr lang="en-US" b="0" dirty="0" smtClean="0">
                <a:solidFill>
                  <a:schemeClr val="tx1"/>
                </a:solidFill>
              </a:rPr>
              <a:t>Stairs details</a:t>
            </a:r>
          </a:p>
          <a:p>
            <a:pPr lvl="0" algn="l" rtl="0"/>
            <a:r>
              <a:rPr lang="en-US" b="0" dirty="0" smtClean="0">
                <a:solidFill>
                  <a:schemeClr val="tx1"/>
                </a:solidFill>
              </a:rPr>
              <a:t>Concrete unit weight = 25KN/m³</a:t>
            </a:r>
          </a:p>
          <a:p>
            <a:pPr lvl="0" algn="l" rtl="0"/>
            <a:r>
              <a:rPr lang="en-US" b="0" dirty="0" err="1" smtClean="0">
                <a:solidFill>
                  <a:schemeClr val="tx1"/>
                </a:solidFill>
              </a:rPr>
              <a:t>fc</a:t>
            </a:r>
            <a:r>
              <a:rPr lang="en-US" b="0" dirty="0" smtClean="0">
                <a:solidFill>
                  <a:schemeClr val="tx1"/>
                </a:solidFill>
              </a:rPr>
              <a:t> = 28Mpa</a:t>
            </a:r>
          </a:p>
          <a:p>
            <a:pPr lvl="0" algn="l" rtl="0"/>
            <a:r>
              <a:rPr lang="en-US" b="0" dirty="0" err="1" smtClean="0">
                <a:solidFill>
                  <a:schemeClr val="tx1"/>
                </a:solidFill>
              </a:rPr>
              <a:t>Fy</a:t>
            </a:r>
            <a:r>
              <a:rPr lang="en-US" b="0" dirty="0" smtClean="0">
                <a:solidFill>
                  <a:schemeClr val="tx1"/>
                </a:solidFill>
              </a:rPr>
              <a:t>=420Mpa</a:t>
            </a:r>
          </a:p>
          <a:p>
            <a:pPr lvl="0" algn="l" rtl="0"/>
            <a:r>
              <a:rPr lang="en-US" b="0" dirty="0" smtClean="0">
                <a:solidFill>
                  <a:schemeClr val="tx1"/>
                </a:solidFill>
              </a:rPr>
              <a:t>Live load = 5 KN/m</a:t>
            </a:r>
            <a:r>
              <a:rPr lang="en-US" b="0" baseline="30000" dirty="0" smtClean="0">
                <a:solidFill>
                  <a:schemeClr val="tx1"/>
                </a:solidFill>
              </a:rPr>
              <a:t>2</a:t>
            </a:r>
            <a:endParaRPr lang="en-US" b="0" dirty="0" smtClean="0">
              <a:solidFill>
                <a:schemeClr val="tx1"/>
              </a:solidFill>
            </a:endParaRPr>
          </a:p>
          <a:p>
            <a:pPr lvl="0" algn="l" rtl="0"/>
            <a:r>
              <a:rPr lang="en-US" b="0" dirty="0" smtClean="0">
                <a:solidFill>
                  <a:schemeClr val="tx1"/>
                </a:solidFill>
              </a:rPr>
              <a:t>Superimposed dead load = 3 KN/m</a:t>
            </a:r>
            <a:r>
              <a:rPr lang="en-US" b="0" baseline="30000" dirty="0" smtClean="0">
                <a:solidFill>
                  <a:schemeClr val="tx1"/>
                </a:solidFill>
              </a:rPr>
              <a:t>2</a:t>
            </a:r>
            <a:endParaRPr lang="en-US" b="0" dirty="0" smtClean="0">
              <a:solidFill>
                <a:schemeClr val="tx1"/>
              </a:solidFill>
            </a:endParaRPr>
          </a:p>
          <a:p>
            <a:pPr algn="l" rtl="0"/>
            <a:r>
              <a:rPr lang="en-US" b="0" dirty="0" smtClean="0">
                <a:solidFill>
                  <a:schemeClr val="tx1"/>
                </a:solidFill>
              </a:rPr>
              <a:t> </a:t>
            </a:r>
          </a:p>
          <a:p>
            <a:pPr algn="l" rtl="0"/>
            <a:endParaRPr lang="en-US" dirty="0"/>
          </a:p>
        </p:txBody>
      </p:sp>
      <p:pic>
        <p:nvPicPr>
          <p:cNvPr id="5" name="Content Placeholder 4" descr="C:\Users\wael\Desktop\صور فلات\967485_634056456669290_5646731_n.jp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6143636" y="1357298"/>
            <a:ext cx="2775749" cy="384651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51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 err="1" smtClean="0"/>
              <a:t>h</a:t>
            </a:r>
            <a:r>
              <a:rPr lang="en-US" baseline="-25000" dirty="0" err="1" smtClean="0"/>
              <a:t>min</a:t>
            </a:r>
            <a:r>
              <a:rPr lang="en-US" dirty="0" smtClean="0"/>
              <a:t> = (1.1+2.7)/20 = 0.2m</a:t>
            </a:r>
          </a:p>
          <a:p>
            <a:pPr lvl="0" algn="l" rtl="0"/>
            <a:r>
              <a:rPr lang="en-US" dirty="0" smtClean="0"/>
              <a:t>Rise = 0.16 m and run = 0.3 m</a:t>
            </a:r>
          </a:p>
          <a:p>
            <a:pPr algn="l" rtl="0"/>
            <a:r>
              <a:rPr lang="en-US" b="1" dirty="0" smtClean="0"/>
              <a:t>Loading (Flight) </a:t>
            </a:r>
            <a:r>
              <a:rPr lang="en-US" dirty="0" smtClean="0"/>
              <a:t>W</a:t>
            </a:r>
            <a:r>
              <a:rPr lang="en-US" baseline="-25000" dirty="0" smtClean="0"/>
              <a:t>u</a:t>
            </a:r>
            <a:r>
              <a:rPr lang="en-US" dirty="0" smtClean="0"/>
              <a:t> = 20.8*1.45 = 30.16 KN/m</a:t>
            </a:r>
          </a:p>
          <a:p>
            <a:pPr algn="l" rtl="0"/>
            <a:r>
              <a:rPr lang="en-US" b="1" dirty="0" smtClean="0"/>
              <a:t>Loading (Landing) </a:t>
            </a:r>
            <a:r>
              <a:rPr lang="en-US" dirty="0" smtClean="0"/>
              <a:t>W</a:t>
            </a:r>
            <a:r>
              <a:rPr lang="en-US" baseline="-25000" dirty="0" smtClean="0"/>
              <a:t>u</a:t>
            </a:r>
            <a:r>
              <a:rPr lang="en-US" dirty="0" smtClean="0"/>
              <a:t> = 17.6*1.55= 27.28 KN/m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52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28802"/>
            <a:ext cx="9286908" cy="4389120"/>
          </a:xfrm>
        </p:spPr>
        <p:txBody>
          <a:bodyPr/>
          <a:lstStyle/>
          <a:p>
            <a:pPr algn="l" rtl="0"/>
            <a:r>
              <a:rPr lang="en-US" dirty="0" smtClean="0">
                <a:cs typeface="+mj-cs"/>
              </a:rPr>
              <a:t>Check For Shear</a:t>
            </a:r>
          </a:p>
          <a:p>
            <a:pPr algn="l" rtl="0"/>
            <a:r>
              <a:rPr lang="en-US" sz="2400" dirty="0" smtClean="0">
                <a:cs typeface="+mj-cs"/>
              </a:rPr>
              <a:t>V</a:t>
            </a:r>
            <a:r>
              <a:rPr lang="en-US" sz="2400" baseline="-25000" dirty="0" smtClean="0">
                <a:cs typeface="+mj-cs"/>
              </a:rPr>
              <a:t>u</a:t>
            </a:r>
            <a:r>
              <a:rPr lang="en-US" sz="2400" dirty="0" smtClean="0">
                <a:cs typeface="+mj-cs"/>
              </a:rPr>
              <a:t> = 77.904 KN </a:t>
            </a:r>
          </a:p>
          <a:p>
            <a:pPr algn="l" rtl="0"/>
            <a:r>
              <a:rPr lang="ar-SA" sz="2400" dirty="0" smtClean="0">
                <a:cs typeface="+mj-cs"/>
              </a:rPr>
              <a:t>ɸ</a:t>
            </a:r>
            <a:r>
              <a:rPr lang="en-US" sz="2400" dirty="0" err="1" smtClean="0">
                <a:cs typeface="+mj-cs"/>
              </a:rPr>
              <a:t>V</a:t>
            </a:r>
            <a:r>
              <a:rPr lang="en-US" sz="2400" baseline="-25000" dirty="0" err="1" smtClean="0">
                <a:cs typeface="+mj-cs"/>
              </a:rPr>
              <a:t>c</a:t>
            </a:r>
            <a:r>
              <a:rPr lang="en-US" sz="2400" dirty="0" smtClean="0">
                <a:cs typeface="+mj-cs"/>
              </a:rPr>
              <a:t> = ((0.75/6)24</a:t>
            </a:r>
            <a:r>
              <a:rPr lang="en-US" sz="2400" baseline="30000" dirty="0" smtClean="0">
                <a:cs typeface="+mj-cs"/>
              </a:rPr>
              <a:t>0.5</a:t>
            </a:r>
            <a:r>
              <a:rPr lang="en-US" sz="2400" dirty="0" smtClean="0">
                <a:cs typeface="+mj-cs"/>
              </a:rPr>
              <a:t>(1450*160)/1000) = 142 KN&gt; 77.904 KN</a:t>
            </a:r>
            <a:r>
              <a:rPr lang="en-US" sz="2400" dirty="0" smtClean="0">
                <a:cs typeface="+mj-cs"/>
                <a:sym typeface="Wingdings"/>
              </a:rPr>
              <a:t></a:t>
            </a:r>
            <a:r>
              <a:rPr lang="en-US" sz="2400" dirty="0" smtClean="0">
                <a:cs typeface="+mj-cs"/>
              </a:rPr>
              <a:t>OK </a:t>
            </a:r>
          </a:p>
          <a:p>
            <a:pPr algn="l" rtl="0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53</a:t>
            </a:fld>
            <a:endParaRPr lang="ar-SA"/>
          </a:p>
        </p:txBody>
      </p:sp>
      <p:pic>
        <p:nvPicPr>
          <p:cNvPr id="5" name="صورة 0" descr="التقاط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71472" y="4071942"/>
            <a:ext cx="7858180" cy="207170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</a:t>
            </a:r>
            <a:r>
              <a:rPr lang="en-US" baseline="-25000" dirty="0" smtClean="0"/>
              <a:t>u</a:t>
            </a:r>
            <a:r>
              <a:rPr lang="en-US" dirty="0" smtClean="0"/>
              <a:t> = 106.54 </a:t>
            </a:r>
            <a:r>
              <a:rPr lang="en-US" dirty="0" err="1" smtClean="0"/>
              <a:t>KN.m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ρ = 0.006899 &gt;</a:t>
            </a:r>
            <a:r>
              <a:rPr lang="en-US" dirty="0" err="1" smtClean="0"/>
              <a:t>ρ</a:t>
            </a:r>
            <a:r>
              <a:rPr lang="en-US" baseline="-25000" dirty="0" err="1" smtClean="0"/>
              <a:t>min</a:t>
            </a:r>
            <a:r>
              <a:rPr lang="en-US" dirty="0" smtClean="0"/>
              <a:t> = 0.00333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OK </a:t>
            </a:r>
          </a:p>
          <a:p>
            <a:pPr algn="l" rtl="0"/>
            <a:r>
              <a:rPr lang="en-US" dirty="0" smtClean="0"/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0.006899 *1450*160 = 1600.56 mm</a:t>
            </a:r>
            <a:r>
              <a:rPr lang="en-US" baseline="30000" dirty="0" smtClean="0"/>
              <a:t>2 </a:t>
            </a:r>
            <a:r>
              <a:rPr lang="en-US" dirty="0" smtClean="0"/>
              <a:t>(8Φ16)</a:t>
            </a:r>
          </a:p>
          <a:p>
            <a:pPr algn="l" rtl="0"/>
            <a:r>
              <a:rPr lang="en-US" dirty="0" smtClean="0"/>
              <a:t>For shrinkage reinforcement = 0.0018*1000*200 = 500 mm</a:t>
            </a:r>
            <a:r>
              <a:rPr lang="en-US" baseline="30000" dirty="0" smtClean="0"/>
              <a:t>2</a:t>
            </a:r>
            <a:r>
              <a:rPr lang="en-US" dirty="0" smtClean="0"/>
              <a:t> (1Φ10/15cm)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54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Stairs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55</a:t>
            </a:fld>
            <a:endParaRPr lang="ar-SA"/>
          </a:p>
        </p:txBody>
      </p:sp>
      <p:pic>
        <p:nvPicPr>
          <p:cNvPr id="1167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00240"/>
            <a:ext cx="822960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between two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56</a:t>
            </a:fld>
            <a:endParaRPr lang="ar-SA"/>
          </a:p>
        </p:txBody>
      </p:sp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00372"/>
            <a:ext cx="3571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Captur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643570" y="2143116"/>
            <a:ext cx="2428892" cy="201422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143372" y="3286124"/>
            <a:ext cx="1500198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between two systems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670187" y="1916852"/>
          <a:ext cx="5803626" cy="4426060"/>
        </p:xfrm>
        <a:graphic>
          <a:graphicData uri="http://schemas.openxmlformats.org/drawingml/2006/table">
            <a:tbl>
              <a:tblPr/>
              <a:tblGrid>
                <a:gridCol w="2126885"/>
                <a:gridCol w="1600197"/>
                <a:gridCol w="2076544"/>
              </a:tblGrid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Comparison items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One way ribbed system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Flat plate system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Slab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1-Thickness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36cm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20cm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2- Own weight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6KN/m</a:t>
                      </a:r>
                      <a:r>
                        <a:rPr lang="en-US" sz="1100" baseline="300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(per rib)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5KN/m</a:t>
                      </a:r>
                      <a:r>
                        <a:rPr lang="en-US" sz="1100" baseline="300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3-Concrete volume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1.4 cubic meter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4.12 cubic meter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208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4-Concrete weight for meter square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1.7KN/m</a:t>
                      </a:r>
                      <a:r>
                        <a:rPr lang="en-US" sz="1100" baseline="300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5KN/m</a:t>
                      </a:r>
                      <a:r>
                        <a:rPr lang="en-US" sz="1100" baseline="300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5-Steel weight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156.5kg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300.5kg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2084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6-Reinforcement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T2ɸ12/B2ɸ12(Per rib)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T4ɸ12/B4ɸ12(In x and y directions)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88777"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Beams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1-Dimensions(L,W,D)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(6.2X.7X.36),(6.2x.9x.36)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(6.2x.25x.75),(6.2x.25x.75)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2084"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(4.2x.9x.36),(4.2x.4x.36)m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(4.2x.25x.75)m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2-Concrete volume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5.56 cubic meter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3.11 cubic meter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3-Steel weight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515.42kg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211.17kg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88777"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Columns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1-Dimensions(L,W,D)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(3.4x.3x.9),(3.4x.4x.8)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(3.4x.3x.4),(3.4x.3x.7)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algn="l" rtl="0"/>
                      <a:endParaRPr lang="en-US" sz="11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(3.4x.4x.6)m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(3.4x.3x.5),(3.4x.3x.55)m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2-Concrete volume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3.74 cubic meter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2.19 cubic meter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04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3-Steel weight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321.14kg</a:t>
                      </a:r>
                      <a:endParaRPr lang="en-U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205.7kg</a:t>
                      </a:r>
                      <a:endParaRPr lang="en-U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960" marR="67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57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between two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58</a:t>
            </a:fld>
            <a:endParaRPr lang="ar-SA"/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821537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14752"/>
            <a:ext cx="824005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59</a:t>
            </a:fld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428728" y="2967334"/>
            <a:ext cx="561452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Thank you</a:t>
            </a:r>
            <a:endParaRPr lang="ar-SA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Codes and standards: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 ACI 318-08</a:t>
            </a:r>
          </a:p>
          <a:p>
            <a:pPr algn="l" rtl="0">
              <a:lnSpc>
                <a:spcPct val="150000"/>
              </a:lnSpc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 IBC 2006</a:t>
            </a:r>
          </a:p>
          <a:p>
            <a:pPr algn="l" rtl="0">
              <a:lnSpc>
                <a:spcPct val="150000"/>
              </a:lnSpc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 ASCE 7-10</a:t>
            </a:r>
          </a:p>
          <a:p>
            <a:pPr algn="l" rtl="0">
              <a:lnSpc>
                <a:spcPct val="150000"/>
              </a:lnSpc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 SI 413 (Israeli standards)</a:t>
            </a:r>
            <a:endParaRPr lang="ar-SA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6</a:t>
            </a:fld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Loads affecting the building </a:t>
            </a:r>
            <a:br>
              <a:rPr lang="en-US" sz="3600" b="1" dirty="0" smtClean="0"/>
            </a:br>
            <a:r>
              <a:rPr lang="en-US" sz="3600" b="1" dirty="0" smtClean="0"/>
              <a:t>  1-Gravity loads: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4136726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superimposed dead load is 4.3KN/m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ar-S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The live load for basic floor is 2.5 KN/m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The live load for the balcony is 5KN/m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l" rtl="0">
              <a:lnSpc>
                <a:spcPct val="15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Dead Load Calculated By SAP 2000</a:t>
            </a:r>
            <a:endParaRPr lang="en-US" sz="3200" baseline="30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z="1600" smtClean="0"/>
              <a:pPr/>
              <a:t>7</a:t>
            </a:fld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Loads affecting the building </a:t>
            </a:r>
            <a:br>
              <a:rPr lang="en-US" sz="3600" b="1" dirty="0" smtClean="0"/>
            </a:br>
            <a:r>
              <a:rPr lang="en-US" sz="3600" b="1" dirty="0" smtClean="0"/>
              <a:t>   2-Lateral loads:</a:t>
            </a:r>
            <a:endParaRPr lang="ar-SA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Seismic map of Palestine</a:t>
            </a:r>
            <a:endParaRPr lang="ar-SA" dirty="0" smtClean="0"/>
          </a:p>
          <a:p>
            <a:pPr algn="l">
              <a:buNone/>
            </a:pPr>
            <a:endParaRPr lang="ar-SA" dirty="0"/>
          </a:p>
        </p:txBody>
      </p:sp>
      <p:pic>
        <p:nvPicPr>
          <p:cNvPr id="7" name="Picture 5" descr="ddd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57686" y="1357298"/>
            <a:ext cx="4572031" cy="5500702"/>
          </a:xfrm>
          <a:prstGeom prst="rect">
            <a:avLst/>
          </a:prstGeom>
        </p:spPr>
      </p:pic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5B517-D9FC-479C-9ED7-A94E9B8005DB}" type="slidenum">
              <a:rPr lang="ar-SA" smtClean="0"/>
              <a:pPr/>
              <a:t>8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Loads affecting the building </a:t>
            </a:r>
            <a:br>
              <a:rPr lang="en-US" sz="3600" b="1" dirty="0" smtClean="0"/>
            </a:br>
            <a:r>
              <a:rPr lang="en-US" sz="3600" b="1" dirty="0" smtClean="0"/>
              <a:t>   2-Lateral loads: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8838"/>
            <a:ext cx="8229600" cy="4389120"/>
          </a:xfrm>
        </p:spPr>
        <p:txBody>
          <a:bodyPr>
            <a:normAutofit fontScale="70000" lnSpcReduction="20000"/>
          </a:bodyPr>
          <a:lstStyle/>
          <a:p>
            <a:pPr algn="l" rtl="0"/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The seismic zone factor, Z = 0.2</a:t>
            </a:r>
          </a:p>
          <a:p>
            <a:pPr algn="l" rtl="0"/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The soil type is soft limestone, soil class C</a:t>
            </a:r>
          </a:p>
          <a:p>
            <a:pPr algn="l" rtl="0"/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The importance factor, I = 1</a:t>
            </a:r>
          </a:p>
          <a:p>
            <a:pPr algn="l" rtl="0"/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The ductility factor, R = 5(One way ribbed slab)</a:t>
            </a:r>
          </a:p>
          <a:p>
            <a:pPr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ductility factor, R = 3(Flat plate slab)</a:t>
            </a:r>
            <a:endParaRPr lang="en-US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l" rtl="0"/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The system over strength , Omega = 3(both systems)</a:t>
            </a:r>
          </a:p>
          <a:p>
            <a:pPr algn="l" rtl="0"/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Deflection Amplification , </a:t>
            </a:r>
            <a:r>
              <a:rPr lang="en-US" sz="36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Cd</a:t>
            </a: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 = 4.5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(One way ribbed slab)</a:t>
            </a:r>
            <a:endParaRPr lang="en-US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Deflection Amplification ,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= 2.5 ( Flat Plate slab)</a:t>
            </a:r>
          </a:p>
          <a:p>
            <a:pPr algn="l" rtl="0">
              <a:buNone/>
            </a:pPr>
            <a:endParaRPr lang="en-US" sz="36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l">
              <a:buNone/>
            </a:pPr>
            <a:r>
              <a:rPr lang="en-US" sz="3600" dirty="0" smtClean="0"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</a:p>
          <a:p>
            <a:pPr algn="l"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924800" y="6357958"/>
            <a:ext cx="790604" cy="365125"/>
          </a:xfrm>
        </p:spPr>
        <p:txBody>
          <a:bodyPr/>
          <a:lstStyle/>
          <a:p>
            <a:fld id="{B835B517-D9FC-479C-9ED7-A94E9B8005DB}" type="slidenum">
              <a:rPr lang="ar-SA" sz="1600" smtClean="0"/>
              <a:pPr/>
              <a:t>9</a:t>
            </a:fld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1305</TotalTime>
  <Words>1850</Words>
  <Application>Microsoft Office PowerPoint</Application>
  <PresentationFormat>On-screen Show (4:3)</PresentationFormat>
  <Paragraphs>596</Paragraphs>
  <Slides>59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Flow</vt:lpstr>
      <vt:lpstr>Slide 1</vt:lpstr>
      <vt:lpstr>Outline</vt:lpstr>
      <vt:lpstr>Abstract</vt:lpstr>
      <vt:lpstr>  Project description</vt:lpstr>
      <vt:lpstr>Slide 5</vt:lpstr>
      <vt:lpstr>Codes and standards:</vt:lpstr>
      <vt:lpstr>Loads affecting the building    1-Gravity loads:</vt:lpstr>
      <vt:lpstr>Loads affecting the building     2-Lateral loads:</vt:lpstr>
      <vt:lpstr>Loads affecting the building     2-Lateral loads:</vt:lpstr>
      <vt:lpstr>Loads affecting the building    2-Lateral loads:</vt:lpstr>
      <vt:lpstr>One way ribbed slab Slab thickness:</vt:lpstr>
      <vt:lpstr>Slide 12</vt:lpstr>
      <vt:lpstr>Slide 13</vt:lpstr>
      <vt:lpstr>Check shear for slab: </vt:lpstr>
      <vt:lpstr>Shrinkage steel for slab:</vt:lpstr>
      <vt:lpstr>Slide 16</vt:lpstr>
      <vt:lpstr>Response spectrum function</vt:lpstr>
      <vt:lpstr>Checks</vt:lpstr>
      <vt:lpstr>2) Equilibrium Check</vt:lpstr>
      <vt:lpstr>Slide 20</vt:lpstr>
      <vt:lpstr>2) Equilibrium Check</vt:lpstr>
      <vt:lpstr>3)Seismic check</vt:lpstr>
      <vt:lpstr>Slab Analysis:  Moment diagrams for slab</vt:lpstr>
      <vt:lpstr>Slide 24</vt:lpstr>
      <vt:lpstr>Column Data</vt:lpstr>
      <vt:lpstr>Column Reinforcement</vt:lpstr>
      <vt:lpstr>Slide 27</vt:lpstr>
      <vt:lpstr>Footing analysis and design</vt:lpstr>
      <vt:lpstr>The depth of footing “h “</vt:lpstr>
      <vt:lpstr>Slide 30</vt:lpstr>
      <vt:lpstr>Check q (Bearing Capacity)</vt:lpstr>
      <vt:lpstr>Mat Foundation Design</vt:lpstr>
      <vt:lpstr>Slide 33</vt:lpstr>
      <vt:lpstr>Slide 34</vt:lpstr>
      <vt:lpstr>Check slab thickness</vt:lpstr>
      <vt:lpstr>Check slab thickness</vt:lpstr>
      <vt:lpstr>Equilibrium check</vt:lpstr>
      <vt:lpstr>Equilibrium check</vt:lpstr>
      <vt:lpstr>Equilibrium check</vt:lpstr>
      <vt:lpstr>Slide 40</vt:lpstr>
      <vt:lpstr>         Beam reinforcement</vt:lpstr>
      <vt:lpstr>Column reinforcement</vt:lpstr>
      <vt:lpstr>Footing analysis and design</vt:lpstr>
      <vt:lpstr>The depth of footing “h “</vt:lpstr>
      <vt:lpstr>Slide 45</vt:lpstr>
      <vt:lpstr>Check q (Bearing Capacity)</vt:lpstr>
      <vt:lpstr>Slide 47</vt:lpstr>
      <vt:lpstr>Slide 48</vt:lpstr>
      <vt:lpstr>Shear wall design </vt:lpstr>
      <vt:lpstr>Shear wall transverse reinforcement</vt:lpstr>
      <vt:lpstr>Stairs design</vt:lpstr>
      <vt:lpstr>Slide 52</vt:lpstr>
      <vt:lpstr>Slide 53</vt:lpstr>
      <vt:lpstr>Slide 54</vt:lpstr>
      <vt:lpstr>Stairs details</vt:lpstr>
      <vt:lpstr>Comparison between two systems</vt:lpstr>
      <vt:lpstr>Comparison between two systems</vt:lpstr>
      <vt:lpstr>Comparison between two systems</vt:lpstr>
      <vt:lpstr>Slide 59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Mohammad</dc:creator>
  <cp:lastModifiedBy>MT2X.COM</cp:lastModifiedBy>
  <cp:revision>302</cp:revision>
  <dcterms:created xsi:type="dcterms:W3CDTF">2013-12-17T09:22:11Z</dcterms:created>
  <dcterms:modified xsi:type="dcterms:W3CDTF">2014-05-14T11:49:02Z</dcterms:modified>
</cp:coreProperties>
</file>