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  <p:sldMasterId id="2147483757" r:id="rId2"/>
  </p:sldMasterIdLst>
  <p:notesMasterIdLst>
    <p:notesMasterId r:id="rId118"/>
  </p:notesMasterIdLst>
  <p:handoutMasterIdLst>
    <p:handoutMasterId r:id="rId119"/>
  </p:handoutMasterIdLst>
  <p:sldIdLst>
    <p:sldId id="257" r:id="rId3"/>
    <p:sldId id="259" r:id="rId4"/>
    <p:sldId id="261" r:id="rId5"/>
    <p:sldId id="397" r:id="rId6"/>
    <p:sldId id="264" r:id="rId7"/>
    <p:sldId id="372" r:id="rId8"/>
    <p:sldId id="374" r:id="rId9"/>
    <p:sldId id="373" r:id="rId10"/>
    <p:sldId id="375" r:id="rId11"/>
    <p:sldId id="396" r:id="rId12"/>
    <p:sldId id="376" r:id="rId13"/>
    <p:sldId id="377" r:id="rId14"/>
    <p:sldId id="378" r:id="rId15"/>
    <p:sldId id="379" r:id="rId16"/>
    <p:sldId id="380" r:id="rId17"/>
    <p:sldId id="389" r:id="rId18"/>
    <p:sldId id="381" r:id="rId19"/>
    <p:sldId id="383" r:id="rId20"/>
    <p:sldId id="384" r:id="rId21"/>
    <p:sldId id="265" r:id="rId22"/>
    <p:sldId id="266" r:id="rId23"/>
    <p:sldId id="267" r:id="rId24"/>
    <p:sldId id="268" r:id="rId25"/>
    <p:sldId id="269" r:id="rId26"/>
    <p:sldId id="271" r:id="rId27"/>
    <p:sldId id="272" r:id="rId28"/>
    <p:sldId id="274" r:id="rId29"/>
    <p:sldId id="276" r:id="rId30"/>
    <p:sldId id="278" r:id="rId31"/>
    <p:sldId id="280" r:id="rId32"/>
    <p:sldId id="282" r:id="rId33"/>
    <p:sldId id="284" r:id="rId34"/>
    <p:sldId id="286" r:id="rId35"/>
    <p:sldId id="288" r:id="rId36"/>
    <p:sldId id="290" r:id="rId37"/>
    <p:sldId id="291" r:id="rId38"/>
    <p:sldId id="292" r:id="rId39"/>
    <p:sldId id="293" r:id="rId40"/>
    <p:sldId id="295" r:id="rId41"/>
    <p:sldId id="297" r:id="rId42"/>
    <p:sldId id="299" r:id="rId43"/>
    <p:sldId id="300" r:id="rId44"/>
    <p:sldId id="302" r:id="rId45"/>
    <p:sldId id="304" r:id="rId46"/>
    <p:sldId id="318" r:id="rId47"/>
    <p:sldId id="317" r:id="rId48"/>
    <p:sldId id="306" r:id="rId49"/>
    <p:sldId id="307" r:id="rId50"/>
    <p:sldId id="308" r:id="rId51"/>
    <p:sldId id="310" r:id="rId52"/>
    <p:sldId id="391" r:id="rId53"/>
    <p:sldId id="390" r:id="rId54"/>
    <p:sldId id="312" r:id="rId55"/>
    <p:sldId id="313" r:id="rId56"/>
    <p:sldId id="314" r:id="rId57"/>
    <p:sldId id="322" r:id="rId58"/>
    <p:sldId id="324" r:id="rId59"/>
    <p:sldId id="315" r:id="rId60"/>
    <p:sldId id="316" r:id="rId61"/>
    <p:sldId id="319" r:id="rId62"/>
    <p:sldId id="395" r:id="rId63"/>
    <p:sldId id="323" r:id="rId64"/>
    <p:sldId id="321" r:id="rId65"/>
    <p:sldId id="320" r:id="rId66"/>
    <p:sldId id="326" r:id="rId67"/>
    <p:sldId id="394" r:id="rId68"/>
    <p:sldId id="325" r:id="rId69"/>
    <p:sldId id="327" r:id="rId70"/>
    <p:sldId id="328" r:id="rId71"/>
    <p:sldId id="393" r:id="rId72"/>
    <p:sldId id="392" r:id="rId73"/>
    <p:sldId id="329" r:id="rId74"/>
    <p:sldId id="332" r:id="rId75"/>
    <p:sldId id="333" r:id="rId76"/>
    <p:sldId id="334" r:id="rId77"/>
    <p:sldId id="335" r:id="rId78"/>
    <p:sldId id="336" r:id="rId79"/>
    <p:sldId id="337" r:id="rId80"/>
    <p:sldId id="339" r:id="rId81"/>
    <p:sldId id="341" r:id="rId82"/>
    <p:sldId id="342" r:id="rId83"/>
    <p:sldId id="343" r:id="rId84"/>
    <p:sldId id="345" r:id="rId85"/>
    <p:sldId id="399" r:id="rId86"/>
    <p:sldId id="400" r:id="rId87"/>
    <p:sldId id="401" r:id="rId88"/>
    <p:sldId id="402" r:id="rId89"/>
    <p:sldId id="403" r:id="rId90"/>
    <p:sldId id="404" r:id="rId91"/>
    <p:sldId id="405" r:id="rId92"/>
    <p:sldId id="406" r:id="rId93"/>
    <p:sldId id="407" r:id="rId94"/>
    <p:sldId id="408" r:id="rId95"/>
    <p:sldId id="409" r:id="rId96"/>
    <p:sldId id="410" r:id="rId97"/>
    <p:sldId id="411" r:id="rId98"/>
    <p:sldId id="412" r:id="rId99"/>
    <p:sldId id="413" r:id="rId100"/>
    <p:sldId id="414" r:id="rId101"/>
    <p:sldId id="415" r:id="rId102"/>
    <p:sldId id="416" r:id="rId103"/>
    <p:sldId id="417" r:id="rId104"/>
    <p:sldId id="418" r:id="rId105"/>
    <p:sldId id="419" r:id="rId106"/>
    <p:sldId id="420" r:id="rId107"/>
    <p:sldId id="421" r:id="rId108"/>
    <p:sldId id="422" r:id="rId109"/>
    <p:sldId id="423" r:id="rId110"/>
    <p:sldId id="424" r:id="rId111"/>
    <p:sldId id="425" r:id="rId112"/>
    <p:sldId id="426" r:id="rId113"/>
    <p:sldId id="427" r:id="rId114"/>
    <p:sldId id="428" r:id="rId115"/>
    <p:sldId id="429" r:id="rId116"/>
    <p:sldId id="430" r:id="rId1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>
      <p:cViewPr varScale="1">
        <p:scale>
          <a:sx n="74" d="100"/>
          <a:sy n="74" d="100"/>
        </p:scale>
        <p:origin x="6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tableStyles" Target="tableStyles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notesMaster" Target="notesMasters/notesMaster1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handoutMaster" Target="handoutMasters/handoutMaster1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viewProps" Target="viewProps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5417F6-1AA8-45B3-AFA9-92EAA18062E7}" type="doc">
      <dgm:prSet loTypeId="urn:microsoft.com/office/officeart/2005/8/layout/pyramid2" loCatId="pyramid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29EBB4-0C51-41B6-A467-2BF6091BD421}">
      <dgm:prSet custT="1"/>
      <dgm:spPr/>
      <dgm:t>
        <a:bodyPr/>
        <a:lstStyle/>
        <a:p>
          <a:pPr rtl="0"/>
          <a:r>
            <a:rPr lang="en-US" sz="2500" b="1" dirty="0">
              <a:latin typeface="Cambria" panose="02040503050406030204" pitchFamily="18" charset="0"/>
            </a:rPr>
            <a:t>Introduction</a:t>
          </a:r>
        </a:p>
      </dgm:t>
    </dgm:pt>
    <dgm:pt modelId="{E6C2AF83-DCF2-4DCC-892B-310A3B602C53}" type="parTrans" cxnId="{7473837C-BDB0-462C-BEE5-4D25D68356B8}">
      <dgm:prSet/>
      <dgm:spPr/>
      <dgm:t>
        <a:bodyPr/>
        <a:lstStyle/>
        <a:p>
          <a:endParaRPr lang="en-US"/>
        </a:p>
      </dgm:t>
    </dgm:pt>
    <dgm:pt modelId="{FB93AAEB-B334-461F-B001-B0ECEA708BBC}" type="sibTrans" cxnId="{7473837C-BDB0-462C-BEE5-4D25D68356B8}">
      <dgm:prSet/>
      <dgm:spPr/>
      <dgm:t>
        <a:bodyPr/>
        <a:lstStyle/>
        <a:p>
          <a:endParaRPr lang="en-US"/>
        </a:p>
      </dgm:t>
    </dgm:pt>
    <dgm:pt modelId="{7EBEA21A-5756-4551-963E-6D53C3A33022}">
      <dgm:prSet custT="1"/>
      <dgm:spPr/>
      <dgm:t>
        <a:bodyPr/>
        <a:lstStyle/>
        <a:p>
          <a:pPr rtl="0"/>
          <a:r>
            <a:rPr lang="en-US" sz="2500" b="1" dirty="0">
              <a:latin typeface="Cambria" panose="02040503050406030204" pitchFamily="18" charset="0"/>
            </a:rPr>
            <a:t>Architectural Design</a:t>
          </a:r>
        </a:p>
      </dgm:t>
    </dgm:pt>
    <dgm:pt modelId="{E541751D-FBF1-484D-BC38-4FBDF439FF93}" type="parTrans" cxnId="{D2679FE5-3785-4198-9E40-24917C565FDD}">
      <dgm:prSet/>
      <dgm:spPr/>
      <dgm:t>
        <a:bodyPr/>
        <a:lstStyle/>
        <a:p>
          <a:endParaRPr lang="en-US"/>
        </a:p>
      </dgm:t>
    </dgm:pt>
    <dgm:pt modelId="{F3A26BFB-34EC-4384-9D57-70B592E756BC}" type="sibTrans" cxnId="{D2679FE5-3785-4198-9E40-24917C565FDD}">
      <dgm:prSet/>
      <dgm:spPr/>
      <dgm:t>
        <a:bodyPr/>
        <a:lstStyle/>
        <a:p>
          <a:endParaRPr lang="en-US"/>
        </a:p>
      </dgm:t>
    </dgm:pt>
    <dgm:pt modelId="{9D013196-6C0E-436D-B7EA-4C4884507EEF}">
      <dgm:prSet custT="1"/>
      <dgm:spPr/>
      <dgm:t>
        <a:bodyPr/>
        <a:lstStyle/>
        <a:p>
          <a:pPr rtl="0"/>
          <a:r>
            <a:rPr lang="en-US" sz="2500" b="1" dirty="0">
              <a:latin typeface="Cambria" panose="02040503050406030204" pitchFamily="18" charset="0"/>
            </a:rPr>
            <a:t>Environmental Design</a:t>
          </a:r>
        </a:p>
      </dgm:t>
    </dgm:pt>
    <dgm:pt modelId="{CF45249D-5F01-43CB-926A-A7EDACB81ECC}" type="parTrans" cxnId="{5B1BE1D1-9D97-483C-95B7-78C0B8803090}">
      <dgm:prSet/>
      <dgm:spPr/>
      <dgm:t>
        <a:bodyPr/>
        <a:lstStyle/>
        <a:p>
          <a:endParaRPr lang="en-US"/>
        </a:p>
      </dgm:t>
    </dgm:pt>
    <dgm:pt modelId="{7A4785FF-5024-49CD-A7EB-B7CE93BF8A99}" type="sibTrans" cxnId="{5B1BE1D1-9D97-483C-95B7-78C0B8803090}">
      <dgm:prSet/>
      <dgm:spPr/>
      <dgm:t>
        <a:bodyPr/>
        <a:lstStyle/>
        <a:p>
          <a:endParaRPr lang="en-US"/>
        </a:p>
      </dgm:t>
    </dgm:pt>
    <dgm:pt modelId="{3FA2F73C-AF1F-440F-B802-98D05361280B}">
      <dgm:prSet custT="1"/>
      <dgm:spPr/>
      <dgm:t>
        <a:bodyPr/>
        <a:lstStyle/>
        <a:p>
          <a:pPr rtl="0"/>
          <a:r>
            <a:rPr lang="en-US" sz="2500" b="1" dirty="0">
              <a:latin typeface="Cambria" panose="02040503050406030204" pitchFamily="18" charset="0"/>
            </a:rPr>
            <a:t>Electrical Design</a:t>
          </a:r>
        </a:p>
      </dgm:t>
    </dgm:pt>
    <dgm:pt modelId="{B3282C00-30ED-400D-BBEE-DAC378C2D506}" type="parTrans" cxnId="{AB0AC90D-CD0F-49D4-B86D-C6CF67D00AFA}">
      <dgm:prSet/>
      <dgm:spPr/>
      <dgm:t>
        <a:bodyPr/>
        <a:lstStyle/>
        <a:p>
          <a:endParaRPr lang="en-US"/>
        </a:p>
      </dgm:t>
    </dgm:pt>
    <dgm:pt modelId="{142ABEFE-6B05-45B7-AFF3-9F67483A4BA8}" type="sibTrans" cxnId="{AB0AC90D-CD0F-49D4-B86D-C6CF67D00AFA}">
      <dgm:prSet/>
      <dgm:spPr/>
      <dgm:t>
        <a:bodyPr/>
        <a:lstStyle/>
        <a:p>
          <a:endParaRPr lang="en-US"/>
        </a:p>
      </dgm:t>
    </dgm:pt>
    <dgm:pt modelId="{94BF1E17-CFEF-476F-85E3-3D7E3419DA46}">
      <dgm:prSet custT="1"/>
      <dgm:spPr/>
      <dgm:t>
        <a:bodyPr/>
        <a:lstStyle/>
        <a:p>
          <a:pPr rtl="0"/>
          <a:r>
            <a:rPr lang="en-US" sz="2500" b="1" dirty="0">
              <a:latin typeface="Cambria" panose="02040503050406030204" pitchFamily="18" charset="0"/>
            </a:rPr>
            <a:t>Quantity Surveying and Cost Estimation</a:t>
          </a:r>
        </a:p>
      </dgm:t>
    </dgm:pt>
    <dgm:pt modelId="{A6DAB69A-9D2B-4466-938D-8CA1320A9E9B}" type="parTrans" cxnId="{74BDCFFE-F1A1-4786-AF50-D9A3D50B7BA7}">
      <dgm:prSet/>
      <dgm:spPr/>
      <dgm:t>
        <a:bodyPr/>
        <a:lstStyle/>
        <a:p>
          <a:endParaRPr lang="en-US"/>
        </a:p>
      </dgm:t>
    </dgm:pt>
    <dgm:pt modelId="{3D8DB025-34C6-4FEA-9FCC-E61E8DF3BAFF}" type="sibTrans" cxnId="{74BDCFFE-F1A1-4786-AF50-D9A3D50B7BA7}">
      <dgm:prSet/>
      <dgm:spPr/>
      <dgm:t>
        <a:bodyPr/>
        <a:lstStyle/>
        <a:p>
          <a:endParaRPr lang="en-US"/>
        </a:p>
      </dgm:t>
    </dgm:pt>
    <dgm:pt modelId="{6998CEC6-EB4E-4F37-8AA4-511BB170F55C}">
      <dgm:prSet custT="1"/>
      <dgm:spPr/>
      <dgm:t>
        <a:bodyPr/>
        <a:lstStyle/>
        <a:p>
          <a:pPr rtl="0"/>
          <a:r>
            <a:rPr lang="en-US" sz="2500" b="1" dirty="0">
              <a:latin typeface="Cambria" panose="02040503050406030204" pitchFamily="18" charset="0"/>
            </a:rPr>
            <a:t>Mechanical Design</a:t>
          </a:r>
        </a:p>
      </dgm:t>
    </dgm:pt>
    <dgm:pt modelId="{40EB9722-B7C1-4430-B58B-84C485EC45E4}" type="parTrans" cxnId="{E45B2F9F-C29F-4DC8-8342-EF16877B8951}">
      <dgm:prSet/>
      <dgm:spPr/>
      <dgm:t>
        <a:bodyPr/>
        <a:lstStyle/>
        <a:p>
          <a:endParaRPr lang="en-US"/>
        </a:p>
      </dgm:t>
    </dgm:pt>
    <dgm:pt modelId="{7A8DF66E-ED9A-4413-8583-F49F6EA0D73B}" type="sibTrans" cxnId="{E45B2F9F-C29F-4DC8-8342-EF16877B8951}">
      <dgm:prSet/>
      <dgm:spPr/>
      <dgm:t>
        <a:bodyPr/>
        <a:lstStyle/>
        <a:p>
          <a:endParaRPr lang="en-US"/>
        </a:p>
      </dgm:t>
    </dgm:pt>
    <dgm:pt modelId="{8779DBC3-093E-4E65-823D-3FF66D8992B8}">
      <dgm:prSet custT="1"/>
      <dgm:spPr/>
      <dgm:t>
        <a:bodyPr/>
        <a:lstStyle/>
        <a:p>
          <a:pPr rtl="0"/>
          <a:r>
            <a:rPr lang="en-US" sz="2500" b="1" dirty="0">
              <a:latin typeface="Cambria" panose="02040503050406030204" pitchFamily="18" charset="0"/>
            </a:rPr>
            <a:t>Structural Design</a:t>
          </a:r>
        </a:p>
      </dgm:t>
    </dgm:pt>
    <dgm:pt modelId="{4BE1DB4E-1A04-4382-9970-38F6350F4B29}" type="parTrans" cxnId="{95AD291B-C014-43DA-8101-FFDD9BC8EE0F}">
      <dgm:prSet/>
      <dgm:spPr/>
      <dgm:t>
        <a:bodyPr/>
        <a:lstStyle/>
        <a:p>
          <a:endParaRPr lang="en-US"/>
        </a:p>
      </dgm:t>
    </dgm:pt>
    <dgm:pt modelId="{A1D37E44-B571-49F7-9F43-46F9162EA41B}" type="sibTrans" cxnId="{95AD291B-C014-43DA-8101-FFDD9BC8EE0F}">
      <dgm:prSet/>
      <dgm:spPr/>
      <dgm:t>
        <a:bodyPr/>
        <a:lstStyle/>
        <a:p>
          <a:endParaRPr lang="en-US"/>
        </a:p>
      </dgm:t>
    </dgm:pt>
    <dgm:pt modelId="{4A7B6421-6FB6-4E86-B8D5-73182C5D6659}" type="pres">
      <dgm:prSet presAssocID="{1F5417F6-1AA8-45B3-AFA9-92EAA18062E7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61E13C90-B91F-4015-90A3-61B8C649715B}" type="pres">
      <dgm:prSet presAssocID="{1F5417F6-1AA8-45B3-AFA9-92EAA18062E7}" presName="pyramid" presStyleLbl="node1" presStyleIdx="0" presStyleCnt="1" custLinFactNeighborY="-761"/>
      <dgm:spPr>
        <a:solidFill>
          <a:schemeClr val="accent5">
            <a:lumMod val="75000"/>
          </a:schemeClr>
        </a:solidFill>
      </dgm:spPr>
    </dgm:pt>
    <dgm:pt modelId="{039D0FF3-BBEC-4C96-874E-8BBC50242D72}" type="pres">
      <dgm:prSet presAssocID="{1F5417F6-1AA8-45B3-AFA9-92EAA18062E7}" presName="theList" presStyleCnt="0"/>
      <dgm:spPr/>
    </dgm:pt>
    <dgm:pt modelId="{00803970-99A2-4936-B25E-0C1D72885B6D}" type="pres">
      <dgm:prSet presAssocID="{2929EBB4-0C51-41B6-A467-2BF6091BD421}" presName="aNode" presStyleLbl="fgAcc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EAB33E-0769-4018-9D30-EC582B3489F5}" type="pres">
      <dgm:prSet presAssocID="{2929EBB4-0C51-41B6-A467-2BF6091BD421}" presName="aSpace" presStyleCnt="0"/>
      <dgm:spPr/>
    </dgm:pt>
    <dgm:pt modelId="{0CBF37E2-C627-4892-8C5E-86B7DF96F9D4}" type="pres">
      <dgm:prSet presAssocID="{7EBEA21A-5756-4551-963E-6D53C3A33022}" presName="aNode" presStyleLbl="fgAcc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34AFD7-78D6-4468-A763-AA3A5A6B5153}" type="pres">
      <dgm:prSet presAssocID="{7EBEA21A-5756-4551-963E-6D53C3A33022}" presName="aSpace" presStyleCnt="0"/>
      <dgm:spPr/>
    </dgm:pt>
    <dgm:pt modelId="{ECF628A8-6911-47FF-BEA4-01DD14BE6025}" type="pres">
      <dgm:prSet presAssocID="{9D013196-6C0E-436D-B7EA-4C4884507EEF}" presName="aNode" presStyleLbl="fgAcc1" presStyleIdx="2" presStyleCnt="7" custLinFactNeighborX="356" custLinFactNeighborY="-167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C4A05C-FF28-4CA8-B06F-A191BD3C6917}" type="pres">
      <dgm:prSet presAssocID="{9D013196-6C0E-436D-B7EA-4C4884507EEF}" presName="aSpace" presStyleCnt="0"/>
      <dgm:spPr/>
    </dgm:pt>
    <dgm:pt modelId="{33C0DC00-5EF6-4FC4-B79B-1C5A07DDD5E1}" type="pres">
      <dgm:prSet presAssocID="{8779DBC3-093E-4E65-823D-3FF66D8992B8}" presName="aNode" presStyleLbl="fgAcc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A11F71-B7F7-45EF-9ED6-8CCB627E52E1}" type="pres">
      <dgm:prSet presAssocID="{8779DBC3-093E-4E65-823D-3FF66D8992B8}" presName="aSpace" presStyleCnt="0"/>
      <dgm:spPr/>
    </dgm:pt>
    <dgm:pt modelId="{B5953358-4256-4AC6-BA21-EADC786751EA}" type="pres">
      <dgm:prSet presAssocID="{3FA2F73C-AF1F-440F-B802-98D05361280B}" presName="aNode" presStyleLbl="fgAcc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4EF063-2B47-4C89-8651-496F8BB87178}" type="pres">
      <dgm:prSet presAssocID="{3FA2F73C-AF1F-440F-B802-98D05361280B}" presName="aSpace" presStyleCnt="0"/>
      <dgm:spPr/>
    </dgm:pt>
    <dgm:pt modelId="{B812A217-706B-401C-B858-F83D679F84AE}" type="pres">
      <dgm:prSet presAssocID="{6998CEC6-EB4E-4F37-8AA4-511BB170F55C}" presName="aNode" presStyleLbl="fgAcc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D5C19C-FBCA-4B80-BD49-773E2BF11F0B}" type="pres">
      <dgm:prSet presAssocID="{6998CEC6-EB4E-4F37-8AA4-511BB170F55C}" presName="aSpace" presStyleCnt="0"/>
      <dgm:spPr/>
    </dgm:pt>
    <dgm:pt modelId="{85186FC6-3BFB-4E8C-8035-F982C7B9813E}" type="pres">
      <dgm:prSet presAssocID="{94BF1E17-CFEF-476F-85E3-3D7E3419DA46}" presName="aNode" presStyleLbl="fgAcc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20EE08-DF4E-42C7-8A17-D145B06B79E3}" type="pres">
      <dgm:prSet presAssocID="{94BF1E17-CFEF-476F-85E3-3D7E3419DA46}" presName="aSpace" presStyleCnt="0"/>
      <dgm:spPr/>
    </dgm:pt>
  </dgm:ptLst>
  <dgm:cxnLst>
    <dgm:cxn modelId="{E37ADA04-C6E9-4582-9D53-0D4EACF939D7}" type="presOf" srcId="{9D013196-6C0E-436D-B7EA-4C4884507EEF}" destId="{ECF628A8-6911-47FF-BEA4-01DD14BE6025}" srcOrd="0" destOrd="0" presId="urn:microsoft.com/office/officeart/2005/8/layout/pyramid2"/>
    <dgm:cxn modelId="{861D6429-3B4B-4B71-8586-C9E3CE9818F9}" type="presOf" srcId="{94BF1E17-CFEF-476F-85E3-3D7E3419DA46}" destId="{85186FC6-3BFB-4E8C-8035-F982C7B9813E}" srcOrd="0" destOrd="0" presId="urn:microsoft.com/office/officeart/2005/8/layout/pyramid2"/>
    <dgm:cxn modelId="{AB0AC90D-CD0F-49D4-B86D-C6CF67D00AFA}" srcId="{1F5417F6-1AA8-45B3-AFA9-92EAA18062E7}" destId="{3FA2F73C-AF1F-440F-B802-98D05361280B}" srcOrd="4" destOrd="0" parTransId="{B3282C00-30ED-400D-BBEE-DAC378C2D506}" sibTransId="{142ABEFE-6B05-45B7-AFF3-9F67483A4BA8}"/>
    <dgm:cxn modelId="{95AD291B-C014-43DA-8101-FFDD9BC8EE0F}" srcId="{1F5417F6-1AA8-45B3-AFA9-92EAA18062E7}" destId="{8779DBC3-093E-4E65-823D-3FF66D8992B8}" srcOrd="3" destOrd="0" parTransId="{4BE1DB4E-1A04-4382-9970-38F6350F4B29}" sibTransId="{A1D37E44-B571-49F7-9F43-46F9162EA41B}"/>
    <dgm:cxn modelId="{74BDCFFE-F1A1-4786-AF50-D9A3D50B7BA7}" srcId="{1F5417F6-1AA8-45B3-AFA9-92EAA18062E7}" destId="{94BF1E17-CFEF-476F-85E3-3D7E3419DA46}" srcOrd="6" destOrd="0" parTransId="{A6DAB69A-9D2B-4466-938D-8CA1320A9E9B}" sibTransId="{3D8DB025-34C6-4FEA-9FCC-E61E8DF3BAFF}"/>
    <dgm:cxn modelId="{D2679FE5-3785-4198-9E40-24917C565FDD}" srcId="{1F5417F6-1AA8-45B3-AFA9-92EAA18062E7}" destId="{7EBEA21A-5756-4551-963E-6D53C3A33022}" srcOrd="1" destOrd="0" parTransId="{E541751D-FBF1-484D-BC38-4FBDF439FF93}" sibTransId="{F3A26BFB-34EC-4384-9D57-70B592E756BC}"/>
    <dgm:cxn modelId="{46E280EA-3957-41F2-9E8B-9AD73777221B}" type="presOf" srcId="{2929EBB4-0C51-41B6-A467-2BF6091BD421}" destId="{00803970-99A2-4936-B25E-0C1D72885B6D}" srcOrd="0" destOrd="0" presId="urn:microsoft.com/office/officeart/2005/8/layout/pyramid2"/>
    <dgm:cxn modelId="{E45B2F9F-C29F-4DC8-8342-EF16877B8951}" srcId="{1F5417F6-1AA8-45B3-AFA9-92EAA18062E7}" destId="{6998CEC6-EB4E-4F37-8AA4-511BB170F55C}" srcOrd="5" destOrd="0" parTransId="{40EB9722-B7C1-4430-B58B-84C485EC45E4}" sibTransId="{7A8DF66E-ED9A-4413-8583-F49F6EA0D73B}"/>
    <dgm:cxn modelId="{DF02F1DA-A5DC-4F2B-9203-A04C99642743}" type="presOf" srcId="{3FA2F73C-AF1F-440F-B802-98D05361280B}" destId="{B5953358-4256-4AC6-BA21-EADC786751EA}" srcOrd="0" destOrd="0" presId="urn:microsoft.com/office/officeart/2005/8/layout/pyramid2"/>
    <dgm:cxn modelId="{CD01DE04-00C8-4550-A1B6-46CA9226C3E1}" type="presOf" srcId="{6998CEC6-EB4E-4F37-8AA4-511BB170F55C}" destId="{B812A217-706B-401C-B858-F83D679F84AE}" srcOrd="0" destOrd="0" presId="urn:microsoft.com/office/officeart/2005/8/layout/pyramid2"/>
    <dgm:cxn modelId="{80754072-7B44-41C8-8FC5-24D6F3C6A220}" type="presOf" srcId="{8779DBC3-093E-4E65-823D-3FF66D8992B8}" destId="{33C0DC00-5EF6-4FC4-B79B-1C5A07DDD5E1}" srcOrd="0" destOrd="0" presId="urn:microsoft.com/office/officeart/2005/8/layout/pyramid2"/>
    <dgm:cxn modelId="{CA3F011B-43CF-4826-A051-1D396CAF48D5}" type="presOf" srcId="{7EBEA21A-5756-4551-963E-6D53C3A33022}" destId="{0CBF37E2-C627-4892-8C5E-86B7DF96F9D4}" srcOrd="0" destOrd="0" presId="urn:microsoft.com/office/officeart/2005/8/layout/pyramid2"/>
    <dgm:cxn modelId="{1A375671-7948-43A9-BADE-C1FBB8FC9784}" type="presOf" srcId="{1F5417F6-1AA8-45B3-AFA9-92EAA18062E7}" destId="{4A7B6421-6FB6-4E86-B8D5-73182C5D6659}" srcOrd="0" destOrd="0" presId="urn:microsoft.com/office/officeart/2005/8/layout/pyramid2"/>
    <dgm:cxn modelId="{7473837C-BDB0-462C-BEE5-4D25D68356B8}" srcId="{1F5417F6-1AA8-45B3-AFA9-92EAA18062E7}" destId="{2929EBB4-0C51-41B6-A467-2BF6091BD421}" srcOrd="0" destOrd="0" parTransId="{E6C2AF83-DCF2-4DCC-892B-310A3B602C53}" sibTransId="{FB93AAEB-B334-461F-B001-B0ECEA708BBC}"/>
    <dgm:cxn modelId="{5B1BE1D1-9D97-483C-95B7-78C0B8803090}" srcId="{1F5417F6-1AA8-45B3-AFA9-92EAA18062E7}" destId="{9D013196-6C0E-436D-B7EA-4C4884507EEF}" srcOrd="2" destOrd="0" parTransId="{CF45249D-5F01-43CB-926A-A7EDACB81ECC}" sibTransId="{7A4785FF-5024-49CD-A7EB-B7CE93BF8A99}"/>
    <dgm:cxn modelId="{7D80150F-A33A-4E16-84A9-40F57075FCEB}" type="presParOf" srcId="{4A7B6421-6FB6-4E86-B8D5-73182C5D6659}" destId="{61E13C90-B91F-4015-90A3-61B8C649715B}" srcOrd="0" destOrd="0" presId="urn:microsoft.com/office/officeart/2005/8/layout/pyramid2"/>
    <dgm:cxn modelId="{864D81B0-EC4B-4416-81D6-65A874243609}" type="presParOf" srcId="{4A7B6421-6FB6-4E86-B8D5-73182C5D6659}" destId="{039D0FF3-BBEC-4C96-874E-8BBC50242D72}" srcOrd="1" destOrd="0" presId="urn:microsoft.com/office/officeart/2005/8/layout/pyramid2"/>
    <dgm:cxn modelId="{1B976C8E-216D-4053-B5C7-E9A617BA9214}" type="presParOf" srcId="{039D0FF3-BBEC-4C96-874E-8BBC50242D72}" destId="{00803970-99A2-4936-B25E-0C1D72885B6D}" srcOrd="0" destOrd="0" presId="urn:microsoft.com/office/officeart/2005/8/layout/pyramid2"/>
    <dgm:cxn modelId="{E91BCA91-6A2E-491D-B891-F9CD9250C304}" type="presParOf" srcId="{039D0FF3-BBEC-4C96-874E-8BBC50242D72}" destId="{3EEAB33E-0769-4018-9D30-EC582B3489F5}" srcOrd="1" destOrd="0" presId="urn:microsoft.com/office/officeart/2005/8/layout/pyramid2"/>
    <dgm:cxn modelId="{0D427B57-880E-416F-B4AA-6CF9A2D3F7B5}" type="presParOf" srcId="{039D0FF3-BBEC-4C96-874E-8BBC50242D72}" destId="{0CBF37E2-C627-4892-8C5E-86B7DF96F9D4}" srcOrd="2" destOrd="0" presId="urn:microsoft.com/office/officeart/2005/8/layout/pyramid2"/>
    <dgm:cxn modelId="{826A72BD-3F9B-473A-BBD4-6F74F1801B1B}" type="presParOf" srcId="{039D0FF3-BBEC-4C96-874E-8BBC50242D72}" destId="{C534AFD7-78D6-4468-A763-AA3A5A6B5153}" srcOrd="3" destOrd="0" presId="urn:microsoft.com/office/officeart/2005/8/layout/pyramid2"/>
    <dgm:cxn modelId="{B98BF8E5-E2BD-4DFC-BC3A-E643E69AB9F0}" type="presParOf" srcId="{039D0FF3-BBEC-4C96-874E-8BBC50242D72}" destId="{ECF628A8-6911-47FF-BEA4-01DD14BE6025}" srcOrd="4" destOrd="0" presId="urn:microsoft.com/office/officeart/2005/8/layout/pyramid2"/>
    <dgm:cxn modelId="{E35DF7E6-68C7-47A6-9D06-CFE960D54286}" type="presParOf" srcId="{039D0FF3-BBEC-4C96-874E-8BBC50242D72}" destId="{EDC4A05C-FF28-4CA8-B06F-A191BD3C6917}" srcOrd="5" destOrd="0" presId="urn:microsoft.com/office/officeart/2005/8/layout/pyramid2"/>
    <dgm:cxn modelId="{F6F685DC-4F78-4815-A857-93CA300ECF34}" type="presParOf" srcId="{039D0FF3-BBEC-4C96-874E-8BBC50242D72}" destId="{33C0DC00-5EF6-4FC4-B79B-1C5A07DDD5E1}" srcOrd="6" destOrd="0" presId="urn:microsoft.com/office/officeart/2005/8/layout/pyramid2"/>
    <dgm:cxn modelId="{77A8A847-73E4-4C0E-B2C0-0801E0A03E4B}" type="presParOf" srcId="{039D0FF3-BBEC-4C96-874E-8BBC50242D72}" destId="{2AA11F71-B7F7-45EF-9ED6-8CCB627E52E1}" srcOrd="7" destOrd="0" presId="urn:microsoft.com/office/officeart/2005/8/layout/pyramid2"/>
    <dgm:cxn modelId="{95CF29AE-6D44-48D2-BB53-B890CF259BA4}" type="presParOf" srcId="{039D0FF3-BBEC-4C96-874E-8BBC50242D72}" destId="{B5953358-4256-4AC6-BA21-EADC786751EA}" srcOrd="8" destOrd="0" presId="urn:microsoft.com/office/officeart/2005/8/layout/pyramid2"/>
    <dgm:cxn modelId="{E51C91A4-B7CB-45F1-A7D6-311F20AF2566}" type="presParOf" srcId="{039D0FF3-BBEC-4C96-874E-8BBC50242D72}" destId="{844EF063-2B47-4C89-8651-496F8BB87178}" srcOrd="9" destOrd="0" presId="urn:microsoft.com/office/officeart/2005/8/layout/pyramid2"/>
    <dgm:cxn modelId="{B5849870-6EC9-4FE6-8ABF-497C82FC3F98}" type="presParOf" srcId="{039D0FF3-BBEC-4C96-874E-8BBC50242D72}" destId="{B812A217-706B-401C-B858-F83D679F84AE}" srcOrd="10" destOrd="0" presId="urn:microsoft.com/office/officeart/2005/8/layout/pyramid2"/>
    <dgm:cxn modelId="{BE4FB780-6B14-4F7C-B858-54B8A2B6AD6F}" type="presParOf" srcId="{039D0FF3-BBEC-4C96-874E-8BBC50242D72}" destId="{1DD5C19C-FBCA-4B80-BD49-773E2BF11F0B}" srcOrd="11" destOrd="0" presId="urn:microsoft.com/office/officeart/2005/8/layout/pyramid2"/>
    <dgm:cxn modelId="{3827761B-0D43-43BA-9264-40EAD6BAA469}" type="presParOf" srcId="{039D0FF3-BBEC-4C96-874E-8BBC50242D72}" destId="{85186FC6-3BFB-4E8C-8035-F982C7B9813E}" srcOrd="12" destOrd="0" presId="urn:microsoft.com/office/officeart/2005/8/layout/pyramid2"/>
    <dgm:cxn modelId="{5690620E-6B80-4439-9002-ED45E6807D82}" type="presParOf" srcId="{039D0FF3-BBEC-4C96-874E-8BBC50242D72}" destId="{2820EE08-DF4E-42C7-8A17-D145B06B79E3}" srcOrd="1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A08596-1DEA-4750-8D6F-E9CA2C0F9745}" type="datetimeFigureOut">
              <a:rPr lang="en-US" smtClean="0"/>
              <a:t>12/27/2017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11E13-BB3B-4CA1-B8A5-37E3FCD65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6046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1F352-76D0-46A5-B15C-3E8E831A7A32}" type="datetimeFigureOut">
              <a:rPr lang="en-US" smtClean="0"/>
              <a:t>12/27/2017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32E456-44BC-47CD-A124-615ACEE37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079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32E456-44BC-47CD-A124-615ACEE378A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700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32E456-44BC-47CD-A124-615ACEE378AD}" type="slidenum">
              <a:rPr lang="en-US" smtClean="0"/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816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32E456-44BC-47CD-A124-615ACEE378AD}" type="slidenum">
              <a:rPr lang="en-US" smtClean="0"/>
              <a:t>114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182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01909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33437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92130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78075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52992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54133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46553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89419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15398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24718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800773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91099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071732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14489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57684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08755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04913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9960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76074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14559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29442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12022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386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37496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40072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40664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1497337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03525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036277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2755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4513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5FCBEF"/>
                </a:solidFill>
              </a:rPr>
              <a:pPr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95457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5FCBEF"/>
                </a:solidFill>
              </a:rPr>
              <a:pPr defTabSz="457200"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909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ransition spd="med">
    <p:pull dir="r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12/27/2017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5FCBEF"/>
                </a:solidFill>
              </a:rPr>
              <a:pPr defTabSz="457200"/>
              <a:t>‹#›</a:t>
            </a:fld>
            <a:endParaRPr lang="en-US" dirty="0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08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  <p:sldLayoutId id="2147483771" r:id="rId14"/>
    <p:sldLayoutId id="2147483772" r:id="rId15"/>
    <p:sldLayoutId id="2147483773" r:id="rId16"/>
  </p:sldLayoutIdLst>
  <p:transition spd="med">
    <p:pull dir="r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2.png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4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2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0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jpeg"/><Relationship Id="rId4" Type="http://schemas.microsoft.com/office/2007/relationships/hdphoto" Target="../media/hdphoto10.wdp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jpeg"/></Relationships>
</file>

<file path=ppt/slides/_rels/slide94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3.wdp"/><Relationship Id="rId4" Type="http://schemas.openxmlformats.org/officeDocument/2006/relationships/image" Target="../media/image98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3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6.png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9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emf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emf"/><Relationship Id="rId2" Type="http://schemas.openxmlformats.org/officeDocument/2006/relationships/image" Target="../media/image117.emf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emf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6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jpeg"/><Relationship Id="rId5" Type="http://schemas.openxmlformats.org/officeDocument/2006/relationships/image" Target="../media/image130.jpg"/><Relationship Id="rId4" Type="http://schemas.openxmlformats.org/officeDocument/2006/relationships/image" Target="../media/image129.jpe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-1910810" y="3608092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Supervised </a:t>
            </a:r>
            <a:r>
              <a:rPr lang="en-US" sz="24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</a:p>
          <a:p>
            <a:pPr algn="ctr"/>
            <a:r>
              <a:rPr lang="en-US" sz="2400" b="1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Dr.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</a:rPr>
              <a:t>Muhannad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 Haj Hussein</a:t>
            </a:r>
            <a:endParaRPr lang="en-US" sz="2400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654070"/>
            <a:ext cx="11213326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1440" tIns="45720" rIns="91440" bIns="45720">
            <a:spAutoFit/>
          </a:bodyPr>
          <a:lstStyle/>
          <a:p>
            <a:pPr defTabSz="457200"/>
            <a:r>
              <a:rPr lang="en-US" sz="5400" b="1" dirty="0">
                <a:solidFill>
                  <a:schemeClr val="accent5"/>
                </a:solidFill>
              </a:rPr>
              <a:t>PUBLIC TRANSPORTATION STATION</a:t>
            </a:r>
            <a:endParaRPr lang="en-US" sz="5400" dirty="0">
              <a:solidFill>
                <a:schemeClr val="accent5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9143" y="2826282"/>
            <a:ext cx="301396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lang="en-US" sz="24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br>
              <a:rPr lang="en-US" sz="24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b="1" dirty="0" smtClean="0">
                <a:solidFill>
                  <a:srgbClr val="002060"/>
                </a:solidFill>
              </a:rPr>
              <a:t>Diya </a:t>
            </a:r>
            <a:r>
              <a:rPr lang="en-US" sz="2400" b="1" dirty="0" err="1" smtClean="0">
                <a:solidFill>
                  <a:srgbClr val="002060"/>
                </a:solidFill>
              </a:rPr>
              <a:t>Tahayneh</a:t>
            </a:r>
            <a:endParaRPr lang="en-US" sz="2400" dirty="0">
              <a:solidFill>
                <a:srgbClr val="002060"/>
              </a:solidFill>
            </a:endParaRPr>
          </a:p>
          <a:p>
            <a:pPr algn="ctr" defTabSz="457200">
              <a:lnSpc>
                <a:spcPct val="150000"/>
              </a:lnSpc>
            </a:pPr>
            <a:r>
              <a:rPr lang="en-US" sz="2400" b="1" dirty="0">
                <a:solidFill>
                  <a:srgbClr val="002060"/>
                </a:solidFill>
              </a:rPr>
              <a:t>Karam Al-</a:t>
            </a:r>
            <a:r>
              <a:rPr lang="en-US" sz="2400" b="1" dirty="0" err="1">
                <a:solidFill>
                  <a:srgbClr val="002060"/>
                </a:solidFill>
              </a:rPr>
              <a:t>Deek</a:t>
            </a:r>
            <a:endParaRPr lang="en-US" sz="2400" b="1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457200">
              <a:lnSpc>
                <a:spcPct val="150000"/>
              </a:lnSpc>
            </a:pPr>
            <a:r>
              <a:rPr lang="en-US" sz="2400" b="1" dirty="0">
                <a:solidFill>
                  <a:srgbClr val="002060"/>
                </a:solidFill>
              </a:rPr>
              <a:t>Mohammad </a:t>
            </a:r>
            <a:r>
              <a:rPr lang="en-US" sz="2400" b="1" dirty="0" err="1">
                <a:solidFill>
                  <a:srgbClr val="002060"/>
                </a:solidFill>
              </a:rPr>
              <a:t>K</a:t>
            </a:r>
            <a:r>
              <a:rPr lang="en-US" sz="2400" b="1" dirty="0" err="1" smtClean="0">
                <a:solidFill>
                  <a:srgbClr val="002060"/>
                </a:solidFill>
              </a:rPr>
              <a:t>harraz</a:t>
            </a:r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93457" y="2666710"/>
            <a:ext cx="325689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lang="en-US" sz="24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An-</a:t>
            </a:r>
            <a:r>
              <a:rPr lang="en-US" sz="2400" b="1" dirty="0" err="1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Najah</a:t>
            </a:r>
            <a:r>
              <a:rPr lang="en-US" sz="24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National University</a:t>
            </a:r>
          </a:p>
          <a:p>
            <a:pPr algn="ctr" defTabSz="457200">
              <a:lnSpc>
                <a:spcPct val="150000"/>
              </a:lnSpc>
            </a:pPr>
            <a:endParaRPr lang="en-US" sz="2400" b="1" dirty="0">
              <a:ln w="0"/>
              <a:solidFill>
                <a:schemeClr val="accent5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 defTabSz="457200">
              <a:lnSpc>
                <a:spcPct val="150000"/>
              </a:lnSpc>
            </a:pPr>
            <a:r>
              <a:rPr lang="en-US" sz="24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Faculty of Engineering</a:t>
            </a:r>
          </a:p>
          <a:p>
            <a:pPr algn="ctr" defTabSz="457200">
              <a:lnSpc>
                <a:spcPct val="150000"/>
              </a:lnSpc>
            </a:pPr>
            <a:r>
              <a:rPr lang="en-US" sz="24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Building Engineering Department</a:t>
            </a:r>
          </a:p>
        </p:txBody>
      </p:sp>
      <p:sp>
        <p:nvSpPr>
          <p:cNvPr id="9" name="Rectangle 8"/>
          <p:cNvSpPr/>
          <p:nvPr/>
        </p:nvSpPr>
        <p:spPr>
          <a:xfrm>
            <a:off x="11149452" y="6083030"/>
            <a:ext cx="400897" cy="369332"/>
          </a:xfrm>
          <a:prstGeom prst="rect">
            <a:avLst/>
          </a:prstGeom>
          <a:gradFill rotWithShape="1">
            <a:gsLst>
              <a:gs pos="0">
                <a:sysClr val="windowText" lastClr="000000">
                  <a:tint val="96000"/>
                  <a:lumMod val="100000"/>
                </a:sysClr>
              </a:gs>
              <a:gs pos="78000">
                <a:sysClr val="windowText" lastClr="000000">
                  <a:shade val="94000"/>
                  <a:lumMod val="94000"/>
                </a:sysClr>
              </a:gs>
            </a:gsLst>
            <a:lin ang="5400000" scaled="0"/>
          </a:gradFill>
          <a:ln w="12700" cap="rnd" cmpd="sng" algn="ctr">
            <a:solidFill>
              <a:sysClr val="windowText" lastClr="000000"/>
            </a:solidFill>
            <a:prstDash val="solid"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81B074-5119-4AE8-9C05-0D79E96340D8}" type="slidenum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</a:rPr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355" y="251026"/>
            <a:ext cx="1554615" cy="155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447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83943" y="830890"/>
            <a:ext cx="7822568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0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</a:p>
        </p:txBody>
      </p:sp>
      <p:graphicFrame>
        <p:nvGraphicFramePr>
          <p:cNvPr id="2" name="Diagram 1"/>
          <p:cNvGraphicFramePr/>
          <p:nvPr>
            <p:extLst/>
          </p:nvPr>
        </p:nvGraphicFramePr>
        <p:xfrm>
          <a:off x="287377" y="359355"/>
          <a:ext cx="6263051" cy="61459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11048152" y="6083030"/>
            <a:ext cx="40089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>
                <a:solidFill>
                  <a:prstClr val="white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12638795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E13C90-B91F-4015-90A3-61B8C64971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>
                                            <p:graphicEl>
                                              <a:dgm id="{61E13C90-B91F-4015-90A3-61B8C64971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0803970-99A2-4936-B25E-0C1D72885B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2">
                                            <p:graphicEl>
                                              <a:dgm id="{00803970-99A2-4936-B25E-0C1D72885B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CBF37E2-C627-4892-8C5E-86B7DF96F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">
                                            <p:graphicEl>
                                              <a:dgm id="{0CBF37E2-C627-4892-8C5E-86B7DF96F9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CF628A8-6911-47FF-BEA4-01DD14BE60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>
                                            <p:graphicEl>
                                              <a:dgm id="{ECF628A8-6911-47FF-BEA4-01DD14BE60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3C0DC00-5EF6-4FC4-B79B-1C5A07DDD5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">
                                            <p:graphicEl>
                                              <a:dgm id="{33C0DC00-5EF6-4FC4-B79B-1C5A07DDD5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5953358-4256-4AC6-BA21-EADC78675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">
                                            <p:graphicEl>
                                              <a:dgm id="{B5953358-4256-4AC6-BA21-EADC786751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812A217-706B-401C-B858-F83D679F84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">
                                            <p:graphicEl>
                                              <a:dgm id="{B812A217-706B-401C-B858-F83D679F84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5186FC6-3BFB-4E8C-8035-F982C7B981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2">
                                            <p:graphicEl>
                                              <a:dgm id="{85186FC6-3BFB-4E8C-8035-F982C7B981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0921" y="2320058"/>
            <a:ext cx="805496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54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048152" y="6083030"/>
            <a:ext cx="40089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>
                <a:solidFill>
                  <a:prstClr val="white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22801458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628" y="1056639"/>
            <a:ext cx="10699310" cy="57861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Public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transportation station: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located in </a:t>
            </a:r>
            <a:r>
              <a:rPr lang="en-US" sz="3000" b="1" dirty="0" smtClean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Jenin, </a:t>
            </a:r>
            <a:r>
              <a:rPr lang="en-US" sz="3000" b="1" dirty="0" err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Yahya</a:t>
            </a:r>
            <a:r>
              <a:rPr lang="en-US" sz="3000" b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Ayyash</a:t>
            </a:r>
            <a:r>
              <a:rPr lang="en-US" sz="3000" b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Center </a:t>
            </a:r>
            <a:endParaRPr lang="en-US" sz="3000" b="1" dirty="0" smtClean="0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000" b="1" dirty="0" smtClean="0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000" b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smtClean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consider as one of major future projects of Jenin municipality </a:t>
            </a:r>
            <a:endParaRPr lang="en-US" sz="3000" b="1" dirty="0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solidFill>
                <a:srgbClr val="002060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en-US" sz="3000" b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goal was to provide an integrated design of a public transportation </a:t>
            </a:r>
            <a:r>
              <a:rPr lang="en-US" sz="3000" b="1" dirty="0" smtClean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that </a:t>
            </a:r>
            <a:r>
              <a:rPr lang="en-US" sz="3000" b="1" dirty="0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takes into account all design aspects</a:t>
            </a:r>
          </a:p>
          <a:p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54938" y="6276213"/>
            <a:ext cx="40089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>
                <a:solidFill>
                  <a:prstClr val="white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23287922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1" y="2320058"/>
            <a:ext cx="8054965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Architectural Design</a:t>
            </a:r>
            <a:endParaRPr lang="en-US" sz="54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048152" y="6083030"/>
            <a:ext cx="40089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>
                <a:solidFill>
                  <a:prstClr val="white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93052455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7562" y="660650"/>
            <a:ext cx="247900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Site map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a7mad\Desktop\123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1356" y="1245425"/>
            <a:ext cx="10193763" cy="4872040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7493" y="1348456"/>
            <a:ext cx="1031716" cy="148309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37592" y="35896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14222" y="6332908"/>
            <a:ext cx="40089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44212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2771" y="631653"/>
            <a:ext cx="247900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Site Plan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75474" y="24693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252" y="924040"/>
            <a:ext cx="7170582" cy="57999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0350" y="1016373"/>
            <a:ext cx="735392" cy="105712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048152" y="6083030"/>
            <a:ext cx="40089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34921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6437" y="259054"/>
            <a:ext cx="37545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Ground </a:t>
            </a: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floor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040" y="1055805"/>
            <a:ext cx="9968247" cy="559613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13687" y="7438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0524" y="1168152"/>
            <a:ext cx="759853" cy="109228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589065" y="6147424"/>
            <a:ext cx="40089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3063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6437" y="259054"/>
            <a:ext cx="37545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First </a:t>
            </a: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floor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284" y="1028495"/>
            <a:ext cx="7997971" cy="55440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13687" y="7438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758" y="1142395"/>
            <a:ext cx="759853" cy="109228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048152" y="6083030"/>
            <a:ext cx="40089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1411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6436" y="1613270"/>
            <a:ext cx="37545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Circulations 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13687" y="7438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6387" y="843829"/>
            <a:ext cx="7854950" cy="593335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576186" y="6070151"/>
            <a:ext cx="478439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37464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37592" y="35896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836020"/>
            <a:ext cx="30753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East Elevation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79" y="1513529"/>
            <a:ext cx="10058400" cy="5029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550428" y="6083030"/>
            <a:ext cx="517076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11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07565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282" y="1128408"/>
            <a:ext cx="33346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North Elevation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37592" y="35896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10" y="1713183"/>
            <a:ext cx="10058400" cy="5029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98913" y="6160304"/>
            <a:ext cx="54982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12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19110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4713" y="19154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9011" y="864361"/>
            <a:ext cx="33346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South Elevation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449136"/>
            <a:ext cx="10058400" cy="5029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517740" y="6109004"/>
            <a:ext cx="459612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13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01770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4713" y="19154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403" y="960983"/>
            <a:ext cx="33346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West Elevation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90" y="1545758"/>
            <a:ext cx="10058400" cy="5029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397528" y="6095908"/>
            <a:ext cx="605582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14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81353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4713" y="19154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403" y="960983"/>
            <a:ext cx="33346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Section A – A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76" y="2021817"/>
            <a:ext cx="10058400" cy="33424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048152" y="6083030"/>
            <a:ext cx="478440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15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77073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713" y="1263128"/>
            <a:ext cx="8670761" cy="524173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4713" y="19154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048152" y="6083030"/>
            <a:ext cx="452682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67778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4713" y="19154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403" y="960983"/>
            <a:ext cx="33346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3D model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946" y="1545758"/>
            <a:ext cx="10058400" cy="5029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473155" y="6095909"/>
            <a:ext cx="491318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17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83119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4713" y="19154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E6B91E">
                    <a:lumMod val="50000"/>
                  </a:srgb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E6B91E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403" y="960983"/>
            <a:ext cx="33346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3D model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431" y="1545758"/>
            <a:ext cx="10058400" cy="5029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21639" y="6083030"/>
            <a:ext cx="504198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83769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4713" y="19154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E6B91E">
                    <a:lumMod val="50000"/>
                  </a:srgbClr>
                </a:solidFill>
                <a:latin typeface="Cambria" panose="02040503050406030204" pitchFamily="18" charset="0"/>
              </a:rPr>
              <a:t>Architectural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E6B91E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403" y="960983"/>
            <a:ext cx="33346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3D model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52" y="1545758"/>
            <a:ext cx="10058400" cy="5029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86034" y="6057273"/>
            <a:ext cx="52406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07010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320058"/>
            <a:ext cx="782256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Design</a:t>
            </a:r>
            <a:endParaRPr lang="en-US" sz="54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048152" y="6083030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20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46146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54885" y="1806439"/>
            <a:ext cx="3650358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Daylight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</a:endParaRP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Thermal Design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Acoustics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048152" y="6083030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21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8" name="صورة 2" descr="C:\Users\a7mad\Desktop\FU\dis bild\17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8804" y="1120462"/>
            <a:ext cx="6742942" cy="471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2257502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88210" y="2998782"/>
            <a:ext cx="3818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prstClr val="black"/>
                </a:solidFill>
                <a:latin typeface="Cambria" panose="02040503050406030204" pitchFamily="18" charset="0"/>
              </a:rPr>
              <a:t>corridors in the first floor</a:t>
            </a:r>
          </a:p>
        </p:txBody>
      </p:sp>
      <p:sp>
        <p:nvSpPr>
          <p:cNvPr id="7" name="Rectangle 6"/>
          <p:cNvSpPr/>
          <p:nvPr/>
        </p:nvSpPr>
        <p:spPr>
          <a:xfrm>
            <a:off x="11239220" y="6113355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22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93490" y="3522807"/>
            <a:ext cx="19404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prstClr val="black"/>
                </a:solidFill>
                <a:latin typeface="Cambria" panose="02040503050406030204" pitchFamily="18" charset="0"/>
              </a:rPr>
              <a:t>D.F = </a:t>
            </a:r>
            <a:r>
              <a:rPr lang="en-US" sz="24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4.45% </a:t>
            </a:r>
            <a:endParaRPr lang="en-US" sz="2400" b="1" dirty="0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088210" y="2874061"/>
            <a:ext cx="3904295" cy="117277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صورة 1" descr="C:\Users\a7mad\Desktop\FU\dis bild\28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4557" y="1245705"/>
            <a:ext cx="7553739" cy="5236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8993490" y="1387326"/>
            <a:ext cx="1755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Daylight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14216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4000" y="442748"/>
            <a:ext cx="59373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87" y="1267582"/>
            <a:ext cx="7894749" cy="539624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flipH="1">
            <a:off x="8383649" y="3217815"/>
            <a:ext cx="38851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400" b="1" dirty="0">
                <a:solidFill>
                  <a:prstClr val="black"/>
                </a:solidFill>
                <a:latin typeface="Cambria" panose="02040503050406030204" pitchFamily="18" charset="0"/>
              </a:rPr>
              <a:t>Cafeteria in </a:t>
            </a:r>
            <a:r>
              <a:rPr lang="en-US" sz="24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the first </a:t>
            </a:r>
            <a:r>
              <a:rPr lang="en-US" sz="2400" b="1" dirty="0">
                <a:solidFill>
                  <a:prstClr val="black"/>
                </a:solidFill>
                <a:latin typeface="Cambria" panose="02040503050406030204" pitchFamily="18" charset="0"/>
              </a:rPr>
              <a:t>floor</a:t>
            </a:r>
          </a:p>
        </p:txBody>
      </p:sp>
      <p:sp>
        <p:nvSpPr>
          <p:cNvPr id="5" name="Rectangle 4"/>
          <p:cNvSpPr/>
          <p:nvPr/>
        </p:nvSpPr>
        <p:spPr>
          <a:xfrm>
            <a:off x="8464722" y="3025394"/>
            <a:ext cx="3727277" cy="14189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18697" y="3734874"/>
            <a:ext cx="18250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>
                <a:solidFill>
                  <a:prstClr val="black"/>
                </a:solidFill>
                <a:latin typeface="Cambria" panose="02040503050406030204" pitchFamily="18" charset="0"/>
              </a:rPr>
              <a:t>D.F </a:t>
            </a:r>
            <a:r>
              <a:rPr lang="en-US" sz="24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= 5.9 % </a:t>
            </a:r>
            <a:endParaRPr lang="en-US" sz="2400" b="1" dirty="0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70882" y="1241629"/>
            <a:ext cx="1755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Daylight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239220" y="6113355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23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37105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8956" y="23216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948" y="1495415"/>
            <a:ext cx="4755292" cy="853514"/>
          </a:xfrm>
          <a:prstGeom prst="rect">
            <a:avLst/>
          </a:prstGeom>
        </p:spPr>
      </p:pic>
      <p:pic>
        <p:nvPicPr>
          <p:cNvPr id="6" name="صورة 2" descr="C:\Users\a7mad\Desktop\project2\dis\W.PN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854947" y="2348930"/>
            <a:ext cx="4579938" cy="42450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صورة 3" descr="C:\Users\a7mad\Desktop\project2\dis\WW.PNG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211910" y="2253803"/>
            <a:ext cx="5469227" cy="41856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3742053" y="971757"/>
            <a:ext cx="33856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Thermal Design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81137" y="6439437"/>
            <a:ext cx="510863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24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2040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8956" y="23216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2053" y="971757"/>
            <a:ext cx="33856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Thermal Design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7366" y="1741198"/>
            <a:ext cx="500595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Internal wall (U value)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صورة 5" descr="C:\Users\a7mad\Desktop\project2\dis\P.PN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32406" y="2510639"/>
            <a:ext cx="4476115" cy="40938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صورة 7" descr="C:\Users\a7mad\Desktop\project2\dis\PP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96683" y="2510639"/>
            <a:ext cx="4924425" cy="39998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11498913" y="6235152"/>
            <a:ext cx="465560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25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76918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8956" y="23216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2053" y="971757"/>
            <a:ext cx="33856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Thermal Design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615" y="1866321"/>
            <a:ext cx="5986791" cy="85961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1504883"/>
                  </p:ext>
                </p:extLst>
              </p:nvPr>
            </p:nvGraphicFramePr>
            <p:xfrm>
              <a:off x="3347354" y="2773058"/>
              <a:ext cx="5950424" cy="2910384"/>
            </p:xfrm>
            <a:graphic>
              <a:graphicData uri="http://schemas.openxmlformats.org/drawingml/2006/table">
                <a:tbl>
                  <a:tblPr>
                    <a:tableStyleId>{08FB837D-C827-4EFA-A057-4D05807E0F7C}</a:tableStyleId>
                  </a:tblPr>
                  <a:tblGrid>
                    <a:gridCol w="3232682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  <a:gridCol w="2717742">
                      <a:extLst>
                        <a:ext uri="{9D8B030D-6E8A-4147-A177-3AD203B41FA5}">
                          <a16:colId xmlns="" xmlns:a16="http://schemas.microsoft.com/office/drawing/2014/main" val="20001"/>
                        </a:ext>
                      </a:extLst>
                    </a:gridCol>
                  </a:tblGrid>
                  <a:tr h="773388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Component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U value (</a:t>
                          </a:r>
                          <a14:m>
                            <m:oMath xmlns:m="http://schemas.openxmlformats.org/officeDocument/2006/math">
                              <m:r>
                                <a:rPr lang="en-US" sz="2000" b="1" i="1" u="none" strike="noStrike" baseline="0" dirty="0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𝑾</m:t>
                              </m:r>
                              <m:r>
                                <a:rPr lang="en-US" sz="2000" b="1" i="1" u="none" strike="noStrike" baseline="0" dirty="0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/</m:t>
                              </m:r>
                              <m:sSup>
                                <m:sSupPr>
                                  <m:ctrlPr>
                                    <a:rPr lang="en-US" sz="2000" b="1" i="1" u="none" strike="noStrike" baseline="0" dirty="0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b="1" i="1" u="none" strike="noStrike" baseline="0" dirty="0" err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𝒎</m:t>
                                  </m:r>
                                </m:e>
                                <m:sup>
                                  <m:r>
                                    <a:rPr lang="en-US" sz="2000" b="1" i="1" u="none" strike="noStrike" baseline="0" dirty="0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US" sz="2000" b="1" i="1" u="none" strike="noStrike" baseline="0" dirty="0" err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.</m:t>
                              </m:r>
                              <m:r>
                                <a:rPr lang="en-US" sz="2000" b="1" i="1" u="none" strike="noStrike" baseline="0" dirty="0" err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𝑲</m:t>
                              </m:r>
                            </m:oMath>
                          </a14:m>
                          <a:r>
                            <a:rPr lang="en-US" sz="2000" b="1" u="none" strike="noStrike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)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560891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Internal</a:t>
                          </a:r>
                          <a:r>
                            <a:rPr lang="en-US" sz="2000" b="1" u="none" strike="noStrike" baseline="0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Floor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0.722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  <a:tr h="560891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External</a:t>
                          </a:r>
                          <a:r>
                            <a:rPr lang="en-US" sz="2000" b="1" u="none" strike="noStrike" baseline="0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Floor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0.389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0002"/>
                      </a:ext>
                    </a:extLst>
                  </a:tr>
                  <a:tr h="1015214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000" b="1" u="none" strike="noStrike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Window (double </a:t>
                          </a:r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glazing)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2.761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1504883"/>
                  </p:ext>
                </p:extLst>
              </p:nvPr>
            </p:nvGraphicFramePr>
            <p:xfrm>
              <a:off x="3347354" y="2773058"/>
              <a:ext cx="5950424" cy="2910384"/>
            </p:xfrm>
            <a:graphic>
              <a:graphicData uri="http://schemas.openxmlformats.org/drawingml/2006/table">
                <a:tbl>
                  <a:tblPr>
                    <a:tableStyleId>{08FB837D-C827-4EFA-A057-4D05807E0F7C}</a:tableStyleId>
                  </a:tblPr>
                  <a:tblGrid>
                    <a:gridCol w="3232682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20000"/>
                        </a:ext>
                      </a:extLst>
                    </a:gridCol>
                    <a:gridCol w="2717742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20001"/>
                        </a:ext>
                      </a:extLst>
                    </a:gridCol>
                  </a:tblGrid>
                  <a:tr h="773388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Component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3"/>
                          <a:stretch>
                            <a:fillRect l="-119507" t="-787" r="-673" b="-27952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0000"/>
                      </a:ext>
                    </a:extLst>
                  </a:tr>
                  <a:tr h="560891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Internal</a:t>
                          </a:r>
                          <a:r>
                            <a:rPr lang="en-US" sz="2000" b="1" u="none" strike="noStrike" baseline="0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Floor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0.722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0001"/>
                      </a:ext>
                    </a:extLst>
                  </a:tr>
                  <a:tr h="560891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External</a:t>
                          </a:r>
                          <a:r>
                            <a:rPr lang="en-US" sz="2000" b="1" u="none" strike="noStrike" baseline="0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Floor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0.389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0002"/>
                      </a:ext>
                    </a:extLst>
                  </a:tr>
                  <a:tr h="1015214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000" b="1" u="none" strike="noStrike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Window (double </a:t>
                          </a:r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glazing)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000" b="1" u="none" strike="noStrike" dirty="0" smtClean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2.761</a:t>
                          </a:r>
                          <a:endParaRPr lang="en-US" sz="20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000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Rectangle 5"/>
          <p:cNvSpPr/>
          <p:nvPr/>
        </p:nvSpPr>
        <p:spPr>
          <a:xfrm>
            <a:off x="11292850" y="6108788"/>
            <a:ext cx="465561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26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28115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8956" y="23216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2053" y="971757"/>
            <a:ext cx="33856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Thermal Design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162" y="4128763"/>
            <a:ext cx="3389670" cy="8596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4992624"/>
            <a:ext cx="83451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</a:rPr>
              <a:t>District </a:t>
            </a:r>
            <a:r>
              <a:rPr lang="en-US" sz="3200" b="1" dirty="0">
                <a:latin typeface="Cambria" panose="02040503050406030204" pitchFamily="18" charset="0"/>
              </a:rPr>
              <a:t>cooling </a:t>
            </a:r>
            <a:r>
              <a:rPr lang="en-US" sz="3200" b="1" dirty="0" smtClean="0">
                <a:latin typeface="Cambria" panose="02040503050406030204" pitchFamily="18" charset="0"/>
              </a:rPr>
              <a:t>load=76196.69  kWh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62" y="1861215"/>
            <a:ext cx="10058400" cy="18377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1048152" y="6083030"/>
            <a:ext cx="426924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27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52494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8956" y="23216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2053" y="971757"/>
            <a:ext cx="33856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Thermal Design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1557" y="2127072"/>
            <a:ext cx="338566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Cooling load diagram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314" y="1556532"/>
            <a:ext cx="6511545" cy="50941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11358953" y="6095909"/>
            <a:ext cx="489610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28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6110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8956" y="23216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2053" y="971757"/>
            <a:ext cx="33856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Thermal Design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63406" y="3784762"/>
            <a:ext cx="33856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Heating loads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1" y="4508643"/>
            <a:ext cx="735383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District</a:t>
            </a:r>
            <a:r>
              <a:rPr lang="en-US" sz="3200" b="1" dirty="0" smtClean="0">
                <a:latin typeface="Cambria" panose="02040503050406030204" pitchFamily="18" charset="0"/>
              </a:rPr>
              <a:t> </a:t>
            </a:r>
            <a:r>
              <a:rPr lang="en-US" sz="3200" b="1" dirty="0">
                <a:latin typeface="Cambria" panose="02040503050406030204" pitchFamily="18" charset="0"/>
              </a:rPr>
              <a:t>heating </a:t>
            </a:r>
            <a:r>
              <a:rPr lang="en-US" sz="3200" b="1" dirty="0" smtClean="0">
                <a:latin typeface="Cambria" panose="02040503050406030204" pitchFamily="18" charset="0"/>
              </a:rPr>
              <a:t>load=57933.55 kWh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012" y="1836252"/>
            <a:ext cx="10058400" cy="183774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1344366" y="6031514"/>
            <a:ext cx="50419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29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17553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8956" y="23216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2053" y="971757"/>
            <a:ext cx="33856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Thermal Design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6390" y="2148674"/>
            <a:ext cx="338566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Heating load diagram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053" y="1741198"/>
            <a:ext cx="7977722" cy="499445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719775" y="6237576"/>
            <a:ext cx="47222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30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84361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8956" y="23216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2053" y="971757"/>
            <a:ext cx="33856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Thermal Design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3894" y="1948397"/>
            <a:ext cx="338566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Energy consumption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053" y="1948397"/>
            <a:ext cx="6986048" cy="4117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11460276" y="6065949"/>
            <a:ext cx="452682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31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44468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8956" y="23216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5372" y="1288325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PPD and PMV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115" y="1288324"/>
            <a:ext cx="7791719" cy="5202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11653459" y="6306286"/>
            <a:ext cx="538541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32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53585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8956" y="232162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39855" y="1100013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Acoustics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0042" y="2420002"/>
            <a:ext cx="539962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Used absorptive material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3935" y="3447603"/>
            <a:ext cx="539962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Acoustical ceiling tiles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769" y="4485195"/>
            <a:ext cx="8025522" cy="160779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2287" y="3597666"/>
            <a:ext cx="2577792" cy="256306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74838" y="1684788"/>
            <a:ext cx="26252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gypsum board perforated</a:t>
            </a:r>
          </a:p>
        </p:txBody>
      </p:sp>
      <p:sp>
        <p:nvSpPr>
          <p:cNvPr id="9" name="Rectangle 8"/>
          <p:cNvSpPr/>
          <p:nvPr/>
        </p:nvSpPr>
        <p:spPr>
          <a:xfrm>
            <a:off x="11279972" y="6319279"/>
            <a:ext cx="465560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33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7536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56520" y="1009861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Acoustics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382393" y="1591999"/>
                <a:ext cx="5399625" cy="58477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3200" b="1" dirty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Reverberation Time (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𝑹</m:t>
                    </m:r>
                    <m:sSub>
                      <m:sSubPr>
                        <m:ctrlP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𝑻</m:t>
                        </m:r>
                      </m:e>
                      <m:sub>
                        <m: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𝟔𝟎</m:t>
                        </m:r>
                      </m:sub>
                    </m:sSub>
                  </m:oMath>
                </a14:m>
                <a:r>
                  <a:rPr lang="en-US" sz="32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2393" y="1591999"/>
                <a:ext cx="5399625" cy="584775"/>
              </a:xfrm>
              <a:prstGeom prst="rect">
                <a:avLst/>
              </a:prstGeom>
              <a:blipFill rotWithShape="0">
                <a:blip r:embed="rId2"/>
                <a:stretch>
                  <a:fillRect l="-1580" t="-13542" r="-1354" b="-3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-1071987" y="2497409"/>
            <a:ext cx="539962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Waiting hall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&lt;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0.80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28329" y="2469015"/>
            <a:ext cx="539962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Cafeteria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&lt; 0.60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34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519" y="2174137"/>
            <a:ext cx="2736761" cy="4683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572" y="2174137"/>
            <a:ext cx="2745735" cy="4722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4201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56520" y="1009861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Acoustics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382393" y="1591999"/>
                <a:ext cx="5399625" cy="58477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3200" b="1" dirty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Reverberation Time (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𝑹</m:t>
                    </m:r>
                    <m:sSub>
                      <m:sSubPr>
                        <m:ctrlP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𝑻</m:t>
                        </m:r>
                      </m:e>
                      <m:sub>
                        <m: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𝟔𝟎</m:t>
                        </m:r>
                      </m:sub>
                    </m:sSub>
                  </m:oMath>
                </a14:m>
                <a:r>
                  <a:rPr lang="en-US" sz="32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2393" y="1591999"/>
                <a:ext cx="5399625" cy="584775"/>
              </a:xfrm>
              <a:prstGeom prst="rect">
                <a:avLst/>
              </a:prstGeom>
              <a:blipFill rotWithShape="0">
                <a:blip r:embed="rId2"/>
                <a:stretch>
                  <a:fillRect l="-1580" t="-13542" r="-1354" b="-3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125748" y="2561804"/>
            <a:ext cx="539962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Store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&lt;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0.60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35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931" y="2174137"/>
            <a:ext cx="2705084" cy="456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66923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518652" y="152905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04251" y="973107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Acoustics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730123" y="1640536"/>
            <a:ext cx="539962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</a:rPr>
              <a:t>STC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Picture 2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124" y="2678806"/>
            <a:ext cx="7070500" cy="39924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8" y="1557882"/>
            <a:ext cx="4755292" cy="8535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8" y="2225311"/>
            <a:ext cx="5175953" cy="4840644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4661250" y="2062360"/>
            <a:ext cx="6096498" cy="1840683"/>
            <a:chOff x="4197160" y="2236480"/>
            <a:chExt cx="6096498" cy="1840683"/>
          </a:xfrm>
        </p:grpSpPr>
        <p:sp>
          <p:nvSpPr>
            <p:cNvPr id="26" name="Oval 25"/>
            <p:cNvSpPr/>
            <p:nvPr/>
          </p:nvSpPr>
          <p:spPr>
            <a:xfrm>
              <a:off x="9570325" y="3626786"/>
              <a:ext cx="723333" cy="45037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7" name="Straight Arrow Connector 26"/>
            <p:cNvCxnSpPr>
              <a:stCxn id="26" idx="0"/>
            </p:cNvCxnSpPr>
            <p:nvPr/>
          </p:nvCxnSpPr>
          <p:spPr>
            <a:xfrm flipH="1" flipV="1">
              <a:off x="8954184" y="2812466"/>
              <a:ext cx="977808" cy="81432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/>
            <p:cNvSpPr/>
            <p:nvPr/>
          </p:nvSpPr>
          <p:spPr>
            <a:xfrm>
              <a:off x="4852862" y="2236480"/>
              <a:ext cx="4067033" cy="902558"/>
            </a:xfrm>
            <a:prstGeom prst="rect">
              <a:avLst/>
            </a:prstGeom>
            <a:noFill/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197160" y="2321964"/>
              <a:ext cx="5399625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3200" b="1" dirty="0">
                  <a:latin typeface="Cambria" panose="02040503050406030204" pitchFamily="18" charset="0"/>
                </a:rPr>
                <a:t>TL composite =</a:t>
              </a:r>
              <a:r>
                <a:rPr lang="en-US" sz="3200" b="1" dirty="0" smtClean="0">
                  <a:latin typeface="Cambria" panose="02040503050406030204" pitchFamily="18" charset="0"/>
                </a:rPr>
                <a:t>59 </a:t>
              </a:r>
              <a:r>
                <a:rPr lang="en-US" sz="3200" b="1" dirty="0">
                  <a:latin typeface="Cambria" panose="02040503050406030204" pitchFamily="18" charset="0"/>
                </a:rPr>
                <a:t>dB</a:t>
              </a:r>
              <a:endParaRPr lang="en-US" sz="3200" b="1" dirty="0">
                <a:latin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49545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630999" y="1724601"/>
            <a:ext cx="12121868" cy="4352680"/>
            <a:chOff x="-660410" y="2215982"/>
            <a:chExt cx="12121868" cy="4352680"/>
          </a:xfrm>
        </p:grpSpPr>
        <p:pic>
          <p:nvPicPr>
            <p:cNvPr id="5" name="Picture 4" descr="E:\Documents\Desktop\acoustical results\STC office.PNG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496" y="3187675"/>
              <a:ext cx="6916962" cy="3380987"/>
            </a:xfrm>
            <a:prstGeom prst="rect">
              <a:avLst/>
            </a:prstGeom>
            <a:ln w="127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6" name="Rectangle 5"/>
            <p:cNvSpPr/>
            <p:nvPr/>
          </p:nvSpPr>
          <p:spPr>
            <a:xfrm>
              <a:off x="-660410" y="2519511"/>
              <a:ext cx="5399625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Cambria" panose="02040503050406030204" pitchFamily="18" charset="0"/>
                </a:rPr>
                <a:t>Internal wall</a:t>
              </a:r>
              <a:endPara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694545" y="2215982"/>
              <a:ext cx="5399625" cy="1841667"/>
              <a:chOff x="5708090" y="2287967"/>
              <a:chExt cx="5399625" cy="1841667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9607415" y="3679257"/>
                <a:ext cx="723333" cy="450377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9" name="Straight Arrow Connector 8"/>
              <p:cNvCxnSpPr/>
              <p:nvPr/>
            </p:nvCxnSpPr>
            <p:spPr>
              <a:xfrm flipH="1" flipV="1">
                <a:off x="9564713" y="3183943"/>
                <a:ext cx="389658" cy="49655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6622822" y="2287967"/>
                <a:ext cx="4067033" cy="902558"/>
              </a:xfrm>
              <a:prstGeom prst="rect">
                <a:avLst/>
              </a:prstGeom>
              <a:noFill/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5708090" y="2412291"/>
                <a:ext cx="5399625" cy="58477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3200" b="1" dirty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STC = 48 dB</a:t>
                </a:r>
                <a:endParaRPr lang="en-US" sz="3200" b="1" dirty="0">
                  <a:solidFill>
                    <a:prstClr val="black"/>
                  </a:solidFill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pic>
        <p:nvPicPr>
          <p:cNvPr id="12" name="صورة 5" descr="C:\Users\a7mad\Desktop\project2\dis\P.PN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40617" y="2597976"/>
            <a:ext cx="4189716" cy="3815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Rectangle 12"/>
          <p:cNvSpPr/>
          <p:nvPr/>
        </p:nvSpPr>
        <p:spPr>
          <a:xfrm>
            <a:off x="1518652" y="152905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04251" y="973107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Acoustics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730123" y="1640536"/>
            <a:ext cx="539962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STC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37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13428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518652" y="152905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04251" y="973107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Acoustics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730123" y="1640536"/>
            <a:ext cx="539962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IIC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961230" y="1945138"/>
            <a:ext cx="539962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</a:rPr>
              <a:t>Floor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" name="صورة 9" descr="C:\Users\a7mad\Desktop\project2\dis\ii.PN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2276" y="2834517"/>
            <a:ext cx="3834364" cy="388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15"/>
          <p:cNvGrpSpPr/>
          <p:nvPr/>
        </p:nvGrpSpPr>
        <p:grpSpPr>
          <a:xfrm>
            <a:off x="1189542" y="1822275"/>
            <a:ext cx="9860531" cy="4692937"/>
            <a:chOff x="-1528891" y="1519556"/>
            <a:chExt cx="16660975" cy="5629145"/>
          </a:xfrm>
        </p:grpSpPr>
        <p:grpSp>
          <p:nvGrpSpPr>
            <p:cNvPr id="17" name="Group 16"/>
            <p:cNvGrpSpPr/>
            <p:nvPr/>
          </p:nvGrpSpPr>
          <p:grpSpPr>
            <a:xfrm>
              <a:off x="-1528891" y="2532583"/>
              <a:ext cx="16660975" cy="4616118"/>
              <a:chOff x="-1380248" y="2529013"/>
              <a:chExt cx="16660975" cy="4616118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-1380248" y="2529013"/>
                <a:ext cx="5399625" cy="58477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endParaRPr lang="en-US" sz="3200" b="1" dirty="0"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26" name="Picture 25" descr="E:\Documents\Desktop\acoustical results\IIC floor.PNG"/>
              <p:cNvPicPr/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01840" y="2529013"/>
                <a:ext cx="9378887" cy="4616118"/>
              </a:xfrm>
              <a:prstGeom prst="rect">
                <a:avLst/>
              </a:prstGeom>
              <a:ln w="12700" cap="sq">
                <a:solidFill>
                  <a:srgbClr val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</p:grpSp>
        <p:grpSp>
          <p:nvGrpSpPr>
            <p:cNvPr id="18" name="Group 17"/>
            <p:cNvGrpSpPr/>
            <p:nvPr/>
          </p:nvGrpSpPr>
          <p:grpSpPr>
            <a:xfrm>
              <a:off x="8109490" y="1519556"/>
              <a:ext cx="5399625" cy="2207204"/>
              <a:chOff x="8502379" y="402392"/>
              <a:chExt cx="5399625" cy="2207204"/>
            </a:xfrm>
          </p:grpSpPr>
          <p:grpSp>
            <p:nvGrpSpPr>
              <p:cNvPr id="19" name="Group 18"/>
              <p:cNvGrpSpPr/>
              <p:nvPr/>
            </p:nvGrpSpPr>
            <p:grpSpPr>
              <a:xfrm>
                <a:off x="8502379" y="402392"/>
                <a:ext cx="5399625" cy="1783697"/>
                <a:chOff x="8189989" y="1579099"/>
                <a:chExt cx="5399625" cy="1783697"/>
              </a:xfrm>
            </p:grpSpPr>
            <p:cxnSp>
              <p:nvCxnSpPr>
                <p:cNvPr id="21" name="Straight Arrow Connector 20"/>
                <p:cNvCxnSpPr/>
                <p:nvPr/>
              </p:nvCxnSpPr>
              <p:spPr>
                <a:xfrm flipH="1" flipV="1">
                  <a:off x="12633300" y="2866238"/>
                  <a:ext cx="389658" cy="49655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2" name="Rectangle 21"/>
                <p:cNvSpPr/>
                <p:nvPr/>
              </p:nvSpPr>
              <p:spPr>
                <a:xfrm>
                  <a:off x="8856286" y="1579099"/>
                  <a:ext cx="4067034" cy="902558"/>
                </a:xfrm>
                <a:prstGeom prst="rect">
                  <a:avLst/>
                </a:prstGeom>
                <a:noFill/>
                <a:ln w="28575"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3" name="Rectangle 22"/>
                <p:cNvSpPr/>
                <p:nvPr/>
              </p:nvSpPr>
              <p:spPr>
                <a:xfrm>
                  <a:off x="8189989" y="1751875"/>
                  <a:ext cx="5399625" cy="584775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>
                  <a:spAutoFit/>
                </a:bodyPr>
                <a:lstStyle/>
                <a:p>
                  <a:pPr algn="ctr"/>
                  <a:r>
                    <a:rPr lang="en-US" sz="3200" b="1" dirty="0">
                      <a:latin typeface="Cambria" panose="02040503050406030204" pitchFamily="18" charset="0"/>
                    </a:rPr>
                    <a:t>IIC = 84 dB</a:t>
                  </a:r>
                  <a:endParaRPr lang="en-US" sz="3200" b="1" dirty="0">
                    <a:latin typeface="Cambria" panose="020405030504060302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0" name="Oval 19"/>
              <p:cNvSpPr/>
              <p:nvPr/>
            </p:nvSpPr>
            <p:spPr>
              <a:xfrm>
                <a:off x="13140520" y="2159219"/>
                <a:ext cx="723333" cy="450377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98678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56520" y="1009861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Acoustics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382393" y="1591999"/>
                <a:ext cx="5399625" cy="107721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3200" b="1" dirty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Articulation Loss of Consonants (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𝑨</m:t>
                    </m:r>
                    <m:sSub>
                      <m:sSubPr>
                        <m:ctrlP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𝑳</m:t>
                        </m:r>
                      </m:e>
                      <m:sub>
                        <m: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𝒄𝒐𝒏𝒔𝒐𝒏</m:t>
                        </m:r>
                        <m: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.</m:t>
                        </m:r>
                      </m:sub>
                    </m:sSub>
                    <m:r>
                      <a:rPr lang="en-US" sz="32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US" sz="32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2393" y="1591999"/>
                <a:ext cx="5399625" cy="1077218"/>
              </a:xfrm>
              <a:prstGeom prst="rect">
                <a:avLst/>
              </a:prstGeom>
              <a:blipFill rotWithShape="0">
                <a:blip r:embed="rId2"/>
                <a:stretch>
                  <a:fillRect t="-7345" b="-175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50623" y="3628163"/>
            <a:ext cx="597318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For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Waiting hall </a:t>
            </a: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=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3.318 </a:t>
            </a: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%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E:\Documents\Desktop\2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90" y="4816374"/>
            <a:ext cx="8191500" cy="128295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801990" y="3464212"/>
            <a:ext cx="5070446" cy="912678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87228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Environmental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56520" y="1009861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Acoustics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68674" y="1552171"/>
            <a:ext cx="539962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Sound reinforcing system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40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13" y="2134309"/>
            <a:ext cx="2421228" cy="45432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812" y="2361440"/>
            <a:ext cx="3595480" cy="2392991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622" y="2134309"/>
            <a:ext cx="5224396" cy="2037712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622" y="4223498"/>
            <a:ext cx="5224396" cy="195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08562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320058"/>
            <a:ext cx="782256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Structural Design</a:t>
            </a:r>
            <a:endParaRPr lang="en-US" sz="54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41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21290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54884" y="1224548"/>
            <a:ext cx="7770845" cy="42627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Codes</a:t>
            </a:r>
          </a:p>
          <a:p>
            <a:endParaRPr lang="en-US" sz="15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(ACI 318-14) for RC Structures Design</a:t>
            </a:r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(UBC 97) for Earthquake Loads </a:t>
            </a:r>
          </a:p>
          <a:p>
            <a:pPr indent="-45720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ASCE 7 2010) for loads computations</a:t>
            </a:r>
          </a:p>
        </p:txBody>
      </p:sp>
      <p:sp>
        <p:nvSpPr>
          <p:cNvPr id="3" name="Rectangle 2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42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13345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054885" y="1191296"/>
                <a:ext cx="8222119" cy="575542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r>
                  <a:rPr lang="en-US" sz="3200" b="1" dirty="0" smtClean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Loads</a:t>
                </a:r>
              </a:p>
              <a:p>
                <a:pPr indent="-457200">
                  <a:lnSpc>
                    <a:spcPct val="200000"/>
                  </a:lnSpc>
                  <a:buFont typeface="Wingdings" pitchFamily="2" charset="2"/>
                  <a:buChar char="Ø"/>
                </a:pPr>
                <a:r>
                  <a:rPr lang="en-US" sz="28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Live Load = </a:t>
                </a:r>
                <a14:m>
                  <m:oMath xmlns:m="http://schemas.openxmlformats.org/officeDocument/2006/math">
                    <m:r>
                      <a:rPr lang="en-US" sz="2800" b="1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𝟓</m:t>
                    </m:r>
                    <m:r>
                      <a:rPr lang="en-US" sz="2800" b="1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1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𝑲𝑵</m:t>
                    </m:r>
                    <m:r>
                      <a:rPr lang="en-US" sz="2800" b="1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sSup>
                      <m:sSupPr>
                        <m:ctrlPr>
                          <a:rPr lang="en-US" sz="2800" b="1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𝒎</m:t>
                        </m:r>
                      </m:e>
                      <m:sup>
                        <m:r>
                          <a:rPr lang="en-US" sz="2800" b="1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en-US" sz="2800" b="1" dirty="0">
                  <a:solidFill>
                    <a:prstClr val="black"/>
                  </a:solidFill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indent="-457200">
                  <a:lnSpc>
                    <a:spcPct val="200000"/>
                  </a:lnSpc>
                  <a:buFont typeface="Wingdings" pitchFamily="2" charset="2"/>
                  <a:buChar char="Ø"/>
                </a:pPr>
                <a:r>
                  <a:rPr lang="en-US" sz="28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SID= </a:t>
                </a:r>
                <a14:m>
                  <m:oMath xmlns:m="http://schemas.openxmlformats.org/officeDocument/2006/math">
                    <m:r>
                      <a:rPr lang="en-US" sz="2800" b="1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𝟓</m:t>
                    </m:r>
                    <m:r>
                      <a:rPr lang="en-US" sz="2800" b="1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b="1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𝟔𝟓</m:t>
                    </m:r>
                    <m:r>
                      <a:rPr lang="en-US" sz="2800" b="1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1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𝑲𝑵</m:t>
                    </m:r>
                    <m:r>
                      <a:rPr lang="en-US" sz="2800" b="1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sSup>
                      <m:sSupPr>
                        <m:ctrlPr>
                          <a:rPr lang="en-US" sz="2800" b="1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𝒎</m:t>
                        </m:r>
                      </m:e>
                      <m:sup>
                        <m:r>
                          <a:rPr lang="en-US" sz="2800" b="1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en-US" sz="2800" b="1" dirty="0">
                  <a:solidFill>
                    <a:prstClr val="black"/>
                  </a:solidFill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indent="-457200">
                  <a:lnSpc>
                    <a:spcPct val="200000"/>
                  </a:lnSpc>
                  <a:buFont typeface="Wingdings" pitchFamily="2" charset="2"/>
                  <a:buChar char="Ø"/>
                </a:pPr>
                <a:r>
                  <a:rPr lang="en-US" sz="2800" b="1" dirty="0" smtClean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EQ </a:t>
                </a:r>
                <a:r>
                  <a:rPr lang="en-US" sz="28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Loads (UBC97):</a:t>
                </a:r>
              </a:p>
              <a:p>
                <a:pPr lvl="1" indent="-457200">
                  <a:lnSpc>
                    <a:spcPct val="200000"/>
                  </a:lnSpc>
                  <a:buFont typeface="Wingdings" pitchFamily="2" charset="2"/>
                  <a:buChar char="v"/>
                </a:pPr>
                <a:r>
                  <a:rPr lang="en-US" sz="28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I= 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1.00                          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Cv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=0.4 </a:t>
                </a:r>
                <a:endParaRPr lang="en-US" sz="2800" b="1" dirty="0">
                  <a:solidFill>
                    <a:prstClr val="black"/>
                  </a:solidFill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lvl="1" indent="-457200">
                  <a:lnSpc>
                    <a:spcPct val="200000"/>
                  </a:lnSpc>
                  <a:buFont typeface="Wingdings" pitchFamily="2" charset="2"/>
                  <a:buChar char="v"/>
                </a:pPr>
                <a:r>
                  <a:rPr lang="en-US" sz="28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R= 5.5                         </a:t>
                </a:r>
                <a:r>
                  <a:rPr lang="ar-SA" sz="2800" b="1" dirty="0" smtClean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Ca=0.28</a:t>
                </a:r>
                <a:endParaRPr lang="en-US" sz="2800" b="1" dirty="0">
                  <a:solidFill>
                    <a:prstClr val="black"/>
                  </a:solidFill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indent="-457200">
                  <a:lnSpc>
                    <a:spcPct val="200000"/>
                  </a:lnSpc>
                  <a:buFont typeface="Wingdings" pitchFamily="2" charset="2"/>
                  <a:buChar char="v"/>
                </a:pPr>
                <a:r>
                  <a:rPr lang="en-US" sz="28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Z= 0.2 (2B)                  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Ct</a:t>
                </a:r>
                <a:r>
                  <a:rPr lang="en-US" sz="28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= 0.0488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4885" y="1191296"/>
                <a:ext cx="8222119" cy="5755422"/>
              </a:xfrm>
              <a:prstGeom prst="rect">
                <a:avLst/>
              </a:prstGeom>
              <a:blipFill>
                <a:blip r:embed="rId2"/>
                <a:stretch>
                  <a:fillRect l="-1853" t="-1376" b="-2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43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417" y="553792"/>
            <a:ext cx="3953814" cy="5254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780750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3944" y="1109254"/>
            <a:ext cx="4544079" cy="33855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Materials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US" sz="10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Concrete for beams and slabs    </a:t>
            </a:r>
            <a:r>
              <a:rPr lang="en-US" sz="2800" b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B300</a:t>
            </a:r>
          </a:p>
          <a:p>
            <a:r>
              <a:rPr lang="en-US" sz="2800" b="1" dirty="0" smtClean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Concrete for columns and footings   </a:t>
            </a:r>
            <a:r>
              <a:rPr lang="en-US" sz="2800" b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B350</a:t>
            </a:r>
            <a:endParaRPr lang="en-US" sz="2800" b="1" dirty="0">
              <a:solidFill>
                <a:srgbClr val="FF000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Steel           </a:t>
            </a:r>
            <a:r>
              <a:rPr lang="en-US" sz="2800" b="1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Fy</a:t>
            </a:r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= 420MPa</a:t>
            </a:r>
          </a:p>
          <a:p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5082202" y="1557443"/>
                <a:ext cx="8750319" cy="43242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5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Dimensions For The Design Sections </a:t>
                </a:r>
                <a:endParaRPr lang="en-US" sz="25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5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5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Slabs thickness               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0.30m</a:t>
                </a:r>
                <a:endParaRPr lang="en-US" sz="20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lvl="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5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Columns(rectangular)    </a:t>
                </a:r>
                <a:r>
                  <a:rPr lang="en-US" sz="25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14:m>
                  <m:oMath xmlns:m="http://schemas.openxmlformats.org/officeDocument/2006/math">
                    <m:r>
                      <a:rPr lang="en-US" sz="2000" b="1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lang="en-US" sz="2000" b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0.50)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</a:p>
              <a:p>
                <a:pPr marL="457200" lvl="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5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Columns(square)    </a:t>
                </a:r>
                <a:r>
                  <a:rPr lang="en-US" sz="25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0.3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US" sz="2000" b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</a:p>
              <a:p>
                <a:pPr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en-US" sz="25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Column(circular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      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0.25 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 (radius)</a:t>
                </a:r>
              </a:p>
              <a:p>
                <a:pPr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ar-SA" sz="25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5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Beams                 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14:m>
                  <m:oMath xmlns:m="http://schemas.openxmlformats.org/officeDocument/2006/math">
                    <m:r>
                      <a:rPr lang="en-US" sz="2000" b="1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lang="en-US" sz="2000" b="1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0.80),(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</a:t>
                </a:r>
                <a14:m>
                  <m:oMath xmlns:m="http://schemas.openxmlformats.org/officeDocument/2006/math">
                    <m:r>
                      <a:rPr lang="en-US" sz="2000" b="1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lang="en-US" sz="2000" b="1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0.50 ),(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30</a:t>
                </a:r>
                <a14:m>
                  <m:oMath xmlns:m="http://schemas.openxmlformats.org/officeDocument/2006/math">
                    <m:r>
                      <a:rPr lang="en-US" sz="2000" b="1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40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endParaRPr lang="en-US" sz="20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en-US" sz="25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Walls  thicknesses       </a:t>
                </a:r>
                <a:r>
                  <a:rPr lang="en-US" sz="25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0.3 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2202" y="1557443"/>
                <a:ext cx="8750319" cy="4324261"/>
              </a:xfrm>
              <a:prstGeom prst="rect">
                <a:avLst/>
              </a:prstGeom>
              <a:blipFill>
                <a:blip r:embed="rId2"/>
                <a:stretch>
                  <a:fillRect l="-1185" t="-1127" b="-7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51034" y="4802573"/>
            <a:ext cx="4544078" cy="172354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Structural system</a:t>
            </a:r>
          </a:p>
          <a:p>
            <a:endParaRPr lang="en-US" sz="10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One </a:t>
            </a:r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way ribbed slab</a:t>
            </a:r>
          </a:p>
          <a:p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3943" y="1816198"/>
            <a:ext cx="4544080" cy="250489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3944" y="4700792"/>
            <a:ext cx="4544079" cy="192711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82203" y="1557443"/>
            <a:ext cx="7001193" cy="509370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653781" y="6443239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44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3404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426898" y="1471252"/>
            <a:ext cx="405137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Selected</a:t>
            </a:r>
          </a:p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Blocks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472" y="1012498"/>
            <a:ext cx="6729679" cy="57365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38974" y="6271452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45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74918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304987" y="1438862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3D model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776" y="1438862"/>
            <a:ext cx="9002333" cy="503921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1438974" y="6284331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46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15438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8997" y="1675139"/>
            <a:ext cx="286374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Compatibility Check</a:t>
            </a:r>
          </a:p>
        </p:txBody>
      </p:sp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47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871" y="1166444"/>
            <a:ext cx="5548512" cy="3843438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97" y="3052294"/>
            <a:ext cx="5949874" cy="347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90919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8998" y="1675139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Equilibrium Check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174" y="2752357"/>
            <a:ext cx="8389667" cy="244698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48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0833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012498"/>
            <a:ext cx="256831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Internal Forces Check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312" y="2024743"/>
            <a:ext cx="8861688" cy="355309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1438974" y="6271452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49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27858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012498"/>
            <a:ext cx="256831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Internal Forces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Check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312" y="1320437"/>
            <a:ext cx="5620534" cy="16671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312" y="3141514"/>
            <a:ext cx="5667259" cy="1705213"/>
          </a:xfrm>
          <a:prstGeom prst="rect">
            <a:avLst/>
          </a:prstGeom>
          <a:ln>
            <a:solidFill>
              <a:schemeClr val="accent5"/>
            </a:solidFill>
          </a:ln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811379"/>
              </p:ext>
            </p:extLst>
          </p:nvPr>
        </p:nvGraphicFramePr>
        <p:xfrm>
          <a:off x="2568312" y="5000696"/>
          <a:ext cx="5594350" cy="163169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398270">
                  <a:extLst>
                    <a:ext uri="{9D8B030D-6E8A-4147-A177-3AD203B41FA5}">
                      <a16:colId xmlns="" xmlns:a16="http://schemas.microsoft.com/office/drawing/2014/main" val="816794537"/>
                    </a:ext>
                  </a:extLst>
                </a:gridCol>
                <a:gridCol w="1399540">
                  <a:extLst>
                    <a:ext uri="{9D8B030D-6E8A-4147-A177-3AD203B41FA5}">
                      <a16:colId xmlns="" xmlns:a16="http://schemas.microsoft.com/office/drawing/2014/main" val="3405377008"/>
                    </a:ext>
                  </a:extLst>
                </a:gridCol>
                <a:gridCol w="1398270">
                  <a:extLst>
                    <a:ext uri="{9D8B030D-6E8A-4147-A177-3AD203B41FA5}">
                      <a16:colId xmlns="" xmlns:a16="http://schemas.microsoft.com/office/drawing/2014/main" val="1890668394"/>
                    </a:ext>
                  </a:extLst>
                </a:gridCol>
                <a:gridCol w="1398270">
                  <a:extLst>
                    <a:ext uri="{9D8B030D-6E8A-4147-A177-3AD203B41FA5}">
                      <a16:colId xmlns="" xmlns:a16="http://schemas.microsoft.com/office/drawing/2014/main" val="2914100985"/>
                    </a:ext>
                  </a:extLst>
                </a:gridCol>
              </a:tblGrid>
              <a:tr h="229870">
                <a:tc>
                  <a:txBody>
                    <a:bodyPr/>
                    <a:lstStyle/>
                    <a:p>
                      <a:pPr marL="180340" marR="16192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Beam label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810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Manual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580390" marR="78105" indent="-47244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Calculations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580390" marR="78105" indent="-47244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(KN)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323850" marR="150495" indent="-14668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Calculations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23850" marR="150495" indent="-14668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from ETABS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23850" marR="150495" indent="-14668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(KN)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259080" marR="24193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Difference (%)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92063913"/>
                  </a:ext>
                </a:extLst>
              </a:tr>
              <a:tr h="319405">
                <a:tc>
                  <a:txBody>
                    <a:bodyPr/>
                    <a:lstStyle/>
                    <a:p>
                      <a:pPr marL="180340" marR="161290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 13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3"/>
                    </a:solidFill>
                  </a:tcPr>
                </a:tc>
                <a:tc>
                  <a:txBody>
                    <a:bodyPr/>
                    <a:lstStyle/>
                    <a:p>
                      <a:pPr marL="436245" marR="417830" algn="ctr">
                        <a:lnSpc>
                          <a:spcPts val="13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71.5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528961774"/>
                  </a:ext>
                </a:extLst>
              </a:tr>
              <a:tr h="362585">
                <a:tc>
                  <a:txBody>
                    <a:bodyPr/>
                    <a:lstStyle/>
                    <a:p>
                      <a:pPr marL="180340" marR="161290" algn="ctr">
                        <a:lnSpc>
                          <a:spcPts val="13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 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3"/>
                    </a:solidFill>
                  </a:tcPr>
                </a:tc>
                <a:tc>
                  <a:txBody>
                    <a:bodyPr/>
                    <a:lstStyle/>
                    <a:p>
                      <a:pPr marL="436245" marR="416560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53.15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192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49.2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7.43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02474301"/>
                  </a:ext>
                </a:extLst>
              </a:tr>
              <a:tr h="318770">
                <a:tc>
                  <a:txBody>
                    <a:bodyPr/>
                    <a:lstStyle/>
                    <a:p>
                      <a:pPr marL="180340" marR="161290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 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3"/>
                    </a:solidFill>
                  </a:tcPr>
                </a:tc>
                <a:tc>
                  <a:txBody>
                    <a:bodyPr/>
                    <a:lstStyle/>
                    <a:p>
                      <a:pPr marL="436245" marR="416560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39.4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192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41.4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271964227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50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19535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" y="1501895"/>
            <a:ext cx="278183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Modal participation mass ratios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546005"/>
              </p:ext>
            </p:extLst>
          </p:nvPr>
        </p:nvGraphicFramePr>
        <p:xfrm>
          <a:off x="3344704" y="1711235"/>
          <a:ext cx="7575844" cy="4246554"/>
        </p:xfrm>
        <a:graphic>
          <a:graphicData uri="http://schemas.openxmlformats.org/drawingml/2006/table">
            <a:tbl>
              <a:tblPr firstRow="1" firstCol="1" bandRow="1"/>
              <a:tblGrid>
                <a:gridCol w="670013">
                  <a:extLst>
                    <a:ext uri="{9D8B030D-6E8A-4147-A177-3AD203B41FA5}">
                      <a16:colId xmlns="" xmlns:a16="http://schemas.microsoft.com/office/drawing/2014/main" val="426709068"/>
                    </a:ext>
                  </a:extLst>
                </a:gridCol>
                <a:gridCol w="630356">
                  <a:extLst>
                    <a:ext uri="{9D8B030D-6E8A-4147-A177-3AD203B41FA5}">
                      <a16:colId xmlns="" xmlns:a16="http://schemas.microsoft.com/office/drawing/2014/main" val="971079343"/>
                    </a:ext>
                  </a:extLst>
                </a:gridCol>
                <a:gridCol w="693145">
                  <a:extLst>
                    <a:ext uri="{9D8B030D-6E8A-4147-A177-3AD203B41FA5}">
                      <a16:colId xmlns="" xmlns:a16="http://schemas.microsoft.com/office/drawing/2014/main" val="3422733864"/>
                    </a:ext>
                  </a:extLst>
                </a:gridCol>
                <a:gridCol w="1327631">
                  <a:extLst>
                    <a:ext uri="{9D8B030D-6E8A-4147-A177-3AD203B41FA5}">
                      <a16:colId xmlns="" xmlns:a16="http://schemas.microsoft.com/office/drawing/2014/main" val="501384545"/>
                    </a:ext>
                  </a:extLst>
                </a:gridCol>
                <a:gridCol w="1145879">
                  <a:extLst>
                    <a:ext uri="{9D8B030D-6E8A-4147-A177-3AD203B41FA5}">
                      <a16:colId xmlns="" xmlns:a16="http://schemas.microsoft.com/office/drawing/2014/main" val="1573239546"/>
                    </a:ext>
                  </a:extLst>
                </a:gridCol>
                <a:gridCol w="828634">
                  <a:extLst>
                    <a:ext uri="{9D8B030D-6E8A-4147-A177-3AD203B41FA5}">
                      <a16:colId xmlns="" xmlns:a16="http://schemas.microsoft.com/office/drawing/2014/main" val="2315249831"/>
                    </a:ext>
                  </a:extLst>
                </a:gridCol>
                <a:gridCol w="760062">
                  <a:extLst>
                    <a:ext uri="{9D8B030D-6E8A-4147-A177-3AD203B41FA5}">
                      <a16:colId xmlns="" xmlns:a16="http://schemas.microsoft.com/office/drawing/2014/main" val="3215114973"/>
                    </a:ext>
                  </a:extLst>
                </a:gridCol>
                <a:gridCol w="760062">
                  <a:extLst>
                    <a:ext uri="{9D8B030D-6E8A-4147-A177-3AD203B41FA5}">
                      <a16:colId xmlns="" xmlns:a16="http://schemas.microsoft.com/office/drawing/2014/main" val="1592226878"/>
                    </a:ext>
                  </a:extLst>
                </a:gridCol>
                <a:gridCol w="760062">
                  <a:extLst>
                    <a:ext uri="{9D8B030D-6E8A-4147-A177-3AD203B41FA5}">
                      <a16:colId xmlns="" xmlns:a16="http://schemas.microsoft.com/office/drawing/2014/main" val="672219535"/>
                    </a:ext>
                  </a:extLst>
                </a:gridCol>
              </a:tblGrid>
              <a:tr h="702155"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TABLE:  Modal Participating Mass Ratios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>
                        <a:effectLst/>
                        <a:latin typeface="Rockwell" panose="02060603020205020403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effectLst/>
                        <a:latin typeface="Rockwell" panose="02060603020205020403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effectLst/>
                        <a:latin typeface="Rockwell" panose="02060603020205020403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effectLst/>
                        <a:latin typeface="Rockwell" panose="02060603020205020403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27097425"/>
                  </a:ext>
                </a:extLst>
              </a:tr>
              <a:tr h="34287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Case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Period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sec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UX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UY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UZ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Sum UX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Sum UY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Sum UZ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75474295"/>
                  </a:ext>
                </a:extLst>
              </a:tr>
              <a:tr h="289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Modal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0.375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0.7654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0.0019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0.7654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0.0019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308881"/>
                  </a:ext>
                </a:extLst>
              </a:tr>
              <a:tr h="289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Modal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0.0041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0.6615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0.7695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0.6634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44679614"/>
                  </a:ext>
                </a:extLst>
              </a:tr>
              <a:tr h="289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Modal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0.22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0.0017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0.1086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0.7713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0.772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44538046"/>
                  </a:ext>
                </a:extLst>
              </a:tr>
              <a:tr h="289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Modal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0.081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0.000003443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0.0008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0.7713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0.7729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26767576"/>
                  </a:ext>
                </a:extLst>
              </a:tr>
              <a:tr h="50995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Modal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0.076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0.0816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0.000004716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0.8528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0.7729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61527120"/>
                  </a:ext>
                </a:extLst>
              </a:tr>
              <a:tr h="289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Modal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6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0.075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0.1214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0.00001938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0.9742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0.7729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36790948"/>
                  </a:ext>
                </a:extLst>
              </a:tr>
              <a:tr h="289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Modal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7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0.065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0.00000114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0.1463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0.9742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0.9191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12074907"/>
                  </a:ext>
                </a:extLst>
              </a:tr>
              <a:tr h="289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Modal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8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0.063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0.0008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0.0003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0.975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0.9194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62903007"/>
                  </a:ext>
                </a:extLst>
              </a:tr>
              <a:tr h="289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Modal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0.054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0.000001146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0.0019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0.975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0.9213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2128472"/>
                  </a:ext>
                </a:extLst>
              </a:tr>
              <a:tr h="289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Modal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0.0005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0.0011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0.9755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0.9224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7297300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51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00698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531595"/>
              </p:ext>
            </p:extLst>
          </p:nvPr>
        </p:nvGraphicFramePr>
        <p:xfrm>
          <a:off x="3930003" y="1653448"/>
          <a:ext cx="5594350" cy="1605407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3982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995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9827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9827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66090">
                <a:tc>
                  <a:txBody>
                    <a:bodyPr/>
                    <a:lstStyle/>
                    <a:p>
                      <a:pPr marL="180340" marR="16192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Slab label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580390" marR="78105" indent="-47244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Ux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Rockwell" panose="02060603020205020403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Rockwell" panose="02060603020205020403" pitchFamily="18" charset="0"/>
                        </a:rPr>
                        <a:t>Δ S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23850" marR="150495" indent="-14668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Rockwell" panose="02060603020205020403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Rockwell" panose="02060603020205020403" pitchFamily="18" charset="0"/>
                        </a:rPr>
                        <a:t>Δ 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259080" marR="24193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9405">
                <a:tc>
                  <a:txBody>
                    <a:bodyPr/>
                    <a:lstStyle/>
                    <a:p>
                      <a:pPr marL="180340" marR="161290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Store 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436245" marR="417830" algn="ctr" rtl="0">
                        <a:lnSpc>
                          <a:spcPts val="13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258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Store 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436245" marR="416560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192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258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Store 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436245" marR="416560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192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397500"/>
              </p:ext>
            </p:extLst>
          </p:nvPr>
        </p:nvGraphicFramePr>
        <p:xfrm>
          <a:off x="3930003" y="3696002"/>
          <a:ext cx="5594350" cy="1605407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3982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995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9827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9827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66090">
                <a:tc>
                  <a:txBody>
                    <a:bodyPr/>
                    <a:lstStyle/>
                    <a:p>
                      <a:pPr marL="180340" marR="16192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Slab label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580390" marR="78105" indent="-47244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Uy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Rockwell" panose="02060603020205020403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Rockwell" panose="02060603020205020403" pitchFamily="18" charset="0"/>
                        </a:rPr>
                        <a:t>Δ S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23850" marR="150495" indent="-14668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Rockwell" panose="02060603020205020403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Rockwell" panose="02060603020205020403" pitchFamily="18" charset="0"/>
                        </a:rPr>
                        <a:t>Δ 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259080" marR="24193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9405">
                <a:tc>
                  <a:txBody>
                    <a:bodyPr/>
                    <a:lstStyle/>
                    <a:p>
                      <a:pPr marL="180340" marR="161290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Store 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436245" marR="417830" algn="ctr" rtl="0">
                        <a:lnSpc>
                          <a:spcPts val="13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258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Store 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436245" marR="416560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192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5.775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258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Store 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436245" marR="416560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192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340" marR="163195" algn="ctr">
                        <a:lnSpc>
                          <a:spcPts val="13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0" y="1501895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Drift Story Check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7566" y="3258854"/>
            <a:ext cx="3618411" cy="369332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Drift </a:t>
            </a:r>
            <a:r>
              <a:rPr lang="en-US" dirty="0" smtClean="0"/>
              <a:t>limitation = 125mm</a:t>
            </a:r>
            <a:endParaRPr lang="en-US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52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1271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617083"/>
            <a:ext cx="28637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Deflection</a:t>
            </a:r>
          </a:p>
          <a:p>
            <a:pPr lvl="0"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Check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3298377"/>
            <a:ext cx="3486463" cy="1200329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Limit = </a:t>
            </a:r>
            <a:r>
              <a:rPr lang="en-US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13100/240</a:t>
            </a:r>
            <a:r>
              <a:rPr lang="en-US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= 54.60 </a:t>
            </a:r>
            <a:r>
              <a:rPr lang="en-US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mm</a:t>
            </a:r>
          </a:p>
          <a:p>
            <a:r>
              <a:rPr lang="en-US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Max Deflection = 26.4mm</a:t>
            </a:r>
            <a:endParaRPr lang="en-US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(According to</a:t>
            </a:r>
          </a:p>
          <a:p>
            <a:r>
              <a:rPr lang="en-US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ACI </a:t>
            </a:r>
            <a:r>
              <a:rPr lang="en-US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318-11)</a:t>
            </a:r>
            <a:endParaRPr lang="en-US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53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9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463" y="1724297"/>
            <a:ext cx="8382126" cy="41455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142598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5307" y="1390055"/>
            <a:ext cx="256831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Slab:</a:t>
            </a:r>
          </a:p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One-Way </a:t>
            </a:r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Ribbed Slab</a:t>
            </a: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254" y="1390055"/>
            <a:ext cx="8057371" cy="36844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54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97193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0913" y="1210614"/>
            <a:ext cx="256831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Slab:</a:t>
            </a:r>
          </a:p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One-Way </a:t>
            </a:r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Ribbed Slab</a:t>
            </a: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741" y="1496021"/>
            <a:ext cx="7611035" cy="38021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55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58831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0913" y="1210614"/>
            <a:ext cx="2568312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Slab:</a:t>
            </a:r>
          </a:p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One-Way </a:t>
            </a:r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Ribbed </a:t>
            </a:r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Slab- axial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873" y="1558344"/>
            <a:ext cx="8190964" cy="423714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56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77123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0761" y="1197735"/>
            <a:ext cx="2568312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Slab:</a:t>
            </a:r>
          </a:p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One-Way </a:t>
            </a:r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Ribbed </a:t>
            </a:r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Slab- axial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027" y="1476865"/>
            <a:ext cx="8178083" cy="399665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57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26164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0913" y="1210614"/>
            <a:ext cx="256831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Slab:</a:t>
            </a:r>
          </a:p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One-Way </a:t>
            </a:r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Ribbed Slab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027" y="1492558"/>
            <a:ext cx="8366680" cy="452187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58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43785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9577" y="1283180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Beams </a:t>
            </a:r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Design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09" y="2631080"/>
            <a:ext cx="11377607" cy="30098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59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48912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9577" y="1283180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Beams Sections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657" y="1012498"/>
            <a:ext cx="8641724" cy="56738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60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04802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9576" y="1283179"/>
            <a:ext cx="21409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Beams Design Summary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31423514"/>
                  </p:ext>
                </p:extLst>
              </p:nvPr>
            </p:nvGraphicFramePr>
            <p:xfrm>
              <a:off x="2390503" y="1021696"/>
              <a:ext cx="7427050" cy="580067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693144">
                      <a:extLst>
                        <a:ext uri="{9D8B030D-6E8A-4147-A177-3AD203B41FA5}">
                          <a16:colId xmlns="" xmlns:a16="http://schemas.microsoft.com/office/drawing/2014/main" val="3430978294"/>
                        </a:ext>
                      </a:extLst>
                    </a:gridCol>
                    <a:gridCol w="783133">
                      <a:extLst>
                        <a:ext uri="{9D8B030D-6E8A-4147-A177-3AD203B41FA5}">
                          <a16:colId xmlns="" xmlns:a16="http://schemas.microsoft.com/office/drawing/2014/main" val="1415424871"/>
                        </a:ext>
                      </a:extLst>
                    </a:gridCol>
                    <a:gridCol w="843770">
                      <a:extLst>
                        <a:ext uri="{9D8B030D-6E8A-4147-A177-3AD203B41FA5}">
                          <a16:colId xmlns="" xmlns:a16="http://schemas.microsoft.com/office/drawing/2014/main" val="1984440415"/>
                        </a:ext>
                      </a:extLst>
                    </a:gridCol>
                    <a:gridCol w="777956">
                      <a:extLst>
                        <a:ext uri="{9D8B030D-6E8A-4147-A177-3AD203B41FA5}">
                          <a16:colId xmlns="" xmlns:a16="http://schemas.microsoft.com/office/drawing/2014/main" val="3734134132"/>
                        </a:ext>
                      </a:extLst>
                    </a:gridCol>
                    <a:gridCol w="731368">
                      <a:extLst>
                        <a:ext uri="{9D8B030D-6E8A-4147-A177-3AD203B41FA5}">
                          <a16:colId xmlns="" xmlns:a16="http://schemas.microsoft.com/office/drawing/2014/main" val="1830269185"/>
                        </a:ext>
                      </a:extLst>
                    </a:gridCol>
                    <a:gridCol w="907369">
                      <a:extLst>
                        <a:ext uri="{9D8B030D-6E8A-4147-A177-3AD203B41FA5}">
                          <a16:colId xmlns="" xmlns:a16="http://schemas.microsoft.com/office/drawing/2014/main" val="284866834"/>
                        </a:ext>
                      </a:extLst>
                    </a:gridCol>
                    <a:gridCol w="1345155">
                      <a:extLst>
                        <a:ext uri="{9D8B030D-6E8A-4147-A177-3AD203B41FA5}">
                          <a16:colId xmlns="" xmlns:a16="http://schemas.microsoft.com/office/drawing/2014/main" val="126754644"/>
                        </a:ext>
                      </a:extLst>
                    </a:gridCol>
                    <a:gridCol w="1345155">
                      <a:extLst>
                        <a:ext uri="{9D8B030D-6E8A-4147-A177-3AD203B41FA5}">
                          <a16:colId xmlns="" xmlns:a16="http://schemas.microsoft.com/office/drawing/2014/main" val="2137573321"/>
                        </a:ext>
                      </a:extLst>
                    </a:gridCol>
                  </a:tblGrid>
                  <a:tr h="209515"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Beam Label 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Section (mm)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Top Bars</a:t>
                          </a:r>
                          <a:b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(Left)</a:t>
                          </a:r>
                          <a:b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[mm</a:t>
                          </a:r>
                          <a:r>
                            <a:rPr lang="en-US" sz="1050" b="1" baseline="3000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Bent Up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[mm</a:t>
                          </a:r>
                          <a:r>
                            <a:rPr lang="en-US" sz="1050" b="1" baseline="3000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Bottom Bars</a:t>
                          </a:r>
                          <a:b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[mm</a:t>
                          </a:r>
                          <a:r>
                            <a:rPr lang="en-US" sz="1050" b="1" baseline="3000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Top Bars</a:t>
                          </a:r>
                          <a:b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(Right)</a:t>
                          </a:r>
                          <a:b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[mm</a:t>
                          </a:r>
                          <a:r>
                            <a:rPr lang="en-US" sz="1050" b="1" baseline="3000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70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Stirrups</a:t>
                          </a:r>
                          <a:br>
                            <a:rPr lang="en-US" sz="70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70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[mm</a:t>
                          </a:r>
                          <a:r>
                            <a:rPr lang="en-US" sz="700" b="1" baseline="3000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70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en-US" sz="6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val="2010332489"/>
                      </a:ext>
                    </a:extLst>
                  </a:tr>
                  <a:tr h="261894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Zone A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872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Zone B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87200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487698882"/>
                      </a:ext>
                    </a:extLst>
                  </a:tr>
                  <a:tr h="164619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Frame 1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val="3205291722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0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162378975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2185291623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B8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3667727803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2571080480"/>
                      </a:ext>
                    </a:extLst>
                  </a:tr>
                  <a:tr h="164619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Frame 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val="3703172082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3279620144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B17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3016116179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B13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475088728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B9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2762017650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B5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663367611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454416631"/>
                      </a:ext>
                    </a:extLst>
                  </a:tr>
                  <a:tr h="164619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 dirty="0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Frame 3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val="2032501778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B21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21973444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929654445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3034876182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503406439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470504290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142368440"/>
                      </a:ext>
                    </a:extLst>
                  </a:tr>
                  <a:tr h="164619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Frame 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val="2357750324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B19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606657514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B15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2850483878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B11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3107011452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B7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981166239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B5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195486099"/>
                      </a:ext>
                    </a:extLst>
                  </a:tr>
                  <a:tr h="164619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 dirty="0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</a:rPr>
                            <a:t>Another Beams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val="654069837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302521579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B23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629537608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337708227"/>
                      </a:ext>
                    </a:extLst>
                  </a:tr>
                  <a:tr h="157136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B25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800*500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@120mm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@340mm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942422320"/>
                      </a:ext>
                    </a:extLst>
                  </a:tr>
                  <a:tr h="164619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 dirty="0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</a:rPr>
                            <a:t>Secondary Beams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val="2433727054"/>
                      </a:ext>
                    </a:extLst>
                  </a:tr>
                  <a:tr h="314273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</a:t>
                          </a:r>
                          <a:r>
                            <a:rPr lang="en-US" sz="1050" b="1" baseline="-2500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Secondar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300*400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@65mm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14:m>
                            <m:oMath xmlns:m="http://schemas.openxmlformats.org/officeDocument/2006/math">
                              <m:r>
                                <a:rPr lang="fr-FR" sz="1050">
                                  <a:solidFill>
                                    <a:srgbClr val="00808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Ø</m:t>
                              </m:r>
                            </m:oMath>
                          </a14:m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r>
                            <a:rPr lang="fr-FR" sz="1050" dirty="0">
                              <a:solidFill>
                                <a:srgbClr val="00808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@130mm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val="39685252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31423514"/>
                  </p:ext>
                </p:extLst>
              </p:nvPr>
            </p:nvGraphicFramePr>
            <p:xfrm>
              <a:off x="2390503" y="1021696"/>
              <a:ext cx="7427050" cy="580067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693144">
                      <a:extLst>
                        <a:ext uri="{9D8B030D-6E8A-4147-A177-3AD203B41FA5}">
                          <a16:colId xmlns:a16="http://schemas.microsoft.com/office/drawing/2014/main" val="3430978294"/>
                        </a:ext>
                      </a:extLst>
                    </a:gridCol>
                    <a:gridCol w="783133">
                      <a:extLst>
                        <a:ext uri="{9D8B030D-6E8A-4147-A177-3AD203B41FA5}">
                          <a16:colId xmlns:a16="http://schemas.microsoft.com/office/drawing/2014/main" val="1415424871"/>
                        </a:ext>
                      </a:extLst>
                    </a:gridCol>
                    <a:gridCol w="843770">
                      <a:extLst>
                        <a:ext uri="{9D8B030D-6E8A-4147-A177-3AD203B41FA5}">
                          <a16:colId xmlns:a16="http://schemas.microsoft.com/office/drawing/2014/main" val="1984440415"/>
                        </a:ext>
                      </a:extLst>
                    </a:gridCol>
                    <a:gridCol w="777956">
                      <a:extLst>
                        <a:ext uri="{9D8B030D-6E8A-4147-A177-3AD203B41FA5}">
                          <a16:colId xmlns:a16="http://schemas.microsoft.com/office/drawing/2014/main" val="3734134132"/>
                        </a:ext>
                      </a:extLst>
                    </a:gridCol>
                    <a:gridCol w="731368">
                      <a:extLst>
                        <a:ext uri="{9D8B030D-6E8A-4147-A177-3AD203B41FA5}">
                          <a16:colId xmlns:a16="http://schemas.microsoft.com/office/drawing/2014/main" val="1830269185"/>
                        </a:ext>
                      </a:extLst>
                    </a:gridCol>
                    <a:gridCol w="907369">
                      <a:extLst>
                        <a:ext uri="{9D8B030D-6E8A-4147-A177-3AD203B41FA5}">
                          <a16:colId xmlns:a16="http://schemas.microsoft.com/office/drawing/2014/main" val="284866834"/>
                        </a:ext>
                      </a:extLst>
                    </a:gridCol>
                    <a:gridCol w="1345155">
                      <a:extLst>
                        <a:ext uri="{9D8B030D-6E8A-4147-A177-3AD203B41FA5}">
                          <a16:colId xmlns:a16="http://schemas.microsoft.com/office/drawing/2014/main" val="126754644"/>
                        </a:ext>
                      </a:extLst>
                    </a:gridCol>
                    <a:gridCol w="1345155">
                      <a:extLst>
                        <a:ext uri="{9D8B030D-6E8A-4147-A177-3AD203B41FA5}">
                          <a16:colId xmlns:a16="http://schemas.microsoft.com/office/drawing/2014/main" val="2137573321"/>
                        </a:ext>
                      </a:extLst>
                    </a:gridCol>
                  </a:tblGrid>
                  <a:tr h="213360"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Beam Label 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Section (mm)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Top Bars</a:t>
                          </a:r>
                          <a:b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(Left)</a:t>
                          </a:r>
                          <a:b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[mm</a:t>
                          </a:r>
                          <a:r>
                            <a:rPr lang="en-US" sz="1050" b="1" baseline="3000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Bent Up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[mm</a:t>
                          </a:r>
                          <a:r>
                            <a:rPr lang="en-US" sz="1050" b="1" baseline="3000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Bottom Bars</a:t>
                          </a:r>
                          <a:b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[mm</a:t>
                          </a:r>
                          <a:r>
                            <a:rPr lang="en-US" sz="1050" b="1" baseline="3000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Top Bars</a:t>
                          </a:r>
                          <a:b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(Right)</a:t>
                          </a:r>
                          <a:b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[mm</a:t>
                          </a:r>
                          <a:r>
                            <a:rPr lang="en-US" sz="1050" b="1" baseline="3000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05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70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Stirrups</a:t>
                          </a:r>
                          <a:br>
                            <a:rPr lang="en-US" sz="70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a:br>
                          <a:r>
                            <a:rPr lang="en-US" sz="70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[mm</a:t>
                          </a:r>
                          <a:r>
                            <a:rPr lang="en-US" sz="700" b="1" baseline="3000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700" b="1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en-US" sz="6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B2260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10332489"/>
                      </a:ext>
                    </a:extLst>
                  </a:tr>
                  <a:tr h="266700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Zone A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872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>
                              <a:solidFill>
                                <a:srgbClr val="FFFFFF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Zone B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872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87698882"/>
                      </a:ext>
                    </a:extLst>
                  </a:tr>
                  <a:tr h="167640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Frame 1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05291722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0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414815" r="-102715" b="-3048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414815" r="-2715" b="-304814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62378975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534615" r="-102715" b="-30653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534615" r="-2715" b="-306538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85291623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B8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634615" r="-102715" b="-29653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634615" r="-2715" b="-296538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67727803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707407" r="-102715" b="-2755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707407" r="-2715" b="-275555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1080480"/>
                      </a:ext>
                    </a:extLst>
                  </a:tr>
                  <a:tr h="167640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Frame 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03172082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942308" r="-102715" b="-265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942308" r="-2715" b="-265769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79620144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B17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1003704" r="-102715" b="-245925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1003704" r="-2715" b="-245925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16116179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B13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1146154" r="-102715" b="-24538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1146154" r="-2715" b="-245384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75088728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B9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1246154" r="-102715" b="-23538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1246154" r="-2715" b="-235384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62017650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B5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1296296" r="-102715" b="-216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1296296" r="-2715" b="-216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3367611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1450000" r="-102715" b="-21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1450000" r="-2715" b="-215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54416631"/>
                      </a:ext>
                    </a:extLst>
                  </a:tr>
                  <a:tr h="167640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 dirty="0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Frame 3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32501778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B21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1592593" r="-102715" b="-18703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1592593" r="-2715" b="-18703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1973444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1757692" r="-102715" b="-184230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1757692" r="-2715" b="-184230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29654445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1857692" r="-102715" b="-174230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1857692" r="-2715" b="-174230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34876182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1885185" r="-102715" b="-157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1885185" r="-2715" b="-157777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03406439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2061538" r="-102715" b="-153846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2061538" r="-2715" b="-153846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70504290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2161538" r="-102715" b="-143846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2161538" r="-2715" b="-143846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42368440"/>
                      </a:ext>
                    </a:extLst>
                  </a:tr>
                  <a:tr h="167640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Frame 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357750324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B19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 dirty="0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2369231" r="-102715" b="-123076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2369231" r="-2715" b="-123076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06657514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B15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2469231" r="-102715" b="-113076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2469231" r="-2715" b="-113076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50483878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B11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2474074" r="-102715" b="-98888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2474074" r="-2715" b="-98888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07011452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B7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2673077" r="-102715" b="-9269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2673077" r="-2715" b="-92692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81166239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B5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2773077" r="-102715" b="-8269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2773077" r="-2715" b="-82692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5486099"/>
                      </a:ext>
                    </a:extLst>
                  </a:tr>
                  <a:tr h="167640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 dirty="0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</a:rPr>
                            <a:t>Another Beams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54069837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2980769" r="-102715" b="-61923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2980769" r="-2715" b="-61923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2521579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B23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3080769" r="-102715" b="-51923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3080769" r="-2715" b="-51923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29537608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300*800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3062963" r="-102715" b="-4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3062963" r="-2715" b="-4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7708227"/>
                      </a:ext>
                    </a:extLst>
                  </a:tr>
                  <a:tr h="160020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B25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800*500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18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16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49B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3284615" r="-102715" b="-3153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3284615" r="-2715" b="-31538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42422320"/>
                      </a:ext>
                    </a:extLst>
                  </a:tr>
                  <a:tr h="167640">
                    <a:tc gridSpan="8"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b="1" dirty="0">
                              <a:solidFill>
                                <a:srgbClr val="00B050"/>
                              </a:solidFill>
                              <a:effectLst/>
                              <a:latin typeface="Bookman Old Style" panose="02050604050505020204" pitchFamily="18" charset="0"/>
                              <a:ea typeface="Times New Roman" panose="02020603050405020304" pitchFamily="18" charset="0"/>
                            </a:rPr>
                            <a:t>Secondary Beams</a:t>
                          </a:r>
                          <a:endParaRPr lang="en-US" sz="10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D047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3727054"/>
                      </a:ext>
                    </a:extLst>
                  </a:tr>
                  <a:tr h="314273"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</a:t>
                          </a:r>
                          <a:r>
                            <a:rPr lang="en-US" sz="1050" b="1" baseline="-25000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Secondar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300*400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r-FR" sz="105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4Ø</a:t>
                          </a:r>
                          <a:r>
                            <a:rPr lang="en-US" sz="105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00206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</a:t>
                          </a:r>
                          <a:r>
                            <a:rPr lang="fr-FR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Ø</a:t>
                          </a:r>
                          <a:r>
                            <a:rPr lang="en-US" sz="1050" b="1">
                              <a:solidFill>
                                <a:srgbClr val="FF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</a:t>
                          </a:r>
                          <a:endParaRPr lang="en-US" sz="10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E08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52941" t="-1744231" r="-102715" b="-576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8402" marR="38402" marT="0" marB="0" anchor="ctr">
                        <a:lnL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dbl" algn="ctr">
                          <a:solidFill>
                            <a:srgbClr val="CC99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52941" t="-1744231" r="-2715" b="-576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6852521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61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93246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846" y="1145818"/>
            <a:ext cx="5832856" cy="562203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7839" y="1012498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Column details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62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33670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7839" y="1012498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Columns Sections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638" y="1535924"/>
            <a:ext cx="8663016" cy="360274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63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8645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7839" y="1012498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Columns </a:t>
            </a:r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Design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308271"/>
              </p:ext>
            </p:extLst>
          </p:nvPr>
        </p:nvGraphicFramePr>
        <p:xfrm>
          <a:off x="2696151" y="1476102"/>
          <a:ext cx="7414499" cy="4733037"/>
        </p:xfrm>
        <a:graphic>
          <a:graphicData uri="http://schemas.openxmlformats.org/drawingml/2006/table">
            <a:tbl>
              <a:tblPr firstRow="1" firstCol="1" bandRow="1"/>
              <a:tblGrid>
                <a:gridCol w="7737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216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9990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59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596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46230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Column Label 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Section (mm)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Reinforcement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Stirrups </a:t>
                      </a:r>
                      <a:br>
                        <a:rPr lang="en-US" sz="1200" b="1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2638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Zone A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341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Zone B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341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D500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12Ø20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1Ø10/75mm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1Ø10/150mm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2187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C19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8Ø14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1Ø10/100mm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33996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1Ø10/200mm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16" marR="4441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64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04868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22" y="1266586"/>
            <a:ext cx="284894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Tie Beam Design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383" y="2001385"/>
            <a:ext cx="8229599" cy="373321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65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43225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23" y="1266586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Footing </a:t>
            </a:r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Layout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003" y="1183278"/>
            <a:ext cx="5172832" cy="534110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47102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3288" y="1163556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Footing Design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692" y="2391833"/>
            <a:ext cx="9631119" cy="382005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67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31878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3288" y="1163556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Footing Design</a:t>
            </a:r>
          </a:p>
        </p:txBody>
      </p:sp>
      <p:sp>
        <p:nvSpPr>
          <p:cNvPr id="3" name="Rectangle 2"/>
          <p:cNvSpPr/>
          <p:nvPr/>
        </p:nvSpPr>
        <p:spPr>
          <a:xfrm>
            <a:off x="1106528" y="23017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657327"/>
              </p:ext>
            </p:extLst>
          </p:nvPr>
        </p:nvGraphicFramePr>
        <p:xfrm>
          <a:off x="2859109" y="1020444"/>
          <a:ext cx="5499280" cy="5699862"/>
        </p:xfrm>
        <a:graphic>
          <a:graphicData uri="http://schemas.openxmlformats.org/drawingml/2006/table">
            <a:tbl>
              <a:tblPr firstRow="1" firstCol="1" bandRow="1"/>
              <a:tblGrid>
                <a:gridCol w="67988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6800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4209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4209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4209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8315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46042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6042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83152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37971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88959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Column Label 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Section (mm)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Footing Dimensions (m)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As</a:t>
                      </a:r>
                      <a:b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(mm</a:t>
                      </a:r>
                      <a:r>
                        <a:rPr lang="fr-FR" sz="1050" b="1" baseline="300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)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As,</a:t>
                      </a:r>
                      <a:r>
                        <a:rPr lang="fr-FR" sz="1050" b="1" baseline="-250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min</a:t>
                      </a: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(mm</a:t>
                      </a:r>
                      <a:r>
                        <a:rPr lang="fr-FR" sz="1050" b="1" baseline="300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)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Reinforcement Flexure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388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0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W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0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05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Longitudinal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Transverse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D500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1.90</a:t>
                      </a:r>
                      <a:endParaRPr lang="en-US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0.28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1423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958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1570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C3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0.23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1302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972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1865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0.29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0.36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1669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1361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C6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0.41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2277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1771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1849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C8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1877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C9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0.41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2298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1771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0.33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0.40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2265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1728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0.23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1267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972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1577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1152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C13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0.28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1745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1323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1900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1434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1095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C16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2.30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2.30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0.38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2047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1573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C17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0.31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1279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C18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0.18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954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2714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C19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350*350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1.10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0.15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463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r>
                        <a:rPr lang="fr-FR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r>
                        <a:rPr lang="fr-FR" sz="105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Ø</a:t>
                      </a:r>
                      <a:r>
                        <a:rPr lang="en-US" sz="105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endParaRPr lang="en-US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656" marR="34656" marT="0" marB="0" anchor="ctr">
                    <a:lnL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3719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6528" y="23017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3576" y="1500955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Shear wall Design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888" y="1286841"/>
            <a:ext cx="6306430" cy="539190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69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27869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6528" y="23017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3576" y="1500955"/>
            <a:ext cx="256831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Shear walls Design Summary 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037264"/>
              </p:ext>
            </p:extLst>
          </p:nvPr>
        </p:nvGraphicFramePr>
        <p:xfrm>
          <a:off x="3030877" y="1500955"/>
          <a:ext cx="7393283" cy="4703898"/>
        </p:xfrm>
        <a:graphic>
          <a:graphicData uri="http://schemas.openxmlformats.org/drawingml/2006/table">
            <a:tbl>
              <a:tblPr firstRow="1" firstCol="1" bandRow="1"/>
              <a:tblGrid>
                <a:gridCol w="855366">
                  <a:extLst>
                    <a:ext uri="{9D8B030D-6E8A-4147-A177-3AD203B41FA5}">
                      <a16:colId xmlns="" xmlns:a16="http://schemas.microsoft.com/office/drawing/2014/main" val="1634075082"/>
                    </a:ext>
                  </a:extLst>
                </a:gridCol>
                <a:gridCol w="1299626">
                  <a:extLst>
                    <a:ext uri="{9D8B030D-6E8A-4147-A177-3AD203B41FA5}">
                      <a16:colId xmlns="" xmlns:a16="http://schemas.microsoft.com/office/drawing/2014/main" val="3866648204"/>
                    </a:ext>
                  </a:extLst>
                </a:gridCol>
                <a:gridCol w="1790302">
                  <a:extLst>
                    <a:ext uri="{9D8B030D-6E8A-4147-A177-3AD203B41FA5}">
                      <a16:colId xmlns="" xmlns:a16="http://schemas.microsoft.com/office/drawing/2014/main" val="838124410"/>
                    </a:ext>
                  </a:extLst>
                </a:gridCol>
                <a:gridCol w="1790302">
                  <a:extLst>
                    <a:ext uri="{9D8B030D-6E8A-4147-A177-3AD203B41FA5}">
                      <a16:colId xmlns="" xmlns:a16="http://schemas.microsoft.com/office/drawing/2014/main" val="2406505696"/>
                    </a:ext>
                  </a:extLst>
                </a:gridCol>
                <a:gridCol w="1657687">
                  <a:extLst>
                    <a:ext uri="{9D8B030D-6E8A-4147-A177-3AD203B41FA5}">
                      <a16:colId xmlns="" xmlns:a16="http://schemas.microsoft.com/office/drawing/2014/main" val="3016702841"/>
                    </a:ext>
                  </a:extLst>
                </a:gridCol>
              </a:tblGrid>
              <a:tr h="342794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Shear Wall Label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Dimensions </a:t>
                      </a:r>
                      <a:b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(L*H*T)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mbria Math" panose="02040503050406030204" pitchFamily="18" charset="0"/>
                        </a:rPr>
                        <a:t>𝝆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Reinforcement Steel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44802787"/>
                  </a:ext>
                </a:extLst>
              </a:tr>
              <a:tr h="3427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Vert.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Vertical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Horizontal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04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74000798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2.1*10.5*0.3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0.51%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/150mm)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97955293"/>
                  </a:ext>
                </a:extLst>
              </a:tr>
              <a:tr h="323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2.1*10.5*0.3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0.56%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/130mm)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92746623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2.1*10.5*0.3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0.93%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/140mm)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59058063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2.1*10.5*0.3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0.63%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/200mm)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22116858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2.25*10.5*0.3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0.25%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/200mm)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52633575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2.1*13*0.3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0.64%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/200mm)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13146279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2.3*13*0.3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0.49%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/150mm)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21120959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2.1*13*0.3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0.74%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/180mm)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34454427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4.4 *13*0.3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0.25%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/200mm)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04716207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SW10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4.4*13*0.3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0.25%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/200mm)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14585778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SW11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2.05*13*0.3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0.67%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/200mm)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49247297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SW12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2.4*13*0.3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0.40%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/180mm)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79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00220525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SW13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2.05*13*0.3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0.61%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/200mm)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200" b="1" dirty="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 dirty="0">
                          <a:solidFill>
                            <a:srgbClr val="5912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mbria Math" panose="02040503050406030204" pitchFamily="18" charset="0"/>
                        </a:rPr>
                        <a:t>∅</a:t>
                      </a:r>
                      <a:r>
                        <a:rPr lang="en-US" sz="1200" b="1" dirty="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10mm</a:t>
                      </a:r>
                      <a:r>
                        <a:rPr lang="en-US" sz="1200" b="1" baseline="30000" dirty="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 dirty="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ar-SA" sz="1200" b="1" dirty="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en-US" sz="1200" b="1" dirty="0">
                          <a:solidFill>
                            <a:srgbClr val="5912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C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34285374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70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72231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6528" y="23017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3576" y="1500955"/>
            <a:ext cx="2568312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Footing Shear walls Design Summary 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024805"/>
              </p:ext>
            </p:extLst>
          </p:nvPr>
        </p:nvGraphicFramePr>
        <p:xfrm>
          <a:off x="2965268" y="1606727"/>
          <a:ext cx="7994468" cy="4728758"/>
        </p:xfrm>
        <a:graphic>
          <a:graphicData uri="http://schemas.openxmlformats.org/drawingml/2006/table">
            <a:tbl>
              <a:tblPr firstRow="1" firstCol="1" bandRow="1"/>
              <a:tblGrid>
                <a:gridCol w="813470">
                  <a:extLst>
                    <a:ext uri="{9D8B030D-6E8A-4147-A177-3AD203B41FA5}">
                      <a16:colId xmlns="" xmlns:a16="http://schemas.microsoft.com/office/drawing/2014/main" val="4275413699"/>
                    </a:ext>
                  </a:extLst>
                </a:gridCol>
                <a:gridCol w="895216">
                  <a:extLst>
                    <a:ext uri="{9D8B030D-6E8A-4147-A177-3AD203B41FA5}">
                      <a16:colId xmlns="" xmlns:a16="http://schemas.microsoft.com/office/drawing/2014/main" val="97081285"/>
                    </a:ext>
                  </a:extLst>
                </a:gridCol>
                <a:gridCol w="639345">
                  <a:extLst>
                    <a:ext uri="{9D8B030D-6E8A-4147-A177-3AD203B41FA5}">
                      <a16:colId xmlns="" xmlns:a16="http://schemas.microsoft.com/office/drawing/2014/main" val="1221676254"/>
                    </a:ext>
                  </a:extLst>
                </a:gridCol>
                <a:gridCol w="639345">
                  <a:extLst>
                    <a:ext uri="{9D8B030D-6E8A-4147-A177-3AD203B41FA5}">
                      <a16:colId xmlns="" xmlns:a16="http://schemas.microsoft.com/office/drawing/2014/main" val="2442246576"/>
                    </a:ext>
                  </a:extLst>
                </a:gridCol>
                <a:gridCol w="1417591">
                  <a:extLst>
                    <a:ext uri="{9D8B030D-6E8A-4147-A177-3AD203B41FA5}">
                      <a16:colId xmlns="" xmlns:a16="http://schemas.microsoft.com/office/drawing/2014/main" val="495609221"/>
                    </a:ext>
                  </a:extLst>
                </a:gridCol>
                <a:gridCol w="642002">
                  <a:extLst>
                    <a:ext uri="{9D8B030D-6E8A-4147-A177-3AD203B41FA5}">
                      <a16:colId xmlns="" xmlns:a16="http://schemas.microsoft.com/office/drawing/2014/main" val="620292917"/>
                    </a:ext>
                  </a:extLst>
                </a:gridCol>
                <a:gridCol w="703146">
                  <a:extLst>
                    <a:ext uri="{9D8B030D-6E8A-4147-A177-3AD203B41FA5}">
                      <a16:colId xmlns="" xmlns:a16="http://schemas.microsoft.com/office/drawing/2014/main" val="3160283108"/>
                    </a:ext>
                  </a:extLst>
                </a:gridCol>
                <a:gridCol w="1417591">
                  <a:extLst>
                    <a:ext uri="{9D8B030D-6E8A-4147-A177-3AD203B41FA5}">
                      <a16:colId xmlns="" xmlns:a16="http://schemas.microsoft.com/office/drawing/2014/main" val="670957094"/>
                    </a:ext>
                  </a:extLst>
                </a:gridCol>
                <a:gridCol w="826762">
                  <a:extLst>
                    <a:ext uri="{9D8B030D-6E8A-4147-A177-3AD203B41FA5}">
                      <a16:colId xmlns="" xmlns:a16="http://schemas.microsoft.com/office/drawing/2014/main" val="2445042210"/>
                    </a:ext>
                  </a:extLst>
                </a:gridCol>
              </a:tblGrid>
              <a:tr h="355732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Shear Wall Label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Section </a:t>
                      </a:r>
                      <a:b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(m)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Footing Dimensions (m)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</a:t>
                      </a:r>
                      <a:b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(mm</a:t>
                      </a:r>
                      <a:r>
                        <a:rPr lang="fr-FR" sz="1200" baseline="300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As,</a:t>
                      </a:r>
                      <a:r>
                        <a:rPr lang="fr-FR" sz="1200" baseline="-250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min Total</a:t>
                      </a:r>
                      <a: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(mm</a:t>
                      </a:r>
                      <a:r>
                        <a:rPr lang="fr-FR" sz="1200" baseline="300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Reinforcement Flexure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11205427"/>
                  </a:ext>
                </a:extLst>
              </a:tr>
              <a:tr h="3123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Main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Shrinkage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72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46996449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2.10*0.30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1110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1418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34784609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2.10*0.30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1160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1418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61837888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2.10*0.30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1620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65856883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2.10*0.30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1620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43847441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2.25*0.30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2.35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1438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1659510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2.10*0.30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1168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1267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Ø16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04809868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2.30*0.30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1210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Ø18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70627172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2.10*0.30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1210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Ø18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69101444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4.40*0.30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890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83367413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SW10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4.40*0.30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738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07125179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SW11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2.05*0.30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1110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1239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Ø16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10911375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SW12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2.40*0.30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20787969"/>
                  </a:ext>
                </a:extLst>
              </a:tr>
              <a:tr h="3123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SW13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2.05*0.30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1164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8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1267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/200mm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r>
                        <a:rPr lang="fr-F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Ø16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mm</a:t>
                      </a:r>
                      <a:r>
                        <a:rPr lang="en-US" sz="1200" b="1" baseline="300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0" cap="flat" cmpd="dbl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08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9718526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71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62913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Structural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80979" y="1329494"/>
            <a:ext cx="460245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Stair Design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914269"/>
            <a:ext cx="10058400" cy="452301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72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97114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Steel Structure </a:t>
            </a:r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3944" y="1109254"/>
            <a:ext cx="4544079" cy="45550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Materials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US" sz="10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Steel A36  </a:t>
            </a:r>
            <a:r>
              <a:rPr lang="en-US" sz="2400" b="1" dirty="0" err="1" smtClean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Fy</a:t>
            </a:r>
            <a:r>
              <a:rPr lang="en-US" sz="2400" b="1" dirty="0" smtClean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=250 </a:t>
            </a:r>
            <a:r>
              <a:rPr lang="en-US" sz="2400" b="1" dirty="0" err="1" smtClean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MPa</a:t>
            </a:r>
            <a:endParaRPr lang="en-US" sz="2400" b="1" dirty="0" smtClean="0">
              <a:solidFill>
                <a:srgbClr val="42B051">
                  <a:lumMod val="75000"/>
                </a:srgb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Fu = 400 </a:t>
            </a:r>
            <a:r>
              <a:rPr lang="en-US" sz="2400" b="1" dirty="0" err="1" smtClean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Mpa</a:t>
            </a:r>
            <a:endParaRPr lang="en-US" sz="2400" b="1" dirty="0" smtClean="0">
              <a:solidFill>
                <a:srgbClr val="42B051">
                  <a:lumMod val="75000"/>
                </a:srgb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Steel structure </a:t>
            </a:r>
            <a:r>
              <a:rPr lang="en-US" sz="2400" b="1" dirty="0">
                <a:solidFill>
                  <a:srgbClr val="42B051">
                    <a:lumMod val="75000"/>
                  </a:srgb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covering glass material of 25mm thickness with 600KN/m3 (weight per unit volume)</a:t>
            </a:r>
            <a:endParaRPr lang="en-US" sz="2400" b="1" dirty="0" smtClean="0">
              <a:solidFill>
                <a:srgbClr val="42B051">
                  <a:lumMod val="75000"/>
                </a:srgb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3944" y="1764406"/>
            <a:ext cx="4544079" cy="336138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6877318" y="1012498"/>
                <a:ext cx="4945488" cy="30844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3200" b="1" dirty="0" smtClean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Loads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b="1" dirty="0" smtClean="0">
                    <a:solidFill>
                      <a:schemeClr val="accent6">
                        <a:lumMod val="50000"/>
                      </a:schemeClr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Snow load =1</a:t>
                </a:r>
                <a14:m>
                  <m:oMath xmlns:m="http://schemas.openxmlformats.org/officeDocument/2006/math">
                    <m:r>
                      <a:rPr lang="en-US" sz="2400" b="1" i="0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1" i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𝑲𝑵</m:t>
                    </m:r>
                    <m:r>
                      <a:rPr lang="en-US" sz="2400" b="1" i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sSup>
                      <m:sSupPr>
                        <m:ctrlPr>
                          <a:rPr lang="en-US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𝒎</m:t>
                        </m:r>
                      </m:e>
                      <m:sup>
                        <m:r>
                          <a:rPr lang="en-US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en-US" sz="2400" b="1" dirty="0" smtClean="0">
                  <a:solidFill>
                    <a:schemeClr val="accent6">
                      <a:lumMod val="50000"/>
                    </a:schemeClr>
                  </a:solidFill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b="1" dirty="0" smtClean="0">
                    <a:solidFill>
                      <a:schemeClr val="accent6">
                        <a:lumMod val="50000"/>
                      </a:schemeClr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Wind load = 0.455</a:t>
                </a:r>
                <a14:m>
                  <m:oMath xmlns:m="http://schemas.openxmlformats.org/officeDocument/2006/math">
                    <m:r>
                      <a:rPr lang="en-US" sz="2400" b="1" i="0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1" i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𝑲𝑵</m:t>
                    </m:r>
                    <m:r>
                      <a:rPr lang="en-US" sz="2400" b="1" i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sSup>
                      <m:sSupPr>
                        <m:ctrlPr>
                          <a:rPr lang="en-US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𝒎</m:t>
                        </m:r>
                      </m:e>
                      <m:sup>
                        <m:r>
                          <a:rPr lang="en-US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en-US" sz="2400" b="1" dirty="0" smtClean="0">
                  <a:solidFill>
                    <a:schemeClr val="accent6">
                      <a:lumMod val="50000"/>
                    </a:schemeClr>
                  </a:solidFill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b="1" dirty="0" smtClean="0">
                    <a:solidFill>
                      <a:schemeClr val="accent6">
                        <a:lumMod val="50000"/>
                      </a:schemeClr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SID =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lang="en-US" sz="2400" b="1" i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1" i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𝟔</m:t>
                    </m:r>
                    <m:r>
                      <a:rPr lang="en-US" sz="2400" b="1" i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1" i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𝑲𝑵</m:t>
                    </m:r>
                    <m:r>
                      <a:rPr lang="en-US" sz="2400" b="1" i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sSup>
                      <m:sSupPr>
                        <m:ctrlPr>
                          <a:rPr lang="en-US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𝒎</m:t>
                        </m:r>
                      </m:e>
                      <m:sup>
                        <m:r>
                          <a:rPr lang="en-US" sz="2400" b="1" i="1" dirty="0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en-US" sz="2400" b="1" dirty="0" smtClean="0">
                  <a:solidFill>
                    <a:prstClr val="black"/>
                  </a:solidFill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b="1" dirty="0">
                  <a:solidFill>
                    <a:prstClr val="black"/>
                  </a:solidFill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7318" y="1012498"/>
                <a:ext cx="4945488" cy="3084499"/>
              </a:xfrm>
              <a:prstGeom prst="rect">
                <a:avLst/>
              </a:prstGeom>
              <a:blipFill rotWithShape="0">
                <a:blip r:embed="rId2"/>
                <a:stretch>
                  <a:fillRect l="-30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6721450" y="1764406"/>
            <a:ext cx="4544079" cy="336138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73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46298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Steel Structure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579549" y="1348709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</a:rPr>
              <a:t>3D model</a:t>
            </a:r>
            <a:endParaRPr lang="en-US" sz="32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446" y="1348709"/>
            <a:ext cx="8268236" cy="491807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74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409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Steel Structure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8997" y="1675139"/>
            <a:ext cx="286374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Compatibility Check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32" y="1486625"/>
            <a:ext cx="8126569" cy="493993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75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87729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8998" y="1675139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Equilibrium Check</a:t>
            </a:r>
          </a:p>
        </p:txBody>
      </p:sp>
      <p:sp>
        <p:nvSpPr>
          <p:cNvPr id="3" name="Rectangle 2"/>
          <p:cNvSpPr/>
          <p:nvPr/>
        </p:nvSpPr>
        <p:spPr>
          <a:xfrm>
            <a:off x="1683154" y="34608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Steel Structure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327" y="1675139"/>
            <a:ext cx="6194739" cy="333474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971006" y="4808616"/>
            <a:ext cx="6096000" cy="1786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Hand calculation:</a:t>
            </a:r>
            <a:endParaRPr lang="en-US" sz="16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SID load = (0.6×10*8*5)+(0.3*1*8*5)-(0.6*2*5) = 246 KN</a:t>
            </a:r>
            <a:endParaRPr lang="en-US" sz="16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Snow load = (1*7*8*5) = 280 KN</a:t>
            </a:r>
            <a:endParaRPr lang="en-US" sz="16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Wind load = (0.91*11*8*5)-(0.91*2*5) = 391.30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KN</a:t>
            </a:r>
            <a:endParaRPr lang="en-US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91530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3154" y="34608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Steel Structure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37882" y="1514052"/>
            <a:ext cx="28637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Deflection</a:t>
            </a:r>
          </a:p>
          <a:p>
            <a:pPr lvl="0"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Check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056" y="1514052"/>
            <a:ext cx="7160653" cy="47064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314114" y="2948111"/>
            <a:ext cx="3420760" cy="1338828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</a:rPr>
              <a:t>∆</a:t>
            </a:r>
            <a:r>
              <a:rPr lang="en-US" baseline="-25000" dirty="0">
                <a:latin typeface="Cambria" panose="02040503050406030204" pitchFamily="18" charset="0"/>
                <a:ea typeface="Times New Roman" panose="02020603050405020304" pitchFamily="18" charset="0"/>
              </a:rPr>
              <a:t>Allowable service 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</a:rPr>
              <a:t>=   L/240, L = 9m.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</a:rPr>
              <a:t>∆</a:t>
            </a:r>
            <a:r>
              <a:rPr lang="en-US" baseline="-25000" dirty="0">
                <a:latin typeface="Cambria" panose="02040503050406030204" pitchFamily="18" charset="0"/>
                <a:ea typeface="Times New Roman" panose="02020603050405020304" pitchFamily="18" charset="0"/>
              </a:rPr>
              <a:t>Allowable service 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</a:rPr>
              <a:t>= 9000/240 = 37.5mm &gt; ∆</a:t>
            </a:r>
            <a:r>
              <a:rPr lang="en-US" baseline="-25000" dirty="0">
                <a:latin typeface="Cambria" panose="02040503050406030204" pitchFamily="18" charset="0"/>
                <a:ea typeface="Times New Roman" panose="02020603050405020304" pitchFamily="18" charset="0"/>
              </a:rPr>
              <a:t>Max  </a:t>
            </a:r>
            <a:r>
              <a:rPr lang="ar-SA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12.72 </a:t>
            </a:r>
            <a:r>
              <a:rPr lang="en-US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(OK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77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97772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3154" y="34608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Steel Structure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7787" y="1275894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Buckling </a:t>
            </a:r>
            <a:r>
              <a:rPr lang="en-US" sz="3200" b="1" dirty="0">
                <a:latin typeface="Cambria" panose="02040503050406030204" pitchFamily="18" charset="0"/>
                <a:cs typeface="Times New Roman" panose="02020603050405020304" pitchFamily="18" charset="0"/>
              </a:rPr>
              <a:t>Check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099" y="1622536"/>
            <a:ext cx="6622017" cy="394113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2312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3154" y="34608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Steel Structure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7787" y="1275894"/>
            <a:ext cx="256831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Buckling </a:t>
            </a: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Check from wind load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900" y="1770953"/>
            <a:ext cx="7361546" cy="437881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1036320" y="3514173"/>
            <a:ext cx="6096000" cy="4969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rgbClr val="002060"/>
                </a:solidFill>
                <a:latin typeface="Cambria" panose="02040503050406030204" pitchFamily="18" charset="0"/>
                <a:ea typeface="Times New Roman" panose="02020603050405020304" pitchFamily="18" charset="0"/>
              </a:rPr>
              <a:t>Factor ≃ 5</a:t>
            </a:r>
            <a:endParaRPr lang="en-US" sz="2000" b="1" dirty="0">
              <a:solidFill>
                <a:srgbClr val="002060"/>
              </a:solidFill>
              <a:latin typeface="Cambria" panose="020405030504060302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79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8396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3154" y="34608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Steel Structure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7787" y="1275894"/>
            <a:ext cx="256831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Buckling Check from </a:t>
            </a: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snow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load 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099" y="1275893"/>
            <a:ext cx="7437278" cy="469990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036320" y="3514173"/>
            <a:ext cx="6096000" cy="4969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rgbClr val="002060"/>
                </a:solidFill>
                <a:latin typeface="Cambria" panose="02040503050406030204" pitchFamily="18" charset="0"/>
                <a:ea typeface="Times New Roman" panose="02020603050405020304" pitchFamily="18" charset="0"/>
              </a:rPr>
              <a:t>Factor ≃ 5</a:t>
            </a:r>
            <a:endParaRPr lang="en-US" sz="2000" b="1" dirty="0">
              <a:solidFill>
                <a:srgbClr val="002060"/>
              </a:solidFill>
              <a:latin typeface="Cambria" panose="020405030504060302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80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05169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3154" y="34608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Steel Structure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808" y="1455313"/>
            <a:ext cx="7688686" cy="466215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128542" y="1455313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Sections After Design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81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9765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3154" y="346088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</a:rPr>
              <a:t>Steel Structure Design</a:t>
            </a:r>
            <a:endParaRPr lang="en-US" sz="3200" b="1" dirty="0">
              <a:ln w="222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8542" y="1455313"/>
            <a:ext cx="25683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Sections After Design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523" y="3116687"/>
            <a:ext cx="2949262" cy="179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There are 4 difference sections to design (arch, bracing, column and purlin sections).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266154"/>
              </p:ext>
            </p:extLst>
          </p:nvPr>
        </p:nvGraphicFramePr>
        <p:xfrm>
          <a:off x="3705814" y="1802673"/>
          <a:ext cx="5799908" cy="3435531"/>
        </p:xfrm>
        <a:graphic>
          <a:graphicData uri="http://schemas.openxmlformats.org/drawingml/2006/table">
            <a:tbl>
              <a:tblPr firstRow="1" firstCol="1" bandRow="1"/>
              <a:tblGrid>
                <a:gridCol w="2616583">
                  <a:extLst>
                    <a:ext uri="{9D8B030D-6E8A-4147-A177-3AD203B41FA5}">
                      <a16:colId xmlns="" xmlns:a16="http://schemas.microsoft.com/office/drawing/2014/main" val="3220262777"/>
                    </a:ext>
                  </a:extLst>
                </a:gridCol>
                <a:gridCol w="3183325">
                  <a:extLst>
                    <a:ext uri="{9D8B030D-6E8A-4147-A177-3AD203B41FA5}">
                      <a16:colId xmlns="" xmlns:a16="http://schemas.microsoft.com/office/drawing/2014/main" val="2814081115"/>
                    </a:ext>
                  </a:extLst>
                </a:gridCol>
              </a:tblGrid>
              <a:tr h="6650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Section Label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Type of Section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52753914"/>
                  </a:ext>
                </a:extLst>
              </a:tr>
              <a:tr h="7018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Arch Sections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Tube – 60*60*4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09330368"/>
                  </a:ext>
                </a:extLst>
              </a:tr>
              <a:tr h="7018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Bracing Sections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Tube – 30*30*2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73315077"/>
                  </a:ext>
                </a:extLst>
              </a:tr>
              <a:tr h="6650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Columns Section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Tube – 60*60*3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45750448"/>
                  </a:ext>
                </a:extLst>
              </a:tr>
              <a:tr h="7018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Purlins Sections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Tube – 80*80-8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7933973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82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48605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320058"/>
            <a:ext cx="782256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54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83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78193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lighting:</a:t>
            </a:r>
          </a:p>
        </p:txBody>
      </p:sp>
      <p:sp>
        <p:nvSpPr>
          <p:cNvPr id="72" name="Rectangle 71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84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3" name="صورة 1" descr="C:\Users\a7mad\Desktop\project2\DIALux evo\1.PN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20909" y="2767454"/>
            <a:ext cx="5076968" cy="3860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صورة 1" descr="F:\ \project2\1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9621" y="2182554"/>
            <a:ext cx="5900344" cy="385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9767913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lighting: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3004" y="2883344"/>
            <a:ext cx="3737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Calculation results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115" y="2120258"/>
            <a:ext cx="5475715" cy="2981049"/>
          </a:xfrm>
          <a:prstGeom prst="rect">
            <a:avLst/>
          </a:prstGeom>
        </p:spPr>
      </p:pic>
      <p:pic>
        <p:nvPicPr>
          <p:cNvPr id="15" name="صورة 2" descr="F:\ \project2\wait\1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5142" y="5130432"/>
            <a:ext cx="6125660" cy="132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/>
          <p:nvPr/>
        </p:nvSpPr>
        <p:spPr>
          <a:xfrm>
            <a:off x="8301199" y="3330094"/>
            <a:ext cx="673241" cy="11738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c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214766" y="5396317"/>
            <a:ext cx="846707" cy="11738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c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375372" y="5454071"/>
            <a:ext cx="1416905" cy="11738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c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51544" y="460634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Required illuminance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(200 </a:t>
            </a:r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lx)</a:t>
            </a:r>
          </a:p>
          <a:p>
            <a:pPr algn="ctr"/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Required uniformity </a:t>
            </a:r>
          </a:p>
          <a:p>
            <a:pPr algn="ctr"/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(&gt;0.60)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4313" y="3739899"/>
            <a:ext cx="3445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We should decrease the dimmed lamp by 60%. 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85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5990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lighting: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3004" y="2883344"/>
            <a:ext cx="3737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Calculation results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صورة 5" descr="C:\Users\a7mad\Desktop\project2\DIALux evo\4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8655" y="2182553"/>
            <a:ext cx="6228873" cy="376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14786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2587555"/>
            <a:ext cx="116708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waiting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room: 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lamps are 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off. 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Daylighting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-2316192" y="9034354"/>
            <a:ext cx="8223966" cy="1832198"/>
            <a:chOff x="12302720" y="5025802"/>
            <a:chExt cx="8223966" cy="1832198"/>
          </a:xfrm>
        </p:grpSpPr>
        <p:sp>
          <p:nvSpPr>
            <p:cNvPr id="61" name="Rectangle 60"/>
            <p:cNvSpPr/>
            <p:nvPr/>
          </p:nvSpPr>
          <p:spPr>
            <a:xfrm>
              <a:off x="18025855" y="5117468"/>
              <a:ext cx="2500831" cy="147732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b="1" dirty="0">
                  <a:solidFill>
                    <a:srgbClr val="FF0000"/>
                  </a:solidFill>
                  <a:latin typeface="Cambria" panose="02040503050406030204" pitchFamily="18" charset="0"/>
                  <a:cs typeface="Times New Roman" panose="02020603050405020304" pitchFamily="18" charset="0"/>
                </a:rPr>
                <a:t>Required uniformity </a:t>
              </a:r>
            </a:p>
            <a:p>
              <a:pPr algn="ctr"/>
              <a:r>
                <a:rPr lang="en-US" b="1" dirty="0">
                  <a:solidFill>
                    <a:srgbClr val="FF0000"/>
                  </a:solidFill>
                  <a:latin typeface="Cambria" panose="02040503050406030204" pitchFamily="18" charset="0"/>
                  <a:cs typeface="Times New Roman" panose="02020603050405020304" pitchFamily="18" charset="0"/>
                </a:rPr>
                <a:t>(&gt;0.60) </a:t>
              </a:r>
            </a:p>
            <a:p>
              <a:pPr algn="ctr"/>
              <a:r>
                <a:rPr lang="en-US" b="1" dirty="0">
                  <a:solidFill>
                    <a:srgbClr val="FF0000"/>
                  </a:solidFill>
                  <a:latin typeface="Cambria" panose="02040503050406030204" pitchFamily="18" charset="0"/>
                  <a:cs typeface="Times New Roman" panose="02020603050405020304" pitchFamily="18" charset="0"/>
                </a:rPr>
                <a:t>(&gt;0.60)</a:t>
              </a:r>
            </a:p>
            <a:p>
              <a:pPr algn="ctr"/>
              <a:r>
                <a:rPr lang="en-US" b="1" dirty="0">
                  <a:solidFill>
                    <a:srgbClr val="FF0000"/>
                  </a:solidFill>
                  <a:latin typeface="Cambria" panose="02040503050406030204" pitchFamily="18" charset="0"/>
                  <a:cs typeface="Times New Roman" panose="02020603050405020304" pitchFamily="18" charset="0"/>
                </a:rPr>
                <a:t>(&gt;0.40)</a:t>
              </a:r>
            </a:p>
            <a:p>
              <a:pPr algn="ctr"/>
              <a:endPara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5" name="Picture 44"/>
            <p:cNvPicPr/>
            <p:nvPr/>
          </p:nvPicPr>
          <p:blipFill rotWithShape="1">
            <a:blip r:embed="rId2"/>
            <a:srcRect t="75642" r="43652" b="4461"/>
            <a:stretch/>
          </p:blipFill>
          <p:spPr>
            <a:xfrm>
              <a:off x="12302720" y="5025802"/>
              <a:ext cx="5747343" cy="183219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46" name="Rectangle 45"/>
            <p:cNvSpPr/>
            <p:nvPr/>
          </p:nvSpPr>
          <p:spPr>
            <a:xfrm>
              <a:off x="16720472" y="5181692"/>
              <a:ext cx="673241" cy="117383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prstClr val="white"/>
                  </a:solidFill>
                </a:rPr>
                <a:t>c</a:t>
              </a: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5296415" y="5181692"/>
              <a:ext cx="942906" cy="117383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prstClr val="white"/>
                  </a:solidFill>
                </a:rPr>
                <a:t>c</a:t>
              </a:r>
              <a:endParaRPr lang="en-US" dirty="0">
                <a:solidFill>
                  <a:prstClr val="white"/>
                </a:solidFill>
              </a:endParaRPr>
            </a:p>
          </p:txBody>
        </p:sp>
      </p:grpSp>
      <p:pic>
        <p:nvPicPr>
          <p:cNvPr id="13" name="صورة 10" descr="C:\Users\a7mad\Downloads\24257360_957933204359322_738804967_n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75662" y="3591339"/>
            <a:ext cx="6436964" cy="2590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116196" y="4590595"/>
            <a:ext cx="20540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Calculation surfaces 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87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1706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2587555"/>
            <a:ext cx="11670890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Cafeteria: all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lamps are 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on. 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lighting:</a:t>
            </a:r>
          </a:p>
        </p:txBody>
      </p:sp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74517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lighting: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-2316192" y="9034354"/>
            <a:ext cx="8223966" cy="1832198"/>
            <a:chOff x="12302720" y="5025802"/>
            <a:chExt cx="8223966" cy="1832198"/>
          </a:xfrm>
        </p:grpSpPr>
        <p:sp>
          <p:nvSpPr>
            <p:cNvPr id="61" name="Rectangle 60"/>
            <p:cNvSpPr/>
            <p:nvPr/>
          </p:nvSpPr>
          <p:spPr>
            <a:xfrm>
              <a:off x="18025855" y="5117468"/>
              <a:ext cx="2500831" cy="147732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b="1" dirty="0">
                  <a:solidFill>
                    <a:srgbClr val="FF0000"/>
                  </a:solidFill>
                  <a:latin typeface="Cambria" panose="02040503050406030204" pitchFamily="18" charset="0"/>
                  <a:cs typeface="Times New Roman" panose="02020603050405020304" pitchFamily="18" charset="0"/>
                </a:rPr>
                <a:t>Required uniformity </a:t>
              </a:r>
            </a:p>
            <a:p>
              <a:pPr algn="ctr"/>
              <a:r>
                <a:rPr lang="en-US" b="1" dirty="0">
                  <a:solidFill>
                    <a:srgbClr val="FF0000"/>
                  </a:solidFill>
                  <a:latin typeface="Cambria" panose="02040503050406030204" pitchFamily="18" charset="0"/>
                  <a:cs typeface="Times New Roman" panose="02020603050405020304" pitchFamily="18" charset="0"/>
                </a:rPr>
                <a:t>(&gt;0.60) </a:t>
              </a:r>
            </a:p>
            <a:p>
              <a:pPr algn="ctr"/>
              <a:r>
                <a:rPr lang="en-US" b="1" dirty="0">
                  <a:solidFill>
                    <a:srgbClr val="FF0000"/>
                  </a:solidFill>
                  <a:latin typeface="Cambria" panose="02040503050406030204" pitchFamily="18" charset="0"/>
                  <a:cs typeface="Times New Roman" panose="02020603050405020304" pitchFamily="18" charset="0"/>
                </a:rPr>
                <a:t>(&gt;0.60)</a:t>
              </a:r>
            </a:p>
            <a:p>
              <a:pPr algn="ctr"/>
              <a:r>
                <a:rPr lang="en-US" b="1" dirty="0">
                  <a:solidFill>
                    <a:srgbClr val="FF0000"/>
                  </a:solidFill>
                  <a:latin typeface="Cambria" panose="02040503050406030204" pitchFamily="18" charset="0"/>
                  <a:cs typeface="Times New Roman" panose="02020603050405020304" pitchFamily="18" charset="0"/>
                </a:rPr>
                <a:t>(&gt;0.40)</a:t>
              </a:r>
            </a:p>
            <a:p>
              <a:pPr algn="ctr"/>
              <a:endPara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5" name="Picture 44"/>
            <p:cNvPicPr/>
            <p:nvPr/>
          </p:nvPicPr>
          <p:blipFill rotWithShape="1">
            <a:blip r:embed="rId2"/>
            <a:srcRect t="75642" r="43652" b="4461"/>
            <a:stretch/>
          </p:blipFill>
          <p:spPr>
            <a:xfrm>
              <a:off x="12302720" y="5025802"/>
              <a:ext cx="5747343" cy="183219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46" name="Rectangle 45"/>
            <p:cNvSpPr/>
            <p:nvPr/>
          </p:nvSpPr>
          <p:spPr>
            <a:xfrm>
              <a:off x="16720472" y="5181692"/>
              <a:ext cx="673241" cy="117383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prstClr val="white"/>
                  </a:solidFill>
                </a:rPr>
                <a:t>c</a:t>
              </a: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5296415" y="5181692"/>
              <a:ext cx="942906" cy="117383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prstClr val="white"/>
                  </a:solidFill>
                </a:rPr>
                <a:t>c</a:t>
              </a:r>
              <a:endParaRPr lang="en-US" dirty="0">
                <a:solidFill>
                  <a:prstClr val="white"/>
                </a:solidFill>
              </a:endParaRPr>
            </a:p>
          </p:txBody>
        </p:sp>
      </p:grpSp>
      <p:pic>
        <p:nvPicPr>
          <p:cNvPr id="15" name="صورة 14" descr="C:\Users\a7mad\Desktop\project2\caf\1.PN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77503" y="2935613"/>
            <a:ext cx="5654551" cy="322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صورة 5" descr="F:\ \project2\wait\wait\cafateria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49274" y="1934949"/>
            <a:ext cx="5319315" cy="3888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89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66694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lighting: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3004" y="2883344"/>
            <a:ext cx="3737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Calculation results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06" y="2453828"/>
            <a:ext cx="4189659" cy="38047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139" y="1489295"/>
            <a:ext cx="2899200" cy="4996194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-1268318" y="401799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Required illuminance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(200 </a:t>
            </a:r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lx)</a:t>
            </a:r>
          </a:p>
          <a:p>
            <a:pPr algn="ctr"/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Required uniformity </a:t>
            </a:r>
          </a:p>
          <a:p>
            <a:pPr algn="ctr"/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(&gt;</a:t>
            </a:r>
            <a:r>
              <a:rPr lang="en-US" b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0.50</a:t>
            </a:r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8" name="Rectangle 7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90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08635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Daylighting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3" name="صورة 11" descr="C:\Users\a7mad\Downloads\24201331_958038321015477_1250810163_o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8004" y="1869053"/>
            <a:ext cx="7565857" cy="4541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176494" y="3188573"/>
            <a:ext cx="3445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Daylighting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 enough for cafeteria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91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07818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2587555"/>
            <a:ext cx="11670890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Retail clothes shop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all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lamps are 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on. 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lighting:</a:t>
            </a:r>
          </a:p>
        </p:txBody>
      </p:sp>
      <p:sp>
        <p:nvSpPr>
          <p:cNvPr id="5" name="Rectangle 4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92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17046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lighting:</a:t>
            </a:r>
          </a:p>
        </p:txBody>
      </p:sp>
      <p:pic>
        <p:nvPicPr>
          <p:cNvPr id="8" name="صورة 12" descr="C:\Users\a7mad\Desktop\project2\caf\8.PN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51872" y="2611564"/>
            <a:ext cx="5158333" cy="4016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صورة 18" descr="C:\Users\a7mad\Downloads\24209667_958050281014281_1008969022_o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0558" y="1869053"/>
            <a:ext cx="5593362" cy="417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93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72515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lighting: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3004" y="2883344"/>
            <a:ext cx="3737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Calculation results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144" y="2942666"/>
            <a:ext cx="4388273" cy="33159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904" y="734095"/>
            <a:ext cx="3724795" cy="53318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94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70554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87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48" y="1869053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lnSpc>
                <a:spcPct val="150000"/>
              </a:lnSpc>
              <a:buFontTx/>
              <a:buAutoNum type="arabicPeriod"/>
            </a:pP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Daylight and Artificial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lighting: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979" y="2901013"/>
            <a:ext cx="3893457" cy="38539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25669" y="3627648"/>
            <a:ext cx="17185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Daylight only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 not enough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04666" y="1411235"/>
            <a:ext cx="30457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Daylight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and artificial lighting are dimmed by 80% </a:t>
            </a:r>
            <a:endParaRPr lang="en-US" sz="2400" dirty="0">
              <a:solidFill>
                <a:srgbClr val="FF0000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666" y="2717661"/>
            <a:ext cx="3365858" cy="402533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95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16329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21537" y="1012498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50198" y="1974572"/>
          <a:ext cx="4700100" cy="4311297"/>
        </p:xfrm>
        <a:graphic>
          <a:graphicData uri="http://schemas.openxmlformats.org/drawingml/2006/table">
            <a:tbl>
              <a:tblPr firstRow="1" firstCol="1" bandRow="1"/>
              <a:tblGrid>
                <a:gridCol w="783350"/>
                <a:gridCol w="783350"/>
                <a:gridCol w="783350"/>
                <a:gridCol w="783350"/>
                <a:gridCol w="783350"/>
                <a:gridCol w="783350"/>
              </a:tblGrid>
              <a:tr h="118502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zone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Number of 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ALTOP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DIFFUSER 600X600MM TC-LEL 2X36W)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Number of 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(LED 206 TC-DEL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2X18W NICKEL MATT)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Number of 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T16  1X54W DIMMABLE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DALI GREY)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Number of 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GX10 MAX35W ROD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HEIGHT=30CM GREYON TRACK ADAPTER)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Socket of 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(2 AMP)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1481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Store(No10)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40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120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</a:tr>
              <a:tr h="1481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Bath rooms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59251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Scurity,kitchen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And bathroom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</a:tr>
              <a:tr h="1481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stairs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1481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entrance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</a:tr>
              <a:tr h="2962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Waiting room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1481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w.c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</a:tr>
              <a:tr h="29436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w.c cafateria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1481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hall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</a:tr>
              <a:tr h="1481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Cafateria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4443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Tottal power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(watt)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3240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4536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1188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4200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</a:tr>
              <a:tr h="46187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Tottal AMP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</a:t>
                      </a:r>
                      <a:endParaRPr lang="en-US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150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765" marR="51765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5327375" y="1963732"/>
          <a:ext cx="5680992" cy="4198530"/>
        </p:xfrm>
        <a:graphic>
          <a:graphicData uri="http://schemas.openxmlformats.org/drawingml/2006/table">
            <a:tbl>
              <a:tblPr firstRow="1" firstCol="1" bandRow="1"/>
              <a:tblGrid>
                <a:gridCol w="1053813"/>
                <a:gridCol w="998490"/>
                <a:gridCol w="817855"/>
                <a:gridCol w="936500"/>
                <a:gridCol w="1114469"/>
                <a:gridCol w="759865"/>
              </a:tblGrid>
              <a:tr h="172880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zone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Number of 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ALTOP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DIFFUSER 600X600MM TC-LEL 2X36W)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Number of 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(LED 206 TC-DEL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2X18W NICKEL MATT)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Number of 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T16  1X54W DIMMABLE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DALI GREY)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Number of 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GX10 MAX35W ROD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Arial Unicode MS" panose="020B0604020202020204" pitchFamily="34" charset="-128"/>
                          <a:cs typeface="Calibri" panose="020F0502020204030204" pitchFamily="34" charset="0"/>
                        </a:rPr>
                        <a:t>HEIGHT=30CM GREYON TRACK ADAPTER)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Socket of 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(2 AMP)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24697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Store(No8)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</a:tr>
              <a:tr h="24697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stairs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4697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w.c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</a:tr>
              <a:tr h="49394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Hall and corridors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4697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cafateria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</a:tr>
              <a:tr h="49394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Tottal power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(watt)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4464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6336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3570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49394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Tottal AMP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000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108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AA2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75861" y="1572215"/>
            <a:ext cx="3525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Electrical load for ground floor</a:t>
            </a:r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61224" y="1568418"/>
            <a:ext cx="3228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Electrical load for first floor</a:t>
            </a:r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17311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4305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Electrical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21537" y="1012498"/>
            <a:ext cx="12241161" cy="7425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5861" y="1572215"/>
            <a:ext cx="3525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Circuit breaker </a:t>
            </a:r>
            <a:r>
              <a:rPr lang="en-US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ground floor</a:t>
            </a:r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61224" y="1568418"/>
            <a:ext cx="3228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Circuit breaker </a:t>
            </a:r>
            <a:r>
              <a:rPr lang="en-US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first floor</a:t>
            </a:r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410817" y="2233081"/>
          <a:ext cx="4625009" cy="1398016"/>
        </p:xfrm>
        <a:graphic>
          <a:graphicData uri="http://schemas.openxmlformats.org/drawingml/2006/table">
            <a:tbl>
              <a:tblPr firstRow="1" firstCol="1" bandRow="1"/>
              <a:tblGrid>
                <a:gridCol w="951349"/>
                <a:gridCol w="974961"/>
                <a:gridCol w="907231"/>
                <a:gridCol w="895423"/>
                <a:gridCol w="896045"/>
              </a:tblGrid>
              <a:tr h="466006">
                <a:tc>
                  <a:txBody>
                    <a:bodyPr/>
                    <a:lstStyle/>
                    <a:p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CB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3p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ELCB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10 AMP 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16 AMP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</a:tr>
              <a:tr h="932010">
                <a:tc>
                  <a:txBody>
                    <a:bodyPr/>
                    <a:lstStyle/>
                    <a:p>
                      <a:r>
                        <a:rPr lang="en-US" sz="1100" b="1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Number 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 (110amp)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 (60 AMP)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  <a:p>
                      <a:r>
                        <a:rPr lang="en-US" sz="110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11 (40 amp )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22 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17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2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AB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6294783" y="2186609"/>
          <a:ext cx="5130542" cy="1497496"/>
        </p:xfrm>
        <a:graphic>
          <a:graphicData uri="http://schemas.openxmlformats.org/drawingml/2006/table">
            <a:tbl>
              <a:tblPr firstRow="1" firstCol="1" bandRow="1"/>
              <a:tblGrid>
                <a:gridCol w="1055336"/>
                <a:gridCol w="1081529"/>
                <a:gridCol w="1006394"/>
                <a:gridCol w="993297"/>
                <a:gridCol w="993986"/>
              </a:tblGrid>
              <a:tr h="499165">
                <a:tc>
                  <a:txBody>
                    <a:bodyPr/>
                    <a:lstStyle/>
                    <a:p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CB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3p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ELCB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10 AMP 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16 AMP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</a:tr>
              <a:tr h="998331">
                <a:tc>
                  <a:txBody>
                    <a:bodyPr/>
                    <a:lstStyle/>
                    <a:p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Number 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 (110amp)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 (80 AMP)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  <a:p>
                      <a:r>
                        <a:rPr lang="en-US" sz="110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8 (40 amp )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67A"/>
                    </a:solidFill>
                  </a:tcPr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97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96741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2320058"/>
            <a:ext cx="826804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54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06789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70922" y="0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819" y="1932037"/>
            <a:ext cx="200530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Water Supply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in cafeteria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964972" y="5975243"/>
                <a:ext cx="6265515" cy="5959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 </a:t>
                </a:r>
                <a:r>
                  <a:rPr lang="en-US" sz="3200" b="1" dirty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water demand = </a:t>
                </a:r>
                <a:r>
                  <a:rPr lang="en-US" sz="3200" b="1" dirty="0" smtClean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US" sz="3200" b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𝟓</m:t>
                    </m:r>
                    <m:r>
                      <a:rPr lang="en-US" sz="3200" b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𝟏𝟓</m:t>
                    </m:r>
                    <m:sSup>
                      <m:sSupPr>
                        <m:ctrlPr>
                          <a:rPr lang="en-US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p>
                        <m:r>
                          <a:rPr lang="en-US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3200" b="1" dirty="0" smtClean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/day</a:t>
                </a:r>
                <a:endParaRPr lang="ar-SA" sz="3200" b="1" dirty="0">
                  <a:solidFill>
                    <a:prstClr val="black"/>
                  </a:solidFill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972" y="5975243"/>
                <a:ext cx="6265515" cy="595932"/>
              </a:xfrm>
              <a:prstGeom prst="rect">
                <a:avLst/>
              </a:prstGeom>
              <a:blipFill rotWithShape="0">
                <a:blip r:embed="rId2"/>
                <a:stretch>
                  <a:fillRect t="-11224" r="-778" b="-326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120" y="810467"/>
            <a:ext cx="4038806" cy="5164776"/>
          </a:xfrm>
          <a:prstGeom prst="rect">
            <a:avLst/>
          </a:prstGeom>
        </p:spPr>
      </p:pic>
      <p:pic>
        <p:nvPicPr>
          <p:cNvPr id="9" name="صورة 8" descr="C:\Users\a7mad\Desktop\FU\7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87921" y="810467"/>
            <a:ext cx="5552429" cy="516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99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639666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70922" y="0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819" y="1932037"/>
            <a:ext cx="200530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Water Supply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in stores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964972" y="5975243"/>
                <a:ext cx="6265515" cy="5959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200" b="1" dirty="0" smtClean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 </a:t>
                </a:r>
                <a:r>
                  <a:rPr lang="en-US" sz="3200" b="1" dirty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water demand = </a:t>
                </a:r>
                <a:r>
                  <a:rPr lang="en-US" sz="3200" b="1" dirty="0" smtClean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US" sz="3200" b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3200" b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𝟐𝟓</m:t>
                    </m:r>
                    <m:sSup>
                      <m:sSupPr>
                        <m:ctrlPr>
                          <a:rPr lang="en-US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p>
                        <m:r>
                          <a:rPr lang="en-US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3200" b="1" dirty="0" smtClean="0">
                    <a:solidFill>
                      <a:prstClr val="black"/>
                    </a:solidFill>
                    <a:latin typeface="Cambria" panose="02040503050406030204" pitchFamily="18" charset="0"/>
                  </a:rPr>
                  <a:t>/day</a:t>
                </a:r>
                <a:endParaRPr lang="ar-SA" sz="3200" b="1" dirty="0">
                  <a:solidFill>
                    <a:prstClr val="black"/>
                  </a:solidFill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4972" y="5975243"/>
                <a:ext cx="6265515" cy="595932"/>
              </a:xfrm>
              <a:prstGeom prst="rect">
                <a:avLst/>
              </a:prstGeom>
              <a:blipFill rotWithShape="0">
                <a:blip r:embed="rId2"/>
                <a:stretch>
                  <a:fillRect t="-11224" r="-778" b="-326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صورة 4" descr="C:\Users\a7mad\Desktop\3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4972" y="1248267"/>
            <a:ext cx="3365009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صورة 5" descr="C:\Users\a7mad\Desktop\44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663" y="1000617"/>
            <a:ext cx="3639103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11438974" y="6258573"/>
            <a:ext cx="615651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100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72175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0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576" y="928608"/>
            <a:ext cx="494548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>
              <a:spcBef>
                <a:spcPts val="1125"/>
              </a:spcBef>
            </a:pPr>
            <a:r>
              <a:rPr lang="en-US" sz="3200" b="1" dirty="0" smtClean="0">
                <a:solidFill>
                  <a:srgbClr val="17365D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Final diameters of </a:t>
            </a:r>
            <a:r>
              <a:rPr lang="en-US" sz="3200" b="1" dirty="0">
                <a:solidFill>
                  <a:srgbClr val="17365D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vertical and horizontal feeders and branches </a:t>
            </a:r>
            <a:r>
              <a:rPr lang="en-US" sz="3200" b="1" dirty="0" smtClean="0">
                <a:solidFill>
                  <a:srgbClr val="17365D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for each floors</a:t>
            </a:r>
            <a:r>
              <a:rPr lang="en-US" sz="3200" b="1" dirty="0">
                <a:solidFill>
                  <a:srgbClr val="17365D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3200" b="1" dirty="0">
              <a:solidFill>
                <a:srgbClr val="17365D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5303693" y="928608"/>
          <a:ext cx="6735652" cy="4521895"/>
        </p:xfrm>
        <a:graphic>
          <a:graphicData uri="http://schemas.openxmlformats.org/drawingml/2006/table">
            <a:tbl>
              <a:tblPr firstRow="1" firstCol="1" bandRow="1"/>
              <a:tblGrid>
                <a:gridCol w="1143462"/>
                <a:gridCol w="1143462"/>
                <a:gridCol w="1902295"/>
                <a:gridCol w="2546433"/>
              </a:tblGrid>
              <a:tr h="561726">
                <a:tc>
                  <a:txBody>
                    <a:bodyPr/>
                    <a:lstStyle/>
                    <a:p>
                      <a:endParaRPr lang="en-U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GF&amp;FF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61726">
                <a:tc>
                  <a:txBody>
                    <a:bodyPr/>
                    <a:lstStyle/>
                    <a:p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Diameter (in)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Pressure loss (psi)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561726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Vertical pipe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2in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2.2psi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561726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Horizontal pipe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1.5in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1.786psi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589813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Branch pipe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0.75in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5.36psi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561726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Total Loss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9.346psi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561726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Max.allowable.loss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10psi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561726">
                <a:tc grid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Assessment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OK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1438974" y="6258573"/>
            <a:ext cx="55125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101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817979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729" y="901211"/>
            <a:ext cx="1962289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Drainage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Systems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70922" y="0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623" y="1223654"/>
            <a:ext cx="2596583" cy="53670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11" y="1223654"/>
            <a:ext cx="5525271" cy="24863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22" y="3843692"/>
            <a:ext cx="5449060" cy="26483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438974" y="6258573"/>
            <a:ext cx="55125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102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79464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0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3753" y="769441"/>
            <a:ext cx="192903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Rain Water Drainage 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792" y="855573"/>
            <a:ext cx="5203792" cy="53704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165" y="1223395"/>
            <a:ext cx="4342920" cy="35265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769287" y="3052293"/>
            <a:ext cx="1197406" cy="8113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c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38974" y="6258573"/>
            <a:ext cx="609111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103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85818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0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577" y="528279"/>
            <a:ext cx="205244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Manholes </a:t>
            </a: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System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737" y="1159165"/>
            <a:ext cx="8411749" cy="8192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714" y="2786169"/>
            <a:ext cx="5860192" cy="12273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7" y="2368153"/>
            <a:ext cx="5718220" cy="440415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283797" y="3732505"/>
            <a:ext cx="862555" cy="5619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c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54673" y="2618502"/>
            <a:ext cx="920802" cy="43182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c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38974" y="6258573"/>
            <a:ext cx="4296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35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057350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0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40213" y="996045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HVAC system</a:t>
            </a:r>
          </a:p>
        </p:txBody>
      </p:sp>
      <p:sp>
        <p:nvSpPr>
          <p:cNvPr id="4" name="Rectangle 3"/>
          <p:cNvSpPr/>
          <p:nvPr/>
        </p:nvSpPr>
        <p:spPr>
          <a:xfrm>
            <a:off x="-179294" y="2111180"/>
            <a:ext cx="787318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refrigerant flow (VRF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system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806" y="3715712"/>
            <a:ext cx="5072092" cy="20966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693" y="2894344"/>
            <a:ext cx="5971668" cy="25991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67344" y="3226315"/>
            <a:ext cx="2125015" cy="36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Bef>
                <a:spcPts val="1125"/>
              </a:spcBef>
              <a:spcAft>
                <a:spcPts val="800"/>
              </a:spcAft>
              <a:buSzPts val="1200"/>
              <a:tabLst>
                <a:tab pos="940435" algn="l"/>
              </a:tabLst>
            </a:pPr>
            <a:r>
              <a:rPr lang="en-US" b="1" spc="-5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Controller</a:t>
            </a:r>
            <a:endParaRPr lang="en-US" spc="-5" dirty="0">
              <a:solidFill>
                <a:prstClr val="black"/>
              </a:solidFill>
              <a:ea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38974" y="6258573"/>
            <a:ext cx="5770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104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94017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0922" y="0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40213" y="996045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HVAC system</a:t>
            </a:r>
          </a:p>
        </p:txBody>
      </p:sp>
      <p:sp>
        <p:nvSpPr>
          <p:cNvPr id="4" name="Rectangle 3"/>
          <p:cNvSpPr/>
          <p:nvPr/>
        </p:nvSpPr>
        <p:spPr>
          <a:xfrm>
            <a:off x="-179294" y="2111180"/>
            <a:ext cx="787318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refrigerant flow (VRF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system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12" y="3226315"/>
            <a:ext cx="5958854" cy="22851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7780" y="1675722"/>
            <a:ext cx="3414631" cy="49703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7831" y="5674198"/>
            <a:ext cx="2125015" cy="367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Bef>
                <a:spcPts val="1125"/>
              </a:spcBef>
              <a:spcAft>
                <a:spcPts val="800"/>
              </a:spcAft>
              <a:buSzPts val="1200"/>
              <a:tabLst>
                <a:tab pos="940435" algn="l"/>
              </a:tabLst>
            </a:pPr>
            <a:r>
              <a:rPr lang="en-US" b="1" spc="-5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High wall unit</a:t>
            </a:r>
            <a:endParaRPr lang="en-US" spc="-5" dirty="0">
              <a:solidFill>
                <a:prstClr val="black"/>
              </a:solidFill>
              <a:ea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8974" y="6258573"/>
            <a:ext cx="654288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105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33035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5316" y="167425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20914" y="1202107"/>
            <a:ext cx="593696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HVAC 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for waiting room</a:t>
            </a:r>
            <a:endParaRPr lang="en-US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80304" y="2052122"/>
          <a:ext cx="4708719" cy="452898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800596"/>
                <a:gridCol w="1361078"/>
                <a:gridCol w="486857"/>
                <a:gridCol w="726970"/>
                <a:gridCol w="639414"/>
                <a:gridCol w="693804"/>
              </a:tblGrid>
              <a:tr h="1512514">
                <a:tc>
                  <a:txBody>
                    <a:bodyPr/>
                    <a:lstStyle/>
                    <a:p>
                      <a:pPr marL="156845" marR="147955" indent="6858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Duct section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170815" marR="158750" indent="112395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Volumetric flowrate (m</a:t>
                      </a:r>
                      <a:r>
                        <a:rPr lang="en-US" sz="8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/s)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1270" marR="0" algn="ctr">
                        <a:lnSpc>
                          <a:spcPts val="13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en-US" sz="14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55245" marR="5461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(m/s)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133350" marR="0" algn="l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∆</a:t>
                      </a: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𝑷</a:t>
                      </a: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 </a:t>
                      </a: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𝑬𝒍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r>
                        <a:rPr lang="en-US" sz="14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3335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(pa/m)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120015" marR="0" algn="l">
                        <a:lnSpc>
                          <a:spcPts val="13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Hight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en-US" sz="14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28905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(mm)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128270" marR="0" algn="l">
                        <a:lnSpc>
                          <a:spcPts val="13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Width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en-US" sz="145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56845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(mm)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4"/>
                    </a:solidFill>
                  </a:tcPr>
                </a:tc>
              </a:tr>
              <a:tr h="750140">
                <a:tc>
                  <a:txBody>
                    <a:bodyPr/>
                    <a:lstStyle/>
                    <a:p>
                      <a:pPr marL="224790" marR="224790" algn="ctr">
                        <a:lnSpc>
                          <a:spcPts val="13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A-B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465455" marR="466090" algn="ctr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0.590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1270" marR="0" algn="ctr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215900" marR="0" algn="l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0.722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193040" marR="0" algn="l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208280" marR="201295" algn="ctr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</a:tr>
              <a:tr h="757483">
                <a:tc>
                  <a:txBody>
                    <a:bodyPr/>
                    <a:lstStyle/>
                    <a:p>
                      <a:pPr marL="224155" marR="224790" algn="ctr">
                        <a:lnSpc>
                          <a:spcPts val="13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B-C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465455" marR="466090" algn="ctr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0.4425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55245" marR="52705" algn="ctr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4.528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215900" marR="0" algn="l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0.722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193040" marR="0" algn="l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208280" marR="201295" algn="ctr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AF6"/>
                    </a:solidFill>
                  </a:tcPr>
                </a:tc>
              </a:tr>
              <a:tr h="757483">
                <a:tc>
                  <a:txBody>
                    <a:bodyPr/>
                    <a:lstStyle/>
                    <a:p>
                      <a:pPr marL="224155" marR="224790" algn="ctr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C-D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465455" marR="466090" algn="ctr">
                        <a:lnSpc>
                          <a:spcPts val="13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0.295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55245" marR="52705" algn="ctr">
                        <a:lnSpc>
                          <a:spcPts val="13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4.206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215900" marR="0" algn="l">
                        <a:lnSpc>
                          <a:spcPts val="13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0.722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193040" marR="0" algn="l">
                        <a:lnSpc>
                          <a:spcPts val="13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208280" marR="201295" algn="ctr">
                        <a:lnSpc>
                          <a:spcPts val="134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</a:tr>
              <a:tr h="751363">
                <a:tc>
                  <a:txBody>
                    <a:bodyPr/>
                    <a:lstStyle/>
                    <a:p>
                      <a:pPr marL="224790" marR="224790" algn="ctr">
                        <a:lnSpc>
                          <a:spcPts val="13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D-E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465455" marR="466090" algn="ctr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0.1475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55245" marR="52705" algn="ctr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3.538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215900" marR="0" algn="l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0.722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193040" marR="0" algn="l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208280" marR="201295" algn="ctr">
                        <a:lnSpc>
                          <a:spcPts val="1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1755" y="2052123"/>
            <a:ext cx="3013657" cy="438666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438974" y="6258573"/>
            <a:ext cx="564136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106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34579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5316" y="167425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40213" y="996045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HVAC system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134" y="1368616"/>
            <a:ext cx="4481849" cy="49469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67" y="2422666"/>
            <a:ext cx="5315692" cy="283884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438974" y="6258573"/>
            <a:ext cx="628530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107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45074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5316" y="167425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40213" y="996045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HVAC system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42" y="1766673"/>
            <a:ext cx="4683158" cy="47166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844" y="1766673"/>
            <a:ext cx="4342349" cy="471668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438974" y="6258573"/>
            <a:ext cx="564136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108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7054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5316" y="167425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40213" y="996045"/>
            <a:ext cx="4051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HVAC system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81" y="1732269"/>
            <a:ext cx="6001984" cy="31101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042" y="1732269"/>
            <a:ext cx="5495671" cy="31101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3663" y="5068091"/>
            <a:ext cx="4270334" cy="163907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438974" y="6258573"/>
            <a:ext cx="551257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109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1673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9081" y="1000338"/>
            <a:ext cx="2394551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Emergency</a:t>
            </a:r>
          </a:p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</a:rPr>
              <a:t>Fire Protection System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9564" y="23089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888" y="1383719"/>
            <a:ext cx="7921275" cy="5099688"/>
          </a:xfrm>
          <a:prstGeom prst="rect">
            <a:avLst/>
          </a:prstGeom>
        </p:spPr>
      </p:pic>
      <p:sp>
        <p:nvSpPr>
          <p:cNvPr id="30" name="Oval 29"/>
          <p:cNvSpPr/>
          <p:nvPr/>
        </p:nvSpPr>
        <p:spPr>
          <a:xfrm>
            <a:off x="4209623" y="4255485"/>
            <a:ext cx="182880" cy="167640"/>
          </a:xfrm>
          <a:prstGeom prst="ellipse">
            <a:avLst/>
          </a:prstGeom>
          <a:noFill/>
          <a:ln w="28575" cap="rnd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black"/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4392503" y="3812335"/>
            <a:ext cx="182880" cy="167640"/>
          </a:xfrm>
          <a:prstGeom prst="ellipse">
            <a:avLst/>
          </a:prstGeom>
          <a:noFill/>
          <a:ln w="28575" cap="rnd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black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8921144" y="4781372"/>
            <a:ext cx="182880" cy="167640"/>
          </a:xfrm>
          <a:prstGeom prst="ellipse">
            <a:avLst/>
          </a:prstGeom>
          <a:noFill/>
          <a:ln w="28575" cap="rnd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black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10028727" y="6107897"/>
            <a:ext cx="182880" cy="167640"/>
          </a:xfrm>
          <a:prstGeom prst="ellipse">
            <a:avLst/>
          </a:prstGeom>
          <a:noFill/>
          <a:ln w="28575" cap="rnd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black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flipH="1">
            <a:off x="2460713" y="4383398"/>
            <a:ext cx="1840350" cy="1432075"/>
          </a:xfrm>
          <a:prstGeom prst="line">
            <a:avLst/>
          </a:prstGeom>
          <a:noFill/>
          <a:ln w="28575" cap="rnd" cmpd="sng" algn="ctr">
            <a:solidFill>
              <a:srgbClr val="FF0000"/>
            </a:solidFill>
            <a:prstDash val="solid"/>
          </a:ln>
          <a:effectLst/>
        </p:spPr>
      </p:cxnSp>
      <p:pic>
        <p:nvPicPr>
          <p:cNvPr id="35" name="Picture 34" descr="E:\Documents\Desktop\download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56" y="4649274"/>
            <a:ext cx="1945558" cy="18341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36" name="Straight Connector 35"/>
          <p:cNvCxnSpPr/>
          <p:nvPr/>
        </p:nvCxnSpPr>
        <p:spPr>
          <a:xfrm flipV="1">
            <a:off x="4483943" y="2868920"/>
            <a:ext cx="1491890" cy="1027235"/>
          </a:xfrm>
          <a:prstGeom prst="line">
            <a:avLst/>
          </a:prstGeom>
          <a:noFill/>
          <a:ln w="28575" cap="rnd" cmpd="sng" algn="ctr">
            <a:solidFill>
              <a:srgbClr val="FF0000"/>
            </a:solidFill>
            <a:prstDash val="solid"/>
          </a:ln>
          <a:effectLst/>
        </p:spPr>
      </p:cxnSp>
      <p:pic>
        <p:nvPicPr>
          <p:cNvPr id="37" name="Picture 36" descr="E:\Documents\Desktop\foam-accident-500-1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781" y="1206429"/>
            <a:ext cx="2801877" cy="18560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38" name="Straight Connector 37"/>
          <p:cNvCxnSpPr/>
          <p:nvPr/>
        </p:nvCxnSpPr>
        <p:spPr>
          <a:xfrm flipV="1">
            <a:off x="9012584" y="3635207"/>
            <a:ext cx="1576182" cy="1240556"/>
          </a:xfrm>
          <a:prstGeom prst="line">
            <a:avLst/>
          </a:prstGeom>
          <a:noFill/>
          <a:ln w="28575" cap="rnd" cmpd="sng" algn="ctr">
            <a:solidFill>
              <a:srgbClr val="FF0000"/>
            </a:solidFill>
            <a:prstDash val="solid"/>
          </a:ln>
          <a:effectLst/>
        </p:spPr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9844" y="1456500"/>
            <a:ext cx="2178707" cy="21787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42" name="Straight Connector 41"/>
          <p:cNvCxnSpPr>
            <a:stCxn id="33" idx="4"/>
          </p:cNvCxnSpPr>
          <p:nvPr/>
        </p:nvCxnSpPr>
        <p:spPr>
          <a:xfrm flipH="1" flipV="1">
            <a:off x="7894749" y="5566341"/>
            <a:ext cx="2225418" cy="709196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43" name="Picture 42" descr="E:\Documents\Desktop\44_kuru-sistem-yassi-hortumlu-yangin-dolaplari_turkoz-yangin_df0820ba-78dc-4f90-8c44-71a432f3c08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457" y="4693099"/>
            <a:ext cx="2210769" cy="17464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Rectangle 16"/>
          <p:cNvSpPr/>
          <p:nvPr/>
        </p:nvSpPr>
        <p:spPr>
          <a:xfrm>
            <a:off x="11438974" y="6258573"/>
            <a:ext cx="654694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110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87072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59564" y="230897"/>
            <a:ext cx="782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Mechanical Design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919" y="1161805"/>
            <a:ext cx="239455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</a:rPr>
              <a:t>Emergency Egress System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174" y="1418421"/>
            <a:ext cx="4855335" cy="5089249"/>
          </a:xfrm>
          <a:prstGeom prst="rect">
            <a:avLst/>
          </a:prstGeom>
        </p:spPr>
      </p:pic>
      <p:pic>
        <p:nvPicPr>
          <p:cNvPr id="5" name="Picture 4" descr="E:\Documents\Desktop\di9K9gzxT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69" y="5096619"/>
            <a:ext cx="2914650" cy="1238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6" name="Straight Connector 5"/>
          <p:cNvCxnSpPr/>
          <p:nvPr/>
        </p:nvCxnSpPr>
        <p:spPr>
          <a:xfrm flipH="1">
            <a:off x="3036519" y="4074769"/>
            <a:ext cx="1840350" cy="1432075"/>
          </a:xfrm>
          <a:prstGeom prst="line">
            <a:avLst/>
          </a:prstGeom>
          <a:noFill/>
          <a:ln w="28575" cap="rnd" cmpd="sng" algn="ctr">
            <a:solidFill>
              <a:srgbClr val="FF0000"/>
            </a:solidFill>
            <a:prstDash val="solid"/>
          </a:ln>
          <a:effectLst/>
        </p:spPr>
      </p:cxnSp>
      <p:sp>
        <p:nvSpPr>
          <p:cNvPr id="7" name="Oval 6"/>
          <p:cNvSpPr/>
          <p:nvPr/>
        </p:nvSpPr>
        <p:spPr>
          <a:xfrm>
            <a:off x="4785429" y="3990949"/>
            <a:ext cx="182880" cy="167640"/>
          </a:xfrm>
          <a:prstGeom prst="ellipse">
            <a:avLst/>
          </a:prstGeom>
          <a:noFill/>
          <a:ln w="28575" cap="rnd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8974" y="6258573"/>
            <a:ext cx="577015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111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597021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6813" y="2337642"/>
            <a:ext cx="885230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Quantity Surveying &amp; Cost Estimation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11438974" y="6258573"/>
            <a:ext cx="564136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112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92137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6567" y="298939"/>
            <a:ext cx="1148961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prstClr val="black">
                      <a:lumMod val="95000"/>
                      <a:lumOff val="5000"/>
                    </a:prstClr>
                  </a:solidFill>
                  <a:prstDash val="solid"/>
                </a:ln>
                <a:solidFill>
                  <a:srgbClr val="42D0A2">
                    <a:lumMod val="50000"/>
                  </a:srgbClr>
                </a:solidFill>
                <a:latin typeface="Cambria" panose="02040503050406030204" pitchFamily="18" charset="0"/>
              </a:rPr>
              <a:t>Quantity Surveying and Cost Estimation</a:t>
            </a:r>
            <a:endParaRPr lang="en-US" sz="3200" b="1" dirty="0">
              <a:ln w="22225">
                <a:solidFill>
                  <a:prstClr val="black">
                    <a:lumMod val="95000"/>
                    <a:lumOff val="5000"/>
                  </a:prstClr>
                </a:solidFill>
                <a:prstDash val="solid"/>
              </a:ln>
              <a:solidFill>
                <a:srgbClr val="42D0A2">
                  <a:lumMod val="50000"/>
                </a:srgb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6642" y="2458288"/>
            <a:ext cx="106894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Total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direct Cost </a:t>
            </a:r>
            <a:r>
              <a:rPr lang="en-US" sz="3200" b="1" dirty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for 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the Project = 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5,803,640</a:t>
            </a:r>
            <a:r>
              <a:rPr lang="en-US" sz="3200" b="1" dirty="0" smtClean="0">
                <a:solidFill>
                  <a:prstClr val="black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NIS</a:t>
            </a:r>
            <a:endParaRPr lang="en-US" sz="3200" b="1" dirty="0">
              <a:solidFill>
                <a:prstClr val="black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3406488"/>
                <a:ext cx="12254900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b="1" dirty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Total </a:t>
                </a:r>
                <a:r>
                  <a:rPr lang="en-US" sz="3200" b="1" dirty="0" smtClean="0">
                    <a:solidFill>
                      <a:prstClr val="black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direct Cost per unit area for the Project = 2210.07 NIS /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𝒎</m:t>
                        </m:r>
                      </m:e>
                      <m:sup>
                        <m:r>
                          <a:rPr lang="en-US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en-US" sz="3200" b="1" dirty="0">
                  <a:solidFill>
                    <a:prstClr val="black"/>
                  </a:solidFill>
                  <a:latin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406488"/>
                <a:ext cx="12254900" cy="595932"/>
              </a:xfrm>
              <a:prstGeom prst="rect">
                <a:avLst/>
              </a:prstGeom>
              <a:blipFill rotWithShape="0">
                <a:blip r:embed="rId3"/>
                <a:stretch>
                  <a:fillRect l="-1244" t="-11224" b="-326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11438974" y="6258573"/>
            <a:ext cx="615651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113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479875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duation3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54A021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solidFill>
            <a:srgbClr val="90C226">
              <a:lumMod val="60000"/>
              <a:lumOff val="40000"/>
            </a:srgbClr>
          </a:solidFill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817363" y="2140174"/>
            <a:ext cx="7498080" cy="2577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1500" b="1" dirty="0">
                <a:ln w="22225">
                  <a:solidFill>
                    <a:srgbClr val="2E83C3"/>
                  </a:solidFill>
                  <a:prstDash val="solid"/>
                </a:ln>
                <a:solidFill>
                  <a:prstClr val="black"/>
                </a:solidFill>
                <a:latin typeface="Curlz MT" panose="04040404050702020202" pitchFamily="82" charset="0"/>
              </a:rPr>
              <a:t>Thank </a:t>
            </a:r>
            <a:r>
              <a:rPr lang="en-US" sz="11500" b="1" dirty="0" smtClean="0">
                <a:ln w="22225">
                  <a:solidFill>
                    <a:srgbClr val="2E83C3"/>
                  </a:solidFill>
                  <a:prstDash val="solid"/>
                </a:ln>
                <a:solidFill>
                  <a:prstClr val="black"/>
                </a:solidFill>
                <a:latin typeface="Curlz MT" panose="04040404050702020202" pitchFamily="82" charset="0"/>
              </a:rPr>
              <a:t>You for watching</a:t>
            </a:r>
            <a:endParaRPr lang="en-US" sz="11500" b="1" dirty="0">
              <a:ln w="22225">
                <a:solidFill>
                  <a:srgbClr val="2E83C3"/>
                </a:solidFill>
                <a:prstDash val="solid"/>
              </a:ln>
              <a:solidFill>
                <a:prstClr val="black"/>
              </a:solidFill>
              <a:latin typeface="Curlz MT" panose="040404040507020202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38974" y="6258573"/>
            <a:ext cx="567376" cy="36933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en-US" dirty="0" smtClean="0">
                <a:solidFill>
                  <a:prstClr val="white"/>
                </a:solidFill>
              </a:rPr>
              <a:t>114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541827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1698</TotalTime>
  <Words>3026</Words>
  <Application>Microsoft Office PowerPoint</Application>
  <PresentationFormat>Widescreen</PresentationFormat>
  <Paragraphs>1635</Paragraphs>
  <Slides>115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115</vt:i4>
      </vt:variant>
    </vt:vector>
  </HeadingPairs>
  <TitlesOfParts>
    <vt:vector size="131" baseType="lpstr">
      <vt:lpstr>Arial Unicode MS</vt:lpstr>
      <vt:lpstr>Andalus</vt:lpstr>
      <vt:lpstr>Arial</vt:lpstr>
      <vt:lpstr>Bookman Old Style</vt:lpstr>
      <vt:lpstr>Calibri</vt:lpstr>
      <vt:lpstr>Cambria</vt:lpstr>
      <vt:lpstr>Cambria Math</vt:lpstr>
      <vt:lpstr>Curlz MT</vt:lpstr>
      <vt:lpstr>Rockwell</vt:lpstr>
      <vt:lpstr>Tahoma</vt:lpstr>
      <vt:lpstr>Times New Roman</vt:lpstr>
      <vt:lpstr>Trebuchet MS</vt:lpstr>
      <vt:lpstr>Wingdings</vt:lpstr>
      <vt:lpstr>Wingdings 3</vt:lpstr>
      <vt:lpstr>Facet</vt:lpstr>
      <vt:lpstr>1_Facet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Karam</dc:creator>
  <cp:lastModifiedBy>Karam</cp:lastModifiedBy>
  <cp:revision>131</cp:revision>
  <dcterms:created xsi:type="dcterms:W3CDTF">2017-12-16T17:47:08Z</dcterms:created>
  <dcterms:modified xsi:type="dcterms:W3CDTF">2017-12-27T00:33:20Z</dcterms:modified>
</cp:coreProperties>
</file>