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307" r:id="rId2"/>
    <p:sldId id="256" r:id="rId3"/>
    <p:sldId id="257" r:id="rId4"/>
    <p:sldId id="258" r:id="rId5"/>
    <p:sldId id="259" r:id="rId6"/>
    <p:sldId id="265" r:id="rId7"/>
    <p:sldId id="264" r:id="rId8"/>
    <p:sldId id="260" r:id="rId9"/>
    <p:sldId id="299" r:id="rId10"/>
    <p:sldId id="302" r:id="rId11"/>
    <p:sldId id="300" r:id="rId12"/>
    <p:sldId id="301" r:id="rId13"/>
    <p:sldId id="303" r:id="rId14"/>
    <p:sldId id="304" r:id="rId15"/>
    <p:sldId id="305" r:id="rId16"/>
    <p:sldId id="262" r:id="rId17"/>
    <p:sldId id="263" r:id="rId18"/>
    <p:sldId id="266" r:id="rId19"/>
    <p:sldId id="267" r:id="rId20"/>
    <p:sldId id="268" r:id="rId21"/>
    <p:sldId id="269" r:id="rId22"/>
    <p:sldId id="272" r:id="rId23"/>
    <p:sldId id="270" r:id="rId24"/>
    <p:sldId id="271" r:id="rId25"/>
    <p:sldId id="273" r:id="rId26"/>
    <p:sldId id="274" r:id="rId27"/>
    <p:sldId id="275" r:id="rId28"/>
    <p:sldId id="276" r:id="rId29"/>
    <p:sldId id="277" r:id="rId30"/>
    <p:sldId id="278" r:id="rId31"/>
    <p:sldId id="280" r:id="rId32"/>
    <p:sldId id="281" r:id="rId33"/>
    <p:sldId id="282" r:id="rId34"/>
    <p:sldId id="279" r:id="rId35"/>
    <p:sldId id="283" r:id="rId36"/>
    <p:sldId id="286" r:id="rId37"/>
    <p:sldId id="284" r:id="rId38"/>
    <p:sldId id="285" r:id="rId39"/>
    <p:sldId id="289" r:id="rId40"/>
    <p:sldId id="288" r:id="rId41"/>
    <p:sldId id="290" r:id="rId42"/>
    <p:sldId id="291" r:id="rId43"/>
    <p:sldId id="292" r:id="rId44"/>
    <p:sldId id="293" r:id="rId45"/>
    <p:sldId id="294" r:id="rId46"/>
    <p:sldId id="295" r:id="rId47"/>
    <p:sldId id="296" r:id="rId48"/>
    <p:sldId id="297" r:id="rId49"/>
    <p:sldId id="298" r:id="rId50"/>
    <p:sldId id="30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71" autoAdjust="0"/>
  </p:normalViewPr>
  <p:slideViewPr>
    <p:cSldViewPr>
      <p:cViewPr varScale="1">
        <p:scale>
          <a:sx n="70" d="100"/>
          <a:sy n="70" d="100"/>
        </p:scale>
        <p:origin x="-52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1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Defect</a:t>
            </a:r>
            <a:r>
              <a:rPr lang="en-US" baseline="0" dirty="0" smtClean="0"/>
              <a:t> Per Million </a:t>
            </a:r>
            <a:r>
              <a:rPr lang="en-US" dirty="0" smtClean="0"/>
              <a:t>Opportunities</a:t>
            </a:r>
            <a:endParaRPr lang="en-US" dirty="0"/>
          </a:p>
        </c:rich>
      </c:tx>
      <c:layout/>
      <c:overlay val="0"/>
    </c:title>
    <c:autoTitleDeleted val="0"/>
    <c:plotArea>
      <c:layout/>
      <c:barChart>
        <c:barDir val="col"/>
        <c:grouping val="clustered"/>
        <c:varyColors val="0"/>
        <c:ser>
          <c:idx val="0"/>
          <c:order val="0"/>
          <c:tx>
            <c:v>DPMO</c:v>
          </c:tx>
          <c:invertIfNegative val="0"/>
          <c:dLbls>
            <c:dLbl>
              <c:idx val="0"/>
              <c:layout/>
              <c:tx>
                <c:rich>
                  <a:bodyPr/>
                  <a:lstStyle/>
                  <a:p>
                    <a:r>
                      <a:rPr lang="en-US" sz="1600" b="1" dirty="0"/>
                      <a:t>3.4</a:t>
                    </a:r>
                  </a:p>
                </c:rich>
              </c:tx>
              <c:showLegendKey val="0"/>
              <c:showVal val="1"/>
              <c:showCatName val="0"/>
              <c:showSerName val="0"/>
              <c:showPercent val="0"/>
              <c:showBubbleSize val="0"/>
            </c:dLbl>
            <c:dLbl>
              <c:idx val="1"/>
              <c:layout/>
              <c:tx>
                <c:rich>
                  <a:bodyPr/>
                  <a:lstStyle/>
                  <a:p>
                    <a:r>
                      <a:rPr lang="en-US" sz="1600" b="1" dirty="0"/>
                      <a:t>233</a:t>
                    </a:r>
                  </a:p>
                </c:rich>
              </c:tx>
              <c:showLegendKey val="0"/>
              <c:showVal val="1"/>
              <c:showCatName val="0"/>
              <c:showSerName val="0"/>
              <c:showPercent val="0"/>
              <c:showBubbleSize val="0"/>
            </c:dLbl>
            <c:dLbl>
              <c:idx val="2"/>
              <c:layout/>
              <c:tx>
                <c:rich>
                  <a:bodyPr/>
                  <a:lstStyle/>
                  <a:p>
                    <a:r>
                      <a:rPr lang="en-US" sz="1600" b="1" dirty="0"/>
                      <a:t>6,210</a:t>
                    </a:r>
                  </a:p>
                </c:rich>
              </c:tx>
              <c:showLegendKey val="0"/>
              <c:showVal val="1"/>
              <c:showCatName val="0"/>
              <c:showSerName val="0"/>
              <c:showPercent val="0"/>
              <c:showBubbleSize val="0"/>
            </c:dLbl>
            <c:dLbl>
              <c:idx val="3"/>
              <c:layout/>
              <c:tx>
                <c:rich>
                  <a:bodyPr/>
                  <a:lstStyle/>
                  <a:p>
                    <a:r>
                      <a:rPr lang="en-US" sz="1600" b="1" dirty="0"/>
                      <a:t>66,807</a:t>
                    </a:r>
                  </a:p>
                </c:rich>
              </c:tx>
              <c:showLegendKey val="0"/>
              <c:showVal val="1"/>
              <c:showCatName val="0"/>
              <c:showSerName val="0"/>
              <c:showPercent val="0"/>
              <c:showBubbleSize val="0"/>
            </c:dLbl>
            <c:dLbl>
              <c:idx val="4"/>
              <c:layout/>
              <c:tx>
                <c:rich>
                  <a:bodyPr/>
                  <a:lstStyle/>
                  <a:p>
                    <a:r>
                      <a:rPr lang="en-US" sz="1600" b="1" dirty="0"/>
                      <a:t>308,537</a:t>
                    </a:r>
                  </a:p>
                </c:rich>
              </c:tx>
              <c:showLegendKey val="0"/>
              <c:showVal val="1"/>
              <c:showCatName val="0"/>
              <c:showSerName val="0"/>
              <c:showPercent val="0"/>
              <c:showBubbleSize val="0"/>
            </c:dLbl>
            <c:dLbl>
              <c:idx val="5"/>
              <c:layout/>
              <c:tx>
                <c:rich>
                  <a:bodyPr/>
                  <a:lstStyle/>
                  <a:p>
                    <a:r>
                      <a:rPr lang="en-US" sz="1600" b="1" dirty="0"/>
                      <a:t>690,000</a:t>
                    </a:r>
                  </a:p>
                </c:rich>
              </c:tx>
              <c:showLegendKey val="0"/>
              <c:showVal val="1"/>
              <c:showCatName val="0"/>
              <c:showSerName val="0"/>
              <c:showPercent val="0"/>
              <c:showBubbleSize val="0"/>
            </c:dLbl>
            <c:spPr>
              <a:ln>
                <a:noFill/>
              </a:ln>
            </c:spPr>
            <c:showLegendKey val="0"/>
            <c:showVal val="1"/>
            <c:showCatName val="0"/>
            <c:showSerName val="0"/>
            <c:showPercent val="0"/>
            <c:showBubbleSize val="0"/>
            <c:showLeaderLines val="0"/>
          </c:dLbls>
          <c:cat>
            <c:numRef>
              <c:f>Sheet1!$F$7:$F$12</c:f>
              <c:numCache>
                <c:formatCode>General</c:formatCode>
                <c:ptCount val="6"/>
                <c:pt idx="0">
                  <c:v>6</c:v>
                </c:pt>
                <c:pt idx="1">
                  <c:v>5</c:v>
                </c:pt>
                <c:pt idx="2">
                  <c:v>4</c:v>
                </c:pt>
                <c:pt idx="3">
                  <c:v>3</c:v>
                </c:pt>
                <c:pt idx="4">
                  <c:v>2</c:v>
                </c:pt>
                <c:pt idx="5">
                  <c:v>1</c:v>
                </c:pt>
              </c:numCache>
            </c:numRef>
          </c:cat>
          <c:val>
            <c:numRef>
              <c:f>Sheet1!$G$7:$G$12</c:f>
              <c:numCache>
                <c:formatCode>General</c:formatCode>
                <c:ptCount val="6"/>
                <c:pt idx="0">
                  <c:v>3.4</c:v>
                </c:pt>
                <c:pt idx="1">
                  <c:v>233</c:v>
                </c:pt>
                <c:pt idx="2" formatCode="#,##0">
                  <c:v>6210</c:v>
                </c:pt>
                <c:pt idx="3" formatCode="#,##0">
                  <c:v>66807</c:v>
                </c:pt>
                <c:pt idx="4" formatCode="#,##0">
                  <c:v>308537</c:v>
                </c:pt>
                <c:pt idx="5" formatCode="#,##0">
                  <c:v>690000</c:v>
                </c:pt>
              </c:numCache>
            </c:numRef>
          </c:val>
        </c:ser>
        <c:dLbls>
          <c:showLegendKey val="0"/>
          <c:showVal val="0"/>
          <c:showCatName val="0"/>
          <c:showSerName val="0"/>
          <c:showPercent val="0"/>
          <c:showBubbleSize val="0"/>
        </c:dLbls>
        <c:gapWidth val="150"/>
        <c:axId val="103500416"/>
        <c:axId val="103817600"/>
      </c:barChart>
      <c:catAx>
        <c:axId val="103500416"/>
        <c:scaling>
          <c:orientation val="minMax"/>
        </c:scaling>
        <c:delete val="0"/>
        <c:axPos val="b"/>
        <c:numFmt formatCode="General" sourceLinked="1"/>
        <c:majorTickMark val="out"/>
        <c:minorTickMark val="none"/>
        <c:tickLblPos val="nextTo"/>
        <c:crossAx val="103817600"/>
        <c:crosses val="autoZero"/>
        <c:auto val="1"/>
        <c:lblAlgn val="ctr"/>
        <c:lblOffset val="100"/>
        <c:noMultiLvlLbl val="0"/>
      </c:catAx>
      <c:valAx>
        <c:axId val="103817600"/>
        <c:scaling>
          <c:orientation val="minMax"/>
        </c:scaling>
        <c:delete val="0"/>
        <c:axPos val="l"/>
        <c:majorGridlines/>
        <c:numFmt formatCode="General" sourceLinked="1"/>
        <c:majorTickMark val="out"/>
        <c:minorTickMark val="none"/>
        <c:tickLblPos val="nextTo"/>
        <c:crossAx val="103500416"/>
        <c:crosses val="autoZero"/>
        <c:crossBetween val="between"/>
      </c:valAx>
    </c:plotArea>
    <c:legend>
      <c:legendPos val="r"/>
      <c:layout/>
      <c:overlay val="0"/>
    </c:legend>
    <c:plotVisOnly val="1"/>
    <c:dispBlanksAs val="gap"/>
    <c:showDLblsOverMax val="0"/>
  </c:chart>
  <c:spPr>
    <a:ln>
      <a:solidFill>
        <a:schemeClr val="tx1">
          <a:lumMod val="95000"/>
          <a:lumOff val="5000"/>
        </a:schemeClr>
      </a:solid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230811F-C007-492D-84AC-FD845C487AFC}" type="datetimeFigureOut">
              <a:rPr lang="en-US" smtClean="0"/>
              <a:t>4/26/2011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6742F41-17E3-4A41-922D-20F6DBC9F726}"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0811F-C007-492D-84AC-FD845C487AFC}" type="datetimeFigureOut">
              <a:rPr lang="en-US" smtClean="0"/>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30811F-C007-492D-84AC-FD845C487AFC}" type="datetimeFigureOut">
              <a:rPr lang="en-US" smtClean="0"/>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30811F-C007-492D-84AC-FD845C487AFC}" type="datetimeFigureOut">
              <a:rPr lang="en-US" smtClean="0"/>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30811F-C007-492D-84AC-FD845C487AFC}" type="datetimeFigureOut">
              <a:rPr lang="en-US" smtClean="0"/>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230811F-C007-492D-84AC-FD845C487AFC}" type="datetimeFigureOut">
              <a:rPr lang="en-US" smtClean="0"/>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30811F-C007-492D-84AC-FD845C487AFC}" type="datetimeFigureOut">
              <a:rPr lang="en-US" smtClean="0"/>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30811F-C007-492D-84AC-FD845C487AFC}" type="datetimeFigureOut">
              <a:rPr lang="en-US" smtClean="0"/>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0811F-C007-492D-84AC-FD845C487AFC}" type="datetimeFigureOut">
              <a:rPr lang="en-US" smtClean="0"/>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230811F-C007-492D-84AC-FD845C487AFC}" type="datetimeFigureOut">
              <a:rPr lang="en-US" smtClean="0"/>
              <a:t>4/26/2011</a:t>
            </a:fld>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30811F-C007-492D-84AC-FD845C487AFC}" type="datetimeFigureOut">
              <a:rPr lang="en-US" smtClean="0"/>
              <a:t>4/26/2011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36742F41-17E3-4A41-922D-20F6DBC9F72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230811F-C007-492D-84AC-FD845C487AFC}" type="datetimeFigureOut">
              <a:rPr lang="en-US" smtClean="0"/>
              <a:t>4/26/2011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6742F41-17E3-4A41-922D-20F6DBC9F72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2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4.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6.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8.bin"/><Relationship Id="rId4" Type="http://schemas.openxmlformats.org/officeDocument/2006/relationships/image" Target="../media/image14.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7.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sz="2400" dirty="0"/>
          </a:p>
        </p:txBody>
      </p:sp>
      <p:pic>
        <p:nvPicPr>
          <p:cNvPr id="18435" name="Picture 3" descr="E:\Graduation Project\finished\التقرير والبرزنتيشن\lds.bmp"/>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9552" y="692696"/>
            <a:ext cx="8064896" cy="57606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342864" y="1027299"/>
            <a:ext cx="4458272" cy="461665"/>
          </a:xfrm>
          <a:prstGeom prst="rect">
            <a:avLst/>
          </a:prstGeom>
          <a:noFill/>
        </p:spPr>
        <p:txBody>
          <a:bodyPr wrap="none" rtlCol="0">
            <a:spAutoFit/>
          </a:bodyPr>
          <a:lstStyle/>
          <a:p>
            <a:pPr algn="ctr"/>
            <a:r>
              <a:rPr lang="en-US" sz="2400" b="1" dirty="0" smtClean="0"/>
              <a:t>An-</a:t>
            </a:r>
            <a:r>
              <a:rPr lang="en-US" sz="2400" b="1" dirty="0" err="1" smtClean="0"/>
              <a:t>Najah</a:t>
            </a:r>
            <a:r>
              <a:rPr lang="en-US" sz="2400" b="1" dirty="0" smtClean="0"/>
              <a:t> National University</a:t>
            </a:r>
            <a:endParaRPr lang="en-US" sz="2400" b="1" dirty="0"/>
          </a:p>
        </p:txBody>
      </p:sp>
      <p:sp>
        <p:nvSpPr>
          <p:cNvPr id="7" name="TextBox 6"/>
          <p:cNvSpPr txBox="1"/>
          <p:nvPr/>
        </p:nvSpPr>
        <p:spPr>
          <a:xfrm>
            <a:off x="1958944" y="1589935"/>
            <a:ext cx="5226111" cy="461665"/>
          </a:xfrm>
          <a:prstGeom prst="rect">
            <a:avLst/>
          </a:prstGeom>
          <a:noFill/>
        </p:spPr>
        <p:txBody>
          <a:bodyPr wrap="none" rtlCol="0">
            <a:spAutoFit/>
          </a:bodyPr>
          <a:lstStyle/>
          <a:p>
            <a:pPr algn="ctr"/>
            <a:r>
              <a:rPr lang="en-US" sz="2400" b="1" dirty="0" smtClean="0"/>
              <a:t>Industrial Engineering Department</a:t>
            </a:r>
            <a:endParaRPr lang="en-US" sz="2400" b="1" dirty="0"/>
          </a:p>
        </p:txBody>
      </p:sp>
      <p:sp>
        <p:nvSpPr>
          <p:cNvPr id="8" name="TextBox 7"/>
          <p:cNvSpPr txBox="1"/>
          <p:nvPr/>
        </p:nvSpPr>
        <p:spPr>
          <a:xfrm>
            <a:off x="2116839" y="2239075"/>
            <a:ext cx="4910319" cy="461665"/>
          </a:xfrm>
          <a:prstGeom prst="rect">
            <a:avLst/>
          </a:prstGeom>
          <a:noFill/>
        </p:spPr>
        <p:txBody>
          <a:bodyPr wrap="none" rtlCol="0">
            <a:spAutoFit/>
          </a:bodyPr>
          <a:lstStyle/>
          <a:p>
            <a:r>
              <a:rPr lang="en-US" sz="2400" b="1" dirty="0" smtClean="0"/>
              <a:t>Graduation project (SIX SIGMA)</a:t>
            </a:r>
            <a:endParaRPr lang="en-US" sz="2400" b="1" dirty="0"/>
          </a:p>
        </p:txBody>
      </p:sp>
      <p:sp>
        <p:nvSpPr>
          <p:cNvPr id="10" name="TextBox 9"/>
          <p:cNvSpPr txBox="1"/>
          <p:nvPr/>
        </p:nvSpPr>
        <p:spPr>
          <a:xfrm>
            <a:off x="3418477" y="2915619"/>
            <a:ext cx="2733441" cy="3046988"/>
          </a:xfrm>
          <a:prstGeom prst="rect">
            <a:avLst/>
          </a:prstGeom>
          <a:noFill/>
        </p:spPr>
        <p:txBody>
          <a:bodyPr wrap="none" rtlCol="0">
            <a:spAutoFit/>
          </a:bodyPr>
          <a:lstStyle/>
          <a:p>
            <a:r>
              <a:rPr lang="en-US" sz="2400" b="1" dirty="0" smtClean="0"/>
              <a:t>Prepared by:</a:t>
            </a:r>
          </a:p>
          <a:p>
            <a:r>
              <a:rPr lang="en-US" sz="2400" b="1" dirty="0" err="1" smtClean="0"/>
              <a:t>Alaa</a:t>
            </a:r>
            <a:r>
              <a:rPr lang="en-US" sz="2400" b="1" dirty="0" smtClean="0"/>
              <a:t> </a:t>
            </a:r>
            <a:r>
              <a:rPr lang="en-US" sz="2400" b="1" dirty="0" err="1" smtClean="0"/>
              <a:t>Alsadi</a:t>
            </a:r>
            <a:endParaRPr lang="en-US" sz="2400" b="1" dirty="0" smtClean="0"/>
          </a:p>
          <a:p>
            <a:r>
              <a:rPr lang="en-US" sz="2400" b="1" dirty="0" err="1" smtClean="0"/>
              <a:t>Ameera</a:t>
            </a:r>
            <a:r>
              <a:rPr lang="en-US" sz="2400" b="1" dirty="0" smtClean="0"/>
              <a:t> </a:t>
            </a:r>
            <a:r>
              <a:rPr lang="en-US" sz="2400" b="1" dirty="0" err="1" smtClean="0"/>
              <a:t>Dawoud</a:t>
            </a:r>
            <a:endParaRPr lang="en-US" sz="2400" b="1" dirty="0" smtClean="0"/>
          </a:p>
          <a:p>
            <a:r>
              <a:rPr lang="en-US" sz="2400" b="1" dirty="0" smtClean="0"/>
              <a:t>Mays </a:t>
            </a:r>
            <a:r>
              <a:rPr lang="en-US" sz="2400" b="1" dirty="0" err="1" smtClean="0"/>
              <a:t>Hijjawi</a:t>
            </a:r>
            <a:endParaRPr lang="en-US" sz="2400" b="1" dirty="0" smtClean="0"/>
          </a:p>
          <a:p>
            <a:r>
              <a:rPr lang="en-US" sz="2400" b="1" dirty="0" err="1" smtClean="0"/>
              <a:t>Ons</a:t>
            </a:r>
            <a:r>
              <a:rPr lang="en-US" sz="2400" b="1" dirty="0" smtClean="0"/>
              <a:t> </a:t>
            </a:r>
            <a:r>
              <a:rPr lang="en-US" sz="2400" b="1" dirty="0" err="1" smtClean="0"/>
              <a:t>Shawahni</a:t>
            </a:r>
            <a:endParaRPr lang="en-US" sz="2400" b="1" dirty="0" smtClean="0"/>
          </a:p>
          <a:p>
            <a:endParaRPr lang="en-US" sz="2400" b="1" dirty="0"/>
          </a:p>
          <a:p>
            <a:r>
              <a:rPr lang="en-US" sz="2400" b="1" dirty="0" smtClean="0"/>
              <a:t>Supervisor:</a:t>
            </a:r>
          </a:p>
          <a:p>
            <a:r>
              <a:rPr lang="en-US" sz="2400" b="1" dirty="0" err="1" smtClean="0"/>
              <a:t>Dr.Husam</a:t>
            </a:r>
            <a:r>
              <a:rPr lang="en-US" sz="2400" b="1" dirty="0" smtClean="0"/>
              <a:t> </a:t>
            </a:r>
            <a:r>
              <a:rPr lang="en-US" sz="2400" b="1" dirty="0" err="1" smtClean="0"/>
              <a:t>Arman</a:t>
            </a:r>
            <a:endParaRPr lang="en-US" sz="2400" b="1" dirty="0"/>
          </a:p>
        </p:txBody>
      </p:sp>
    </p:spTree>
    <p:extLst>
      <p:ext uri="{BB962C8B-B14F-4D97-AF65-F5344CB8AC3E}">
        <p14:creationId xmlns:p14="http://schemas.microsoft.com/office/powerpoint/2010/main" val="2124538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21475" y="1628800"/>
            <a:ext cx="7416824" cy="341632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Evaluation of current practices in Pharmaceutical company</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605583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512" y="692696"/>
            <a:ext cx="7416824" cy="1131785"/>
          </a:xfrm>
          <a:prstGeom prst="rect">
            <a:avLst/>
          </a:prstGeom>
        </p:spPr>
        <p:txBody>
          <a:bodyPr wrap="square">
            <a:spAutoFit/>
          </a:bodyPr>
          <a:lstStyle/>
          <a:p>
            <a:pPr marL="742950" lvl="1" indent="-285750">
              <a:lnSpc>
                <a:spcPct val="150000"/>
              </a:lnSpc>
              <a:spcBef>
                <a:spcPts val="1000"/>
              </a:spcBef>
              <a:buFont typeface="+mj-lt"/>
              <a:buAutoNum type="arabicPeriod"/>
            </a:pPr>
            <a:r>
              <a:rPr lang="en-US" sz="2400" dirty="0">
                <a:latin typeface="Cambria"/>
                <a:ea typeface="Times New Roman"/>
                <a:cs typeface="Times New Roman"/>
              </a:rPr>
              <a:t>Evaluation of current situation in pharmaceutical companies.</a:t>
            </a:r>
            <a:endParaRPr lang="en-US" sz="2400" dirty="0">
              <a:effectLst/>
              <a:latin typeface="Cambria"/>
              <a:ea typeface="Times New Roman"/>
              <a:cs typeface="Times New Roman"/>
            </a:endParaRPr>
          </a:p>
        </p:txBody>
      </p:sp>
      <p:sp>
        <p:nvSpPr>
          <p:cNvPr id="3" name="Rectangle 2"/>
          <p:cNvSpPr/>
          <p:nvPr/>
        </p:nvSpPr>
        <p:spPr>
          <a:xfrm>
            <a:off x="611560" y="1824481"/>
            <a:ext cx="7704856" cy="5155257"/>
          </a:xfrm>
          <a:prstGeom prst="rect">
            <a:avLst/>
          </a:prstGeom>
        </p:spPr>
        <p:txBody>
          <a:bodyPr wrap="square">
            <a:spAutoFit/>
          </a:bodyPr>
          <a:lstStyle/>
          <a:p>
            <a:pPr>
              <a:lnSpc>
                <a:spcPct val="150000"/>
              </a:lnSpc>
              <a:spcAft>
                <a:spcPts val="1000"/>
              </a:spcAft>
            </a:pPr>
            <a:r>
              <a:rPr lang="en-US" sz="2400" dirty="0">
                <a:latin typeface="Cambria"/>
                <a:ea typeface="Calibri"/>
                <a:cs typeface="Arial"/>
              </a:rPr>
              <a:t>Pharmaceutical companies were evaluated by a questionnaire which contains many sections: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Introduction</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Management style</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Customer satisfaction</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Defects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Education of employers</a:t>
            </a:r>
            <a:endParaRPr lang="en-US" sz="2400" dirty="0">
              <a:latin typeface="Calibri"/>
              <a:ea typeface="Calibri"/>
              <a:cs typeface="Arial"/>
            </a:endParaRPr>
          </a:p>
          <a:p>
            <a:pPr marL="457200">
              <a:lnSpc>
                <a:spcPct val="150000"/>
              </a:lnSpc>
              <a:spcAft>
                <a:spcPts val="1000"/>
              </a:spcAft>
            </a:pPr>
            <a:r>
              <a:rPr lang="en-US" dirty="0">
                <a:latin typeface="Cambria"/>
                <a:ea typeface="Calibri"/>
                <a:cs typeface="Arial"/>
              </a:rPr>
              <a:t> </a:t>
            </a:r>
            <a:endParaRPr lang="en-US" sz="1600" dirty="0">
              <a:effectLst/>
              <a:latin typeface="Calibri"/>
              <a:ea typeface="Calibri"/>
              <a:cs typeface="Arial"/>
            </a:endParaRPr>
          </a:p>
        </p:txBody>
      </p:sp>
    </p:spTree>
    <p:extLst>
      <p:ext uri="{BB962C8B-B14F-4D97-AF65-F5344CB8AC3E}">
        <p14:creationId xmlns:p14="http://schemas.microsoft.com/office/powerpoint/2010/main" val="3937358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6851" y="908720"/>
            <a:ext cx="7920880" cy="132856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err="1">
                <a:solidFill>
                  <a:prstClr val="black"/>
                </a:solidFill>
                <a:latin typeface="Cambria"/>
                <a:ea typeface="Calibri"/>
                <a:cs typeface="Arial"/>
              </a:rPr>
              <a:t>Muda</a:t>
            </a:r>
            <a:r>
              <a:rPr lang="en-US" sz="2400" dirty="0">
                <a:solidFill>
                  <a:prstClr val="black"/>
                </a:solidFill>
                <a:latin typeface="Cambria"/>
                <a:ea typeface="Calibri"/>
                <a:cs typeface="Arial"/>
              </a:rPr>
              <a:t>(wastes)</a:t>
            </a:r>
            <a:endParaRPr lang="en-US" sz="2400" dirty="0">
              <a:solidFill>
                <a:prstClr val="black"/>
              </a:solidFill>
              <a:latin typeface="Calibri"/>
              <a:ea typeface="Calibri"/>
              <a:cs typeface="Arial"/>
            </a:endParaRPr>
          </a:p>
          <a:p>
            <a:pPr marL="342900" lvl="0" indent="-342900">
              <a:lnSpc>
                <a:spcPct val="150000"/>
              </a:lnSpc>
              <a:spcAft>
                <a:spcPts val="1000"/>
              </a:spcAft>
              <a:buFont typeface="Wingdings"/>
              <a:buChar char=""/>
            </a:pPr>
            <a:r>
              <a:rPr lang="en-US" sz="2400" dirty="0">
                <a:solidFill>
                  <a:prstClr val="black"/>
                </a:solidFill>
                <a:latin typeface="Cambria"/>
                <a:ea typeface="Calibri"/>
                <a:cs typeface="Arial"/>
              </a:rPr>
              <a:t>Quality </a:t>
            </a:r>
            <a:endParaRPr lang="en-US" sz="2400" dirty="0">
              <a:solidFill>
                <a:prstClr val="black"/>
              </a:solidFill>
              <a:latin typeface="Calibri"/>
              <a:ea typeface="Calibri"/>
              <a:cs typeface="Arial"/>
            </a:endParaRPr>
          </a:p>
        </p:txBody>
      </p:sp>
      <p:sp>
        <p:nvSpPr>
          <p:cNvPr id="4" name="Rectangle 3"/>
          <p:cNvSpPr/>
          <p:nvPr/>
        </p:nvSpPr>
        <p:spPr>
          <a:xfrm>
            <a:off x="576850" y="2875002"/>
            <a:ext cx="7920879" cy="461665"/>
          </a:xfrm>
          <a:prstGeom prst="rect">
            <a:avLst/>
          </a:prstGeom>
        </p:spPr>
        <p:txBody>
          <a:bodyPr wrap="square">
            <a:spAutoFit/>
          </a:bodyPr>
          <a:lstStyle/>
          <a:p>
            <a:r>
              <a:rPr lang="en-US" sz="2400" dirty="0" smtClean="0">
                <a:latin typeface="Calibri"/>
                <a:ea typeface="Calibri"/>
                <a:cs typeface="Arial"/>
              </a:rPr>
              <a:t>2. </a:t>
            </a:r>
            <a:r>
              <a:rPr lang="en-US" sz="2400" dirty="0" smtClean="0">
                <a:latin typeface="Cambria" pitchFamily="18" charset="0"/>
                <a:ea typeface="Calibri"/>
                <a:cs typeface="Arial"/>
              </a:rPr>
              <a:t>Structured interviews </a:t>
            </a:r>
            <a:r>
              <a:rPr lang="en-US" sz="2400" dirty="0">
                <a:latin typeface="Cambria" pitchFamily="18" charset="0"/>
                <a:ea typeface="Calibri"/>
                <a:cs typeface="Arial"/>
              </a:rPr>
              <a:t>with pharmaceutical </a:t>
            </a:r>
            <a:r>
              <a:rPr lang="en-US" sz="2400" dirty="0" smtClean="0">
                <a:latin typeface="Cambria" pitchFamily="18" charset="0"/>
                <a:ea typeface="Calibri"/>
                <a:cs typeface="Arial"/>
              </a:rPr>
              <a:t>companies.</a:t>
            </a:r>
            <a:endParaRPr lang="en-US" sz="2400" dirty="0">
              <a:latin typeface="Cambria" pitchFamily="18" charset="0"/>
            </a:endParaRPr>
          </a:p>
        </p:txBody>
      </p:sp>
      <p:sp>
        <p:nvSpPr>
          <p:cNvPr id="5" name="Rectangle 4"/>
          <p:cNvSpPr/>
          <p:nvPr/>
        </p:nvSpPr>
        <p:spPr>
          <a:xfrm>
            <a:off x="612203" y="3361722"/>
            <a:ext cx="7920880" cy="2990562"/>
          </a:xfrm>
          <a:prstGeom prst="rect">
            <a:avLst/>
          </a:prstGeom>
        </p:spPr>
        <p:txBody>
          <a:bodyPr wrap="square">
            <a:spAutoFit/>
          </a:bodyPr>
          <a:lstStyle/>
          <a:p>
            <a:pPr marL="342900" indent="-342900">
              <a:lnSpc>
                <a:spcPct val="150000"/>
              </a:lnSpc>
              <a:spcAft>
                <a:spcPts val="1000"/>
              </a:spcAft>
              <a:buFont typeface="Wingdings" pitchFamily="2" charset="2"/>
              <a:buChar char="q"/>
            </a:pPr>
            <a:r>
              <a:rPr lang="en-US" sz="2400" dirty="0">
                <a:latin typeface="Cambria"/>
                <a:ea typeface="Calibri"/>
                <a:cs typeface="Arial"/>
              </a:rPr>
              <a:t>Then structured interviews were held with the pharmaceutical companies </a:t>
            </a:r>
            <a:endParaRPr lang="en-US" sz="2400" dirty="0">
              <a:latin typeface="Calibri"/>
              <a:ea typeface="Calibri"/>
              <a:cs typeface="Arial"/>
            </a:endParaRPr>
          </a:p>
          <a:p>
            <a:pPr marL="342900" indent="-342900">
              <a:lnSpc>
                <a:spcPct val="150000"/>
              </a:lnSpc>
              <a:spcAft>
                <a:spcPts val="1000"/>
              </a:spcAft>
              <a:buFont typeface="Wingdings" pitchFamily="2" charset="2"/>
              <a:buChar char="q"/>
            </a:pPr>
            <a:r>
              <a:rPr lang="en-US" sz="2400" dirty="0">
                <a:latin typeface="Cambria"/>
                <a:ea typeface="Calibri"/>
                <a:cs typeface="Arial"/>
              </a:rPr>
              <a:t>quality managers to answer the questionnaire questions ( companies were given symbols from A to D for confidentially purposes .</a:t>
            </a:r>
            <a:endParaRPr lang="en-US" sz="2400" dirty="0">
              <a:effectLst/>
              <a:latin typeface="Calibri"/>
              <a:ea typeface="Calibri"/>
              <a:cs typeface="Arial"/>
            </a:endParaRPr>
          </a:p>
        </p:txBody>
      </p:sp>
    </p:spTree>
    <p:extLst>
      <p:ext uri="{BB962C8B-B14F-4D97-AF65-F5344CB8AC3E}">
        <p14:creationId xmlns:p14="http://schemas.microsoft.com/office/powerpoint/2010/main" val="1702075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0864" y="1011792"/>
            <a:ext cx="2952328" cy="577787"/>
          </a:xfrm>
          <a:prstGeom prst="rect">
            <a:avLst/>
          </a:prstGeom>
        </p:spPr>
        <p:txBody>
          <a:bodyPr wrap="square">
            <a:spAutoFit/>
          </a:bodyPr>
          <a:lstStyle/>
          <a:p>
            <a:pPr lvl="2">
              <a:lnSpc>
                <a:spcPct val="150000"/>
              </a:lnSpc>
              <a:spcBef>
                <a:spcPts val="1000"/>
              </a:spcBef>
            </a:pPr>
            <a:r>
              <a:rPr lang="en-US" sz="2400" b="1" dirty="0" smtClean="0">
                <a:latin typeface="Cambria"/>
                <a:ea typeface="Times New Roman"/>
                <a:cs typeface="Times New Roman"/>
              </a:rPr>
              <a:t> 3. </a:t>
            </a:r>
            <a:r>
              <a:rPr lang="en-US" sz="2400" dirty="0" smtClean="0">
                <a:latin typeface="Cambria"/>
                <a:ea typeface="Times New Roman"/>
                <a:cs typeface="Times New Roman"/>
              </a:rPr>
              <a:t>Analysis</a:t>
            </a:r>
            <a:endParaRPr lang="en-US" sz="2400" dirty="0">
              <a:effectLst/>
              <a:latin typeface="Cambria"/>
              <a:ea typeface="Times New Roman"/>
              <a:cs typeface="Times New Roman"/>
            </a:endParaRPr>
          </a:p>
        </p:txBody>
      </p:sp>
      <p:sp>
        <p:nvSpPr>
          <p:cNvPr id="4" name="Rectangle 3"/>
          <p:cNvSpPr/>
          <p:nvPr/>
        </p:nvSpPr>
        <p:spPr>
          <a:xfrm>
            <a:off x="710864" y="2072219"/>
            <a:ext cx="7749568" cy="2436564"/>
          </a:xfrm>
          <a:prstGeom prst="rect">
            <a:avLst/>
          </a:prstGeom>
        </p:spPr>
        <p:txBody>
          <a:bodyPr wrap="square">
            <a:spAutoFit/>
          </a:bodyPr>
          <a:lstStyle/>
          <a:p>
            <a:pPr marL="342900" indent="-342900">
              <a:lnSpc>
                <a:spcPct val="150000"/>
              </a:lnSpc>
              <a:spcAft>
                <a:spcPts val="1000"/>
              </a:spcAft>
              <a:buFont typeface="Wingdings" pitchFamily="2" charset="2"/>
              <a:buChar char="q"/>
            </a:pPr>
            <a:r>
              <a:rPr lang="en-US" sz="2400" dirty="0">
                <a:latin typeface="Cambria"/>
                <a:ea typeface="Calibri"/>
                <a:cs typeface="Arial"/>
              </a:rPr>
              <a:t>Analysis Criteria was to give questions rates from four to one , four for best answer and one for worst answer .</a:t>
            </a:r>
            <a:endParaRPr lang="en-US" sz="2400" dirty="0">
              <a:latin typeface="Calibri"/>
              <a:ea typeface="Calibri"/>
              <a:cs typeface="Arial"/>
            </a:endParaRPr>
          </a:p>
          <a:p>
            <a:pPr marL="342900" indent="-342900">
              <a:lnSpc>
                <a:spcPct val="150000"/>
              </a:lnSpc>
              <a:spcAft>
                <a:spcPts val="1000"/>
              </a:spcAft>
              <a:buFont typeface="Wingdings" pitchFamily="2" charset="2"/>
              <a:buChar char="q"/>
            </a:pPr>
            <a:r>
              <a:rPr lang="en-US" sz="2400" dirty="0">
                <a:latin typeface="Cambria"/>
                <a:ea typeface="Calibri"/>
                <a:cs typeface="Arial"/>
              </a:rPr>
              <a:t>Finally rates of every company were summed so that the company with highest rate is the best company.</a:t>
            </a:r>
            <a:endParaRPr lang="en-US" sz="2400" dirty="0">
              <a:effectLst/>
              <a:latin typeface="Calibri"/>
              <a:ea typeface="Calibri"/>
              <a:cs typeface="Arial"/>
            </a:endParaRPr>
          </a:p>
        </p:txBody>
      </p:sp>
    </p:spTree>
    <p:extLst>
      <p:ext uri="{BB962C8B-B14F-4D97-AF65-F5344CB8AC3E}">
        <p14:creationId xmlns:p14="http://schemas.microsoft.com/office/powerpoint/2010/main" val="745027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52202077"/>
              </p:ext>
            </p:extLst>
          </p:nvPr>
        </p:nvGraphicFramePr>
        <p:xfrm>
          <a:off x="1524000" y="1397000"/>
          <a:ext cx="6096000" cy="18542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Company</a:t>
                      </a:r>
                      <a:endParaRPr lang="en-US" dirty="0"/>
                    </a:p>
                  </a:txBody>
                  <a:tcPr/>
                </a:tc>
                <a:tc>
                  <a:txBody>
                    <a:bodyPr/>
                    <a:lstStyle/>
                    <a:p>
                      <a:r>
                        <a:rPr lang="en-US" dirty="0" smtClean="0"/>
                        <a:t>Rate</a:t>
                      </a:r>
                      <a:endParaRPr lang="en-US" dirty="0"/>
                    </a:p>
                  </a:txBody>
                  <a:tcPr/>
                </a:tc>
              </a:tr>
              <a:tr h="370840">
                <a:tc>
                  <a:txBody>
                    <a:bodyPr/>
                    <a:lstStyle/>
                    <a:p>
                      <a:r>
                        <a:rPr lang="en-US" dirty="0" smtClean="0"/>
                        <a:t>A</a:t>
                      </a:r>
                      <a:endParaRPr lang="en-US" dirty="0"/>
                    </a:p>
                  </a:txBody>
                  <a:tcPr/>
                </a:tc>
                <a:tc>
                  <a:txBody>
                    <a:bodyPr/>
                    <a:lstStyle/>
                    <a:p>
                      <a:r>
                        <a:rPr lang="en-US" dirty="0" smtClean="0"/>
                        <a:t>107</a:t>
                      </a:r>
                      <a:endParaRPr lang="en-US" dirty="0"/>
                    </a:p>
                  </a:txBody>
                  <a:tcPr/>
                </a:tc>
              </a:tr>
              <a:tr h="370840">
                <a:tc>
                  <a:txBody>
                    <a:bodyPr/>
                    <a:lstStyle/>
                    <a:p>
                      <a:r>
                        <a:rPr lang="en-US" dirty="0" smtClean="0"/>
                        <a:t>B</a:t>
                      </a:r>
                      <a:endParaRPr lang="en-US" dirty="0"/>
                    </a:p>
                  </a:txBody>
                  <a:tcPr/>
                </a:tc>
                <a:tc>
                  <a:txBody>
                    <a:bodyPr/>
                    <a:lstStyle/>
                    <a:p>
                      <a:r>
                        <a:rPr lang="en-US" dirty="0" smtClean="0"/>
                        <a:t>96</a:t>
                      </a:r>
                      <a:endParaRPr lang="en-US" dirty="0"/>
                    </a:p>
                  </a:txBody>
                  <a:tcPr/>
                </a:tc>
              </a:tr>
              <a:tr h="370840">
                <a:tc>
                  <a:txBody>
                    <a:bodyPr/>
                    <a:lstStyle/>
                    <a:p>
                      <a:r>
                        <a:rPr lang="en-US" dirty="0" smtClean="0"/>
                        <a:t>C</a:t>
                      </a:r>
                      <a:endParaRPr lang="en-US" dirty="0"/>
                    </a:p>
                  </a:txBody>
                  <a:tcPr/>
                </a:tc>
                <a:tc>
                  <a:txBody>
                    <a:bodyPr/>
                    <a:lstStyle/>
                    <a:p>
                      <a:r>
                        <a:rPr lang="en-US" dirty="0" smtClean="0"/>
                        <a:t>83</a:t>
                      </a:r>
                      <a:endParaRPr lang="en-US" dirty="0"/>
                    </a:p>
                  </a:txBody>
                  <a:tcPr/>
                </a:tc>
              </a:tr>
              <a:tr h="370840">
                <a:tc>
                  <a:txBody>
                    <a:bodyPr/>
                    <a:lstStyle/>
                    <a:p>
                      <a:r>
                        <a:rPr lang="en-US" dirty="0" smtClean="0"/>
                        <a:t>D</a:t>
                      </a:r>
                      <a:endParaRPr lang="en-US" dirty="0"/>
                    </a:p>
                  </a:txBody>
                  <a:tcPr/>
                </a:tc>
                <a:tc>
                  <a:txBody>
                    <a:bodyPr/>
                    <a:lstStyle/>
                    <a:p>
                      <a:r>
                        <a:rPr lang="en-US" dirty="0" smtClean="0"/>
                        <a:t>67</a:t>
                      </a:r>
                      <a:endParaRPr lang="en-US" dirty="0"/>
                    </a:p>
                  </a:txBody>
                  <a:tcPr/>
                </a:tc>
              </a:tr>
            </a:tbl>
          </a:graphicData>
        </a:graphic>
      </p:graphicFrame>
      <p:sp>
        <p:nvSpPr>
          <p:cNvPr id="3" name="Rectangle 2"/>
          <p:cNvSpPr/>
          <p:nvPr/>
        </p:nvSpPr>
        <p:spPr>
          <a:xfrm>
            <a:off x="971600" y="3452083"/>
            <a:ext cx="7488832" cy="2308324"/>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Calibri"/>
                <a:cs typeface="Arial"/>
              </a:rPr>
              <a:t>From Rating it's obvious that company A is the best according to our evaluation so we choose company A to implement our project which is</a:t>
            </a:r>
            <a:r>
              <a:rPr lang="en-US" sz="2400" b="1" dirty="0">
                <a:latin typeface="Cambria"/>
                <a:ea typeface="Calibri"/>
                <a:cs typeface="Arial"/>
              </a:rPr>
              <a:t> </a:t>
            </a:r>
            <a:r>
              <a:rPr lang="en-US" sz="2400" b="1" dirty="0" err="1">
                <a:latin typeface="Cambria"/>
                <a:ea typeface="Calibri"/>
                <a:cs typeface="Arial"/>
              </a:rPr>
              <a:t>Berzeit</a:t>
            </a:r>
            <a:r>
              <a:rPr lang="en-US" sz="2400" b="1" dirty="0">
                <a:latin typeface="Cambria"/>
                <a:ea typeface="Calibri"/>
                <a:cs typeface="Arial"/>
              </a:rPr>
              <a:t> Pharmaceutical company.</a:t>
            </a:r>
            <a:endParaRPr lang="en-US" sz="2400" dirty="0">
              <a:effectLst/>
              <a:latin typeface="Calibri"/>
              <a:ea typeface="Calibri"/>
              <a:cs typeface="Arial"/>
            </a:endParaRPr>
          </a:p>
        </p:txBody>
      </p:sp>
    </p:spTree>
    <p:extLst>
      <p:ext uri="{BB962C8B-B14F-4D97-AF65-F5344CB8AC3E}">
        <p14:creationId xmlns:p14="http://schemas.microsoft.com/office/powerpoint/2010/main" val="4031330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00119" y="1268760"/>
            <a:ext cx="6074099" cy="1323439"/>
          </a:xfrm>
          <a:prstGeom prst="rect">
            <a:avLst/>
          </a:prstGeom>
          <a:noFill/>
          <a:ln>
            <a:solidFill>
              <a:schemeClr val="accent1"/>
            </a:solidFill>
          </a:ln>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8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Case Study</a:t>
            </a:r>
            <a:endParaRPr lang="en-US" sz="8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Down Arrow 3"/>
          <p:cNvSpPr/>
          <p:nvPr/>
        </p:nvSpPr>
        <p:spPr>
          <a:xfrm>
            <a:off x="4255362" y="2592199"/>
            <a:ext cx="424650" cy="9808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uble Wave 7"/>
          <p:cNvSpPr/>
          <p:nvPr/>
        </p:nvSpPr>
        <p:spPr>
          <a:xfrm>
            <a:off x="760774" y="3356992"/>
            <a:ext cx="7632848" cy="2880320"/>
          </a:xfrm>
          <a:prstGeom prst="doubleWav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rPr>
              <a:t>Evaluation of blistering process in </a:t>
            </a:r>
            <a:r>
              <a:rPr lang="en-US" sz="4000" b="1" dirty="0" err="1">
                <a:solidFill>
                  <a:schemeClr val="bg1"/>
                </a:solidFill>
              </a:rPr>
              <a:t>Birzeit</a:t>
            </a:r>
            <a:r>
              <a:rPr lang="en-US" sz="4000" b="1" dirty="0">
                <a:solidFill>
                  <a:schemeClr val="bg1"/>
                </a:solidFill>
              </a:rPr>
              <a:t> Pharmaceutical Company </a:t>
            </a:r>
          </a:p>
          <a:p>
            <a:pPr algn="ctr"/>
            <a:endParaRPr lang="en-US" dirty="0"/>
          </a:p>
        </p:txBody>
      </p:sp>
    </p:spTree>
    <p:extLst>
      <p:ext uri="{BB962C8B-B14F-4D97-AF65-F5344CB8AC3E}">
        <p14:creationId xmlns:p14="http://schemas.microsoft.com/office/powerpoint/2010/main" val="2784962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E:\Graduation Project\finished\التقرير والبرزنتيشن\96.jp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7544" y="1764403"/>
            <a:ext cx="8194362" cy="42806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259632" y="548680"/>
            <a:ext cx="2539478"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dmaic</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520979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1724" y="457508"/>
            <a:ext cx="3600400" cy="523220"/>
          </a:xfrm>
          <a:prstGeom prst="rect">
            <a:avLst/>
          </a:prstGeom>
          <a:noFill/>
        </p:spPr>
        <p:txBody>
          <a:bodyPr wrap="square" rtlCol="0">
            <a:spAutoFit/>
          </a:bodyPr>
          <a:lstStyle/>
          <a:p>
            <a:r>
              <a:rPr lang="en-US" sz="2800" b="1" dirty="0" smtClean="0"/>
              <a:t>DEFINE</a:t>
            </a:r>
            <a:endParaRPr lang="en-US" sz="2800" b="1" dirty="0"/>
          </a:p>
        </p:txBody>
      </p:sp>
      <p:sp>
        <p:nvSpPr>
          <p:cNvPr id="3" name="Rectangle 2"/>
          <p:cNvSpPr/>
          <p:nvPr/>
        </p:nvSpPr>
        <p:spPr>
          <a:xfrm>
            <a:off x="626644" y="971650"/>
            <a:ext cx="4609595" cy="646331"/>
          </a:xfrm>
          <a:prstGeom prst="rect">
            <a:avLst/>
          </a:prstGeom>
        </p:spPr>
        <p:txBody>
          <a:bodyPr wrap="non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This phase includes several steps:</a:t>
            </a:r>
            <a:endParaRPr lang="en-US" sz="2400" dirty="0">
              <a:effectLst/>
              <a:latin typeface="Calibri"/>
              <a:ea typeface="Calibri"/>
              <a:cs typeface="Arial"/>
            </a:endParaRPr>
          </a:p>
        </p:txBody>
      </p:sp>
      <p:sp>
        <p:nvSpPr>
          <p:cNvPr id="4" name="Rectangle 3"/>
          <p:cNvSpPr/>
          <p:nvPr/>
        </p:nvSpPr>
        <p:spPr>
          <a:xfrm>
            <a:off x="626644" y="1324470"/>
            <a:ext cx="4302653" cy="646331"/>
          </a:xfrm>
          <a:prstGeom prst="rect">
            <a:avLst/>
          </a:prstGeom>
        </p:spPr>
        <p:txBody>
          <a:bodyPr wrap="none">
            <a:spAutoFit/>
          </a:bodyPr>
          <a:lstStyle/>
          <a:p>
            <a:pPr marL="342900" lvl="0" indent="-342900">
              <a:lnSpc>
                <a:spcPct val="150000"/>
              </a:lnSpc>
              <a:spcAft>
                <a:spcPts val="1000"/>
              </a:spcAft>
              <a:buFont typeface="+mj-lt"/>
              <a:buAutoNum type="arabicPeriod"/>
            </a:pPr>
            <a:r>
              <a:rPr lang="en-US" sz="2400" b="1" dirty="0" smtClean="0">
                <a:solidFill>
                  <a:srgbClr val="000000"/>
                </a:solidFill>
                <a:effectLst/>
                <a:latin typeface="Cambria"/>
                <a:ea typeface="Times New Roman"/>
                <a:cs typeface="Times New Roman"/>
              </a:rPr>
              <a:t>Determine project charter</a:t>
            </a:r>
            <a:r>
              <a:rPr lang="en-US" sz="2400" dirty="0" smtClean="0">
                <a:solidFill>
                  <a:srgbClr val="000000"/>
                </a:solidFill>
                <a:effectLst/>
                <a:latin typeface="Cambria"/>
                <a:ea typeface="Times New Roman"/>
                <a:cs typeface="Times New Roman"/>
              </a:rPr>
              <a:t>.</a:t>
            </a:r>
            <a:endParaRPr lang="en-US" sz="2400" dirty="0">
              <a:effectLst/>
              <a:latin typeface="Calibri"/>
              <a:ea typeface="Calibri"/>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1524460550"/>
              </p:ext>
            </p:extLst>
          </p:nvPr>
        </p:nvGraphicFramePr>
        <p:xfrm>
          <a:off x="651724" y="1990311"/>
          <a:ext cx="7803250" cy="4471035"/>
        </p:xfrm>
        <a:graphic>
          <a:graphicData uri="http://schemas.openxmlformats.org/drawingml/2006/table">
            <a:tbl>
              <a:tblPr firstRow="1" firstCol="1" bandRow="1">
                <a:tableStyleId>{5C22544A-7EE6-4342-B048-85BDC9FD1C3A}</a:tableStyleId>
              </a:tblPr>
              <a:tblGrid>
                <a:gridCol w="1754578"/>
                <a:gridCol w="6048672"/>
              </a:tblGrid>
              <a:tr h="225950">
                <a:tc>
                  <a:txBody>
                    <a:bodyPr/>
                    <a:lstStyle/>
                    <a:p>
                      <a:pPr marL="457200" algn="l" rtl="0">
                        <a:lnSpc>
                          <a:spcPct val="150000"/>
                        </a:lnSpc>
                        <a:spcAft>
                          <a:spcPts val="0"/>
                        </a:spcAft>
                      </a:pPr>
                      <a:r>
                        <a:rPr lang="en-US" sz="1000" baseline="0" dirty="0">
                          <a:effectLst/>
                        </a:rPr>
                        <a:t>Item </a:t>
                      </a:r>
                      <a:endParaRPr lang="en-US" sz="1000" baseline="0" dirty="0">
                        <a:effectLst/>
                        <a:latin typeface="Calibri"/>
                        <a:ea typeface="Calibri"/>
                        <a:cs typeface="Arial"/>
                      </a:endParaRPr>
                    </a:p>
                  </a:txBody>
                  <a:tcPr marL="38601" marR="38601" marT="0" marB="0"/>
                </a:tc>
                <a:tc>
                  <a:txBody>
                    <a:bodyPr/>
                    <a:lstStyle/>
                    <a:p>
                      <a:pPr marL="457200" algn="l" rtl="0">
                        <a:lnSpc>
                          <a:spcPct val="150000"/>
                        </a:lnSpc>
                        <a:spcAft>
                          <a:spcPts val="1000"/>
                        </a:spcAft>
                      </a:pPr>
                      <a:r>
                        <a:rPr lang="en-US" sz="1000" baseline="0" dirty="0">
                          <a:effectLst/>
                        </a:rPr>
                        <a:t>Description </a:t>
                      </a:r>
                      <a:endParaRPr lang="en-US" sz="1000" baseline="0" dirty="0">
                        <a:effectLst/>
                        <a:latin typeface="Calibri"/>
                        <a:ea typeface="Calibri"/>
                        <a:cs typeface="Arial"/>
                      </a:endParaRPr>
                    </a:p>
                  </a:txBody>
                  <a:tcPr marL="38601" marR="38601" marT="0" marB="0"/>
                </a:tc>
              </a:tr>
              <a:tr h="569391">
                <a:tc>
                  <a:txBody>
                    <a:bodyPr/>
                    <a:lstStyle/>
                    <a:p>
                      <a:pPr algn="l" rtl="0">
                        <a:lnSpc>
                          <a:spcPct val="150000"/>
                        </a:lnSpc>
                        <a:spcAft>
                          <a:spcPts val="1000"/>
                        </a:spcAft>
                      </a:pPr>
                      <a:r>
                        <a:rPr lang="en-US" sz="1000" baseline="0">
                          <a:effectLst/>
                        </a:rPr>
                        <a:t>Business case</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a:effectLst/>
                        </a:rPr>
                        <a:t>Our project based on evaluation of blistering Process in Birzeit pharmaceutical company, we chose this topic because blistering Process is the most critical Process in the manufacturing process in the company.</a:t>
                      </a:r>
                      <a:endParaRPr lang="en-US" sz="1000" baseline="0">
                        <a:effectLst/>
                        <a:latin typeface="Calibri"/>
                        <a:ea typeface="Calibri"/>
                        <a:cs typeface="Arial"/>
                      </a:endParaRPr>
                    </a:p>
                  </a:txBody>
                  <a:tcPr marL="38601" marR="38601" marT="0" marB="0"/>
                </a:tc>
              </a:tr>
              <a:tr h="788177">
                <a:tc>
                  <a:txBody>
                    <a:bodyPr/>
                    <a:lstStyle/>
                    <a:p>
                      <a:pPr algn="l" rtl="0">
                        <a:lnSpc>
                          <a:spcPct val="150000"/>
                        </a:lnSpc>
                        <a:spcAft>
                          <a:spcPts val="1000"/>
                        </a:spcAft>
                      </a:pPr>
                      <a:r>
                        <a:rPr lang="en-US" sz="1000" baseline="0">
                          <a:effectLst/>
                        </a:rPr>
                        <a:t>Goal statements</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dirty="0">
                          <a:effectLst/>
                        </a:rPr>
                        <a:t>We expect to achieve many things such as:</a:t>
                      </a:r>
                    </a:p>
                    <a:p>
                      <a:pPr algn="l" rtl="0">
                        <a:lnSpc>
                          <a:spcPct val="150000"/>
                        </a:lnSpc>
                        <a:spcAft>
                          <a:spcPts val="1000"/>
                        </a:spcAft>
                      </a:pPr>
                      <a:r>
                        <a:rPr lang="en-US" sz="1000" baseline="0" dirty="0">
                          <a:effectLst/>
                        </a:rPr>
                        <a:t>•	Reducing defects in blistering from 4</a:t>
                      </a:r>
                      <a:r>
                        <a:rPr lang="en-US" sz="1000" baseline="0">
                          <a:effectLst/>
                        </a:rPr>
                        <a:t>% </a:t>
                      </a:r>
                      <a:r>
                        <a:rPr lang="en-US" sz="1000" baseline="0" smtClean="0">
                          <a:effectLst/>
                        </a:rPr>
                        <a:t>to3%.</a:t>
                      </a:r>
                      <a:endParaRPr lang="en-US" sz="1000" baseline="0" dirty="0">
                        <a:effectLst/>
                      </a:endParaRPr>
                    </a:p>
                    <a:p>
                      <a:pPr algn="l" rtl="0">
                        <a:lnSpc>
                          <a:spcPct val="150000"/>
                        </a:lnSpc>
                        <a:spcAft>
                          <a:spcPts val="1000"/>
                        </a:spcAft>
                      </a:pPr>
                      <a:r>
                        <a:rPr lang="en-US" sz="1000" baseline="0" dirty="0">
                          <a:effectLst/>
                        </a:rPr>
                        <a:t>•	Reducing customer complaints from 85.7% to 20%.</a:t>
                      </a:r>
                      <a:endParaRPr lang="en-US" sz="1000" baseline="0" dirty="0">
                        <a:effectLst/>
                        <a:latin typeface="Calibri"/>
                        <a:ea typeface="Calibri"/>
                        <a:cs typeface="Arial"/>
                      </a:endParaRPr>
                    </a:p>
                  </a:txBody>
                  <a:tcPr marL="38601" marR="38601" marT="0" marB="0"/>
                </a:tc>
              </a:tr>
              <a:tr h="481822">
                <a:tc>
                  <a:txBody>
                    <a:bodyPr/>
                    <a:lstStyle/>
                    <a:p>
                      <a:pPr algn="l" rtl="0">
                        <a:lnSpc>
                          <a:spcPct val="150000"/>
                        </a:lnSpc>
                        <a:spcAft>
                          <a:spcPts val="1000"/>
                        </a:spcAft>
                      </a:pPr>
                      <a:r>
                        <a:rPr lang="en-US" sz="1000" baseline="0">
                          <a:effectLst/>
                        </a:rPr>
                        <a:t>Scope</a:t>
                      </a:r>
                    </a:p>
                    <a:p>
                      <a:pPr marL="457200" algn="l" rtl="0">
                        <a:lnSpc>
                          <a:spcPct val="150000"/>
                        </a:lnSpc>
                        <a:spcAft>
                          <a:spcPts val="100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algn="l" rtl="0">
                        <a:lnSpc>
                          <a:spcPct val="150000"/>
                        </a:lnSpc>
                        <a:spcAft>
                          <a:spcPts val="1000"/>
                        </a:spcAft>
                      </a:pPr>
                      <a:r>
                        <a:rPr lang="en-US" sz="1000" baseline="0">
                          <a:effectLst/>
                        </a:rPr>
                        <a:t>The scope of the project is the reducing customer complaints and defects in the blistering Process.</a:t>
                      </a:r>
                      <a:endParaRPr lang="en-US" sz="1000" baseline="0">
                        <a:effectLst/>
                        <a:latin typeface="Calibri"/>
                        <a:ea typeface="Calibri"/>
                        <a:cs typeface="Arial"/>
                      </a:endParaRPr>
                    </a:p>
                  </a:txBody>
                  <a:tcPr marL="38601" marR="38601" marT="0" marB="0"/>
                </a:tc>
              </a:tr>
              <a:tr h="766298">
                <a:tc>
                  <a:txBody>
                    <a:bodyPr/>
                    <a:lstStyle/>
                    <a:p>
                      <a:pPr algn="l" rtl="0">
                        <a:lnSpc>
                          <a:spcPct val="150000"/>
                        </a:lnSpc>
                        <a:spcAft>
                          <a:spcPts val="1000"/>
                        </a:spcAft>
                      </a:pPr>
                      <a:r>
                        <a:rPr lang="en-US" sz="1000" baseline="0">
                          <a:effectLst/>
                        </a:rPr>
                        <a:t>Players </a:t>
                      </a:r>
                    </a:p>
                    <a:p>
                      <a:pPr marL="457200" algn="l" rtl="0">
                        <a:lnSpc>
                          <a:spcPct val="150000"/>
                        </a:lnSpc>
                        <a:spcAft>
                          <a:spcPts val="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marL="342900" lvl="0" indent="-342900" algn="l" rtl="0">
                        <a:lnSpc>
                          <a:spcPct val="150000"/>
                        </a:lnSpc>
                        <a:spcAft>
                          <a:spcPts val="0"/>
                        </a:spcAft>
                        <a:buFont typeface="Wingdings"/>
                        <a:buChar char=""/>
                      </a:pPr>
                      <a:r>
                        <a:rPr lang="en-US" sz="1000" baseline="0" dirty="0">
                          <a:effectLst/>
                        </a:rPr>
                        <a:t>Mays </a:t>
                      </a:r>
                      <a:r>
                        <a:rPr lang="en-US" sz="1000" baseline="0" dirty="0" err="1">
                          <a:effectLst/>
                        </a:rPr>
                        <a:t>Hijjawi</a:t>
                      </a:r>
                      <a:r>
                        <a:rPr lang="en-US" sz="1000" baseline="0" dirty="0">
                          <a:effectLst/>
                        </a:rPr>
                        <a:t> .</a:t>
                      </a:r>
                    </a:p>
                    <a:p>
                      <a:pPr marL="342900" lvl="0" indent="-342900" algn="l" rtl="0">
                        <a:lnSpc>
                          <a:spcPct val="150000"/>
                        </a:lnSpc>
                        <a:spcAft>
                          <a:spcPts val="0"/>
                        </a:spcAft>
                        <a:buFont typeface="Wingdings"/>
                        <a:buChar char=""/>
                      </a:pPr>
                      <a:r>
                        <a:rPr lang="en-US" sz="1000" baseline="0" dirty="0" err="1">
                          <a:effectLst/>
                        </a:rPr>
                        <a:t>Alaa</a:t>
                      </a:r>
                      <a:r>
                        <a:rPr lang="en-US" sz="1000" baseline="0" dirty="0">
                          <a:effectLst/>
                        </a:rPr>
                        <a:t> Al-</a:t>
                      </a:r>
                      <a:r>
                        <a:rPr lang="en-US" sz="1000" baseline="0" dirty="0" err="1">
                          <a:effectLst/>
                        </a:rPr>
                        <a:t>sa'adi</a:t>
                      </a:r>
                      <a:r>
                        <a:rPr lang="en-US" sz="1000" baseline="0" dirty="0">
                          <a:effectLst/>
                        </a:rPr>
                        <a:t>.</a:t>
                      </a:r>
                    </a:p>
                    <a:p>
                      <a:pPr marL="342900" lvl="0" indent="-342900" algn="l" rtl="0">
                        <a:lnSpc>
                          <a:spcPct val="150000"/>
                        </a:lnSpc>
                        <a:spcAft>
                          <a:spcPts val="0"/>
                        </a:spcAft>
                        <a:buFont typeface="Wingdings"/>
                        <a:buChar char=""/>
                      </a:pPr>
                      <a:r>
                        <a:rPr lang="en-US" sz="1000" baseline="0" dirty="0" err="1">
                          <a:effectLst/>
                        </a:rPr>
                        <a:t>Ameera</a:t>
                      </a:r>
                      <a:r>
                        <a:rPr lang="en-US" sz="1000" baseline="0" dirty="0">
                          <a:effectLst/>
                        </a:rPr>
                        <a:t> </a:t>
                      </a:r>
                      <a:r>
                        <a:rPr lang="en-US" sz="1000" baseline="0" dirty="0" err="1">
                          <a:effectLst/>
                        </a:rPr>
                        <a:t>Dawood</a:t>
                      </a:r>
                      <a:r>
                        <a:rPr lang="en-US" sz="1000" baseline="0" dirty="0">
                          <a:effectLst/>
                        </a:rPr>
                        <a:t>.</a:t>
                      </a:r>
                    </a:p>
                    <a:p>
                      <a:pPr marL="342900" lvl="0" indent="-342900" algn="l" rtl="0">
                        <a:lnSpc>
                          <a:spcPct val="150000"/>
                        </a:lnSpc>
                        <a:spcAft>
                          <a:spcPts val="1000"/>
                        </a:spcAft>
                        <a:buFont typeface="Wingdings"/>
                        <a:buChar char=""/>
                      </a:pPr>
                      <a:r>
                        <a:rPr lang="en-US" sz="1000" baseline="0" dirty="0" err="1">
                          <a:effectLst/>
                        </a:rPr>
                        <a:t>Ons</a:t>
                      </a:r>
                      <a:r>
                        <a:rPr lang="en-US" sz="1000" baseline="0" dirty="0">
                          <a:effectLst/>
                        </a:rPr>
                        <a:t> </a:t>
                      </a:r>
                      <a:r>
                        <a:rPr lang="en-US" sz="1000" baseline="0" dirty="0" err="1">
                          <a:effectLst/>
                        </a:rPr>
                        <a:t>Shawahneh</a:t>
                      </a:r>
                      <a:r>
                        <a:rPr lang="en-US" sz="1000" baseline="0" dirty="0">
                          <a:effectLst/>
                        </a:rPr>
                        <a:t>.</a:t>
                      </a:r>
                      <a:endParaRPr lang="en-US" sz="1000" baseline="0" dirty="0">
                        <a:effectLst/>
                        <a:latin typeface="Calibri"/>
                        <a:ea typeface="Calibri"/>
                        <a:cs typeface="Arial"/>
                      </a:endParaRPr>
                    </a:p>
                  </a:txBody>
                  <a:tcPr marL="38601" marR="38601" marT="0" marB="0"/>
                </a:tc>
              </a:tr>
              <a:tr h="963206">
                <a:tc>
                  <a:txBody>
                    <a:bodyPr/>
                    <a:lstStyle/>
                    <a:p>
                      <a:pPr algn="l" rtl="0">
                        <a:lnSpc>
                          <a:spcPct val="150000"/>
                        </a:lnSpc>
                        <a:spcAft>
                          <a:spcPts val="1000"/>
                        </a:spcAft>
                      </a:pPr>
                      <a:r>
                        <a:rPr lang="en-US" sz="1000" baseline="0">
                          <a:effectLst/>
                        </a:rPr>
                        <a:t>Preliminary plan</a:t>
                      </a:r>
                    </a:p>
                    <a:p>
                      <a:pPr marL="457200" algn="l" rtl="0">
                        <a:lnSpc>
                          <a:spcPct val="150000"/>
                        </a:lnSpc>
                        <a:spcAft>
                          <a:spcPts val="0"/>
                        </a:spcAft>
                      </a:pPr>
                      <a:r>
                        <a:rPr lang="en-US" sz="1000" baseline="0">
                          <a:effectLst/>
                        </a:rPr>
                        <a:t> </a:t>
                      </a:r>
                      <a:endParaRPr lang="en-US" sz="1000" baseline="0">
                        <a:effectLst/>
                        <a:latin typeface="Calibri"/>
                        <a:ea typeface="Calibri"/>
                        <a:cs typeface="Arial"/>
                      </a:endParaRPr>
                    </a:p>
                  </a:txBody>
                  <a:tcPr marL="38601" marR="38601" marT="0" marB="0"/>
                </a:tc>
                <a:tc>
                  <a:txBody>
                    <a:bodyPr/>
                    <a:lstStyle/>
                    <a:p>
                      <a:pPr marL="342900" lvl="0" indent="-342900" algn="l" rtl="0">
                        <a:lnSpc>
                          <a:spcPct val="150000"/>
                        </a:lnSpc>
                        <a:spcAft>
                          <a:spcPts val="0"/>
                        </a:spcAft>
                        <a:buFont typeface="Wingdings"/>
                        <a:buChar char=""/>
                      </a:pPr>
                      <a:r>
                        <a:rPr lang="en-US" sz="1000" baseline="0" dirty="0">
                          <a:effectLst/>
                        </a:rPr>
                        <a:t>Define Phase: (7-11)/3</a:t>
                      </a:r>
                    </a:p>
                    <a:p>
                      <a:pPr marL="342900" lvl="0" indent="-342900" algn="l" rtl="0">
                        <a:lnSpc>
                          <a:spcPct val="150000"/>
                        </a:lnSpc>
                        <a:spcAft>
                          <a:spcPts val="0"/>
                        </a:spcAft>
                        <a:buFont typeface="Wingdings"/>
                        <a:buChar char=""/>
                      </a:pPr>
                      <a:r>
                        <a:rPr lang="en-US" sz="1000" baseline="0" dirty="0">
                          <a:effectLst/>
                        </a:rPr>
                        <a:t>Measure phase: (21/2)-(20/3)</a:t>
                      </a:r>
                    </a:p>
                    <a:p>
                      <a:pPr marL="342900" lvl="0" indent="-342900" algn="l" rtl="0">
                        <a:lnSpc>
                          <a:spcPct val="150000"/>
                        </a:lnSpc>
                        <a:spcAft>
                          <a:spcPts val="0"/>
                        </a:spcAft>
                        <a:buFont typeface="Wingdings"/>
                        <a:buChar char=""/>
                      </a:pPr>
                      <a:r>
                        <a:rPr lang="en-US" sz="1000" baseline="0" dirty="0">
                          <a:effectLst/>
                        </a:rPr>
                        <a:t>Analyze phase: (21-25)/3</a:t>
                      </a:r>
                    </a:p>
                    <a:p>
                      <a:pPr marL="342900" lvl="0" indent="-342900" algn="l" rtl="0">
                        <a:lnSpc>
                          <a:spcPct val="150000"/>
                        </a:lnSpc>
                        <a:spcAft>
                          <a:spcPts val="0"/>
                        </a:spcAft>
                        <a:buFont typeface="Wingdings"/>
                        <a:buChar char=""/>
                      </a:pPr>
                      <a:r>
                        <a:rPr lang="en-US" sz="1000" baseline="0" dirty="0">
                          <a:effectLst/>
                        </a:rPr>
                        <a:t>Improve phase: (26-28)/3</a:t>
                      </a:r>
                    </a:p>
                    <a:p>
                      <a:pPr marL="342900" lvl="0" indent="-342900" algn="l" rtl="0">
                        <a:lnSpc>
                          <a:spcPct val="150000"/>
                        </a:lnSpc>
                        <a:spcAft>
                          <a:spcPts val="1000"/>
                        </a:spcAft>
                        <a:buFont typeface="Wingdings"/>
                        <a:buChar char=""/>
                      </a:pPr>
                      <a:r>
                        <a:rPr lang="en-US" sz="1000" baseline="0" dirty="0">
                          <a:effectLst/>
                        </a:rPr>
                        <a:t>Control phase: (29-30)/3</a:t>
                      </a:r>
                      <a:endParaRPr lang="en-US" sz="1000" baseline="0" dirty="0">
                        <a:effectLst/>
                        <a:latin typeface="Calibri"/>
                        <a:ea typeface="Calibri"/>
                        <a:cs typeface="Arial"/>
                      </a:endParaRPr>
                    </a:p>
                  </a:txBody>
                  <a:tcPr marL="38601" marR="38601" marT="0" marB="0"/>
                </a:tc>
              </a:tr>
            </a:tbl>
          </a:graphicData>
        </a:graphic>
      </p:graphicFrame>
    </p:spTree>
    <p:extLst>
      <p:ext uri="{BB962C8B-B14F-4D97-AF65-F5344CB8AC3E}">
        <p14:creationId xmlns:p14="http://schemas.microsoft.com/office/powerpoint/2010/main" val="1880256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836712"/>
            <a:ext cx="6694333" cy="658706"/>
          </a:xfrm>
          <a:prstGeom prst="rect">
            <a:avLst/>
          </a:prstGeom>
        </p:spPr>
        <p:txBody>
          <a:bodyPr wrap="none">
            <a:spAutoFit/>
          </a:bodyPr>
          <a:lstStyle/>
          <a:p>
            <a:pPr lvl="0">
              <a:lnSpc>
                <a:spcPct val="150000"/>
              </a:lnSpc>
              <a:spcAft>
                <a:spcPts val="1000"/>
              </a:spcAft>
            </a:pPr>
            <a:r>
              <a:rPr lang="en-US" b="1" dirty="0" smtClean="0">
                <a:solidFill>
                  <a:srgbClr val="000000"/>
                </a:solidFill>
                <a:effectLst/>
                <a:latin typeface="Cambria"/>
                <a:ea typeface="Times New Roman"/>
                <a:cs typeface="Times New Roman"/>
              </a:rPr>
              <a:t>2. </a:t>
            </a:r>
            <a:r>
              <a:rPr lang="en-US" sz="2800" b="1" dirty="0" smtClean="0">
                <a:solidFill>
                  <a:srgbClr val="000000"/>
                </a:solidFill>
                <a:effectLst/>
                <a:latin typeface="Cambria"/>
                <a:ea typeface="Times New Roman"/>
                <a:cs typeface="Times New Roman"/>
              </a:rPr>
              <a:t>Validate problem and goal statements</a:t>
            </a:r>
            <a:r>
              <a:rPr lang="en-US" b="1" dirty="0" smtClean="0">
                <a:solidFill>
                  <a:srgbClr val="000000"/>
                </a:solidFill>
                <a:effectLst/>
                <a:latin typeface="Cambria"/>
                <a:ea typeface="Times New Roman"/>
                <a:cs typeface="Times New Roman"/>
              </a:rPr>
              <a:t>.</a:t>
            </a:r>
            <a:endParaRPr lang="en-US" sz="1400" dirty="0">
              <a:effectLst/>
              <a:latin typeface="Calibri"/>
              <a:ea typeface="Calibri"/>
              <a:cs typeface="Arial"/>
            </a:endParaRPr>
          </a:p>
        </p:txBody>
      </p:sp>
      <p:sp>
        <p:nvSpPr>
          <p:cNvPr id="3" name="Rectangle 2"/>
          <p:cNvSpPr/>
          <p:nvPr/>
        </p:nvSpPr>
        <p:spPr>
          <a:xfrm>
            <a:off x="971600" y="1308591"/>
            <a:ext cx="3362844" cy="738664"/>
          </a:xfrm>
          <a:prstGeom prst="rect">
            <a:avLst/>
          </a:prstGeom>
        </p:spPr>
        <p:txBody>
          <a:bodyPr wrap="none">
            <a:spAutoFit/>
          </a:bodyPr>
          <a:lstStyle/>
          <a:p>
            <a:pPr>
              <a:lnSpc>
                <a:spcPct val="150000"/>
              </a:lnSpc>
              <a:spcAft>
                <a:spcPts val="1000"/>
              </a:spcAft>
            </a:pPr>
            <a:r>
              <a:rPr lang="en-US" sz="2800" b="1" dirty="0" smtClean="0">
                <a:solidFill>
                  <a:srgbClr val="000000"/>
                </a:solidFill>
                <a:effectLst/>
                <a:latin typeface="Cambria"/>
                <a:ea typeface="Times New Roman"/>
                <a:cs typeface="Times New Roman"/>
              </a:rPr>
              <a:t>Problem Statement</a:t>
            </a:r>
            <a:endParaRPr lang="en-US" sz="2800" dirty="0">
              <a:effectLst/>
              <a:latin typeface="Calibri"/>
              <a:ea typeface="Calibri"/>
              <a:cs typeface="Arial"/>
            </a:endParaRPr>
          </a:p>
        </p:txBody>
      </p:sp>
      <p:sp>
        <p:nvSpPr>
          <p:cNvPr id="4" name="Rectangle 3"/>
          <p:cNvSpPr/>
          <p:nvPr/>
        </p:nvSpPr>
        <p:spPr>
          <a:xfrm>
            <a:off x="539552" y="1988840"/>
            <a:ext cx="8064896" cy="3970318"/>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In the last year we found that 85.7% of customer complaints  were because of final packaging (Blistering ) , this is due to:  defects in this Process( about 4%)  which leading to losing </a:t>
            </a:r>
            <a:r>
              <a:rPr lang="en-US" sz="2400" b="1" dirty="0" smtClean="0">
                <a:effectLst/>
                <a:latin typeface="Cambria"/>
                <a:ea typeface="Times New Roman"/>
                <a:cs typeface="Times New Roman"/>
              </a:rPr>
              <a:t>519,832,891 NIS </a:t>
            </a:r>
            <a:r>
              <a:rPr lang="en-US" sz="2400" dirty="0" smtClean="0">
                <a:solidFill>
                  <a:srgbClr val="000000"/>
                </a:solidFill>
                <a:effectLst/>
                <a:latin typeface="Cambria"/>
                <a:ea typeface="Times New Roman"/>
                <a:cs typeface="Times New Roman"/>
              </a:rPr>
              <a:t> in the last year(Losses From Time and defects) , and because of blistering is the bottleneck of the processes in the company . so , we need to solve this problem using DMAIC  methodology.</a:t>
            </a:r>
            <a:endParaRPr lang="en-US" sz="2400" dirty="0">
              <a:effectLst/>
              <a:latin typeface="Calibri"/>
              <a:ea typeface="Calibri"/>
              <a:cs typeface="Arial"/>
            </a:endParaRPr>
          </a:p>
        </p:txBody>
      </p:sp>
    </p:spTree>
    <p:extLst>
      <p:ext uri="{BB962C8B-B14F-4D97-AF65-F5344CB8AC3E}">
        <p14:creationId xmlns:p14="http://schemas.microsoft.com/office/powerpoint/2010/main" val="1708155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3481466" cy="738664"/>
          </a:xfrm>
          <a:prstGeom prst="rect">
            <a:avLst/>
          </a:prstGeom>
        </p:spPr>
        <p:txBody>
          <a:bodyPr wrap="none">
            <a:spAutoFit/>
          </a:bodyPr>
          <a:lstStyle/>
          <a:p>
            <a:pPr>
              <a:lnSpc>
                <a:spcPct val="150000"/>
              </a:lnSpc>
              <a:spcAft>
                <a:spcPts val="1000"/>
              </a:spcAft>
            </a:pPr>
            <a:r>
              <a:rPr lang="en-US" sz="2800" b="1" dirty="0" smtClean="0">
                <a:solidFill>
                  <a:srgbClr val="000000"/>
                </a:solidFill>
                <a:effectLst/>
                <a:latin typeface="Cambria"/>
                <a:ea typeface="Times New Roman"/>
                <a:cs typeface="Times New Roman"/>
              </a:rPr>
              <a:t>Objective Statement</a:t>
            </a:r>
            <a:endParaRPr lang="en-US" sz="2800" dirty="0">
              <a:effectLst/>
              <a:latin typeface="Calibri"/>
              <a:ea typeface="Calibri"/>
              <a:cs typeface="Arial"/>
            </a:endParaRPr>
          </a:p>
        </p:txBody>
      </p:sp>
      <p:sp>
        <p:nvSpPr>
          <p:cNvPr id="3" name="Rectangle 2"/>
          <p:cNvSpPr/>
          <p:nvPr/>
        </p:nvSpPr>
        <p:spPr>
          <a:xfrm>
            <a:off x="683568" y="1628800"/>
            <a:ext cx="7704856" cy="2862322"/>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Our Objectives are: first "reduce the defects in blistering Process from 4% to 3% during 3 months (30/4/2011), "second reduce customer complaints to 20%". In order to restore the company image and to save </a:t>
            </a:r>
            <a:r>
              <a:rPr lang="en-US" sz="2400" b="1" dirty="0" smtClean="0">
                <a:effectLst/>
                <a:latin typeface="Cambria"/>
                <a:ea typeface="Times New Roman"/>
                <a:cs typeface="Times New Roman"/>
              </a:rPr>
              <a:t>519,832,891 NIS </a:t>
            </a:r>
            <a:r>
              <a:rPr lang="en-US" sz="2400" dirty="0" smtClean="0">
                <a:solidFill>
                  <a:srgbClr val="000000"/>
                </a:solidFill>
                <a:effectLst/>
                <a:latin typeface="Cambria"/>
                <a:ea typeface="Times New Roman"/>
                <a:cs typeface="Times New Roman"/>
              </a:rPr>
              <a:t> in a year.</a:t>
            </a:r>
            <a:endParaRPr lang="en-US" sz="2400" dirty="0">
              <a:effectLst/>
              <a:latin typeface="Calibri"/>
              <a:ea typeface="Calibri"/>
              <a:cs typeface="Arial"/>
            </a:endParaRPr>
          </a:p>
        </p:txBody>
      </p:sp>
    </p:spTree>
    <p:extLst>
      <p:ext uri="{BB962C8B-B14F-4D97-AF65-F5344CB8AC3E}">
        <p14:creationId xmlns:p14="http://schemas.microsoft.com/office/powerpoint/2010/main" val="1297831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1988840"/>
            <a:ext cx="7704856" cy="4170372"/>
          </a:xfrm>
          <a:prstGeom prst="rect">
            <a:avLst/>
          </a:prstGeom>
        </p:spPr>
        <p:txBody>
          <a:bodyPr wrap="square">
            <a:spAutoFit/>
          </a:bodyPr>
          <a:lstStyle/>
          <a:p>
            <a:pPr marL="342900" lvl="0" indent="-342900">
              <a:lnSpc>
                <a:spcPct val="150000"/>
              </a:lnSpc>
              <a:spcAft>
                <a:spcPts val="1000"/>
              </a:spcAft>
              <a:buFont typeface="Symbol"/>
              <a:buChar char=""/>
              <a:tabLst>
                <a:tab pos="1495425" algn="l"/>
              </a:tabLst>
            </a:pPr>
            <a:r>
              <a:rPr lang="en-US" sz="2000" dirty="0" smtClean="0">
                <a:effectLst/>
                <a:latin typeface="Cambria"/>
                <a:ea typeface="Calibri"/>
                <a:cs typeface="Arial"/>
              </a:rPr>
              <a:t>BPC was established in </a:t>
            </a:r>
            <a:r>
              <a:rPr lang="en-US" sz="2000" i="1" u="sng" dirty="0" smtClean="0">
                <a:effectLst/>
                <a:latin typeface="Cambria"/>
                <a:ea typeface="Calibri"/>
                <a:cs typeface="Arial"/>
              </a:rPr>
              <a:t>1974</a:t>
            </a:r>
            <a:r>
              <a:rPr lang="en-US" sz="2000" dirty="0" smtClean="0">
                <a:effectLst/>
                <a:latin typeface="Cambria"/>
                <a:ea typeface="Calibri"/>
                <a:cs typeface="Arial"/>
              </a:rPr>
              <a:t> in </a:t>
            </a:r>
            <a:r>
              <a:rPr lang="en-US" sz="2000" i="1" u="sng" dirty="0" err="1" smtClean="0">
                <a:effectLst/>
                <a:latin typeface="Cambria"/>
                <a:ea typeface="Calibri"/>
                <a:cs typeface="Arial"/>
              </a:rPr>
              <a:t>Birzeit</a:t>
            </a:r>
            <a:r>
              <a:rPr lang="en-US" sz="2000" i="1" u="sng" dirty="0" smtClean="0">
                <a:effectLst/>
                <a:latin typeface="Cambria"/>
                <a:ea typeface="Calibri"/>
                <a:cs typeface="Arial"/>
              </a:rPr>
              <a:t> village</a:t>
            </a:r>
            <a:r>
              <a:rPr lang="en-US" sz="2000" u="sng" dirty="0" smtClean="0">
                <a:effectLst/>
                <a:latin typeface="Cambria"/>
                <a:ea typeface="Calibri"/>
                <a:cs typeface="Arial"/>
              </a:rPr>
              <a:t> </a:t>
            </a:r>
            <a:r>
              <a:rPr lang="en-US" sz="2000" dirty="0" smtClean="0">
                <a:effectLst/>
                <a:latin typeface="Cambria"/>
                <a:ea typeface="Calibri"/>
                <a:cs typeface="Arial"/>
              </a:rPr>
              <a:t>as a private shareholding company with a </a:t>
            </a:r>
            <a:r>
              <a:rPr lang="en-US" sz="2000" u="sng" dirty="0" smtClean="0">
                <a:effectLst/>
                <a:latin typeface="Cambria"/>
                <a:ea typeface="Calibri"/>
                <a:cs typeface="Arial"/>
              </a:rPr>
              <a:t>total capital </a:t>
            </a:r>
            <a:r>
              <a:rPr lang="en-US" sz="2000" i="1" u="sng" dirty="0" smtClean="0">
                <a:effectLst/>
                <a:latin typeface="Cambria"/>
                <a:ea typeface="Calibri"/>
                <a:cs typeface="Arial"/>
              </a:rPr>
              <a:t>Investment</a:t>
            </a:r>
            <a:r>
              <a:rPr lang="en-US" sz="2000" dirty="0" smtClean="0">
                <a:effectLst/>
                <a:latin typeface="Cambria"/>
                <a:ea typeface="Calibri"/>
                <a:cs typeface="Arial"/>
              </a:rPr>
              <a:t> of </a:t>
            </a:r>
            <a:r>
              <a:rPr lang="en-US" sz="2000" i="1" u="sng" dirty="0" smtClean="0">
                <a:effectLst/>
                <a:latin typeface="Cambria"/>
                <a:ea typeface="Calibri"/>
                <a:cs typeface="Arial"/>
              </a:rPr>
              <a:t>USD 150,000</a:t>
            </a:r>
            <a:r>
              <a:rPr lang="en-US" sz="2000" dirty="0" smtClean="0">
                <a:effectLst/>
                <a:latin typeface="Cambria"/>
                <a:ea typeface="Calibri"/>
                <a:cs typeface="Arial"/>
              </a:rPr>
              <a:t>.</a:t>
            </a:r>
            <a:endParaRPr lang="en-US" sz="2000" dirty="0">
              <a:ea typeface="Calibri"/>
              <a:cs typeface="Arial"/>
            </a:endParaRPr>
          </a:p>
          <a:p>
            <a:pPr marL="342900" lvl="0" indent="-342900">
              <a:lnSpc>
                <a:spcPct val="150000"/>
              </a:lnSpc>
              <a:spcAft>
                <a:spcPts val="1000"/>
              </a:spcAft>
              <a:buFont typeface="Symbol"/>
              <a:buChar char=""/>
              <a:tabLst>
                <a:tab pos="1495425" algn="l"/>
              </a:tabLst>
            </a:pPr>
            <a:r>
              <a:rPr lang="en-US" sz="2000" dirty="0" smtClean="0">
                <a:effectLst/>
                <a:latin typeface="Cambria"/>
                <a:ea typeface="Calibri"/>
                <a:cs typeface="Arial"/>
              </a:rPr>
              <a:t>BPC combines many </a:t>
            </a:r>
            <a:r>
              <a:rPr lang="en-US" sz="2000" i="1" u="sng" dirty="0" smtClean="0">
                <a:effectLst/>
                <a:latin typeface="Cambria"/>
                <a:ea typeface="Calibri"/>
                <a:cs typeface="Arial"/>
              </a:rPr>
              <a:t>factors</a:t>
            </a:r>
            <a:r>
              <a:rPr lang="en-US" sz="2000" i="1" dirty="0" smtClean="0">
                <a:effectLst/>
                <a:latin typeface="Cambria"/>
                <a:ea typeface="Calibri"/>
                <a:cs typeface="Arial"/>
              </a:rPr>
              <a:t> </a:t>
            </a:r>
            <a:r>
              <a:rPr lang="en-US" sz="2000" dirty="0" smtClean="0">
                <a:effectLst/>
                <a:latin typeface="Cambria"/>
                <a:ea typeface="Calibri"/>
                <a:cs typeface="Arial"/>
              </a:rPr>
              <a:t>in order to maintain its </a:t>
            </a:r>
            <a:r>
              <a:rPr lang="en-US" sz="2000" i="1" u="sng" dirty="0" smtClean="0">
                <a:effectLst/>
                <a:latin typeface="Cambria"/>
                <a:ea typeface="Calibri"/>
                <a:cs typeface="Arial"/>
              </a:rPr>
              <a:t>success</a:t>
            </a:r>
            <a:r>
              <a:rPr lang="en-US" sz="2000" i="1" dirty="0" smtClean="0">
                <a:effectLst/>
                <a:latin typeface="Cambria"/>
                <a:ea typeface="Calibri"/>
                <a:cs typeface="Arial"/>
              </a:rPr>
              <a:t>: </a:t>
            </a:r>
            <a:endParaRPr lang="en-US" sz="2000" dirty="0">
              <a:ea typeface="Calibri"/>
              <a:cs typeface="Arial"/>
            </a:endParaRPr>
          </a:p>
          <a:p>
            <a:pPr marL="342900" lvl="0" indent="-342900">
              <a:lnSpc>
                <a:spcPct val="150000"/>
              </a:lnSpc>
              <a:spcAft>
                <a:spcPts val="1000"/>
              </a:spcAft>
              <a:buFont typeface="Wingdings"/>
              <a:buChar char=""/>
              <a:tabLst>
                <a:tab pos="1495425" algn="l"/>
              </a:tabLst>
            </a:pPr>
            <a:r>
              <a:rPr lang="ar-SA" sz="2000" dirty="0">
                <a:ea typeface="Calibri"/>
                <a:cs typeface="Cambria"/>
              </a:rPr>
              <a:t> </a:t>
            </a:r>
            <a:r>
              <a:rPr lang="en-US" sz="2000" dirty="0" smtClean="0">
                <a:effectLst/>
                <a:latin typeface="Cambria"/>
                <a:ea typeface="Calibri"/>
                <a:cs typeface="Arial"/>
              </a:rPr>
              <a:t>Obtaining the </a:t>
            </a:r>
            <a:r>
              <a:rPr lang="en-US" sz="2000" i="1" u="sng" dirty="0" smtClean="0">
                <a:effectLst/>
                <a:latin typeface="Cambria"/>
                <a:ea typeface="Calibri"/>
                <a:cs typeface="Arial"/>
              </a:rPr>
              <a:t>latest quality standards certificates</a:t>
            </a:r>
            <a:r>
              <a:rPr lang="en-US" sz="2000" dirty="0" smtClean="0">
                <a:effectLst/>
                <a:latin typeface="Cambria"/>
                <a:ea typeface="Calibri"/>
                <a:cs typeface="Arial"/>
              </a:rPr>
              <a:t> such as </a:t>
            </a:r>
            <a:r>
              <a:rPr lang="en-US" sz="2000" i="1" u="sng" dirty="0" smtClean="0">
                <a:effectLst/>
                <a:latin typeface="Cambria"/>
                <a:ea typeface="Calibri"/>
                <a:cs typeface="Arial"/>
              </a:rPr>
              <a:t>GMP</a:t>
            </a:r>
            <a:r>
              <a:rPr lang="en-US" sz="2000" i="1" dirty="0" smtClean="0">
                <a:effectLst/>
                <a:latin typeface="Cambria"/>
                <a:ea typeface="Calibri"/>
                <a:cs typeface="Arial"/>
              </a:rPr>
              <a:t> </a:t>
            </a:r>
            <a:r>
              <a:rPr lang="en-US" sz="2000" dirty="0" smtClean="0">
                <a:effectLst/>
                <a:latin typeface="Cambria"/>
                <a:ea typeface="Calibri"/>
                <a:cs typeface="Arial"/>
              </a:rPr>
              <a:t>(Current Good Manufacturing Practices) and </a:t>
            </a:r>
            <a:r>
              <a:rPr lang="en-US" sz="2000" i="1" u="sng" dirty="0" smtClean="0">
                <a:effectLst/>
                <a:latin typeface="Cambria"/>
                <a:ea typeface="Calibri"/>
                <a:cs typeface="Arial"/>
              </a:rPr>
              <a:t>ISO </a:t>
            </a:r>
            <a:r>
              <a:rPr lang="en-US" sz="2000" dirty="0" smtClean="0">
                <a:effectLst/>
                <a:latin typeface="Cambria"/>
                <a:ea typeface="Calibri"/>
                <a:cs typeface="Arial"/>
              </a:rPr>
              <a:t>quality systems.</a:t>
            </a:r>
            <a:endParaRPr lang="en-US" sz="2000" dirty="0">
              <a:ea typeface="Calibri"/>
              <a:cs typeface="Arial"/>
            </a:endParaRPr>
          </a:p>
          <a:p>
            <a:pPr marL="342900" lvl="0" indent="-342900">
              <a:lnSpc>
                <a:spcPct val="150000"/>
              </a:lnSpc>
              <a:spcAft>
                <a:spcPts val="1000"/>
              </a:spcAft>
              <a:buFont typeface="Wingdings"/>
              <a:buChar char=""/>
              <a:tabLst>
                <a:tab pos="1495425" algn="l"/>
              </a:tabLst>
            </a:pPr>
            <a:r>
              <a:rPr lang="en-US" sz="2000" dirty="0" smtClean="0">
                <a:effectLst/>
                <a:latin typeface="Cambria"/>
                <a:ea typeface="Calibri"/>
                <a:cs typeface="Arial"/>
              </a:rPr>
              <a:t>Highly </a:t>
            </a:r>
            <a:r>
              <a:rPr lang="en-US" sz="2000" i="1" u="sng" dirty="0" smtClean="0">
                <a:effectLst/>
                <a:latin typeface="Cambria"/>
                <a:ea typeface="Calibri"/>
                <a:cs typeface="Arial"/>
              </a:rPr>
              <a:t>educated</a:t>
            </a:r>
            <a:r>
              <a:rPr lang="en-US" sz="2000" dirty="0" smtClean="0">
                <a:effectLst/>
                <a:latin typeface="Cambria"/>
                <a:ea typeface="Calibri"/>
                <a:cs typeface="Arial"/>
              </a:rPr>
              <a:t> and well </a:t>
            </a:r>
            <a:r>
              <a:rPr lang="en-US" sz="2000" i="1" u="sng" dirty="0" smtClean="0">
                <a:effectLst/>
                <a:latin typeface="Cambria"/>
                <a:ea typeface="Calibri"/>
                <a:cs typeface="Arial"/>
              </a:rPr>
              <a:t>trained staff</a:t>
            </a:r>
            <a:r>
              <a:rPr lang="en-US" sz="2000" dirty="0" smtClean="0">
                <a:effectLst/>
                <a:latin typeface="Cambria"/>
                <a:ea typeface="Calibri"/>
                <a:cs typeface="Arial"/>
              </a:rPr>
              <a:t> members distributed among the different departments.</a:t>
            </a:r>
            <a:endParaRPr lang="en-US" sz="2000" dirty="0">
              <a:ea typeface="Calibri"/>
              <a:cs typeface="Arial"/>
            </a:endParaRPr>
          </a:p>
        </p:txBody>
      </p:sp>
      <p:sp>
        <p:nvSpPr>
          <p:cNvPr id="5" name="TextBox 4"/>
          <p:cNvSpPr txBox="1"/>
          <p:nvPr/>
        </p:nvSpPr>
        <p:spPr>
          <a:xfrm>
            <a:off x="1043608" y="1124744"/>
            <a:ext cx="7128792" cy="523220"/>
          </a:xfrm>
          <a:prstGeom prst="rect">
            <a:avLst/>
          </a:prstGeom>
          <a:noFill/>
        </p:spPr>
        <p:txBody>
          <a:bodyPr wrap="square" rtlCol="0">
            <a:spAutoFit/>
          </a:bodyPr>
          <a:lstStyle/>
          <a:p>
            <a:pPr algn="ctr"/>
            <a:r>
              <a:rPr lang="en-US" sz="2800" b="1" dirty="0" err="1" smtClean="0"/>
              <a:t>Birziet</a:t>
            </a:r>
            <a:r>
              <a:rPr lang="en-US" sz="2800" b="1" dirty="0" smtClean="0"/>
              <a:t> Pharmaceutical  company</a:t>
            </a:r>
            <a:endParaRPr lang="en-US" sz="2800" b="1" dirty="0"/>
          </a:p>
        </p:txBody>
      </p:sp>
    </p:spTree>
    <p:extLst>
      <p:ext uri="{BB962C8B-B14F-4D97-AF65-F5344CB8AC3E}">
        <p14:creationId xmlns:p14="http://schemas.microsoft.com/office/powerpoint/2010/main" val="3133575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4810099" cy="646331"/>
          </a:xfrm>
          <a:prstGeom prst="rect">
            <a:avLst/>
          </a:prstGeom>
        </p:spPr>
        <p:txBody>
          <a:bodyPr wrap="none">
            <a:spAutoFit/>
          </a:bodyPr>
          <a:lstStyle/>
          <a:p>
            <a:pPr lvl="0">
              <a:lnSpc>
                <a:spcPct val="150000"/>
              </a:lnSpc>
              <a:spcAft>
                <a:spcPts val="1000"/>
              </a:spcAft>
            </a:pPr>
            <a:r>
              <a:rPr lang="en-US" sz="2400" b="1" dirty="0" smtClean="0">
                <a:solidFill>
                  <a:srgbClr val="000000"/>
                </a:solidFill>
                <a:effectLst/>
                <a:latin typeface="Cambria"/>
                <a:ea typeface="Times New Roman"/>
                <a:cs typeface="Times New Roman"/>
              </a:rPr>
              <a:t>3. Create process map and scope.</a:t>
            </a:r>
            <a:endParaRPr lang="en-US" sz="2400" dirty="0">
              <a:effectLst/>
              <a:latin typeface="Calibri"/>
              <a:ea typeface="Calibri"/>
              <a:cs typeface="Aria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844824"/>
            <a:ext cx="6912768"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71600" y="1158870"/>
            <a:ext cx="5662123" cy="461665"/>
          </a:xfrm>
          <a:prstGeom prst="rect">
            <a:avLst/>
          </a:prstGeom>
          <a:noFill/>
        </p:spPr>
        <p:txBody>
          <a:bodyPr wrap="square" rtlCol="0">
            <a:spAutoFit/>
          </a:bodyPr>
          <a:lstStyle/>
          <a:p>
            <a:r>
              <a:rPr lang="en-US" sz="2400" b="1" dirty="0" smtClean="0"/>
              <a:t>UHLMANN UPS 1680</a:t>
            </a:r>
            <a:endParaRPr lang="en-US" sz="2400" b="1" dirty="0"/>
          </a:p>
        </p:txBody>
      </p:sp>
    </p:spTree>
    <p:extLst>
      <p:ext uri="{BB962C8B-B14F-4D97-AF65-F5344CB8AC3E}">
        <p14:creationId xmlns:p14="http://schemas.microsoft.com/office/powerpoint/2010/main" val="2793539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620688"/>
            <a:ext cx="3456384" cy="523220"/>
          </a:xfrm>
          <a:prstGeom prst="rect">
            <a:avLst/>
          </a:prstGeom>
          <a:noFill/>
        </p:spPr>
        <p:txBody>
          <a:bodyPr wrap="square" rtlCol="0">
            <a:spAutoFit/>
          </a:bodyPr>
          <a:lstStyle/>
          <a:p>
            <a:r>
              <a:rPr lang="en-US" sz="2800" b="1" dirty="0" smtClean="0"/>
              <a:t>MEASURE</a:t>
            </a:r>
            <a:endParaRPr lang="en-US" sz="2800" b="1" dirty="0"/>
          </a:p>
        </p:txBody>
      </p:sp>
      <p:sp>
        <p:nvSpPr>
          <p:cNvPr id="3" name="Rectangle 2"/>
          <p:cNvSpPr/>
          <p:nvPr/>
        </p:nvSpPr>
        <p:spPr>
          <a:xfrm>
            <a:off x="827584" y="1340768"/>
            <a:ext cx="7001033" cy="830997"/>
          </a:xfrm>
          <a:prstGeom prst="rect">
            <a:avLst/>
          </a:prstGeom>
        </p:spPr>
        <p:txBody>
          <a:bodyPr wrap="square">
            <a:spAutoFit/>
          </a:bodyPr>
          <a:lstStyle/>
          <a:p>
            <a:r>
              <a:rPr lang="en-US" sz="2400" dirty="0">
                <a:solidFill>
                  <a:srgbClr val="000000"/>
                </a:solidFill>
                <a:latin typeface="Cambria"/>
                <a:ea typeface="Times New Roman"/>
                <a:cs typeface="Times New Roman"/>
              </a:rPr>
              <a:t>M</a:t>
            </a:r>
            <a:r>
              <a:rPr lang="en-US" sz="2400" dirty="0" smtClean="0">
                <a:solidFill>
                  <a:srgbClr val="000000"/>
                </a:solidFill>
                <a:effectLst/>
                <a:latin typeface="Cambria"/>
                <a:ea typeface="Times New Roman"/>
                <a:cs typeface="Times New Roman"/>
              </a:rPr>
              <a:t>onitoring and measuring the performance indicators using data collection plan. </a:t>
            </a:r>
            <a:endParaRPr lang="en-US" sz="2400" dirty="0"/>
          </a:p>
        </p:txBody>
      </p:sp>
      <p:sp>
        <p:nvSpPr>
          <p:cNvPr id="4" name="Rectangle 3"/>
          <p:cNvSpPr/>
          <p:nvPr/>
        </p:nvSpPr>
        <p:spPr>
          <a:xfrm>
            <a:off x="827584" y="2708920"/>
            <a:ext cx="7272808" cy="3672800"/>
          </a:xfrm>
          <a:prstGeom prst="rect">
            <a:avLst/>
          </a:prstGeom>
        </p:spPr>
        <p:txBody>
          <a:bodyPr wrap="square">
            <a:spAutoFit/>
          </a:bodyPr>
          <a:lstStyle/>
          <a:p>
            <a:pPr>
              <a:lnSpc>
                <a:spcPct val="150000"/>
              </a:lnSpc>
              <a:spcAft>
                <a:spcPts val="1000"/>
              </a:spcAft>
            </a:pPr>
            <a:r>
              <a:rPr lang="en-US" sz="2400" dirty="0" smtClean="0">
                <a:solidFill>
                  <a:srgbClr val="000000"/>
                </a:solidFill>
                <a:effectLst/>
                <a:latin typeface="Cambria"/>
                <a:ea typeface="Times New Roman"/>
                <a:cs typeface="Times New Roman"/>
              </a:rPr>
              <a:t>Three blistering machines were monitored:</a:t>
            </a:r>
            <a:endParaRPr lang="en-US" sz="2400" dirty="0" smtClean="0">
              <a:effectLst/>
              <a:latin typeface="Calibri"/>
              <a:ea typeface="Calibri"/>
              <a:cs typeface="Arial"/>
            </a:endParaRPr>
          </a:p>
          <a:p>
            <a:pPr marL="342900" lvl="0" indent="-342900">
              <a:lnSpc>
                <a:spcPct val="150000"/>
              </a:lnSpc>
              <a:buFont typeface="+mj-lt"/>
              <a:buAutoNum type="arabicPeriod"/>
            </a:pPr>
            <a:r>
              <a:rPr lang="en-US" sz="2400" dirty="0" smtClean="0">
                <a:solidFill>
                  <a:srgbClr val="000000"/>
                </a:solidFill>
                <a:effectLst/>
                <a:latin typeface="Cambria"/>
                <a:ea typeface="Times New Roman"/>
                <a:cs typeface="Times New Roman"/>
              </a:rPr>
              <a:t>UHLMANN UPS 1680</a:t>
            </a:r>
            <a:endParaRPr lang="en-US" sz="2400" dirty="0" smtClean="0">
              <a:effectLst/>
              <a:latin typeface="Calibri"/>
              <a:ea typeface="Calibri"/>
              <a:cs typeface="Arial"/>
            </a:endParaRPr>
          </a:p>
          <a:p>
            <a:pPr marL="342900" lvl="0" indent="-342900">
              <a:lnSpc>
                <a:spcPct val="150000"/>
              </a:lnSpc>
              <a:buFont typeface="+mj-lt"/>
              <a:buAutoNum type="arabicPeriod"/>
              <a:tabLst>
                <a:tab pos="457200" algn="l"/>
                <a:tab pos="914400" algn="l"/>
                <a:tab pos="1371600" algn="l"/>
                <a:tab pos="1828800" algn="l"/>
                <a:tab pos="2124710" algn="l"/>
              </a:tabLst>
            </a:pPr>
            <a:r>
              <a:rPr lang="en-US" sz="2400" dirty="0" smtClean="0">
                <a:solidFill>
                  <a:srgbClr val="000000"/>
                </a:solidFill>
                <a:effectLst/>
                <a:latin typeface="Cambria"/>
                <a:ea typeface="Times New Roman"/>
                <a:cs typeface="Times New Roman"/>
              </a:rPr>
              <a:t>UHLMANN UPS 300</a:t>
            </a:r>
            <a:endParaRPr lang="en-US" sz="2400" dirty="0" smtClean="0">
              <a:effectLst/>
              <a:latin typeface="Calibri"/>
              <a:ea typeface="Calibri"/>
              <a:cs typeface="Arial"/>
            </a:endParaRPr>
          </a:p>
          <a:p>
            <a:pPr marL="342900" lvl="0" indent="-342900">
              <a:lnSpc>
                <a:spcPct val="150000"/>
              </a:lnSpc>
              <a:spcAft>
                <a:spcPts val="1000"/>
              </a:spcAft>
              <a:buFont typeface="+mj-lt"/>
              <a:buAutoNum type="arabicPeriod"/>
            </a:pPr>
            <a:r>
              <a:rPr lang="en-US" sz="2400" dirty="0" smtClean="0">
                <a:solidFill>
                  <a:srgbClr val="000000"/>
                </a:solidFill>
                <a:effectLst/>
                <a:latin typeface="Cambria"/>
                <a:ea typeface="Times New Roman"/>
                <a:cs typeface="Times New Roman"/>
              </a:rPr>
              <a:t>UHLMANN B 1240</a:t>
            </a:r>
          </a:p>
          <a:p>
            <a:pPr lvl="0">
              <a:lnSpc>
                <a:spcPct val="150000"/>
              </a:lnSpc>
              <a:spcAft>
                <a:spcPts val="1000"/>
              </a:spcAft>
            </a:pPr>
            <a:r>
              <a:rPr lang="en-US" sz="2400" dirty="0" smtClean="0">
                <a:solidFill>
                  <a:srgbClr val="000000"/>
                </a:solidFill>
                <a:latin typeface="Cambria"/>
                <a:ea typeface="Calibri"/>
                <a:cs typeface="Times New Roman"/>
              </a:rPr>
              <a:t>But, here we will talk about the first machine UHLMANN UPS  1680.</a:t>
            </a:r>
            <a:endParaRPr lang="en-US" sz="2400" dirty="0">
              <a:effectLst/>
              <a:latin typeface="Calibri"/>
              <a:ea typeface="Calibri"/>
              <a:cs typeface="Arial"/>
            </a:endParaRPr>
          </a:p>
        </p:txBody>
      </p:sp>
    </p:spTree>
    <p:extLst>
      <p:ext uri="{BB962C8B-B14F-4D97-AF65-F5344CB8AC3E}">
        <p14:creationId xmlns:p14="http://schemas.microsoft.com/office/powerpoint/2010/main" val="3432556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8432" y="1026314"/>
            <a:ext cx="3975768" cy="523220"/>
          </a:xfrm>
          <a:prstGeom prst="rect">
            <a:avLst/>
          </a:prstGeom>
        </p:spPr>
        <p:txBody>
          <a:bodyPr wrap="none">
            <a:spAutoFit/>
          </a:bodyPr>
          <a:lstStyle/>
          <a:p>
            <a:r>
              <a:rPr lang="en-US" sz="2800" b="1" dirty="0" smtClean="0"/>
              <a:t>Machine </a:t>
            </a:r>
            <a:r>
              <a:rPr lang="en-US" sz="2800" b="1" dirty="0"/>
              <a:t>breakdowns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1457955842"/>
              </p:ext>
            </p:extLst>
          </p:nvPr>
        </p:nvGraphicFramePr>
        <p:xfrm>
          <a:off x="683568" y="1916832"/>
          <a:ext cx="7416823" cy="3756674"/>
        </p:xfrm>
        <a:graphic>
          <a:graphicData uri="http://schemas.openxmlformats.org/drawingml/2006/table">
            <a:tbl>
              <a:tblPr firstRow="1" firstCol="1" bandRow="1">
                <a:tableStyleId>{5C22544A-7EE6-4342-B048-85BDC9FD1C3A}</a:tableStyleId>
              </a:tblPr>
              <a:tblGrid>
                <a:gridCol w="4131967"/>
                <a:gridCol w="3284856"/>
              </a:tblGrid>
              <a:tr h="1091348">
                <a:tc>
                  <a:txBody>
                    <a:bodyPr/>
                    <a:lstStyle/>
                    <a:p>
                      <a:pPr algn="l" rtl="0">
                        <a:lnSpc>
                          <a:spcPct val="150000"/>
                        </a:lnSpc>
                        <a:spcAft>
                          <a:spcPts val="0"/>
                        </a:spcAft>
                      </a:pPr>
                      <a:r>
                        <a:rPr lang="en-US" sz="1400" dirty="0">
                          <a:effectLst/>
                          <a:latin typeface="Cambria" pitchFamily="18" charset="0"/>
                        </a:rPr>
                        <a:t>Machine Breakdowns.</a:t>
                      </a:r>
                      <a:endParaRPr lang="en-US" sz="1400" dirty="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dirty="0">
                          <a:effectLst/>
                          <a:latin typeface="Cambria" pitchFamily="18" charset="0"/>
                        </a:rPr>
                        <a:t>Total time of machine breakdowns.</a:t>
                      </a:r>
                    </a:p>
                    <a:p>
                      <a:pPr algn="l" rtl="0">
                        <a:lnSpc>
                          <a:spcPct val="150000"/>
                        </a:lnSpc>
                        <a:spcAft>
                          <a:spcPts val="0"/>
                        </a:spcAft>
                      </a:pPr>
                      <a:r>
                        <a:rPr lang="en-US" sz="1400" dirty="0">
                          <a:effectLst/>
                          <a:latin typeface="Cambria" pitchFamily="18" charset="0"/>
                        </a:rPr>
                        <a:t>(min)</a:t>
                      </a:r>
                      <a:endParaRPr lang="en-US" sz="1400" dirty="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Squashing </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150</a:t>
                      </a:r>
                      <a:endParaRPr lang="en-US" sz="140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Sealing</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55</a:t>
                      </a:r>
                      <a:endParaRPr lang="en-US" sz="1400">
                        <a:effectLst/>
                        <a:latin typeface="Cambria" pitchFamily="18" charset="0"/>
                        <a:ea typeface="Calibri"/>
                        <a:cs typeface="Arial"/>
                      </a:endParaRPr>
                    </a:p>
                  </a:txBody>
                  <a:tcPr marL="68580" marR="68580" marT="0" marB="0"/>
                </a:tc>
              </a:tr>
              <a:tr h="515703">
                <a:tc>
                  <a:txBody>
                    <a:bodyPr/>
                    <a:lstStyle/>
                    <a:p>
                      <a:pPr algn="l" rtl="0">
                        <a:lnSpc>
                          <a:spcPct val="150000"/>
                        </a:lnSpc>
                        <a:spcAft>
                          <a:spcPts val="0"/>
                        </a:spcAft>
                      </a:pPr>
                      <a:r>
                        <a:rPr lang="en-US" sz="1400">
                          <a:effectLst/>
                          <a:latin typeface="Cambria" pitchFamily="18" charset="0"/>
                        </a:rPr>
                        <a:t>Sealing retest</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75</a:t>
                      </a:r>
                      <a:endParaRPr lang="en-US" sz="1400">
                        <a:effectLst/>
                        <a:latin typeface="Cambria" pitchFamily="18" charset="0"/>
                        <a:ea typeface="Calibri"/>
                        <a:cs typeface="Arial"/>
                      </a:endParaRPr>
                    </a:p>
                  </a:txBody>
                  <a:tcPr marL="68580" marR="68580" marT="0" marB="0"/>
                </a:tc>
              </a:tr>
              <a:tr h="515703">
                <a:tc>
                  <a:txBody>
                    <a:bodyPr/>
                    <a:lstStyle/>
                    <a:p>
                      <a:pPr algn="l" rtl="0">
                        <a:lnSpc>
                          <a:spcPct val="150000"/>
                        </a:lnSpc>
                        <a:spcAft>
                          <a:spcPts val="0"/>
                        </a:spcAft>
                      </a:pPr>
                      <a:r>
                        <a:rPr lang="en-US" sz="1400">
                          <a:effectLst/>
                          <a:latin typeface="Cambria" pitchFamily="18" charset="0"/>
                        </a:rPr>
                        <a:t>Unclear number</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a:effectLst/>
                          <a:latin typeface="Cambria" pitchFamily="18" charset="0"/>
                        </a:rPr>
                        <a:t>60</a:t>
                      </a:r>
                      <a:endParaRPr lang="en-US" sz="1400">
                        <a:effectLst/>
                        <a:latin typeface="Cambria" pitchFamily="18" charset="0"/>
                        <a:ea typeface="Calibri"/>
                        <a:cs typeface="Arial"/>
                      </a:endParaRPr>
                    </a:p>
                  </a:txBody>
                  <a:tcPr marL="68580" marR="68580" marT="0" marB="0"/>
                </a:tc>
              </a:tr>
              <a:tr h="544640">
                <a:tc>
                  <a:txBody>
                    <a:bodyPr/>
                    <a:lstStyle/>
                    <a:p>
                      <a:pPr algn="l" rtl="0">
                        <a:lnSpc>
                          <a:spcPct val="150000"/>
                        </a:lnSpc>
                        <a:spcAft>
                          <a:spcPts val="0"/>
                        </a:spcAft>
                      </a:pPr>
                      <a:r>
                        <a:rPr lang="en-US" sz="1400">
                          <a:effectLst/>
                          <a:latin typeface="Cambria" pitchFamily="18" charset="0"/>
                        </a:rPr>
                        <a:t>AL shiftiness</a:t>
                      </a:r>
                      <a:endParaRPr lang="en-US" sz="1400">
                        <a:effectLst/>
                        <a:latin typeface="Cambria" pitchFamily="18" charset="0"/>
                        <a:ea typeface="Calibri"/>
                        <a:cs typeface="Arial"/>
                      </a:endParaRPr>
                    </a:p>
                  </a:txBody>
                  <a:tcPr marL="68580" marR="68580" marT="0" marB="0"/>
                </a:tc>
                <a:tc>
                  <a:txBody>
                    <a:bodyPr/>
                    <a:lstStyle/>
                    <a:p>
                      <a:pPr algn="l" rtl="0">
                        <a:lnSpc>
                          <a:spcPct val="150000"/>
                        </a:lnSpc>
                        <a:spcAft>
                          <a:spcPts val="0"/>
                        </a:spcAft>
                      </a:pPr>
                      <a:r>
                        <a:rPr lang="en-US" sz="1400" dirty="0">
                          <a:effectLst/>
                          <a:latin typeface="Cambria" pitchFamily="18" charset="0"/>
                        </a:rPr>
                        <a:t>115</a:t>
                      </a:r>
                      <a:endParaRPr lang="en-US" sz="1400" dirty="0">
                        <a:effectLst/>
                        <a:latin typeface="Cambria" pitchFamily="18" charset="0"/>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1779436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692696"/>
            <a:ext cx="6388287" cy="523220"/>
          </a:xfrm>
          <a:prstGeom prst="rect">
            <a:avLst/>
          </a:prstGeom>
        </p:spPr>
        <p:txBody>
          <a:bodyPr wrap="none">
            <a:spAutoFit/>
          </a:bodyPr>
          <a:lstStyle/>
          <a:p>
            <a:pPr lvl="0"/>
            <a:r>
              <a:rPr lang="en-US" sz="2800" b="1" dirty="0"/>
              <a:t>Specifications of process conditions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700961458"/>
              </p:ext>
            </p:extLst>
          </p:nvPr>
        </p:nvGraphicFramePr>
        <p:xfrm>
          <a:off x="899591" y="1268759"/>
          <a:ext cx="7416824" cy="4802571"/>
        </p:xfrm>
        <a:graphic>
          <a:graphicData uri="http://schemas.openxmlformats.org/drawingml/2006/table">
            <a:tbl>
              <a:tblPr firstRow="1" firstCol="1" bandRow="1">
                <a:tableStyleId>{5C22544A-7EE6-4342-B048-85BDC9FD1C3A}</a:tableStyleId>
              </a:tblPr>
              <a:tblGrid>
                <a:gridCol w="1007337"/>
                <a:gridCol w="1560954"/>
                <a:gridCol w="949060"/>
                <a:gridCol w="949060"/>
                <a:gridCol w="1062282"/>
                <a:gridCol w="1062282"/>
                <a:gridCol w="825849"/>
              </a:tblGrid>
              <a:tr h="827135">
                <a:tc>
                  <a:txBody>
                    <a:bodyPr/>
                    <a:lstStyle/>
                    <a:p>
                      <a:pPr algn="l" rtl="0">
                        <a:lnSpc>
                          <a:spcPct val="150000"/>
                        </a:lnSpc>
                        <a:spcAft>
                          <a:spcPts val="0"/>
                        </a:spcAft>
                      </a:pPr>
                      <a:r>
                        <a:rPr lang="en-US" sz="1200" dirty="0">
                          <a:effectLst/>
                          <a:latin typeface="Cambria" pitchFamily="18" charset="0"/>
                        </a:rPr>
                        <a:t>Batch #</a:t>
                      </a:r>
                      <a:endParaRPr lang="en-US" sz="1200" dirty="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Product</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Type of blistering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Mold size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Tablet type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Calculated velocity</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Tab. in sachet</a:t>
                      </a:r>
                      <a:endParaRPr lang="en-US" sz="1200">
                        <a:effectLst/>
                        <a:latin typeface="Cambria" pitchFamily="18" charset="0"/>
                        <a:ea typeface="Calibri"/>
                        <a:cs typeface="Arial"/>
                      </a:endParaRPr>
                    </a:p>
                  </a:txBody>
                  <a:tcPr marL="61791" marR="61791" marT="0" marB="0"/>
                </a:tc>
              </a:tr>
              <a:tr h="291844">
                <a:tc>
                  <a:txBody>
                    <a:bodyPr/>
                    <a:lstStyle/>
                    <a:p>
                      <a:pPr algn="l" rtl="0">
                        <a:lnSpc>
                          <a:spcPct val="150000"/>
                        </a:lnSpc>
                        <a:spcAft>
                          <a:spcPts val="0"/>
                        </a:spcAft>
                      </a:pPr>
                      <a:r>
                        <a:rPr lang="en-US" sz="1200">
                          <a:effectLst/>
                          <a:latin typeface="Cambria" pitchFamily="18" charset="0"/>
                        </a:rPr>
                        <a:t>110007</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NAPREX 500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dirty="0">
                          <a:effectLst/>
                          <a:latin typeface="Cambria" pitchFamily="18" charset="0"/>
                        </a:rPr>
                        <a:t>100155</a:t>
                      </a:r>
                      <a:endParaRPr lang="en-US" sz="1200" dirty="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ERYTHROTAB</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oblong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12</a:t>
                      </a:r>
                      <a:endParaRPr lang="en-US" sz="1200">
                        <a:effectLst/>
                        <a:latin typeface="Cambria" pitchFamily="18" charset="0"/>
                        <a:ea typeface="Calibri"/>
                        <a:cs typeface="Arial"/>
                      </a:endParaRPr>
                    </a:p>
                  </a:txBody>
                  <a:tcPr marL="61791" marR="61791" marT="0" marB="0"/>
                </a:tc>
              </a:tr>
              <a:tr h="527958">
                <a:tc>
                  <a:txBody>
                    <a:bodyPr/>
                    <a:lstStyle/>
                    <a:p>
                      <a:pPr algn="l"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ORACAL CHEWABLE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dirty="0">
                          <a:effectLst/>
                          <a:latin typeface="Cambria" pitchFamily="18" charset="0"/>
                        </a:rPr>
                        <a:t>10</a:t>
                      </a:r>
                      <a:endParaRPr lang="en-US" sz="1200" dirty="0">
                        <a:effectLst/>
                        <a:latin typeface="Cambria" pitchFamily="18" charset="0"/>
                        <a:ea typeface="Calibri"/>
                        <a:cs typeface="Arial"/>
                      </a:endParaRPr>
                    </a:p>
                  </a:txBody>
                  <a:tcPr marL="61791" marR="61791" marT="0" marB="0"/>
                </a:tc>
              </a:tr>
              <a:tr h="498801">
                <a:tc>
                  <a:txBody>
                    <a:bodyPr/>
                    <a:lstStyle/>
                    <a:p>
                      <a:pPr algn="l"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MOBICOL 200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37766">
                <a:tc>
                  <a:txBody>
                    <a:bodyPr/>
                    <a:lstStyle/>
                    <a:p>
                      <a:pPr algn="l"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SEREPAM  5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LARICID 500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oblong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7</a:t>
                      </a:r>
                      <a:endParaRPr lang="en-US" sz="1200">
                        <a:effectLst/>
                        <a:latin typeface="Cambria" pitchFamily="18" charset="0"/>
                        <a:ea typeface="Calibri"/>
                        <a:cs typeface="Arial"/>
                      </a:endParaRPr>
                    </a:p>
                  </a:txBody>
                  <a:tcPr marL="61791" marR="61791" marT="0" marB="0"/>
                </a:tc>
              </a:tr>
              <a:tr h="427500">
                <a:tc>
                  <a:txBody>
                    <a:bodyPr/>
                    <a:lstStyle/>
                    <a:p>
                      <a:pPr algn="l"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ORALUTE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r>
              <a:tr h="437766">
                <a:tc>
                  <a:txBody>
                    <a:bodyPr/>
                    <a:lstStyle/>
                    <a:p>
                      <a:pPr algn="l"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SPIRONE</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10</a:t>
                      </a:r>
                      <a:endParaRPr lang="en-US" sz="1200">
                        <a:effectLst/>
                        <a:latin typeface="Cambria" pitchFamily="18" charset="0"/>
                        <a:ea typeface="Calibri"/>
                        <a:cs typeface="Arial"/>
                      </a:endParaRPr>
                    </a:p>
                  </a:txBody>
                  <a:tcPr marL="61791" marR="61791" marT="0" marB="0"/>
                </a:tc>
              </a:tr>
              <a:tr h="498801">
                <a:tc>
                  <a:txBody>
                    <a:bodyPr/>
                    <a:lstStyle/>
                    <a:p>
                      <a:pPr algn="l"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PHENOTAB 15 MG</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PVC-Al</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Round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a:effectLst/>
                          <a:latin typeface="Cambria" pitchFamily="18" charset="0"/>
                        </a:rPr>
                        <a:t>uncoated</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1000"/>
                        </a:spcAft>
                      </a:pPr>
                      <a:r>
                        <a:rPr lang="en-US" sz="1200">
                          <a:effectLst/>
                          <a:latin typeface="Cambria" pitchFamily="18" charset="0"/>
                        </a:rPr>
                        <a:t>20</a:t>
                      </a:r>
                      <a:endParaRPr lang="en-US" sz="1200">
                        <a:effectLst/>
                        <a:latin typeface="Cambria" pitchFamily="18" charset="0"/>
                        <a:ea typeface="Calibri"/>
                        <a:cs typeface="Arial"/>
                      </a:endParaRPr>
                    </a:p>
                  </a:txBody>
                  <a:tcPr marL="61791" marR="61791" marT="0" marB="0"/>
                </a:tc>
                <a:tc>
                  <a:txBody>
                    <a:bodyPr/>
                    <a:lstStyle/>
                    <a:p>
                      <a:pPr algn="l" rtl="0">
                        <a:lnSpc>
                          <a:spcPct val="150000"/>
                        </a:lnSpc>
                        <a:spcAft>
                          <a:spcPts val="0"/>
                        </a:spcAft>
                      </a:pPr>
                      <a:r>
                        <a:rPr lang="en-US" sz="1200" dirty="0">
                          <a:effectLst/>
                          <a:latin typeface="Cambria" pitchFamily="18" charset="0"/>
                        </a:rPr>
                        <a:t>20</a:t>
                      </a:r>
                      <a:endParaRPr lang="en-US" sz="1200" dirty="0">
                        <a:effectLst/>
                        <a:latin typeface="Cambria" pitchFamily="18" charset="0"/>
                        <a:ea typeface="Calibri"/>
                        <a:cs typeface="Arial"/>
                      </a:endParaRPr>
                    </a:p>
                  </a:txBody>
                  <a:tcPr marL="61791" marR="61791" marT="0" marB="0"/>
                </a:tc>
              </a:tr>
            </a:tbl>
          </a:graphicData>
        </a:graphic>
      </p:graphicFrame>
    </p:spTree>
    <p:extLst>
      <p:ext uri="{BB962C8B-B14F-4D97-AF65-F5344CB8AC3E}">
        <p14:creationId xmlns:p14="http://schemas.microsoft.com/office/powerpoint/2010/main" val="280923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908720"/>
            <a:ext cx="7848872" cy="523220"/>
          </a:xfrm>
          <a:prstGeom prst="rect">
            <a:avLst/>
          </a:prstGeom>
        </p:spPr>
        <p:txBody>
          <a:bodyPr wrap="square">
            <a:spAutoFit/>
          </a:bodyPr>
          <a:lstStyle/>
          <a:p>
            <a:r>
              <a:rPr lang="en-US" sz="2800" b="1" dirty="0"/>
              <a:t>Quantities (in, out, Defects) of process inputs</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155522025"/>
              </p:ext>
            </p:extLst>
          </p:nvPr>
        </p:nvGraphicFramePr>
        <p:xfrm>
          <a:off x="911156" y="1556792"/>
          <a:ext cx="7393696" cy="4838742"/>
        </p:xfrm>
        <a:graphic>
          <a:graphicData uri="http://schemas.openxmlformats.org/drawingml/2006/table">
            <a:tbl>
              <a:tblPr firstRow="1" firstCol="1" bandRow="1">
                <a:tableStyleId>{5C22544A-7EE6-4342-B048-85BDC9FD1C3A}</a:tableStyleId>
              </a:tblPr>
              <a:tblGrid>
                <a:gridCol w="872218"/>
                <a:gridCol w="859524"/>
                <a:gridCol w="798290"/>
                <a:gridCol w="857284"/>
                <a:gridCol w="529454"/>
                <a:gridCol w="634748"/>
                <a:gridCol w="851309"/>
                <a:gridCol w="610106"/>
                <a:gridCol w="529454"/>
                <a:gridCol w="851309"/>
              </a:tblGrid>
              <a:tr h="828472">
                <a:tc>
                  <a:txBody>
                    <a:bodyPr/>
                    <a:lstStyle/>
                    <a:p>
                      <a:pPr algn="ctr" rtl="0">
                        <a:lnSpc>
                          <a:spcPct val="150000"/>
                        </a:lnSpc>
                        <a:spcAft>
                          <a:spcPts val="0"/>
                        </a:spcAft>
                      </a:pPr>
                      <a:r>
                        <a:rPr lang="en-US" sz="1200" dirty="0">
                          <a:effectLst/>
                          <a:latin typeface="Cambria" pitchFamily="18" charset="0"/>
                        </a:rPr>
                        <a:t>Batch #</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Tablet In</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Tablet Out</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a:t>
                      </a:r>
                    </a:p>
                    <a:p>
                      <a:pPr algn="ctr" rtl="0">
                        <a:lnSpc>
                          <a:spcPct val="150000"/>
                        </a:lnSpc>
                        <a:spcAft>
                          <a:spcPts val="0"/>
                        </a:spcAft>
                      </a:pPr>
                      <a:r>
                        <a:rPr lang="en-US" sz="1200">
                          <a:effectLst/>
                          <a:latin typeface="Cambria" pitchFamily="18" charset="0"/>
                        </a:rPr>
                        <a:t>Product</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PVC in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PV C out</a:t>
                      </a:r>
                    </a:p>
                    <a:p>
                      <a:pPr algn="ctr" rtl="0">
                        <a:lnSpc>
                          <a:spcPct val="150000"/>
                        </a:lnSpc>
                        <a:spcAft>
                          <a:spcPts val="0"/>
                        </a:spcAft>
                      </a:pPr>
                      <a:r>
                        <a:rPr lang="en-US" sz="1200">
                          <a:effectLst/>
                          <a:latin typeface="Cambria" pitchFamily="18" charset="0"/>
                        </a:rPr>
                        <a:t>(Kg)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 PVC(Kg)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Al in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Al out (Kg)</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Defects of Al (Kg)</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dirty="0">
                          <a:effectLst/>
                          <a:latin typeface="Cambria" pitchFamily="18" charset="0"/>
                        </a:rPr>
                        <a:t>110007</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91988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91840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49.7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14.10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dirty="0">
                          <a:effectLst/>
                          <a:latin typeface="Cambria" pitchFamily="18" charset="0"/>
                        </a:rPr>
                        <a:t>9.2</a:t>
                      </a:r>
                      <a:endParaRPr lang="en-US" sz="1200" dirty="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2.06</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100155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142960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139836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89.5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30.9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12.4</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155214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154360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520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105.2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27.8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24.6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1.08</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86041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83230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51.5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2.25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294424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290380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3060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51.4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29.1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21.9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12.8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37230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36001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27.8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1.67</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190240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186260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3756</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52.5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16.8</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2.38</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86692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85050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15.3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.95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100873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7851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7469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100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26.7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11.7</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.4</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1.85</a:t>
                      </a:r>
                      <a:endParaRPr lang="en-US" sz="1200">
                        <a:effectLst/>
                        <a:latin typeface="Cambria" pitchFamily="18" charset="0"/>
                        <a:ea typeface="Calibri"/>
                        <a:cs typeface="Arial"/>
                      </a:endParaRPr>
                    </a:p>
                  </a:txBody>
                  <a:tcPr marL="60278" marR="60278" marT="0" marB="0"/>
                </a:tc>
              </a:tr>
              <a:tr h="401027">
                <a:tc>
                  <a:txBody>
                    <a:bodyPr/>
                    <a:lstStyle/>
                    <a:p>
                      <a:pPr algn="ctr"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388022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383560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5352</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80.1</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34.5</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20</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13</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a:effectLst/>
                          <a:latin typeface="Cambria" pitchFamily="18" charset="0"/>
                        </a:rPr>
                        <a:t>6.9</a:t>
                      </a:r>
                      <a:endParaRPr lang="en-US" sz="1200">
                        <a:effectLst/>
                        <a:latin typeface="Cambria" pitchFamily="18" charset="0"/>
                        <a:ea typeface="Calibri"/>
                        <a:cs typeface="Arial"/>
                      </a:endParaRPr>
                    </a:p>
                  </a:txBody>
                  <a:tcPr marL="60278" marR="60278" marT="0" marB="0"/>
                </a:tc>
                <a:tc>
                  <a:txBody>
                    <a:bodyPr/>
                    <a:lstStyle/>
                    <a:p>
                      <a:pPr algn="ctr" rtl="0">
                        <a:lnSpc>
                          <a:spcPct val="150000"/>
                        </a:lnSpc>
                        <a:spcAft>
                          <a:spcPts val="0"/>
                        </a:spcAft>
                      </a:pPr>
                      <a:r>
                        <a:rPr lang="en-US" sz="1200" dirty="0">
                          <a:effectLst/>
                          <a:latin typeface="Cambria" pitchFamily="18" charset="0"/>
                        </a:rPr>
                        <a:t>3.05</a:t>
                      </a:r>
                      <a:endParaRPr lang="en-US" sz="1200" dirty="0">
                        <a:effectLst/>
                        <a:latin typeface="Cambria" pitchFamily="18" charset="0"/>
                        <a:ea typeface="Calibri"/>
                        <a:cs typeface="Arial"/>
                      </a:endParaRPr>
                    </a:p>
                  </a:txBody>
                  <a:tcPr marL="60278" marR="60278" marT="0" marB="0"/>
                </a:tc>
              </a:tr>
            </a:tbl>
          </a:graphicData>
        </a:graphic>
      </p:graphicFrame>
    </p:spTree>
    <p:extLst>
      <p:ext uri="{BB962C8B-B14F-4D97-AF65-F5344CB8AC3E}">
        <p14:creationId xmlns:p14="http://schemas.microsoft.com/office/powerpoint/2010/main" val="2133898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64704"/>
            <a:ext cx="3991798" cy="523220"/>
          </a:xfrm>
          <a:prstGeom prst="rect">
            <a:avLst/>
          </a:prstGeom>
        </p:spPr>
        <p:txBody>
          <a:bodyPr wrap="none">
            <a:spAutoFit/>
          </a:bodyPr>
          <a:lstStyle/>
          <a:p>
            <a:r>
              <a:rPr lang="en-US" sz="2800" b="1" dirty="0"/>
              <a:t>Operations time study</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2135061199"/>
              </p:ext>
            </p:extLst>
          </p:nvPr>
        </p:nvGraphicFramePr>
        <p:xfrm>
          <a:off x="827583" y="1556794"/>
          <a:ext cx="7632849" cy="4752525"/>
        </p:xfrm>
        <a:graphic>
          <a:graphicData uri="http://schemas.openxmlformats.org/drawingml/2006/table">
            <a:tbl>
              <a:tblPr firstRow="1" firstCol="1" bandRow="1">
                <a:tableStyleId>{5C22544A-7EE6-4342-B048-85BDC9FD1C3A}</a:tableStyleId>
              </a:tblPr>
              <a:tblGrid>
                <a:gridCol w="1288151"/>
                <a:gridCol w="1431727"/>
                <a:gridCol w="1622827"/>
                <a:gridCol w="1713826"/>
                <a:gridCol w="1576318"/>
              </a:tblGrid>
              <a:tr h="769525">
                <a:tc>
                  <a:txBody>
                    <a:bodyPr/>
                    <a:lstStyle/>
                    <a:p>
                      <a:pPr algn="l" rtl="0">
                        <a:lnSpc>
                          <a:spcPct val="150000"/>
                        </a:lnSpc>
                        <a:spcAft>
                          <a:spcPts val="0"/>
                        </a:spcAft>
                      </a:pPr>
                      <a:r>
                        <a:rPr lang="en-US" sz="1200">
                          <a:effectLst/>
                          <a:latin typeface="Cambria" pitchFamily="18" charset="0"/>
                        </a:rPr>
                        <a:t>Batch #</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Cleaning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Preparation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decomposing time (min).</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Machine production time (min).</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110007</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240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330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100155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60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250</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110034</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30</a:t>
                      </a:r>
                      <a:endParaRPr lang="en-US" sz="1200" dirty="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390</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100682</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120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780</a:t>
                      </a:r>
                      <a:endParaRPr lang="en-US" sz="1200" dirty="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110059</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80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790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100853</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180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435</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100721</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40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755</a:t>
                      </a:r>
                      <a:endParaRPr lang="en-US" sz="1200">
                        <a:effectLst/>
                        <a:latin typeface="Cambria" pitchFamily="18" charset="0"/>
                        <a:ea typeface="Calibri"/>
                        <a:cs typeface="Arial"/>
                      </a:endParaRPr>
                    </a:p>
                  </a:txBody>
                  <a:tcPr marL="56807" marR="56807" marT="0" marB="0"/>
                </a:tc>
              </a:tr>
              <a:tr h="385475">
                <a:tc>
                  <a:txBody>
                    <a:bodyPr/>
                    <a:lstStyle/>
                    <a:p>
                      <a:pPr algn="l" rtl="0">
                        <a:lnSpc>
                          <a:spcPct val="150000"/>
                        </a:lnSpc>
                        <a:spcAft>
                          <a:spcPts val="0"/>
                        </a:spcAft>
                      </a:pPr>
                      <a:r>
                        <a:rPr lang="en-US" sz="1200">
                          <a:effectLst/>
                          <a:latin typeface="Cambria" pitchFamily="18" charset="0"/>
                        </a:rPr>
                        <a:t>100517</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30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100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280</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100873</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50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105</a:t>
                      </a:r>
                      <a:endParaRPr lang="en-US" sz="1200">
                        <a:effectLst/>
                        <a:latin typeface="Cambria" pitchFamily="18" charset="0"/>
                        <a:ea typeface="Calibri"/>
                        <a:cs typeface="Arial"/>
                      </a:endParaRPr>
                    </a:p>
                  </a:txBody>
                  <a:tcPr marL="56807" marR="56807" marT="0" marB="0"/>
                </a:tc>
              </a:tr>
              <a:tr h="406850">
                <a:tc>
                  <a:txBody>
                    <a:bodyPr/>
                    <a:lstStyle/>
                    <a:p>
                      <a:pPr algn="l" rtl="0">
                        <a:lnSpc>
                          <a:spcPct val="150000"/>
                        </a:lnSpc>
                        <a:spcAft>
                          <a:spcPts val="0"/>
                        </a:spcAft>
                      </a:pPr>
                      <a:r>
                        <a:rPr lang="en-US" sz="1200">
                          <a:effectLst/>
                          <a:latin typeface="Cambria" pitchFamily="18" charset="0"/>
                        </a:rPr>
                        <a:t>100851</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25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120</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a:effectLst/>
                          <a:latin typeface="Cambria" pitchFamily="18" charset="0"/>
                        </a:rPr>
                        <a:t>15</a:t>
                      </a:r>
                      <a:endParaRPr lang="en-US" sz="1200">
                        <a:effectLst/>
                        <a:latin typeface="Cambria" pitchFamily="18" charset="0"/>
                        <a:ea typeface="Calibri"/>
                        <a:cs typeface="Arial"/>
                      </a:endParaRPr>
                    </a:p>
                  </a:txBody>
                  <a:tcPr marL="56807" marR="56807" marT="0" marB="0"/>
                </a:tc>
                <a:tc>
                  <a:txBody>
                    <a:bodyPr/>
                    <a:lstStyle/>
                    <a:p>
                      <a:pPr algn="l" rtl="0">
                        <a:lnSpc>
                          <a:spcPct val="150000"/>
                        </a:lnSpc>
                        <a:spcAft>
                          <a:spcPts val="0"/>
                        </a:spcAft>
                      </a:pPr>
                      <a:r>
                        <a:rPr lang="en-US" sz="1200" dirty="0">
                          <a:effectLst/>
                          <a:latin typeface="Cambria" pitchFamily="18" charset="0"/>
                        </a:rPr>
                        <a:t>745</a:t>
                      </a:r>
                      <a:endParaRPr lang="en-US" sz="1200" dirty="0">
                        <a:effectLst/>
                        <a:latin typeface="Cambria" pitchFamily="18" charset="0"/>
                        <a:ea typeface="Calibri"/>
                        <a:cs typeface="Arial"/>
                      </a:endParaRPr>
                    </a:p>
                  </a:txBody>
                  <a:tcPr marL="56807" marR="56807" marT="0" marB="0"/>
                </a:tc>
              </a:tr>
            </a:tbl>
          </a:graphicData>
        </a:graphic>
      </p:graphicFrame>
    </p:spTree>
    <p:extLst>
      <p:ext uri="{BB962C8B-B14F-4D97-AF65-F5344CB8AC3E}">
        <p14:creationId xmlns:p14="http://schemas.microsoft.com/office/powerpoint/2010/main" val="1020898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168887228"/>
              </p:ext>
            </p:extLst>
          </p:nvPr>
        </p:nvGraphicFramePr>
        <p:xfrm>
          <a:off x="1331640" y="2204864"/>
          <a:ext cx="5981700" cy="4057650"/>
        </p:xfrm>
        <a:graphic>
          <a:graphicData uri="http://schemas.openxmlformats.org/presentationml/2006/ole">
            <mc:AlternateContent xmlns:mc="http://schemas.openxmlformats.org/markup-compatibility/2006">
              <mc:Choice xmlns:v="urn:schemas-microsoft-com:vml" Requires="v">
                <p:oleObj spid="_x0000_s7189" r:id="rId3" imgW="7770114" imgH="4399750" progId="Visio.Drawing.11">
                  <p:embed/>
                </p:oleObj>
              </mc:Choice>
              <mc:Fallback>
                <p:oleObj r:id="rId3" imgW="7770114" imgH="439975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204864"/>
                        <a:ext cx="5981700" cy="405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827584" y="764704"/>
            <a:ext cx="5287025" cy="954107"/>
          </a:xfrm>
          <a:prstGeom prst="rect">
            <a:avLst/>
          </a:prstGeom>
        </p:spPr>
        <p:txBody>
          <a:bodyPr wrap="none">
            <a:spAutoFit/>
          </a:bodyPr>
          <a:lstStyle/>
          <a:p>
            <a:r>
              <a:rPr lang="en-US" sz="2800" b="1" dirty="0" smtClean="0"/>
              <a:t>Analyze</a:t>
            </a:r>
          </a:p>
          <a:p>
            <a:r>
              <a:rPr lang="en-US" sz="2800" b="1" dirty="0" smtClean="0"/>
              <a:t>1. Cause and effect diagram.</a:t>
            </a:r>
            <a:endParaRPr lang="en-US" sz="2800" dirty="0"/>
          </a:p>
        </p:txBody>
      </p:sp>
    </p:spTree>
    <p:extLst>
      <p:ext uri="{BB962C8B-B14F-4D97-AF65-F5344CB8AC3E}">
        <p14:creationId xmlns:p14="http://schemas.microsoft.com/office/powerpoint/2010/main" val="1398381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80"/>
            <a:ext cx="2869696" cy="523220"/>
          </a:xfrm>
          <a:prstGeom prst="rect">
            <a:avLst/>
          </a:prstGeom>
        </p:spPr>
        <p:txBody>
          <a:bodyPr wrap="none">
            <a:spAutoFit/>
          </a:bodyPr>
          <a:lstStyle/>
          <a:p>
            <a:r>
              <a:rPr lang="en-US" sz="2800" b="1" dirty="0" smtClean="0"/>
              <a:t>2. Pareto </a:t>
            </a:r>
            <a:r>
              <a:rPr lang="en-US" sz="2800" b="1" dirty="0"/>
              <a:t>charts</a:t>
            </a:r>
            <a:endParaRPr lang="en-US"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700808"/>
            <a:ext cx="6840760" cy="416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50384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4113627" cy="954107"/>
          </a:xfrm>
          <a:prstGeom prst="rect">
            <a:avLst/>
          </a:prstGeom>
        </p:spPr>
        <p:txBody>
          <a:bodyPr wrap="none">
            <a:spAutoFit/>
          </a:bodyPr>
          <a:lstStyle/>
          <a:p>
            <a:r>
              <a:rPr lang="en-US" sz="2800" b="1" dirty="0" smtClean="0"/>
              <a:t>3. Control charts</a:t>
            </a:r>
          </a:p>
          <a:p>
            <a:r>
              <a:rPr lang="en-US" sz="2800" b="1" dirty="0" smtClean="0"/>
              <a:t>Why We Choose I-MR?</a:t>
            </a:r>
            <a:endParaRPr lang="en-US" sz="2800" dirty="0"/>
          </a:p>
        </p:txBody>
      </p:sp>
      <p:pic>
        <p:nvPicPr>
          <p:cNvPr id="3" name="Picture 2"/>
          <p:cNvPicPr/>
          <p:nvPr/>
        </p:nvPicPr>
        <p:blipFill>
          <a:blip r:embed="rId2" cstate="print"/>
          <a:srcRect/>
          <a:stretch>
            <a:fillRect/>
          </a:stretch>
        </p:blipFill>
        <p:spPr bwMode="auto">
          <a:xfrm>
            <a:off x="1475656" y="1838324"/>
            <a:ext cx="6552728" cy="4254971"/>
          </a:xfrm>
          <a:prstGeom prst="rect">
            <a:avLst/>
          </a:prstGeom>
          <a:noFill/>
          <a:ln w="9525">
            <a:noFill/>
            <a:miter lim="800000"/>
            <a:headEnd/>
            <a:tailEnd/>
          </a:ln>
        </p:spPr>
      </p:pic>
    </p:spTree>
    <p:extLst>
      <p:ext uri="{BB962C8B-B14F-4D97-AF65-F5344CB8AC3E}">
        <p14:creationId xmlns:p14="http://schemas.microsoft.com/office/powerpoint/2010/main" val="38236725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268760"/>
            <a:ext cx="7992888" cy="4739759"/>
          </a:xfrm>
          <a:prstGeom prst="rect">
            <a:avLst/>
          </a:prstGeom>
        </p:spPr>
        <p:txBody>
          <a:bodyPr wrap="square">
            <a:spAutoFit/>
          </a:bodyPr>
          <a:lstStyle/>
          <a:p>
            <a:pPr>
              <a:lnSpc>
                <a:spcPct val="150000"/>
              </a:lnSpc>
              <a:spcAft>
                <a:spcPts val="1000"/>
              </a:spcAft>
            </a:pPr>
            <a:r>
              <a:rPr lang="en-US" sz="2400" b="1" dirty="0" smtClean="0">
                <a:effectLst/>
                <a:latin typeface="Cambria"/>
                <a:ea typeface="Calibri"/>
                <a:cs typeface="Arial"/>
              </a:rPr>
              <a:t>Control charts were made for these processes:</a:t>
            </a:r>
            <a:endParaRPr lang="en-US" sz="2400" b="1"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Tablets Production.</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Al .</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PVC.</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Preparation of Machine.</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Cleaning  of Machine.</a:t>
            </a:r>
            <a:endParaRPr lang="en-US" sz="2400" dirty="0" smtClean="0">
              <a:effectLst/>
              <a:latin typeface="Calibri"/>
              <a:ea typeface="Calibri"/>
              <a:cs typeface="Arial"/>
            </a:endParaRPr>
          </a:p>
          <a:p>
            <a:pPr marL="342900" lvl="0" indent="-342900">
              <a:lnSpc>
                <a:spcPct val="150000"/>
              </a:lnSpc>
              <a:spcAft>
                <a:spcPts val="1000"/>
              </a:spcAft>
              <a:buFont typeface="Symbol"/>
              <a:buChar char=""/>
            </a:pPr>
            <a:r>
              <a:rPr lang="en-US" sz="2400" dirty="0" smtClean="0">
                <a:effectLst/>
                <a:latin typeface="Cambria"/>
                <a:ea typeface="Calibri"/>
                <a:cs typeface="Arial"/>
              </a:rPr>
              <a:t>Decomposing of Machine.</a:t>
            </a:r>
            <a:endParaRPr lang="en-US" sz="2400" dirty="0" smtClean="0">
              <a:effectLst/>
              <a:latin typeface="Calibri"/>
              <a:ea typeface="Calibri"/>
              <a:cs typeface="Arial"/>
            </a:endParaRPr>
          </a:p>
        </p:txBody>
      </p:sp>
    </p:spTree>
    <p:extLst>
      <p:ext uri="{BB962C8B-B14F-4D97-AF65-F5344CB8AC3E}">
        <p14:creationId xmlns:p14="http://schemas.microsoft.com/office/powerpoint/2010/main" val="2403890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33582" y="863134"/>
            <a:ext cx="2233304" cy="523220"/>
          </a:xfrm>
          <a:prstGeom prst="rect">
            <a:avLst/>
          </a:prstGeom>
          <a:noFill/>
        </p:spPr>
        <p:txBody>
          <a:bodyPr wrap="none" rtlCol="0">
            <a:spAutoFit/>
          </a:bodyPr>
          <a:lstStyle/>
          <a:p>
            <a:r>
              <a:rPr lang="en-US" sz="2800" b="1" dirty="0"/>
              <a:t>BPC Mission</a:t>
            </a:r>
            <a:endParaRPr lang="en-US" sz="2800" dirty="0"/>
          </a:p>
        </p:txBody>
      </p:sp>
      <p:sp>
        <p:nvSpPr>
          <p:cNvPr id="5" name="Rectangle 4"/>
          <p:cNvSpPr/>
          <p:nvPr/>
        </p:nvSpPr>
        <p:spPr>
          <a:xfrm>
            <a:off x="662382" y="1400949"/>
            <a:ext cx="7200800" cy="1754326"/>
          </a:xfrm>
          <a:prstGeom prst="rect">
            <a:avLst/>
          </a:prstGeom>
        </p:spPr>
        <p:txBody>
          <a:bodyPr wrap="square">
            <a:spAutoFit/>
          </a:bodyPr>
          <a:lstStyle/>
          <a:p>
            <a:pPr marL="342900" lvl="0" indent="-342900">
              <a:lnSpc>
                <a:spcPct val="150000"/>
              </a:lnSpc>
              <a:spcAft>
                <a:spcPts val="1000"/>
              </a:spcAft>
              <a:buFont typeface="Times New Roman"/>
              <a:buChar char=""/>
              <a:tabLst>
                <a:tab pos="457200" algn="l"/>
                <a:tab pos="1495425" algn="l"/>
              </a:tabLst>
            </a:pPr>
            <a:r>
              <a:rPr lang="en-US" sz="2400" dirty="0" smtClean="0">
                <a:effectLst/>
                <a:latin typeface="Cambria"/>
                <a:ea typeface="Calibri"/>
                <a:cs typeface="Arial"/>
              </a:rPr>
              <a:t>BPC realizes that the significance of the Palestinian Pharmaceutical Industry extends far beyond the size of the revenues.</a:t>
            </a:r>
            <a:endParaRPr lang="en-US" sz="2400" dirty="0">
              <a:effectLst/>
              <a:latin typeface="Calibri"/>
              <a:ea typeface="Calibri"/>
              <a:cs typeface="Arial"/>
            </a:endParaRPr>
          </a:p>
        </p:txBody>
      </p:sp>
      <p:sp>
        <p:nvSpPr>
          <p:cNvPr id="6" name="TextBox 5"/>
          <p:cNvSpPr txBox="1"/>
          <p:nvPr/>
        </p:nvSpPr>
        <p:spPr>
          <a:xfrm>
            <a:off x="1233581" y="3429000"/>
            <a:ext cx="2103461" cy="800219"/>
          </a:xfrm>
          <a:prstGeom prst="rect">
            <a:avLst/>
          </a:prstGeom>
          <a:noFill/>
        </p:spPr>
        <p:txBody>
          <a:bodyPr wrap="none" rtlCol="0">
            <a:spAutoFit/>
          </a:bodyPr>
          <a:lstStyle/>
          <a:p>
            <a:r>
              <a:rPr lang="en-US" sz="2800" b="1" dirty="0"/>
              <a:t>BPC Vision </a:t>
            </a:r>
            <a:endParaRPr lang="en-US" sz="2800" dirty="0"/>
          </a:p>
          <a:p>
            <a:endParaRPr lang="en-US" dirty="0"/>
          </a:p>
        </p:txBody>
      </p:sp>
      <p:sp>
        <p:nvSpPr>
          <p:cNvPr id="8" name="Rectangle 7"/>
          <p:cNvSpPr/>
          <p:nvPr/>
        </p:nvSpPr>
        <p:spPr>
          <a:xfrm>
            <a:off x="733230" y="4077072"/>
            <a:ext cx="6257262" cy="1754326"/>
          </a:xfrm>
          <a:prstGeom prst="rect">
            <a:avLst/>
          </a:prstGeom>
        </p:spPr>
        <p:txBody>
          <a:bodyPr wrap="square">
            <a:spAutoFit/>
          </a:bodyPr>
          <a:lstStyle/>
          <a:p>
            <a:pPr marL="342900" lvl="0" indent="-342900">
              <a:lnSpc>
                <a:spcPct val="150000"/>
              </a:lnSpc>
              <a:spcAft>
                <a:spcPts val="1000"/>
              </a:spcAft>
              <a:buFont typeface="Times New Roman"/>
              <a:buChar char=""/>
              <a:tabLst>
                <a:tab pos="457200" algn="l"/>
                <a:tab pos="1495425" algn="l"/>
              </a:tabLst>
            </a:pPr>
            <a:r>
              <a:rPr lang="en-US" sz="2400" dirty="0" smtClean="0">
                <a:effectLst/>
                <a:latin typeface="Cambria"/>
                <a:ea typeface="Calibri"/>
                <a:cs typeface="Arial"/>
              </a:rPr>
              <a:t>Its vision is to be the backbone of the health care security system in Palestine and the region with superior quality product</a:t>
            </a:r>
            <a:endParaRPr lang="en-US" sz="2400" dirty="0">
              <a:effectLst/>
              <a:latin typeface="Calibri"/>
              <a:ea typeface="Calibri"/>
              <a:cs typeface="Arial"/>
            </a:endParaRPr>
          </a:p>
        </p:txBody>
      </p:sp>
    </p:spTree>
    <p:extLst>
      <p:ext uri="{BB962C8B-B14F-4D97-AF65-F5344CB8AC3E}">
        <p14:creationId xmlns:p14="http://schemas.microsoft.com/office/powerpoint/2010/main" val="2555644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625859744"/>
              </p:ext>
            </p:extLst>
          </p:nvPr>
        </p:nvGraphicFramePr>
        <p:xfrm>
          <a:off x="683569" y="1052736"/>
          <a:ext cx="3600400" cy="2448272"/>
        </p:xfrm>
        <a:graphic>
          <a:graphicData uri="http://schemas.openxmlformats.org/presentationml/2006/ole">
            <mc:AlternateContent xmlns:mc="http://schemas.openxmlformats.org/markup-compatibility/2006">
              <mc:Choice xmlns:v="urn:schemas-microsoft-com:vml" Requires="v">
                <p:oleObj spid="_x0000_s9298" r:id="rId3" imgW="5486400" imgH="3657600" progId="MtbGraph.Document.15">
                  <p:embed/>
                </p:oleObj>
              </mc:Choice>
              <mc:Fallback>
                <p:oleObj r:id="rId3" imgW="5486400" imgH="3657600" progId="MtbGraph.Document.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9" y="1052736"/>
                        <a:ext cx="3600400" cy="2448272"/>
                      </a:xfrm>
                      <a:prstGeom prst="rect">
                        <a:avLst/>
                      </a:prstGeom>
                      <a:noFill/>
                    </p:spPr>
                  </p:pic>
                </p:oleObj>
              </mc:Fallback>
            </mc:AlternateContent>
          </a:graphicData>
        </a:graphic>
      </p:graphicFrame>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220336416"/>
              </p:ext>
            </p:extLst>
          </p:nvPr>
        </p:nvGraphicFramePr>
        <p:xfrm>
          <a:off x="4644008" y="1052736"/>
          <a:ext cx="3672408" cy="2520280"/>
        </p:xfrm>
        <a:graphic>
          <a:graphicData uri="http://schemas.openxmlformats.org/presentationml/2006/ole">
            <mc:AlternateContent xmlns:mc="http://schemas.openxmlformats.org/markup-compatibility/2006">
              <mc:Choice xmlns:v="urn:schemas-microsoft-com:vml" Requires="v">
                <p:oleObj spid="_x0000_s9299" r:id="rId5" imgW="5486400" imgH="3657600" progId="MtbGraph.Document.15">
                  <p:embed/>
                </p:oleObj>
              </mc:Choice>
              <mc:Fallback>
                <p:oleObj r:id="rId5" imgW="5486400" imgH="3657600" progId="MtbGraph.Document.15">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4008" y="1052736"/>
                        <a:ext cx="3672408" cy="2520280"/>
                      </a:xfrm>
                      <a:prstGeom prst="rect">
                        <a:avLst/>
                      </a:prstGeom>
                      <a:noFill/>
                    </p:spPr>
                  </p:pic>
                </p:oleObj>
              </mc:Fallback>
            </mc:AlternateContent>
          </a:graphicData>
        </a:graphic>
      </p:graphicFrame>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06773667"/>
              </p:ext>
            </p:extLst>
          </p:nvPr>
        </p:nvGraphicFramePr>
        <p:xfrm>
          <a:off x="611561" y="4077073"/>
          <a:ext cx="3672408" cy="2304256"/>
        </p:xfrm>
        <a:graphic>
          <a:graphicData uri="http://schemas.openxmlformats.org/presentationml/2006/ole">
            <mc:AlternateContent xmlns:mc="http://schemas.openxmlformats.org/markup-compatibility/2006">
              <mc:Choice xmlns:v="urn:schemas-microsoft-com:vml" Requires="v">
                <p:oleObj spid="_x0000_s9300" r:id="rId7" imgW="5486400" imgH="3657600" progId="MtbGraph.Document.15">
                  <p:embed/>
                </p:oleObj>
              </mc:Choice>
              <mc:Fallback>
                <p:oleObj r:id="rId7" imgW="5486400" imgH="3657600" progId="MtbGraph.Document.15">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561" y="4077073"/>
                        <a:ext cx="3672408" cy="2304256"/>
                      </a:xfrm>
                      <a:prstGeom prst="rect">
                        <a:avLst/>
                      </a:prstGeom>
                      <a:noFill/>
                    </p:spPr>
                  </p:pic>
                </p:oleObj>
              </mc:Fallback>
            </mc:AlternateContent>
          </a:graphicData>
        </a:graphic>
      </p:graphicFrame>
      <p:sp>
        <p:nvSpPr>
          <p:cNvPr id="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996167930"/>
              </p:ext>
            </p:extLst>
          </p:nvPr>
        </p:nvGraphicFramePr>
        <p:xfrm>
          <a:off x="4716016" y="4077072"/>
          <a:ext cx="3845818" cy="2304256"/>
        </p:xfrm>
        <a:graphic>
          <a:graphicData uri="http://schemas.openxmlformats.org/presentationml/2006/ole">
            <mc:AlternateContent xmlns:mc="http://schemas.openxmlformats.org/markup-compatibility/2006">
              <mc:Choice xmlns:v="urn:schemas-microsoft-com:vml" Requires="v">
                <p:oleObj spid="_x0000_s9301" r:id="rId9" imgW="5486400" imgH="3657600" progId="MtbGraph.Document.15">
                  <p:embed/>
                </p:oleObj>
              </mc:Choice>
              <mc:Fallback>
                <p:oleObj r:id="rId9" imgW="5486400" imgH="3657600" progId="MtbGraph.Document.15">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16016" y="4077072"/>
                        <a:ext cx="3845818" cy="2304256"/>
                      </a:xfrm>
                      <a:prstGeom prst="rect">
                        <a:avLst/>
                      </a:prstGeom>
                      <a:noFill/>
                    </p:spPr>
                  </p:pic>
                </p:oleObj>
              </mc:Fallback>
            </mc:AlternateContent>
          </a:graphicData>
        </a:graphic>
      </p:graphicFrame>
    </p:spTree>
    <p:extLst>
      <p:ext uri="{BB962C8B-B14F-4D97-AF65-F5344CB8AC3E}">
        <p14:creationId xmlns:p14="http://schemas.microsoft.com/office/powerpoint/2010/main" val="6717798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325332307"/>
              </p:ext>
            </p:extLst>
          </p:nvPr>
        </p:nvGraphicFramePr>
        <p:xfrm>
          <a:off x="755576" y="1916832"/>
          <a:ext cx="3816424" cy="2664297"/>
        </p:xfrm>
        <a:graphic>
          <a:graphicData uri="http://schemas.openxmlformats.org/presentationml/2006/ole">
            <mc:AlternateContent xmlns:mc="http://schemas.openxmlformats.org/markup-compatibility/2006">
              <mc:Choice xmlns:v="urn:schemas-microsoft-com:vml" Requires="v">
                <p:oleObj spid="_x0000_s10283" r:id="rId3" imgW="5486400" imgH="3657600" progId="MtbGraph.Document.15">
                  <p:embed/>
                </p:oleObj>
              </mc:Choice>
              <mc:Fallback>
                <p:oleObj r:id="rId3" imgW="5486400" imgH="3657600" progId="MtbGraph.Document.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916832"/>
                        <a:ext cx="3816424" cy="2664297"/>
                      </a:xfrm>
                      <a:prstGeom prst="rect">
                        <a:avLst/>
                      </a:prstGeom>
                      <a:noFill/>
                    </p:spPr>
                  </p:pic>
                </p:oleObj>
              </mc:Fallback>
            </mc:AlternateContent>
          </a:graphicData>
        </a:graphic>
      </p:graphicFrame>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88585401"/>
              </p:ext>
            </p:extLst>
          </p:nvPr>
        </p:nvGraphicFramePr>
        <p:xfrm>
          <a:off x="4788024" y="1844824"/>
          <a:ext cx="3570362" cy="2664296"/>
        </p:xfrm>
        <a:graphic>
          <a:graphicData uri="http://schemas.openxmlformats.org/presentationml/2006/ole">
            <mc:AlternateContent xmlns:mc="http://schemas.openxmlformats.org/markup-compatibility/2006">
              <mc:Choice xmlns:v="urn:schemas-microsoft-com:vml" Requires="v">
                <p:oleObj spid="_x0000_s10284" r:id="rId5" imgW="5486400" imgH="3657600" progId="MtbGraph.Document.15">
                  <p:embed/>
                </p:oleObj>
              </mc:Choice>
              <mc:Fallback>
                <p:oleObj r:id="rId5" imgW="5486400" imgH="3657600" progId="MtbGraph.Document.15">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8024" y="1844824"/>
                        <a:ext cx="3570362" cy="2664296"/>
                      </a:xfrm>
                      <a:prstGeom prst="rect">
                        <a:avLst/>
                      </a:prstGeom>
                      <a:noFill/>
                    </p:spPr>
                  </p:pic>
                </p:oleObj>
              </mc:Fallback>
            </mc:AlternateContent>
          </a:graphicData>
        </a:graphic>
      </p:graphicFrame>
      <p:sp>
        <p:nvSpPr>
          <p:cNvPr id="6" name="TextBox 5"/>
          <p:cNvSpPr txBox="1"/>
          <p:nvPr/>
        </p:nvSpPr>
        <p:spPr>
          <a:xfrm>
            <a:off x="1463706" y="5229200"/>
            <a:ext cx="5328592" cy="461665"/>
          </a:xfrm>
          <a:prstGeom prst="rect">
            <a:avLst/>
          </a:prstGeom>
          <a:noFill/>
        </p:spPr>
        <p:txBody>
          <a:bodyPr wrap="square" rtlCol="0">
            <a:spAutoFit/>
          </a:bodyPr>
          <a:lstStyle/>
          <a:p>
            <a:r>
              <a:rPr lang="en-US" sz="2400" b="1" i="1" dirty="0" smtClean="0">
                <a:solidFill>
                  <a:schemeClr val="bg2">
                    <a:lumMod val="50000"/>
                  </a:schemeClr>
                </a:solidFill>
                <a:latin typeface="Cambria" pitchFamily="18" charset="0"/>
              </a:rPr>
              <a:t>Note: All Processes Are in Control.</a:t>
            </a:r>
            <a:endParaRPr lang="en-US" sz="2400" b="1" i="1" dirty="0">
              <a:solidFill>
                <a:schemeClr val="bg2">
                  <a:lumMod val="50000"/>
                </a:schemeClr>
              </a:solidFill>
              <a:latin typeface="Cambria" pitchFamily="18" charset="0"/>
            </a:endParaRPr>
          </a:p>
        </p:txBody>
      </p:sp>
    </p:spTree>
    <p:extLst>
      <p:ext uri="{BB962C8B-B14F-4D97-AF65-F5344CB8AC3E}">
        <p14:creationId xmlns:p14="http://schemas.microsoft.com/office/powerpoint/2010/main" val="38899534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2696"/>
            <a:ext cx="3982180" cy="523220"/>
          </a:xfrm>
          <a:prstGeom prst="rect">
            <a:avLst/>
          </a:prstGeom>
        </p:spPr>
        <p:txBody>
          <a:bodyPr wrap="none">
            <a:spAutoFit/>
          </a:bodyPr>
          <a:lstStyle/>
          <a:p>
            <a:r>
              <a:rPr lang="en-US" sz="2800" b="1" dirty="0" smtClean="0"/>
              <a:t>4. Capability </a:t>
            </a:r>
            <a:r>
              <a:rPr lang="en-US" sz="2800" b="1" dirty="0"/>
              <a:t>analysis:</a:t>
            </a:r>
            <a:endParaRPr lang="en-US" sz="28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907804771"/>
              </p:ext>
            </p:extLst>
          </p:nvPr>
        </p:nvGraphicFramePr>
        <p:xfrm>
          <a:off x="2513098" y="1772816"/>
          <a:ext cx="4305300" cy="3168352"/>
        </p:xfrm>
        <a:graphic>
          <a:graphicData uri="http://schemas.openxmlformats.org/presentationml/2006/ole">
            <mc:AlternateContent xmlns:mc="http://schemas.openxmlformats.org/markup-compatibility/2006">
              <mc:Choice xmlns:v="urn:schemas-microsoft-com:vml" Requires="v">
                <p:oleObj spid="_x0000_s11284" r:id="rId3" imgW="5486400" imgH="3657600" progId="MtbGraph.Document.15">
                  <p:embed/>
                </p:oleObj>
              </mc:Choice>
              <mc:Fallback>
                <p:oleObj r:id="rId3" imgW="5486400" imgH="3657600" progId="MtbGraph.Document.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3098" y="1772816"/>
                        <a:ext cx="4305300" cy="3168352"/>
                      </a:xfrm>
                      <a:prstGeom prst="rect">
                        <a:avLst/>
                      </a:prstGeom>
                      <a:noFill/>
                    </p:spPr>
                  </p:pic>
                </p:oleObj>
              </mc:Fallback>
            </mc:AlternateContent>
          </a:graphicData>
        </a:graphic>
      </p:graphicFrame>
      <p:sp>
        <p:nvSpPr>
          <p:cNvPr id="5" name="Rectangle 4"/>
          <p:cNvSpPr/>
          <p:nvPr/>
        </p:nvSpPr>
        <p:spPr>
          <a:xfrm>
            <a:off x="683568" y="5085184"/>
            <a:ext cx="7776864" cy="1200329"/>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of the process=0.38&lt;1, so the process is incapable.</a:t>
            </a:r>
            <a:endParaRPr lang="en-US" sz="2400" dirty="0">
              <a:effectLst/>
              <a:latin typeface="Calibri"/>
              <a:ea typeface="Calibri"/>
              <a:cs typeface="Arial"/>
            </a:endParaRPr>
          </a:p>
        </p:txBody>
      </p:sp>
    </p:spTree>
    <p:extLst>
      <p:ext uri="{BB962C8B-B14F-4D97-AF65-F5344CB8AC3E}">
        <p14:creationId xmlns:p14="http://schemas.microsoft.com/office/powerpoint/2010/main" val="26452882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566675107"/>
              </p:ext>
            </p:extLst>
          </p:nvPr>
        </p:nvGraphicFramePr>
        <p:xfrm>
          <a:off x="1835696" y="908720"/>
          <a:ext cx="5079454" cy="3232398"/>
        </p:xfrm>
        <a:graphic>
          <a:graphicData uri="http://schemas.openxmlformats.org/presentationml/2006/ole">
            <mc:AlternateContent xmlns:mc="http://schemas.openxmlformats.org/markup-compatibility/2006">
              <mc:Choice xmlns:v="urn:schemas-microsoft-com:vml" Requires="v">
                <p:oleObj spid="_x0000_s12308" r:id="rId3" imgW="5486400" imgH="3657600" progId="MtbGraph.Document.15">
                  <p:embed/>
                </p:oleObj>
              </mc:Choice>
              <mc:Fallback>
                <p:oleObj r:id="rId3" imgW="5486400" imgH="3657600" progId="MtbGraph.Document.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908720"/>
                        <a:ext cx="5079454" cy="3232398"/>
                      </a:xfrm>
                      <a:prstGeom prst="rect">
                        <a:avLst/>
                      </a:prstGeom>
                      <a:noFill/>
                    </p:spPr>
                  </p:pic>
                </p:oleObj>
              </mc:Fallback>
            </mc:AlternateContent>
          </a:graphicData>
        </a:graphic>
      </p:graphicFrame>
      <p:sp>
        <p:nvSpPr>
          <p:cNvPr id="4" name="Rectangle 3"/>
          <p:cNvSpPr/>
          <p:nvPr/>
        </p:nvSpPr>
        <p:spPr>
          <a:xfrm>
            <a:off x="1043608" y="4653136"/>
            <a:ext cx="7344816" cy="1754326"/>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of the process=-0.75&lt;1, so the process is incapable and all of data points are out of specification limits.</a:t>
            </a:r>
            <a:endParaRPr lang="en-US" sz="2400" dirty="0">
              <a:effectLst/>
              <a:latin typeface="Calibri"/>
              <a:ea typeface="Calibri"/>
              <a:cs typeface="Arial"/>
            </a:endParaRPr>
          </a:p>
        </p:txBody>
      </p:sp>
    </p:spTree>
    <p:extLst>
      <p:ext uri="{BB962C8B-B14F-4D97-AF65-F5344CB8AC3E}">
        <p14:creationId xmlns:p14="http://schemas.microsoft.com/office/powerpoint/2010/main" val="2043173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456059694"/>
              </p:ext>
            </p:extLst>
          </p:nvPr>
        </p:nvGraphicFramePr>
        <p:xfrm>
          <a:off x="1835696" y="1124744"/>
          <a:ext cx="5512296" cy="3456384"/>
        </p:xfrm>
        <a:graphic>
          <a:graphicData uri="http://schemas.openxmlformats.org/presentationml/2006/ole">
            <mc:AlternateContent xmlns:mc="http://schemas.openxmlformats.org/markup-compatibility/2006">
              <mc:Choice xmlns:v="urn:schemas-microsoft-com:vml" Requires="v">
                <p:oleObj spid="_x0000_s13332" r:id="rId3" imgW="5486400" imgH="3657600" progId="MtbGraph.Document.15">
                  <p:embed/>
                </p:oleObj>
              </mc:Choice>
              <mc:Fallback>
                <p:oleObj r:id="rId3" imgW="5486400" imgH="3657600" progId="MtbGraph.Document.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124744"/>
                        <a:ext cx="5512296" cy="3456384"/>
                      </a:xfrm>
                      <a:prstGeom prst="rect">
                        <a:avLst/>
                      </a:prstGeom>
                      <a:noFill/>
                    </p:spPr>
                  </p:pic>
                </p:oleObj>
              </mc:Fallback>
            </mc:AlternateContent>
          </a:graphicData>
        </a:graphic>
      </p:graphicFrame>
      <p:sp>
        <p:nvSpPr>
          <p:cNvPr id="4" name="Rectangle 3"/>
          <p:cNvSpPr/>
          <p:nvPr/>
        </p:nvSpPr>
        <p:spPr>
          <a:xfrm>
            <a:off x="683568" y="4725144"/>
            <a:ext cx="7704856" cy="1754326"/>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note from figure that capability =-0.63 &lt;1, so the process is incapable and all of data points are out of specification limits.</a:t>
            </a:r>
            <a:endParaRPr lang="en-US" sz="2400" dirty="0">
              <a:effectLst/>
              <a:latin typeface="Calibri"/>
              <a:ea typeface="Calibri"/>
              <a:cs typeface="Arial"/>
            </a:endParaRPr>
          </a:p>
        </p:txBody>
      </p:sp>
    </p:spTree>
    <p:extLst>
      <p:ext uri="{BB962C8B-B14F-4D97-AF65-F5344CB8AC3E}">
        <p14:creationId xmlns:p14="http://schemas.microsoft.com/office/powerpoint/2010/main" val="1938173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5529" y="441394"/>
            <a:ext cx="3094117" cy="523220"/>
          </a:xfrm>
          <a:prstGeom prst="rect">
            <a:avLst/>
          </a:prstGeom>
        </p:spPr>
        <p:txBody>
          <a:bodyPr wrap="none">
            <a:spAutoFit/>
          </a:bodyPr>
          <a:lstStyle/>
          <a:p>
            <a:r>
              <a:rPr lang="en-US" sz="2800" b="1" dirty="0" smtClean="0"/>
              <a:t>5. Study </a:t>
            </a:r>
            <a:r>
              <a:rPr lang="en-US" sz="2800" b="1" dirty="0"/>
              <a:t>of losses</a:t>
            </a:r>
            <a:endParaRPr lang="en-US" sz="2800" dirty="0"/>
          </a:p>
        </p:txBody>
      </p:sp>
      <p:sp>
        <p:nvSpPr>
          <p:cNvPr id="3" name="Rectangle 2"/>
          <p:cNvSpPr/>
          <p:nvPr/>
        </p:nvSpPr>
        <p:spPr>
          <a:xfrm>
            <a:off x="768335" y="964614"/>
            <a:ext cx="2728504" cy="646331"/>
          </a:xfrm>
          <a:prstGeom prst="rect">
            <a:avLst/>
          </a:prstGeom>
        </p:spPr>
        <p:txBody>
          <a:bodyPr wrap="none">
            <a:spAutoFit/>
          </a:bodyPr>
          <a:lstStyle/>
          <a:p>
            <a:pPr marL="342900" lvl="0" indent="-342900">
              <a:lnSpc>
                <a:spcPct val="150000"/>
              </a:lnSpc>
              <a:spcAft>
                <a:spcPts val="1000"/>
              </a:spcAft>
              <a:buFont typeface="Wingdings" pitchFamily="2" charset="2"/>
              <a:buChar char="q"/>
              <a:tabLst>
                <a:tab pos="1762125" algn="l"/>
              </a:tabLst>
            </a:pPr>
            <a:r>
              <a:rPr lang="en-US" sz="2400" dirty="0" smtClean="0">
                <a:effectLst/>
                <a:latin typeface="Calibri"/>
                <a:ea typeface="Calibri"/>
                <a:cs typeface="Arial"/>
              </a:rPr>
              <a:t>Losses from time.</a:t>
            </a:r>
            <a:endParaRPr lang="en-US" sz="2400" dirty="0">
              <a:effectLst/>
              <a:latin typeface="Calibri"/>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827790954"/>
              </p:ext>
            </p:extLst>
          </p:nvPr>
        </p:nvGraphicFramePr>
        <p:xfrm>
          <a:off x="585529" y="1619766"/>
          <a:ext cx="8052180" cy="4743305"/>
        </p:xfrm>
        <a:graphic>
          <a:graphicData uri="http://schemas.openxmlformats.org/drawingml/2006/table">
            <a:tbl>
              <a:tblPr rtl="1" firstRow="1" firstCol="1" bandRow="1">
                <a:tableStyleId>{5C22544A-7EE6-4342-B048-85BDC9FD1C3A}</a:tableStyleId>
              </a:tblPr>
              <a:tblGrid>
                <a:gridCol w="140267"/>
                <a:gridCol w="856311"/>
                <a:gridCol w="749647"/>
                <a:gridCol w="856311"/>
                <a:gridCol w="749647"/>
                <a:gridCol w="856311"/>
                <a:gridCol w="749647"/>
                <a:gridCol w="1285216"/>
                <a:gridCol w="856311"/>
                <a:gridCol w="952512"/>
              </a:tblGrid>
              <a:tr h="383074">
                <a:tc>
                  <a:txBody>
                    <a:bodyPr/>
                    <a:lstStyle/>
                    <a:p>
                      <a:pPr algn="r" rtl="1">
                        <a:lnSpc>
                          <a:spcPct val="115000"/>
                        </a:lnSpc>
                        <a:spcAft>
                          <a:spcPts val="1000"/>
                        </a:spcAft>
                      </a:pPr>
                      <a:r>
                        <a:rPr lang="en-US" sz="600" dirty="0">
                          <a:effectLst/>
                        </a:rPr>
                        <a:t> </a:t>
                      </a:r>
                      <a:endParaRPr lang="en-US" sz="600" dirty="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Lost cost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Cost of one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#of tablet per sachet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tablet</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Lost time</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Theoretical productivity in one hour</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Tablet Out</a:t>
                      </a:r>
                      <a:endParaRPr lang="en-US" sz="700">
                        <a:effectLst/>
                        <a:latin typeface="Calibri"/>
                        <a:ea typeface="Calibri"/>
                        <a:cs typeface="Arial"/>
                      </a:endParaRPr>
                    </a:p>
                  </a:txBody>
                  <a:tcPr marL="35332" marR="35332" marT="0" marB="0" anchor="b"/>
                </a:tc>
                <a:tc>
                  <a:txBody>
                    <a:bodyPr/>
                    <a:lstStyle/>
                    <a:p>
                      <a:pPr algn="r" rtl="1">
                        <a:lnSpc>
                          <a:spcPct val="115000"/>
                        </a:lnSpc>
                        <a:spcAft>
                          <a:spcPts val="1000"/>
                        </a:spcAft>
                      </a:pPr>
                      <a:r>
                        <a:rPr lang="en-US" sz="700" dirty="0">
                          <a:effectLst/>
                        </a:rPr>
                        <a:t> </a:t>
                      </a:r>
                    </a:p>
                    <a:p>
                      <a:pPr algn="ctr" rtl="1">
                        <a:lnSpc>
                          <a:spcPct val="115000"/>
                        </a:lnSpc>
                        <a:spcAft>
                          <a:spcPts val="1000"/>
                        </a:spcAft>
                      </a:pPr>
                      <a:r>
                        <a:rPr lang="en-US" sz="700" dirty="0">
                          <a:effectLst/>
                        </a:rPr>
                        <a:t>Product</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76435.2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10616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106160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2.9</a:t>
                      </a:r>
                      <a:endParaRPr lang="en-US" sz="700">
                        <a:effectLst/>
                        <a:latin typeface="Calibri"/>
                        <a:ea typeface="Calibri"/>
                        <a:cs typeface="Arial"/>
                      </a:endParaRPr>
                    </a:p>
                  </a:txBody>
                  <a:tcPr marL="35332" marR="35332" marT="0" marB="0" anchor="b"/>
                </a:tc>
                <a:tc>
                  <a:txBody>
                    <a:bodyPr/>
                    <a:lstStyle/>
                    <a:p>
                      <a:pPr algn="ctr" rtl="0">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91840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a:effectLst/>
                        </a:rPr>
                        <a:t>NAPREX 500 MG</a:t>
                      </a:r>
                      <a:endParaRPr lang="en-US" sz="70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18138.6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5.4</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3359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12</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40308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0.9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43200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139836</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ERYTHROTAB</a:t>
                      </a:r>
                      <a:endParaRPr lang="en-US" sz="700" dirty="0">
                        <a:effectLst/>
                        <a:latin typeface="Calibri"/>
                        <a:ea typeface="Calibri"/>
                        <a:cs typeface="Arial"/>
                      </a:endParaRPr>
                    </a:p>
                  </a:txBody>
                  <a:tcPr marL="35332" marR="35332" marT="0" marB="0"/>
                </a:tc>
              </a:tr>
              <a:tr h="53078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dirty="0">
                          <a:effectLst/>
                        </a:rPr>
                        <a:t>14335.2</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7964</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79640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154360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ORACAL CHEWABLE</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404009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10.5</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38477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384770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36000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83230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MOBICOL 200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98679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32893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657860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9.1</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290380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SEREPAM  5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377226</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20957</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146699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5.8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25200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36001</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LARICID 500 MG</a:t>
                      </a:r>
                      <a:endParaRPr lang="en-US" sz="700" dirty="0">
                        <a:effectLst/>
                        <a:latin typeface="Calibri"/>
                        <a:ea typeface="Calibri"/>
                        <a:cs typeface="Arial"/>
                      </a:endParaRPr>
                    </a:p>
                  </a:txBody>
                  <a:tcPr marL="35332" marR="35332" marT="0" marB="0"/>
                </a:tc>
              </a:tr>
              <a:tr h="39590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431700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12</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35975</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20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719500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72000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186260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ORALUTE</a:t>
                      </a:r>
                      <a:endParaRPr lang="en-US" sz="700" dirty="0">
                        <a:effectLst/>
                        <a:latin typeface="Calibri"/>
                        <a:ea typeface="Calibri"/>
                        <a:cs typeface="Arial"/>
                      </a:endParaRPr>
                    </a:p>
                  </a:txBody>
                  <a:tcPr marL="35332" marR="35332" marT="0" marB="0"/>
                </a:tc>
              </a:tr>
              <a:tr h="261023">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74763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9</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8307</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10</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83070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36000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85050</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SPIRONE</a:t>
                      </a:r>
                      <a:endParaRPr lang="en-US" sz="700" dirty="0">
                        <a:effectLst/>
                        <a:latin typeface="Calibri"/>
                        <a:ea typeface="Calibri"/>
                        <a:cs typeface="Arial"/>
                      </a:endParaRPr>
                    </a:p>
                  </a:txBody>
                  <a:tcPr marL="35332" marR="35332" marT="0" marB="0"/>
                </a:tc>
              </a:tr>
              <a:tr h="530782">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a:effectLst/>
                        </a:rPr>
                        <a:t>94194</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18</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5233</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a:t>
                      </a:r>
                      <a:endParaRPr lang="en-US" sz="700">
                        <a:effectLst/>
                        <a:latin typeface="Calibri"/>
                        <a:ea typeface="Calibri"/>
                        <a:cs typeface="Arial"/>
                      </a:endParaRPr>
                    </a:p>
                  </a:txBody>
                  <a:tcPr marL="35332" marR="35332" marT="0" marB="0"/>
                </a:tc>
                <a:tc>
                  <a:txBody>
                    <a:bodyPr/>
                    <a:lstStyle/>
                    <a:p>
                      <a:pPr algn="ctr" rtl="1">
                        <a:lnSpc>
                          <a:spcPct val="115000"/>
                        </a:lnSpc>
                        <a:spcAft>
                          <a:spcPts val="0"/>
                        </a:spcAft>
                      </a:pPr>
                      <a:r>
                        <a:rPr lang="en-US" sz="700">
                          <a:effectLst/>
                        </a:rPr>
                        <a:t>36631</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1.5</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25200</a:t>
                      </a:r>
                      <a:endParaRPr lang="en-US" sz="70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 </a:t>
                      </a:r>
                    </a:p>
                    <a:p>
                      <a:pPr algn="ctr" rtl="1">
                        <a:lnSpc>
                          <a:spcPct val="115000"/>
                        </a:lnSpc>
                        <a:spcAft>
                          <a:spcPts val="0"/>
                        </a:spcAft>
                      </a:pPr>
                      <a:r>
                        <a:rPr lang="en-US" sz="700">
                          <a:effectLst/>
                        </a:rPr>
                        <a:t>7469</a:t>
                      </a:r>
                      <a:endParaRPr lang="en-US" sz="70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LARICID 500 MG</a:t>
                      </a:r>
                      <a:endParaRPr lang="en-US" sz="700" dirty="0">
                        <a:effectLst/>
                        <a:latin typeface="Calibri"/>
                        <a:ea typeface="Calibri"/>
                        <a:cs typeface="Arial"/>
                      </a:endParaRPr>
                    </a:p>
                  </a:txBody>
                  <a:tcPr marL="35332" marR="35332" marT="0" marB="0"/>
                </a:tc>
              </a:tr>
              <a:tr h="342248">
                <a:tc>
                  <a:txBody>
                    <a:bodyPr/>
                    <a:lstStyle/>
                    <a:p>
                      <a:pPr algn="r" rtl="1">
                        <a:lnSpc>
                          <a:spcPct val="115000"/>
                        </a:lnSpc>
                        <a:spcAft>
                          <a:spcPts val="1000"/>
                        </a:spcAft>
                      </a:pPr>
                      <a:r>
                        <a:rPr lang="en-US" sz="600">
                          <a:effectLst/>
                        </a:rPr>
                        <a:t> </a:t>
                      </a:r>
                      <a:endParaRPr lang="en-US" sz="600">
                        <a:effectLst/>
                        <a:latin typeface="Calibri"/>
                        <a:ea typeface="Calibri"/>
                        <a:cs typeface="Arial"/>
                      </a:endParaRPr>
                    </a:p>
                  </a:txBody>
                  <a:tcPr marL="0" marR="0" marT="0" marB="0" anchor="ctr"/>
                </a:tc>
                <a:tc>
                  <a:txBody>
                    <a:bodyPr/>
                    <a:lstStyle/>
                    <a:p>
                      <a:pPr algn="ctr" rtl="1">
                        <a:lnSpc>
                          <a:spcPct val="115000"/>
                        </a:lnSpc>
                        <a:spcAft>
                          <a:spcPts val="0"/>
                        </a:spcAft>
                      </a:pPr>
                      <a:r>
                        <a:rPr lang="en-US" sz="700" dirty="0">
                          <a:effectLst/>
                        </a:rPr>
                        <a:t>122563</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4.8</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25534</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20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0"/>
                        </a:spcAft>
                      </a:pPr>
                      <a:r>
                        <a:rPr lang="en-US" sz="700" dirty="0">
                          <a:effectLst/>
                        </a:rPr>
                        <a:t>510680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7.1</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72000</a:t>
                      </a:r>
                      <a:endParaRPr lang="en-US" sz="700" dirty="0">
                        <a:effectLst/>
                        <a:latin typeface="Calibri"/>
                        <a:ea typeface="Calibri"/>
                        <a:cs typeface="Arial"/>
                      </a:endParaRPr>
                    </a:p>
                  </a:txBody>
                  <a:tcPr marL="35332" marR="35332" marT="0" marB="0" anchor="b"/>
                </a:tc>
                <a:tc>
                  <a:txBody>
                    <a:bodyPr/>
                    <a:lstStyle/>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 </a:t>
                      </a:r>
                    </a:p>
                    <a:p>
                      <a:pPr algn="ctr" rtl="1">
                        <a:lnSpc>
                          <a:spcPct val="115000"/>
                        </a:lnSpc>
                        <a:spcAft>
                          <a:spcPts val="0"/>
                        </a:spcAft>
                      </a:pPr>
                      <a:r>
                        <a:rPr lang="en-US" sz="700" dirty="0">
                          <a:effectLst/>
                        </a:rPr>
                        <a:t>383560</a:t>
                      </a:r>
                      <a:endParaRPr lang="en-US" sz="700" dirty="0">
                        <a:effectLst/>
                        <a:latin typeface="Calibri"/>
                        <a:ea typeface="Calibri"/>
                        <a:cs typeface="Arial"/>
                      </a:endParaRPr>
                    </a:p>
                  </a:txBody>
                  <a:tcPr marL="35332" marR="35332" marT="0" marB="0"/>
                </a:tc>
                <a:tc>
                  <a:txBody>
                    <a:bodyPr/>
                    <a:lstStyle/>
                    <a:p>
                      <a:pPr algn="ctr" rtl="1">
                        <a:lnSpc>
                          <a:spcPct val="115000"/>
                        </a:lnSpc>
                        <a:spcAft>
                          <a:spcPts val="1000"/>
                        </a:spcAft>
                      </a:pPr>
                      <a:r>
                        <a:rPr lang="en-US" sz="700" dirty="0">
                          <a:effectLst/>
                        </a:rPr>
                        <a:t>PHENOTAB 15 MG</a:t>
                      </a:r>
                      <a:endParaRPr lang="en-US" sz="700" dirty="0">
                        <a:effectLst/>
                        <a:latin typeface="Calibri"/>
                        <a:ea typeface="Calibri"/>
                        <a:cs typeface="Arial"/>
                      </a:endParaRPr>
                    </a:p>
                  </a:txBody>
                  <a:tcPr marL="35332" marR="35332" marT="0" marB="0"/>
                </a:tc>
              </a:tr>
              <a:tr h="171504">
                <a:tc gridSpan="10">
                  <a:txBody>
                    <a:bodyPr/>
                    <a:lstStyle/>
                    <a:p>
                      <a:pPr algn="ctr" rtl="1">
                        <a:lnSpc>
                          <a:spcPct val="115000"/>
                        </a:lnSpc>
                        <a:spcAft>
                          <a:spcPts val="1000"/>
                        </a:spcAft>
                      </a:pPr>
                      <a:r>
                        <a:rPr lang="en-US" sz="500" dirty="0">
                          <a:effectLst/>
                        </a:rPr>
                        <a:t>Total lost cost (NIS) =1,712,043</a:t>
                      </a:r>
                      <a:endParaRPr lang="en-US" sz="600" dirty="0">
                        <a:effectLst/>
                        <a:latin typeface="Calibri"/>
                        <a:ea typeface="Calibri"/>
                        <a:cs typeface="Arial"/>
                      </a:endParaRPr>
                    </a:p>
                  </a:txBody>
                  <a:tcPr marL="35332" marR="35332"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93280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836711"/>
            <a:ext cx="6072496" cy="461665"/>
          </a:xfrm>
          <a:prstGeom prst="rect">
            <a:avLst/>
          </a:prstGeom>
        </p:spPr>
        <p:txBody>
          <a:bodyPr wrap="none">
            <a:spAutoFit/>
          </a:bodyPr>
          <a:lstStyle/>
          <a:p>
            <a:pPr marL="342900" indent="-342900">
              <a:buFont typeface="Wingdings" pitchFamily="2" charset="2"/>
              <a:buChar char="q"/>
            </a:pPr>
            <a:r>
              <a:rPr lang="en-US" sz="2400" b="1" dirty="0"/>
              <a:t>Losses from defects (tablets, PVC, AL)</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3005524791"/>
              </p:ext>
            </p:extLst>
          </p:nvPr>
        </p:nvGraphicFramePr>
        <p:xfrm>
          <a:off x="539550" y="1328817"/>
          <a:ext cx="8064898" cy="5380228"/>
        </p:xfrm>
        <a:graphic>
          <a:graphicData uri="http://schemas.openxmlformats.org/drawingml/2006/table">
            <a:tbl>
              <a:tblPr rtl="1" firstRow="1" firstCol="1" bandRow="1">
                <a:tableStyleId>{5C22544A-7EE6-4342-B048-85BDC9FD1C3A}</a:tableStyleId>
              </a:tblPr>
              <a:tblGrid>
                <a:gridCol w="1263694"/>
                <a:gridCol w="1077182"/>
                <a:gridCol w="1077182"/>
                <a:gridCol w="1077182"/>
                <a:gridCol w="1231778"/>
                <a:gridCol w="2337880"/>
              </a:tblGrid>
              <a:tr h="778047">
                <a:tc>
                  <a:txBody>
                    <a:bodyPr/>
                    <a:lstStyle/>
                    <a:p>
                      <a:pPr algn="l" rtl="0">
                        <a:lnSpc>
                          <a:spcPct val="150000"/>
                        </a:lnSpc>
                        <a:spcAft>
                          <a:spcPts val="0"/>
                        </a:spcAft>
                      </a:pPr>
                      <a:r>
                        <a:rPr lang="en-US" sz="900" dirty="0">
                          <a:effectLst/>
                        </a:rPr>
                        <a:t>lost cost</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cost of one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defect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#of tablet per sachet</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Defects of</a:t>
                      </a:r>
                    </a:p>
                    <a:p>
                      <a:pPr algn="l" rtl="0">
                        <a:lnSpc>
                          <a:spcPct val="150000"/>
                        </a:lnSpc>
                        <a:spcAft>
                          <a:spcPts val="0"/>
                        </a:spcAft>
                      </a:pPr>
                      <a:r>
                        <a:rPr lang="en-US" sz="900">
                          <a:effectLst/>
                        </a:rPr>
                        <a:t>Product</a:t>
                      </a:r>
                    </a:p>
                    <a:p>
                      <a:pPr algn="l" rtl="0">
                        <a:lnSpc>
                          <a:spcPct val="150000"/>
                        </a:lnSpc>
                        <a:spcAft>
                          <a:spcPts val="1000"/>
                        </a:spcAft>
                      </a:pPr>
                      <a:r>
                        <a:rPr lang="en-US" sz="900">
                          <a:effectLst/>
                        </a:rPr>
                        <a:t>(Tablets)</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 </a:t>
                      </a:r>
                    </a:p>
                    <a:p>
                      <a:pPr algn="l" rtl="0">
                        <a:lnSpc>
                          <a:spcPct val="150000"/>
                        </a:lnSpc>
                        <a:spcAft>
                          <a:spcPts val="0"/>
                        </a:spcAft>
                      </a:pPr>
                      <a:r>
                        <a:rPr lang="en-US" sz="900" dirty="0">
                          <a:effectLst/>
                        </a:rPr>
                        <a:t> </a:t>
                      </a:r>
                    </a:p>
                    <a:p>
                      <a:pPr algn="l" rtl="0">
                        <a:lnSpc>
                          <a:spcPct val="150000"/>
                        </a:lnSpc>
                        <a:spcAft>
                          <a:spcPts val="0"/>
                        </a:spcAft>
                      </a:pPr>
                      <a:r>
                        <a:rPr lang="en-US" sz="900" dirty="0">
                          <a:effectLst/>
                        </a:rPr>
                        <a:t> </a:t>
                      </a:r>
                    </a:p>
                    <a:p>
                      <a:pPr algn="l" rtl="0">
                        <a:lnSpc>
                          <a:spcPct val="150000"/>
                        </a:lnSpc>
                        <a:spcAft>
                          <a:spcPts val="0"/>
                        </a:spcAft>
                      </a:pPr>
                      <a:r>
                        <a:rPr lang="en-US" sz="900" dirty="0">
                          <a:effectLst/>
                        </a:rPr>
                        <a:t>Product</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251.28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7.2</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35</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349</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NAPREX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5.4</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83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12</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ERYTHROTAB</a:t>
                      </a:r>
                      <a:endParaRPr lang="en-US" sz="900" dirty="0">
                        <a:effectLst/>
                        <a:latin typeface="Calibri"/>
                        <a:ea typeface="Calibri"/>
                        <a:cs typeface="Arial"/>
                      </a:endParaRPr>
                    </a:p>
                  </a:txBody>
                  <a:tcPr marL="37534" marR="37534" marT="0" marB="0"/>
                </a:tc>
              </a:tr>
              <a:tr h="420035">
                <a:tc>
                  <a:txBody>
                    <a:bodyPr/>
                    <a:lstStyle/>
                    <a:p>
                      <a:pPr algn="l" rtl="1">
                        <a:lnSpc>
                          <a:spcPct val="115000"/>
                        </a:lnSpc>
                        <a:spcAft>
                          <a:spcPts val="1000"/>
                        </a:spcAft>
                      </a:pPr>
                      <a:r>
                        <a:rPr lang="en-US" sz="900" dirty="0">
                          <a:effectLst/>
                        </a:rPr>
                        <a:t>93.6</a:t>
                      </a:r>
                      <a:endParaRPr lang="en-US" sz="900" dirty="0">
                        <a:effectLst/>
                        <a:latin typeface="Calibri"/>
                        <a:ea typeface="Calibri"/>
                        <a:cs typeface="Arial"/>
                      </a:endParaRPr>
                    </a:p>
                  </a:txBody>
                  <a:tcPr marL="37534" marR="37534" marT="0" marB="0" anchor="b"/>
                </a:tc>
                <a:tc>
                  <a:txBody>
                    <a:bodyPr/>
                    <a:lstStyle/>
                    <a:p>
                      <a:pPr algn="l" rtl="1">
                        <a:lnSpc>
                          <a:spcPct val="115000"/>
                        </a:lnSpc>
                        <a:spcAft>
                          <a:spcPts val="1000"/>
                        </a:spcAft>
                      </a:pPr>
                      <a:r>
                        <a:rPr lang="en-US" sz="900" dirty="0">
                          <a:effectLst/>
                        </a:rPr>
                        <a:t>1.8</a:t>
                      </a:r>
                      <a:endParaRPr lang="en-US" sz="900" dirty="0">
                        <a:effectLst/>
                        <a:latin typeface="Calibri"/>
                        <a:ea typeface="Calibri"/>
                        <a:cs typeface="Arial"/>
                      </a:endParaRPr>
                    </a:p>
                  </a:txBody>
                  <a:tcPr marL="37534" marR="37534" marT="0" marB="0" anchor="b"/>
                </a:tc>
                <a:tc>
                  <a:txBody>
                    <a:bodyPr/>
                    <a:lstStyle/>
                    <a:p>
                      <a:pPr algn="l" rtl="1">
                        <a:lnSpc>
                          <a:spcPct val="115000"/>
                        </a:lnSpc>
                        <a:spcAft>
                          <a:spcPts val="1000"/>
                        </a:spcAft>
                      </a:pPr>
                      <a:r>
                        <a:rPr lang="en-US" sz="900" dirty="0">
                          <a:effectLst/>
                        </a:rPr>
                        <a:t>52</a:t>
                      </a:r>
                      <a:endParaRPr lang="en-US" sz="900" dirty="0">
                        <a:effectLst/>
                        <a:latin typeface="Calibri"/>
                        <a:ea typeface="Calibri"/>
                        <a:cs typeface="Arial"/>
                      </a:endParaRPr>
                    </a:p>
                  </a:txBody>
                  <a:tcPr marL="37534" marR="37534" marT="0" marB="0" anchor="b"/>
                </a:tc>
                <a:tc>
                  <a:txBody>
                    <a:bodyPr/>
                    <a:lstStyle/>
                    <a:p>
                      <a:pPr algn="r" rtl="1">
                        <a:lnSpc>
                          <a:spcPct val="115000"/>
                        </a:lnSpc>
                        <a:spcAft>
                          <a:spcPts val="1000"/>
                        </a:spcAft>
                      </a:pPr>
                      <a:r>
                        <a:rPr lang="en-US" sz="900" dirty="0">
                          <a:effectLst/>
                        </a:rPr>
                        <a:t> </a:t>
                      </a:r>
                    </a:p>
                    <a:p>
                      <a:pPr algn="l" rtl="1">
                        <a:lnSpc>
                          <a:spcPct val="115000"/>
                        </a:lnSpc>
                        <a:spcAft>
                          <a:spcPts val="1000"/>
                        </a:spcAft>
                      </a:pPr>
                      <a:r>
                        <a:rPr lang="en-US" sz="900" dirty="0">
                          <a:effectLst/>
                        </a:rPr>
                        <a:t>10</a:t>
                      </a:r>
                      <a:endParaRPr lang="en-US" sz="900" dirty="0">
                        <a:effectLst/>
                        <a:latin typeface="Calibri"/>
                        <a:ea typeface="Calibri"/>
                        <a:cs typeface="Arial"/>
                      </a:endParaRPr>
                    </a:p>
                  </a:txBody>
                  <a:tcPr marL="37534" marR="37534" marT="0" marB="0"/>
                </a:tc>
                <a:tc>
                  <a:txBody>
                    <a:bodyPr/>
                    <a:lstStyle/>
                    <a:p>
                      <a:pPr algn="r" rtl="1">
                        <a:lnSpc>
                          <a:spcPct val="115000"/>
                        </a:lnSpc>
                        <a:spcAft>
                          <a:spcPts val="1000"/>
                        </a:spcAft>
                      </a:pPr>
                      <a:r>
                        <a:rPr lang="en-US" sz="900" dirty="0">
                          <a:effectLst/>
                        </a:rPr>
                        <a:t> </a:t>
                      </a:r>
                    </a:p>
                    <a:p>
                      <a:pPr algn="l" rtl="1">
                        <a:lnSpc>
                          <a:spcPct val="115000"/>
                        </a:lnSpc>
                        <a:spcAft>
                          <a:spcPts val="1000"/>
                        </a:spcAft>
                      </a:pPr>
                      <a:r>
                        <a:rPr lang="en-US" sz="900" dirty="0">
                          <a:effectLst/>
                        </a:rPr>
                        <a:t>520</a:t>
                      </a:r>
                      <a:endParaRPr lang="en-US" sz="900" dirty="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ORACAL CHEWABLE</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dirty="0">
                          <a:effectLst/>
                        </a:rPr>
                        <a:t>2205</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dirty="0">
                          <a:effectLst/>
                        </a:rPr>
                        <a:t>10.5</a:t>
                      </a:r>
                      <a:endParaRPr lang="en-US" sz="900" dirty="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210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2100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MOBICOL 200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153</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3060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SEREPAM  5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1028.571</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57</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7</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400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LARICID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2253.6</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12</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3756</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ORALUTE</a:t>
                      </a:r>
                      <a:endParaRPr lang="en-US" sz="90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450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50</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500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SPIRONE</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257.1429</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14</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7</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100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LARICID 500 MG</a:t>
                      </a:r>
                      <a:endParaRPr lang="en-US" sz="900" dirty="0">
                        <a:effectLst/>
                        <a:latin typeface="Calibri"/>
                        <a:ea typeface="Calibri"/>
                        <a:cs typeface="Arial"/>
                      </a:endParaRPr>
                    </a:p>
                  </a:txBody>
                  <a:tcPr marL="37534" marR="37534" marT="0" marB="0"/>
                </a:tc>
              </a:tr>
              <a:tr h="378254">
                <a:tc>
                  <a:txBody>
                    <a:bodyPr/>
                    <a:lstStyle/>
                    <a:p>
                      <a:pPr algn="l" rtl="0">
                        <a:lnSpc>
                          <a:spcPct val="150000"/>
                        </a:lnSpc>
                        <a:spcAft>
                          <a:spcPts val="0"/>
                        </a:spcAft>
                      </a:pPr>
                      <a:r>
                        <a:rPr lang="en-US" sz="900">
                          <a:effectLst/>
                        </a:rPr>
                        <a:t>1284.48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4.8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268</a:t>
                      </a:r>
                      <a:endParaRPr lang="en-US" sz="900">
                        <a:effectLst/>
                        <a:latin typeface="Calibri"/>
                        <a:ea typeface="Calibri"/>
                        <a:cs typeface="Arial"/>
                      </a:endParaRPr>
                    </a:p>
                  </a:txBody>
                  <a:tcPr marL="37534" marR="37534" marT="0" marB="0" anchor="b"/>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20</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a:effectLst/>
                        </a:rPr>
                        <a:t> </a:t>
                      </a:r>
                    </a:p>
                    <a:p>
                      <a:pPr algn="l" rtl="0">
                        <a:lnSpc>
                          <a:spcPct val="150000"/>
                        </a:lnSpc>
                        <a:spcAft>
                          <a:spcPts val="0"/>
                        </a:spcAft>
                      </a:pPr>
                      <a:r>
                        <a:rPr lang="en-US" sz="900">
                          <a:effectLst/>
                        </a:rPr>
                        <a:t>5352</a:t>
                      </a:r>
                      <a:endParaRPr lang="en-US" sz="900">
                        <a:effectLst/>
                        <a:latin typeface="Calibri"/>
                        <a:ea typeface="Calibri"/>
                        <a:cs typeface="Arial"/>
                      </a:endParaRPr>
                    </a:p>
                  </a:txBody>
                  <a:tcPr marL="37534" marR="37534" marT="0" marB="0"/>
                </a:tc>
                <a:tc>
                  <a:txBody>
                    <a:bodyPr/>
                    <a:lstStyle/>
                    <a:p>
                      <a:pPr algn="l" rtl="0">
                        <a:lnSpc>
                          <a:spcPct val="150000"/>
                        </a:lnSpc>
                        <a:spcAft>
                          <a:spcPts val="0"/>
                        </a:spcAft>
                      </a:pPr>
                      <a:r>
                        <a:rPr lang="en-US" sz="900" dirty="0">
                          <a:effectLst/>
                        </a:rPr>
                        <a:t> </a:t>
                      </a:r>
                    </a:p>
                    <a:p>
                      <a:pPr algn="l" rtl="0">
                        <a:lnSpc>
                          <a:spcPct val="150000"/>
                        </a:lnSpc>
                        <a:spcAft>
                          <a:spcPts val="0"/>
                        </a:spcAft>
                      </a:pPr>
                      <a:r>
                        <a:rPr lang="en-US" sz="900" dirty="0">
                          <a:effectLst/>
                        </a:rPr>
                        <a:t>PHENOTAB 15 MG</a:t>
                      </a:r>
                      <a:endParaRPr lang="en-US" sz="900" dirty="0">
                        <a:effectLst/>
                        <a:latin typeface="Calibri"/>
                        <a:ea typeface="Calibri"/>
                        <a:cs typeface="Arial"/>
                      </a:endParaRPr>
                    </a:p>
                  </a:txBody>
                  <a:tcPr marL="37534" marR="37534" marT="0" marB="0"/>
                </a:tc>
              </a:tr>
              <a:tr h="378131">
                <a:tc gridSpan="6">
                  <a:txBody>
                    <a:bodyPr/>
                    <a:lstStyle/>
                    <a:p>
                      <a:pPr algn="l" rtl="0">
                        <a:lnSpc>
                          <a:spcPct val="150000"/>
                        </a:lnSpc>
                        <a:spcAft>
                          <a:spcPts val="0"/>
                        </a:spcAft>
                      </a:pPr>
                      <a:r>
                        <a:rPr lang="en-US" sz="900" dirty="0">
                          <a:effectLst/>
                        </a:rPr>
                        <a:t>Total lost cost (NIS) =8732.674</a:t>
                      </a:r>
                    </a:p>
                    <a:p>
                      <a:pPr algn="l" rtl="0">
                        <a:lnSpc>
                          <a:spcPct val="150000"/>
                        </a:lnSpc>
                        <a:spcAft>
                          <a:spcPts val="0"/>
                        </a:spcAft>
                      </a:pPr>
                      <a:r>
                        <a:rPr lang="en-US" sz="900" dirty="0">
                          <a:effectLst/>
                        </a:rPr>
                        <a:t> </a:t>
                      </a:r>
                      <a:endParaRPr lang="en-US" sz="900" dirty="0">
                        <a:effectLst/>
                        <a:latin typeface="Calibri"/>
                        <a:ea typeface="Calibri"/>
                        <a:cs typeface="Arial"/>
                      </a:endParaRPr>
                    </a:p>
                  </a:txBody>
                  <a:tcPr marL="37534" marR="37534"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9758860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35515409"/>
              </p:ext>
            </p:extLst>
          </p:nvPr>
        </p:nvGraphicFramePr>
        <p:xfrm>
          <a:off x="1115616" y="1340768"/>
          <a:ext cx="6912768" cy="4640103"/>
        </p:xfrm>
        <a:graphic>
          <a:graphicData uri="http://schemas.openxmlformats.org/drawingml/2006/table">
            <a:tbl>
              <a:tblPr firstRow="1" firstCol="1" bandRow="1">
                <a:tableStyleId>{5C22544A-7EE6-4342-B048-85BDC9FD1C3A}</a:tableStyleId>
              </a:tblPr>
              <a:tblGrid>
                <a:gridCol w="671983"/>
                <a:gridCol w="1264611"/>
                <a:gridCol w="618837"/>
                <a:gridCol w="619564"/>
                <a:gridCol w="608643"/>
                <a:gridCol w="770270"/>
                <a:gridCol w="755709"/>
                <a:gridCol w="642135"/>
                <a:gridCol w="961016"/>
              </a:tblGrid>
              <a:tr h="838425">
                <a:tc>
                  <a:txBody>
                    <a:bodyPr/>
                    <a:lstStyle/>
                    <a:p>
                      <a:pPr algn="l" rtl="0">
                        <a:lnSpc>
                          <a:spcPct val="150000"/>
                        </a:lnSpc>
                        <a:spcAft>
                          <a:spcPts val="0"/>
                        </a:spcAft>
                      </a:pPr>
                      <a:r>
                        <a:rPr lang="en-US" sz="700">
                          <a:effectLst/>
                        </a:rPr>
                        <a:t>Batch #</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Product</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Defects of Al (Kg)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cost of one KG of AL</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Lost cost</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Defects of PVC(Kg)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cost of one KG of PVC</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Lost cost</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98690">
                <a:tc>
                  <a:txBody>
                    <a:bodyPr/>
                    <a:lstStyle/>
                    <a:p>
                      <a:pPr algn="l" rtl="0">
                        <a:lnSpc>
                          <a:spcPct val="150000"/>
                        </a:lnSpc>
                        <a:spcAft>
                          <a:spcPts val="0"/>
                        </a:spcAft>
                      </a:pPr>
                      <a:r>
                        <a:rPr lang="en-US" sz="700">
                          <a:effectLst/>
                        </a:rPr>
                        <a:t>110007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NAPREX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2.06</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82.77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14.1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167.79</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96360">
                <a:tc>
                  <a:txBody>
                    <a:bodyPr/>
                    <a:lstStyle/>
                    <a:p>
                      <a:pPr algn="l" rtl="0">
                        <a:lnSpc>
                          <a:spcPct val="150000"/>
                        </a:lnSpc>
                        <a:spcAft>
                          <a:spcPts val="0"/>
                        </a:spcAft>
                      </a:pPr>
                      <a:r>
                        <a:rPr lang="en-US" sz="700">
                          <a:effectLst/>
                        </a:rPr>
                        <a:t>100155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ERYTHROTAB</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12.4</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498.23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26.6</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316.54</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110034</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ORACAL CHEWABLE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1.08</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43.39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105.91</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100682</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MOBICOL 200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2.25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90.41</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163.03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59679">
                <a:tc>
                  <a:txBody>
                    <a:bodyPr/>
                    <a:lstStyle/>
                    <a:p>
                      <a:pPr algn="l" rtl="0">
                        <a:lnSpc>
                          <a:spcPct val="150000"/>
                        </a:lnSpc>
                        <a:spcAft>
                          <a:spcPts val="0"/>
                        </a:spcAft>
                      </a:pPr>
                      <a:r>
                        <a:rPr lang="en-US" sz="700">
                          <a:effectLst/>
                        </a:rPr>
                        <a:t>110059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SEREPAM  5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3.7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148.67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21.9</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260.61</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384105">
                <a:tc>
                  <a:txBody>
                    <a:bodyPr/>
                    <a:lstStyle/>
                    <a:p>
                      <a:pPr algn="l" rtl="0">
                        <a:lnSpc>
                          <a:spcPct val="150000"/>
                        </a:lnSpc>
                        <a:spcAft>
                          <a:spcPts val="0"/>
                        </a:spcAft>
                      </a:pPr>
                      <a:r>
                        <a:rPr lang="en-US" sz="700">
                          <a:effectLst/>
                        </a:rPr>
                        <a:t>100853</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LARICID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1.67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67.10</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130.9</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31731">
                <a:tc>
                  <a:txBody>
                    <a:bodyPr/>
                    <a:lstStyle/>
                    <a:p>
                      <a:pPr algn="l" rtl="0">
                        <a:lnSpc>
                          <a:spcPct val="150000"/>
                        </a:lnSpc>
                        <a:spcAft>
                          <a:spcPts val="0"/>
                        </a:spcAft>
                      </a:pPr>
                      <a:r>
                        <a:rPr lang="en-US" sz="700">
                          <a:effectLst/>
                        </a:rPr>
                        <a:t>100721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ORALUTE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2.38</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95.63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20.5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243.95</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270160">
                <a:tc>
                  <a:txBody>
                    <a:bodyPr/>
                    <a:lstStyle/>
                    <a:p>
                      <a:pPr algn="l" rtl="0">
                        <a:lnSpc>
                          <a:spcPct val="150000"/>
                        </a:lnSpc>
                        <a:spcAft>
                          <a:spcPts val="0"/>
                        </a:spcAft>
                      </a:pPr>
                      <a:r>
                        <a:rPr lang="en-US" sz="700">
                          <a:effectLst/>
                        </a:rPr>
                        <a:t>100517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SPIRONE</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0.95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38.17</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8.7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103.53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384105">
                <a:tc>
                  <a:txBody>
                    <a:bodyPr/>
                    <a:lstStyle/>
                    <a:p>
                      <a:pPr algn="l" rtl="0">
                        <a:lnSpc>
                          <a:spcPct val="150000"/>
                        </a:lnSpc>
                        <a:spcAft>
                          <a:spcPts val="0"/>
                        </a:spcAft>
                      </a:pPr>
                      <a:r>
                        <a:rPr lang="en-US" sz="700">
                          <a:effectLst/>
                        </a:rPr>
                        <a:t>100873</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LARICID 500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1.85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74.33</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11.7</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139.23</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a:txBody>
                    <a:bodyPr/>
                    <a:lstStyle/>
                    <a:p>
                      <a:pPr algn="l" rtl="0">
                        <a:lnSpc>
                          <a:spcPct val="150000"/>
                        </a:lnSpc>
                        <a:spcAft>
                          <a:spcPts val="0"/>
                        </a:spcAft>
                      </a:pPr>
                      <a:r>
                        <a:rPr lang="en-US" sz="700">
                          <a:effectLst/>
                        </a:rPr>
                        <a:t>100851</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PHENOTAB 15 MG</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3.05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40.18</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122.55</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20</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700">
                          <a:effectLst/>
                        </a:rPr>
                        <a:t>11.9</a:t>
                      </a:r>
                      <a:endParaRPr lang="en-US" sz="800">
                        <a:effectLst/>
                        <a:latin typeface="Calibri"/>
                        <a:ea typeface="Calibri"/>
                        <a:cs typeface="Arial"/>
                      </a:endParaRPr>
                    </a:p>
                  </a:txBody>
                  <a:tcPr marL="49556" marR="49556" marT="0" marB="0" anchor="b"/>
                </a:tc>
                <a:tc>
                  <a:txBody>
                    <a:bodyPr/>
                    <a:lstStyle/>
                    <a:p>
                      <a:pPr algn="l" rtl="0">
                        <a:lnSpc>
                          <a:spcPct val="150000"/>
                        </a:lnSpc>
                        <a:spcAft>
                          <a:spcPts val="0"/>
                        </a:spcAft>
                      </a:pPr>
                      <a:r>
                        <a:rPr lang="en-US" sz="700">
                          <a:effectLst/>
                        </a:rPr>
                        <a:t>238</a:t>
                      </a:r>
                      <a:endParaRPr lang="en-US" sz="800">
                        <a:effectLst/>
                        <a:latin typeface="Calibri"/>
                        <a:ea typeface="Calibri"/>
                        <a:cs typeface="Arial"/>
                      </a:endParaRPr>
                    </a:p>
                  </a:txBody>
                  <a:tcPr marL="49556" marR="49556" marT="0" marB="0" anchor="b"/>
                </a:tc>
                <a:tc>
                  <a:txBody>
                    <a:bodyPr/>
                    <a:lstStyle/>
                    <a:p>
                      <a:pPr algn="r" rtl="1">
                        <a:lnSpc>
                          <a:spcPct val="115000"/>
                        </a:lnSpc>
                        <a:spcAft>
                          <a:spcPts val="1000"/>
                        </a:spcAft>
                      </a:pPr>
                      <a:r>
                        <a:rPr lang="en-US" sz="800">
                          <a:effectLst/>
                        </a:rPr>
                        <a:t> </a:t>
                      </a:r>
                      <a:endParaRPr lang="en-US" sz="800">
                        <a:effectLst/>
                        <a:latin typeface="Calibri"/>
                        <a:ea typeface="Calibri"/>
                        <a:cs typeface="Arial"/>
                      </a:endParaRPr>
                    </a:p>
                  </a:txBody>
                  <a:tcPr marL="0" marR="0" marT="0" marB="0" anchor="ctr"/>
                </a:tc>
              </a:tr>
              <a:tr h="419212">
                <a:tc gridSpan="4">
                  <a:txBody>
                    <a:bodyPr/>
                    <a:lstStyle/>
                    <a:p>
                      <a:pPr algn="l" rtl="0">
                        <a:lnSpc>
                          <a:spcPct val="150000"/>
                        </a:lnSpc>
                        <a:spcAft>
                          <a:spcPts val="0"/>
                        </a:spcAft>
                      </a:pPr>
                      <a:r>
                        <a:rPr lang="en-US" sz="700">
                          <a:effectLst/>
                        </a:rPr>
                        <a:t>Total cost</a:t>
                      </a:r>
                      <a:endParaRPr lang="en-US" sz="800">
                        <a:effectLst/>
                        <a:latin typeface="Calibri"/>
                        <a:ea typeface="Calibri"/>
                        <a:cs typeface="Arial"/>
                      </a:endParaRPr>
                    </a:p>
                  </a:txBody>
                  <a:tcPr marL="49556" marR="49556" marT="0"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rtl="0">
                        <a:lnSpc>
                          <a:spcPct val="150000"/>
                        </a:lnSpc>
                        <a:spcAft>
                          <a:spcPts val="0"/>
                        </a:spcAft>
                      </a:pPr>
                      <a:r>
                        <a:rPr lang="en-US" sz="700">
                          <a:effectLst/>
                        </a:rPr>
                        <a:t>1261.25</a:t>
                      </a:r>
                      <a:endParaRPr lang="en-US" sz="800">
                        <a:effectLst/>
                        <a:latin typeface="Calibri"/>
                        <a:ea typeface="Calibri"/>
                        <a:cs typeface="Arial"/>
                      </a:endParaRPr>
                    </a:p>
                  </a:txBody>
                  <a:tcPr marL="49556" marR="49556" marT="0" marB="0" anchor="b"/>
                </a:tc>
                <a:tc gridSpan="2">
                  <a:txBody>
                    <a:bodyPr/>
                    <a:lstStyle/>
                    <a:p>
                      <a:pPr algn="l" rtl="0">
                        <a:lnSpc>
                          <a:spcPct val="150000"/>
                        </a:lnSpc>
                        <a:spcAft>
                          <a:spcPts val="0"/>
                        </a:spcAft>
                      </a:pPr>
                      <a:r>
                        <a:rPr lang="en-US" sz="700">
                          <a:effectLst/>
                        </a:rPr>
                        <a:t>Total cost</a:t>
                      </a:r>
                      <a:endParaRPr lang="en-US" sz="800">
                        <a:effectLst/>
                        <a:latin typeface="Calibri"/>
                        <a:ea typeface="Calibri"/>
                        <a:cs typeface="Arial"/>
                      </a:endParaRPr>
                    </a:p>
                  </a:txBody>
                  <a:tcPr marL="49556" marR="49556" marT="0" marB="0" anchor="ctr"/>
                </a:tc>
                <a:tc hMerge="1">
                  <a:txBody>
                    <a:bodyPr/>
                    <a:lstStyle/>
                    <a:p>
                      <a:endParaRPr lang="en-US"/>
                    </a:p>
                  </a:txBody>
                  <a:tcPr/>
                </a:tc>
                <a:tc>
                  <a:txBody>
                    <a:bodyPr/>
                    <a:lstStyle/>
                    <a:p>
                      <a:pPr algn="l" rtl="0">
                        <a:lnSpc>
                          <a:spcPct val="150000"/>
                        </a:lnSpc>
                        <a:spcAft>
                          <a:spcPts val="0"/>
                        </a:spcAft>
                      </a:pPr>
                      <a:r>
                        <a:rPr lang="en-US" sz="700">
                          <a:effectLst/>
                        </a:rPr>
                        <a:t>1869.5</a:t>
                      </a:r>
                      <a:endParaRPr lang="en-US" sz="800">
                        <a:effectLst/>
                        <a:latin typeface="Calibri"/>
                        <a:ea typeface="Calibri"/>
                        <a:cs typeface="Arial"/>
                      </a:endParaRPr>
                    </a:p>
                  </a:txBody>
                  <a:tcPr marL="49556" marR="49556" marT="0" marB="0" anchor="ctr"/>
                </a:tc>
                <a:tc>
                  <a:txBody>
                    <a:bodyPr/>
                    <a:lstStyle/>
                    <a:p>
                      <a:pPr algn="l" rtl="0">
                        <a:lnSpc>
                          <a:spcPct val="150000"/>
                        </a:lnSpc>
                        <a:spcAft>
                          <a:spcPts val="0"/>
                        </a:spcAft>
                      </a:pPr>
                      <a:r>
                        <a:rPr lang="en-US" sz="900" dirty="0">
                          <a:effectLst/>
                        </a:rPr>
                        <a:t> </a:t>
                      </a:r>
                      <a:endParaRPr lang="en-US" sz="800" dirty="0">
                        <a:effectLst/>
                        <a:latin typeface="Calibri"/>
                        <a:ea typeface="Calibri"/>
                        <a:cs typeface="Arial"/>
                      </a:endParaRPr>
                    </a:p>
                  </a:txBody>
                  <a:tcPr marL="49556" marR="49556" marT="0" marB="0" anchor="b"/>
                </a:tc>
              </a:tr>
            </a:tbl>
          </a:graphicData>
        </a:graphic>
      </p:graphicFrame>
    </p:spTree>
    <p:extLst>
      <p:ext uri="{BB962C8B-B14F-4D97-AF65-F5344CB8AC3E}">
        <p14:creationId xmlns:p14="http://schemas.microsoft.com/office/powerpoint/2010/main" val="34652443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2072219"/>
            <a:ext cx="7200800" cy="3118803"/>
          </a:xfrm>
          <a:prstGeom prst="rect">
            <a:avLst/>
          </a:prstGeom>
        </p:spPr>
        <p:txBody>
          <a:bodyPr wrap="square">
            <a:spAutoFit/>
          </a:bodyPr>
          <a:lstStyle/>
          <a:p>
            <a:pPr>
              <a:lnSpc>
                <a:spcPct val="150000"/>
              </a:lnSpc>
              <a:spcAft>
                <a:spcPts val="1000"/>
              </a:spcAft>
            </a:pPr>
            <a:r>
              <a:rPr lang="en-US" sz="2400" b="1" dirty="0" smtClean="0">
                <a:effectLst/>
                <a:latin typeface="Cambria"/>
                <a:ea typeface="Times New Roman"/>
                <a:cs typeface="Times New Roman"/>
              </a:rPr>
              <a:t>Total cost of all defects=1261.25+1869.5+8732.674=11863.424</a:t>
            </a:r>
          </a:p>
          <a:p>
            <a:pPr>
              <a:lnSpc>
                <a:spcPct val="150000"/>
              </a:lnSpc>
              <a:spcAft>
                <a:spcPts val="1000"/>
              </a:spcAft>
            </a:pP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Total losses from time and  defects=1,712,043+11863.424=</a:t>
            </a:r>
            <a:r>
              <a:rPr lang="en-US" sz="2400" b="1" dirty="0" smtClean="0">
                <a:solidFill>
                  <a:srgbClr val="FF0000"/>
                </a:solidFill>
                <a:effectLst/>
                <a:latin typeface="Cambria"/>
                <a:ea typeface="Times New Roman"/>
                <a:cs typeface="Times New Roman"/>
              </a:rPr>
              <a:t>1,723,907 NIS.</a:t>
            </a:r>
            <a:endParaRPr lang="en-US" sz="2400" dirty="0">
              <a:effectLst/>
              <a:latin typeface="Calibri"/>
              <a:ea typeface="Calibri"/>
              <a:cs typeface="Arial"/>
            </a:endParaRPr>
          </a:p>
        </p:txBody>
      </p:sp>
    </p:spTree>
    <p:extLst>
      <p:ext uri="{BB962C8B-B14F-4D97-AF65-F5344CB8AC3E}">
        <p14:creationId xmlns:p14="http://schemas.microsoft.com/office/powerpoint/2010/main" val="3157919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836712"/>
            <a:ext cx="4164923" cy="461665"/>
          </a:xfrm>
          <a:prstGeom prst="rect">
            <a:avLst/>
          </a:prstGeom>
        </p:spPr>
        <p:txBody>
          <a:bodyPr wrap="none">
            <a:spAutoFit/>
          </a:bodyPr>
          <a:lstStyle/>
          <a:p>
            <a:r>
              <a:rPr lang="en-US" sz="2400" b="1" dirty="0" smtClean="0"/>
              <a:t>6. Sigma </a:t>
            </a:r>
            <a:r>
              <a:rPr lang="en-US" sz="2400" b="1" dirty="0"/>
              <a:t>level calculations</a:t>
            </a:r>
            <a:endParaRPr lang="en-US" sz="2400" dirty="0"/>
          </a:p>
        </p:txBody>
      </p:sp>
      <p:sp>
        <p:nvSpPr>
          <p:cNvPr id="3" name="Rectangle 2"/>
          <p:cNvSpPr/>
          <p:nvPr/>
        </p:nvSpPr>
        <p:spPr>
          <a:xfrm>
            <a:off x="899592" y="1592600"/>
            <a:ext cx="7560840" cy="4226798"/>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We calculated defects per million and long term sigma level that are followed in the blistering process for three blistering machines</a:t>
            </a: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Defects per million=∑Defects/∑Output of tablets*1,000,000</a:t>
            </a:r>
            <a:endParaRPr lang="en-US" sz="2400" dirty="0" smtClean="0">
              <a:effectLst/>
              <a:latin typeface="Calibri"/>
              <a:ea typeface="Calibri"/>
              <a:cs typeface="Arial"/>
            </a:endParaRPr>
          </a:p>
          <a:p>
            <a:pPr>
              <a:lnSpc>
                <a:spcPct val="150000"/>
              </a:lnSpc>
              <a:spcAft>
                <a:spcPts val="1000"/>
              </a:spcAft>
            </a:pPr>
            <a:r>
              <a:rPr lang="en-US" sz="2400" b="1" dirty="0" smtClean="0">
                <a:effectLst/>
                <a:latin typeface="Cambria"/>
                <a:ea typeface="Times New Roman"/>
                <a:cs typeface="Times New Roman"/>
              </a:rPr>
              <a:t>Long term sigma level=NORMSINV {1-(∑Defects/∑Output of tablets)} + 1.5</a:t>
            </a:r>
            <a:endParaRPr lang="en-US" sz="2400" dirty="0">
              <a:effectLst/>
              <a:latin typeface="Calibri"/>
              <a:ea typeface="Calibri"/>
              <a:cs typeface="Arial"/>
            </a:endParaRPr>
          </a:p>
        </p:txBody>
      </p:sp>
    </p:spTree>
    <p:extLst>
      <p:ext uri="{BB962C8B-B14F-4D97-AF65-F5344CB8AC3E}">
        <p14:creationId xmlns:p14="http://schemas.microsoft.com/office/powerpoint/2010/main" val="2182007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772816"/>
            <a:ext cx="7848872" cy="3970318"/>
          </a:xfrm>
          <a:prstGeom prst="rect">
            <a:avLst/>
          </a:prstGeom>
        </p:spPr>
        <p:txBody>
          <a:bodyPr wrap="square">
            <a:spAutoFit/>
          </a:bodyPr>
          <a:lstStyle/>
          <a:p>
            <a:pPr>
              <a:lnSpc>
                <a:spcPct val="150000"/>
              </a:lnSpc>
            </a:pPr>
            <a:r>
              <a:rPr lang="en-US" sz="2400" dirty="0" smtClean="0">
                <a:solidFill>
                  <a:srgbClr val="000000"/>
                </a:solidFill>
                <a:effectLst/>
                <a:latin typeface="Cambria"/>
                <a:ea typeface="Calibri"/>
                <a:cs typeface="Berkeley-Medium"/>
              </a:rPr>
              <a:t>Pharmaceutical industry is a very sensitive and dangerous industry  because it deals with people's life . so we choose to apply six sigma as a disciplined, data driven problem solving approach supported by powerful statistical order to reduce variation and improve quality of products and tools in business processes in the way to achieve perfection.</a:t>
            </a:r>
            <a:endParaRPr lang="en-US" sz="2400" dirty="0">
              <a:effectLst/>
              <a:latin typeface="Calibri"/>
              <a:ea typeface="Calibri"/>
              <a:cs typeface="Arial"/>
            </a:endParaRPr>
          </a:p>
        </p:txBody>
      </p:sp>
      <p:sp>
        <p:nvSpPr>
          <p:cNvPr id="3" name="TextBox 2"/>
          <p:cNvSpPr txBox="1"/>
          <p:nvPr/>
        </p:nvSpPr>
        <p:spPr>
          <a:xfrm>
            <a:off x="1181782" y="1052736"/>
            <a:ext cx="2108269" cy="523220"/>
          </a:xfrm>
          <a:prstGeom prst="rect">
            <a:avLst/>
          </a:prstGeom>
          <a:noFill/>
        </p:spPr>
        <p:txBody>
          <a:bodyPr wrap="none" rtlCol="0">
            <a:spAutoFit/>
          </a:bodyPr>
          <a:lstStyle/>
          <a:p>
            <a:r>
              <a:rPr lang="en-US" sz="2800" b="1" dirty="0" smtClean="0"/>
              <a:t>Motivation </a:t>
            </a:r>
            <a:endParaRPr lang="en-US" sz="2800" b="1" dirty="0"/>
          </a:p>
        </p:txBody>
      </p:sp>
    </p:spTree>
    <p:extLst>
      <p:ext uri="{BB962C8B-B14F-4D97-AF65-F5344CB8AC3E}">
        <p14:creationId xmlns:p14="http://schemas.microsoft.com/office/powerpoint/2010/main" val="21268484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9752" y="2903215"/>
            <a:ext cx="5544616" cy="1328569"/>
          </a:xfrm>
          <a:prstGeom prst="rect">
            <a:avLst/>
          </a:prstGeom>
        </p:spPr>
        <p:txBody>
          <a:bodyPr wrap="square">
            <a:spAutoFit/>
          </a:bodyPr>
          <a:lstStyle/>
          <a:p>
            <a:pPr>
              <a:lnSpc>
                <a:spcPct val="150000"/>
              </a:lnSpc>
              <a:spcAft>
                <a:spcPts val="1000"/>
              </a:spcAft>
            </a:pPr>
            <a:r>
              <a:rPr lang="en-US" sz="2400" dirty="0" smtClean="0">
                <a:effectLst/>
                <a:latin typeface="Cambria"/>
                <a:ea typeface="Times New Roman"/>
                <a:cs typeface="Times New Roman"/>
              </a:rPr>
              <a:t>Defects per million=</a:t>
            </a:r>
            <a:r>
              <a:rPr lang="en-US" sz="2400" dirty="0" smtClean="0">
                <a:solidFill>
                  <a:srgbClr val="000000"/>
                </a:solidFill>
                <a:effectLst/>
                <a:latin typeface="Cambria"/>
                <a:ea typeface="Times New Roman"/>
                <a:cs typeface="Arial"/>
              </a:rPr>
              <a:t>11753.89</a:t>
            </a:r>
            <a:endParaRPr lang="en-US" sz="2400" dirty="0" smtClean="0">
              <a:effectLst/>
              <a:latin typeface="Calibri"/>
              <a:ea typeface="Calibri"/>
              <a:cs typeface="Arial"/>
            </a:endParaRPr>
          </a:p>
          <a:p>
            <a:pPr>
              <a:lnSpc>
                <a:spcPct val="150000"/>
              </a:lnSpc>
              <a:spcAft>
                <a:spcPts val="1000"/>
              </a:spcAft>
            </a:pPr>
            <a:r>
              <a:rPr lang="en-US" sz="2400" dirty="0" smtClean="0">
                <a:effectLst/>
                <a:latin typeface="Cambria"/>
                <a:ea typeface="Times New Roman"/>
                <a:cs typeface="Times New Roman"/>
              </a:rPr>
              <a:t>Long term sigma level=3.8</a:t>
            </a:r>
            <a:endParaRPr lang="en-US" sz="2400" dirty="0">
              <a:effectLst/>
              <a:latin typeface="Calibri"/>
              <a:ea typeface="Calibri"/>
              <a:cs typeface="Arial"/>
            </a:endParaRPr>
          </a:p>
        </p:txBody>
      </p:sp>
    </p:spTree>
    <p:extLst>
      <p:ext uri="{BB962C8B-B14F-4D97-AF65-F5344CB8AC3E}">
        <p14:creationId xmlns:p14="http://schemas.microsoft.com/office/powerpoint/2010/main" val="2138860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692696"/>
            <a:ext cx="1757212" cy="523220"/>
          </a:xfrm>
          <a:prstGeom prst="rect">
            <a:avLst/>
          </a:prstGeom>
        </p:spPr>
        <p:txBody>
          <a:bodyPr wrap="none">
            <a:spAutoFit/>
          </a:bodyPr>
          <a:lstStyle/>
          <a:p>
            <a:r>
              <a:rPr lang="en-US" sz="2800" b="1" dirty="0"/>
              <a:t>IMPROVE</a:t>
            </a:r>
            <a:endParaRPr lang="en-US" sz="2800" dirty="0"/>
          </a:p>
        </p:txBody>
      </p:sp>
      <p:sp>
        <p:nvSpPr>
          <p:cNvPr id="3" name="TextBox 2"/>
          <p:cNvSpPr txBox="1"/>
          <p:nvPr/>
        </p:nvSpPr>
        <p:spPr>
          <a:xfrm>
            <a:off x="1547664" y="1556792"/>
            <a:ext cx="2232248" cy="461665"/>
          </a:xfrm>
          <a:prstGeom prst="rect">
            <a:avLst/>
          </a:prstGeom>
          <a:noFill/>
        </p:spPr>
        <p:txBody>
          <a:bodyPr wrap="square" rtlCol="0">
            <a:spAutoFit/>
          </a:bodyPr>
          <a:lstStyle/>
          <a:p>
            <a:pPr algn="l"/>
            <a:r>
              <a:rPr lang="en-US" sz="2400" dirty="0" smtClean="0">
                <a:latin typeface="Cambria" pitchFamily="18" charset="0"/>
              </a:rPr>
              <a:t>Because of:</a:t>
            </a:r>
            <a:endParaRPr lang="en-US" sz="2400" dirty="0">
              <a:latin typeface="Cambria" pitchFamily="18" charset="0"/>
            </a:endParaRPr>
          </a:p>
        </p:txBody>
      </p:sp>
      <p:sp>
        <p:nvSpPr>
          <p:cNvPr id="4" name="Rectangle 3"/>
          <p:cNvSpPr/>
          <p:nvPr/>
        </p:nvSpPr>
        <p:spPr>
          <a:xfrm>
            <a:off x="899592" y="2008098"/>
            <a:ext cx="7416824" cy="2923877"/>
          </a:xfrm>
          <a:prstGeom prst="rect">
            <a:avLst/>
          </a:prstGeom>
        </p:spPr>
        <p:txBody>
          <a:bodyPr wrap="square">
            <a:spAutoFit/>
          </a:bodyPr>
          <a:lstStyle/>
          <a:p>
            <a:pPr marL="342900" lvl="0" indent="-342900">
              <a:lnSpc>
                <a:spcPct val="150000"/>
              </a:lnSpc>
              <a:spcAft>
                <a:spcPts val="1000"/>
              </a:spcAft>
              <a:buFont typeface="+mj-lt"/>
              <a:buAutoNum type="arabicPeriod"/>
            </a:pPr>
            <a:r>
              <a:rPr lang="en-US" dirty="0">
                <a:latin typeface="Cambria"/>
                <a:ea typeface="Times New Roman"/>
                <a:cs typeface="Times New Roman"/>
              </a:rPr>
              <a:t>Limited time.</a:t>
            </a:r>
            <a:endParaRPr lang="en-US" sz="1600" dirty="0">
              <a:latin typeface="Calibri"/>
              <a:ea typeface="Calibri"/>
              <a:cs typeface="Arial"/>
            </a:endParaRPr>
          </a:p>
          <a:p>
            <a:pPr marL="342900" lvl="0" indent="-342900">
              <a:lnSpc>
                <a:spcPct val="150000"/>
              </a:lnSpc>
              <a:spcAft>
                <a:spcPts val="1000"/>
              </a:spcAft>
              <a:buFont typeface="+mj-lt"/>
              <a:buAutoNum type="arabicPeriod"/>
            </a:pPr>
            <a:r>
              <a:rPr lang="en-US" dirty="0">
                <a:latin typeface="Cambria"/>
                <a:ea typeface="Times New Roman"/>
                <a:cs typeface="Times New Roman"/>
              </a:rPr>
              <a:t>The company is satisfied with current quality level so, it didn't accept applying solutions as design of experiments</a:t>
            </a:r>
            <a:r>
              <a:rPr lang="en-US" dirty="0" smtClean="0">
                <a:latin typeface="Cambria"/>
                <a:ea typeface="Times New Roman"/>
                <a:cs typeface="Times New Roman"/>
              </a:rPr>
              <a:t>.</a:t>
            </a:r>
          </a:p>
          <a:p>
            <a:pPr lvl="0">
              <a:lnSpc>
                <a:spcPct val="150000"/>
              </a:lnSpc>
              <a:spcAft>
                <a:spcPts val="1000"/>
              </a:spcAft>
            </a:pPr>
            <a:endParaRPr lang="en-US" sz="1600" dirty="0">
              <a:latin typeface="Calibri"/>
              <a:ea typeface="Calibri"/>
              <a:cs typeface="Arial"/>
            </a:endParaRPr>
          </a:p>
          <a:p>
            <a:pPr>
              <a:lnSpc>
                <a:spcPct val="150000"/>
              </a:lnSpc>
              <a:spcAft>
                <a:spcPts val="1000"/>
              </a:spcAft>
            </a:pPr>
            <a:r>
              <a:rPr lang="en-US" dirty="0">
                <a:latin typeface="Cambria"/>
                <a:ea typeface="Times New Roman"/>
                <a:cs typeface="Times New Roman"/>
              </a:rPr>
              <a:t>So, we suggest some solutions to improve the process that show in the following table:</a:t>
            </a:r>
            <a:endParaRPr lang="en-US" sz="1600" dirty="0">
              <a:effectLst/>
              <a:latin typeface="Calibri"/>
              <a:ea typeface="Calibri"/>
              <a:cs typeface="Arial"/>
            </a:endParaRPr>
          </a:p>
        </p:txBody>
      </p:sp>
    </p:spTree>
    <p:extLst>
      <p:ext uri="{BB962C8B-B14F-4D97-AF65-F5344CB8AC3E}">
        <p14:creationId xmlns:p14="http://schemas.microsoft.com/office/powerpoint/2010/main" val="17262641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34851586"/>
              </p:ext>
            </p:extLst>
          </p:nvPr>
        </p:nvGraphicFramePr>
        <p:xfrm>
          <a:off x="611558" y="836710"/>
          <a:ext cx="7920881" cy="5317557"/>
        </p:xfrm>
        <a:graphic>
          <a:graphicData uri="http://schemas.openxmlformats.org/drawingml/2006/table">
            <a:tbl>
              <a:tblPr firstRow="1" firstCol="1" bandRow="1">
                <a:tableStyleId>{5C22544A-7EE6-4342-B048-85BDC9FD1C3A}</a:tableStyleId>
              </a:tblPr>
              <a:tblGrid>
                <a:gridCol w="2716062"/>
                <a:gridCol w="2436956"/>
                <a:gridCol w="2767863"/>
              </a:tblGrid>
              <a:tr h="202950">
                <a:tc>
                  <a:txBody>
                    <a:bodyPr/>
                    <a:lstStyle/>
                    <a:p>
                      <a:pPr algn="l" rtl="0">
                        <a:lnSpc>
                          <a:spcPct val="150000"/>
                        </a:lnSpc>
                        <a:spcAft>
                          <a:spcPts val="0"/>
                        </a:spcAft>
                      </a:pPr>
                      <a:r>
                        <a:rPr lang="en-US" sz="800">
                          <a:effectLst/>
                        </a:rPr>
                        <a:t>Problem</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Cause</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Suggested Solution</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PVC and Al shiftiness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Defective from supplier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Never use defective raw materials</a:t>
                      </a:r>
                      <a:endParaRPr lang="en-US" sz="800">
                        <a:effectLst/>
                        <a:latin typeface="Calibri"/>
                        <a:ea typeface="Calibri"/>
                        <a:cs typeface="Arial"/>
                      </a:endParaRPr>
                    </a:p>
                  </a:txBody>
                  <a:tcPr marL="36546" marR="36546" marT="0" marB="0"/>
                </a:tc>
              </a:tr>
              <a:tr h="811800">
                <a:tc>
                  <a:txBody>
                    <a:bodyPr/>
                    <a:lstStyle/>
                    <a:p>
                      <a:pPr algn="l" rtl="0">
                        <a:lnSpc>
                          <a:spcPct val="150000"/>
                        </a:lnSpc>
                        <a:spcAft>
                          <a:spcPts val="0"/>
                        </a:spcAft>
                      </a:pPr>
                      <a:r>
                        <a:rPr lang="en-US" sz="800">
                          <a:effectLst/>
                        </a:rPr>
                        <a:t>Camera Problems (extra tablets, breaking tablets).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 excess temperature, hardness of tablet.</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and maintenance employees. Control previous Processs (Mixing and compression).</a:t>
                      </a:r>
                      <a:endParaRPr lang="en-US" sz="800">
                        <a:effectLst/>
                        <a:latin typeface="Calibri"/>
                        <a:ea typeface="Calibri"/>
                        <a:cs typeface="Arial"/>
                      </a:endParaRPr>
                    </a:p>
                  </a:txBody>
                  <a:tcPr marL="36546" marR="36546" marT="0" marB="0"/>
                </a:tc>
              </a:tr>
              <a:tr h="360219">
                <a:tc>
                  <a:txBody>
                    <a:bodyPr/>
                    <a:lstStyle/>
                    <a:p>
                      <a:pPr algn="l" rtl="0">
                        <a:lnSpc>
                          <a:spcPct val="150000"/>
                        </a:lnSpc>
                        <a:spcAft>
                          <a:spcPts val="0"/>
                        </a:spcAft>
                      </a:pPr>
                      <a:r>
                        <a:rPr lang="en-US" sz="800">
                          <a:effectLst/>
                        </a:rPr>
                        <a:t>Unclear batch number.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Calibrating Machine problems.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maintenance employees.</a:t>
                      </a:r>
                      <a:endParaRPr lang="en-US" sz="800">
                        <a:effectLst/>
                        <a:latin typeface="Calibri"/>
                        <a:ea typeface="Calibri"/>
                        <a:cs typeface="Arial"/>
                      </a:endParaRPr>
                    </a:p>
                  </a:txBody>
                  <a:tcPr marL="36546" marR="36546" marT="0" marB="0"/>
                </a:tc>
              </a:tr>
              <a:tr h="360219">
                <a:tc>
                  <a:txBody>
                    <a:bodyPr/>
                    <a:lstStyle/>
                    <a:p>
                      <a:pPr algn="l" rtl="0">
                        <a:lnSpc>
                          <a:spcPct val="150000"/>
                        </a:lnSpc>
                        <a:spcAft>
                          <a:spcPts val="0"/>
                        </a:spcAft>
                      </a:pPr>
                      <a:r>
                        <a:rPr lang="en-US" sz="800">
                          <a:effectLst/>
                        </a:rPr>
                        <a:t>Empty sachets.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a:t>
                      </a:r>
                      <a:endParaRPr lang="en-US" sz="800">
                        <a:effectLst/>
                        <a:latin typeface="Calibri"/>
                        <a:ea typeface="Calibri"/>
                        <a:cs typeface="Arial"/>
                      </a:endParaRPr>
                    </a:p>
                  </a:txBody>
                  <a:tcPr marL="36546" marR="36546" marT="0" marB="0"/>
                </a:tc>
              </a:tr>
              <a:tr h="1014749">
                <a:tc>
                  <a:txBody>
                    <a:bodyPr/>
                    <a:lstStyle/>
                    <a:p>
                      <a:pPr algn="l" rtl="0">
                        <a:lnSpc>
                          <a:spcPct val="150000"/>
                        </a:lnSpc>
                        <a:spcAft>
                          <a:spcPts val="0"/>
                        </a:spcAft>
                      </a:pPr>
                      <a:r>
                        <a:rPr lang="en-US" sz="800">
                          <a:effectLst/>
                        </a:rPr>
                        <a:t>Sealing Problems.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dirty="0">
                          <a:effectLst/>
                        </a:rPr>
                        <a:t>Mold problems, Excess temperature, Labor error, broken rings.</a:t>
                      </a:r>
                      <a:endParaRPr lang="en-US" sz="800" dirty="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and maintenance employees, Replace Local molds with original ones, Replace defective molds, replace rings.</a:t>
                      </a:r>
                      <a:endParaRPr lang="en-US" sz="800">
                        <a:effectLst/>
                        <a:latin typeface="Calibri"/>
                        <a:ea typeface="Calibri"/>
                        <a:cs typeface="Arial"/>
                      </a:endParaRPr>
                    </a:p>
                  </a:txBody>
                  <a:tcPr marL="36546" marR="36546" marT="0" marB="0"/>
                </a:tc>
              </a:tr>
              <a:tr h="741067">
                <a:tc>
                  <a:txBody>
                    <a:bodyPr/>
                    <a:lstStyle/>
                    <a:p>
                      <a:pPr algn="l" rtl="0">
                        <a:lnSpc>
                          <a:spcPct val="150000"/>
                        </a:lnSpc>
                        <a:spcAft>
                          <a:spcPts val="0"/>
                        </a:spcAft>
                      </a:pPr>
                      <a:r>
                        <a:rPr lang="en-US" sz="800">
                          <a:effectLst/>
                        </a:rPr>
                        <a:t>Entering extra tablets under sealing unit.</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Retraining blistering employees, put the barrier part to prevent tablet entering.</a:t>
                      </a:r>
                      <a:endParaRPr lang="en-US" sz="800">
                        <a:effectLst/>
                        <a:latin typeface="Calibri"/>
                        <a:ea typeface="Calibri"/>
                        <a:cs typeface="Arial"/>
                      </a:endParaRPr>
                    </a:p>
                  </a:txBody>
                  <a:tcPr marL="36546" marR="36546" marT="0" marB="0"/>
                </a:tc>
              </a:tr>
              <a:tr h="405901">
                <a:tc>
                  <a:txBody>
                    <a:bodyPr/>
                    <a:lstStyle/>
                    <a:p>
                      <a:pPr algn="l" rtl="0">
                        <a:lnSpc>
                          <a:spcPct val="150000"/>
                        </a:lnSpc>
                        <a:spcAft>
                          <a:spcPts val="0"/>
                        </a:spcAft>
                      </a:pPr>
                      <a:r>
                        <a:rPr lang="en-US" sz="800">
                          <a:effectLst/>
                        </a:rPr>
                        <a:t>Forming</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Unsuitable temperature with PVC type, worn rings.</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New calibration, replace rings.</a:t>
                      </a:r>
                      <a:endParaRPr lang="en-US" sz="800">
                        <a:effectLst/>
                        <a:latin typeface="Calibri"/>
                        <a:ea typeface="Calibri"/>
                        <a:cs typeface="Arial"/>
                      </a:endParaRPr>
                    </a:p>
                  </a:txBody>
                  <a:tcPr marL="36546" marR="36546" marT="0" marB="0"/>
                </a:tc>
              </a:tr>
              <a:tr h="608850">
                <a:tc>
                  <a:txBody>
                    <a:bodyPr/>
                    <a:lstStyle/>
                    <a:p>
                      <a:pPr algn="l" rtl="0">
                        <a:lnSpc>
                          <a:spcPct val="150000"/>
                        </a:lnSpc>
                        <a:spcAft>
                          <a:spcPts val="0"/>
                        </a:spcAft>
                      </a:pPr>
                      <a:r>
                        <a:rPr lang="en-US" sz="800">
                          <a:effectLst/>
                        </a:rPr>
                        <a:t>Squashed( Burning)</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a:effectLst/>
                        </a:rPr>
                        <a:t>Inaccurate calibration, unsuitable temperature, PVC type, labor error.</a:t>
                      </a:r>
                      <a:endParaRPr lang="en-US" sz="800">
                        <a:effectLst/>
                        <a:latin typeface="Calibri"/>
                        <a:ea typeface="Calibri"/>
                        <a:cs typeface="Arial"/>
                      </a:endParaRPr>
                    </a:p>
                  </a:txBody>
                  <a:tcPr marL="36546" marR="36546" marT="0" marB="0"/>
                </a:tc>
                <a:tc>
                  <a:txBody>
                    <a:bodyPr/>
                    <a:lstStyle/>
                    <a:p>
                      <a:pPr algn="l" rtl="0">
                        <a:lnSpc>
                          <a:spcPct val="150000"/>
                        </a:lnSpc>
                        <a:spcAft>
                          <a:spcPts val="0"/>
                        </a:spcAft>
                      </a:pPr>
                      <a:r>
                        <a:rPr lang="en-US" sz="800" dirty="0">
                          <a:effectLst/>
                        </a:rPr>
                        <a:t>Retraining blistering and maintenance employees, new calibration.</a:t>
                      </a:r>
                      <a:endParaRPr lang="en-US" sz="800" dirty="0">
                        <a:effectLst/>
                        <a:latin typeface="Calibri"/>
                        <a:ea typeface="Calibri"/>
                        <a:cs typeface="Arial"/>
                      </a:endParaRPr>
                    </a:p>
                  </a:txBody>
                  <a:tcPr marL="36546" marR="36546" marT="0" marB="0"/>
                </a:tc>
              </a:tr>
            </a:tbl>
          </a:graphicData>
        </a:graphic>
      </p:graphicFrame>
    </p:spTree>
    <p:extLst>
      <p:ext uri="{BB962C8B-B14F-4D97-AF65-F5344CB8AC3E}">
        <p14:creationId xmlns:p14="http://schemas.microsoft.com/office/powerpoint/2010/main" val="7338274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2" y="404664"/>
            <a:ext cx="1851789" cy="523220"/>
          </a:xfrm>
          <a:prstGeom prst="rect">
            <a:avLst/>
          </a:prstGeom>
        </p:spPr>
        <p:txBody>
          <a:bodyPr wrap="none">
            <a:spAutoFit/>
          </a:bodyPr>
          <a:lstStyle/>
          <a:p>
            <a:r>
              <a:rPr lang="en-US" sz="2800" b="1" dirty="0"/>
              <a:t>CONTROL</a:t>
            </a:r>
            <a:endParaRPr lang="en-US" sz="2800" dirty="0"/>
          </a:p>
        </p:txBody>
      </p:sp>
      <p:sp>
        <p:nvSpPr>
          <p:cNvPr id="4" name="Rectangle 3"/>
          <p:cNvSpPr/>
          <p:nvPr/>
        </p:nvSpPr>
        <p:spPr>
          <a:xfrm>
            <a:off x="560096" y="927884"/>
            <a:ext cx="7632848"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Specific Control tasks that DMAIC team much complete include:</a:t>
            </a:r>
            <a:endParaRPr lang="en-US" sz="2400" dirty="0">
              <a:effectLst/>
              <a:latin typeface="Calibri"/>
              <a:ea typeface="Calibri"/>
              <a:cs typeface="Arial"/>
            </a:endParaRPr>
          </a:p>
        </p:txBody>
      </p:sp>
      <p:sp>
        <p:nvSpPr>
          <p:cNvPr id="5" name="Rectangle 4"/>
          <p:cNvSpPr/>
          <p:nvPr/>
        </p:nvSpPr>
        <p:spPr>
          <a:xfrm>
            <a:off x="539552" y="2128213"/>
            <a:ext cx="7848872" cy="4226798"/>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Calibri"/>
                <a:cs typeface="Arial"/>
              </a:rPr>
              <a:t>Implement  three levels of retaining (low, medium, high) on three employees with same level of productivity and measure the effect on their performance.</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Perform Reliability analysis on all machines in the company.</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Calibri"/>
                <a:cs typeface="Arial"/>
              </a:rPr>
              <a:t>Perform Design Of Experiments on critical parameters of any process in the company</a:t>
            </a:r>
            <a:r>
              <a:rPr lang="en-US" sz="2400" dirty="0" smtClean="0">
                <a:latin typeface="Cambria"/>
                <a:ea typeface="Calibri"/>
                <a:cs typeface="Arial"/>
              </a:rPr>
              <a:t>.</a:t>
            </a:r>
            <a:endParaRPr lang="en-US" sz="2400" dirty="0">
              <a:latin typeface="Calibri"/>
              <a:ea typeface="Calibri"/>
              <a:cs typeface="Arial"/>
            </a:endParaRPr>
          </a:p>
        </p:txBody>
      </p:sp>
    </p:spTree>
    <p:extLst>
      <p:ext uri="{BB962C8B-B14F-4D97-AF65-F5344CB8AC3E}">
        <p14:creationId xmlns:p14="http://schemas.microsoft.com/office/powerpoint/2010/main" val="40686948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7483"/>
            <a:ext cx="7848872" cy="3801041"/>
          </a:xfrm>
          <a:prstGeom prst="rect">
            <a:avLst/>
          </a:prstGeom>
        </p:spPr>
        <p:txBody>
          <a:bodyPr wrap="square">
            <a:spAutoFit/>
          </a:bodyPr>
          <a:lstStyle/>
          <a:p>
            <a:pPr marL="342900" lvl="0" indent="-342900">
              <a:lnSpc>
                <a:spcPct val="150000"/>
              </a:lnSpc>
              <a:spcAft>
                <a:spcPts val="1000"/>
              </a:spcAft>
              <a:buFont typeface="Wingdings"/>
              <a:buChar char=""/>
            </a:pPr>
            <a:r>
              <a:rPr lang="en-US" dirty="0">
                <a:latin typeface="Cambria"/>
                <a:ea typeface="Calibri"/>
                <a:cs typeface="Arial"/>
              </a:rPr>
              <a:t>Put a good criteria for preventive maintenance for all machines in the company.</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Developing a monitoring process to keep track of the changes they have set out.</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Creating a response plan for dealing with problems that may arise.</a:t>
            </a:r>
            <a:endParaRPr lang="en-US" sz="1600" dirty="0">
              <a:latin typeface="Calibri"/>
              <a:ea typeface="Calibri"/>
              <a:cs typeface="Arial"/>
            </a:endParaRPr>
          </a:p>
          <a:p>
            <a:pPr marL="342900" lvl="0" indent="-342900">
              <a:lnSpc>
                <a:spcPct val="150000"/>
              </a:lnSpc>
              <a:spcAft>
                <a:spcPts val="1000"/>
              </a:spcAft>
              <a:buFont typeface="Wingdings"/>
              <a:buChar char=""/>
            </a:pPr>
            <a:r>
              <a:rPr lang="en-US" dirty="0">
                <a:latin typeface="Cambria"/>
                <a:ea typeface="Times New Roman"/>
                <a:cs typeface="Times New Roman"/>
              </a:rPr>
              <a:t>Helping focus management’s attention on a few critical measures that give them current information on the outcomes of the project (the Y) and key process measures, too (the </a:t>
            </a:r>
            <a:r>
              <a:rPr lang="en-US" dirty="0" err="1">
                <a:latin typeface="Cambria"/>
                <a:ea typeface="Times New Roman"/>
                <a:cs typeface="Times New Roman"/>
              </a:rPr>
              <a:t>Xs</a:t>
            </a:r>
            <a:r>
              <a:rPr lang="en-US" dirty="0">
                <a:latin typeface="Cambria"/>
                <a:ea typeface="Times New Roman"/>
                <a:cs typeface="Times New Roman"/>
              </a:rPr>
              <a:t>.)</a:t>
            </a:r>
            <a:endParaRPr lang="en-US" sz="1600" dirty="0">
              <a:effectLst/>
              <a:latin typeface="Calibri"/>
              <a:ea typeface="Calibri"/>
              <a:cs typeface="Arial"/>
            </a:endParaRPr>
          </a:p>
        </p:txBody>
      </p:sp>
    </p:spTree>
    <p:extLst>
      <p:ext uri="{BB962C8B-B14F-4D97-AF65-F5344CB8AC3E}">
        <p14:creationId xmlns:p14="http://schemas.microsoft.com/office/powerpoint/2010/main" val="18475293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0738" y="835251"/>
            <a:ext cx="7920880"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We recommended implementing major concept in control world; this is </a:t>
            </a:r>
            <a:r>
              <a:rPr lang="en-US" sz="2400" b="1" dirty="0">
                <a:latin typeface="Cambria"/>
                <a:ea typeface="Times New Roman"/>
                <a:cs typeface="Times New Roman"/>
              </a:rPr>
              <a:t>(</a:t>
            </a:r>
            <a:r>
              <a:rPr lang="en-US" sz="2400" b="1" dirty="0" err="1">
                <a:latin typeface="Cambria"/>
                <a:ea typeface="Times New Roman"/>
                <a:cs typeface="Times New Roman"/>
              </a:rPr>
              <a:t>Poka</a:t>
            </a:r>
            <a:r>
              <a:rPr lang="en-US" sz="2400" b="1" dirty="0">
                <a:latin typeface="Cambria"/>
                <a:ea typeface="Times New Roman"/>
                <a:cs typeface="Times New Roman"/>
              </a:rPr>
              <a:t>-Yoke).</a:t>
            </a:r>
            <a:endParaRPr lang="en-US" sz="2400" dirty="0">
              <a:effectLst/>
              <a:latin typeface="Calibri"/>
              <a:ea typeface="Calibri"/>
              <a:cs typeface="Arial"/>
            </a:endParaRPr>
          </a:p>
        </p:txBody>
      </p:sp>
      <p:sp>
        <p:nvSpPr>
          <p:cNvPr id="3" name="Rectangle 2"/>
          <p:cNvSpPr/>
          <p:nvPr/>
        </p:nvSpPr>
        <p:spPr>
          <a:xfrm>
            <a:off x="622153" y="2054999"/>
            <a:ext cx="7798050" cy="830997"/>
          </a:xfrm>
          <a:prstGeom prst="rect">
            <a:avLst/>
          </a:prstGeom>
        </p:spPr>
        <p:txBody>
          <a:bodyPr wrap="square">
            <a:spAutoFit/>
          </a:bodyPr>
          <a:lstStyle/>
          <a:p>
            <a:r>
              <a:rPr lang="en-US" sz="2400" b="1" dirty="0" err="1">
                <a:latin typeface="Cambria"/>
                <a:ea typeface="Times New Roman"/>
                <a:cs typeface="Times New Roman"/>
              </a:rPr>
              <a:t>Poka</a:t>
            </a:r>
            <a:r>
              <a:rPr lang="en-US" sz="2400" b="1" i="1" dirty="0">
                <a:latin typeface="Cambria"/>
                <a:ea typeface="Times New Roman"/>
                <a:cs typeface="Times New Roman"/>
              </a:rPr>
              <a:t>-</a:t>
            </a:r>
            <a:r>
              <a:rPr lang="en-US" sz="2400" b="1" dirty="0">
                <a:latin typeface="Cambria"/>
                <a:ea typeface="Times New Roman"/>
                <a:cs typeface="Times New Roman"/>
              </a:rPr>
              <a:t>Yoke</a:t>
            </a:r>
            <a:r>
              <a:rPr lang="en-US" sz="2400" i="1" dirty="0">
                <a:latin typeface="Cambria"/>
                <a:ea typeface="Times New Roman"/>
                <a:cs typeface="Times New Roman"/>
              </a:rPr>
              <a:t> </a:t>
            </a:r>
            <a:r>
              <a:rPr lang="en-US" sz="2400" dirty="0">
                <a:latin typeface="Cambria"/>
                <a:ea typeface="Times New Roman"/>
                <a:cs typeface="Times New Roman"/>
              </a:rPr>
              <a:t>is the transliteration of a Japanese phrase meaning “to make mistakes impossible" </a:t>
            </a:r>
            <a:endParaRPr lang="en-US" sz="2400" dirty="0"/>
          </a:p>
        </p:txBody>
      </p:sp>
      <p:sp>
        <p:nvSpPr>
          <p:cNvPr id="4" name="Rectangle 3"/>
          <p:cNvSpPr/>
          <p:nvPr/>
        </p:nvSpPr>
        <p:spPr>
          <a:xfrm>
            <a:off x="671867" y="3068960"/>
            <a:ext cx="7798050" cy="3247043"/>
          </a:xfrm>
          <a:prstGeom prst="rect">
            <a:avLst/>
          </a:prstGeom>
        </p:spPr>
        <p:txBody>
          <a:bodyPr wrap="square">
            <a:spAutoFit/>
          </a:bodyPr>
          <a:lstStyle/>
          <a:p>
            <a:pPr>
              <a:lnSpc>
                <a:spcPct val="150000"/>
              </a:lnSpc>
              <a:spcAft>
                <a:spcPts val="1000"/>
              </a:spcAft>
            </a:pPr>
            <a:r>
              <a:rPr lang="en-US" sz="2400" b="1" dirty="0">
                <a:latin typeface="Cambria"/>
                <a:ea typeface="Times New Roman"/>
                <a:cs typeface="Times New Roman"/>
              </a:rPr>
              <a:t>Common </a:t>
            </a:r>
            <a:r>
              <a:rPr lang="en-US" sz="2400" b="1" dirty="0" err="1">
                <a:latin typeface="Cambria"/>
                <a:ea typeface="Times New Roman"/>
                <a:cs typeface="Times New Roman"/>
              </a:rPr>
              <a:t>Poka</a:t>
            </a:r>
            <a:r>
              <a:rPr lang="en-US" sz="2400" b="1" dirty="0">
                <a:latin typeface="Cambria"/>
                <a:ea typeface="Times New Roman"/>
                <a:cs typeface="Times New Roman"/>
              </a:rPr>
              <a:t>-Yoke implementations include:</a:t>
            </a:r>
            <a:endParaRPr lang="en-US" sz="2400" b="1"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Physical features or geometry. </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Automated processing, inspection systems.</a:t>
            </a:r>
            <a:endParaRPr lang="en-US" sz="2400" dirty="0">
              <a:latin typeface="Calibri"/>
              <a:ea typeface="Calibri"/>
              <a:cs typeface="Arial"/>
            </a:endParaRPr>
          </a:p>
          <a:p>
            <a:pPr marL="342900" lvl="0" indent="-342900">
              <a:lnSpc>
                <a:spcPct val="150000"/>
              </a:lnSpc>
              <a:spcAft>
                <a:spcPts val="1000"/>
              </a:spcAft>
              <a:buFont typeface="Wingdings"/>
              <a:buChar char=""/>
            </a:pPr>
            <a:r>
              <a:rPr lang="en-US" sz="2400" dirty="0">
                <a:latin typeface="Cambria"/>
                <a:ea typeface="Times New Roman"/>
                <a:cs typeface="Times New Roman"/>
              </a:rPr>
              <a:t>Limiting controls that don’t allow the process to be operated at unacceptable levels.</a:t>
            </a:r>
            <a:endParaRPr lang="en-US" sz="2400" dirty="0">
              <a:effectLst/>
              <a:latin typeface="Calibri"/>
              <a:ea typeface="Calibri"/>
              <a:cs typeface="Arial"/>
            </a:endParaRPr>
          </a:p>
        </p:txBody>
      </p:sp>
    </p:spTree>
    <p:extLst>
      <p:ext uri="{BB962C8B-B14F-4D97-AF65-F5344CB8AC3E}">
        <p14:creationId xmlns:p14="http://schemas.microsoft.com/office/powerpoint/2010/main" val="5365415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3232" y="836712"/>
            <a:ext cx="7920880" cy="1200329"/>
          </a:xfrm>
          <a:prstGeom prst="rect">
            <a:avLst/>
          </a:prstGeom>
        </p:spPr>
        <p:txBody>
          <a:bodyPr wrap="square">
            <a:spAutoFit/>
          </a:bodyPr>
          <a:lstStyle/>
          <a:p>
            <a:pPr marL="342900" lvl="0" indent="-342900">
              <a:lnSpc>
                <a:spcPct val="150000"/>
              </a:lnSpc>
              <a:spcAft>
                <a:spcPts val="1000"/>
              </a:spcAft>
              <a:buFont typeface="Wingdings"/>
              <a:buChar char=""/>
            </a:pPr>
            <a:r>
              <a:rPr lang="en-US" sz="2400" dirty="0">
                <a:latin typeface="Cambria"/>
                <a:ea typeface="Times New Roman"/>
                <a:cs typeface="Times New Roman"/>
              </a:rPr>
              <a:t>We recommend using simple devices and procedures that prevent mistakes</a:t>
            </a:r>
            <a:r>
              <a:rPr lang="en-US" dirty="0">
                <a:latin typeface="Cambria"/>
                <a:ea typeface="Times New Roman"/>
                <a:cs typeface="Times New Roman"/>
              </a:rPr>
              <a:t>:</a:t>
            </a:r>
            <a:endParaRPr lang="en-US" sz="1200" dirty="0">
              <a:effectLst/>
              <a:latin typeface="Calibri"/>
              <a:ea typeface="Calibri"/>
              <a:cs typeface="Arial"/>
            </a:endParaRPr>
          </a:p>
        </p:txBody>
      </p:sp>
      <p:sp>
        <p:nvSpPr>
          <p:cNvPr id="4" name="Rectangle 3"/>
          <p:cNvSpPr/>
          <p:nvPr/>
        </p:nvSpPr>
        <p:spPr>
          <a:xfrm>
            <a:off x="467544" y="2420888"/>
            <a:ext cx="7920880" cy="3929281"/>
          </a:xfrm>
          <a:prstGeom prst="rect">
            <a:avLst/>
          </a:prstGeom>
        </p:spPr>
        <p:txBody>
          <a:bodyPr wrap="square">
            <a:spAutoFit/>
          </a:bodyPr>
          <a:lstStyle/>
          <a:p>
            <a:pPr marL="742950" lvl="1" indent="-285750">
              <a:lnSpc>
                <a:spcPct val="150000"/>
              </a:lnSpc>
              <a:spcAft>
                <a:spcPts val="1000"/>
              </a:spcAft>
              <a:buFont typeface="Symbol"/>
              <a:buChar char=""/>
            </a:pPr>
            <a:r>
              <a:rPr lang="en-US" sz="2400" dirty="0">
                <a:latin typeface="Cambria"/>
                <a:ea typeface="Times New Roman"/>
                <a:cs typeface="Times New Roman"/>
              </a:rPr>
              <a:t>Photo sensors in order to skip the bad sachets. </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Checklists to ensure that everything in good status.</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Trip switches to stop the machine when the workers work on fault setting especially in temperature.</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Control panel in order to set the process easily.  </a:t>
            </a:r>
            <a:endParaRPr lang="en-US" sz="2400" dirty="0">
              <a:latin typeface="Calibri"/>
              <a:ea typeface="Calibri"/>
              <a:cs typeface="Arial"/>
            </a:endParaRPr>
          </a:p>
          <a:p>
            <a:pPr marL="742950" lvl="1" indent="-285750">
              <a:lnSpc>
                <a:spcPct val="150000"/>
              </a:lnSpc>
              <a:spcAft>
                <a:spcPts val="1000"/>
              </a:spcAft>
              <a:buFont typeface="Symbol"/>
              <a:buChar char=""/>
            </a:pPr>
            <a:r>
              <a:rPr lang="en-US" sz="2400" dirty="0">
                <a:latin typeface="Cambria"/>
                <a:ea typeface="Times New Roman"/>
                <a:cs typeface="Times New Roman"/>
              </a:rPr>
              <a:t>Fixtures to orient parts.</a:t>
            </a:r>
            <a:endParaRPr lang="en-US" sz="2400" dirty="0">
              <a:effectLst/>
              <a:latin typeface="Calibri"/>
              <a:ea typeface="Calibri"/>
              <a:cs typeface="Arial"/>
            </a:endParaRPr>
          </a:p>
        </p:txBody>
      </p:sp>
    </p:spTree>
    <p:extLst>
      <p:ext uri="{BB962C8B-B14F-4D97-AF65-F5344CB8AC3E}">
        <p14:creationId xmlns:p14="http://schemas.microsoft.com/office/powerpoint/2010/main" val="23499746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80"/>
            <a:ext cx="2129109" cy="523220"/>
          </a:xfrm>
          <a:prstGeom prst="rect">
            <a:avLst/>
          </a:prstGeom>
        </p:spPr>
        <p:txBody>
          <a:bodyPr wrap="none">
            <a:spAutoFit/>
          </a:bodyPr>
          <a:lstStyle/>
          <a:p>
            <a:pPr lvl="0"/>
            <a:r>
              <a:rPr lang="en-US" sz="2800" b="1" dirty="0"/>
              <a:t>Conclusion</a:t>
            </a:r>
          </a:p>
        </p:txBody>
      </p:sp>
      <p:sp>
        <p:nvSpPr>
          <p:cNvPr id="3" name="Rectangle 2"/>
          <p:cNvSpPr/>
          <p:nvPr/>
        </p:nvSpPr>
        <p:spPr>
          <a:xfrm>
            <a:off x="721260" y="1268760"/>
            <a:ext cx="7776864" cy="586635"/>
          </a:xfrm>
          <a:prstGeom prst="rect">
            <a:avLst/>
          </a:prstGeom>
        </p:spPr>
        <p:txBody>
          <a:bodyPr wrap="square">
            <a:spAutoFit/>
          </a:bodyPr>
          <a:lstStyle/>
          <a:p>
            <a:pPr marL="457200">
              <a:lnSpc>
                <a:spcPct val="150000"/>
              </a:lnSpc>
              <a:spcAft>
                <a:spcPts val="1000"/>
              </a:spcAft>
            </a:pPr>
            <a:r>
              <a:rPr lang="en-US" sz="2400" b="1" dirty="0">
                <a:latin typeface="Cambria"/>
                <a:ea typeface="Times New Roman"/>
                <a:cs typeface="Times New Roman"/>
              </a:rPr>
              <a:t>We can conclude from this project  that:</a:t>
            </a:r>
            <a:endParaRPr lang="en-US" sz="2400" b="1" dirty="0">
              <a:effectLst/>
              <a:latin typeface="Calibri"/>
              <a:ea typeface="Calibri"/>
              <a:cs typeface="Arial"/>
            </a:endParaRPr>
          </a:p>
        </p:txBody>
      </p:sp>
      <p:sp>
        <p:nvSpPr>
          <p:cNvPr id="4" name="Rectangle 3"/>
          <p:cNvSpPr/>
          <p:nvPr/>
        </p:nvSpPr>
        <p:spPr>
          <a:xfrm>
            <a:off x="755576" y="1885161"/>
            <a:ext cx="7776864" cy="1754326"/>
          </a:xfrm>
          <a:prstGeom prst="rect">
            <a:avLst/>
          </a:prstGeom>
        </p:spPr>
        <p:txBody>
          <a:bodyPr wrap="square">
            <a:spAutoFit/>
          </a:bodyPr>
          <a:lstStyle/>
          <a:p>
            <a:pPr marL="342900" lvl="0" indent="-342900">
              <a:lnSpc>
                <a:spcPct val="150000"/>
              </a:lnSpc>
              <a:spcAft>
                <a:spcPts val="1000"/>
              </a:spcAft>
              <a:buFont typeface="+mj-lt"/>
              <a:buAutoNum type="arabicPeriod"/>
            </a:pPr>
            <a:r>
              <a:rPr lang="en-US" sz="2400" dirty="0" err="1">
                <a:latin typeface="Cambria"/>
                <a:ea typeface="Times New Roman"/>
                <a:cs typeface="Times New Roman"/>
              </a:rPr>
              <a:t>Birzeit</a:t>
            </a:r>
            <a:r>
              <a:rPr lang="en-US" sz="2400" dirty="0">
                <a:latin typeface="Cambria"/>
                <a:ea typeface="Times New Roman"/>
                <a:cs typeface="Times New Roman"/>
              </a:rPr>
              <a:t> Pharmaceutical company took the best rate according to our evaluation so, it was choose for the project.</a:t>
            </a:r>
            <a:endParaRPr lang="en-US" sz="2400" dirty="0">
              <a:effectLst/>
              <a:latin typeface="Calibri"/>
              <a:ea typeface="Calibri"/>
              <a:cs typeface="Arial"/>
            </a:endParaRPr>
          </a:p>
        </p:txBody>
      </p:sp>
      <p:sp>
        <p:nvSpPr>
          <p:cNvPr id="5" name="Rectangle 4"/>
          <p:cNvSpPr/>
          <p:nvPr/>
        </p:nvSpPr>
        <p:spPr>
          <a:xfrm>
            <a:off x="899592" y="3639487"/>
            <a:ext cx="7667164" cy="3108543"/>
          </a:xfrm>
          <a:prstGeom prst="rect">
            <a:avLst/>
          </a:prstGeom>
        </p:spPr>
        <p:txBody>
          <a:bodyPr wrap="square">
            <a:spAutoFit/>
          </a:bodyPr>
          <a:lstStyle/>
          <a:p>
            <a:pPr lvl="0">
              <a:lnSpc>
                <a:spcPct val="150000"/>
              </a:lnSpc>
              <a:spcAft>
                <a:spcPts val="1000"/>
              </a:spcAft>
            </a:pPr>
            <a:r>
              <a:rPr lang="en-US" dirty="0" smtClean="0">
                <a:latin typeface="Cambria"/>
                <a:ea typeface="Times New Roman"/>
                <a:cs typeface="Times New Roman"/>
              </a:rPr>
              <a:t>2.  </a:t>
            </a:r>
            <a:r>
              <a:rPr lang="en-US" sz="2400" dirty="0">
                <a:latin typeface="Cambria"/>
                <a:ea typeface="Times New Roman"/>
                <a:cs typeface="Times New Roman"/>
              </a:rPr>
              <a:t>long term sigma level for the machines:</a:t>
            </a:r>
            <a:endParaRPr lang="en-US" sz="2400" dirty="0">
              <a:latin typeface="Calibri"/>
              <a:ea typeface="Calibri"/>
              <a:cs typeface="Arial"/>
            </a:endParaRPr>
          </a:p>
          <a:p>
            <a:pPr marL="457200">
              <a:lnSpc>
                <a:spcPct val="150000"/>
              </a:lnSpc>
              <a:spcAft>
                <a:spcPts val="1000"/>
              </a:spcAft>
            </a:pPr>
            <a:r>
              <a:rPr lang="en-US" sz="2400" dirty="0">
                <a:solidFill>
                  <a:srgbClr val="000000"/>
                </a:solidFill>
                <a:latin typeface="Cambria"/>
                <a:ea typeface="Times New Roman"/>
                <a:cs typeface="Times New Roman"/>
              </a:rPr>
              <a:t>UHLMANN UPS 1680=</a:t>
            </a:r>
            <a:r>
              <a:rPr lang="en-US" sz="2400" dirty="0">
                <a:latin typeface="Cambria"/>
                <a:ea typeface="Times New Roman"/>
                <a:cs typeface="Times New Roman"/>
              </a:rPr>
              <a:t>3.8</a:t>
            </a:r>
            <a:endParaRPr lang="en-US" sz="2400" dirty="0">
              <a:latin typeface="Calibri"/>
              <a:ea typeface="Calibri"/>
              <a:cs typeface="Arial"/>
            </a:endParaRPr>
          </a:p>
          <a:p>
            <a:pPr marL="228600">
              <a:lnSpc>
                <a:spcPct val="150000"/>
              </a:lnSpc>
              <a:spcAft>
                <a:spcPts val="1000"/>
              </a:spcAft>
            </a:pPr>
            <a:r>
              <a:rPr lang="en-US" sz="2400" dirty="0">
                <a:solidFill>
                  <a:srgbClr val="000000"/>
                </a:solidFill>
                <a:latin typeface="Cambria"/>
                <a:ea typeface="Times New Roman"/>
                <a:cs typeface="Times New Roman"/>
              </a:rPr>
              <a:t>   </a:t>
            </a:r>
            <a:r>
              <a:rPr lang="en-US" sz="2400" dirty="0" smtClean="0">
                <a:solidFill>
                  <a:srgbClr val="000000"/>
                </a:solidFill>
                <a:latin typeface="Cambria"/>
                <a:ea typeface="Times New Roman"/>
                <a:cs typeface="Times New Roman"/>
              </a:rPr>
              <a:t> UHLMANN </a:t>
            </a:r>
            <a:r>
              <a:rPr lang="en-US" sz="2400" dirty="0">
                <a:solidFill>
                  <a:srgbClr val="000000"/>
                </a:solidFill>
                <a:latin typeface="Cambria"/>
                <a:ea typeface="Times New Roman"/>
                <a:cs typeface="Times New Roman"/>
              </a:rPr>
              <a:t>B 1240</a:t>
            </a:r>
            <a:r>
              <a:rPr lang="en-US" sz="2400" dirty="0">
                <a:latin typeface="Cambria"/>
                <a:ea typeface="Times New Roman"/>
                <a:cs typeface="Times New Roman"/>
              </a:rPr>
              <a:t>=4.44</a:t>
            </a:r>
            <a:endParaRPr lang="en-US" sz="2400" dirty="0">
              <a:latin typeface="Calibri"/>
              <a:ea typeface="Calibri"/>
              <a:cs typeface="Arial"/>
            </a:endParaRPr>
          </a:p>
          <a:p>
            <a:pPr marL="457200">
              <a:lnSpc>
                <a:spcPct val="150000"/>
              </a:lnSpc>
              <a:tabLst>
                <a:tab pos="457200" algn="l"/>
                <a:tab pos="914400" algn="l"/>
                <a:tab pos="1371600" algn="l"/>
                <a:tab pos="1828800" algn="l"/>
                <a:tab pos="2124710" algn="l"/>
              </a:tabLst>
            </a:pPr>
            <a:r>
              <a:rPr lang="en-US" sz="2400" dirty="0">
                <a:solidFill>
                  <a:srgbClr val="000000"/>
                </a:solidFill>
                <a:latin typeface="Cambria"/>
                <a:ea typeface="Times New Roman"/>
                <a:cs typeface="Times New Roman"/>
              </a:rPr>
              <a:t>UHLMANN UPS 300</a:t>
            </a:r>
            <a:r>
              <a:rPr lang="en-US" sz="2400" dirty="0">
                <a:latin typeface="Cambria"/>
                <a:ea typeface="Times New Roman"/>
                <a:cs typeface="Times New Roman"/>
              </a:rPr>
              <a:t>=3.6</a:t>
            </a:r>
            <a:endParaRPr lang="en-US" sz="2400" dirty="0">
              <a:latin typeface="Calibri"/>
              <a:ea typeface="Calibri"/>
              <a:cs typeface="Arial"/>
            </a:endParaRPr>
          </a:p>
          <a:p>
            <a:pPr marL="228600">
              <a:lnSpc>
                <a:spcPct val="150000"/>
              </a:lnSpc>
              <a:tabLst>
                <a:tab pos="457200" algn="l"/>
                <a:tab pos="914400" algn="l"/>
                <a:tab pos="1371600" algn="l"/>
                <a:tab pos="1828800" algn="l"/>
                <a:tab pos="2124710" algn="l"/>
              </a:tabLst>
            </a:pPr>
            <a:r>
              <a:rPr lang="en-US" dirty="0">
                <a:latin typeface="Cambria"/>
                <a:ea typeface="Times New Roman"/>
                <a:cs typeface="Times New Roman"/>
              </a:rPr>
              <a:t> </a:t>
            </a:r>
            <a:endParaRPr lang="en-US" sz="1600" dirty="0">
              <a:latin typeface="Calibri"/>
              <a:ea typeface="Calibri"/>
              <a:cs typeface="Arial"/>
            </a:endParaRPr>
          </a:p>
        </p:txBody>
      </p:sp>
    </p:spTree>
    <p:extLst>
      <p:ext uri="{BB962C8B-B14F-4D97-AF65-F5344CB8AC3E}">
        <p14:creationId xmlns:p14="http://schemas.microsoft.com/office/powerpoint/2010/main" val="31432705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836712"/>
            <a:ext cx="7848872" cy="1140633"/>
          </a:xfrm>
          <a:prstGeom prst="rect">
            <a:avLst/>
          </a:prstGeom>
        </p:spPr>
        <p:txBody>
          <a:bodyPr wrap="square">
            <a:spAutoFit/>
          </a:bodyPr>
          <a:lstStyle/>
          <a:p>
            <a:pPr marL="228600">
              <a:lnSpc>
                <a:spcPct val="150000"/>
              </a:lnSpc>
              <a:tabLst>
                <a:tab pos="457200" algn="l"/>
                <a:tab pos="914400" algn="l"/>
                <a:tab pos="1371600" algn="l"/>
                <a:tab pos="1828800" algn="l"/>
                <a:tab pos="2124710" algn="l"/>
              </a:tabLst>
            </a:pPr>
            <a:r>
              <a:rPr lang="en-US" dirty="0">
                <a:latin typeface="Cambria"/>
                <a:ea typeface="Times New Roman"/>
                <a:cs typeface="Times New Roman"/>
              </a:rPr>
              <a:t> </a:t>
            </a:r>
            <a:r>
              <a:rPr lang="en-US" sz="2400" dirty="0" smtClean="0">
                <a:solidFill>
                  <a:srgbClr val="000000"/>
                </a:solidFill>
                <a:latin typeface="Cambria"/>
                <a:ea typeface="Times New Roman"/>
                <a:cs typeface="Times New Roman"/>
              </a:rPr>
              <a:t>Then</a:t>
            </a:r>
            <a:r>
              <a:rPr lang="en-US" sz="2400" dirty="0">
                <a:solidFill>
                  <a:srgbClr val="000000"/>
                </a:solidFill>
                <a:latin typeface="Cambria"/>
                <a:ea typeface="Times New Roman"/>
                <a:cs typeface="Times New Roman"/>
              </a:rPr>
              <a:t>, UHLMANN B 1240 has the higher sigma level, so this machine has good quality.</a:t>
            </a:r>
            <a:endParaRPr lang="en-US" sz="2400" dirty="0">
              <a:effectLst/>
              <a:latin typeface="Calibri"/>
              <a:ea typeface="Calibri"/>
              <a:cs typeface="Arial"/>
            </a:endParaRPr>
          </a:p>
        </p:txBody>
      </p:sp>
      <p:sp>
        <p:nvSpPr>
          <p:cNvPr id="3" name="Rectangle 2"/>
          <p:cNvSpPr/>
          <p:nvPr/>
        </p:nvSpPr>
        <p:spPr>
          <a:xfrm>
            <a:off x="755576" y="2136339"/>
            <a:ext cx="7776864" cy="2862322"/>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3. The </a:t>
            </a:r>
            <a:r>
              <a:rPr lang="en-US" sz="2400" dirty="0">
                <a:latin typeface="Cambria"/>
                <a:ea typeface="Times New Roman"/>
                <a:cs typeface="Times New Roman"/>
              </a:rPr>
              <a:t>most of lost cost comes from waste time not come from bad quality, in the contract, the quality of process and products were good and not costly as waste time so the company should work on</a:t>
            </a:r>
            <a:r>
              <a:rPr lang="en-US" sz="2400" b="1" i="1" u="sng" dirty="0">
                <a:latin typeface="Cambria"/>
                <a:ea typeface="Times New Roman"/>
                <a:cs typeface="Times New Roman"/>
              </a:rPr>
              <a:t> lean manufacturing system.</a:t>
            </a:r>
            <a:endParaRPr lang="en-US" sz="2400" dirty="0">
              <a:effectLst/>
              <a:latin typeface="Calibri"/>
              <a:ea typeface="Calibri"/>
              <a:cs typeface="Arial"/>
            </a:endParaRPr>
          </a:p>
        </p:txBody>
      </p:sp>
    </p:spTree>
    <p:extLst>
      <p:ext uri="{BB962C8B-B14F-4D97-AF65-F5344CB8AC3E}">
        <p14:creationId xmlns:p14="http://schemas.microsoft.com/office/powerpoint/2010/main" val="31158271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240" y="908720"/>
            <a:ext cx="7920880" cy="2308324"/>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4. The </a:t>
            </a:r>
            <a:r>
              <a:rPr lang="en-US" sz="2400" dirty="0">
                <a:latin typeface="Cambria"/>
                <a:ea typeface="Times New Roman"/>
                <a:cs typeface="Times New Roman"/>
              </a:rPr>
              <a:t>results from comparison between three machines that  the performance of  </a:t>
            </a:r>
            <a:r>
              <a:rPr lang="en-US" sz="2400" dirty="0">
                <a:solidFill>
                  <a:srgbClr val="000000"/>
                </a:solidFill>
                <a:latin typeface="Cambria"/>
                <a:ea typeface="Times New Roman"/>
                <a:cs typeface="Times New Roman"/>
              </a:rPr>
              <a:t>UHLMANN B 1240 machine better than UHLMANN UPS 1680 machine performance which better than  UHLMANN UPS 300 machine performance.</a:t>
            </a:r>
            <a:endParaRPr lang="en-US" sz="2400" dirty="0">
              <a:effectLst/>
              <a:latin typeface="Calibri"/>
              <a:ea typeface="Calibri"/>
              <a:cs typeface="Arial"/>
            </a:endParaRPr>
          </a:p>
        </p:txBody>
      </p:sp>
      <p:sp>
        <p:nvSpPr>
          <p:cNvPr id="3" name="Rectangle 2"/>
          <p:cNvSpPr/>
          <p:nvPr/>
        </p:nvSpPr>
        <p:spPr>
          <a:xfrm>
            <a:off x="755576" y="3861048"/>
            <a:ext cx="7830544" cy="1200329"/>
          </a:xfrm>
          <a:prstGeom prst="rect">
            <a:avLst/>
          </a:prstGeom>
        </p:spPr>
        <p:txBody>
          <a:bodyPr wrap="square">
            <a:spAutoFit/>
          </a:bodyPr>
          <a:lstStyle/>
          <a:p>
            <a:pPr lvl="0">
              <a:lnSpc>
                <a:spcPct val="150000"/>
              </a:lnSpc>
              <a:spcAft>
                <a:spcPts val="1000"/>
              </a:spcAft>
            </a:pPr>
            <a:r>
              <a:rPr lang="en-US" sz="2400" dirty="0" smtClean="0">
                <a:latin typeface="Cambria"/>
                <a:ea typeface="Times New Roman"/>
                <a:cs typeface="Times New Roman"/>
              </a:rPr>
              <a:t>5. The </a:t>
            </a:r>
            <a:r>
              <a:rPr lang="en-US" sz="2400" dirty="0">
                <a:latin typeface="Cambria"/>
                <a:ea typeface="Times New Roman"/>
                <a:cs typeface="Times New Roman"/>
              </a:rPr>
              <a:t>total lost cost resulted from all machines production process for tablets during 3 months =</a:t>
            </a:r>
            <a:r>
              <a:rPr lang="en-US" sz="2400" b="1" dirty="0">
                <a:latin typeface="Cambria"/>
                <a:ea typeface="Times New Roman"/>
                <a:cs typeface="Times New Roman"/>
              </a:rPr>
              <a:t>58,281,053(NIS)</a:t>
            </a:r>
            <a:endParaRPr lang="en-US" sz="2400" dirty="0">
              <a:effectLst/>
              <a:latin typeface="Calibri"/>
              <a:ea typeface="Calibri"/>
              <a:cs typeface="Arial"/>
            </a:endParaRPr>
          </a:p>
        </p:txBody>
      </p:sp>
    </p:spTree>
    <p:extLst>
      <p:ext uri="{BB962C8B-B14F-4D97-AF65-F5344CB8AC3E}">
        <p14:creationId xmlns:p14="http://schemas.microsoft.com/office/powerpoint/2010/main" val="769806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060848"/>
            <a:ext cx="7056784" cy="2436564"/>
          </a:xfrm>
          <a:prstGeom prst="rect">
            <a:avLst/>
          </a:prstGeom>
        </p:spPr>
        <p:txBody>
          <a:bodyPr wrap="square">
            <a:spAutoFit/>
          </a:bodyPr>
          <a:lstStyle/>
          <a:p>
            <a:pPr marL="342900" lvl="0" indent="-342900">
              <a:lnSpc>
                <a:spcPct val="150000"/>
              </a:lnSpc>
              <a:spcAft>
                <a:spcPts val="1000"/>
              </a:spcAft>
              <a:buFont typeface="+mj-lt"/>
              <a:buAutoNum type="arabicPeriod"/>
            </a:pPr>
            <a:r>
              <a:rPr lang="en-US" sz="2400" dirty="0" smtClean="0">
                <a:effectLst/>
                <a:latin typeface="Cambria"/>
                <a:ea typeface="Calibri"/>
                <a:cs typeface="Arial"/>
              </a:rPr>
              <a:t>Evaluate the current practices  in the pharmaceutical companies.</a:t>
            </a:r>
            <a:endParaRPr lang="en-US" sz="2400" dirty="0" smtClean="0">
              <a:effectLst/>
              <a:latin typeface="Calibri"/>
              <a:ea typeface="Calibri"/>
              <a:cs typeface="Arial"/>
            </a:endParaRPr>
          </a:p>
          <a:p>
            <a:pPr marL="342900" lvl="0" indent="-342900">
              <a:lnSpc>
                <a:spcPct val="150000"/>
              </a:lnSpc>
              <a:spcAft>
                <a:spcPts val="1000"/>
              </a:spcAft>
              <a:buFont typeface="+mj-lt"/>
              <a:buAutoNum type="arabicPeriod"/>
            </a:pPr>
            <a:r>
              <a:rPr lang="en-US" sz="2400" dirty="0" smtClean="0">
                <a:effectLst/>
                <a:latin typeface="Cambria"/>
                <a:ea typeface="Calibri"/>
                <a:cs typeface="Arial"/>
              </a:rPr>
              <a:t>Test and apply the Six Sigma concept in a pharmaceutical company.</a:t>
            </a:r>
            <a:endParaRPr lang="en-US" sz="2400" dirty="0">
              <a:effectLst/>
              <a:latin typeface="Calibri"/>
              <a:ea typeface="Calibri"/>
              <a:cs typeface="Arial"/>
            </a:endParaRPr>
          </a:p>
        </p:txBody>
      </p:sp>
      <p:sp>
        <p:nvSpPr>
          <p:cNvPr id="3" name="Rectangle 2"/>
          <p:cNvSpPr/>
          <p:nvPr/>
        </p:nvSpPr>
        <p:spPr>
          <a:xfrm>
            <a:off x="755576" y="1124744"/>
            <a:ext cx="4169731" cy="523220"/>
          </a:xfrm>
          <a:prstGeom prst="rect">
            <a:avLst/>
          </a:prstGeom>
        </p:spPr>
        <p:txBody>
          <a:bodyPr wrap="none">
            <a:spAutoFit/>
          </a:bodyPr>
          <a:lstStyle/>
          <a:p>
            <a:pPr lvl="1"/>
            <a:r>
              <a:rPr lang="en-US" sz="2800" b="1" dirty="0"/>
              <a:t>Research </a:t>
            </a:r>
            <a:r>
              <a:rPr lang="en-US" sz="2800" b="1" dirty="0" smtClean="0"/>
              <a:t>objectives</a:t>
            </a:r>
            <a:endParaRPr lang="en-US" sz="2800" b="1" dirty="0"/>
          </a:p>
        </p:txBody>
      </p:sp>
    </p:spTree>
    <p:extLst>
      <p:ext uri="{BB962C8B-B14F-4D97-AF65-F5344CB8AC3E}">
        <p14:creationId xmlns:p14="http://schemas.microsoft.com/office/powerpoint/2010/main" val="15109267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ThankYou"/>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7544" y="371419"/>
            <a:ext cx="8195593" cy="615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958211" y="4916079"/>
            <a:ext cx="2915816" cy="1569660"/>
          </a:xfrm>
          <a:prstGeom prst="rect">
            <a:avLst/>
          </a:prstGeom>
        </p:spPr>
        <p:txBody>
          <a:bodyPr wrap="square">
            <a:spAutoFit/>
          </a:bodyPr>
          <a:lstStyle/>
          <a:p>
            <a:r>
              <a:rPr lang="en-US" sz="2400" b="1" dirty="0" err="1">
                <a:solidFill>
                  <a:schemeClr val="bg2">
                    <a:lumMod val="50000"/>
                  </a:schemeClr>
                </a:solidFill>
              </a:rPr>
              <a:t>Alaa</a:t>
            </a:r>
            <a:r>
              <a:rPr lang="en-US" sz="2400" b="1" dirty="0">
                <a:solidFill>
                  <a:schemeClr val="bg2">
                    <a:lumMod val="50000"/>
                  </a:schemeClr>
                </a:solidFill>
              </a:rPr>
              <a:t> </a:t>
            </a:r>
            <a:r>
              <a:rPr lang="en-US" sz="2400" b="1" dirty="0" err="1">
                <a:solidFill>
                  <a:schemeClr val="bg2">
                    <a:lumMod val="50000"/>
                  </a:schemeClr>
                </a:solidFill>
              </a:rPr>
              <a:t>Alsadi</a:t>
            </a:r>
            <a:endParaRPr lang="en-US" sz="2400" b="1" dirty="0">
              <a:solidFill>
                <a:schemeClr val="bg2">
                  <a:lumMod val="50000"/>
                </a:schemeClr>
              </a:solidFill>
            </a:endParaRPr>
          </a:p>
          <a:p>
            <a:r>
              <a:rPr lang="en-US" sz="2400" b="1" dirty="0" err="1">
                <a:solidFill>
                  <a:schemeClr val="bg2">
                    <a:lumMod val="50000"/>
                  </a:schemeClr>
                </a:solidFill>
              </a:rPr>
              <a:t>Ameera</a:t>
            </a:r>
            <a:r>
              <a:rPr lang="en-US" sz="2400" b="1" dirty="0">
                <a:solidFill>
                  <a:schemeClr val="bg2">
                    <a:lumMod val="50000"/>
                  </a:schemeClr>
                </a:solidFill>
              </a:rPr>
              <a:t> </a:t>
            </a:r>
            <a:r>
              <a:rPr lang="en-US" sz="2400" b="1" dirty="0" err="1">
                <a:solidFill>
                  <a:schemeClr val="bg2">
                    <a:lumMod val="50000"/>
                  </a:schemeClr>
                </a:solidFill>
              </a:rPr>
              <a:t>Dawoud</a:t>
            </a:r>
            <a:endParaRPr lang="en-US" sz="2400" b="1" dirty="0">
              <a:solidFill>
                <a:schemeClr val="bg2">
                  <a:lumMod val="50000"/>
                </a:schemeClr>
              </a:solidFill>
            </a:endParaRPr>
          </a:p>
          <a:p>
            <a:r>
              <a:rPr lang="en-US" sz="2400" b="1" dirty="0">
                <a:solidFill>
                  <a:schemeClr val="bg2">
                    <a:lumMod val="50000"/>
                  </a:schemeClr>
                </a:solidFill>
              </a:rPr>
              <a:t>Mays </a:t>
            </a:r>
            <a:r>
              <a:rPr lang="en-US" sz="2400" b="1" dirty="0" err="1">
                <a:solidFill>
                  <a:schemeClr val="bg2">
                    <a:lumMod val="50000"/>
                  </a:schemeClr>
                </a:solidFill>
              </a:rPr>
              <a:t>Hijjawi</a:t>
            </a:r>
            <a:endParaRPr lang="en-US" sz="2400" b="1" dirty="0">
              <a:solidFill>
                <a:schemeClr val="bg2">
                  <a:lumMod val="50000"/>
                </a:schemeClr>
              </a:solidFill>
            </a:endParaRPr>
          </a:p>
          <a:p>
            <a:r>
              <a:rPr lang="en-US" sz="2400" b="1" dirty="0" err="1">
                <a:solidFill>
                  <a:schemeClr val="bg2">
                    <a:lumMod val="50000"/>
                  </a:schemeClr>
                </a:solidFill>
              </a:rPr>
              <a:t>Ons</a:t>
            </a:r>
            <a:r>
              <a:rPr lang="en-US" sz="2400" b="1" dirty="0">
                <a:solidFill>
                  <a:schemeClr val="bg2">
                    <a:lumMod val="50000"/>
                  </a:schemeClr>
                </a:solidFill>
              </a:rPr>
              <a:t> </a:t>
            </a:r>
            <a:r>
              <a:rPr lang="en-US" sz="2400" b="1" dirty="0" err="1">
                <a:solidFill>
                  <a:schemeClr val="bg2">
                    <a:lumMod val="50000"/>
                  </a:schemeClr>
                </a:solidFill>
              </a:rPr>
              <a:t>Shawahni</a:t>
            </a:r>
            <a:endParaRPr lang="en-US" sz="2400" b="1" dirty="0">
              <a:solidFill>
                <a:schemeClr val="bg2">
                  <a:lumMod val="50000"/>
                </a:schemeClr>
              </a:solidFill>
            </a:endParaRPr>
          </a:p>
        </p:txBody>
      </p:sp>
    </p:spTree>
    <p:extLst>
      <p:ext uri="{BB962C8B-B14F-4D97-AF65-F5344CB8AC3E}">
        <p14:creationId xmlns:p14="http://schemas.microsoft.com/office/powerpoint/2010/main" val="2927444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E:\Graduation Project\finished\التقرير والبرزنتيشن\Six Sigma Black Logo.jpg"/>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619672" y="980728"/>
            <a:ext cx="5760640" cy="5207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276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844824"/>
            <a:ext cx="8136904" cy="1938992"/>
          </a:xfrm>
          <a:prstGeom prst="rect">
            <a:avLst/>
          </a:prstGeom>
        </p:spPr>
        <p:txBody>
          <a:bodyPr wrap="square">
            <a:spAutoFit/>
          </a:bodyPr>
          <a:lstStyle/>
          <a:p>
            <a:r>
              <a:rPr lang="en-US" sz="2400" b="1" i="1" dirty="0" smtClean="0">
                <a:effectLst/>
                <a:latin typeface="Cambria"/>
                <a:ea typeface="Calibri"/>
                <a:cs typeface="Times New Roman"/>
              </a:rPr>
              <a:t>Six Sigma (in statistics) :</a:t>
            </a:r>
            <a:r>
              <a:rPr lang="en-US" sz="2400" i="1" dirty="0" smtClean="0">
                <a:effectLst/>
                <a:latin typeface="Cambria"/>
                <a:ea typeface="Calibri"/>
                <a:cs typeface="Times New Roman"/>
              </a:rPr>
              <a:t> </a:t>
            </a:r>
            <a:r>
              <a:rPr lang="en-US" sz="2400" dirty="0" smtClean="0">
                <a:effectLst/>
                <a:latin typeface="Cambria"/>
                <a:ea typeface="Calibri"/>
                <a:cs typeface="Times New Roman"/>
              </a:rPr>
              <a:t>the definition of outcomes as close as possible to perfection. With six standard deviations, we arrive at 3.4 defects per million opportunities, or 99.9997 percent, so “reaching Six Sigma” means that your process or product will perform with almost no defects.</a:t>
            </a:r>
            <a:endParaRPr lang="en-US" sz="2400" dirty="0"/>
          </a:p>
        </p:txBody>
      </p:sp>
      <p:sp>
        <p:nvSpPr>
          <p:cNvPr id="3" name="Rectangle 2"/>
          <p:cNvSpPr/>
          <p:nvPr/>
        </p:nvSpPr>
        <p:spPr>
          <a:xfrm>
            <a:off x="539552" y="4077072"/>
            <a:ext cx="8136904" cy="1754326"/>
          </a:xfrm>
          <a:prstGeom prst="rect">
            <a:avLst/>
          </a:prstGeom>
        </p:spPr>
        <p:txBody>
          <a:bodyPr wrap="square">
            <a:spAutoFit/>
          </a:bodyPr>
          <a:lstStyle/>
          <a:p>
            <a:pPr lvl="0">
              <a:lnSpc>
                <a:spcPct val="150000"/>
              </a:lnSpc>
            </a:pPr>
            <a:r>
              <a:rPr lang="en-US" sz="2400" b="1" i="1" dirty="0" smtClean="0">
                <a:effectLst/>
                <a:latin typeface="Cambria"/>
                <a:ea typeface="Calibri"/>
                <a:cs typeface="Times New Roman"/>
              </a:rPr>
              <a:t>Six Sigma (as a philosophy)  :</a:t>
            </a:r>
            <a:r>
              <a:rPr lang="en-US" sz="2400" i="1" dirty="0" smtClean="0">
                <a:effectLst/>
                <a:latin typeface="Cambria"/>
                <a:ea typeface="Calibri"/>
                <a:cs typeface="Times New Roman"/>
              </a:rPr>
              <a:t>  </a:t>
            </a:r>
            <a:r>
              <a:rPr lang="en-US" sz="2400" dirty="0" smtClean="0">
                <a:effectLst/>
                <a:latin typeface="Cambria"/>
                <a:ea typeface="Calibri"/>
                <a:cs typeface="Times New Roman"/>
              </a:rPr>
              <a:t>is a total management commitment and philosophy of excellence, customer focus, process improvement, and the rule of measurement.</a:t>
            </a:r>
            <a:endParaRPr lang="en-US" sz="2400" dirty="0">
              <a:effectLst/>
              <a:latin typeface="Calibri"/>
              <a:ea typeface="Calibri"/>
              <a:cs typeface="Arial"/>
            </a:endParaRPr>
          </a:p>
        </p:txBody>
      </p:sp>
      <p:sp>
        <p:nvSpPr>
          <p:cNvPr id="4" name="TextBox 3"/>
          <p:cNvSpPr txBox="1"/>
          <p:nvPr/>
        </p:nvSpPr>
        <p:spPr>
          <a:xfrm>
            <a:off x="941840" y="764704"/>
            <a:ext cx="1893467" cy="523220"/>
          </a:xfrm>
          <a:prstGeom prst="rect">
            <a:avLst/>
          </a:prstGeom>
          <a:noFill/>
        </p:spPr>
        <p:txBody>
          <a:bodyPr wrap="none" rtlCol="0">
            <a:spAutoFit/>
          </a:bodyPr>
          <a:lstStyle/>
          <a:p>
            <a:r>
              <a:rPr lang="en-US" sz="2800" b="1" dirty="0" smtClean="0"/>
              <a:t>Definition </a:t>
            </a:r>
            <a:endParaRPr lang="en-US" sz="2800" b="1" dirty="0"/>
          </a:p>
        </p:txBody>
      </p:sp>
    </p:spTree>
    <p:extLst>
      <p:ext uri="{BB962C8B-B14F-4D97-AF65-F5344CB8AC3E}">
        <p14:creationId xmlns:p14="http://schemas.microsoft.com/office/powerpoint/2010/main" val="4108522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764704"/>
            <a:ext cx="7632848" cy="954107"/>
          </a:xfrm>
          <a:prstGeom prst="rect">
            <a:avLst/>
          </a:prstGeom>
        </p:spPr>
        <p:txBody>
          <a:bodyPr wrap="square">
            <a:spAutoFit/>
          </a:bodyPr>
          <a:lstStyle/>
          <a:p>
            <a:r>
              <a:rPr lang="en-US" sz="2800" b="1" dirty="0"/>
              <a:t>Levels of sigma performance per million </a:t>
            </a:r>
            <a:r>
              <a:rPr lang="en-US" sz="2800" b="1" dirty="0" smtClean="0"/>
              <a:t>opportunities</a:t>
            </a:r>
            <a:endParaRPr lang="en-US" sz="2800" b="1" dirty="0"/>
          </a:p>
        </p:txBody>
      </p:sp>
      <p:graphicFrame>
        <p:nvGraphicFramePr>
          <p:cNvPr id="5" name="Chart 4"/>
          <p:cNvGraphicFramePr>
            <a:graphicFrameLocks/>
          </p:cNvGraphicFramePr>
          <p:nvPr>
            <p:extLst>
              <p:ext uri="{D42A27DB-BD31-4B8C-83A1-F6EECF244321}">
                <p14:modId xmlns:p14="http://schemas.microsoft.com/office/powerpoint/2010/main" val="937474111"/>
              </p:ext>
            </p:extLst>
          </p:nvPr>
        </p:nvGraphicFramePr>
        <p:xfrm>
          <a:off x="1475656" y="2057400"/>
          <a:ext cx="6048672" cy="39638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71517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692696"/>
            <a:ext cx="2517036" cy="523220"/>
          </a:xfrm>
          <a:prstGeom prst="rect">
            <a:avLst/>
          </a:prstGeom>
        </p:spPr>
        <p:txBody>
          <a:bodyPr wrap="none">
            <a:spAutoFit/>
          </a:bodyPr>
          <a:lstStyle/>
          <a:p>
            <a:pPr lvl="0"/>
            <a:r>
              <a:rPr lang="en-US" sz="2800" b="1" dirty="0"/>
              <a:t>Methodology</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483599929"/>
              </p:ext>
            </p:extLst>
          </p:nvPr>
        </p:nvGraphicFramePr>
        <p:xfrm>
          <a:off x="855791" y="1021701"/>
          <a:ext cx="7676649" cy="5359627"/>
        </p:xfrm>
        <a:graphic>
          <a:graphicData uri="http://schemas.openxmlformats.org/presentationml/2006/ole">
            <mc:AlternateContent xmlns:mc="http://schemas.openxmlformats.org/markup-compatibility/2006">
              <mc:Choice xmlns:v="urn:schemas-microsoft-com:vml" Requires="v">
                <p:oleObj spid="_x0000_s15378" r:id="rId3" imgW="4643209" imgH="5867362" progId="Visio.Drawing.11">
                  <p:embed/>
                </p:oleObj>
              </mc:Choice>
              <mc:Fallback>
                <p:oleObj r:id="rId3" imgW="4643209" imgH="5867362"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791" y="1021701"/>
                        <a:ext cx="7676649" cy="5359627"/>
                      </a:xfrm>
                      <a:prstGeom prst="rect">
                        <a:avLst/>
                      </a:prstGeom>
                      <a:noFill/>
                    </p:spPr>
                  </p:pic>
                </p:oleObj>
              </mc:Fallback>
            </mc:AlternateContent>
          </a:graphicData>
        </a:graphic>
      </p:graphicFrame>
    </p:spTree>
    <p:extLst>
      <p:ext uri="{BB962C8B-B14F-4D97-AF65-F5344CB8AC3E}">
        <p14:creationId xmlns:p14="http://schemas.microsoft.com/office/powerpoint/2010/main" val="16910506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388</TotalTime>
  <Words>2351</Words>
  <Application>Microsoft Office PowerPoint</Application>
  <PresentationFormat>On-screen Show (4:3)</PresentationFormat>
  <Paragraphs>821</Paragraphs>
  <Slides>50</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53" baseType="lpstr">
      <vt:lpstr>Austin</vt:lpstr>
      <vt:lpstr>Visio.Drawing.11</vt:lpstr>
      <vt:lpstr>MtbGraph.Document.15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ENG.Alaa.Alsadi.</dc:creator>
  <cp:lastModifiedBy>ENG.Alaa.Alsadi.</cp:lastModifiedBy>
  <cp:revision>45</cp:revision>
  <dcterms:created xsi:type="dcterms:W3CDTF">2011-04-25T18:56:08Z</dcterms:created>
  <dcterms:modified xsi:type="dcterms:W3CDTF">2011-04-26T07:24:45Z</dcterms:modified>
</cp:coreProperties>
</file>