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notesMasterIdLst>
    <p:notesMasterId r:id="rId3"/>
  </p:notesMasterIdLst>
  <p:sldIdLst>
    <p:sldId id="265" r:id="rId2"/>
  </p:sldIdLst>
  <p:sldSz cx="30275213" cy="42803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544" autoAdjust="0"/>
    <p:restoredTop sz="94660"/>
  </p:normalViewPr>
  <p:slideViewPr>
    <p:cSldViewPr snapToGrid="0">
      <p:cViewPr>
        <p:scale>
          <a:sx n="60" d="100"/>
          <a:sy n="60" d="100"/>
        </p:scale>
        <p:origin x="42" y="-6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CFB83C45-F4B3-423E-BC69-2DBB57E3118D}" type="datetimeFigureOut">
              <a:rPr lang="en-US" smtClean="0"/>
              <a:t>5/18/2019</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F877FA-7E72-4289-90F2-768CC49FFB87}" type="slidenum">
              <a:rPr lang="en-US" smtClean="0"/>
              <a:t>‹#›</a:t>
            </a:fld>
            <a:endParaRPr lang="en-US" dirty="0"/>
          </a:p>
        </p:txBody>
      </p:sp>
    </p:spTree>
    <p:extLst>
      <p:ext uri="{BB962C8B-B14F-4D97-AF65-F5344CB8AC3E}">
        <p14:creationId xmlns:p14="http://schemas.microsoft.com/office/powerpoint/2010/main" val="376656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F877FA-7E72-4289-90F2-768CC49FFB87}" type="slidenum">
              <a:rPr lang="en-US" smtClean="0"/>
              <a:t>1</a:t>
            </a:fld>
            <a:endParaRPr lang="en-US" dirty="0"/>
          </a:p>
        </p:txBody>
      </p:sp>
    </p:spTree>
    <p:extLst>
      <p:ext uri="{BB962C8B-B14F-4D97-AF65-F5344CB8AC3E}">
        <p14:creationId xmlns:p14="http://schemas.microsoft.com/office/powerpoint/2010/main" val="3079126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8"/>
            <a:ext cx="25733931" cy="14902050"/>
          </a:xfrm>
        </p:spPr>
        <p:txBody>
          <a:bodyPr anchor="b"/>
          <a:lstStyle>
            <a:lvl1pPr algn="ctr">
              <a:defRPr sz="19865"/>
            </a:lvl1pPr>
          </a:lstStyle>
          <a:p>
            <a:r>
              <a:rPr lang="en-US"/>
              <a:t>Click to edit Master title style</a:t>
            </a:r>
            <a:endParaRPr lang="en-US" dirty="0"/>
          </a:p>
        </p:txBody>
      </p:sp>
      <p:sp>
        <p:nvSpPr>
          <p:cNvPr id="3" name="Subtitle 2"/>
          <p:cNvSpPr>
            <a:spLocks noGrp="1"/>
          </p:cNvSpPr>
          <p:nvPr>
            <p:ph type="subTitle" idx="1"/>
          </p:nvPr>
        </p:nvSpPr>
        <p:spPr>
          <a:xfrm>
            <a:off x="3784403" y="22481890"/>
            <a:ext cx="22706410" cy="10334331"/>
          </a:xfrm>
        </p:spPr>
        <p:txBody>
          <a:bodyPr/>
          <a:lstStyle>
            <a:lvl1pPr marL="0" indent="0" algn="ctr">
              <a:buNone/>
              <a:defRPr sz="7946"/>
            </a:lvl1pPr>
            <a:lvl2pPr marL="1513684" indent="0" algn="ctr">
              <a:buNone/>
              <a:defRPr sz="6622"/>
            </a:lvl2pPr>
            <a:lvl3pPr marL="3027371" indent="0" algn="ctr">
              <a:buNone/>
              <a:defRPr sz="5961"/>
            </a:lvl3pPr>
            <a:lvl4pPr marL="4541056" indent="0" algn="ctr">
              <a:buNone/>
              <a:defRPr sz="5298"/>
            </a:lvl4pPr>
            <a:lvl5pPr marL="6054741" indent="0" algn="ctr">
              <a:buNone/>
              <a:defRPr sz="5298"/>
            </a:lvl5pPr>
            <a:lvl6pPr marL="7568426" indent="0" algn="ctr">
              <a:buNone/>
              <a:defRPr sz="5298"/>
            </a:lvl6pPr>
            <a:lvl7pPr marL="9082112" indent="0" algn="ctr">
              <a:buNone/>
              <a:defRPr sz="5298"/>
            </a:lvl7pPr>
            <a:lvl8pPr marL="10595796" indent="0" algn="ctr">
              <a:buNone/>
              <a:defRPr sz="5298"/>
            </a:lvl8pPr>
            <a:lvl9pPr marL="12109481" indent="0" algn="ctr">
              <a:buNone/>
              <a:defRPr sz="5298"/>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1011416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3284298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2" y="2278904"/>
            <a:ext cx="6528093" cy="362742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1424" y="2278904"/>
            <a:ext cx="19205838" cy="362742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3921914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836638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6" y="10671232"/>
            <a:ext cx="26112371" cy="17805173"/>
          </a:xfrm>
        </p:spPr>
        <p:txBody>
          <a:bodyPr anchor="b"/>
          <a:lstStyle>
            <a:lvl1pPr>
              <a:defRPr sz="19865"/>
            </a:lvl1pPr>
          </a:lstStyle>
          <a:p>
            <a:r>
              <a:rPr lang="en-US"/>
              <a:t>Click to edit Master title style</a:t>
            </a:r>
            <a:endParaRPr lang="en-US" dirty="0"/>
          </a:p>
        </p:txBody>
      </p:sp>
      <p:sp>
        <p:nvSpPr>
          <p:cNvPr id="3" name="Text Placeholder 2"/>
          <p:cNvSpPr>
            <a:spLocks noGrp="1"/>
          </p:cNvSpPr>
          <p:nvPr>
            <p:ph type="body" idx="1"/>
          </p:nvPr>
        </p:nvSpPr>
        <p:spPr>
          <a:xfrm>
            <a:off x="2065656" y="28644848"/>
            <a:ext cx="26112371" cy="9363321"/>
          </a:xfrm>
        </p:spPr>
        <p:txBody>
          <a:bodyPr/>
          <a:lstStyle>
            <a:lvl1pPr marL="0" indent="0">
              <a:buNone/>
              <a:defRPr sz="7946">
                <a:solidFill>
                  <a:schemeClr val="tx1"/>
                </a:solidFill>
              </a:defRPr>
            </a:lvl1pPr>
            <a:lvl2pPr marL="1513684" indent="0">
              <a:buNone/>
              <a:defRPr sz="6622">
                <a:solidFill>
                  <a:schemeClr val="tx1">
                    <a:tint val="75000"/>
                  </a:schemeClr>
                </a:solidFill>
              </a:defRPr>
            </a:lvl2pPr>
            <a:lvl3pPr marL="3027371" indent="0">
              <a:buNone/>
              <a:defRPr sz="5961">
                <a:solidFill>
                  <a:schemeClr val="tx1">
                    <a:tint val="75000"/>
                  </a:schemeClr>
                </a:solidFill>
              </a:defRPr>
            </a:lvl3pPr>
            <a:lvl4pPr marL="4541056" indent="0">
              <a:buNone/>
              <a:defRPr sz="5298">
                <a:solidFill>
                  <a:schemeClr val="tx1">
                    <a:tint val="75000"/>
                  </a:schemeClr>
                </a:solidFill>
              </a:defRPr>
            </a:lvl4pPr>
            <a:lvl5pPr marL="6054741" indent="0">
              <a:buNone/>
              <a:defRPr sz="5298">
                <a:solidFill>
                  <a:schemeClr val="tx1">
                    <a:tint val="75000"/>
                  </a:schemeClr>
                </a:solidFill>
              </a:defRPr>
            </a:lvl5pPr>
            <a:lvl6pPr marL="7568426" indent="0">
              <a:buNone/>
              <a:defRPr sz="5298">
                <a:solidFill>
                  <a:schemeClr val="tx1">
                    <a:tint val="75000"/>
                  </a:schemeClr>
                </a:solidFill>
              </a:defRPr>
            </a:lvl6pPr>
            <a:lvl7pPr marL="9082112" indent="0">
              <a:buNone/>
              <a:defRPr sz="5298">
                <a:solidFill>
                  <a:schemeClr val="tx1">
                    <a:tint val="75000"/>
                  </a:schemeClr>
                </a:solidFill>
              </a:defRPr>
            </a:lvl7pPr>
            <a:lvl8pPr marL="10595796" indent="0">
              <a:buNone/>
              <a:defRPr sz="5298">
                <a:solidFill>
                  <a:schemeClr val="tx1">
                    <a:tint val="75000"/>
                  </a:schemeClr>
                </a:solidFill>
              </a:defRPr>
            </a:lvl8pPr>
            <a:lvl9pPr marL="12109481" indent="0">
              <a:buNone/>
              <a:defRPr sz="5298">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903558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242342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6" y="2278915"/>
            <a:ext cx="26112371" cy="82734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5368" y="10492871"/>
            <a:ext cx="12807832" cy="5142393"/>
          </a:xfrm>
        </p:spPr>
        <p:txBody>
          <a:bodyPr anchor="b"/>
          <a:lstStyle>
            <a:lvl1pPr marL="0" indent="0">
              <a:buNone/>
              <a:defRPr sz="7946" b="1"/>
            </a:lvl1pPr>
            <a:lvl2pPr marL="1513684" indent="0">
              <a:buNone/>
              <a:defRPr sz="6622" b="1"/>
            </a:lvl2pPr>
            <a:lvl3pPr marL="3027371" indent="0">
              <a:buNone/>
              <a:defRPr sz="5961" b="1"/>
            </a:lvl3pPr>
            <a:lvl4pPr marL="4541056" indent="0">
              <a:buNone/>
              <a:defRPr sz="5298" b="1"/>
            </a:lvl4pPr>
            <a:lvl5pPr marL="6054741" indent="0">
              <a:buNone/>
              <a:defRPr sz="5298" b="1"/>
            </a:lvl5pPr>
            <a:lvl6pPr marL="7568426" indent="0">
              <a:buNone/>
              <a:defRPr sz="5298" b="1"/>
            </a:lvl6pPr>
            <a:lvl7pPr marL="9082112" indent="0">
              <a:buNone/>
              <a:defRPr sz="5298" b="1"/>
            </a:lvl7pPr>
            <a:lvl8pPr marL="10595796" indent="0">
              <a:buNone/>
              <a:defRPr sz="5298" b="1"/>
            </a:lvl8pPr>
            <a:lvl9pPr marL="12109481" indent="0">
              <a:buNone/>
              <a:defRPr sz="5298" b="1"/>
            </a:lvl9pPr>
          </a:lstStyle>
          <a:p>
            <a:pPr lvl="0"/>
            <a:r>
              <a:rPr lang="en-US"/>
              <a:t>Click to edit Master text styles</a:t>
            </a:r>
          </a:p>
        </p:txBody>
      </p:sp>
      <p:sp>
        <p:nvSpPr>
          <p:cNvPr id="4" name="Content Placeholder 3"/>
          <p:cNvSpPr>
            <a:spLocks noGrp="1"/>
          </p:cNvSpPr>
          <p:nvPr>
            <p:ph sz="half" idx="2"/>
          </p:nvPr>
        </p:nvSpPr>
        <p:spPr>
          <a:xfrm>
            <a:off x="2085368" y="15635266"/>
            <a:ext cx="12807832"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6830" y="10492871"/>
            <a:ext cx="12870909" cy="5142393"/>
          </a:xfrm>
        </p:spPr>
        <p:txBody>
          <a:bodyPr anchor="b"/>
          <a:lstStyle>
            <a:lvl1pPr marL="0" indent="0">
              <a:buNone/>
              <a:defRPr sz="7946" b="1"/>
            </a:lvl1pPr>
            <a:lvl2pPr marL="1513684" indent="0">
              <a:buNone/>
              <a:defRPr sz="6622" b="1"/>
            </a:lvl2pPr>
            <a:lvl3pPr marL="3027371" indent="0">
              <a:buNone/>
              <a:defRPr sz="5961" b="1"/>
            </a:lvl3pPr>
            <a:lvl4pPr marL="4541056" indent="0">
              <a:buNone/>
              <a:defRPr sz="5298" b="1"/>
            </a:lvl4pPr>
            <a:lvl5pPr marL="6054741" indent="0">
              <a:buNone/>
              <a:defRPr sz="5298" b="1"/>
            </a:lvl5pPr>
            <a:lvl6pPr marL="7568426" indent="0">
              <a:buNone/>
              <a:defRPr sz="5298" b="1"/>
            </a:lvl6pPr>
            <a:lvl7pPr marL="9082112" indent="0">
              <a:buNone/>
              <a:defRPr sz="5298" b="1"/>
            </a:lvl7pPr>
            <a:lvl8pPr marL="10595796" indent="0">
              <a:buNone/>
              <a:defRPr sz="5298" b="1"/>
            </a:lvl8pPr>
            <a:lvl9pPr marL="12109481" indent="0">
              <a:buNone/>
              <a:defRPr sz="5298" b="1"/>
            </a:lvl9pPr>
          </a:lstStyle>
          <a:p>
            <a:pPr lvl="0"/>
            <a:r>
              <a:rPr lang="en-US"/>
              <a:t>Click to edit Master text styles</a:t>
            </a:r>
          </a:p>
        </p:txBody>
      </p:sp>
      <p:sp>
        <p:nvSpPr>
          <p:cNvPr id="6" name="Content Placeholder 5"/>
          <p:cNvSpPr>
            <a:spLocks noGrp="1"/>
          </p:cNvSpPr>
          <p:nvPr>
            <p:ph sz="quarter" idx="4"/>
          </p:nvPr>
        </p:nvSpPr>
        <p:spPr>
          <a:xfrm>
            <a:off x="15326830" y="15635266"/>
            <a:ext cx="12870909"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2935630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249067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1087758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5" y="2853585"/>
            <a:ext cx="9764544" cy="9987546"/>
          </a:xfrm>
        </p:spPr>
        <p:txBody>
          <a:bodyPr anchor="b"/>
          <a:lstStyle>
            <a:lvl1pPr>
              <a:defRPr sz="10595"/>
            </a:lvl1pPr>
          </a:lstStyle>
          <a:p>
            <a:r>
              <a:rPr lang="en-US"/>
              <a:t>Click to edit Master title style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0"/>
            </a:lvl2pPr>
            <a:lvl3pPr>
              <a:defRPr sz="7946"/>
            </a:lvl3pPr>
            <a:lvl4pPr>
              <a:defRPr sz="6622"/>
            </a:lvl4pPr>
            <a:lvl5pPr>
              <a:defRPr sz="6622"/>
            </a:lvl5pPr>
            <a:lvl6pPr>
              <a:defRPr sz="6622"/>
            </a:lvl6pPr>
            <a:lvl7pPr>
              <a:defRPr sz="6622"/>
            </a:lvl7pPr>
            <a:lvl8pPr>
              <a:defRPr sz="6622"/>
            </a:lvl8pPr>
            <a:lvl9pPr>
              <a:defRPr sz="6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5365" y="12841131"/>
            <a:ext cx="9764544" cy="23789780"/>
          </a:xfrm>
        </p:spPr>
        <p:txBody>
          <a:bodyPr/>
          <a:lstStyle>
            <a:lvl1pPr marL="0" indent="0">
              <a:buNone/>
              <a:defRPr sz="5298"/>
            </a:lvl1pPr>
            <a:lvl2pPr marL="1513684" indent="0">
              <a:buNone/>
              <a:defRPr sz="4634"/>
            </a:lvl2pPr>
            <a:lvl3pPr marL="3027371" indent="0">
              <a:buNone/>
              <a:defRPr sz="3973"/>
            </a:lvl3pPr>
            <a:lvl4pPr marL="4541056" indent="0">
              <a:buNone/>
              <a:defRPr sz="3311"/>
            </a:lvl4pPr>
            <a:lvl5pPr marL="6054741" indent="0">
              <a:buNone/>
              <a:defRPr sz="3311"/>
            </a:lvl5pPr>
            <a:lvl6pPr marL="7568426" indent="0">
              <a:buNone/>
              <a:defRPr sz="3311"/>
            </a:lvl6pPr>
            <a:lvl7pPr marL="9082112" indent="0">
              <a:buNone/>
              <a:defRPr sz="3311"/>
            </a:lvl7pPr>
            <a:lvl8pPr marL="10595796" indent="0">
              <a:buNone/>
              <a:defRPr sz="3311"/>
            </a:lvl8pPr>
            <a:lvl9pPr marL="12109481"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507408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5" y="2853585"/>
            <a:ext cx="9764544" cy="9987546"/>
          </a:xfrm>
        </p:spPr>
        <p:txBody>
          <a:bodyPr anchor="b"/>
          <a:lstStyle>
            <a:lvl1pPr>
              <a:defRPr sz="10595"/>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684" indent="0">
              <a:buNone/>
              <a:defRPr sz="9270"/>
            </a:lvl2pPr>
            <a:lvl3pPr marL="3027371" indent="0">
              <a:buNone/>
              <a:defRPr sz="7946"/>
            </a:lvl3pPr>
            <a:lvl4pPr marL="4541056" indent="0">
              <a:buNone/>
              <a:defRPr sz="6622"/>
            </a:lvl4pPr>
            <a:lvl5pPr marL="6054741" indent="0">
              <a:buNone/>
              <a:defRPr sz="6622"/>
            </a:lvl5pPr>
            <a:lvl6pPr marL="7568426" indent="0">
              <a:buNone/>
              <a:defRPr sz="6622"/>
            </a:lvl6pPr>
            <a:lvl7pPr marL="9082112" indent="0">
              <a:buNone/>
              <a:defRPr sz="6622"/>
            </a:lvl7pPr>
            <a:lvl8pPr marL="10595796" indent="0">
              <a:buNone/>
              <a:defRPr sz="6622"/>
            </a:lvl8pPr>
            <a:lvl9pPr marL="12109481" indent="0">
              <a:buNone/>
              <a:defRPr sz="6622"/>
            </a:lvl9pPr>
          </a:lstStyle>
          <a:p>
            <a:r>
              <a:rPr lang="en-US" dirty="0"/>
              <a:t>Click icon to add picture</a:t>
            </a:r>
          </a:p>
        </p:txBody>
      </p:sp>
      <p:sp>
        <p:nvSpPr>
          <p:cNvPr id="4" name="Text Placeholder 3"/>
          <p:cNvSpPr>
            <a:spLocks noGrp="1"/>
          </p:cNvSpPr>
          <p:nvPr>
            <p:ph type="body" sz="half" idx="2"/>
          </p:nvPr>
        </p:nvSpPr>
        <p:spPr>
          <a:xfrm>
            <a:off x="2085365" y="12841131"/>
            <a:ext cx="9764544" cy="23789780"/>
          </a:xfrm>
        </p:spPr>
        <p:txBody>
          <a:bodyPr/>
          <a:lstStyle>
            <a:lvl1pPr marL="0" indent="0">
              <a:buNone/>
              <a:defRPr sz="5298"/>
            </a:lvl1pPr>
            <a:lvl2pPr marL="1513684" indent="0">
              <a:buNone/>
              <a:defRPr sz="4634"/>
            </a:lvl2pPr>
            <a:lvl3pPr marL="3027371" indent="0">
              <a:buNone/>
              <a:defRPr sz="3973"/>
            </a:lvl3pPr>
            <a:lvl4pPr marL="4541056" indent="0">
              <a:buNone/>
              <a:defRPr sz="3311"/>
            </a:lvl4pPr>
            <a:lvl5pPr marL="6054741" indent="0">
              <a:buNone/>
              <a:defRPr sz="3311"/>
            </a:lvl5pPr>
            <a:lvl6pPr marL="7568426" indent="0">
              <a:buNone/>
              <a:defRPr sz="3311"/>
            </a:lvl6pPr>
            <a:lvl7pPr marL="9082112" indent="0">
              <a:buNone/>
              <a:defRPr sz="3311"/>
            </a:lvl7pPr>
            <a:lvl8pPr marL="10595796" indent="0">
              <a:buNone/>
              <a:defRPr sz="3311"/>
            </a:lvl8pPr>
            <a:lvl9pPr marL="12109481"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86CDDF1F-13CD-4039-A2D9-9E58862CB2AD}" type="datetimeFigureOut">
              <a:rPr lang="en-US" smtClean="0"/>
              <a:t>5/18/2019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75150A-7B33-4DA6-8EB3-B69237FBC29C}" type="slidenum">
              <a:rPr lang="en-US" smtClean="0"/>
              <a:t>‹#›</a:t>
            </a:fld>
            <a:endParaRPr lang="en-US" dirty="0"/>
          </a:p>
        </p:txBody>
      </p:sp>
    </p:spTree>
    <p:extLst>
      <p:ext uri="{BB962C8B-B14F-4D97-AF65-F5344CB8AC3E}">
        <p14:creationId xmlns:p14="http://schemas.microsoft.com/office/powerpoint/2010/main" val="4185430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3" y="2278915"/>
            <a:ext cx="26112371" cy="82734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1423"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1423"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86CDDF1F-13CD-4039-A2D9-9E58862CB2AD}" type="datetimeFigureOut">
              <a:rPr lang="en-US" smtClean="0"/>
              <a:t>5/18/2019</a:t>
            </a:fld>
            <a:endParaRPr lang="en-US" dirty="0"/>
          </a:p>
        </p:txBody>
      </p:sp>
      <p:sp>
        <p:nvSpPr>
          <p:cNvPr id="5" name="Footer Placeholder 4"/>
          <p:cNvSpPr>
            <a:spLocks noGrp="1"/>
          </p:cNvSpPr>
          <p:nvPr>
            <p:ph type="ftr" sz="quarter" idx="3"/>
          </p:nvPr>
        </p:nvSpPr>
        <p:spPr>
          <a:xfrm>
            <a:off x="10028666"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1381871"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B675150A-7B33-4DA6-8EB3-B69237FBC29C}" type="slidenum">
              <a:rPr lang="en-US" smtClean="0"/>
              <a:t>‹#›</a:t>
            </a:fld>
            <a:endParaRPr lang="en-US" dirty="0"/>
          </a:p>
        </p:txBody>
      </p:sp>
    </p:spTree>
    <p:extLst>
      <p:ext uri="{BB962C8B-B14F-4D97-AF65-F5344CB8AC3E}">
        <p14:creationId xmlns:p14="http://schemas.microsoft.com/office/powerpoint/2010/main" val="819295485"/>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l" defTabSz="3027371"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44" indent="-756844" algn="l" defTabSz="3027371" rtl="0" eaLnBrk="1" latinLnBrk="0" hangingPunct="1">
        <a:lnSpc>
          <a:spcPct val="90000"/>
        </a:lnSpc>
        <a:spcBef>
          <a:spcPts val="3311"/>
        </a:spcBef>
        <a:buFont typeface="Arial" panose="020B0604020202020204" pitchFamily="34" charset="0"/>
        <a:buChar char="•"/>
        <a:defRPr sz="9270" kern="1200">
          <a:solidFill>
            <a:schemeClr val="tx1"/>
          </a:solidFill>
          <a:latin typeface="+mn-lt"/>
          <a:ea typeface="+mn-ea"/>
          <a:cs typeface="+mn-cs"/>
        </a:defRPr>
      </a:lvl1pPr>
      <a:lvl2pPr marL="2270527" indent="-756844" algn="l" defTabSz="3027371" rtl="0" eaLnBrk="1" latinLnBrk="0" hangingPunct="1">
        <a:lnSpc>
          <a:spcPct val="90000"/>
        </a:lnSpc>
        <a:spcBef>
          <a:spcPts val="1656"/>
        </a:spcBef>
        <a:buFont typeface="Arial" panose="020B0604020202020204" pitchFamily="34" charset="0"/>
        <a:buChar char="•"/>
        <a:defRPr sz="7946" kern="1200">
          <a:solidFill>
            <a:schemeClr val="tx1"/>
          </a:solidFill>
          <a:latin typeface="+mn-lt"/>
          <a:ea typeface="+mn-ea"/>
          <a:cs typeface="+mn-cs"/>
        </a:defRPr>
      </a:lvl2pPr>
      <a:lvl3pPr marL="3784213" indent="-756844" algn="l" defTabSz="3027371" rtl="0" eaLnBrk="1" latinLnBrk="0" hangingPunct="1">
        <a:lnSpc>
          <a:spcPct val="90000"/>
        </a:lnSpc>
        <a:spcBef>
          <a:spcPts val="1656"/>
        </a:spcBef>
        <a:buFont typeface="Arial" panose="020B0604020202020204" pitchFamily="34" charset="0"/>
        <a:buChar char="•"/>
        <a:defRPr sz="6622" kern="1200">
          <a:solidFill>
            <a:schemeClr val="tx1"/>
          </a:solidFill>
          <a:latin typeface="+mn-lt"/>
          <a:ea typeface="+mn-ea"/>
          <a:cs typeface="+mn-cs"/>
        </a:defRPr>
      </a:lvl3pPr>
      <a:lvl4pPr marL="5297899" indent="-756844" algn="l" defTabSz="3027371" rtl="0" eaLnBrk="1" latinLnBrk="0" hangingPunct="1">
        <a:lnSpc>
          <a:spcPct val="90000"/>
        </a:lnSpc>
        <a:spcBef>
          <a:spcPts val="1656"/>
        </a:spcBef>
        <a:buFont typeface="Arial" panose="020B0604020202020204" pitchFamily="34" charset="0"/>
        <a:buChar char="•"/>
        <a:defRPr sz="5961" kern="1200">
          <a:solidFill>
            <a:schemeClr val="tx1"/>
          </a:solidFill>
          <a:latin typeface="+mn-lt"/>
          <a:ea typeface="+mn-ea"/>
          <a:cs typeface="+mn-cs"/>
        </a:defRPr>
      </a:lvl4pPr>
      <a:lvl5pPr marL="6811584" indent="-756844" algn="l" defTabSz="3027371" rtl="0" eaLnBrk="1" latinLnBrk="0" hangingPunct="1">
        <a:lnSpc>
          <a:spcPct val="90000"/>
        </a:lnSpc>
        <a:spcBef>
          <a:spcPts val="1656"/>
        </a:spcBef>
        <a:buFont typeface="Arial" panose="020B0604020202020204" pitchFamily="34" charset="0"/>
        <a:buChar char="•"/>
        <a:defRPr sz="5961" kern="1200">
          <a:solidFill>
            <a:schemeClr val="tx1"/>
          </a:solidFill>
          <a:latin typeface="+mn-lt"/>
          <a:ea typeface="+mn-ea"/>
          <a:cs typeface="+mn-cs"/>
        </a:defRPr>
      </a:lvl5pPr>
      <a:lvl6pPr marL="8325269" indent="-756844" algn="l" defTabSz="3027371" rtl="0" eaLnBrk="1" latinLnBrk="0" hangingPunct="1">
        <a:lnSpc>
          <a:spcPct val="90000"/>
        </a:lnSpc>
        <a:spcBef>
          <a:spcPts val="1656"/>
        </a:spcBef>
        <a:buFont typeface="Arial" panose="020B0604020202020204" pitchFamily="34" charset="0"/>
        <a:buChar char="•"/>
        <a:defRPr sz="5961" kern="1200">
          <a:solidFill>
            <a:schemeClr val="tx1"/>
          </a:solidFill>
          <a:latin typeface="+mn-lt"/>
          <a:ea typeface="+mn-ea"/>
          <a:cs typeface="+mn-cs"/>
        </a:defRPr>
      </a:lvl6pPr>
      <a:lvl7pPr marL="9838953" indent="-756844" algn="l" defTabSz="3027371" rtl="0" eaLnBrk="1" latinLnBrk="0" hangingPunct="1">
        <a:lnSpc>
          <a:spcPct val="90000"/>
        </a:lnSpc>
        <a:spcBef>
          <a:spcPts val="1656"/>
        </a:spcBef>
        <a:buFont typeface="Arial" panose="020B0604020202020204" pitchFamily="34" charset="0"/>
        <a:buChar char="•"/>
        <a:defRPr sz="5961" kern="1200">
          <a:solidFill>
            <a:schemeClr val="tx1"/>
          </a:solidFill>
          <a:latin typeface="+mn-lt"/>
          <a:ea typeface="+mn-ea"/>
          <a:cs typeface="+mn-cs"/>
        </a:defRPr>
      </a:lvl7pPr>
      <a:lvl8pPr marL="11352640" indent="-756844" algn="l" defTabSz="3027371" rtl="0" eaLnBrk="1" latinLnBrk="0" hangingPunct="1">
        <a:lnSpc>
          <a:spcPct val="90000"/>
        </a:lnSpc>
        <a:spcBef>
          <a:spcPts val="1656"/>
        </a:spcBef>
        <a:buFont typeface="Arial" panose="020B0604020202020204" pitchFamily="34" charset="0"/>
        <a:buChar char="•"/>
        <a:defRPr sz="5961" kern="1200">
          <a:solidFill>
            <a:schemeClr val="tx1"/>
          </a:solidFill>
          <a:latin typeface="+mn-lt"/>
          <a:ea typeface="+mn-ea"/>
          <a:cs typeface="+mn-cs"/>
        </a:defRPr>
      </a:lvl8pPr>
      <a:lvl9pPr marL="12866324" indent="-756844" algn="l" defTabSz="3027371" rtl="0" eaLnBrk="1" latinLnBrk="0" hangingPunct="1">
        <a:lnSpc>
          <a:spcPct val="90000"/>
        </a:lnSpc>
        <a:spcBef>
          <a:spcPts val="1656"/>
        </a:spcBef>
        <a:buFont typeface="Arial" panose="020B0604020202020204" pitchFamily="34" charset="0"/>
        <a:buChar char="•"/>
        <a:defRPr sz="5961" kern="1200">
          <a:solidFill>
            <a:schemeClr val="tx1"/>
          </a:solidFill>
          <a:latin typeface="+mn-lt"/>
          <a:ea typeface="+mn-ea"/>
          <a:cs typeface="+mn-cs"/>
        </a:defRPr>
      </a:lvl9pPr>
    </p:bodyStyle>
    <p:otherStyle>
      <a:defPPr>
        <a:defRPr lang="en-US"/>
      </a:defPPr>
      <a:lvl1pPr marL="0" algn="l" defTabSz="3027371" rtl="0" eaLnBrk="1" latinLnBrk="0" hangingPunct="1">
        <a:defRPr sz="5961" kern="1200">
          <a:solidFill>
            <a:schemeClr val="tx1"/>
          </a:solidFill>
          <a:latin typeface="+mn-lt"/>
          <a:ea typeface="+mn-ea"/>
          <a:cs typeface="+mn-cs"/>
        </a:defRPr>
      </a:lvl1pPr>
      <a:lvl2pPr marL="1513684" algn="l" defTabSz="3027371" rtl="0" eaLnBrk="1" latinLnBrk="0" hangingPunct="1">
        <a:defRPr sz="5961" kern="1200">
          <a:solidFill>
            <a:schemeClr val="tx1"/>
          </a:solidFill>
          <a:latin typeface="+mn-lt"/>
          <a:ea typeface="+mn-ea"/>
          <a:cs typeface="+mn-cs"/>
        </a:defRPr>
      </a:lvl2pPr>
      <a:lvl3pPr marL="3027371" algn="l" defTabSz="3027371" rtl="0" eaLnBrk="1" latinLnBrk="0" hangingPunct="1">
        <a:defRPr sz="5961" kern="1200">
          <a:solidFill>
            <a:schemeClr val="tx1"/>
          </a:solidFill>
          <a:latin typeface="+mn-lt"/>
          <a:ea typeface="+mn-ea"/>
          <a:cs typeface="+mn-cs"/>
        </a:defRPr>
      </a:lvl3pPr>
      <a:lvl4pPr marL="4541056" algn="l" defTabSz="3027371" rtl="0" eaLnBrk="1" latinLnBrk="0" hangingPunct="1">
        <a:defRPr sz="5961" kern="1200">
          <a:solidFill>
            <a:schemeClr val="tx1"/>
          </a:solidFill>
          <a:latin typeface="+mn-lt"/>
          <a:ea typeface="+mn-ea"/>
          <a:cs typeface="+mn-cs"/>
        </a:defRPr>
      </a:lvl4pPr>
      <a:lvl5pPr marL="6054741" algn="l" defTabSz="3027371" rtl="0" eaLnBrk="1" latinLnBrk="0" hangingPunct="1">
        <a:defRPr sz="5961" kern="1200">
          <a:solidFill>
            <a:schemeClr val="tx1"/>
          </a:solidFill>
          <a:latin typeface="+mn-lt"/>
          <a:ea typeface="+mn-ea"/>
          <a:cs typeface="+mn-cs"/>
        </a:defRPr>
      </a:lvl5pPr>
      <a:lvl6pPr marL="7568426" algn="l" defTabSz="3027371" rtl="0" eaLnBrk="1" latinLnBrk="0" hangingPunct="1">
        <a:defRPr sz="5961" kern="1200">
          <a:solidFill>
            <a:schemeClr val="tx1"/>
          </a:solidFill>
          <a:latin typeface="+mn-lt"/>
          <a:ea typeface="+mn-ea"/>
          <a:cs typeface="+mn-cs"/>
        </a:defRPr>
      </a:lvl6pPr>
      <a:lvl7pPr marL="9082112" algn="l" defTabSz="3027371" rtl="0" eaLnBrk="1" latinLnBrk="0" hangingPunct="1">
        <a:defRPr sz="5961" kern="1200">
          <a:solidFill>
            <a:schemeClr val="tx1"/>
          </a:solidFill>
          <a:latin typeface="+mn-lt"/>
          <a:ea typeface="+mn-ea"/>
          <a:cs typeface="+mn-cs"/>
        </a:defRPr>
      </a:lvl7pPr>
      <a:lvl8pPr marL="10595796" algn="l" defTabSz="3027371" rtl="0" eaLnBrk="1" latinLnBrk="0" hangingPunct="1">
        <a:defRPr sz="5961" kern="1200">
          <a:solidFill>
            <a:schemeClr val="tx1"/>
          </a:solidFill>
          <a:latin typeface="+mn-lt"/>
          <a:ea typeface="+mn-ea"/>
          <a:cs typeface="+mn-cs"/>
        </a:defRPr>
      </a:lvl8pPr>
      <a:lvl9pPr marL="12109481" algn="l" defTabSz="3027371" rtl="0" eaLnBrk="1" latinLnBrk="0" hangingPunct="1">
        <a:defRPr sz="5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jpg"/><Relationship Id="rId5" Type="http://schemas.openxmlformats.org/officeDocument/2006/relationships/image" Target="../media/image3.png"/><Relationship Id="rId15" Type="http://schemas.openxmlformats.org/officeDocument/2006/relationships/image" Target="../media/image13.jpeg"/><Relationship Id="rId10" Type="http://schemas.openxmlformats.org/officeDocument/2006/relationships/image" Target="../media/image8.emf"/><Relationship Id="rId4" Type="http://schemas.openxmlformats.org/officeDocument/2006/relationships/image" Target="../media/image2.png"/><Relationship Id="rId9" Type="http://schemas.openxmlformats.org/officeDocument/2006/relationships/image" Target="../media/image7.emf"/><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5E72A38C-0F00-4C0C-9A42-CA645C6BFB5D}"/>
              </a:ext>
            </a:extLst>
          </p:cNvPr>
          <p:cNvSpPr/>
          <p:nvPr/>
        </p:nvSpPr>
        <p:spPr>
          <a:xfrm>
            <a:off x="774860" y="11883726"/>
            <a:ext cx="9164858" cy="1424297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4" rIns="64350" bIns="32174" numCol="1" spcCol="0" rtlCol="0" fromWordArt="0" anchor="ctr" anchorCtr="0" forceAA="0" compatLnSpc="1">
            <a:prstTxWarp prst="textNoShape">
              <a:avLst/>
            </a:prstTxWarp>
            <a:noAutofit/>
          </a:bodyPr>
          <a:lstStyle/>
          <a:p>
            <a:pPr algn="ctr"/>
            <a:endParaRPr lang="en-US" sz="2400" dirty="0">
              <a:latin typeface="+mj-lt"/>
            </a:endParaRPr>
          </a:p>
        </p:txBody>
      </p:sp>
      <p:sp>
        <p:nvSpPr>
          <p:cNvPr id="3" name="Rectangle 2">
            <a:extLst>
              <a:ext uri="{FF2B5EF4-FFF2-40B4-BE49-F238E27FC236}">
                <a16:creationId xmlns:a16="http://schemas.microsoft.com/office/drawing/2014/main" id="{6321D738-E70B-4842-AFAA-ADF23A6CBCDF}"/>
              </a:ext>
            </a:extLst>
          </p:cNvPr>
          <p:cNvSpPr/>
          <p:nvPr/>
        </p:nvSpPr>
        <p:spPr>
          <a:xfrm>
            <a:off x="0" y="-72226"/>
            <a:ext cx="30275213" cy="4462760"/>
          </a:xfrm>
          <a:prstGeom prst="rect">
            <a:avLst/>
          </a:prstGeom>
          <a:solidFill>
            <a:schemeClr val="accent1">
              <a:lumMod val="75000"/>
            </a:schemeClr>
          </a:solidFill>
          <a:ln>
            <a:solidFill>
              <a:schemeClr val="bg1">
                <a:lumMod val="75000"/>
              </a:schemeClr>
            </a:solidFill>
          </a:ln>
          <a:effectLst>
            <a:softEdge rad="25400"/>
          </a:effectLst>
        </p:spPr>
        <p:txBody>
          <a:bodyPr wrap="square">
            <a:spAutoFit/>
          </a:bodyPr>
          <a:lstStyle/>
          <a:p>
            <a:pPr algn="ctr"/>
            <a:r>
              <a:rPr lang="en-US" sz="2400" dirty="0">
                <a:latin typeface="Franklin Gothic Medium" panose="020B0603020102020204" pitchFamily="34" charset="0"/>
                <a:cs typeface="Times New Roman" panose="02020603050405020304" pitchFamily="18" charset="0"/>
              </a:rPr>
              <a:t/>
            </a:r>
            <a:br>
              <a:rPr lang="en-US" sz="2400" dirty="0">
                <a:latin typeface="Franklin Gothic Medium" panose="020B0603020102020204" pitchFamily="34" charset="0"/>
                <a:cs typeface="Times New Roman" panose="02020603050405020304" pitchFamily="18" charset="0"/>
              </a:rPr>
            </a:br>
            <a:r>
              <a:rPr lang="ar-JO" sz="2400" dirty="0">
                <a:latin typeface="Franklin Gothic Medium" panose="020B0603020102020204" pitchFamily="34" charset="0"/>
                <a:cs typeface="Times New Roman" panose="02020603050405020304" pitchFamily="18" charset="0"/>
              </a:rPr>
              <a:t/>
            </a:r>
            <a:br>
              <a:rPr lang="ar-JO" sz="2400" dirty="0">
                <a:latin typeface="Franklin Gothic Medium" panose="020B0603020102020204" pitchFamily="34" charset="0"/>
                <a:cs typeface="Times New Roman" panose="02020603050405020304" pitchFamily="18" charset="0"/>
              </a:rPr>
            </a:br>
            <a:r>
              <a:rPr lang="ar-JO" sz="2400" dirty="0">
                <a:latin typeface="Franklin Gothic Medium" panose="020B0603020102020204" pitchFamily="34" charset="0"/>
                <a:cs typeface="Times New Roman" panose="02020603050405020304" pitchFamily="18" charset="0"/>
              </a:rPr>
              <a:t/>
            </a:r>
            <a:br>
              <a:rPr lang="ar-JO" sz="2400" dirty="0">
                <a:latin typeface="Franklin Gothic Medium" panose="020B0603020102020204" pitchFamily="34" charset="0"/>
                <a:cs typeface="Times New Roman" panose="02020603050405020304" pitchFamily="18" charset="0"/>
              </a:rPr>
            </a:br>
            <a:r>
              <a:rPr lang="en-US" sz="8800" b="1" dirty="0">
                <a:solidFill>
                  <a:schemeClr val="bg1"/>
                </a:solidFill>
                <a:latin typeface="Bell MT" panose="02020503060305020303" pitchFamily="18" charset="0"/>
                <a:cs typeface="Times New Roman" panose="02020603050405020304" pitchFamily="18" charset="0"/>
              </a:rPr>
              <a:t>Automatic</a:t>
            </a:r>
            <a:r>
              <a:rPr lang="en-US" sz="8800" b="1" dirty="0">
                <a:latin typeface="Bell MT" panose="02020503060305020303" pitchFamily="18" charset="0"/>
                <a:cs typeface="Times New Roman" panose="02020603050405020304" pitchFamily="18" charset="0"/>
              </a:rPr>
              <a:t> </a:t>
            </a:r>
            <a:r>
              <a:rPr lang="en-US" sz="8800" b="1" dirty="0">
                <a:solidFill>
                  <a:schemeClr val="bg1"/>
                </a:solidFill>
                <a:latin typeface="Bell MT" panose="02020503060305020303" pitchFamily="18" charset="0"/>
                <a:cs typeface="Times New Roman" panose="02020603050405020304" pitchFamily="18" charset="0"/>
              </a:rPr>
              <a:t>Paint</a:t>
            </a:r>
            <a:r>
              <a:rPr lang="en-US" sz="8800" b="1" dirty="0">
                <a:latin typeface="Bell MT" panose="02020503060305020303" pitchFamily="18" charset="0"/>
                <a:cs typeface="Times New Roman" panose="02020603050405020304" pitchFamily="18" charset="0"/>
              </a:rPr>
              <a:t> </a:t>
            </a:r>
            <a:r>
              <a:rPr lang="en-US" sz="8800" b="1" dirty="0">
                <a:solidFill>
                  <a:srgbClr val="FF0000"/>
                </a:solidFill>
                <a:latin typeface="Bell MT" panose="02020503060305020303" pitchFamily="18" charset="0"/>
                <a:cs typeface="Times New Roman" panose="02020603050405020304" pitchFamily="18" charset="0"/>
              </a:rPr>
              <a:t>T</a:t>
            </a:r>
            <a:r>
              <a:rPr lang="en-US" sz="8800" b="1" dirty="0">
                <a:solidFill>
                  <a:srgbClr val="FFFF00"/>
                </a:solidFill>
                <a:latin typeface="Bell MT" panose="02020503060305020303" pitchFamily="18" charset="0"/>
                <a:cs typeface="Times New Roman" panose="02020603050405020304" pitchFamily="18" charset="0"/>
              </a:rPr>
              <a:t>i</a:t>
            </a:r>
            <a:r>
              <a:rPr lang="en-US" sz="8800" b="1" dirty="0">
                <a:solidFill>
                  <a:srgbClr val="FF0000"/>
                </a:solidFill>
                <a:latin typeface="Bell MT" panose="02020503060305020303" pitchFamily="18" charset="0"/>
                <a:cs typeface="Times New Roman" panose="02020603050405020304" pitchFamily="18" charset="0"/>
              </a:rPr>
              <a:t>n</a:t>
            </a:r>
            <a:r>
              <a:rPr lang="en-US" sz="8800" b="1" dirty="0">
                <a:solidFill>
                  <a:srgbClr val="F30B74"/>
                </a:solidFill>
                <a:latin typeface="Bell MT" panose="02020503060305020303" pitchFamily="18" charset="0"/>
                <a:cs typeface="Times New Roman" panose="02020603050405020304" pitchFamily="18" charset="0"/>
              </a:rPr>
              <a:t>t</a:t>
            </a:r>
            <a:r>
              <a:rPr lang="en-US" sz="8800" b="1" dirty="0">
                <a:solidFill>
                  <a:srgbClr val="00B0F0"/>
                </a:solidFill>
                <a:latin typeface="Bell MT" panose="02020503060305020303" pitchFamily="18" charset="0"/>
                <a:cs typeface="Times New Roman" panose="02020603050405020304" pitchFamily="18" charset="0"/>
              </a:rPr>
              <a:t>i</a:t>
            </a:r>
            <a:r>
              <a:rPr lang="en-US" sz="8800" b="1" dirty="0">
                <a:solidFill>
                  <a:schemeClr val="accent2">
                    <a:lumMod val="75000"/>
                  </a:schemeClr>
                </a:solidFill>
                <a:latin typeface="Bell MT" panose="02020503060305020303" pitchFamily="18" charset="0"/>
                <a:cs typeface="Times New Roman" panose="02020603050405020304" pitchFamily="18" charset="0"/>
              </a:rPr>
              <a:t>n</a:t>
            </a:r>
            <a:r>
              <a:rPr lang="en-US" sz="8800" b="1" dirty="0">
                <a:solidFill>
                  <a:srgbClr val="00B050"/>
                </a:solidFill>
                <a:latin typeface="Bell MT" panose="02020503060305020303" pitchFamily="18" charset="0"/>
                <a:cs typeface="Times New Roman" panose="02020603050405020304" pitchFamily="18" charset="0"/>
              </a:rPr>
              <a:t>g</a:t>
            </a:r>
            <a:r>
              <a:rPr lang="en-US" sz="8800" b="1" dirty="0">
                <a:latin typeface="Bell MT" panose="02020503060305020303" pitchFamily="18" charset="0"/>
                <a:cs typeface="Times New Roman" panose="02020603050405020304" pitchFamily="18" charset="0"/>
              </a:rPr>
              <a:t> </a:t>
            </a:r>
            <a:r>
              <a:rPr lang="en-US" sz="8800" b="1" dirty="0">
                <a:solidFill>
                  <a:schemeClr val="bg1"/>
                </a:solidFill>
                <a:latin typeface="Bell MT" panose="02020503060305020303" pitchFamily="18" charset="0"/>
                <a:cs typeface="Times New Roman" panose="02020603050405020304" pitchFamily="18" charset="0"/>
              </a:rPr>
              <a:t>Machine</a:t>
            </a:r>
            <a:r>
              <a:rPr lang="ar-JO" sz="2400" b="1" dirty="0">
                <a:latin typeface="Franklin Gothic Medium" panose="020B0603020102020204" pitchFamily="34" charset="0"/>
                <a:cs typeface="Times New Roman" panose="02020603050405020304" pitchFamily="18" charset="0"/>
              </a:rPr>
              <a:t/>
            </a:r>
            <a:br>
              <a:rPr lang="ar-JO" sz="2400" b="1" dirty="0">
                <a:latin typeface="Franklin Gothic Medium" panose="020B0603020102020204" pitchFamily="34" charset="0"/>
                <a:cs typeface="Times New Roman" panose="02020603050405020304" pitchFamily="18" charset="0"/>
              </a:rPr>
            </a:br>
            <a:r>
              <a:rPr lang="en-US" sz="2400" dirty="0">
                <a:solidFill>
                  <a:schemeClr val="bg1"/>
                </a:solidFill>
                <a:latin typeface="Franklin Gothic Medium" panose="020B0603020102020204" pitchFamily="34" charset="0"/>
                <a:cs typeface="Times New Roman" panose="02020603050405020304" pitchFamily="18" charset="0"/>
              </a:rPr>
              <a:t>An-Najah National university </a:t>
            </a:r>
            <a:br>
              <a:rPr lang="en-US" sz="2400" dirty="0">
                <a:solidFill>
                  <a:schemeClr val="bg1"/>
                </a:solidFill>
                <a:latin typeface="Franklin Gothic Medium" panose="020B0603020102020204" pitchFamily="34" charset="0"/>
                <a:cs typeface="Times New Roman" panose="02020603050405020304" pitchFamily="18" charset="0"/>
              </a:rPr>
            </a:br>
            <a:endParaRPr lang="ar-JO" sz="2400" dirty="0">
              <a:solidFill>
                <a:schemeClr val="bg1"/>
              </a:solidFill>
              <a:latin typeface="Franklin Gothic Medium" panose="020B0603020102020204" pitchFamily="34" charset="0"/>
              <a:cs typeface="Times New Roman" panose="02020603050405020304" pitchFamily="18" charset="0"/>
            </a:endParaRPr>
          </a:p>
          <a:p>
            <a:pPr algn="ctr"/>
            <a:r>
              <a:rPr lang="en-US" sz="2400" dirty="0">
                <a:solidFill>
                  <a:schemeClr val="bg1"/>
                </a:solidFill>
                <a:latin typeface="+mj-lt"/>
                <a:cs typeface="Times New Roman" panose="02020603050405020304" pitchFamily="18" charset="0"/>
              </a:rPr>
              <a:t>                                    </a:t>
            </a:r>
            <a:r>
              <a:rPr lang="ar-JO" sz="2400" dirty="0">
                <a:solidFill>
                  <a:schemeClr val="bg1"/>
                </a:solidFill>
                <a:latin typeface="+mj-lt"/>
                <a:cs typeface="Times New Roman" panose="02020603050405020304" pitchFamily="18" charset="0"/>
              </a:rPr>
              <a:t> </a:t>
            </a:r>
            <a:r>
              <a:rPr lang="en-US" sz="2400" dirty="0">
                <a:solidFill>
                  <a:schemeClr val="bg1"/>
                </a:solidFill>
                <a:latin typeface="+mj-lt"/>
                <a:cs typeface="Times New Roman" panose="02020603050405020304" pitchFamily="18" charset="0"/>
              </a:rPr>
              <a:t/>
            </a:r>
            <a:br>
              <a:rPr lang="en-US" sz="2400" dirty="0">
                <a:solidFill>
                  <a:schemeClr val="bg1"/>
                </a:solidFill>
                <a:latin typeface="+mj-lt"/>
                <a:cs typeface="Times New Roman" panose="02020603050405020304" pitchFamily="18" charset="0"/>
              </a:rPr>
            </a:br>
            <a:r>
              <a:rPr lang="en-US" sz="2800" dirty="0">
                <a:solidFill>
                  <a:schemeClr val="bg1"/>
                </a:solidFill>
                <a:latin typeface="+mj-lt"/>
                <a:cs typeface="Times New Roman" panose="02020603050405020304" pitchFamily="18" charset="0"/>
              </a:rPr>
              <a:t>By : Abdelrahman Sawalha ,</a:t>
            </a:r>
            <a:r>
              <a:rPr lang="ar-JO" sz="2800" dirty="0">
                <a:solidFill>
                  <a:schemeClr val="bg1"/>
                </a:solidFill>
                <a:latin typeface="+mj-lt"/>
                <a:cs typeface="Times New Roman" panose="02020603050405020304" pitchFamily="18" charset="0"/>
              </a:rPr>
              <a:t> </a:t>
            </a:r>
            <a:r>
              <a:rPr lang="en-US" sz="2800" dirty="0">
                <a:solidFill>
                  <a:schemeClr val="bg1"/>
                </a:solidFill>
                <a:latin typeface="+mj-lt"/>
                <a:cs typeface="Times New Roman" panose="02020603050405020304" pitchFamily="18" charset="0"/>
              </a:rPr>
              <a:t> Abdallah N'irat , Mazin Adely , Mlaz Antar</a:t>
            </a:r>
          </a:p>
          <a:p>
            <a:pPr algn="ctr"/>
            <a:endParaRPr lang="ar-JO" sz="2400" dirty="0">
              <a:latin typeface="+mj-lt"/>
              <a:cs typeface="Times New Roman" panose="02020603050405020304" pitchFamily="18" charset="0"/>
            </a:endParaRPr>
          </a:p>
        </p:txBody>
      </p:sp>
      <p:sp>
        <p:nvSpPr>
          <p:cNvPr id="4" name="Rectangle 3">
            <a:extLst>
              <a:ext uri="{FF2B5EF4-FFF2-40B4-BE49-F238E27FC236}">
                <a16:creationId xmlns:a16="http://schemas.microsoft.com/office/drawing/2014/main" id="{5E72A38C-0F00-4C0C-9A42-CA645C6BFB5D}"/>
              </a:ext>
            </a:extLst>
          </p:cNvPr>
          <p:cNvSpPr/>
          <p:nvPr/>
        </p:nvSpPr>
        <p:spPr>
          <a:xfrm>
            <a:off x="774861" y="6226206"/>
            <a:ext cx="9164858" cy="422322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4" rIns="64350" bIns="32174" numCol="1" spcCol="0" rtlCol="0" fromWordArt="0" anchor="ctr" anchorCtr="0" forceAA="0" compatLnSpc="1">
            <a:prstTxWarp prst="textNoShape">
              <a:avLst/>
            </a:prstTxWarp>
            <a:noAutofit/>
          </a:bodyPr>
          <a:lstStyle/>
          <a:p>
            <a:pPr algn="ctr"/>
            <a:endParaRPr lang="en-US" sz="2400" dirty="0">
              <a:latin typeface="+mj-lt"/>
            </a:endParaRPr>
          </a:p>
        </p:txBody>
      </p:sp>
      <p:sp>
        <p:nvSpPr>
          <p:cNvPr id="7" name="Rectangle 6">
            <a:extLst>
              <a:ext uri="{FF2B5EF4-FFF2-40B4-BE49-F238E27FC236}">
                <a16:creationId xmlns:a16="http://schemas.microsoft.com/office/drawing/2014/main" id="{38B2AFA2-4F34-4CE5-9AE1-A852A9F0FC4A}"/>
              </a:ext>
            </a:extLst>
          </p:cNvPr>
          <p:cNvSpPr/>
          <p:nvPr/>
        </p:nvSpPr>
        <p:spPr>
          <a:xfrm>
            <a:off x="757622" y="5177592"/>
            <a:ext cx="9186115" cy="1147631"/>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Introduction</a:t>
            </a:r>
          </a:p>
        </p:txBody>
      </p:sp>
      <p:sp>
        <p:nvSpPr>
          <p:cNvPr id="8" name="Content Placeholder 2">
            <a:extLst>
              <a:ext uri="{FF2B5EF4-FFF2-40B4-BE49-F238E27FC236}">
                <a16:creationId xmlns:a16="http://schemas.microsoft.com/office/drawing/2014/main" id="{40BE7331-D8BC-424D-BF82-689EE72B433B}"/>
              </a:ext>
            </a:extLst>
          </p:cNvPr>
          <p:cNvSpPr txBox="1">
            <a:spLocks/>
          </p:cNvSpPr>
          <p:nvPr/>
        </p:nvSpPr>
        <p:spPr>
          <a:xfrm>
            <a:off x="753605" y="6488248"/>
            <a:ext cx="9028166" cy="3998583"/>
          </a:xfrm>
          <a:prstGeom prst="rect">
            <a:avLst/>
          </a:prstGeom>
          <a:noFill/>
        </p:spPr>
        <p:txBody>
          <a:bodyPr vert="horz" lIns="91440" tIns="45720" rIns="91440" bIns="45720" rtlCol="0">
            <a:noAutofit/>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algn="l">
              <a:lnSpc>
                <a:spcPct val="100000"/>
              </a:lnSpc>
            </a:pPr>
            <a:r>
              <a:rPr lang="en-US" sz="2400" dirty="0">
                <a:latin typeface="+mj-lt"/>
              </a:rPr>
              <a:t> A colored paint, is made  by adding a small amount of pigments to a large amount of a base paint (ex: the conventional white paint). This Tinting process has been automated over time to achieve satisfying, accurate, and repeatable results. Today’s machines are very reliable, however, prices are very high (ex-factory prices start from 4700$). We’ve designed a prototype for a machine  that can tint Interior wall base paint with commercial tints.  Objectives, to make a machine that is:  </a:t>
            </a:r>
            <a:br>
              <a:rPr lang="en-US" sz="2400" dirty="0">
                <a:latin typeface="+mj-lt"/>
              </a:rPr>
            </a:br>
            <a:r>
              <a:rPr lang="en-US" sz="2400" dirty="0">
                <a:latin typeface="+mj-lt"/>
              </a:rPr>
              <a:t>- Cheaper. </a:t>
            </a:r>
            <a:br>
              <a:rPr lang="en-US" sz="2400" dirty="0">
                <a:latin typeface="+mj-lt"/>
              </a:rPr>
            </a:br>
            <a:r>
              <a:rPr lang="en-US" sz="2400" dirty="0">
                <a:latin typeface="+mj-lt"/>
              </a:rPr>
              <a:t>- More reliable.</a:t>
            </a:r>
            <a:br>
              <a:rPr lang="en-US" sz="2400" dirty="0">
                <a:latin typeface="+mj-lt"/>
              </a:rPr>
            </a:br>
            <a:r>
              <a:rPr lang="en-US" sz="2400" dirty="0">
                <a:latin typeface="+mj-lt"/>
              </a:rPr>
              <a:t>- With color matching scanner + </a:t>
            </a:r>
            <a:r>
              <a:rPr lang="en-US" sz="2400" dirty="0" smtClean="0">
                <a:latin typeface="+mj-lt"/>
              </a:rPr>
              <a:t>mixer.</a:t>
            </a:r>
            <a:endParaRPr lang="en-US" sz="2400" dirty="0">
              <a:latin typeface="+mj-lt"/>
            </a:endParaRPr>
          </a:p>
        </p:txBody>
      </p:sp>
      <p:sp>
        <p:nvSpPr>
          <p:cNvPr id="9" name="Rectangle 8">
            <a:extLst>
              <a:ext uri="{FF2B5EF4-FFF2-40B4-BE49-F238E27FC236}">
                <a16:creationId xmlns:a16="http://schemas.microsoft.com/office/drawing/2014/main" id="{5E005326-85AE-4377-854D-E12320C8BF91}"/>
              </a:ext>
            </a:extLst>
          </p:cNvPr>
          <p:cNvSpPr/>
          <p:nvPr/>
        </p:nvSpPr>
        <p:spPr>
          <a:xfrm>
            <a:off x="757622" y="10887257"/>
            <a:ext cx="9182096" cy="1008103"/>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Project Overview </a:t>
            </a:r>
          </a:p>
        </p:txBody>
      </p:sp>
      <p:pic>
        <p:nvPicPr>
          <p:cNvPr id="10" name="Picture 9">
            <a:extLst>
              <a:ext uri="{FF2B5EF4-FFF2-40B4-BE49-F238E27FC236}">
                <a16:creationId xmlns:a16="http://schemas.microsoft.com/office/drawing/2014/main" id="{925E5D63-E73F-4BE2-9F7E-4410435BA570}"/>
              </a:ext>
            </a:extLst>
          </p:cNvPr>
          <p:cNvPicPr>
            <a:picLocks noChangeAspect="1"/>
          </p:cNvPicPr>
          <p:nvPr/>
        </p:nvPicPr>
        <p:blipFill>
          <a:blip r:embed="rId3"/>
          <a:stretch>
            <a:fillRect/>
          </a:stretch>
        </p:blipFill>
        <p:spPr>
          <a:xfrm>
            <a:off x="0" y="-18028"/>
            <a:ext cx="1487148" cy="1527891"/>
          </a:xfrm>
          <a:prstGeom prst="rect">
            <a:avLst/>
          </a:prstGeom>
        </p:spPr>
      </p:pic>
      <p:sp>
        <p:nvSpPr>
          <p:cNvPr id="18" name="Content Placeholder 6">
            <a:extLst>
              <a:ext uri="{FF2B5EF4-FFF2-40B4-BE49-F238E27FC236}">
                <a16:creationId xmlns:a16="http://schemas.microsoft.com/office/drawing/2014/main" id="{564D2E92-599B-4CAC-AD4C-B6E9321DC6C1}"/>
              </a:ext>
            </a:extLst>
          </p:cNvPr>
          <p:cNvSpPr txBox="1">
            <a:spLocks/>
          </p:cNvSpPr>
          <p:nvPr/>
        </p:nvSpPr>
        <p:spPr>
          <a:xfrm>
            <a:off x="874087" y="23536140"/>
            <a:ext cx="6227641" cy="1489481"/>
          </a:xfrm>
          <a:prstGeom prst="rect">
            <a:avLst/>
          </a:prstGeom>
        </p:spPr>
        <p:txBody>
          <a:bodyPr vert="horz" lIns="91440" tIns="45720" rIns="91440" bIns="45720" rtlCol="0">
            <a:normAutofit/>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marL="342886" indent="-342886" algn="l">
              <a:buFont typeface="Arial" panose="020B0604020202020204" pitchFamily="34" charset="0"/>
              <a:buChar char="•"/>
            </a:pPr>
            <a:endParaRPr lang="en-US" sz="2400" dirty="0">
              <a:latin typeface="+mj-lt"/>
            </a:endParaRPr>
          </a:p>
        </p:txBody>
      </p:sp>
      <p:sp>
        <p:nvSpPr>
          <p:cNvPr id="46" name="Rectangle 45">
            <a:extLst>
              <a:ext uri="{FF2B5EF4-FFF2-40B4-BE49-F238E27FC236}">
                <a16:creationId xmlns:a16="http://schemas.microsoft.com/office/drawing/2014/main" id="{CD764FB0-F137-4182-B7C2-26DBEE63FAF4}"/>
              </a:ext>
            </a:extLst>
          </p:cNvPr>
          <p:cNvSpPr/>
          <p:nvPr/>
        </p:nvSpPr>
        <p:spPr>
          <a:xfrm>
            <a:off x="769259" y="27438421"/>
            <a:ext cx="9194620" cy="14604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4" rIns="64350" bIns="32174" numCol="1" spcCol="0" rtlCol="0" fromWordArt="0" anchor="ctr" anchorCtr="0" forceAA="0" compatLnSpc="1">
            <a:prstTxWarp prst="textNoShape">
              <a:avLst/>
            </a:prstTxWarp>
            <a:noAutofit/>
          </a:bodyPr>
          <a:lstStyle/>
          <a:p>
            <a:pPr algn="ctr"/>
            <a:endParaRPr lang="en-US" sz="2400" dirty="0">
              <a:latin typeface="+mj-lt"/>
            </a:endParaRPr>
          </a:p>
        </p:txBody>
      </p:sp>
      <p:sp>
        <p:nvSpPr>
          <p:cNvPr id="47" name="Rectangle 46">
            <a:extLst>
              <a:ext uri="{FF2B5EF4-FFF2-40B4-BE49-F238E27FC236}">
                <a16:creationId xmlns:a16="http://schemas.microsoft.com/office/drawing/2014/main" id="{1AC4636D-CCFB-4310-96DE-97A2E09BCC6B}"/>
              </a:ext>
            </a:extLst>
          </p:cNvPr>
          <p:cNvSpPr/>
          <p:nvPr/>
        </p:nvSpPr>
        <p:spPr>
          <a:xfrm>
            <a:off x="774860" y="26585433"/>
            <a:ext cx="9164857" cy="842439"/>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User Interface </a:t>
            </a:r>
          </a:p>
        </p:txBody>
      </p:sp>
      <p:sp>
        <p:nvSpPr>
          <p:cNvPr id="48" name="Content Placeholder 6">
            <a:extLst>
              <a:ext uri="{FF2B5EF4-FFF2-40B4-BE49-F238E27FC236}">
                <a16:creationId xmlns:a16="http://schemas.microsoft.com/office/drawing/2014/main" id="{F1BCE8B2-DC6B-4AF5-8B98-E502550FEF2C}"/>
              </a:ext>
            </a:extLst>
          </p:cNvPr>
          <p:cNvSpPr txBox="1">
            <a:spLocks/>
          </p:cNvSpPr>
          <p:nvPr/>
        </p:nvSpPr>
        <p:spPr>
          <a:xfrm>
            <a:off x="753605" y="27541694"/>
            <a:ext cx="8795793" cy="991066"/>
          </a:xfrm>
          <a:prstGeom prst="rect">
            <a:avLst/>
          </a:prstGeom>
        </p:spPr>
        <p:txBody>
          <a:bodyPr vert="horz" lIns="91440" tIns="45720" rIns="91440" bIns="45720" rtlCol="0">
            <a:normAutofit lnSpcReduction="10000"/>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algn="l"/>
            <a:r>
              <a:rPr lang="en-US" sz="2400" dirty="0">
                <a:latin typeface="+mj-lt"/>
              </a:rPr>
              <a:t> To use the machine, the user can enter the chosen color code to the pc program, or he can use a mobile phone application that we developed for color matching. </a:t>
            </a:r>
          </a:p>
        </p:txBody>
      </p:sp>
      <p:sp>
        <p:nvSpPr>
          <p:cNvPr id="49" name="Rectangle 48">
            <a:extLst>
              <a:ext uri="{FF2B5EF4-FFF2-40B4-BE49-F238E27FC236}">
                <a16:creationId xmlns:a16="http://schemas.microsoft.com/office/drawing/2014/main" id="{2CE552AF-E025-4202-B6DA-8F145B6D14ED}"/>
              </a:ext>
            </a:extLst>
          </p:cNvPr>
          <p:cNvSpPr/>
          <p:nvPr/>
        </p:nvSpPr>
        <p:spPr>
          <a:xfrm>
            <a:off x="769258" y="28917228"/>
            <a:ext cx="3190670" cy="66077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Franklin Gothic Medium" panose="020B0603020102020204" pitchFamily="34" charset="0"/>
                <a:cs typeface="+mj-cs"/>
              </a:rPr>
              <a:t>PC Interface </a:t>
            </a:r>
          </a:p>
        </p:txBody>
      </p:sp>
      <p:sp>
        <p:nvSpPr>
          <p:cNvPr id="50" name="Content Placeholder 6">
            <a:extLst>
              <a:ext uri="{FF2B5EF4-FFF2-40B4-BE49-F238E27FC236}">
                <a16:creationId xmlns:a16="http://schemas.microsoft.com/office/drawing/2014/main" id="{237AF17F-D670-416E-9AE9-D3C68F84AF26}"/>
              </a:ext>
            </a:extLst>
          </p:cNvPr>
          <p:cNvSpPr txBox="1">
            <a:spLocks/>
          </p:cNvSpPr>
          <p:nvPr/>
        </p:nvSpPr>
        <p:spPr>
          <a:xfrm>
            <a:off x="781707" y="29824823"/>
            <a:ext cx="8752155" cy="1927098"/>
          </a:xfrm>
          <a:prstGeom prst="rect">
            <a:avLst/>
          </a:prstGeom>
        </p:spPr>
        <p:txBody>
          <a:bodyPr vert="horz" lIns="91440" tIns="45720" rIns="91440" bIns="45720" rtlCol="0">
            <a:noAutofit/>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algn="l">
              <a:lnSpc>
                <a:spcPct val="150000"/>
              </a:lnSpc>
            </a:pPr>
            <a:r>
              <a:rPr lang="en-US" sz="2400" dirty="0">
                <a:latin typeface="+mj-lt"/>
              </a:rPr>
              <a:t>The User simply chooses a color from the catalogue shown earlier, and enter its code in the  program. Then the user can give the order of dispensing. </a:t>
            </a:r>
            <a:br>
              <a:rPr lang="en-US" sz="2400" dirty="0">
                <a:latin typeface="+mj-lt"/>
              </a:rPr>
            </a:br>
            <a:r>
              <a:rPr lang="en-US" sz="2400" dirty="0">
                <a:latin typeface="+mj-lt"/>
              </a:rPr>
              <a:t>Program interface clarify machine status as shown. </a:t>
            </a:r>
          </a:p>
        </p:txBody>
      </p:sp>
      <p:sp>
        <p:nvSpPr>
          <p:cNvPr id="53" name="Content Placeholder 6">
            <a:extLst>
              <a:ext uri="{FF2B5EF4-FFF2-40B4-BE49-F238E27FC236}">
                <a16:creationId xmlns:a16="http://schemas.microsoft.com/office/drawing/2014/main" id="{3B7F8210-F85B-4B92-A22F-6C98F0280C5F}"/>
              </a:ext>
            </a:extLst>
          </p:cNvPr>
          <p:cNvSpPr txBox="1">
            <a:spLocks/>
          </p:cNvSpPr>
          <p:nvPr/>
        </p:nvSpPr>
        <p:spPr>
          <a:xfrm>
            <a:off x="1733254" y="37031576"/>
            <a:ext cx="7533045" cy="823369"/>
          </a:xfrm>
          <a:prstGeom prst="rect">
            <a:avLst/>
          </a:prstGeom>
        </p:spPr>
        <p:txBody>
          <a:bodyPr vert="horz" lIns="91440" tIns="45720" rIns="91440" bIns="45720" rtlCol="0">
            <a:normAutofit/>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algn="l"/>
            <a:r>
              <a:rPr lang="en-US" sz="2400" dirty="0">
                <a:latin typeface="+mj-lt"/>
              </a:rPr>
              <a:t> </a:t>
            </a:r>
          </a:p>
        </p:txBody>
      </p:sp>
      <p:pic>
        <p:nvPicPr>
          <p:cNvPr id="54" name="Content Placeholder 5">
            <a:extLst>
              <a:ext uri="{FF2B5EF4-FFF2-40B4-BE49-F238E27FC236}">
                <a16:creationId xmlns:a16="http://schemas.microsoft.com/office/drawing/2014/main" id="{BD86E52B-1EFE-4C22-AEC2-938222B38C60}"/>
              </a:ext>
            </a:extLst>
          </p:cNvPr>
          <p:cNvPicPr>
            <a:picLocks noChangeAspect="1"/>
          </p:cNvPicPr>
          <p:nvPr/>
        </p:nvPicPr>
        <p:blipFill>
          <a:blip r:embed="rId4"/>
          <a:stretch>
            <a:fillRect/>
          </a:stretch>
        </p:blipFill>
        <p:spPr>
          <a:xfrm>
            <a:off x="2378720" y="32178956"/>
            <a:ext cx="5755777" cy="3173496"/>
          </a:xfrm>
          <a:prstGeom prst="rect">
            <a:avLst/>
          </a:prstGeom>
        </p:spPr>
      </p:pic>
      <p:sp>
        <p:nvSpPr>
          <p:cNvPr id="56" name="Rectangle 55">
            <a:extLst>
              <a:ext uri="{FF2B5EF4-FFF2-40B4-BE49-F238E27FC236}">
                <a16:creationId xmlns:a16="http://schemas.microsoft.com/office/drawing/2014/main" id="{49AA7C77-E219-41A4-B4BE-148BF3870103}"/>
              </a:ext>
            </a:extLst>
          </p:cNvPr>
          <p:cNvSpPr/>
          <p:nvPr/>
        </p:nvSpPr>
        <p:spPr>
          <a:xfrm>
            <a:off x="753605" y="35674299"/>
            <a:ext cx="3619184" cy="72286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Franklin Gothic Medium" panose="020B0603020102020204" pitchFamily="34" charset="0"/>
                <a:cs typeface="+mj-cs"/>
              </a:rPr>
              <a:t>Mobile Interface </a:t>
            </a:r>
          </a:p>
        </p:txBody>
      </p:sp>
      <p:pic>
        <p:nvPicPr>
          <p:cNvPr id="57" name="Picture 56">
            <a:extLst>
              <a:ext uri="{FF2B5EF4-FFF2-40B4-BE49-F238E27FC236}">
                <a16:creationId xmlns:a16="http://schemas.microsoft.com/office/drawing/2014/main" id="{4B491AB6-844B-4507-B3D4-1C41F080D5AD}"/>
              </a:ext>
            </a:extLst>
          </p:cNvPr>
          <p:cNvPicPr>
            <a:picLocks noChangeAspect="1"/>
          </p:cNvPicPr>
          <p:nvPr/>
        </p:nvPicPr>
        <p:blipFill>
          <a:blip r:embed="rId5"/>
          <a:stretch>
            <a:fillRect/>
          </a:stretch>
        </p:blipFill>
        <p:spPr>
          <a:xfrm>
            <a:off x="6503217" y="38404809"/>
            <a:ext cx="2763082" cy="3342172"/>
          </a:xfrm>
          <a:prstGeom prst="rect">
            <a:avLst/>
          </a:prstGeom>
        </p:spPr>
      </p:pic>
      <p:sp>
        <p:nvSpPr>
          <p:cNvPr id="58" name="Content Placeholder 6">
            <a:extLst>
              <a:ext uri="{FF2B5EF4-FFF2-40B4-BE49-F238E27FC236}">
                <a16:creationId xmlns:a16="http://schemas.microsoft.com/office/drawing/2014/main" id="{55074315-C954-4A4B-B983-30F578695670}"/>
              </a:ext>
            </a:extLst>
          </p:cNvPr>
          <p:cNvSpPr txBox="1">
            <a:spLocks/>
          </p:cNvSpPr>
          <p:nvPr/>
        </p:nvSpPr>
        <p:spPr>
          <a:xfrm>
            <a:off x="757623" y="36947540"/>
            <a:ext cx="8884816" cy="1567937"/>
          </a:xfrm>
          <a:prstGeom prst="rect">
            <a:avLst/>
          </a:prstGeom>
        </p:spPr>
        <p:txBody>
          <a:bodyPr vert="horz" lIns="91440" tIns="45720" rIns="91440" bIns="45720" rtlCol="0">
            <a:normAutofit/>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algn="l"/>
            <a:r>
              <a:rPr lang="en-US" sz="2400" dirty="0">
                <a:latin typeface="+mj-lt"/>
              </a:rPr>
              <a:t> The user must locate the sample in the black box, then, using the android app, he captures an image for the sample , the app will provide the RGB values of the sample, then the user may press send  to send the RGB to the micro-controller. </a:t>
            </a:r>
          </a:p>
        </p:txBody>
      </p:sp>
      <p:sp>
        <p:nvSpPr>
          <p:cNvPr id="60" name="Content Placeholder 6">
            <a:extLst>
              <a:ext uri="{FF2B5EF4-FFF2-40B4-BE49-F238E27FC236}">
                <a16:creationId xmlns:a16="http://schemas.microsoft.com/office/drawing/2014/main" id="{B00E56CB-C8C0-4B7B-9C8F-EA19D5E5F520}"/>
              </a:ext>
            </a:extLst>
          </p:cNvPr>
          <p:cNvSpPr txBox="1">
            <a:spLocks/>
          </p:cNvSpPr>
          <p:nvPr/>
        </p:nvSpPr>
        <p:spPr>
          <a:xfrm>
            <a:off x="781707" y="38756285"/>
            <a:ext cx="5186469" cy="1777952"/>
          </a:xfrm>
          <a:prstGeom prst="rect">
            <a:avLst/>
          </a:prstGeom>
        </p:spPr>
        <p:txBody>
          <a:bodyPr vert="horz" lIns="91440" tIns="45720" rIns="91440" bIns="45720" rtlCol="0">
            <a:normAutofit/>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algn="l"/>
            <a:r>
              <a:rPr lang="en-US" sz="2400" dirty="0">
                <a:latin typeface="+mj-lt"/>
              </a:rPr>
              <a:t>When the user opens the app he should connect the app with microcontroller using Bluetooth,  for that a Bluetooth module (HC-05) is connected with the microcontroller.</a:t>
            </a:r>
          </a:p>
        </p:txBody>
      </p:sp>
      <p:sp>
        <p:nvSpPr>
          <p:cNvPr id="63" name="Rectangle 62">
            <a:extLst>
              <a:ext uri="{FF2B5EF4-FFF2-40B4-BE49-F238E27FC236}">
                <a16:creationId xmlns:a16="http://schemas.microsoft.com/office/drawing/2014/main" id="{69D4918E-86C3-43CD-8EA7-C0A5B0219B49}"/>
              </a:ext>
            </a:extLst>
          </p:cNvPr>
          <p:cNvSpPr/>
          <p:nvPr/>
        </p:nvSpPr>
        <p:spPr>
          <a:xfrm>
            <a:off x="10709311" y="6133761"/>
            <a:ext cx="8854979" cy="16145214"/>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5" rIns="64350" bIns="32175" numCol="1" spcCol="0" rtlCol="0" fromWordArt="0" anchor="ctr" anchorCtr="0" forceAA="0" compatLnSpc="1">
            <a:prstTxWarp prst="textNoShape">
              <a:avLst/>
            </a:prstTxWarp>
            <a:noAutofit/>
          </a:bodyPr>
          <a:lstStyle/>
          <a:p>
            <a:pPr algn="ctr"/>
            <a:endParaRPr lang="en-US" sz="2400" dirty="0">
              <a:latin typeface="+mj-lt"/>
            </a:endParaRPr>
          </a:p>
        </p:txBody>
      </p:sp>
      <p:sp>
        <p:nvSpPr>
          <p:cNvPr id="66" name="Rectangle 65">
            <a:extLst>
              <a:ext uri="{FF2B5EF4-FFF2-40B4-BE49-F238E27FC236}">
                <a16:creationId xmlns:a16="http://schemas.microsoft.com/office/drawing/2014/main" id="{5B389BA8-2E7B-48C2-AAE9-F4DE9A66A4F1}"/>
              </a:ext>
            </a:extLst>
          </p:cNvPr>
          <p:cNvSpPr/>
          <p:nvPr/>
        </p:nvSpPr>
        <p:spPr>
          <a:xfrm>
            <a:off x="10693300" y="18131723"/>
            <a:ext cx="3356639" cy="74552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Franklin Gothic Medium" panose="020B0603020102020204" pitchFamily="34" charset="0"/>
                <a:cs typeface="+mj-cs"/>
              </a:rPr>
              <a:t> Motor Driver </a:t>
            </a:r>
          </a:p>
        </p:txBody>
      </p:sp>
      <p:sp>
        <p:nvSpPr>
          <p:cNvPr id="69" name="Title 1">
            <a:extLst>
              <a:ext uri="{FF2B5EF4-FFF2-40B4-BE49-F238E27FC236}">
                <a16:creationId xmlns:a16="http://schemas.microsoft.com/office/drawing/2014/main" id="{BA834833-CA83-4F84-8FF1-9A4358213495}"/>
              </a:ext>
            </a:extLst>
          </p:cNvPr>
          <p:cNvSpPr txBox="1">
            <a:spLocks/>
          </p:cNvSpPr>
          <p:nvPr/>
        </p:nvSpPr>
        <p:spPr>
          <a:xfrm>
            <a:off x="10805386" y="10019715"/>
            <a:ext cx="7273999" cy="518501"/>
          </a:xfrm>
          <a:prstGeom prst="rect">
            <a:avLst/>
          </a:prstGeom>
        </p:spPr>
        <p:txBody>
          <a:bodyPr vert="horz" lIns="91440" tIns="45720" rIns="91440" bIns="45720" rtlCol="0" anchor="b">
            <a:norm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endParaRPr lang="en-US" sz="2400" dirty="0"/>
          </a:p>
        </p:txBody>
      </p:sp>
      <p:sp>
        <p:nvSpPr>
          <p:cNvPr id="70" name="Rectangle 69">
            <a:extLst>
              <a:ext uri="{FF2B5EF4-FFF2-40B4-BE49-F238E27FC236}">
                <a16:creationId xmlns:a16="http://schemas.microsoft.com/office/drawing/2014/main" id="{BCC638B8-9357-455A-8F79-E87E845CE9D4}"/>
              </a:ext>
            </a:extLst>
          </p:cNvPr>
          <p:cNvSpPr/>
          <p:nvPr/>
        </p:nvSpPr>
        <p:spPr>
          <a:xfrm>
            <a:off x="10693300" y="5177592"/>
            <a:ext cx="8854979" cy="966971"/>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Dispensing Technique</a:t>
            </a:r>
          </a:p>
        </p:txBody>
      </p:sp>
      <p:pic>
        <p:nvPicPr>
          <p:cNvPr id="71" name="Picture 2" descr="Image result for l298n h-bridge">
            <a:extLst>
              <a:ext uri="{FF2B5EF4-FFF2-40B4-BE49-F238E27FC236}">
                <a16:creationId xmlns:a16="http://schemas.microsoft.com/office/drawing/2014/main" id="{2E35B092-6CE6-49D5-9085-8B0435BE227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2240" r="11194"/>
          <a:stretch/>
        </p:blipFill>
        <p:spPr bwMode="auto">
          <a:xfrm>
            <a:off x="17302900" y="18782658"/>
            <a:ext cx="2011005" cy="1969843"/>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71">
            <a:extLst>
              <a:ext uri="{FF2B5EF4-FFF2-40B4-BE49-F238E27FC236}">
                <a16:creationId xmlns:a16="http://schemas.microsoft.com/office/drawing/2014/main" id="{4EC9D621-289B-46A0-AFCF-485B19910B22}"/>
              </a:ext>
            </a:extLst>
          </p:cNvPr>
          <p:cNvPicPr>
            <a:picLocks noChangeAspect="1"/>
          </p:cNvPicPr>
          <p:nvPr/>
        </p:nvPicPr>
        <p:blipFill>
          <a:blip r:embed="rId7"/>
          <a:stretch>
            <a:fillRect/>
          </a:stretch>
        </p:blipFill>
        <p:spPr>
          <a:xfrm>
            <a:off x="15539146" y="6634498"/>
            <a:ext cx="4025143" cy="3600014"/>
          </a:xfrm>
          <a:prstGeom prst="rect">
            <a:avLst/>
          </a:prstGeom>
        </p:spPr>
      </p:pic>
      <p:sp>
        <p:nvSpPr>
          <p:cNvPr id="73" name="Content Placeholder 2">
            <a:extLst>
              <a:ext uri="{FF2B5EF4-FFF2-40B4-BE49-F238E27FC236}">
                <a16:creationId xmlns:a16="http://schemas.microsoft.com/office/drawing/2014/main" id="{B9B30704-F7BD-4834-92FF-219E88D7C9F1}"/>
              </a:ext>
            </a:extLst>
          </p:cNvPr>
          <p:cNvSpPr txBox="1">
            <a:spLocks/>
          </p:cNvSpPr>
          <p:nvPr/>
        </p:nvSpPr>
        <p:spPr>
          <a:xfrm>
            <a:off x="10925903" y="19169506"/>
            <a:ext cx="6719937" cy="2416368"/>
          </a:xfrm>
          <a:prstGeom prst="rect">
            <a:avLst/>
          </a:prstGeom>
        </p:spPr>
        <p:txBody>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lnSpc>
                <a:spcPct val="100000"/>
              </a:lnSpc>
              <a:buNone/>
            </a:pPr>
            <a:r>
              <a:rPr lang="en-US" sz="2400" dirty="0">
                <a:latin typeface="+mj-lt"/>
              </a:rPr>
              <a:t>To drive the pump motor we used ‘L298N H-bridge’ . Main specifications are:</a:t>
            </a:r>
          </a:p>
          <a:p>
            <a:pPr marL="640080">
              <a:lnSpc>
                <a:spcPct val="100000"/>
              </a:lnSpc>
              <a:spcBef>
                <a:spcPts val="600"/>
              </a:spcBef>
            </a:pPr>
            <a:r>
              <a:rPr lang="en-US" sz="2400" dirty="0">
                <a:latin typeface="+mj-lt"/>
              </a:rPr>
              <a:t>Power Supply: DC 5 V - 35 V</a:t>
            </a:r>
          </a:p>
          <a:p>
            <a:pPr marL="640080">
              <a:lnSpc>
                <a:spcPct val="100000"/>
              </a:lnSpc>
              <a:spcBef>
                <a:spcPts val="600"/>
              </a:spcBef>
            </a:pPr>
            <a:r>
              <a:rPr lang="en-US" sz="2400" dirty="0">
                <a:latin typeface="+mj-lt"/>
              </a:rPr>
              <a:t>Peak current: 2 A per motor</a:t>
            </a:r>
          </a:p>
          <a:p>
            <a:pPr marL="0" indent="0">
              <a:lnSpc>
                <a:spcPct val="100000"/>
              </a:lnSpc>
              <a:spcBef>
                <a:spcPts val="600"/>
              </a:spcBef>
              <a:buNone/>
            </a:pPr>
            <a:r>
              <a:rPr lang="en-US" sz="2400" dirty="0">
                <a:latin typeface="+mj-lt"/>
              </a:rPr>
              <a:t>We supplied the driver with 19 volts DC, and by applying a PWM signal using MC, and with 2 volts drop in the driver, the motor receives 12 volts.</a:t>
            </a:r>
          </a:p>
        </p:txBody>
      </p:sp>
      <p:sp>
        <p:nvSpPr>
          <p:cNvPr id="77" name="Title 1">
            <a:extLst>
              <a:ext uri="{FF2B5EF4-FFF2-40B4-BE49-F238E27FC236}">
                <a16:creationId xmlns:a16="http://schemas.microsoft.com/office/drawing/2014/main" id="{6CF04989-08B2-4538-AA46-2F442FB7A4BE}"/>
              </a:ext>
            </a:extLst>
          </p:cNvPr>
          <p:cNvSpPr txBox="1">
            <a:spLocks/>
          </p:cNvSpPr>
          <p:nvPr/>
        </p:nvSpPr>
        <p:spPr>
          <a:xfrm>
            <a:off x="20866064" y="34168502"/>
            <a:ext cx="7273999" cy="518501"/>
          </a:xfrm>
          <a:prstGeom prst="rect">
            <a:avLst/>
          </a:prstGeom>
        </p:spPr>
        <p:txBody>
          <a:bodyPr vert="horz" lIns="91440" tIns="45720" rIns="91440" bIns="45720" rtlCol="0" anchor="b">
            <a:norm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endParaRPr lang="en-US" sz="2400" dirty="0"/>
          </a:p>
        </p:txBody>
      </p:sp>
      <p:sp>
        <p:nvSpPr>
          <p:cNvPr id="80" name="Title 1">
            <a:extLst>
              <a:ext uri="{FF2B5EF4-FFF2-40B4-BE49-F238E27FC236}">
                <a16:creationId xmlns:a16="http://schemas.microsoft.com/office/drawing/2014/main" id="{DDCA098D-37AB-47CF-A873-14CDFD690BE6}"/>
              </a:ext>
            </a:extLst>
          </p:cNvPr>
          <p:cNvSpPr txBox="1">
            <a:spLocks/>
          </p:cNvSpPr>
          <p:nvPr/>
        </p:nvSpPr>
        <p:spPr>
          <a:xfrm>
            <a:off x="11471885" y="40662228"/>
            <a:ext cx="7273999" cy="518501"/>
          </a:xfrm>
          <a:prstGeom prst="rect">
            <a:avLst/>
          </a:prstGeom>
        </p:spPr>
        <p:txBody>
          <a:bodyPr vert="horz" lIns="91440" tIns="45720" rIns="91440" bIns="45720" rtlCol="0" anchor="b">
            <a:norm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endParaRPr lang="en-US" sz="2400" dirty="0"/>
          </a:p>
        </p:txBody>
      </p:sp>
      <p:sp>
        <p:nvSpPr>
          <p:cNvPr id="81" name="Rectangle 80">
            <a:extLst>
              <a:ext uri="{FF2B5EF4-FFF2-40B4-BE49-F238E27FC236}">
                <a16:creationId xmlns:a16="http://schemas.microsoft.com/office/drawing/2014/main" id="{9B80B473-774F-4857-9DC5-CB887FC00F69}"/>
              </a:ext>
            </a:extLst>
          </p:cNvPr>
          <p:cNvSpPr/>
          <p:nvPr/>
        </p:nvSpPr>
        <p:spPr>
          <a:xfrm>
            <a:off x="10693300" y="32511346"/>
            <a:ext cx="8894064" cy="9531213"/>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5" rIns="64350" bIns="32175" numCol="1" spcCol="0" rtlCol="0" fromWordArt="0" anchor="ctr" anchorCtr="0" forceAA="0" compatLnSpc="1">
            <a:prstTxWarp prst="textNoShape">
              <a:avLst/>
            </a:prstTxWarp>
            <a:noAutofit/>
          </a:bodyPr>
          <a:lstStyle/>
          <a:p>
            <a:pPr algn="ctr"/>
            <a:endParaRPr lang="en-US" sz="2400" dirty="0">
              <a:latin typeface="+mj-lt"/>
            </a:endParaRPr>
          </a:p>
        </p:txBody>
      </p:sp>
      <p:sp>
        <p:nvSpPr>
          <p:cNvPr id="83" name="Rectangle 82">
            <a:extLst>
              <a:ext uri="{FF2B5EF4-FFF2-40B4-BE49-F238E27FC236}">
                <a16:creationId xmlns:a16="http://schemas.microsoft.com/office/drawing/2014/main" id="{4DC3A0D2-4594-4F94-BB93-F1D6C6A83D3F}"/>
              </a:ext>
            </a:extLst>
          </p:cNvPr>
          <p:cNvSpPr/>
          <p:nvPr/>
        </p:nvSpPr>
        <p:spPr>
          <a:xfrm>
            <a:off x="10709310" y="31498297"/>
            <a:ext cx="8863411" cy="956468"/>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Feedback System</a:t>
            </a:r>
          </a:p>
        </p:txBody>
      </p:sp>
      <p:sp>
        <p:nvSpPr>
          <p:cNvPr id="84" name="Title 1">
            <a:extLst>
              <a:ext uri="{FF2B5EF4-FFF2-40B4-BE49-F238E27FC236}">
                <a16:creationId xmlns:a16="http://schemas.microsoft.com/office/drawing/2014/main" id="{6239CBF8-361D-4B25-9AE4-24A7E7561AF7}"/>
              </a:ext>
            </a:extLst>
          </p:cNvPr>
          <p:cNvSpPr txBox="1">
            <a:spLocks/>
          </p:cNvSpPr>
          <p:nvPr/>
        </p:nvSpPr>
        <p:spPr>
          <a:xfrm>
            <a:off x="10736223" y="32697525"/>
            <a:ext cx="8600697" cy="678211"/>
          </a:xfrm>
          <a:prstGeom prst="rect">
            <a:avLst/>
          </a:prstGeom>
        </p:spPr>
        <p:txBody>
          <a:bodyPr vert="horz" lIns="91440" tIns="45720" rIns="91440" bIns="45720" rtlCol="0" anchor="t">
            <a:norm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r>
              <a:rPr lang="en-US" sz="2400" dirty="0"/>
              <a:t>Feedback contains two parts:</a:t>
            </a:r>
          </a:p>
          <a:p>
            <a:pPr algn="l"/>
            <a:endParaRPr lang="en-US" sz="2400" dirty="0"/>
          </a:p>
        </p:txBody>
      </p:sp>
      <p:sp>
        <p:nvSpPr>
          <p:cNvPr id="85" name="Rectangle 84">
            <a:extLst>
              <a:ext uri="{FF2B5EF4-FFF2-40B4-BE49-F238E27FC236}">
                <a16:creationId xmlns:a16="http://schemas.microsoft.com/office/drawing/2014/main" id="{6440BEA2-75C4-441A-B2F3-5F143E7D02FF}"/>
              </a:ext>
            </a:extLst>
          </p:cNvPr>
          <p:cNvSpPr/>
          <p:nvPr/>
        </p:nvSpPr>
        <p:spPr>
          <a:xfrm>
            <a:off x="10709311" y="23688306"/>
            <a:ext cx="8920292" cy="7383923"/>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5" rIns="64350" bIns="32175" numCol="1" spcCol="0" rtlCol="0" fromWordArt="0" anchor="t" anchorCtr="0" forceAA="0" compatLnSpc="1">
            <a:prstTxWarp prst="textNoShape">
              <a:avLst/>
            </a:prstTxWarp>
            <a:noAutofit/>
          </a:bodyPr>
          <a:lstStyle/>
          <a:p>
            <a:endParaRPr lang="en-US" sz="2400" dirty="0">
              <a:latin typeface="+mj-lt"/>
            </a:endParaRPr>
          </a:p>
        </p:txBody>
      </p:sp>
      <p:sp>
        <p:nvSpPr>
          <p:cNvPr id="87" name="Title 1">
            <a:extLst>
              <a:ext uri="{FF2B5EF4-FFF2-40B4-BE49-F238E27FC236}">
                <a16:creationId xmlns:a16="http://schemas.microsoft.com/office/drawing/2014/main" id="{F138CAA0-D8B8-4817-BD2D-9EDB4DD0B5F7}"/>
              </a:ext>
            </a:extLst>
          </p:cNvPr>
          <p:cNvSpPr txBox="1">
            <a:spLocks/>
          </p:cNvSpPr>
          <p:nvPr/>
        </p:nvSpPr>
        <p:spPr>
          <a:xfrm>
            <a:off x="10628861" y="27306043"/>
            <a:ext cx="7273999" cy="518501"/>
          </a:xfrm>
          <a:prstGeom prst="rect">
            <a:avLst/>
          </a:prstGeom>
        </p:spPr>
        <p:txBody>
          <a:bodyPr vert="horz" lIns="91440" tIns="45720" rIns="91440" bIns="45720" rtlCol="0" anchor="b">
            <a:norm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endParaRPr lang="en-US" sz="2400" dirty="0"/>
          </a:p>
        </p:txBody>
      </p:sp>
      <p:sp>
        <p:nvSpPr>
          <p:cNvPr id="88" name="Rectangle 87">
            <a:extLst>
              <a:ext uri="{FF2B5EF4-FFF2-40B4-BE49-F238E27FC236}">
                <a16:creationId xmlns:a16="http://schemas.microsoft.com/office/drawing/2014/main" id="{453759BD-ABED-4825-A734-F2B30157FFF5}"/>
              </a:ext>
            </a:extLst>
          </p:cNvPr>
          <p:cNvSpPr/>
          <p:nvPr/>
        </p:nvSpPr>
        <p:spPr>
          <a:xfrm>
            <a:off x="10709311" y="22735096"/>
            <a:ext cx="8935378" cy="966971"/>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Controller</a:t>
            </a:r>
          </a:p>
        </p:txBody>
      </p:sp>
      <p:sp>
        <p:nvSpPr>
          <p:cNvPr id="89" name="Title 1">
            <a:extLst>
              <a:ext uri="{FF2B5EF4-FFF2-40B4-BE49-F238E27FC236}">
                <a16:creationId xmlns:a16="http://schemas.microsoft.com/office/drawing/2014/main" id="{B59D8D48-EBF1-43B3-89EF-736B577C5A4D}"/>
              </a:ext>
            </a:extLst>
          </p:cNvPr>
          <p:cNvSpPr txBox="1">
            <a:spLocks/>
          </p:cNvSpPr>
          <p:nvPr/>
        </p:nvSpPr>
        <p:spPr>
          <a:xfrm>
            <a:off x="11936227" y="21834077"/>
            <a:ext cx="7273999" cy="518501"/>
          </a:xfrm>
          <a:prstGeom prst="rect">
            <a:avLst/>
          </a:prstGeom>
        </p:spPr>
        <p:txBody>
          <a:bodyPr vert="horz" lIns="91440" tIns="45720" rIns="91440" bIns="45720" rtlCol="0" anchor="b">
            <a:norm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endParaRPr lang="en-US" sz="2400" dirty="0"/>
          </a:p>
        </p:txBody>
      </p:sp>
      <p:pic>
        <p:nvPicPr>
          <p:cNvPr id="90" name="Content Placeholder 3">
            <a:extLst>
              <a:ext uri="{FF2B5EF4-FFF2-40B4-BE49-F238E27FC236}">
                <a16:creationId xmlns:a16="http://schemas.microsoft.com/office/drawing/2014/main" id="{CAB8719C-D78C-474F-A891-12FD3E21FBED}"/>
              </a:ext>
            </a:extLst>
          </p:cNvPr>
          <p:cNvPicPr>
            <a:picLocks noChangeAspect="1"/>
          </p:cNvPicPr>
          <p:nvPr/>
        </p:nvPicPr>
        <p:blipFill>
          <a:blip r:embed="rId8"/>
          <a:stretch>
            <a:fillRect/>
          </a:stretch>
        </p:blipFill>
        <p:spPr>
          <a:xfrm>
            <a:off x="10720413" y="11553313"/>
            <a:ext cx="8778695" cy="6528907"/>
          </a:xfrm>
          <a:prstGeom prst="rect">
            <a:avLst/>
          </a:prstGeom>
        </p:spPr>
      </p:pic>
      <p:sp>
        <p:nvSpPr>
          <p:cNvPr id="91" name="Content Placeholder 6">
            <a:extLst>
              <a:ext uri="{FF2B5EF4-FFF2-40B4-BE49-F238E27FC236}">
                <a16:creationId xmlns:a16="http://schemas.microsoft.com/office/drawing/2014/main" id="{564D2E92-599B-4CAC-AD4C-B6E9321DC6C1}"/>
              </a:ext>
            </a:extLst>
          </p:cNvPr>
          <p:cNvSpPr txBox="1">
            <a:spLocks/>
          </p:cNvSpPr>
          <p:nvPr/>
        </p:nvSpPr>
        <p:spPr>
          <a:xfrm>
            <a:off x="10709310" y="23782167"/>
            <a:ext cx="8105081" cy="7253471"/>
          </a:xfrm>
          <a:prstGeom prst="rect">
            <a:avLst/>
          </a:prstGeom>
        </p:spPr>
        <p:txBody>
          <a:bodyPr vert="horz" lIns="91440" tIns="45720" rIns="91440" bIns="45720" rtlCol="0">
            <a:noAutofit/>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lvl="0" algn="l" defTabSz="457200">
              <a:lnSpc>
                <a:spcPct val="100000"/>
              </a:lnSpc>
              <a:spcBef>
                <a:spcPts val="0"/>
              </a:spcBef>
            </a:pPr>
            <a:r>
              <a:rPr lang="en-US" sz="2400" dirty="0">
                <a:solidFill>
                  <a:prstClr val="black"/>
                </a:solidFill>
                <a:latin typeface="+mj-lt"/>
              </a:rPr>
              <a:t>Arduino UNO was chosen for controlling the machine because of its great advantages:</a:t>
            </a:r>
          </a:p>
          <a:p>
            <a:pPr lvl="0" algn="l" defTabSz="457200">
              <a:lnSpc>
                <a:spcPct val="100000"/>
              </a:lnSpc>
              <a:spcBef>
                <a:spcPts val="0"/>
              </a:spcBef>
            </a:pPr>
            <a:endParaRPr lang="en-US" sz="2400" dirty="0">
              <a:solidFill>
                <a:prstClr val="black"/>
              </a:solidFill>
              <a:latin typeface="+mj-lt"/>
            </a:endParaRPr>
          </a:p>
          <a:p>
            <a:pPr marL="342900" lvl="0" indent="-342900" algn="l" defTabSz="457200">
              <a:lnSpc>
                <a:spcPct val="100000"/>
              </a:lnSpc>
              <a:spcBef>
                <a:spcPts val="0"/>
              </a:spcBef>
              <a:buFont typeface="Arial" panose="020B0604020202020204" pitchFamily="34" charset="0"/>
              <a:buChar char="•"/>
            </a:pPr>
            <a:r>
              <a:rPr lang="en-US" sz="2400" dirty="0">
                <a:solidFill>
                  <a:prstClr val="black"/>
                </a:solidFill>
                <a:latin typeface="+mj-lt"/>
              </a:rPr>
              <a:t>Inexpensive.</a:t>
            </a:r>
          </a:p>
          <a:p>
            <a:pPr marL="342900" lvl="0" indent="-342900" algn="l" defTabSz="457200">
              <a:lnSpc>
                <a:spcPct val="100000"/>
              </a:lnSpc>
              <a:spcBef>
                <a:spcPts val="0"/>
              </a:spcBef>
              <a:buFont typeface="Arial" panose="020B0604020202020204" pitchFamily="34" charset="0"/>
              <a:buChar char="•"/>
            </a:pPr>
            <a:r>
              <a:rPr lang="en-US" sz="2400" dirty="0">
                <a:solidFill>
                  <a:prstClr val="black"/>
                </a:solidFill>
                <a:latin typeface="+mj-lt"/>
              </a:rPr>
              <a:t> Reliable.</a:t>
            </a:r>
          </a:p>
          <a:p>
            <a:pPr marL="342900" lvl="0" indent="-342900" algn="l" defTabSz="457200">
              <a:lnSpc>
                <a:spcPct val="100000"/>
              </a:lnSpc>
              <a:spcBef>
                <a:spcPts val="0"/>
              </a:spcBef>
              <a:buFont typeface="Arial" panose="020B0604020202020204" pitchFamily="34" charset="0"/>
              <a:buChar char="•"/>
            </a:pPr>
            <a:r>
              <a:rPr lang="en-US" sz="2400" dirty="0">
                <a:solidFill>
                  <a:prstClr val="black"/>
                </a:solidFill>
                <a:latin typeface="+mj-lt"/>
              </a:rPr>
              <a:t> Simple, clear programming environment, called Arduino IDE.</a:t>
            </a:r>
          </a:p>
          <a:p>
            <a:pPr marL="342900" lvl="0" indent="-342900" algn="l" defTabSz="457200">
              <a:lnSpc>
                <a:spcPct val="100000"/>
              </a:lnSpc>
              <a:spcBef>
                <a:spcPts val="0"/>
              </a:spcBef>
              <a:buFont typeface="Arial" panose="020B0604020202020204" pitchFamily="34" charset="0"/>
              <a:buChar char="•"/>
            </a:pPr>
            <a:r>
              <a:rPr lang="en-US" sz="2400" dirty="0">
                <a:latin typeface="+mj-lt"/>
              </a:rPr>
              <a:t>Open source</a:t>
            </a:r>
          </a:p>
          <a:p>
            <a:pPr marL="342900" lvl="0" indent="-342900" algn="l" defTabSz="457200">
              <a:lnSpc>
                <a:spcPct val="100000"/>
              </a:lnSpc>
              <a:spcBef>
                <a:spcPts val="0"/>
              </a:spcBef>
              <a:buFont typeface="Arial" panose="020B0604020202020204" pitchFamily="34" charset="0"/>
              <a:buChar char="•"/>
            </a:pPr>
            <a:endParaRPr lang="en-US" sz="2400" dirty="0">
              <a:latin typeface="+mj-lt"/>
            </a:endParaRPr>
          </a:p>
          <a:p>
            <a:pPr lvl="0" algn="l" defTabSz="457200">
              <a:lnSpc>
                <a:spcPct val="100000"/>
              </a:lnSpc>
              <a:spcBef>
                <a:spcPts val="0"/>
              </a:spcBef>
            </a:pPr>
            <a:r>
              <a:rPr lang="en-US" sz="2400" dirty="0">
                <a:latin typeface="+mj-lt"/>
              </a:rPr>
              <a:t>The job of Arduino is controlling the machine, by:</a:t>
            </a:r>
          </a:p>
          <a:p>
            <a:pPr marL="457200" lvl="0" indent="-457200" algn="just" defTabSz="457200">
              <a:lnSpc>
                <a:spcPct val="100000"/>
              </a:lnSpc>
              <a:spcBef>
                <a:spcPts val="0"/>
              </a:spcBef>
              <a:buFont typeface="+mj-lt"/>
              <a:buAutoNum type="arabicPeriod"/>
            </a:pPr>
            <a:r>
              <a:rPr lang="en-US" sz="2400" dirty="0">
                <a:latin typeface="+mj-lt"/>
              </a:rPr>
              <a:t>Controlling the motors of the pumps.</a:t>
            </a:r>
          </a:p>
          <a:p>
            <a:pPr marL="457200" indent="-457200" algn="just" defTabSz="457200">
              <a:lnSpc>
                <a:spcPct val="100000"/>
              </a:lnSpc>
              <a:spcBef>
                <a:spcPts val="0"/>
              </a:spcBef>
              <a:buFont typeface="+mj-lt"/>
              <a:buAutoNum type="arabicPeriod"/>
            </a:pPr>
            <a:r>
              <a:rPr lang="en-US" sz="2400" dirty="0">
                <a:latin typeface="+mj-lt"/>
              </a:rPr>
              <a:t>Connecting with the graphical user interface (GUI) or PC            software.</a:t>
            </a:r>
          </a:p>
          <a:p>
            <a:pPr marL="457200" lvl="0" indent="-457200" algn="just" defTabSz="457200">
              <a:lnSpc>
                <a:spcPct val="100000"/>
              </a:lnSpc>
              <a:spcBef>
                <a:spcPts val="0"/>
              </a:spcBef>
              <a:buFont typeface="+mj-lt"/>
              <a:buAutoNum type="arabicPeriod"/>
            </a:pPr>
            <a:r>
              <a:rPr lang="en-US" sz="2400" dirty="0">
                <a:latin typeface="+mj-lt"/>
              </a:rPr>
              <a:t>Receiving data from the mobile application by using a Bluetooth module.</a:t>
            </a:r>
          </a:p>
          <a:p>
            <a:pPr marL="457200" indent="-457200" algn="just" defTabSz="457200">
              <a:lnSpc>
                <a:spcPct val="100000"/>
              </a:lnSpc>
              <a:spcBef>
                <a:spcPts val="0"/>
              </a:spcBef>
              <a:buFont typeface="+mj-lt"/>
              <a:buAutoNum type="arabicPeriod"/>
            </a:pPr>
            <a:r>
              <a:rPr lang="en-US" sz="2400" dirty="0">
                <a:latin typeface="+mj-lt"/>
              </a:rPr>
              <a:t>Powering and interfacing with the level sensor, which is the ultrasonic sensor.</a:t>
            </a:r>
          </a:p>
          <a:p>
            <a:pPr marL="457200" lvl="0" indent="-457200" algn="just" defTabSz="457200">
              <a:lnSpc>
                <a:spcPct val="100000"/>
              </a:lnSpc>
              <a:spcBef>
                <a:spcPts val="0"/>
              </a:spcBef>
              <a:buFont typeface="+mj-lt"/>
              <a:buAutoNum type="arabicPeriod"/>
            </a:pPr>
            <a:r>
              <a:rPr lang="en-US" sz="2400" dirty="0">
                <a:latin typeface="+mj-lt"/>
              </a:rPr>
              <a:t>Powering and interfacing with the IR LED and the IR photodiode.</a:t>
            </a:r>
          </a:p>
          <a:p>
            <a:pPr marL="457200" lvl="0" indent="-457200" algn="just" defTabSz="457200">
              <a:lnSpc>
                <a:spcPct val="100000"/>
              </a:lnSpc>
              <a:spcBef>
                <a:spcPts val="0"/>
              </a:spcBef>
              <a:buFont typeface="+mj-lt"/>
              <a:buAutoNum type="arabicPeriod"/>
            </a:pPr>
            <a:r>
              <a:rPr lang="en-US" sz="2400">
                <a:latin typeface="+mj-lt"/>
              </a:rPr>
              <a:t>Doing </a:t>
            </a:r>
            <a:r>
              <a:rPr lang="en-US" sz="2400" dirty="0">
                <a:latin typeface="+mj-lt"/>
              </a:rPr>
              <a:t>the calculations and checking as needed.</a:t>
            </a:r>
          </a:p>
        </p:txBody>
      </p:sp>
      <p:sp>
        <p:nvSpPr>
          <p:cNvPr id="93" name="Rectangle 92">
            <a:extLst>
              <a:ext uri="{FF2B5EF4-FFF2-40B4-BE49-F238E27FC236}">
                <a16:creationId xmlns:a16="http://schemas.microsoft.com/office/drawing/2014/main" id="{2CE552AF-E025-4202-B6DA-8F145B6D14ED}"/>
              </a:ext>
            </a:extLst>
          </p:cNvPr>
          <p:cNvSpPr/>
          <p:nvPr/>
        </p:nvSpPr>
        <p:spPr>
          <a:xfrm>
            <a:off x="10720413" y="33310214"/>
            <a:ext cx="3436516" cy="7464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Franklin Gothic Medium" panose="020B0603020102020204" pitchFamily="34" charset="0"/>
                <a:cs typeface="+mj-cs"/>
              </a:rPr>
              <a:t>1- Pigment level</a:t>
            </a:r>
          </a:p>
        </p:txBody>
      </p:sp>
      <p:sp>
        <p:nvSpPr>
          <p:cNvPr id="92" name="Title 1">
            <a:extLst>
              <a:ext uri="{FF2B5EF4-FFF2-40B4-BE49-F238E27FC236}">
                <a16:creationId xmlns:a16="http://schemas.microsoft.com/office/drawing/2014/main" id="{6239CBF8-361D-4B25-9AE4-24A7E7561AF7}"/>
              </a:ext>
            </a:extLst>
          </p:cNvPr>
          <p:cNvSpPr txBox="1">
            <a:spLocks/>
          </p:cNvSpPr>
          <p:nvPr/>
        </p:nvSpPr>
        <p:spPr>
          <a:xfrm>
            <a:off x="10720413" y="34181622"/>
            <a:ext cx="5734253" cy="3272064"/>
          </a:xfrm>
          <a:prstGeom prst="rect">
            <a:avLst/>
          </a:prstGeom>
        </p:spPr>
        <p:txBody>
          <a:bodyPr vert="horz" lIns="91440" tIns="45720" rIns="91440" bIns="45720" rtlCol="0" anchor="t">
            <a:normAutofit fontScale="92500"/>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just">
              <a:lnSpc>
                <a:spcPct val="100000"/>
              </a:lnSpc>
            </a:pPr>
            <a:r>
              <a:rPr lang="en-US" sz="2400" dirty="0"/>
              <a:t>Used for checking the level of pigments if it is enough for dispensing.</a:t>
            </a:r>
          </a:p>
          <a:p>
            <a:pPr algn="just">
              <a:lnSpc>
                <a:spcPct val="100000"/>
              </a:lnSpc>
            </a:pPr>
            <a:r>
              <a:rPr lang="en-US" sz="2400" dirty="0"/>
              <a:t>Achieved by placing an ultrasonic module ‘HC-SR04’.</a:t>
            </a:r>
          </a:p>
          <a:p>
            <a:pPr algn="just">
              <a:lnSpc>
                <a:spcPct val="100000"/>
              </a:lnSpc>
            </a:pPr>
            <a:r>
              <a:rPr lang="en-US" sz="2400" dirty="0"/>
              <a:t>Its Working principle is that the module sends sound waves, after this wave reflects back ,the sensor gives a pulse for the MC, and the MC calculates the time between the transmission and receiving to calculate the distance.</a:t>
            </a:r>
          </a:p>
        </p:txBody>
      </p:sp>
      <p:pic>
        <p:nvPicPr>
          <p:cNvPr id="21" name="Picture 20"/>
          <p:cNvPicPr>
            <a:picLocks noChangeAspect="1"/>
          </p:cNvPicPr>
          <p:nvPr/>
        </p:nvPicPr>
        <p:blipFill>
          <a:blip r:embed="rId9"/>
          <a:stretch>
            <a:fillRect/>
          </a:stretch>
        </p:blipFill>
        <p:spPr>
          <a:xfrm>
            <a:off x="16677737" y="34021707"/>
            <a:ext cx="2779882" cy="2616561"/>
          </a:xfrm>
          <a:prstGeom prst="rect">
            <a:avLst/>
          </a:prstGeom>
        </p:spPr>
      </p:pic>
      <p:sp>
        <p:nvSpPr>
          <p:cNvPr id="94" name="Rectangle 93">
            <a:extLst>
              <a:ext uri="{FF2B5EF4-FFF2-40B4-BE49-F238E27FC236}">
                <a16:creationId xmlns:a16="http://schemas.microsoft.com/office/drawing/2014/main" id="{2CE552AF-E025-4202-B6DA-8F145B6D14ED}"/>
              </a:ext>
            </a:extLst>
          </p:cNvPr>
          <p:cNvSpPr/>
          <p:nvPr/>
        </p:nvSpPr>
        <p:spPr>
          <a:xfrm>
            <a:off x="10693300" y="37605239"/>
            <a:ext cx="6964946" cy="75868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Franklin Gothic Medium" panose="020B0603020102020204" pitchFamily="34" charset="0"/>
                <a:cs typeface="+mj-cs"/>
              </a:rPr>
              <a:t>2- Dispensed Amount Verification</a:t>
            </a:r>
          </a:p>
        </p:txBody>
      </p:sp>
      <p:pic>
        <p:nvPicPr>
          <p:cNvPr id="26" name="Picture 25"/>
          <p:cNvPicPr>
            <a:picLocks noChangeAspect="1"/>
          </p:cNvPicPr>
          <p:nvPr/>
        </p:nvPicPr>
        <p:blipFill rotWithShape="1">
          <a:blip r:embed="rId10"/>
          <a:srcRect t="7852" r="6350" b="28338"/>
          <a:stretch/>
        </p:blipFill>
        <p:spPr>
          <a:xfrm>
            <a:off x="13106401" y="41002216"/>
            <a:ext cx="6047873" cy="1044143"/>
          </a:xfrm>
          <a:prstGeom prst="rect">
            <a:avLst/>
          </a:prstGeom>
        </p:spPr>
      </p:pic>
      <p:sp>
        <p:nvSpPr>
          <p:cNvPr id="95" name="Rectangle 94">
            <a:extLst>
              <a:ext uri="{FF2B5EF4-FFF2-40B4-BE49-F238E27FC236}">
                <a16:creationId xmlns:a16="http://schemas.microsoft.com/office/drawing/2014/main" id="{32D3F1E5-B5F2-448A-A5AE-6434B9077B57}"/>
              </a:ext>
            </a:extLst>
          </p:cNvPr>
          <p:cNvSpPr/>
          <p:nvPr/>
        </p:nvSpPr>
        <p:spPr>
          <a:xfrm>
            <a:off x="20333400" y="6178727"/>
            <a:ext cx="9087065" cy="7452143"/>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5" rIns="64350" bIns="32175" numCol="1" spcCol="0" rtlCol="0" fromWordArt="0" anchor="ctr" anchorCtr="0" forceAA="0" compatLnSpc="1">
            <a:prstTxWarp prst="textNoShape">
              <a:avLst/>
            </a:prstTxWarp>
            <a:noAutofit/>
          </a:bodyPr>
          <a:lstStyle/>
          <a:p>
            <a:pPr algn="ctr"/>
            <a:endParaRPr lang="en-US" sz="2400" dirty="0">
              <a:latin typeface="+mj-lt"/>
            </a:endParaRPr>
          </a:p>
        </p:txBody>
      </p:sp>
      <p:sp>
        <p:nvSpPr>
          <p:cNvPr id="96" name="Title 1">
            <a:extLst>
              <a:ext uri="{FF2B5EF4-FFF2-40B4-BE49-F238E27FC236}">
                <a16:creationId xmlns:a16="http://schemas.microsoft.com/office/drawing/2014/main" id="{6CF04989-08B2-4538-AA46-2F442FB7A4BE}"/>
              </a:ext>
            </a:extLst>
          </p:cNvPr>
          <p:cNvSpPr txBox="1">
            <a:spLocks/>
          </p:cNvSpPr>
          <p:nvPr/>
        </p:nvSpPr>
        <p:spPr>
          <a:xfrm>
            <a:off x="20350771" y="6311982"/>
            <a:ext cx="8998456" cy="991639"/>
          </a:xfrm>
          <a:prstGeom prst="rect">
            <a:avLst/>
          </a:prstGeom>
        </p:spPr>
        <p:txBody>
          <a:bodyPr vert="horz" lIns="91440" tIns="45720" rIns="91440" bIns="45720" rtlCol="0" anchor="t">
            <a:norm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lnSpc>
                <a:spcPct val="100000"/>
              </a:lnSpc>
            </a:pPr>
            <a:r>
              <a:rPr lang="en-US" sz="2400" dirty="0"/>
              <a:t>After the user press the Dispense button in the GUI, the Arduino goes with the flowchart.</a:t>
            </a:r>
          </a:p>
        </p:txBody>
      </p:sp>
      <p:sp>
        <p:nvSpPr>
          <p:cNvPr id="97" name="Rectangle 96">
            <a:extLst>
              <a:ext uri="{FF2B5EF4-FFF2-40B4-BE49-F238E27FC236}">
                <a16:creationId xmlns:a16="http://schemas.microsoft.com/office/drawing/2014/main" id="{5D2BD422-7E5E-45C2-A8EC-7FBD534E4AB1}"/>
              </a:ext>
            </a:extLst>
          </p:cNvPr>
          <p:cNvSpPr/>
          <p:nvPr/>
        </p:nvSpPr>
        <p:spPr>
          <a:xfrm>
            <a:off x="20333399" y="5177592"/>
            <a:ext cx="9087066" cy="956169"/>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Algorithm</a:t>
            </a:r>
          </a:p>
        </p:txBody>
      </p:sp>
      <p:pic>
        <p:nvPicPr>
          <p:cNvPr id="27" name="Picture 2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932827" y="6920819"/>
            <a:ext cx="3416400" cy="6634608"/>
          </a:xfrm>
          <a:prstGeom prst="rect">
            <a:avLst/>
          </a:prstGeom>
        </p:spPr>
      </p:pic>
      <mc:AlternateContent xmlns:mc="http://schemas.openxmlformats.org/markup-compatibility/2006">
        <mc:Choice xmlns:a14="http://schemas.microsoft.com/office/drawing/2010/main" Requires="a14">
          <p:sp>
            <p:nvSpPr>
              <p:cNvPr id="98" name="Title 1">
                <a:extLst>
                  <a:ext uri="{FF2B5EF4-FFF2-40B4-BE49-F238E27FC236}">
                    <a16:creationId xmlns:a16="http://schemas.microsoft.com/office/drawing/2014/main" id="{6CF04989-08B2-4538-AA46-2F442FB7A4BE}"/>
                  </a:ext>
                </a:extLst>
              </p:cNvPr>
              <p:cNvSpPr txBox="1">
                <a:spLocks/>
              </p:cNvSpPr>
              <p:nvPr/>
            </p:nvSpPr>
            <p:spPr>
              <a:xfrm>
                <a:off x="20350772" y="7348587"/>
                <a:ext cx="5582056" cy="5835263"/>
              </a:xfrm>
              <a:prstGeom prst="rect">
                <a:avLst/>
              </a:prstGeom>
            </p:spPr>
            <p:txBody>
              <a:bodyPr vert="horz" lIns="91440" tIns="45720" rIns="91440" bIns="45720" rtlCol="0" anchor="t">
                <a:norm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lnSpc>
                    <a:spcPct val="100000"/>
                  </a:lnSpc>
                </a:pPr>
                <a:r>
                  <a:rPr lang="en-US" sz="2400" dirty="0"/>
                  <a:t>When the user uses the scanner, the RGB values may not be exactly as the ones defined in the catalogue. The error can be bypassed by finding the defined RGB values which are closest to the obtained, by finding the shortest Euclidean distance:</a:t>
                </a:r>
              </a:p>
              <a:p>
                <a:pPr algn="l">
                  <a:lnSpc>
                    <a:spcPct val="100000"/>
                  </a:lnSpc>
                </a:pPr>
                <a14:m>
                  <m:oMathPara xmlns:m="http://schemas.openxmlformats.org/officeDocument/2006/math">
                    <m:oMathParaPr>
                      <m:jc m:val="centerGroup"/>
                    </m:oMathParaPr>
                    <m:oMath xmlns:m="http://schemas.openxmlformats.org/officeDocument/2006/math">
                      <m:rad>
                        <m:radPr>
                          <m:degHide m:val="on"/>
                          <m:ctrlPr>
                            <a:rPr lang="en-US" sz="2800" i="1">
                              <a:latin typeface="Cambria Math" panose="02040503050406030204" pitchFamily="18" charset="0"/>
                            </a:rPr>
                          </m:ctrlPr>
                        </m:radPr>
                        <m:deg/>
                        <m:e>
                          <m:sSup>
                            <m:sSupPr>
                              <m:ctrlPr>
                                <a:rPr lang="en-US" sz="2800" i="1">
                                  <a:latin typeface="Cambria Math" panose="02040503050406030204" pitchFamily="18" charset="0"/>
                                </a:rPr>
                              </m:ctrlPr>
                            </m:sSupPr>
                            <m:e>
                              <m:r>
                                <a:rPr lang="en-US" sz="2800" i="1">
                                  <a:latin typeface="Cambria Math" panose="02040503050406030204" pitchFamily="18" charset="0"/>
                                </a:rPr>
                                <m:t>(</m:t>
                              </m:r>
                              <m:r>
                                <a:rPr lang="en-US" sz="2800" i="1">
                                  <a:latin typeface="Cambria Math" panose="02040503050406030204" pitchFamily="18" charset="0"/>
                                </a:rPr>
                                <m:t>𝑅</m:t>
                              </m:r>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𝑅</m:t>
                                  </m:r>
                                </m:e>
                                <m:sub>
                                  <m:r>
                                    <a:rPr lang="en-US" sz="2800" i="1">
                                      <a:latin typeface="Cambria Math" panose="02040503050406030204" pitchFamily="18" charset="0"/>
                                    </a:rPr>
                                    <m:t>𝑖</m:t>
                                  </m:r>
                                </m:sub>
                              </m:sSub>
                              <m:r>
                                <a:rPr lang="en-US" sz="2800" i="1">
                                  <a:latin typeface="Cambria Math" panose="02040503050406030204" pitchFamily="18" charset="0"/>
                                </a:rPr>
                                <m:t>)</m:t>
                              </m:r>
                            </m:e>
                            <m:sup>
                              <m:r>
                                <a:rPr lang="en-US" sz="2800" i="1">
                                  <a:latin typeface="Cambria Math" panose="02040503050406030204" pitchFamily="18" charset="0"/>
                                </a:rPr>
                                <m:t>2</m:t>
                              </m:r>
                            </m:sup>
                          </m:sSup>
                          <m:r>
                            <a:rPr lang="en-US" sz="2800" i="1">
                              <a:latin typeface="Cambria Math" panose="02040503050406030204" pitchFamily="18" charset="0"/>
                            </a:rPr>
                            <m:t>+ </m:t>
                          </m:r>
                          <m:sSup>
                            <m:sSupPr>
                              <m:ctrlPr>
                                <a:rPr lang="en-US" sz="2800" i="1">
                                  <a:latin typeface="Cambria Math" panose="02040503050406030204" pitchFamily="18" charset="0"/>
                                </a:rPr>
                              </m:ctrlPr>
                            </m:sSupPr>
                            <m:e>
                              <m:r>
                                <a:rPr lang="en-US" sz="2800" i="1">
                                  <a:latin typeface="Cambria Math" panose="02040503050406030204" pitchFamily="18" charset="0"/>
                                </a:rPr>
                                <m:t>(</m:t>
                              </m:r>
                              <m:r>
                                <a:rPr lang="en-US" sz="2800" i="1">
                                  <a:latin typeface="Cambria Math" panose="02040503050406030204" pitchFamily="18" charset="0"/>
                                </a:rPr>
                                <m:t>𝐺</m:t>
                              </m:r>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𝐺</m:t>
                                  </m:r>
                                </m:e>
                                <m:sub>
                                  <m:r>
                                    <a:rPr lang="en-US" sz="2800" i="1">
                                      <a:latin typeface="Cambria Math" panose="02040503050406030204" pitchFamily="18" charset="0"/>
                                    </a:rPr>
                                    <m:t>𝑖</m:t>
                                  </m:r>
                                </m:sub>
                              </m:sSub>
                              <m:r>
                                <a:rPr lang="en-US" sz="2800" i="1">
                                  <a:latin typeface="Cambria Math" panose="02040503050406030204" pitchFamily="18" charset="0"/>
                                </a:rPr>
                                <m:t>)</m:t>
                              </m:r>
                            </m:e>
                            <m:sup>
                              <m:r>
                                <a:rPr lang="en-US" sz="2800" i="1">
                                  <a:latin typeface="Cambria Math" panose="02040503050406030204" pitchFamily="18" charset="0"/>
                                </a:rPr>
                                <m:t>2</m:t>
                              </m:r>
                            </m:sup>
                          </m:sSup>
                          <m:r>
                            <a:rPr lang="en-US" sz="2800" i="1">
                              <a:latin typeface="Cambria Math" panose="02040503050406030204" pitchFamily="18" charset="0"/>
                            </a:rPr>
                            <m:t>+ </m:t>
                          </m:r>
                          <m:sSup>
                            <m:sSupPr>
                              <m:ctrlPr>
                                <a:rPr lang="en-US" sz="2800" i="1">
                                  <a:latin typeface="Cambria Math" panose="02040503050406030204" pitchFamily="18" charset="0"/>
                                </a:rPr>
                              </m:ctrlPr>
                            </m:sSupPr>
                            <m:e>
                              <m:r>
                                <a:rPr lang="en-US" sz="2800" i="1">
                                  <a:latin typeface="Cambria Math" panose="02040503050406030204" pitchFamily="18" charset="0"/>
                                </a:rPr>
                                <m:t>(</m:t>
                              </m:r>
                              <m:r>
                                <a:rPr lang="en-US" sz="2800" i="1">
                                  <a:latin typeface="Cambria Math" panose="02040503050406030204" pitchFamily="18" charset="0"/>
                                </a:rPr>
                                <m:t>𝐵</m:t>
                              </m:r>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𝐵</m:t>
                                  </m:r>
                                </m:e>
                                <m:sub>
                                  <m:r>
                                    <a:rPr lang="en-US" sz="2800" i="1">
                                      <a:latin typeface="Cambria Math" panose="02040503050406030204" pitchFamily="18" charset="0"/>
                                    </a:rPr>
                                    <m:t>𝑖</m:t>
                                  </m:r>
                                </m:sub>
                              </m:sSub>
                              <m:r>
                                <a:rPr lang="en-US" sz="2800" i="1">
                                  <a:latin typeface="Cambria Math" panose="02040503050406030204" pitchFamily="18" charset="0"/>
                                </a:rPr>
                                <m:t>)</m:t>
                              </m:r>
                            </m:e>
                            <m:sup>
                              <m:r>
                                <a:rPr lang="en-US" sz="2800" i="1">
                                  <a:latin typeface="Cambria Math" panose="02040503050406030204" pitchFamily="18" charset="0"/>
                                </a:rPr>
                                <m:t>2</m:t>
                              </m:r>
                            </m:sup>
                          </m:sSup>
                        </m:e>
                      </m:rad>
                    </m:oMath>
                  </m:oMathPara>
                </a14:m>
                <a:r>
                  <a:rPr lang="en-US" sz="2400" dirty="0"/>
                  <a:t/>
                </a:r>
                <a:br>
                  <a:rPr lang="en-US" sz="2400" dirty="0"/>
                </a:br>
                <a:endParaRPr lang="en-US" sz="2400" dirty="0" smtClean="0"/>
              </a:p>
              <a:p>
                <a:pPr algn="l">
                  <a:lnSpc>
                    <a:spcPct val="100000"/>
                  </a:lnSpc>
                </a:pPr>
                <a:r>
                  <a:rPr lang="en-US" sz="2400" dirty="0" smtClean="0"/>
                  <a:t>Where</a:t>
                </a:r>
                <a:r>
                  <a:rPr lang="en-US" sz="2400" dirty="0"/>
                  <a:t>:</a:t>
                </a:r>
              </a:p>
              <a:p>
                <a:pPr algn="l">
                  <a:lnSpc>
                    <a:spcPct val="100000"/>
                  </a:lnSpc>
                </a:pPr>
                <a:r>
                  <a:rPr lang="en-US" sz="2400" b="1" i="1" dirty="0"/>
                  <a:t>R</a:t>
                </a:r>
                <a:r>
                  <a:rPr lang="en-US" sz="2400" dirty="0"/>
                  <a:t>: Is the red value obtained.</a:t>
                </a:r>
              </a:p>
              <a:p>
                <a:pPr algn="l">
                  <a:lnSpc>
                    <a:spcPct val="100000"/>
                  </a:lnSpc>
                </a:pPr>
                <a:r>
                  <a:rPr lang="en-US" sz="2400" b="1" dirty="0"/>
                  <a:t>𝑅𝑖</a:t>
                </a:r>
                <a:r>
                  <a:rPr lang="en-US" sz="2400" dirty="0"/>
                  <a:t>: Is one of the red value of the defined samples.</a:t>
                </a:r>
              </a:p>
              <a:p>
                <a:pPr algn="l">
                  <a:lnSpc>
                    <a:spcPct val="100000"/>
                  </a:lnSpc>
                </a:pPr>
                <a:r>
                  <a:rPr lang="en-US" sz="2400" dirty="0"/>
                  <a:t/>
                </a:r>
                <a:br>
                  <a:rPr lang="en-US" sz="2400" dirty="0"/>
                </a:br>
                <a:r>
                  <a:rPr lang="en-US" sz="2400" dirty="0"/>
                  <a:t>So the Arduino code does a linear search to find the shortest distance (closest color).</a:t>
                </a:r>
              </a:p>
            </p:txBody>
          </p:sp>
        </mc:Choice>
        <mc:Fallback>
          <p:sp>
            <p:nvSpPr>
              <p:cNvPr id="98" name="Title 1">
                <a:extLst>
                  <a:ext uri="{FF2B5EF4-FFF2-40B4-BE49-F238E27FC236}">
                    <a16:creationId xmlns:a16="http://schemas.microsoft.com/office/drawing/2014/main" id="{6CF04989-08B2-4538-AA46-2F442FB7A4BE}"/>
                  </a:ext>
                </a:extLst>
              </p:cNvPr>
              <p:cNvSpPr txBox="1">
                <a:spLocks noRot="1" noChangeAspect="1" noMove="1" noResize="1" noEditPoints="1" noAdjustHandles="1" noChangeArrowheads="1" noChangeShapeType="1" noTextEdit="1"/>
              </p:cNvSpPr>
              <p:nvPr/>
            </p:nvSpPr>
            <p:spPr>
              <a:xfrm>
                <a:off x="20350772" y="7348587"/>
                <a:ext cx="5582056" cy="5835263"/>
              </a:xfrm>
              <a:prstGeom prst="rect">
                <a:avLst/>
              </a:prstGeom>
              <a:blipFill>
                <a:blip r:embed="rId12"/>
                <a:stretch>
                  <a:fillRect l="-1638" t="-835" r="-1201"/>
                </a:stretch>
              </a:blipFill>
            </p:spPr>
            <p:txBody>
              <a:bodyPr/>
              <a:lstStyle/>
              <a:p>
                <a:r>
                  <a:rPr lang="en-US">
                    <a:noFill/>
                  </a:rPr>
                  <a:t> </a:t>
                </a:r>
              </a:p>
            </p:txBody>
          </p:sp>
        </mc:Fallback>
      </mc:AlternateContent>
      <p:sp>
        <p:nvSpPr>
          <p:cNvPr id="99" name="Rectangle 98">
            <a:extLst>
              <a:ext uri="{FF2B5EF4-FFF2-40B4-BE49-F238E27FC236}">
                <a16:creationId xmlns:a16="http://schemas.microsoft.com/office/drawing/2014/main" id="{32D3F1E5-B5F2-448A-A5AE-6434B9077B57}"/>
              </a:ext>
            </a:extLst>
          </p:cNvPr>
          <p:cNvSpPr/>
          <p:nvPr/>
        </p:nvSpPr>
        <p:spPr>
          <a:xfrm>
            <a:off x="20369060" y="15011750"/>
            <a:ext cx="9087065" cy="5399375"/>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5" rIns="64350" bIns="32175" numCol="1" spcCol="0" rtlCol="0" fromWordArt="0" anchor="ctr" anchorCtr="0" forceAA="0" compatLnSpc="1">
            <a:prstTxWarp prst="textNoShape">
              <a:avLst/>
            </a:prstTxWarp>
            <a:noAutofit/>
          </a:bodyPr>
          <a:lstStyle/>
          <a:p>
            <a:pPr algn="ctr"/>
            <a:endParaRPr lang="en-US" sz="2400" dirty="0">
              <a:latin typeface="+mj-lt"/>
            </a:endParaRPr>
          </a:p>
        </p:txBody>
      </p:sp>
      <p:sp>
        <p:nvSpPr>
          <p:cNvPr id="101" name="Rectangle 100">
            <a:extLst>
              <a:ext uri="{FF2B5EF4-FFF2-40B4-BE49-F238E27FC236}">
                <a16:creationId xmlns:a16="http://schemas.microsoft.com/office/drawing/2014/main" id="{5D2BD422-7E5E-45C2-A8EC-7FBD534E4AB1}"/>
              </a:ext>
            </a:extLst>
          </p:cNvPr>
          <p:cNvSpPr/>
          <p:nvPr/>
        </p:nvSpPr>
        <p:spPr>
          <a:xfrm>
            <a:off x="20369059" y="14044778"/>
            <a:ext cx="9087066" cy="956169"/>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Catalogue</a:t>
            </a:r>
            <a:r>
              <a:rPr lang="ar-JO" sz="3600" dirty="0">
                <a:latin typeface="Franklin Gothic Medium" panose="020B0603020102020204" pitchFamily="34" charset="0"/>
                <a:cs typeface="+mj-cs"/>
              </a:rPr>
              <a:t> </a:t>
            </a:r>
            <a:r>
              <a:rPr lang="en-US" sz="3600" dirty="0">
                <a:latin typeface="Franklin Gothic Medium" panose="020B0603020102020204" pitchFamily="34" charset="0"/>
                <a:cs typeface="+mj-cs"/>
              </a:rPr>
              <a:t> fabricating </a:t>
            </a:r>
          </a:p>
        </p:txBody>
      </p:sp>
      <p:sp>
        <p:nvSpPr>
          <p:cNvPr id="102" name="Rectangle 101">
            <a:extLst>
              <a:ext uri="{FF2B5EF4-FFF2-40B4-BE49-F238E27FC236}">
                <a16:creationId xmlns:a16="http://schemas.microsoft.com/office/drawing/2014/main" id="{32D3F1E5-B5F2-448A-A5AE-6434B9077B57}"/>
              </a:ext>
            </a:extLst>
          </p:cNvPr>
          <p:cNvSpPr/>
          <p:nvPr/>
        </p:nvSpPr>
        <p:spPr>
          <a:xfrm>
            <a:off x="20356171" y="21950570"/>
            <a:ext cx="9087065" cy="1656490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5" rIns="64350" bIns="32175" numCol="1" spcCol="0" rtlCol="0" fromWordArt="0" anchor="ctr" anchorCtr="0" forceAA="0" compatLnSpc="1">
            <a:prstTxWarp prst="textNoShape">
              <a:avLst/>
            </a:prstTxWarp>
            <a:noAutofit/>
          </a:bodyPr>
          <a:lstStyle/>
          <a:p>
            <a:pPr algn="ctr"/>
            <a:endParaRPr lang="en-US" sz="2400" dirty="0">
              <a:latin typeface="+mj-lt"/>
            </a:endParaRPr>
          </a:p>
        </p:txBody>
      </p:sp>
      <p:sp>
        <p:nvSpPr>
          <p:cNvPr id="103" name="Title 1">
            <a:extLst>
              <a:ext uri="{FF2B5EF4-FFF2-40B4-BE49-F238E27FC236}">
                <a16:creationId xmlns:a16="http://schemas.microsoft.com/office/drawing/2014/main" id="{6CF04989-08B2-4538-AA46-2F442FB7A4BE}"/>
              </a:ext>
            </a:extLst>
          </p:cNvPr>
          <p:cNvSpPr txBox="1">
            <a:spLocks/>
          </p:cNvSpPr>
          <p:nvPr/>
        </p:nvSpPr>
        <p:spPr>
          <a:xfrm>
            <a:off x="20373543" y="22233297"/>
            <a:ext cx="9052320" cy="3192940"/>
          </a:xfrm>
          <a:prstGeom prst="rect">
            <a:avLst/>
          </a:prstGeom>
        </p:spPr>
        <p:txBody>
          <a:bodyPr vert="horz" lIns="91440" tIns="45720" rIns="91440" bIns="45720" rtlCol="0" anchor="t">
            <a:no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lnSpc>
                <a:spcPct val="100000"/>
              </a:lnSpc>
            </a:pPr>
            <a:r>
              <a:rPr lang="en-US" sz="2400" dirty="0"/>
              <a:t>The peristaltic pump is the best-suited, available dispensing method. It is cheap and reliable. Even it has a disadvantage of the need to change the tube periodically.</a:t>
            </a:r>
          </a:p>
          <a:p>
            <a:pPr algn="l">
              <a:lnSpc>
                <a:spcPct val="100000"/>
              </a:lnSpc>
            </a:pPr>
            <a:r>
              <a:rPr lang="en-US" sz="2400" dirty="0"/>
              <a:t>The mobile as scanner is very helpful, very cheap and easy to use technique, but it has not enough reliability. In addition, if the user have a sample that is not defined earlier in the catalogue, the algorithm cannot provide its pigments ratios, because it’s very complicated to find the nonlinear relation between the pigments and the paint colors.</a:t>
            </a:r>
          </a:p>
        </p:txBody>
      </p:sp>
      <p:sp>
        <p:nvSpPr>
          <p:cNvPr id="104" name="Rectangle 103">
            <a:extLst>
              <a:ext uri="{FF2B5EF4-FFF2-40B4-BE49-F238E27FC236}">
                <a16:creationId xmlns:a16="http://schemas.microsoft.com/office/drawing/2014/main" id="{5D2BD422-7E5E-45C2-A8EC-7FBD534E4AB1}"/>
              </a:ext>
            </a:extLst>
          </p:cNvPr>
          <p:cNvSpPr/>
          <p:nvPr/>
        </p:nvSpPr>
        <p:spPr>
          <a:xfrm>
            <a:off x="20356170" y="20983598"/>
            <a:ext cx="9087066" cy="956169"/>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Discussion</a:t>
            </a:r>
          </a:p>
        </p:txBody>
      </p:sp>
      <p:grpSp>
        <p:nvGrpSpPr>
          <p:cNvPr id="28" name="Group 27"/>
          <p:cNvGrpSpPr/>
          <p:nvPr/>
        </p:nvGrpSpPr>
        <p:grpSpPr>
          <a:xfrm>
            <a:off x="20386432" y="15116729"/>
            <a:ext cx="8907264" cy="5294396"/>
            <a:chOff x="20368144" y="14959882"/>
            <a:chExt cx="8907264" cy="5294396"/>
          </a:xfrm>
        </p:grpSpPr>
        <p:sp>
          <p:nvSpPr>
            <p:cNvPr id="100" name="Title 1">
              <a:extLst>
                <a:ext uri="{FF2B5EF4-FFF2-40B4-BE49-F238E27FC236}">
                  <a16:creationId xmlns:a16="http://schemas.microsoft.com/office/drawing/2014/main" id="{6CF04989-08B2-4538-AA46-2F442FB7A4BE}"/>
                </a:ext>
              </a:extLst>
            </p:cNvPr>
            <p:cNvSpPr txBox="1">
              <a:spLocks/>
            </p:cNvSpPr>
            <p:nvPr/>
          </p:nvSpPr>
          <p:spPr>
            <a:xfrm>
              <a:off x="20368144" y="14959882"/>
              <a:ext cx="8907264" cy="4627110"/>
            </a:xfrm>
            <a:prstGeom prst="rect">
              <a:avLst/>
            </a:prstGeom>
          </p:spPr>
          <p:txBody>
            <a:bodyPr vert="horz" lIns="91440" tIns="45720" rIns="91440" bIns="45720" rtlCol="0" anchor="t">
              <a:norm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lnSpc>
                  <a:spcPct val="100000"/>
                </a:lnSpc>
              </a:pPr>
              <a:r>
                <a:rPr lang="en-US" sz="2400" dirty="0"/>
                <a:t>Catalog was made by :</a:t>
              </a:r>
            </a:p>
            <a:p>
              <a:pPr algn="l">
                <a:lnSpc>
                  <a:spcPct val="100000"/>
                </a:lnSpc>
              </a:pPr>
              <a:endParaRPr lang="en-US" sz="2400" dirty="0"/>
            </a:p>
            <a:p>
              <a:pPr algn="l">
                <a:lnSpc>
                  <a:spcPct val="100000"/>
                </a:lnSpc>
              </a:pPr>
              <a:r>
                <a:rPr lang="en-US" sz="2400" dirty="0"/>
                <a:t>1- Dispensing one pigment or combination of the three pigments on the base paint.</a:t>
              </a:r>
            </a:p>
            <a:p>
              <a:pPr algn="l">
                <a:lnSpc>
                  <a:spcPct val="100000"/>
                </a:lnSpc>
              </a:pPr>
              <a:r>
                <a:rPr lang="en-US" sz="2400" dirty="0"/>
                <a:t>2- Shaking the mixture</a:t>
              </a:r>
            </a:p>
            <a:p>
              <a:pPr algn="l">
                <a:lnSpc>
                  <a:spcPct val="100000"/>
                </a:lnSpc>
              </a:pPr>
              <a:r>
                <a:rPr lang="en-US" sz="2400" dirty="0"/>
                <a:t>3- Adding little amount of the mixture to a white card paper, and try to distribute it homogenously.</a:t>
              </a:r>
            </a:p>
            <a:p>
              <a:pPr algn="l">
                <a:lnSpc>
                  <a:spcPct val="100000"/>
                </a:lnSpc>
              </a:pPr>
              <a:r>
                <a:rPr lang="en-US" sz="2400" dirty="0"/>
                <a:t>4- Place the paper in the scanning box, and obtain the RGB vales.</a:t>
              </a:r>
            </a:p>
            <a:p>
              <a:pPr algn="l">
                <a:lnSpc>
                  <a:spcPct val="100000"/>
                </a:lnSpc>
              </a:pPr>
              <a:r>
                <a:rPr lang="en-US" sz="2400" dirty="0"/>
                <a:t>5- Tabulate the RGB values with name and the pigments amounts used.</a:t>
              </a:r>
            </a:p>
            <a:p>
              <a:pPr algn="l">
                <a:lnSpc>
                  <a:spcPct val="100000"/>
                </a:lnSpc>
              </a:pPr>
              <a:r>
                <a:rPr lang="en-US" sz="2400" dirty="0"/>
                <a:t>6- Repeating until achieving 15 colors.</a:t>
              </a:r>
            </a:p>
          </p:txBody>
        </p:sp>
        <p:pic>
          <p:nvPicPr>
            <p:cNvPr id="105" name="Picture 104">
              <a:extLst>
                <a:ext uri="{FF2B5EF4-FFF2-40B4-BE49-F238E27FC236}">
                  <a16:creationId xmlns:a16="http://schemas.microsoft.com/office/drawing/2014/main" id="{C4E4972A-38CC-4DE3-B6C8-AF21B60272DA}"/>
                </a:ext>
              </a:extLst>
            </p:cNvPr>
            <p:cNvPicPr>
              <a:picLocks noChangeAspect="1"/>
            </p:cNvPicPr>
            <p:nvPr/>
          </p:nvPicPr>
          <p:blipFill>
            <a:blip r:embed="rId13"/>
            <a:stretch>
              <a:fillRect/>
            </a:stretch>
          </p:blipFill>
          <p:spPr>
            <a:xfrm>
              <a:off x="27048455" y="18384628"/>
              <a:ext cx="2226953" cy="1869650"/>
            </a:xfrm>
            <a:prstGeom prst="rect">
              <a:avLst/>
            </a:prstGeom>
          </p:spPr>
        </p:pic>
      </p:grpSp>
      <p:graphicFrame>
        <p:nvGraphicFramePr>
          <p:cNvPr id="79" name="Table 78">
            <a:extLst>
              <a:ext uri="{FF2B5EF4-FFF2-40B4-BE49-F238E27FC236}">
                <a16:creationId xmlns:a16="http://schemas.microsoft.com/office/drawing/2014/main" id="{5E24181A-29C5-4882-B768-3E58AAFC3EB7}"/>
              </a:ext>
            </a:extLst>
          </p:cNvPr>
          <p:cNvGraphicFramePr>
            <a:graphicFrameLocks noGrp="1"/>
          </p:cNvGraphicFramePr>
          <p:nvPr>
            <p:extLst>
              <p:ext uri="{D42A27DB-BD31-4B8C-83A1-F6EECF244321}">
                <p14:modId xmlns:p14="http://schemas.microsoft.com/office/powerpoint/2010/main" val="1077967102"/>
              </p:ext>
            </p:extLst>
          </p:nvPr>
        </p:nvGraphicFramePr>
        <p:xfrm>
          <a:off x="20603564" y="34020546"/>
          <a:ext cx="8216404" cy="2519416"/>
        </p:xfrm>
        <a:graphic>
          <a:graphicData uri="http://schemas.openxmlformats.org/drawingml/2006/table">
            <a:tbl>
              <a:tblPr firstRow="1" bandRow="1">
                <a:tableStyleId>{5C22544A-7EE6-4342-B048-85BDC9FD1C3A}</a:tableStyleId>
              </a:tblPr>
              <a:tblGrid>
                <a:gridCol w="2054101">
                  <a:extLst>
                    <a:ext uri="{9D8B030D-6E8A-4147-A177-3AD203B41FA5}">
                      <a16:colId xmlns:a16="http://schemas.microsoft.com/office/drawing/2014/main" val="1482867015"/>
                    </a:ext>
                  </a:extLst>
                </a:gridCol>
                <a:gridCol w="2054101">
                  <a:extLst>
                    <a:ext uri="{9D8B030D-6E8A-4147-A177-3AD203B41FA5}">
                      <a16:colId xmlns:a16="http://schemas.microsoft.com/office/drawing/2014/main" val="3127928493"/>
                    </a:ext>
                  </a:extLst>
                </a:gridCol>
                <a:gridCol w="2054101">
                  <a:extLst>
                    <a:ext uri="{9D8B030D-6E8A-4147-A177-3AD203B41FA5}">
                      <a16:colId xmlns:a16="http://schemas.microsoft.com/office/drawing/2014/main" val="3561350224"/>
                    </a:ext>
                  </a:extLst>
                </a:gridCol>
                <a:gridCol w="2054101">
                  <a:extLst>
                    <a:ext uri="{9D8B030D-6E8A-4147-A177-3AD203B41FA5}">
                      <a16:colId xmlns:a16="http://schemas.microsoft.com/office/drawing/2014/main" val="312747320"/>
                    </a:ext>
                  </a:extLst>
                </a:gridCol>
              </a:tblGrid>
              <a:tr h="454594">
                <a:tc>
                  <a:txBody>
                    <a:bodyPr/>
                    <a:lstStyle/>
                    <a:p>
                      <a:r>
                        <a:rPr lang="en-US" sz="2000" dirty="0"/>
                        <a:t>Object</a:t>
                      </a:r>
                    </a:p>
                  </a:txBody>
                  <a:tcPr>
                    <a:lnR w="12700" cmpd="sng">
                      <a:noFill/>
                    </a:lnR>
                  </a:tcPr>
                </a:tc>
                <a:tc>
                  <a:txBody>
                    <a:bodyPr/>
                    <a:lstStyle/>
                    <a:p>
                      <a:r>
                        <a:rPr lang="en-US" sz="2000" dirty="0"/>
                        <a:t>Cost</a:t>
                      </a:r>
                    </a:p>
                  </a:txBody>
                  <a:tcPr>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tcPr>
                </a:tc>
                <a:tc>
                  <a:txBody>
                    <a:bodyPr/>
                    <a:lstStyle/>
                    <a:p>
                      <a:r>
                        <a:rPr lang="en-US" sz="2000" dirty="0"/>
                        <a:t>Object</a:t>
                      </a:r>
                    </a:p>
                  </a:txBody>
                  <a:tcPr>
                    <a:lnL w="12700" cap="flat" cmpd="sng" algn="ctr">
                      <a:solidFill>
                        <a:schemeClr val="tx1"/>
                      </a:solidFill>
                      <a:prstDash val="solid"/>
                      <a:round/>
                      <a:headEnd type="none" w="med" len="med"/>
                      <a:tailEnd type="none" w="med" len="med"/>
                    </a:lnL>
                  </a:tcPr>
                </a:tc>
                <a:tc>
                  <a:txBody>
                    <a:bodyPr/>
                    <a:lstStyle/>
                    <a:p>
                      <a:r>
                        <a:rPr lang="en-US" sz="2000" dirty="0"/>
                        <a:t>Cost</a:t>
                      </a:r>
                    </a:p>
                  </a:txBody>
                  <a:tcPr/>
                </a:tc>
                <a:extLst>
                  <a:ext uri="{0D108BD9-81ED-4DB2-BD59-A6C34878D82A}">
                    <a16:rowId xmlns:a16="http://schemas.microsoft.com/office/drawing/2014/main" val="497745966"/>
                  </a:ext>
                </a:extLst>
              </a:tr>
              <a:tr h="625474">
                <a:tc>
                  <a:txBody>
                    <a:bodyPr/>
                    <a:lstStyle/>
                    <a:p>
                      <a:r>
                        <a:rPr lang="en-US" sz="2000" dirty="0"/>
                        <a:t>3  Peristaltic Pumps</a:t>
                      </a:r>
                    </a:p>
                  </a:txBody>
                  <a:tcPr>
                    <a:lnR w="12700" cmpd="sng">
                      <a:noFill/>
                    </a:lnR>
                  </a:tcPr>
                </a:tc>
                <a:tc>
                  <a:txBody>
                    <a:bodyPr/>
                    <a:lstStyle/>
                    <a:p>
                      <a:r>
                        <a:rPr lang="en-US" sz="2000" dirty="0"/>
                        <a:t>90 ILS</a:t>
                      </a:r>
                    </a:p>
                  </a:txBody>
                  <a:tcPr>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tc>
                  <a:txBody>
                    <a:bodyPr/>
                    <a:lstStyle/>
                    <a:p>
                      <a:r>
                        <a:rPr lang="en-US" sz="2000" dirty="0"/>
                        <a:t>Body design</a:t>
                      </a:r>
                    </a:p>
                  </a:txBody>
                  <a:tcPr>
                    <a:lnL w="12700" cap="flat" cmpd="sng" algn="ctr">
                      <a:solidFill>
                        <a:schemeClr val="tx1"/>
                      </a:solidFill>
                      <a:prstDash val="solid"/>
                      <a:round/>
                      <a:headEnd type="none" w="med" len="med"/>
                      <a:tailEnd type="none" w="med" len="med"/>
                    </a:lnL>
                  </a:tcPr>
                </a:tc>
                <a:tc>
                  <a:txBody>
                    <a:bodyPr/>
                    <a:lstStyle/>
                    <a:p>
                      <a:r>
                        <a:rPr lang="en-US" sz="2000" dirty="0"/>
                        <a:t>30ILS</a:t>
                      </a:r>
                    </a:p>
                  </a:txBody>
                  <a:tcPr/>
                </a:tc>
                <a:extLst>
                  <a:ext uri="{0D108BD9-81ED-4DB2-BD59-A6C34878D82A}">
                    <a16:rowId xmlns:a16="http://schemas.microsoft.com/office/drawing/2014/main" val="864159149"/>
                  </a:ext>
                </a:extLst>
              </a:tr>
              <a:tr h="454594">
                <a:tc>
                  <a:txBody>
                    <a:bodyPr/>
                    <a:lstStyle/>
                    <a:p>
                      <a:r>
                        <a:rPr lang="en-US" sz="2000" dirty="0"/>
                        <a:t>3 canisters 100 ml</a:t>
                      </a:r>
                    </a:p>
                  </a:txBody>
                  <a:tcPr>
                    <a:lnR w="12700" cmpd="sng">
                      <a:noFill/>
                    </a:lnR>
                  </a:tcPr>
                </a:tc>
                <a:tc>
                  <a:txBody>
                    <a:bodyPr/>
                    <a:lstStyle/>
                    <a:p>
                      <a:r>
                        <a:rPr lang="en-US" sz="2000" dirty="0"/>
                        <a:t>3ILS</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2000" dirty="0"/>
                        <a:t>Arduino-Uno</a:t>
                      </a:r>
                    </a:p>
                  </a:txBody>
                  <a:tcPr>
                    <a:lnL w="12700" cap="flat" cmpd="sng" algn="ctr">
                      <a:solidFill>
                        <a:schemeClr val="tx1"/>
                      </a:solidFill>
                      <a:prstDash val="solid"/>
                      <a:round/>
                      <a:headEnd type="none" w="med" len="med"/>
                      <a:tailEnd type="none" w="med" len="med"/>
                    </a:lnL>
                  </a:tcPr>
                </a:tc>
                <a:tc>
                  <a:txBody>
                    <a:bodyPr/>
                    <a:lstStyle/>
                    <a:p>
                      <a:r>
                        <a:rPr lang="en-US" sz="2000" dirty="0"/>
                        <a:t>45LIS</a:t>
                      </a:r>
                    </a:p>
                  </a:txBody>
                  <a:tcPr/>
                </a:tc>
                <a:extLst>
                  <a:ext uri="{0D108BD9-81ED-4DB2-BD59-A6C34878D82A}">
                    <a16:rowId xmlns:a16="http://schemas.microsoft.com/office/drawing/2014/main" val="1110657406"/>
                  </a:ext>
                </a:extLst>
              </a:tr>
              <a:tr h="454594">
                <a:tc>
                  <a:txBody>
                    <a:bodyPr/>
                    <a:lstStyle/>
                    <a:p>
                      <a:r>
                        <a:rPr lang="en-US" sz="2000" dirty="0"/>
                        <a:t>2 H-bridges</a:t>
                      </a:r>
                    </a:p>
                  </a:txBody>
                  <a:tcPr>
                    <a:lnR w="12700" cmpd="sng">
                      <a:noFill/>
                    </a:lnR>
                  </a:tcPr>
                </a:tc>
                <a:tc>
                  <a:txBody>
                    <a:bodyPr/>
                    <a:lstStyle/>
                    <a:p>
                      <a:r>
                        <a:rPr lang="en-US" sz="2000" dirty="0"/>
                        <a:t>30LIS</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US" sz="2000" dirty="0"/>
                        <a:t>IR detectors</a:t>
                      </a:r>
                    </a:p>
                  </a:txBody>
                  <a:tcPr>
                    <a:lnL w="12700" cap="flat" cmpd="sng" algn="ctr">
                      <a:solidFill>
                        <a:schemeClr val="tx1"/>
                      </a:solidFill>
                      <a:prstDash val="solid"/>
                      <a:round/>
                      <a:headEnd type="none" w="med" len="med"/>
                      <a:tailEnd type="none" w="med" len="med"/>
                    </a:lnL>
                  </a:tcPr>
                </a:tc>
                <a:tc>
                  <a:txBody>
                    <a:bodyPr/>
                    <a:lstStyle/>
                    <a:p>
                      <a:r>
                        <a:rPr lang="en-US" sz="2000" dirty="0"/>
                        <a:t>4ILS</a:t>
                      </a:r>
                    </a:p>
                  </a:txBody>
                  <a:tcPr/>
                </a:tc>
                <a:extLst>
                  <a:ext uri="{0D108BD9-81ED-4DB2-BD59-A6C34878D82A}">
                    <a16:rowId xmlns:a16="http://schemas.microsoft.com/office/drawing/2014/main" val="2781131809"/>
                  </a:ext>
                </a:extLst>
              </a:tr>
              <a:tr h="454594">
                <a:tc>
                  <a:txBody>
                    <a:bodyPr/>
                    <a:lstStyle/>
                    <a:p>
                      <a:r>
                        <a:rPr lang="en-US" sz="2000" dirty="0"/>
                        <a:t>Black box </a:t>
                      </a:r>
                    </a:p>
                  </a:txBody>
                  <a:tcPr>
                    <a:lnR w="12700" cmpd="sng">
                      <a:noFill/>
                    </a:lnR>
                  </a:tcPr>
                </a:tc>
                <a:tc>
                  <a:txBody>
                    <a:bodyPr/>
                    <a:lstStyle/>
                    <a:p>
                      <a:r>
                        <a:rPr lang="en-US" sz="2000" dirty="0"/>
                        <a:t>15ILS</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sz="2000" dirty="0"/>
                    </a:p>
                  </a:txBody>
                  <a:tcPr>
                    <a:lnL w="12700" cap="flat" cmpd="sng" algn="ctr">
                      <a:solidFill>
                        <a:schemeClr val="tx1"/>
                      </a:solidFill>
                      <a:prstDash val="solid"/>
                      <a:round/>
                      <a:headEnd type="none" w="med" len="med"/>
                      <a:tailEnd type="none" w="med" len="med"/>
                    </a:lnL>
                  </a:tcPr>
                </a:tc>
                <a:tc>
                  <a:txBody>
                    <a:bodyPr/>
                    <a:lstStyle/>
                    <a:p>
                      <a:endParaRPr lang="en-US" sz="2000" dirty="0"/>
                    </a:p>
                  </a:txBody>
                  <a:tcPr/>
                </a:tc>
                <a:extLst>
                  <a:ext uri="{0D108BD9-81ED-4DB2-BD59-A6C34878D82A}">
                    <a16:rowId xmlns:a16="http://schemas.microsoft.com/office/drawing/2014/main" val="3901141754"/>
                  </a:ext>
                </a:extLst>
              </a:tr>
            </a:tbl>
          </a:graphicData>
        </a:graphic>
      </p:graphicFrame>
      <p:sp>
        <p:nvSpPr>
          <p:cNvPr id="78" name="Rectangle 77">
            <a:extLst>
              <a:ext uri="{FF2B5EF4-FFF2-40B4-BE49-F238E27FC236}">
                <a16:creationId xmlns:a16="http://schemas.microsoft.com/office/drawing/2014/main" id="{5D2BD422-7E5E-45C2-A8EC-7FBD534E4AB1}"/>
              </a:ext>
            </a:extLst>
          </p:cNvPr>
          <p:cNvSpPr/>
          <p:nvPr/>
        </p:nvSpPr>
        <p:spPr>
          <a:xfrm>
            <a:off x="20356170" y="32682692"/>
            <a:ext cx="4211821" cy="627778"/>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Franklin Gothic Medium" panose="020B0603020102020204" pitchFamily="34" charset="0"/>
                <a:cs typeface="+mj-cs"/>
              </a:rPr>
              <a:t>Economical outlook</a:t>
            </a:r>
          </a:p>
        </p:txBody>
      </p:sp>
      <p:sp>
        <p:nvSpPr>
          <p:cNvPr id="106" name="Rectangle 105">
            <a:extLst>
              <a:ext uri="{FF2B5EF4-FFF2-40B4-BE49-F238E27FC236}">
                <a16:creationId xmlns:a16="http://schemas.microsoft.com/office/drawing/2014/main" id="{5D2BD422-7E5E-45C2-A8EC-7FBD534E4AB1}"/>
              </a:ext>
            </a:extLst>
          </p:cNvPr>
          <p:cNvSpPr/>
          <p:nvPr/>
        </p:nvSpPr>
        <p:spPr>
          <a:xfrm>
            <a:off x="20373543" y="25945815"/>
            <a:ext cx="7676008" cy="818277"/>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Franklin Gothic Medium" panose="020B0603020102020204" pitchFamily="34" charset="0"/>
                <a:cs typeface="+mj-cs"/>
              </a:rPr>
              <a:t>Comparison with the available machines</a:t>
            </a:r>
          </a:p>
        </p:txBody>
      </p:sp>
      <p:sp>
        <p:nvSpPr>
          <p:cNvPr id="107" name="Title 1">
            <a:extLst>
              <a:ext uri="{FF2B5EF4-FFF2-40B4-BE49-F238E27FC236}">
                <a16:creationId xmlns:a16="http://schemas.microsoft.com/office/drawing/2014/main" id="{6CF04989-08B2-4538-AA46-2F442FB7A4BE}"/>
              </a:ext>
            </a:extLst>
          </p:cNvPr>
          <p:cNvSpPr txBox="1">
            <a:spLocks/>
          </p:cNvSpPr>
          <p:nvPr/>
        </p:nvSpPr>
        <p:spPr>
          <a:xfrm>
            <a:off x="20481605" y="26942585"/>
            <a:ext cx="8998456" cy="5425355"/>
          </a:xfrm>
          <a:prstGeom prst="rect">
            <a:avLst/>
          </a:prstGeom>
        </p:spPr>
        <p:txBody>
          <a:bodyPr vert="horz" lIns="91440" tIns="45720" rIns="91440" bIns="45720" rtlCol="0" anchor="t">
            <a:no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lnSpc>
                <a:spcPct val="100000"/>
              </a:lnSpc>
            </a:pPr>
            <a:r>
              <a:rPr lang="en-US" sz="2400" dirty="0"/>
              <a:t>In terms of accuracy, the available machine has more accuracy because of the pump technologies used, however, if we could use a stepper motor instead of a DC motor, the accuracy will be very similar.</a:t>
            </a:r>
            <a:br>
              <a:rPr lang="en-US" sz="2400" dirty="0"/>
            </a:br>
            <a:endParaRPr lang="en-US" sz="2400" dirty="0"/>
          </a:p>
          <a:p>
            <a:pPr algn="l">
              <a:lnSpc>
                <a:spcPct val="100000"/>
              </a:lnSpc>
            </a:pPr>
            <a:r>
              <a:rPr lang="en-US" sz="2400" dirty="0"/>
              <a:t>Most machine needs periodical cleaning, because the pigments dries in the tubes and the purge process is wasteful since they have to dispense the pigments with no usage. But here, the pigments travel in the reverse direction, which is considered a big advantage.</a:t>
            </a:r>
            <a:br>
              <a:rPr lang="en-US" sz="2400" dirty="0"/>
            </a:br>
            <a:r>
              <a:rPr lang="en-US" sz="2400" dirty="0"/>
              <a:t/>
            </a:r>
            <a:br>
              <a:rPr lang="en-US" sz="2400" dirty="0"/>
            </a:br>
            <a:r>
              <a:rPr lang="en-US" sz="2400" dirty="0"/>
              <a:t>This machine has a level sensor for canister, which we did not see any machine. And there is no machine contains Amount Verification</a:t>
            </a:r>
          </a:p>
          <a:p>
            <a:pPr algn="l">
              <a:lnSpc>
                <a:spcPct val="100000"/>
              </a:lnSpc>
            </a:pPr>
            <a:r>
              <a:rPr lang="en-US" sz="2400" dirty="0"/>
              <a:t> feedback. The IR feedback technique is not a full feedback for the amounts dispensed but it is a good indicator that everything happened, as it should.</a:t>
            </a:r>
          </a:p>
          <a:p>
            <a:pPr algn="l">
              <a:lnSpc>
                <a:spcPct val="100000"/>
              </a:lnSpc>
            </a:pPr>
            <a:endParaRPr lang="en-US" sz="2400" dirty="0"/>
          </a:p>
        </p:txBody>
      </p:sp>
      <p:sp>
        <p:nvSpPr>
          <p:cNvPr id="108" name="Title 1">
            <a:extLst>
              <a:ext uri="{FF2B5EF4-FFF2-40B4-BE49-F238E27FC236}">
                <a16:creationId xmlns:a16="http://schemas.microsoft.com/office/drawing/2014/main" id="{6CF04989-08B2-4538-AA46-2F442FB7A4BE}"/>
              </a:ext>
            </a:extLst>
          </p:cNvPr>
          <p:cNvSpPr txBox="1">
            <a:spLocks/>
          </p:cNvSpPr>
          <p:nvPr/>
        </p:nvSpPr>
        <p:spPr>
          <a:xfrm>
            <a:off x="20457669" y="33375736"/>
            <a:ext cx="8998456" cy="498971"/>
          </a:xfrm>
          <a:prstGeom prst="rect">
            <a:avLst/>
          </a:prstGeom>
        </p:spPr>
        <p:txBody>
          <a:bodyPr vert="horz" lIns="91440" tIns="45720" rIns="91440" bIns="45720" rtlCol="0" anchor="t">
            <a:no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lnSpc>
                <a:spcPct val="100000"/>
              </a:lnSpc>
            </a:pPr>
            <a:r>
              <a:rPr lang="en-US" sz="2400" dirty="0"/>
              <a:t>The prototype cost was 217 </a:t>
            </a:r>
            <a:r>
              <a:rPr lang="en-US" sz="2400" dirty="0" smtClean="0"/>
              <a:t>ILS (56$) </a:t>
            </a:r>
            <a:r>
              <a:rPr lang="en-US" sz="2400" dirty="0"/>
              <a:t>:</a:t>
            </a:r>
          </a:p>
        </p:txBody>
      </p:sp>
      <p:sp>
        <p:nvSpPr>
          <p:cNvPr id="109" name="Title 1">
            <a:extLst>
              <a:ext uri="{FF2B5EF4-FFF2-40B4-BE49-F238E27FC236}">
                <a16:creationId xmlns:a16="http://schemas.microsoft.com/office/drawing/2014/main" id="{6CF04989-08B2-4538-AA46-2F442FB7A4BE}"/>
              </a:ext>
            </a:extLst>
          </p:cNvPr>
          <p:cNvSpPr txBox="1">
            <a:spLocks/>
          </p:cNvSpPr>
          <p:nvPr/>
        </p:nvSpPr>
        <p:spPr>
          <a:xfrm>
            <a:off x="20481605" y="36609225"/>
            <a:ext cx="8998456" cy="1795584"/>
          </a:xfrm>
          <a:prstGeom prst="rect">
            <a:avLst/>
          </a:prstGeom>
        </p:spPr>
        <p:txBody>
          <a:bodyPr vert="horz" lIns="91440" tIns="45720" rIns="91440" bIns="45720" rtlCol="0" anchor="t">
            <a:no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lnSpc>
                <a:spcPct val="100000"/>
              </a:lnSpc>
            </a:pPr>
            <a:r>
              <a:rPr lang="en-US" sz="2400" dirty="0"/>
              <a:t>We have estimated  a complete machine cost, with stepper motors included instead of DC motors, with their drivers and accessories, and considering 12 bigger canisters and more electronics, all may cost 1500$ and is totally cheaper than imported machines (4700$).</a:t>
            </a:r>
          </a:p>
        </p:txBody>
      </p:sp>
      <p:pic>
        <p:nvPicPr>
          <p:cNvPr id="14" name="Picture 2" descr="https://scontent.fjrs1-1.fna.fbcdn.net/v/t1.15752-9/60284763_396321577632600_638077005966868480_n.jpg?_nc_cat=100&amp;_nc_eui2=AeEjNIaeT2uQhfE6NEBTLPm7gvM7j0kkMNDqJ3oI8kkFdCQoDXQHOsvNSqCd4uLoDS4wTe-TVyC4Vr2tY2bX06Aeb3FIuM1UHjrub9nm3McNzg&amp;_nc_ht=scontent.fjrs1-1.fna&amp;oh=c5978131ddaca37b260003a8578a5fd8&amp;oe=5D7441C6">
            <a:extLst>
              <a:ext uri="{FF2B5EF4-FFF2-40B4-BE49-F238E27FC236}">
                <a16:creationId xmlns:a16="http://schemas.microsoft.com/office/drawing/2014/main" id="{6614E6F9-A631-4296-88C9-AD9F999F694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1098" y="13336387"/>
            <a:ext cx="4369436" cy="236771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s://scontent.fjrs1-1.fna.fbcdn.net/v/t1.15752-9/60074250_681414082314547_732147162095288320_n.jpg?_nc_cat=110&amp;_nc_eui2=AeF5NYdmwVykz_MTEMGHDDrHekwAHBY-jQmYeAunnnQ_vTCDxpcVKVzan5e5-IgreNZ11YQuiiEFgrg7HtH3QagaY-dirgTZr23eo7eDnCq3bw&amp;_nc_ht=scontent.fjrs1-1.fna&amp;oh=39f4ab0b9bec7648859905298441b879&amp;oe=5D6A6404">
            <a:extLst>
              <a:ext uri="{FF2B5EF4-FFF2-40B4-BE49-F238E27FC236}">
                <a16:creationId xmlns:a16="http://schemas.microsoft.com/office/drawing/2014/main" id="{B024CF73-8083-44F7-9DB8-91D90423FB9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256609" y="13350502"/>
            <a:ext cx="4593294" cy="2369477"/>
          </a:xfrm>
          <a:prstGeom prst="rect">
            <a:avLst/>
          </a:prstGeom>
          <a:solidFill>
            <a:schemeClr val="accent1">
              <a:lumMod val="40000"/>
              <a:lumOff val="60000"/>
            </a:schemeClr>
          </a:solidFill>
        </p:spPr>
      </p:pic>
      <p:pic>
        <p:nvPicPr>
          <p:cNvPr id="12" name="Content Placeholder 4">
            <a:extLst>
              <a:ext uri="{FF2B5EF4-FFF2-40B4-BE49-F238E27FC236}">
                <a16:creationId xmlns:a16="http://schemas.microsoft.com/office/drawing/2014/main" id="{58966924-99DA-4527-B879-6BE91697827C}"/>
              </a:ext>
            </a:extLst>
          </p:cNvPr>
          <p:cNvPicPr>
            <a:picLocks noChangeAspect="1"/>
          </p:cNvPicPr>
          <p:nvPr/>
        </p:nvPicPr>
        <p:blipFill rotWithShape="1">
          <a:blip r:embed="rId16"/>
          <a:srcRect l="2307" r="3242" b="2980"/>
          <a:stretch/>
        </p:blipFill>
        <p:spPr>
          <a:xfrm>
            <a:off x="5878730" y="21133889"/>
            <a:ext cx="3979643" cy="4076790"/>
          </a:xfrm>
          <a:prstGeom prst="rect">
            <a:avLst/>
          </a:prstGeom>
        </p:spPr>
      </p:pic>
      <p:sp>
        <p:nvSpPr>
          <p:cNvPr id="111" name="Title 1">
            <a:extLst>
              <a:ext uri="{FF2B5EF4-FFF2-40B4-BE49-F238E27FC236}">
                <a16:creationId xmlns:a16="http://schemas.microsoft.com/office/drawing/2014/main" id="{3AFEA719-75CC-4E32-857A-94035E1FE1C8}"/>
              </a:ext>
            </a:extLst>
          </p:cNvPr>
          <p:cNvSpPr txBox="1">
            <a:spLocks/>
          </p:cNvSpPr>
          <p:nvPr/>
        </p:nvSpPr>
        <p:spPr>
          <a:xfrm>
            <a:off x="794980" y="12018771"/>
            <a:ext cx="8923257" cy="1165079"/>
          </a:xfrm>
          <a:prstGeom prst="rect">
            <a:avLst/>
          </a:prstGeom>
        </p:spPr>
        <p:txBody>
          <a:bodyPr vert="horz" lIns="91440" tIns="45720" rIns="91440" bIns="45720" rtlCol="0" anchor="t">
            <a:no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marL="342900" indent="-342900" algn="l">
              <a:lnSpc>
                <a:spcPct val="100000"/>
              </a:lnSpc>
              <a:buFont typeface="Arial" panose="020B0604020202020204" pitchFamily="34" charset="0"/>
              <a:buChar char="•"/>
            </a:pPr>
            <a:r>
              <a:rPr lang="en-US" sz="2400" dirty="0"/>
              <a:t>The machine has three canisters, each canister contains a pigment, and the canister has its own pump, the pump is a peristaltic pump head connected with a DC motor.</a:t>
            </a:r>
          </a:p>
        </p:txBody>
      </p:sp>
      <p:pic>
        <p:nvPicPr>
          <p:cNvPr id="113" name="Picture 112"/>
          <p:cNvPicPr>
            <a:picLocks noChangeAspect="1"/>
          </p:cNvPicPr>
          <p:nvPr/>
        </p:nvPicPr>
        <p:blipFill rotWithShape="1">
          <a:blip r:embed="rId17">
            <a:extLst>
              <a:ext uri="{28A0092B-C50C-407E-A947-70E740481C1C}">
                <a14:useLocalDpi xmlns:a14="http://schemas.microsoft.com/office/drawing/2010/main" val="0"/>
              </a:ext>
            </a:extLst>
          </a:blip>
          <a:srcRect l="8515" r="7565"/>
          <a:stretch/>
        </p:blipFill>
        <p:spPr>
          <a:xfrm>
            <a:off x="7302139" y="17931315"/>
            <a:ext cx="2533650" cy="2702468"/>
          </a:xfrm>
          <a:prstGeom prst="rect">
            <a:avLst/>
          </a:prstGeom>
        </p:spPr>
      </p:pic>
      <p:sp>
        <p:nvSpPr>
          <p:cNvPr id="116" name="Content Placeholder 6">
            <a:extLst>
              <a:ext uri="{FF2B5EF4-FFF2-40B4-BE49-F238E27FC236}">
                <a16:creationId xmlns:a16="http://schemas.microsoft.com/office/drawing/2014/main" id="{E9EBC318-E070-4969-9B4B-FEA3A0479B96}"/>
              </a:ext>
            </a:extLst>
          </p:cNvPr>
          <p:cNvSpPr txBox="1">
            <a:spLocks/>
          </p:cNvSpPr>
          <p:nvPr/>
        </p:nvSpPr>
        <p:spPr>
          <a:xfrm>
            <a:off x="781707" y="18505815"/>
            <a:ext cx="6553185" cy="2477783"/>
          </a:xfrm>
          <a:prstGeom prst="rect">
            <a:avLst/>
          </a:prstGeom>
        </p:spPr>
        <p:txBody>
          <a:bodyPr vert="horz" lIns="91440" tIns="45720" rIns="91440" bIns="45720" rtlCol="0">
            <a:normAutofit/>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marL="342886" indent="-342886" algn="l">
              <a:buFont typeface="Arial" panose="020B0604020202020204" pitchFamily="34" charset="0"/>
              <a:buChar char="•"/>
            </a:pPr>
            <a:r>
              <a:rPr lang="en-US" sz="2400" dirty="0">
                <a:latin typeface="+mj-lt"/>
              </a:rPr>
              <a:t>The mobile application must take a picture of the sample under certain illuminance, so we made a closed box to isolate the ambient light, and provided a lamp to achieve a constant illumination. The mobile phone will send the RGB values by Bluetooth to the computer software through the controller.</a:t>
            </a:r>
          </a:p>
          <a:p>
            <a:pPr marL="342886" indent="-342886" algn="l">
              <a:buFont typeface="Arial" panose="020B0604020202020204" pitchFamily="34" charset="0"/>
              <a:buChar char="•"/>
            </a:pPr>
            <a:endParaRPr lang="en-US" sz="2400" dirty="0">
              <a:latin typeface="+mj-lt"/>
            </a:endParaRPr>
          </a:p>
          <a:p>
            <a:pPr marL="342886" indent="-342886" algn="l">
              <a:buFont typeface="Arial" panose="020B0604020202020204" pitchFamily="34" charset="0"/>
              <a:buChar char="•"/>
            </a:pPr>
            <a:endParaRPr lang="en-US" sz="2400" dirty="0">
              <a:latin typeface="+mj-lt"/>
            </a:endParaRPr>
          </a:p>
        </p:txBody>
      </p:sp>
      <p:sp>
        <p:nvSpPr>
          <p:cNvPr id="13" name="Content Placeholder 6">
            <a:extLst>
              <a:ext uri="{FF2B5EF4-FFF2-40B4-BE49-F238E27FC236}">
                <a16:creationId xmlns:a16="http://schemas.microsoft.com/office/drawing/2014/main" id="{E9EBC318-E070-4969-9B4B-FEA3A0479B96}"/>
              </a:ext>
            </a:extLst>
          </p:cNvPr>
          <p:cNvSpPr txBox="1">
            <a:spLocks/>
          </p:cNvSpPr>
          <p:nvPr/>
        </p:nvSpPr>
        <p:spPr>
          <a:xfrm>
            <a:off x="758517" y="15916677"/>
            <a:ext cx="8957974" cy="2246496"/>
          </a:xfrm>
          <a:prstGeom prst="rect">
            <a:avLst/>
          </a:prstGeom>
        </p:spPr>
        <p:txBody>
          <a:bodyPr vert="horz" lIns="91440" tIns="45720" rIns="91440" bIns="45720" rtlCol="0">
            <a:normAutofit lnSpcReduction="10000"/>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marL="342886" indent="-342886" algn="l">
              <a:buFont typeface="Arial" panose="020B0604020202020204" pitchFamily="34" charset="0"/>
              <a:buChar char="•"/>
            </a:pPr>
            <a:r>
              <a:rPr lang="en-US" sz="2400" dirty="0">
                <a:latin typeface="+mj-lt"/>
              </a:rPr>
              <a:t> we’ve chosen 15 common colors to be the machine catalogue .</a:t>
            </a:r>
          </a:p>
          <a:p>
            <a:pPr marL="342886" indent="-342886" algn="l">
              <a:buFont typeface="Arial" panose="020B0604020202020204" pitchFamily="34" charset="0"/>
              <a:buChar char="•"/>
            </a:pPr>
            <a:r>
              <a:rPr lang="en-US" sz="2400" dirty="0">
                <a:latin typeface="+mj-lt"/>
              </a:rPr>
              <a:t>Color is specified by a worker, using a computer software, or a mobile application available for Android operating system. the mobile application is for color matching using the camera. then the computer software will control the pump to dispense the required amounts.</a:t>
            </a:r>
          </a:p>
        </p:txBody>
      </p:sp>
      <p:sp>
        <p:nvSpPr>
          <p:cNvPr id="115" name="Content Placeholder 6">
            <a:extLst>
              <a:ext uri="{FF2B5EF4-FFF2-40B4-BE49-F238E27FC236}">
                <a16:creationId xmlns:a16="http://schemas.microsoft.com/office/drawing/2014/main" id="{E9EBC318-E070-4969-9B4B-FEA3A0479B96}"/>
              </a:ext>
            </a:extLst>
          </p:cNvPr>
          <p:cNvSpPr txBox="1">
            <a:spLocks/>
          </p:cNvSpPr>
          <p:nvPr/>
        </p:nvSpPr>
        <p:spPr>
          <a:xfrm>
            <a:off x="808294" y="21060280"/>
            <a:ext cx="5195253" cy="4783053"/>
          </a:xfrm>
          <a:prstGeom prst="rect">
            <a:avLst/>
          </a:prstGeom>
        </p:spPr>
        <p:txBody>
          <a:bodyPr vert="horz" lIns="91440" tIns="45720" rIns="91440" bIns="45720" rtlCol="0">
            <a:normAutofit lnSpcReduction="10000"/>
          </a:bodyPr>
          <a:lstStyle>
            <a:lvl1pPr marL="0" indent="0" algn="ctr" defTabSz="2130552" rtl="0" eaLnBrk="1" latinLnBrk="0" hangingPunct="1">
              <a:lnSpc>
                <a:spcPct val="90000"/>
              </a:lnSpc>
              <a:spcBef>
                <a:spcPts val="2330"/>
              </a:spcBef>
              <a:buFont typeface="Arial" panose="020B0604020202020204" pitchFamily="34" charset="0"/>
              <a:buNone/>
              <a:defRPr sz="5592" kern="1200">
                <a:solidFill>
                  <a:schemeClr val="tx1"/>
                </a:solidFill>
                <a:latin typeface="+mn-lt"/>
                <a:ea typeface="+mn-ea"/>
                <a:cs typeface="+mn-cs"/>
              </a:defRPr>
            </a:lvl1pPr>
            <a:lvl2pPr marL="1065276" indent="0" algn="ctr" defTabSz="2130552" rtl="0" eaLnBrk="1" latinLnBrk="0" hangingPunct="1">
              <a:lnSpc>
                <a:spcPct val="90000"/>
              </a:lnSpc>
              <a:spcBef>
                <a:spcPts val="1165"/>
              </a:spcBef>
              <a:buFont typeface="Arial" panose="020B0604020202020204" pitchFamily="34" charset="0"/>
              <a:buNone/>
              <a:defRPr sz="4660" kern="1200">
                <a:solidFill>
                  <a:schemeClr val="tx1"/>
                </a:solidFill>
                <a:latin typeface="+mn-lt"/>
                <a:ea typeface="+mn-ea"/>
                <a:cs typeface="+mn-cs"/>
              </a:defRPr>
            </a:lvl2pPr>
            <a:lvl3pPr marL="2130552" indent="0" algn="ctr" defTabSz="2130552" rtl="0" eaLnBrk="1" latinLnBrk="0" hangingPunct="1">
              <a:lnSpc>
                <a:spcPct val="90000"/>
              </a:lnSpc>
              <a:spcBef>
                <a:spcPts val="1165"/>
              </a:spcBef>
              <a:buFont typeface="Arial" panose="020B0604020202020204" pitchFamily="34" charset="0"/>
              <a:buNone/>
              <a:defRPr sz="4194" kern="1200">
                <a:solidFill>
                  <a:schemeClr val="tx1"/>
                </a:solidFill>
                <a:latin typeface="+mn-lt"/>
                <a:ea typeface="+mn-ea"/>
                <a:cs typeface="+mn-cs"/>
              </a:defRPr>
            </a:lvl3pPr>
            <a:lvl4pPr marL="319582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4pPr>
            <a:lvl5pPr marL="4261104"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5pPr>
            <a:lvl6pPr marL="5326380"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6pPr>
            <a:lvl7pPr marL="6391656"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7pPr>
            <a:lvl8pPr marL="7456932"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8pPr>
            <a:lvl9pPr marL="8522208" indent="0" algn="ctr" defTabSz="2130552" rtl="0" eaLnBrk="1" latinLnBrk="0" hangingPunct="1">
              <a:lnSpc>
                <a:spcPct val="90000"/>
              </a:lnSpc>
              <a:spcBef>
                <a:spcPts val="1165"/>
              </a:spcBef>
              <a:buFont typeface="Arial" panose="020B0604020202020204" pitchFamily="34" charset="0"/>
              <a:buNone/>
              <a:defRPr sz="3728" kern="1200">
                <a:solidFill>
                  <a:schemeClr val="tx1"/>
                </a:solidFill>
                <a:latin typeface="+mn-lt"/>
                <a:ea typeface="+mn-ea"/>
                <a:cs typeface="+mn-cs"/>
              </a:defRPr>
            </a:lvl9pPr>
          </a:lstStyle>
          <a:p>
            <a:pPr marL="342886" indent="-342886" algn="l">
              <a:buFont typeface="Arial" panose="020B0604020202020204" pitchFamily="34" charset="0"/>
              <a:buChar char="•"/>
            </a:pPr>
            <a:r>
              <a:rPr lang="en-US" sz="2400" dirty="0">
                <a:latin typeface="+mj-lt"/>
              </a:rPr>
              <a:t>An ultrasonic sensor was added to the canisters to check the level of the pigments.</a:t>
            </a:r>
          </a:p>
          <a:p>
            <a:pPr marL="342886" indent="-342886" algn="l">
              <a:buFont typeface="Arial" panose="020B0604020202020204" pitchFamily="34" charset="0"/>
              <a:buChar char="•"/>
            </a:pPr>
            <a:r>
              <a:rPr lang="en-US" sz="2400" dirty="0">
                <a:latin typeface="+mj-lt"/>
              </a:rPr>
              <a:t>An IR LED with IR photodiode were added to form a feedback to check if the theoretical pigments dispensing time equals the actual.</a:t>
            </a:r>
          </a:p>
          <a:p>
            <a:pPr marL="342886" indent="-342886" algn="l">
              <a:buFont typeface="Arial" panose="020B0604020202020204" pitchFamily="34" charset="0"/>
              <a:buChar char="•"/>
            </a:pPr>
            <a:r>
              <a:rPr lang="en-US" sz="2400" dirty="0">
                <a:latin typeface="+mj-lt"/>
              </a:rPr>
              <a:t>Arduino UNO was chosen to control the machine.</a:t>
            </a:r>
          </a:p>
          <a:p>
            <a:pPr marL="342886" indent="-342886" algn="l">
              <a:buFont typeface="Arial" panose="020B0604020202020204" pitchFamily="34" charset="0"/>
              <a:buChar char="•"/>
            </a:pPr>
            <a:r>
              <a:rPr lang="en-US" sz="2400" dirty="0">
                <a:latin typeface="+mj-lt"/>
              </a:rPr>
              <a:t>A </a:t>
            </a:r>
            <a:r>
              <a:rPr lang="en-US" sz="2400" dirty="0" smtClean="0">
                <a:latin typeface="+mj-lt"/>
              </a:rPr>
              <a:t>mixer </a:t>
            </a:r>
            <a:r>
              <a:rPr lang="en-US" sz="2400" dirty="0">
                <a:latin typeface="+mj-lt"/>
              </a:rPr>
              <a:t>is fabricated separately using a Universal motor with 30 volts supply.</a:t>
            </a:r>
          </a:p>
        </p:txBody>
      </p:sp>
      <p:sp>
        <p:nvSpPr>
          <p:cNvPr id="75" name="Rectangle 74">
            <a:extLst>
              <a:ext uri="{FF2B5EF4-FFF2-40B4-BE49-F238E27FC236}">
                <a16:creationId xmlns:a16="http://schemas.microsoft.com/office/drawing/2014/main" id="{5D2BD422-7E5E-45C2-A8EC-7FBD534E4AB1}"/>
              </a:ext>
            </a:extLst>
          </p:cNvPr>
          <p:cNvSpPr/>
          <p:nvPr/>
        </p:nvSpPr>
        <p:spPr>
          <a:xfrm>
            <a:off x="20333398" y="38927099"/>
            <a:ext cx="9117901" cy="956169"/>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Franklin Gothic Medium" panose="020B0603020102020204" pitchFamily="34" charset="0"/>
                <a:cs typeface="+mj-cs"/>
              </a:rPr>
              <a:t>Conclusion </a:t>
            </a:r>
          </a:p>
        </p:txBody>
      </p:sp>
      <p:sp>
        <p:nvSpPr>
          <p:cNvPr id="76" name="Rectangle 75">
            <a:extLst>
              <a:ext uri="{FF2B5EF4-FFF2-40B4-BE49-F238E27FC236}">
                <a16:creationId xmlns:a16="http://schemas.microsoft.com/office/drawing/2014/main" id="{9B80B473-774F-4857-9DC5-CB887FC00F69}"/>
              </a:ext>
            </a:extLst>
          </p:cNvPr>
          <p:cNvSpPr/>
          <p:nvPr/>
        </p:nvSpPr>
        <p:spPr>
          <a:xfrm>
            <a:off x="20310324" y="39859447"/>
            <a:ext cx="9132911" cy="2183112"/>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50" tIns="32175" rIns="64350" bIns="32175" numCol="1" spcCol="0" rtlCol="0" fromWordArt="0" anchor="ctr" anchorCtr="0" forceAA="0" compatLnSpc="1">
            <a:prstTxWarp prst="textNoShape">
              <a:avLst/>
            </a:prstTxWarp>
            <a:noAutofit/>
          </a:bodyPr>
          <a:lstStyle/>
          <a:p>
            <a:pPr algn="ctr"/>
            <a:endParaRPr lang="en-US" sz="2400" dirty="0">
              <a:latin typeface="+mj-lt"/>
            </a:endParaRPr>
          </a:p>
        </p:txBody>
      </p:sp>
      <p:sp>
        <p:nvSpPr>
          <p:cNvPr id="114" name="Title 1">
            <a:extLst>
              <a:ext uri="{FF2B5EF4-FFF2-40B4-BE49-F238E27FC236}">
                <a16:creationId xmlns:a16="http://schemas.microsoft.com/office/drawing/2014/main" id="{6CF04989-08B2-4538-AA46-2F442FB7A4BE}"/>
              </a:ext>
            </a:extLst>
          </p:cNvPr>
          <p:cNvSpPr txBox="1">
            <a:spLocks/>
          </p:cNvSpPr>
          <p:nvPr/>
        </p:nvSpPr>
        <p:spPr>
          <a:xfrm>
            <a:off x="20382352" y="39822806"/>
            <a:ext cx="9019991" cy="2129702"/>
          </a:xfrm>
          <a:prstGeom prst="rect">
            <a:avLst/>
          </a:prstGeom>
        </p:spPr>
        <p:txBody>
          <a:bodyPr vert="horz" lIns="91440" tIns="45720" rIns="91440" bIns="45720" rtlCol="0" anchor="t">
            <a:noAutofit/>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just">
              <a:lnSpc>
                <a:spcPct val="100000"/>
              </a:lnSpc>
            </a:pPr>
            <a:r>
              <a:rPr lang="en-US" sz="2400" dirty="0"/>
              <a:t>A reliable and cheap automatic paint tinting machine can be fabricated, with a GUI and a mobile application for color matching, In addition to a </a:t>
            </a:r>
            <a:r>
              <a:rPr lang="en-US" sz="2400" dirty="0" smtClean="0"/>
              <a:t>mixer </a:t>
            </a:r>
            <a:r>
              <a:rPr lang="en-US" sz="2400" dirty="0"/>
              <a:t>to </a:t>
            </a:r>
            <a:r>
              <a:rPr lang="en-US" sz="2400" dirty="0" smtClean="0"/>
              <a:t>mix </a:t>
            </a:r>
            <a:r>
              <a:rPr lang="en-US" sz="2400" dirty="0"/>
              <a:t>the mixture. But consider that we used  commercial pigments. It can be compete with machines in the markets, but a limitation should be considered, is making a database of at least 1500 color with different base paints.</a:t>
            </a:r>
          </a:p>
        </p:txBody>
      </p:sp>
      <p:sp>
        <p:nvSpPr>
          <p:cNvPr id="64" name="Rectangle 63">
            <a:extLst>
              <a:ext uri="{FF2B5EF4-FFF2-40B4-BE49-F238E27FC236}">
                <a16:creationId xmlns:a16="http://schemas.microsoft.com/office/drawing/2014/main" id="{05CD48A7-4948-4A99-860A-90F74FE92AD5}"/>
              </a:ext>
            </a:extLst>
          </p:cNvPr>
          <p:cNvSpPr/>
          <p:nvPr/>
        </p:nvSpPr>
        <p:spPr>
          <a:xfrm>
            <a:off x="10867936" y="6296116"/>
            <a:ext cx="7211449" cy="5632311"/>
          </a:xfrm>
          <a:prstGeom prst="rect">
            <a:avLst/>
          </a:prstGeom>
        </p:spPr>
        <p:txBody>
          <a:bodyPr wrap="square">
            <a:spAutoFit/>
          </a:bodyPr>
          <a:lstStyle/>
          <a:p>
            <a:r>
              <a:rPr lang="en-US" sz="2400" dirty="0">
                <a:latin typeface="+mj-lt"/>
              </a:rPr>
              <a:t>We used a Peristaltic pump connected with 12v DC motor because it is:</a:t>
            </a:r>
            <a:br>
              <a:rPr lang="en-US" sz="2400" dirty="0">
                <a:latin typeface="+mj-lt"/>
              </a:rPr>
            </a:br>
            <a:endParaRPr lang="ar-JO" sz="2400" dirty="0">
              <a:latin typeface="+mj-lt"/>
            </a:endParaRPr>
          </a:p>
          <a:p>
            <a:pPr marL="342900" indent="-342900">
              <a:buFont typeface="Arial" panose="020B0604020202020204" pitchFamily="34" charset="0"/>
              <a:buChar char="•"/>
            </a:pPr>
            <a:r>
              <a:rPr lang="en-US" sz="2400" dirty="0">
                <a:latin typeface="+mj-lt"/>
              </a:rPr>
              <a:t>Accurate.</a:t>
            </a:r>
          </a:p>
          <a:p>
            <a:pPr marL="342900" indent="-342900">
              <a:buFont typeface="Arial" panose="020B0604020202020204" pitchFamily="34" charset="0"/>
              <a:buChar char="•"/>
            </a:pPr>
            <a:r>
              <a:rPr lang="en-US" sz="2400" dirty="0">
                <a:latin typeface="+mj-lt"/>
              </a:rPr>
              <a:t>Easy to clean and maintain.</a:t>
            </a:r>
          </a:p>
          <a:p>
            <a:pPr marL="342900" indent="-342900">
              <a:buFont typeface="Arial" panose="020B0604020202020204" pitchFamily="34" charset="0"/>
              <a:buChar char="•"/>
            </a:pPr>
            <a:r>
              <a:rPr lang="en-US" sz="2400" dirty="0">
                <a:latin typeface="+mj-lt"/>
              </a:rPr>
              <a:t>Reliable.</a:t>
            </a:r>
          </a:p>
          <a:p>
            <a:pPr marL="342900" indent="-342900">
              <a:buFont typeface="Arial" panose="020B0604020202020204" pitchFamily="34" charset="0"/>
              <a:buChar char="•"/>
            </a:pPr>
            <a:r>
              <a:rPr lang="en-US" sz="2400" dirty="0">
                <a:latin typeface="+mj-lt"/>
              </a:rPr>
              <a:t>Perfectly work for dispensing.</a:t>
            </a:r>
          </a:p>
          <a:p>
            <a:pPr marL="342900" indent="-342900">
              <a:buFont typeface="Arial" panose="020B0604020202020204" pitchFamily="34" charset="0"/>
              <a:buChar char="•"/>
            </a:pPr>
            <a:r>
              <a:rPr lang="en-US" sz="2400" dirty="0">
                <a:latin typeface="+mj-lt"/>
              </a:rPr>
              <a:t>Has high repeatability. </a:t>
            </a:r>
          </a:p>
          <a:p>
            <a:endParaRPr lang="en-US" sz="2400" dirty="0">
              <a:latin typeface="+mj-lt"/>
            </a:endParaRPr>
          </a:p>
          <a:p>
            <a:r>
              <a:rPr lang="en-US" sz="2400" dirty="0">
                <a:latin typeface="+mj-lt"/>
              </a:rPr>
              <a:t>Pump characteristic:</a:t>
            </a:r>
          </a:p>
          <a:p>
            <a:r>
              <a:rPr lang="en-US" sz="2400" dirty="0">
                <a:latin typeface="+mj-lt"/>
              </a:rPr>
              <a:t>Curve below shows the time working Vs. volume dispensed</a:t>
            </a:r>
          </a:p>
          <a:p>
            <a:r>
              <a:rPr lang="en-US" sz="2400" dirty="0">
                <a:latin typeface="+mj-lt"/>
              </a:rPr>
              <a:t>The pooled standard deviation = 4.8% which indicates to its high repeatability.</a:t>
            </a:r>
          </a:p>
          <a:p>
            <a:endParaRPr lang="en-US" sz="2400" dirty="0">
              <a:latin typeface="+mj-lt"/>
            </a:endParaRPr>
          </a:p>
        </p:txBody>
      </p:sp>
      <p:sp>
        <p:nvSpPr>
          <p:cNvPr id="82" name="Title 1">
            <a:extLst>
              <a:ext uri="{FF2B5EF4-FFF2-40B4-BE49-F238E27FC236}">
                <a16:creationId xmlns:a16="http://schemas.microsoft.com/office/drawing/2014/main" id="{BAFBBB32-DDAE-44B1-B678-49F5CFBB90E1}"/>
              </a:ext>
            </a:extLst>
          </p:cNvPr>
          <p:cNvSpPr txBox="1">
            <a:spLocks/>
          </p:cNvSpPr>
          <p:nvPr/>
        </p:nvSpPr>
        <p:spPr>
          <a:xfrm>
            <a:off x="10666126" y="38515478"/>
            <a:ext cx="8906595" cy="3221419"/>
          </a:xfrm>
          <a:prstGeom prst="rect">
            <a:avLst/>
          </a:prstGeom>
        </p:spPr>
        <p:txBody>
          <a:bodyPr vert="horz" lIns="91440" tIns="45720" rIns="91440" bIns="45720" rtlCol="0" anchor="t">
            <a:normAutofit lnSpcReduction="10000"/>
          </a:bodyPr>
          <a:lstStyle>
            <a:lvl1pPr algn="ctr" defTabSz="2130552" rtl="0" eaLnBrk="1" latinLnBrk="0" hangingPunct="1">
              <a:lnSpc>
                <a:spcPct val="90000"/>
              </a:lnSpc>
              <a:spcBef>
                <a:spcPct val="0"/>
              </a:spcBef>
              <a:buNone/>
              <a:defRPr sz="13980" kern="1200">
                <a:solidFill>
                  <a:schemeClr val="tx1"/>
                </a:solidFill>
                <a:latin typeface="+mj-lt"/>
                <a:ea typeface="+mj-ea"/>
                <a:cs typeface="+mj-cs"/>
              </a:defRPr>
            </a:lvl1pPr>
          </a:lstStyle>
          <a:p>
            <a:pPr algn="l">
              <a:lnSpc>
                <a:spcPct val="110000"/>
              </a:lnSpc>
            </a:pPr>
            <a:r>
              <a:rPr lang="en-US" sz="2400" dirty="0"/>
              <a:t>IR LED with IR receiver (Photodiode) are used to detect the pigment while it falling down from the tube to the base paint.</a:t>
            </a:r>
          </a:p>
          <a:p>
            <a:pPr algn="l">
              <a:lnSpc>
                <a:spcPct val="110000"/>
              </a:lnSpc>
            </a:pPr>
            <a:endParaRPr lang="en-US" sz="2400" dirty="0"/>
          </a:p>
          <a:p>
            <a:pPr algn="just">
              <a:lnSpc>
                <a:spcPct val="110000"/>
              </a:lnSpc>
            </a:pPr>
            <a:r>
              <a:rPr lang="en-US" sz="2400" dirty="0"/>
              <a:t>The time of detection of pigments should equal the working time of the motor which depends on the desired amount of pigments. The three tubes of the three canisters are aligned in line horizontally; the IR LED is fixed littlie lower at beginning of the line, and the receiver at the end of the line.</a:t>
            </a:r>
          </a:p>
          <a:p>
            <a:pPr algn="just"/>
            <a:endParaRPr lang="en-US" sz="2400" dirty="0"/>
          </a:p>
        </p:txBody>
      </p:sp>
    </p:spTree>
    <p:extLst>
      <p:ext uri="{BB962C8B-B14F-4D97-AF65-F5344CB8AC3E}">
        <p14:creationId xmlns:p14="http://schemas.microsoft.com/office/powerpoint/2010/main" val="36346792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2541</TotalTime>
  <Words>1268</Words>
  <Application>Microsoft Office PowerPoint</Application>
  <PresentationFormat>Custom</PresentationFormat>
  <Paragraphs>110</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Bell MT</vt:lpstr>
      <vt:lpstr>Calibri</vt:lpstr>
      <vt:lpstr>Calibri Light</vt:lpstr>
      <vt:lpstr>Cambria Math</vt:lpstr>
      <vt:lpstr>Franklin Gothic Medium</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Automatic paint dispensing machine</dc:title>
  <dc:creator>abd al rhman sawalha</dc:creator>
  <cp:lastModifiedBy>Windows User</cp:lastModifiedBy>
  <cp:revision>135</cp:revision>
  <dcterms:created xsi:type="dcterms:W3CDTF">2019-05-11T08:59:49Z</dcterms:created>
  <dcterms:modified xsi:type="dcterms:W3CDTF">2019-05-18T10:54:23Z</dcterms:modified>
</cp:coreProperties>
</file>