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3" r:id="rId7"/>
    <p:sldId id="262" r:id="rId8"/>
    <p:sldId id="264" r:id="rId9"/>
    <p:sldId id="265" r:id="rId10"/>
    <p:sldId id="266" r:id="rId11"/>
    <p:sldId id="267" r:id="rId12"/>
    <p:sldId id="268" r:id="rId13"/>
    <p:sldId id="269" r:id="rId14"/>
    <p:sldId id="271" r:id="rId15"/>
    <p:sldId id="272" r:id="rId16"/>
    <p:sldId id="273" r:id="rId17"/>
    <p:sldId id="275" r:id="rId18"/>
    <p:sldId id="276" r:id="rId19"/>
    <p:sldId id="277" r:id="rId20"/>
    <p:sldId id="278" r:id="rId21"/>
    <p:sldId id="285" r:id="rId22"/>
    <p:sldId id="282" r:id="rId23"/>
    <p:sldId id="280" r:id="rId24"/>
    <p:sldId id="281"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399" autoAdjust="0"/>
    <p:restoredTop sz="94660"/>
  </p:normalViewPr>
  <p:slideViewPr>
    <p:cSldViewPr snapToGrid="0">
      <p:cViewPr varScale="1">
        <p:scale>
          <a:sx n="69" d="100"/>
          <a:sy n="69" d="100"/>
        </p:scale>
        <p:origin x="72" y="18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5923F103-BC34-4FE4-A40E-EDDEECFDA5D0}" type="datetimeFigureOut">
              <a:rPr lang="en-US" dirty="0"/>
              <a:pPr/>
              <a:t>12/18/2017</a:t>
            </a:fld>
            <a:endParaRPr lang="en-US" dirty="0"/>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r>
              <a:rPr lang="en-US" dirty="0"/>
              <a:t>
              </a:t>
            </a:r>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3A1CC3-2375-41D4-9E03-427CAF2A4C1A}" type="datetimeFigureOut">
              <a:rPr lang="en-US" dirty="0"/>
              <a:t>12/18/2017</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F16868-8199-4C2C-A5B1-63AEE139F88E}" type="datetimeFigureOut">
              <a:rPr lang="en-US" dirty="0"/>
              <a:t>12/18/2017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smtClean="0"/>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D9FF7F-6988-44CC-821B-644E70CD2F73}" type="datetimeFigureOut">
              <a:rPr lang="en-US" dirty="0"/>
              <a:t>12/18/2017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C12C299-16B2-4475-990D-751901EACC14}" type="datetimeFigureOut">
              <a:rPr lang="en-US" dirty="0"/>
              <a:t>12/18/2017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FE86839-B9D8-4651-8783-F325ECE74E65}" type="datetimeFigureOut">
              <a:rPr lang="en-US" dirty="0"/>
              <a:t>12/18/2017</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D484F64-32F6-45C5-931F-ADC1662401D0}" type="datetimeFigureOut">
              <a:rPr lang="en-US" dirty="0"/>
              <a:t>12/18/2017</a:t>
            </a:fld>
            <a:endParaRPr lang="en-US" dirty="0"/>
          </a:p>
        </p:txBody>
      </p:sp>
      <p:sp>
        <p:nvSpPr>
          <p:cNvPr id="8" name="Footer Placeholder 7"/>
          <p:cNvSpPr>
            <a:spLocks noGrp="1"/>
          </p:cNvSpPr>
          <p:nvPr>
            <p:ph type="ftr" sz="quarter" idx="11"/>
          </p:nvPr>
        </p:nvSpPr>
        <p:spPr>
          <a:xfrm>
            <a:off x="561111" y="6391838"/>
            <a:ext cx="3644282" cy="304801"/>
          </a:xfrm>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53086D93-FCAC-47E0-A2EE-787E62CA814C}" type="datetimeFigureOut">
              <a:rPr lang="en-US" dirty="0"/>
              <a:t>12/18/2017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CDA879A6-0FD0-4734-A311-86BFCA472E6E}" type="datetimeFigureOut">
              <a:rPr lang="en-US" dirty="0"/>
              <a:t>12/18/2017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9C9CA7B-DFD4-44B5-8C60-D14B8CD1FB59}" type="datetimeFigureOut">
              <a:rPr lang="en-US" dirty="0"/>
              <a:t>12/18/2017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4E6425-0181-43F2-84FC-787E803FD2F8}" type="datetimeFigureOut">
              <a:rPr lang="en-US" dirty="0"/>
              <a:t>12/18/2017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dirty="0"/>
              <a:t>12/18/2017</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dirty="0"/>
              <a:t>12/18/2017</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dirty="0"/>
              <a:t>12/18/2017</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dirty="0"/>
              <a:t>12/18/2017</a:t>
            </a:fld>
            <a:endParaRPr lang="en-US" dirty="0"/>
          </a:p>
        </p:txBody>
      </p:sp>
      <p:sp>
        <p:nvSpPr>
          <p:cNvPr id="3" name="Footer Placeholder 2"/>
          <p:cNvSpPr>
            <a:spLocks noGrp="1"/>
          </p:cNvSpPr>
          <p:nvPr>
            <p:ph type="ftr" sz="quarter" idx="11"/>
          </p:nvPr>
        </p:nvSpPr>
        <p:spPr/>
        <p:txBody>
          <a:bodyPr/>
          <a:lstStyle/>
          <a:p>
            <a:r>
              <a:rPr lang="en-US" dirty="0"/>
              <a:t>
              </a:t>
            </a:r>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E86A4C-8E40-4F87-A4F0-01A0687C5742}" type="datetimeFigureOut">
              <a:rPr lang="en-US" dirty="0"/>
              <a:t>12/18/2017</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smtClean="0"/>
              <a:t>Click icon to add picture</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E72C73-2D91-4E12-BA25-F0AA0C03599B}" type="datetimeFigureOut">
              <a:rPr lang="en-US" dirty="0"/>
              <a:t>12/18/2017</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2BE451C3-0FF4-47C4-B829-773ADF60F88C}" type="datetimeFigureOut">
              <a:rPr lang="en-US" dirty="0"/>
              <a:t>12/18/2017</a:t>
            </a:fld>
            <a:endParaRPr lang="en-US" dirty="0"/>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r>
              <a:rPr lang="en-US" dirty="0"/>
              <a:t>
              </a:t>
            </a:r>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72"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861776"/>
            <a:ext cx="8825658" cy="2677648"/>
          </a:xfrm>
        </p:spPr>
        <p:txBody>
          <a:bodyPr/>
          <a:lstStyle/>
          <a:p>
            <a:r>
              <a:rPr lang="en-US" dirty="0"/>
              <a:t/>
            </a:r>
            <a:br>
              <a:rPr lang="en-US" dirty="0"/>
            </a:br>
            <a:r>
              <a:rPr lang="en-US" b="1" dirty="0" smtClean="0"/>
              <a:t>Survivors </a:t>
            </a:r>
            <a:r>
              <a:rPr lang="en-US" b="1" dirty="0"/>
              <a:t>Discovery </a:t>
            </a:r>
            <a:r>
              <a:rPr lang="ar-JO" b="1" dirty="0" smtClean="0"/>
              <a:t>    </a:t>
            </a:r>
            <a:r>
              <a:rPr lang="en-US" b="1" dirty="0" smtClean="0"/>
              <a:t>Robot </a:t>
            </a:r>
            <a:endParaRPr lang="en-US" dirty="0"/>
          </a:p>
        </p:txBody>
      </p:sp>
      <p:sp>
        <p:nvSpPr>
          <p:cNvPr id="3" name="Subtitle 2"/>
          <p:cNvSpPr>
            <a:spLocks noGrp="1"/>
          </p:cNvSpPr>
          <p:nvPr>
            <p:ph type="subTitle" idx="1"/>
          </p:nvPr>
        </p:nvSpPr>
        <p:spPr>
          <a:xfrm>
            <a:off x="1154955" y="3539424"/>
            <a:ext cx="8825658" cy="1482743"/>
          </a:xfrm>
        </p:spPr>
        <p:txBody>
          <a:bodyPr>
            <a:noAutofit/>
          </a:bodyPr>
          <a:lstStyle/>
          <a:p>
            <a:pPr algn="ctr"/>
            <a:r>
              <a:rPr lang="en-US" b="1" dirty="0" smtClean="0">
                <a:solidFill>
                  <a:schemeClr val="bg2"/>
                </a:solidFill>
                <a:latin typeface="+mj-lt"/>
                <a:ea typeface="+mj-ea"/>
                <a:cs typeface="+mj-cs"/>
              </a:rPr>
              <a:t> </a:t>
            </a:r>
            <a:r>
              <a:rPr lang="en-US" b="1" dirty="0">
                <a:solidFill>
                  <a:schemeClr val="bg2"/>
                </a:solidFill>
                <a:latin typeface="+mj-lt"/>
                <a:ea typeface="+mj-ea"/>
                <a:cs typeface="+mj-cs"/>
              </a:rPr>
              <a:t>By: </a:t>
            </a:r>
          </a:p>
          <a:p>
            <a:pPr algn="ctr"/>
            <a:r>
              <a:rPr lang="en-US" b="1" dirty="0" err="1">
                <a:solidFill>
                  <a:schemeClr val="bg2"/>
                </a:solidFill>
                <a:latin typeface="+mj-lt"/>
                <a:ea typeface="+mj-ea"/>
                <a:cs typeface="+mj-cs"/>
              </a:rPr>
              <a:t>Hadeel</a:t>
            </a:r>
            <a:r>
              <a:rPr lang="en-US" b="1" dirty="0">
                <a:solidFill>
                  <a:schemeClr val="bg2"/>
                </a:solidFill>
                <a:latin typeface="+mj-lt"/>
                <a:ea typeface="+mj-ea"/>
                <a:cs typeface="+mj-cs"/>
              </a:rPr>
              <a:t> </a:t>
            </a:r>
            <a:r>
              <a:rPr lang="en-US" b="1" dirty="0" err="1">
                <a:solidFill>
                  <a:schemeClr val="bg2"/>
                </a:solidFill>
                <a:latin typeface="+mj-lt"/>
                <a:ea typeface="+mj-ea"/>
                <a:cs typeface="+mj-cs"/>
              </a:rPr>
              <a:t>Safa</a:t>
            </a:r>
            <a:r>
              <a:rPr lang="en-US" b="1" dirty="0">
                <a:solidFill>
                  <a:schemeClr val="bg2"/>
                </a:solidFill>
                <a:latin typeface="+mj-lt"/>
                <a:ea typeface="+mj-ea"/>
                <a:cs typeface="+mj-cs"/>
              </a:rPr>
              <a:t> </a:t>
            </a:r>
          </a:p>
          <a:p>
            <a:pPr algn="ctr"/>
            <a:r>
              <a:rPr lang="en-US" b="1" dirty="0" smtClean="0">
                <a:solidFill>
                  <a:schemeClr val="bg2"/>
                </a:solidFill>
                <a:latin typeface="+mj-lt"/>
                <a:ea typeface="+mj-ea"/>
                <a:cs typeface="+mj-cs"/>
              </a:rPr>
              <a:t>Am</a:t>
            </a:r>
            <a:endParaRPr lang="ar-JO" b="1" dirty="0" smtClean="0">
              <a:solidFill>
                <a:schemeClr val="bg2"/>
              </a:solidFill>
              <a:latin typeface="+mj-lt"/>
              <a:ea typeface="+mj-ea"/>
              <a:cs typeface="+mj-cs"/>
            </a:endParaRPr>
          </a:p>
          <a:p>
            <a:pPr algn="ctr"/>
            <a:r>
              <a:rPr lang="en-US" b="1" dirty="0" smtClean="0">
                <a:solidFill>
                  <a:schemeClr val="bg2"/>
                </a:solidFill>
                <a:latin typeface="+mj-lt"/>
                <a:ea typeface="+mj-ea"/>
                <a:cs typeface="+mj-cs"/>
              </a:rPr>
              <a:t>al </a:t>
            </a:r>
            <a:r>
              <a:rPr lang="en-US" b="1" dirty="0" err="1">
                <a:solidFill>
                  <a:schemeClr val="bg2"/>
                </a:solidFill>
                <a:latin typeface="+mj-lt"/>
                <a:ea typeface="+mj-ea"/>
                <a:cs typeface="+mj-cs"/>
              </a:rPr>
              <a:t>Salawdeh</a:t>
            </a:r>
            <a:r>
              <a:rPr lang="en-US" b="1" dirty="0">
                <a:solidFill>
                  <a:schemeClr val="bg2"/>
                </a:solidFill>
                <a:latin typeface="+mj-lt"/>
                <a:ea typeface="+mj-ea"/>
                <a:cs typeface="+mj-cs"/>
              </a:rPr>
              <a:t> </a:t>
            </a:r>
            <a:endParaRPr lang="en-US" dirty="0"/>
          </a:p>
          <a:p>
            <a:pPr algn="ctr"/>
            <a:r>
              <a:rPr lang="en-US" dirty="0"/>
              <a:t> </a:t>
            </a:r>
            <a:r>
              <a:rPr lang="en-US" b="1" dirty="0">
                <a:solidFill>
                  <a:schemeClr val="bg2"/>
                </a:solidFill>
                <a:latin typeface="+mj-lt"/>
                <a:ea typeface="+mj-ea"/>
                <a:cs typeface="+mj-cs"/>
              </a:rPr>
              <a:t>Supervisor: </a:t>
            </a:r>
          </a:p>
          <a:p>
            <a:pPr algn="ctr"/>
            <a:r>
              <a:rPr lang="en-US" b="1" dirty="0">
                <a:solidFill>
                  <a:schemeClr val="bg2"/>
                </a:solidFill>
                <a:latin typeface="+mj-lt"/>
                <a:ea typeface="+mj-ea"/>
                <a:cs typeface="+mj-cs"/>
              </a:rPr>
              <a:t>Dr. </a:t>
            </a:r>
            <a:r>
              <a:rPr lang="en-US" b="1" dirty="0" err="1">
                <a:solidFill>
                  <a:schemeClr val="bg2"/>
                </a:solidFill>
                <a:latin typeface="+mj-lt"/>
                <a:ea typeface="+mj-ea"/>
                <a:cs typeface="+mj-cs"/>
              </a:rPr>
              <a:t>Hanal</a:t>
            </a:r>
            <a:r>
              <a:rPr lang="en-US" b="1" dirty="0">
                <a:solidFill>
                  <a:schemeClr val="bg2"/>
                </a:solidFill>
                <a:latin typeface="+mj-lt"/>
                <a:ea typeface="+mj-ea"/>
                <a:cs typeface="+mj-cs"/>
              </a:rPr>
              <a:t> Abu </a:t>
            </a:r>
            <a:r>
              <a:rPr lang="en-US" b="1" dirty="0" err="1">
                <a:solidFill>
                  <a:schemeClr val="bg2"/>
                </a:solidFill>
                <a:latin typeface="+mj-lt"/>
                <a:ea typeface="+mj-ea"/>
                <a:cs typeface="+mj-cs"/>
              </a:rPr>
              <a:t>Zant</a:t>
            </a:r>
            <a:r>
              <a:rPr lang="en-US" b="1" dirty="0">
                <a:solidFill>
                  <a:schemeClr val="bg2"/>
                </a:solidFill>
                <a:latin typeface="+mj-lt"/>
                <a:ea typeface="+mj-ea"/>
                <a:cs typeface="+mj-cs"/>
              </a:rPr>
              <a:t> </a:t>
            </a:r>
          </a:p>
        </p:txBody>
      </p:sp>
    </p:spTree>
    <p:extLst>
      <p:ext uri="{BB962C8B-B14F-4D97-AF65-F5344CB8AC3E}">
        <p14:creationId xmlns:p14="http://schemas.microsoft.com/office/powerpoint/2010/main" val="6007406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Ultrasonic Sensor</a:t>
            </a:r>
          </a:p>
        </p:txBody>
      </p:sp>
      <p:pic>
        <p:nvPicPr>
          <p:cNvPr id="4" name="Picture 2" descr="http://www.modmypi.com/image/data/rpi-products/hacking-and-prototyping/sensors/hc-sr0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36601" y="2265125"/>
            <a:ext cx="3526742" cy="26963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02111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1563" y="2359497"/>
            <a:ext cx="4351025" cy="2283824"/>
          </a:xfrm>
        </p:spPr>
        <p:txBody>
          <a:bodyPr/>
          <a:lstStyle/>
          <a:p>
            <a:r>
              <a:rPr lang="en-US" dirty="0" smtClean="0"/>
              <a:t>Servo motor</a:t>
            </a:r>
            <a:endParaRPr lang="en-US" dirty="0"/>
          </a:p>
        </p:txBody>
      </p:sp>
      <p:pic>
        <p:nvPicPr>
          <p:cNvPr id="2050" name="Picture 2" descr="صورة ذات صلة"/>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3495" y="1412356"/>
            <a:ext cx="5570805" cy="41781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08251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r>
            <a:br>
              <a:rPr lang="en-US" dirty="0"/>
            </a:br>
            <a:r>
              <a:rPr lang="en-US" dirty="0" smtClean="0"/>
              <a:t>GY-906 Infrared </a:t>
            </a:r>
            <a:r>
              <a:rPr lang="en-US" dirty="0"/>
              <a:t>Temperature Sensor </a:t>
            </a:r>
            <a:br>
              <a:rPr lang="en-US" dirty="0"/>
            </a:br>
            <a:endParaRPr lang="en-US" dirty="0"/>
          </a:p>
        </p:txBody>
      </p:sp>
      <p:pic>
        <p:nvPicPr>
          <p:cNvPr id="3074" name="Picture 2" descr="نتيجة بحث الصور عن ‪gy-90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58930" y="1531844"/>
            <a:ext cx="4262509" cy="42290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18307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r>
            <a:br>
              <a:rPr lang="en-US" dirty="0"/>
            </a:br>
            <a:r>
              <a:rPr lang="en-US" dirty="0" err="1"/>
              <a:t>Arduino</a:t>
            </a:r>
            <a:r>
              <a:rPr lang="en-US" dirty="0"/>
              <a:t> Nano: </a:t>
            </a:r>
            <a:br>
              <a:rPr lang="en-US" dirty="0"/>
            </a:br>
            <a:endParaRPr lang="en-US" dirty="0"/>
          </a:p>
        </p:txBody>
      </p:sp>
      <p:pic>
        <p:nvPicPr>
          <p:cNvPr id="4" name="Picture 3"/>
          <p:cNvPicPr>
            <a:picLocks noChangeAspect="1"/>
          </p:cNvPicPr>
          <p:nvPr/>
        </p:nvPicPr>
        <p:blipFill>
          <a:blip r:embed="rId2"/>
          <a:stretch>
            <a:fillRect/>
          </a:stretch>
        </p:blipFill>
        <p:spPr>
          <a:xfrm>
            <a:off x="7923847" y="2801069"/>
            <a:ext cx="3372510" cy="1642375"/>
          </a:xfrm>
          <a:prstGeom prst="rect">
            <a:avLst/>
          </a:prstGeom>
        </p:spPr>
      </p:pic>
    </p:spTree>
    <p:extLst>
      <p:ext uri="{BB962C8B-B14F-4D97-AF65-F5344CB8AC3E}">
        <p14:creationId xmlns:p14="http://schemas.microsoft.com/office/powerpoint/2010/main" val="22746070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Methodology </a:t>
            </a:r>
            <a:endParaRPr lang="en-US" dirty="0"/>
          </a:p>
        </p:txBody>
      </p:sp>
      <p:sp>
        <p:nvSpPr>
          <p:cNvPr id="3" name="Content Placeholder 2"/>
          <p:cNvSpPr>
            <a:spLocks noGrp="1"/>
          </p:cNvSpPr>
          <p:nvPr>
            <p:ph idx="1"/>
          </p:nvPr>
        </p:nvSpPr>
        <p:spPr/>
        <p:txBody>
          <a:bodyPr/>
          <a:lstStyle/>
          <a:p>
            <a:pPr marL="0" indent="0">
              <a:buNone/>
            </a:pPr>
            <a:r>
              <a:rPr lang="en-US" dirty="0">
                <a:solidFill>
                  <a:schemeClr val="tx1"/>
                </a:solidFill>
              </a:rPr>
              <a:t>Project main parts</a:t>
            </a:r>
            <a:r>
              <a:rPr lang="en-US" dirty="0" smtClean="0">
                <a:solidFill>
                  <a:schemeClr val="tx1"/>
                </a:solidFill>
              </a:rPr>
              <a:t>:</a:t>
            </a:r>
          </a:p>
          <a:p>
            <a:r>
              <a:rPr lang="en-US" dirty="0"/>
              <a:t>Movement of the </a:t>
            </a:r>
            <a:r>
              <a:rPr lang="en-US" dirty="0" smtClean="0"/>
              <a:t>Dc </a:t>
            </a:r>
            <a:r>
              <a:rPr lang="en-US" dirty="0"/>
              <a:t>motors and detecting obstacles using ultrasonic range </a:t>
            </a:r>
            <a:r>
              <a:rPr lang="en-US" dirty="0" smtClean="0"/>
              <a:t>detectors</a:t>
            </a:r>
          </a:p>
          <a:p>
            <a:pPr marL="0" indent="0">
              <a:buNone/>
            </a:pPr>
            <a:endParaRPr lang="en-US" dirty="0" smtClean="0"/>
          </a:p>
          <a:p>
            <a:r>
              <a:rPr lang="en-US" dirty="0" smtClean="0">
                <a:solidFill>
                  <a:schemeClr val="tx1"/>
                </a:solidFill>
              </a:rPr>
              <a:t>Video live Streaming ,record video , take picture by  </a:t>
            </a:r>
            <a:r>
              <a:rPr lang="en-US" dirty="0"/>
              <a:t>Raspberry Pi </a:t>
            </a:r>
            <a:r>
              <a:rPr lang="en-US" dirty="0" smtClean="0"/>
              <a:t>Camera</a:t>
            </a:r>
          </a:p>
          <a:p>
            <a:pPr marL="0" indent="0">
              <a:buNone/>
            </a:pPr>
            <a:endParaRPr lang="en-US" dirty="0" smtClean="0"/>
          </a:p>
          <a:p>
            <a:pPr lvl="0"/>
            <a:r>
              <a:rPr lang="en-US" dirty="0"/>
              <a:t>Detect survived </a:t>
            </a:r>
            <a:r>
              <a:rPr lang="en-US" dirty="0"/>
              <a:t>people</a:t>
            </a:r>
            <a:r>
              <a:rPr lang="en-US" dirty="0"/>
              <a:t> </a:t>
            </a:r>
            <a:r>
              <a:rPr lang="en-US" dirty="0" smtClean="0"/>
              <a:t>using Gy-906 sensor </a:t>
            </a:r>
          </a:p>
          <a:p>
            <a:r>
              <a:rPr lang="en-US" dirty="0"/>
              <a:t>Detect survived people using </a:t>
            </a:r>
            <a:r>
              <a:rPr lang="en-US" dirty="0" smtClean="0"/>
              <a:t>image processing </a:t>
            </a:r>
            <a:endParaRPr lang="en-US" dirty="0"/>
          </a:p>
          <a:p>
            <a:pPr lvl="0"/>
            <a:endParaRPr lang="en-US" dirty="0" smtClean="0"/>
          </a:p>
          <a:p>
            <a:pPr marL="0" lvl="0" indent="0">
              <a:buNone/>
            </a:pPr>
            <a:endParaRPr lang="en-US" dirty="0"/>
          </a:p>
          <a:p>
            <a:endParaRPr lang="en-US" dirty="0" smtClean="0"/>
          </a:p>
          <a:p>
            <a:endParaRPr lang="en-US" dirty="0" smtClean="0">
              <a:solidFill>
                <a:schemeClr val="tx1"/>
              </a:solidFill>
            </a:endParaRPr>
          </a:p>
          <a:p>
            <a:endParaRPr lang="en-US" dirty="0">
              <a:solidFill>
                <a:schemeClr val="tx1"/>
              </a:solidFill>
            </a:endParaRPr>
          </a:p>
          <a:p>
            <a:endParaRPr lang="en-US" dirty="0"/>
          </a:p>
        </p:txBody>
      </p:sp>
    </p:spTree>
    <p:extLst>
      <p:ext uri="{BB962C8B-B14F-4D97-AF65-F5344CB8AC3E}">
        <p14:creationId xmlns:p14="http://schemas.microsoft.com/office/powerpoint/2010/main" val="36546178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Car Movement</a:t>
            </a:r>
            <a:br>
              <a:rPr lang="en-US" sz="2400" dirty="0" smtClean="0"/>
            </a:br>
            <a:r>
              <a:rPr lang="en-US" sz="2400" dirty="0" smtClean="0"/>
              <a:t>Car Arms</a:t>
            </a:r>
            <a:r>
              <a:rPr lang="en-US" dirty="0" smtClean="0"/>
              <a:t/>
            </a:r>
            <a:br>
              <a:rPr lang="en-US" dirty="0" smtClean="0"/>
            </a:br>
            <a:r>
              <a:rPr lang="en-US" dirty="0" smtClean="0"/>
              <a:t> </a:t>
            </a:r>
            <a:endParaRPr lang="en-US" dirty="0"/>
          </a:p>
        </p:txBody>
      </p:sp>
      <p:sp>
        <p:nvSpPr>
          <p:cNvPr id="3" name="Text Placeholder 2"/>
          <p:cNvSpPr>
            <a:spLocks noGrp="1"/>
          </p:cNvSpPr>
          <p:nvPr>
            <p:ph type="body" idx="1"/>
          </p:nvPr>
        </p:nvSpPr>
        <p:spPr>
          <a:xfrm>
            <a:off x="6867423" y="1336788"/>
            <a:ext cx="4583678" cy="3624681"/>
          </a:xfrm>
        </p:spPr>
        <p:txBody>
          <a:bodyPr>
            <a:noAutofit/>
          </a:bodyPr>
          <a:lstStyle/>
          <a:p>
            <a:pPr>
              <a:spcBef>
                <a:spcPct val="0"/>
              </a:spcBef>
            </a:pPr>
            <a:r>
              <a:rPr lang="en-US" sz="2400" cap="none" dirty="0">
                <a:solidFill>
                  <a:schemeClr val="tx1">
                    <a:lumMod val="95000"/>
                    <a:lumOff val="5000"/>
                  </a:schemeClr>
                </a:solidFill>
                <a:latin typeface="+mj-lt"/>
                <a:ea typeface="+mj-ea"/>
                <a:cs typeface="+mj-cs"/>
              </a:rPr>
              <a:t>The car wheels are designed from specially designed rubber so make it easy  to walk on the rough area So that each wheel is fixed on  the end of the  arm, the arm can  wrap 360  and at the  middle of it  we connect dc motor which is also connected to gears with different sizes  ,so when the  dc motor operate the gears turns and so the </a:t>
            </a:r>
            <a:r>
              <a:rPr lang="en-US" sz="2400" cap="none" dirty="0" smtClean="0">
                <a:solidFill>
                  <a:schemeClr val="tx1">
                    <a:lumMod val="95000"/>
                    <a:lumOff val="5000"/>
                  </a:schemeClr>
                </a:solidFill>
                <a:latin typeface="+mj-lt"/>
                <a:ea typeface="+mj-ea"/>
                <a:cs typeface="+mj-cs"/>
              </a:rPr>
              <a:t>wheels</a:t>
            </a:r>
            <a:endParaRPr lang="en-US" sz="2400" cap="none" dirty="0">
              <a:solidFill>
                <a:schemeClr val="tx1">
                  <a:lumMod val="95000"/>
                  <a:lumOff val="5000"/>
                </a:schemeClr>
              </a:solidFill>
              <a:latin typeface="+mj-lt"/>
              <a:ea typeface="+mj-ea"/>
              <a:cs typeface="+mj-cs"/>
            </a:endParaRPr>
          </a:p>
        </p:txBody>
      </p:sp>
    </p:spTree>
    <p:extLst>
      <p:ext uri="{BB962C8B-B14F-4D97-AF65-F5344CB8AC3E}">
        <p14:creationId xmlns:p14="http://schemas.microsoft.com/office/powerpoint/2010/main" val="151138038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702191" y="105817"/>
            <a:ext cx="7221195" cy="6421593"/>
          </a:xfrm>
          <a:prstGeom prst="rect">
            <a:avLst/>
          </a:prstGeom>
        </p:spPr>
      </p:pic>
    </p:spTree>
    <p:extLst>
      <p:ext uri="{BB962C8B-B14F-4D97-AF65-F5344CB8AC3E}">
        <p14:creationId xmlns:p14="http://schemas.microsoft.com/office/powerpoint/2010/main" val="42132914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1"/>
                </a:solidFill>
              </a:rPr>
              <a:t>Video live Streaming</a:t>
            </a:r>
          </a:p>
        </p:txBody>
      </p:sp>
      <p:sp>
        <p:nvSpPr>
          <p:cNvPr id="3" name="Text Placeholder 2"/>
          <p:cNvSpPr>
            <a:spLocks noGrp="1"/>
          </p:cNvSpPr>
          <p:nvPr>
            <p:ph type="body" idx="1"/>
          </p:nvPr>
        </p:nvSpPr>
        <p:spPr>
          <a:xfrm>
            <a:off x="6825220" y="1327144"/>
            <a:ext cx="4949438" cy="4623490"/>
          </a:xfrm>
        </p:spPr>
        <p:txBody>
          <a:bodyPr>
            <a:normAutofit/>
          </a:bodyPr>
          <a:lstStyle/>
          <a:p>
            <a:r>
              <a:rPr lang="en-US" sz="2400" cap="none" dirty="0">
                <a:solidFill>
                  <a:schemeClr val="tx1">
                    <a:lumMod val="95000"/>
                    <a:lumOff val="5000"/>
                  </a:schemeClr>
                </a:solidFill>
                <a:latin typeface="+mj-lt"/>
                <a:ea typeface="+mj-ea"/>
                <a:cs typeface="+mj-cs"/>
              </a:rPr>
              <a:t>i</a:t>
            </a:r>
            <a:r>
              <a:rPr lang="en-US" sz="2400" cap="none" dirty="0" smtClean="0">
                <a:solidFill>
                  <a:schemeClr val="tx1">
                    <a:lumMod val="95000"/>
                    <a:lumOff val="5000"/>
                  </a:schemeClr>
                </a:solidFill>
                <a:latin typeface="+mj-lt"/>
                <a:ea typeface="+mj-ea"/>
                <a:cs typeface="+mj-cs"/>
              </a:rPr>
              <a:t>t </a:t>
            </a:r>
            <a:r>
              <a:rPr lang="en-US" sz="2400" cap="none" dirty="0">
                <a:solidFill>
                  <a:schemeClr val="tx1">
                    <a:lumMod val="95000"/>
                    <a:lumOff val="5000"/>
                  </a:schemeClr>
                </a:solidFill>
                <a:latin typeface="+mj-lt"/>
                <a:ea typeface="+mj-ea"/>
                <a:cs typeface="+mj-cs"/>
              </a:rPr>
              <a:t>become necessary to stream live video so we can see where is the car located. In addition to recording video and taking picture</a:t>
            </a:r>
            <a:r>
              <a:rPr lang="en-US" sz="2400" cap="none" dirty="0" smtClean="0">
                <a:solidFill>
                  <a:schemeClr val="tx1">
                    <a:lumMod val="95000"/>
                    <a:lumOff val="5000"/>
                  </a:schemeClr>
                </a:solidFill>
                <a:latin typeface="+mj-lt"/>
                <a:ea typeface="+mj-ea"/>
                <a:cs typeface="+mj-cs"/>
              </a:rPr>
              <a:t>.</a:t>
            </a:r>
          </a:p>
          <a:p>
            <a:endParaRPr lang="en-US" sz="2400" cap="none" dirty="0">
              <a:solidFill>
                <a:schemeClr val="tx1">
                  <a:lumMod val="95000"/>
                  <a:lumOff val="5000"/>
                </a:schemeClr>
              </a:solidFill>
              <a:latin typeface="+mj-lt"/>
              <a:ea typeface="+mj-ea"/>
              <a:cs typeface="+mj-cs"/>
            </a:endParaRPr>
          </a:p>
          <a:p>
            <a:endParaRPr lang="en-US" sz="2400" cap="none" dirty="0">
              <a:solidFill>
                <a:schemeClr val="tx1">
                  <a:lumMod val="95000"/>
                  <a:lumOff val="5000"/>
                </a:schemeClr>
              </a:solidFill>
              <a:latin typeface="+mj-lt"/>
              <a:ea typeface="+mj-ea"/>
              <a:cs typeface="+mj-cs"/>
            </a:endParaRPr>
          </a:p>
          <a:p>
            <a:endParaRPr lang="en-US" dirty="0"/>
          </a:p>
        </p:txBody>
      </p:sp>
    </p:spTree>
    <p:extLst>
      <p:ext uri="{BB962C8B-B14F-4D97-AF65-F5344CB8AC3E}">
        <p14:creationId xmlns:p14="http://schemas.microsoft.com/office/powerpoint/2010/main" val="14439792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Servo with Camera</a:t>
            </a:r>
            <a:endParaRPr lang="en-US" dirty="0"/>
          </a:p>
        </p:txBody>
      </p:sp>
      <p:sp>
        <p:nvSpPr>
          <p:cNvPr id="3" name="Text Placeholder 2"/>
          <p:cNvSpPr>
            <a:spLocks noGrp="1"/>
          </p:cNvSpPr>
          <p:nvPr>
            <p:ph type="body" idx="1"/>
          </p:nvPr>
        </p:nvSpPr>
        <p:spPr>
          <a:xfrm>
            <a:off x="7188591" y="1913207"/>
            <a:ext cx="3942816" cy="3610970"/>
          </a:xfrm>
        </p:spPr>
        <p:txBody>
          <a:bodyPr>
            <a:normAutofit fontScale="70000" lnSpcReduction="20000"/>
          </a:bodyPr>
          <a:lstStyle/>
          <a:p>
            <a:r>
              <a:rPr lang="en-US" sz="3600" cap="none" dirty="0">
                <a:solidFill>
                  <a:schemeClr val="tx1">
                    <a:lumMod val="95000"/>
                    <a:lumOff val="5000"/>
                  </a:schemeClr>
                </a:solidFill>
                <a:latin typeface="+mj-lt"/>
                <a:ea typeface="+mj-ea"/>
                <a:cs typeface="+mj-cs"/>
              </a:rPr>
              <a:t>The camera turn 180 degree when the car flip over , So that this is controlled by connecting the camera to  a servomotor  which wraps at certain angles, so the camera will still take the video on the right </a:t>
            </a:r>
            <a:r>
              <a:rPr lang="en-US" sz="3600" cap="none" dirty="0" smtClean="0">
                <a:solidFill>
                  <a:schemeClr val="tx1">
                    <a:lumMod val="95000"/>
                    <a:lumOff val="5000"/>
                  </a:schemeClr>
                </a:solidFill>
                <a:latin typeface="+mj-lt"/>
                <a:ea typeface="+mj-ea"/>
                <a:cs typeface="+mj-cs"/>
              </a:rPr>
              <a:t>direction</a:t>
            </a:r>
            <a:endParaRPr lang="en-US" sz="3600" cap="none" dirty="0">
              <a:solidFill>
                <a:schemeClr val="tx1">
                  <a:lumMod val="95000"/>
                  <a:lumOff val="5000"/>
                </a:schemeClr>
              </a:solidFill>
              <a:latin typeface="+mj-lt"/>
              <a:ea typeface="+mj-ea"/>
              <a:cs typeface="+mj-cs"/>
            </a:endParaRPr>
          </a:p>
          <a:p>
            <a:endParaRPr lang="en-US" dirty="0"/>
          </a:p>
        </p:txBody>
      </p:sp>
    </p:spTree>
    <p:extLst>
      <p:ext uri="{BB962C8B-B14F-4D97-AF65-F5344CB8AC3E}">
        <p14:creationId xmlns:p14="http://schemas.microsoft.com/office/powerpoint/2010/main" val="7200136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t>Detect survived people using Gy-906 sensor </a:t>
            </a:r>
            <a:br>
              <a:rPr lang="en-US" dirty="0"/>
            </a:br>
            <a:endParaRPr lang="en-US" dirty="0"/>
          </a:p>
        </p:txBody>
      </p:sp>
      <p:sp>
        <p:nvSpPr>
          <p:cNvPr id="3" name="Text Placeholder 2"/>
          <p:cNvSpPr>
            <a:spLocks noGrp="1"/>
          </p:cNvSpPr>
          <p:nvPr>
            <p:ph type="body" idx="1"/>
          </p:nvPr>
        </p:nvSpPr>
        <p:spPr>
          <a:xfrm>
            <a:off x="6937762" y="1209822"/>
            <a:ext cx="3757545" cy="4328422"/>
          </a:xfrm>
        </p:spPr>
        <p:txBody>
          <a:bodyPr>
            <a:normAutofit/>
          </a:bodyPr>
          <a:lstStyle/>
          <a:p>
            <a:pPr>
              <a:lnSpc>
                <a:spcPct val="80000"/>
              </a:lnSpc>
            </a:pPr>
            <a:r>
              <a:rPr lang="en-US" sz="2500" cap="none" dirty="0">
                <a:solidFill>
                  <a:schemeClr val="tx1">
                    <a:lumMod val="95000"/>
                    <a:lumOff val="5000"/>
                  </a:schemeClr>
                </a:solidFill>
                <a:latin typeface="+mj-lt"/>
                <a:ea typeface="+mj-ea"/>
                <a:cs typeface="+mj-cs"/>
              </a:rPr>
              <a:t> </a:t>
            </a:r>
            <a:r>
              <a:rPr lang="en-US" sz="2500" cap="none" dirty="0">
                <a:solidFill>
                  <a:schemeClr val="tx1">
                    <a:lumMod val="95000"/>
                    <a:lumOff val="5000"/>
                  </a:schemeClr>
                </a:solidFill>
                <a:latin typeface="+mj-lt"/>
                <a:ea typeface="+mj-ea"/>
                <a:cs typeface="+mj-cs"/>
              </a:rPr>
              <a:t>if the sensor measure a temperature in the range (35 to 38 C), it send the data to </a:t>
            </a:r>
            <a:r>
              <a:rPr lang="en-US" sz="2500" cap="none" dirty="0" err="1">
                <a:solidFill>
                  <a:schemeClr val="tx1">
                    <a:lumMod val="95000"/>
                    <a:lumOff val="5000"/>
                  </a:schemeClr>
                </a:solidFill>
                <a:latin typeface="+mj-lt"/>
                <a:ea typeface="+mj-ea"/>
                <a:cs typeface="+mj-cs"/>
              </a:rPr>
              <a:t>Arduino</a:t>
            </a:r>
            <a:r>
              <a:rPr lang="en-US" sz="2500" cap="none" dirty="0">
                <a:solidFill>
                  <a:schemeClr val="tx1">
                    <a:lumMod val="95000"/>
                    <a:lumOff val="5000"/>
                  </a:schemeClr>
                </a:solidFill>
                <a:latin typeface="+mj-lt"/>
                <a:ea typeface="+mj-ea"/>
                <a:cs typeface="+mj-cs"/>
              </a:rPr>
              <a:t> and then the </a:t>
            </a:r>
            <a:r>
              <a:rPr lang="en-US" sz="2500" cap="none" dirty="0" err="1">
                <a:solidFill>
                  <a:schemeClr val="tx1">
                    <a:lumMod val="95000"/>
                    <a:lumOff val="5000"/>
                  </a:schemeClr>
                </a:solidFill>
                <a:latin typeface="+mj-lt"/>
                <a:ea typeface="+mj-ea"/>
                <a:cs typeface="+mj-cs"/>
              </a:rPr>
              <a:t>Arduino</a:t>
            </a:r>
            <a:r>
              <a:rPr lang="en-US" sz="2500" cap="none" dirty="0">
                <a:solidFill>
                  <a:schemeClr val="tx1">
                    <a:lumMod val="95000"/>
                    <a:lumOff val="5000"/>
                  </a:schemeClr>
                </a:solidFill>
                <a:latin typeface="+mj-lt"/>
                <a:ea typeface="+mj-ea"/>
                <a:cs typeface="+mj-cs"/>
              </a:rPr>
              <a:t> send it serially to the Raspberry </a:t>
            </a:r>
            <a:r>
              <a:rPr lang="en-US" sz="2500" cap="none" dirty="0" smtClean="0">
                <a:solidFill>
                  <a:schemeClr val="tx1">
                    <a:lumMod val="95000"/>
                    <a:lumOff val="5000"/>
                  </a:schemeClr>
                </a:solidFill>
                <a:latin typeface="+mj-lt"/>
                <a:ea typeface="+mj-ea"/>
                <a:cs typeface="+mj-cs"/>
              </a:rPr>
              <a:t>Pi</a:t>
            </a:r>
          </a:p>
          <a:p>
            <a:pPr>
              <a:lnSpc>
                <a:spcPct val="80000"/>
              </a:lnSpc>
            </a:pPr>
            <a:r>
              <a:rPr lang="en-US" sz="2500" cap="none" dirty="0" smtClean="0">
                <a:solidFill>
                  <a:schemeClr val="tx1">
                    <a:lumMod val="95000"/>
                    <a:lumOff val="5000"/>
                  </a:schemeClr>
                </a:solidFill>
                <a:latin typeface="+mj-lt"/>
                <a:ea typeface="+mj-ea"/>
                <a:cs typeface="+mj-cs"/>
              </a:rPr>
              <a:t>To take picture .</a:t>
            </a:r>
          </a:p>
          <a:p>
            <a:pPr>
              <a:lnSpc>
                <a:spcPct val="80000"/>
              </a:lnSpc>
            </a:pPr>
            <a:endParaRPr lang="en-US" sz="2500" cap="none" dirty="0">
              <a:solidFill>
                <a:schemeClr val="tx1">
                  <a:lumMod val="95000"/>
                  <a:lumOff val="5000"/>
                </a:schemeClr>
              </a:solidFill>
              <a:latin typeface="+mj-lt"/>
              <a:ea typeface="+mj-ea"/>
              <a:cs typeface="+mj-cs"/>
            </a:endParaRPr>
          </a:p>
        </p:txBody>
      </p:sp>
    </p:spTree>
    <p:extLst>
      <p:ext uri="{BB962C8B-B14F-4D97-AF65-F5344CB8AC3E}">
        <p14:creationId xmlns:p14="http://schemas.microsoft.com/office/powerpoint/2010/main" val="24920054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OUTLINE</a:t>
            </a:r>
          </a:p>
        </p:txBody>
      </p:sp>
      <p:sp>
        <p:nvSpPr>
          <p:cNvPr id="3" name="Content Placeholder 2"/>
          <p:cNvSpPr>
            <a:spLocks noGrp="1"/>
          </p:cNvSpPr>
          <p:nvPr>
            <p:ph idx="1"/>
          </p:nvPr>
        </p:nvSpPr>
        <p:spPr/>
        <p:txBody>
          <a:bodyPr>
            <a:normAutofit/>
          </a:bodyPr>
          <a:lstStyle/>
          <a:p>
            <a:r>
              <a:rPr lang="en-US" sz="2000" dirty="0" smtClean="0">
                <a:solidFill>
                  <a:schemeClr val="tx1"/>
                </a:solidFill>
                <a:latin typeface="Arial Rounded MT Bold" panose="020F0704030504030204" pitchFamily="34" charset="0"/>
              </a:rPr>
              <a:t>What is Survivors Discovery Robot</a:t>
            </a:r>
          </a:p>
          <a:p>
            <a:r>
              <a:rPr lang="en-US" sz="2000" dirty="0">
                <a:solidFill>
                  <a:schemeClr val="tx1"/>
                </a:solidFill>
                <a:latin typeface="Arial Rounded MT Bold" panose="020F0704030504030204" pitchFamily="34" charset="0"/>
              </a:rPr>
              <a:t>Overview</a:t>
            </a:r>
          </a:p>
          <a:p>
            <a:r>
              <a:rPr lang="en-US" sz="2000" dirty="0">
                <a:solidFill>
                  <a:schemeClr val="tx1"/>
                </a:solidFill>
                <a:latin typeface="Arial Rounded MT Bold" panose="020F0704030504030204" pitchFamily="34" charset="0"/>
              </a:rPr>
              <a:t>Motivation</a:t>
            </a:r>
          </a:p>
          <a:p>
            <a:r>
              <a:rPr lang="en-US" sz="2000" dirty="0">
                <a:solidFill>
                  <a:schemeClr val="tx1"/>
                </a:solidFill>
                <a:latin typeface="Arial Rounded MT Bold" panose="020F0704030504030204" pitchFamily="34" charset="0"/>
              </a:rPr>
              <a:t>Components</a:t>
            </a:r>
          </a:p>
          <a:p>
            <a:r>
              <a:rPr lang="en-US" sz="2000" dirty="0">
                <a:solidFill>
                  <a:schemeClr val="tx1"/>
                </a:solidFill>
                <a:latin typeface="Arial Rounded MT Bold" panose="020F0704030504030204" pitchFamily="34" charset="0"/>
              </a:rPr>
              <a:t>Methodology</a:t>
            </a:r>
          </a:p>
          <a:p>
            <a:r>
              <a:rPr lang="en-US" sz="2000" dirty="0">
                <a:solidFill>
                  <a:schemeClr val="tx1"/>
                </a:solidFill>
                <a:latin typeface="Arial Rounded MT Bold" panose="020F0704030504030204" pitchFamily="34" charset="0"/>
              </a:rPr>
              <a:t>Constrains</a:t>
            </a:r>
          </a:p>
          <a:p>
            <a:r>
              <a:rPr lang="en-US" sz="2000" dirty="0" smtClean="0">
                <a:solidFill>
                  <a:schemeClr val="tx1"/>
                </a:solidFill>
                <a:latin typeface="Arial Rounded MT Bold" panose="020F0704030504030204" pitchFamily="34" charset="0"/>
              </a:rPr>
              <a:t>Demo</a:t>
            </a:r>
            <a:endParaRPr lang="en-US" sz="2000" dirty="0">
              <a:solidFill>
                <a:schemeClr val="tx1"/>
              </a:solidFill>
              <a:latin typeface="Arial Rounded MT Bold" panose="020F0704030504030204" pitchFamily="34" charset="0"/>
            </a:endParaRPr>
          </a:p>
        </p:txBody>
      </p:sp>
    </p:spTree>
    <p:extLst>
      <p:ext uri="{BB962C8B-B14F-4D97-AF65-F5344CB8AC3E}">
        <p14:creationId xmlns:p14="http://schemas.microsoft.com/office/powerpoint/2010/main" val="6329084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Bluetooth</a:t>
            </a:r>
            <a:br>
              <a:rPr lang="en-US" dirty="0" smtClean="0"/>
            </a:br>
            <a:endParaRPr lang="en-US" dirty="0"/>
          </a:p>
        </p:txBody>
      </p:sp>
      <p:sp>
        <p:nvSpPr>
          <p:cNvPr id="3" name="Text Placeholder 2"/>
          <p:cNvSpPr>
            <a:spLocks noGrp="1"/>
          </p:cNvSpPr>
          <p:nvPr>
            <p:ph type="body" idx="1"/>
          </p:nvPr>
        </p:nvSpPr>
        <p:spPr>
          <a:xfrm>
            <a:off x="6825220" y="1828800"/>
            <a:ext cx="4485204" cy="3709443"/>
          </a:xfrm>
        </p:spPr>
        <p:txBody>
          <a:bodyPr>
            <a:normAutofit fontScale="85000" lnSpcReduction="10000"/>
          </a:bodyPr>
          <a:lstStyle/>
          <a:p>
            <a:pPr lvl="0"/>
            <a:r>
              <a:rPr lang="en-US" sz="2900" b="1" cap="none" dirty="0">
                <a:solidFill>
                  <a:schemeClr val="tx1">
                    <a:lumMod val="95000"/>
                    <a:lumOff val="5000"/>
                  </a:schemeClr>
                </a:solidFill>
                <a:latin typeface="+mj-lt"/>
                <a:ea typeface="+mj-ea"/>
                <a:cs typeface="+mj-cs"/>
              </a:rPr>
              <a:t>Automatic system</a:t>
            </a:r>
            <a:r>
              <a:rPr lang="en-US" sz="2900" cap="none" dirty="0">
                <a:solidFill>
                  <a:schemeClr val="tx1">
                    <a:lumMod val="95000"/>
                    <a:lumOff val="5000"/>
                  </a:schemeClr>
                </a:solidFill>
                <a:latin typeface="+mj-lt"/>
                <a:ea typeface="+mj-ea"/>
                <a:cs typeface="+mj-cs"/>
              </a:rPr>
              <a:t>: it find the route without user control.</a:t>
            </a:r>
          </a:p>
          <a:p>
            <a:pPr lvl="0"/>
            <a:r>
              <a:rPr lang="en-US" sz="2900" b="1" cap="none" dirty="0">
                <a:solidFill>
                  <a:schemeClr val="tx1">
                    <a:lumMod val="95000"/>
                    <a:lumOff val="5000"/>
                  </a:schemeClr>
                </a:solidFill>
                <a:latin typeface="+mj-lt"/>
                <a:ea typeface="+mj-ea"/>
                <a:cs typeface="+mj-cs"/>
              </a:rPr>
              <a:t>User control</a:t>
            </a:r>
            <a:r>
              <a:rPr lang="en-US" sz="2900" cap="none" dirty="0">
                <a:solidFill>
                  <a:schemeClr val="tx1">
                    <a:lumMod val="95000"/>
                    <a:lumOff val="5000"/>
                  </a:schemeClr>
                </a:solidFill>
                <a:latin typeface="+mj-lt"/>
                <a:ea typeface="+mj-ea"/>
                <a:cs typeface="+mj-cs"/>
              </a:rPr>
              <a:t>: according to smart phones Bluetooth, Blue Term program was used in a manner to deal with our automated robot car from outside by smart phones.</a:t>
            </a:r>
          </a:p>
          <a:p>
            <a:endParaRPr lang="en-US" dirty="0"/>
          </a:p>
        </p:txBody>
      </p:sp>
    </p:spTree>
    <p:extLst>
      <p:ext uri="{BB962C8B-B14F-4D97-AF65-F5344CB8AC3E}">
        <p14:creationId xmlns:p14="http://schemas.microsoft.com/office/powerpoint/2010/main" val="256234987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Image processing</a:t>
            </a:r>
            <a:endParaRPr lang="en-US" dirty="0"/>
          </a:p>
        </p:txBody>
      </p:sp>
      <p:sp>
        <p:nvSpPr>
          <p:cNvPr id="3" name="Text Placeholder 2"/>
          <p:cNvSpPr>
            <a:spLocks noGrp="1"/>
          </p:cNvSpPr>
          <p:nvPr>
            <p:ph type="body" idx="1"/>
          </p:nvPr>
        </p:nvSpPr>
        <p:spPr/>
        <p:txBody>
          <a:bodyPr>
            <a:normAutofit/>
          </a:bodyPr>
          <a:lstStyle/>
          <a:p>
            <a:pPr lvl="0"/>
            <a:r>
              <a:rPr lang="en-US" b="1" cap="none" dirty="0" smtClean="0">
                <a:solidFill>
                  <a:schemeClr val="tx1">
                    <a:lumMod val="95000"/>
                    <a:lumOff val="5000"/>
                  </a:schemeClr>
                </a:solidFill>
              </a:rPr>
              <a:t>We use image processing to detect faces for more accuracy ,on normal way the camera is recording video when it detect a face it surround  it with a square and take </a:t>
            </a:r>
            <a:r>
              <a:rPr lang="en-US" b="1" cap="none" dirty="0" err="1" smtClean="0">
                <a:solidFill>
                  <a:schemeClr val="tx1">
                    <a:lumMod val="95000"/>
                    <a:lumOff val="5000"/>
                  </a:schemeClr>
                </a:solidFill>
              </a:rPr>
              <a:t>apic</a:t>
            </a:r>
            <a:r>
              <a:rPr lang="en-US" b="1" cap="none" dirty="0" smtClean="0">
                <a:solidFill>
                  <a:schemeClr val="tx1">
                    <a:lumMod val="95000"/>
                    <a:lumOff val="5000"/>
                  </a:schemeClr>
                </a:solidFill>
              </a:rPr>
              <a:t> then save it </a:t>
            </a:r>
            <a:endParaRPr lang="en-US" cap="none" dirty="0">
              <a:solidFill>
                <a:schemeClr val="tx1">
                  <a:lumMod val="95000"/>
                  <a:lumOff val="5000"/>
                </a:schemeClr>
              </a:solidFill>
            </a:endParaRPr>
          </a:p>
          <a:p>
            <a:endParaRPr lang="en-US" dirty="0"/>
          </a:p>
        </p:txBody>
      </p:sp>
    </p:spTree>
    <p:extLst>
      <p:ext uri="{BB962C8B-B14F-4D97-AF65-F5344CB8AC3E}">
        <p14:creationId xmlns:p14="http://schemas.microsoft.com/office/powerpoint/2010/main" val="27068392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Constraints</a:t>
            </a:r>
          </a:p>
        </p:txBody>
      </p:sp>
      <p:sp>
        <p:nvSpPr>
          <p:cNvPr id="3" name="Content Placeholder 2"/>
          <p:cNvSpPr>
            <a:spLocks noGrp="1"/>
          </p:cNvSpPr>
          <p:nvPr>
            <p:ph idx="1"/>
          </p:nvPr>
        </p:nvSpPr>
        <p:spPr/>
        <p:txBody>
          <a:bodyPr/>
          <a:lstStyle/>
          <a:p>
            <a:pPr lvl="0"/>
            <a:r>
              <a:rPr lang="en-US" dirty="0"/>
              <a:t>with Raspberry Pi  need a separate screen , keyboard and mouse so the working hours on the project was most of the time inside the university Labs.</a:t>
            </a:r>
          </a:p>
          <a:p>
            <a:pPr lvl="0"/>
            <a:r>
              <a:rPr lang="en-US" dirty="0"/>
              <a:t>the accuracy of the sensors that we used in the project was bad and the alternatives need a long time to arrive. </a:t>
            </a:r>
          </a:p>
          <a:p>
            <a:endParaRPr lang="en-US" dirty="0"/>
          </a:p>
          <a:p>
            <a:pPr lvl="0"/>
            <a:r>
              <a:rPr lang="en-US" dirty="0"/>
              <a:t>Project sensors took time until it was available.</a:t>
            </a:r>
          </a:p>
          <a:p>
            <a:endParaRPr lang="en-US" dirty="0"/>
          </a:p>
        </p:txBody>
      </p:sp>
    </p:spTree>
    <p:extLst>
      <p:ext uri="{BB962C8B-B14F-4D97-AF65-F5344CB8AC3E}">
        <p14:creationId xmlns:p14="http://schemas.microsoft.com/office/powerpoint/2010/main" val="40244128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Future Work</a:t>
            </a:r>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r>
              <a:rPr lang="en-US" dirty="0" smtClean="0"/>
              <a:t>Improve the image processing part of the project </a:t>
            </a:r>
          </a:p>
          <a:p>
            <a:r>
              <a:rPr lang="en-US" dirty="0" smtClean="0"/>
              <a:t>Improve the car movement  </a:t>
            </a:r>
          </a:p>
          <a:p>
            <a:endParaRPr lang="en-US" dirty="0" smtClean="0"/>
          </a:p>
          <a:p>
            <a:pPr marL="0" indent="0">
              <a:buNone/>
            </a:pPr>
            <a:endParaRPr lang="en-US" dirty="0" smtClean="0"/>
          </a:p>
        </p:txBody>
      </p:sp>
    </p:spTree>
    <p:extLst>
      <p:ext uri="{BB962C8B-B14F-4D97-AF65-F5344CB8AC3E}">
        <p14:creationId xmlns:p14="http://schemas.microsoft.com/office/powerpoint/2010/main" val="153780204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918412" y="1639914"/>
            <a:ext cx="8825658" cy="493712"/>
          </a:xfrm>
        </p:spPr>
        <p:txBody>
          <a:bodyPr>
            <a:noAutofit/>
          </a:bodyPr>
          <a:lstStyle/>
          <a:p>
            <a:pPr algn="ctr"/>
            <a:r>
              <a:rPr lang="en-US" sz="6000" dirty="0" smtClean="0"/>
              <a:t>Demo</a:t>
            </a:r>
            <a:endParaRPr lang="en-US" sz="6000" dirty="0"/>
          </a:p>
        </p:txBody>
      </p:sp>
    </p:spTree>
    <p:extLst>
      <p:ext uri="{BB962C8B-B14F-4D97-AF65-F5344CB8AC3E}">
        <p14:creationId xmlns:p14="http://schemas.microsoft.com/office/powerpoint/2010/main" val="15132622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a:t>
            </a:r>
            <a:r>
              <a:rPr lang="en-US" dirty="0" smtClean="0"/>
              <a:t>Survivors Discovery  </a:t>
            </a:r>
            <a:r>
              <a:rPr lang="en-US" dirty="0"/>
              <a:t>robot? </a:t>
            </a:r>
          </a:p>
        </p:txBody>
      </p:sp>
      <p:sp>
        <p:nvSpPr>
          <p:cNvPr id="3" name="Content Placeholder 2"/>
          <p:cNvSpPr>
            <a:spLocks noGrp="1"/>
          </p:cNvSpPr>
          <p:nvPr>
            <p:ph idx="1"/>
          </p:nvPr>
        </p:nvSpPr>
        <p:spPr/>
        <p:txBody>
          <a:bodyPr/>
          <a:lstStyle/>
          <a:p>
            <a:r>
              <a:rPr lang="ar-JO" dirty="0" smtClean="0">
                <a:solidFill>
                  <a:schemeClr val="tx1"/>
                </a:solidFill>
              </a:rPr>
              <a:t> </a:t>
            </a:r>
            <a:r>
              <a:rPr lang="en-US" dirty="0" smtClean="0">
                <a:solidFill>
                  <a:schemeClr val="tx1"/>
                </a:solidFill>
              </a:rPr>
              <a:t>Survivors robot </a:t>
            </a:r>
            <a:r>
              <a:rPr lang="en-US" dirty="0">
                <a:solidFill>
                  <a:schemeClr val="tx1"/>
                </a:solidFill>
              </a:rPr>
              <a:t>is a vehicle</a:t>
            </a:r>
            <a:r>
              <a:rPr lang="en-US" dirty="0" smtClean="0"/>
              <a:t> </a:t>
            </a:r>
            <a:r>
              <a:rPr lang="en-US" dirty="0"/>
              <a:t>designed to walk on rough </a:t>
            </a:r>
            <a:r>
              <a:rPr lang="en-US" dirty="0" smtClean="0"/>
              <a:t>area , and </a:t>
            </a:r>
            <a:r>
              <a:rPr lang="en-US" dirty="0"/>
              <a:t>search for people who are still alive in destroyed areas or </a:t>
            </a:r>
            <a:r>
              <a:rPr lang="en-US" dirty="0" smtClean="0"/>
              <a:t>dangerous</a:t>
            </a:r>
            <a:r>
              <a:rPr lang="ar-JO" dirty="0" smtClean="0"/>
              <a:t> </a:t>
            </a:r>
            <a:r>
              <a:rPr lang="en-US" dirty="0" smtClean="0"/>
              <a:t> region </a:t>
            </a:r>
          </a:p>
          <a:p>
            <a:endParaRPr lang="en-US" dirty="0"/>
          </a:p>
        </p:txBody>
      </p:sp>
    </p:spTree>
    <p:extLst>
      <p:ext uri="{BB962C8B-B14F-4D97-AF65-F5344CB8AC3E}">
        <p14:creationId xmlns:p14="http://schemas.microsoft.com/office/powerpoint/2010/main" val="7627924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a:t>
            </a:r>
          </a:p>
        </p:txBody>
      </p:sp>
      <p:sp>
        <p:nvSpPr>
          <p:cNvPr id="3" name="Content Placeholder 2"/>
          <p:cNvSpPr>
            <a:spLocks noGrp="1"/>
          </p:cNvSpPr>
          <p:nvPr>
            <p:ph idx="1"/>
          </p:nvPr>
        </p:nvSpPr>
        <p:spPr/>
        <p:txBody>
          <a:bodyPr/>
          <a:lstStyle/>
          <a:p>
            <a:r>
              <a:rPr lang="en-US" dirty="0" smtClean="0"/>
              <a:t>We take the project idea from </a:t>
            </a:r>
            <a:r>
              <a:rPr lang="en-US" dirty="0" err="1" smtClean="0"/>
              <a:t>Dr.manar</a:t>
            </a:r>
            <a:r>
              <a:rPr lang="en-US" dirty="0" smtClean="0"/>
              <a:t> ,the main point was how to design a car that can jump and walk through </a:t>
            </a:r>
            <a:r>
              <a:rPr lang="en-US" dirty="0"/>
              <a:t>rough area </a:t>
            </a:r>
            <a:r>
              <a:rPr lang="en-US" dirty="0" smtClean="0"/>
              <a:t>.</a:t>
            </a:r>
          </a:p>
          <a:p>
            <a:r>
              <a:rPr lang="en-US" dirty="0" smtClean="0"/>
              <a:t>The second point is what to do when the robot reach the specific area </a:t>
            </a:r>
          </a:p>
          <a:p>
            <a:r>
              <a:rPr lang="en-US" dirty="0" smtClean="0"/>
              <a:t>The second part consist of two method:</a:t>
            </a:r>
          </a:p>
          <a:p>
            <a:pPr>
              <a:buFont typeface="Arial" panose="020B0604020202020204" pitchFamily="34" charset="0"/>
              <a:buChar char="•"/>
            </a:pPr>
            <a:r>
              <a:rPr lang="en-US" dirty="0" smtClean="0"/>
              <a:t>Detect people using IR temperature</a:t>
            </a:r>
          </a:p>
          <a:p>
            <a:pPr>
              <a:buFont typeface="Arial" panose="020B0604020202020204" pitchFamily="34" charset="0"/>
              <a:buChar char="•"/>
            </a:pPr>
            <a:r>
              <a:rPr lang="en-US" dirty="0" smtClean="0"/>
              <a:t>Detect people using image processing  </a:t>
            </a:r>
            <a:endParaRPr lang="en-US" dirty="0"/>
          </a:p>
        </p:txBody>
      </p:sp>
    </p:spTree>
    <p:extLst>
      <p:ext uri="{BB962C8B-B14F-4D97-AF65-F5344CB8AC3E}">
        <p14:creationId xmlns:p14="http://schemas.microsoft.com/office/powerpoint/2010/main" val="481182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Motivation</a:t>
            </a:r>
          </a:p>
        </p:txBody>
      </p:sp>
      <p:sp>
        <p:nvSpPr>
          <p:cNvPr id="3" name="Content Placeholder 2"/>
          <p:cNvSpPr>
            <a:spLocks noGrp="1"/>
          </p:cNvSpPr>
          <p:nvPr>
            <p:ph idx="1"/>
          </p:nvPr>
        </p:nvSpPr>
        <p:spPr/>
        <p:txBody>
          <a:bodyPr/>
          <a:lstStyle/>
          <a:p>
            <a:endParaRPr lang="en-US" dirty="0" smtClean="0"/>
          </a:p>
          <a:p>
            <a:r>
              <a:rPr lang="en-US" dirty="0" smtClean="0"/>
              <a:t>Recently</a:t>
            </a:r>
            <a:r>
              <a:rPr lang="en-US" dirty="0"/>
              <a:t>, there have been many accidents, earthquakes and explosions, and the result of these accidents may be victims in large </a:t>
            </a:r>
            <a:r>
              <a:rPr lang="en-US" dirty="0" smtClean="0"/>
              <a:t>numbers.</a:t>
            </a:r>
          </a:p>
          <a:p>
            <a:endParaRPr lang="en-US" dirty="0"/>
          </a:p>
          <a:p>
            <a:pPr marL="0" indent="0">
              <a:buNone/>
            </a:pPr>
            <a:endParaRPr lang="en-US" dirty="0" smtClean="0"/>
          </a:p>
          <a:p>
            <a:r>
              <a:rPr lang="en-US" dirty="0" smtClean="0"/>
              <a:t>It is safer to </a:t>
            </a:r>
            <a:r>
              <a:rPr lang="en-US" dirty="0"/>
              <a:t>send </a:t>
            </a:r>
            <a:r>
              <a:rPr lang="en-US" dirty="0" smtClean="0"/>
              <a:t>robot to search </a:t>
            </a:r>
            <a:r>
              <a:rPr lang="en-US" dirty="0"/>
              <a:t>for people who are still alive instead of you </a:t>
            </a:r>
            <a:r>
              <a:rPr lang="en-US" dirty="0" smtClean="0"/>
              <a:t>.</a:t>
            </a:r>
          </a:p>
          <a:p>
            <a:r>
              <a:rPr lang="en-US" dirty="0" smtClean="0"/>
              <a:t>Safe time</a:t>
            </a:r>
            <a:endParaRPr lang="en-US" dirty="0"/>
          </a:p>
        </p:txBody>
      </p:sp>
    </p:spTree>
    <p:extLst>
      <p:ext uri="{BB962C8B-B14F-4D97-AF65-F5344CB8AC3E}">
        <p14:creationId xmlns:p14="http://schemas.microsoft.com/office/powerpoint/2010/main" val="17024270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61845" y="2349305"/>
            <a:ext cx="6203853" cy="11079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n-US" sz="6600" dirty="0" smtClean="0">
                <a:ln w="0"/>
                <a:solidFill>
                  <a:schemeClr val="bg1"/>
                </a:solidFill>
                <a:effectLst>
                  <a:outerShdw blurRad="38100" dist="25400" dir="5400000" algn="ctr" rotWithShape="0">
                    <a:srgbClr val="6E747A">
                      <a:alpha val="43000"/>
                    </a:srgbClr>
                  </a:outerShdw>
                </a:effectLst>
              </a:rPr>
              <a:t>Components</a:t>
            </a:r>
            <a:r>
              <a:rPr lang="en-US" sz="6600" dirty="0" smtClean="0">
                <a:solidFill>
                  <a:schemeClr val="bg1"/>
                </a:solidFill>
              </a:rPr>
              <a:t> </a:t>
            </a:r>
            <a:endParaRPr lang="en-US" sz="6600" dirty="0">
              <a:solidFill>
                <a:schemeClr val="bg1"/>
              </a:solidFill>
            </a:endParaRPr>
          </a:p>
        </p:txBody>
      </p:sp>
    </p:spTree>
    <p:extLst>
      <p:ext uri="{BB962C8B-B14F-4D97-AF65-F5344CB8AC3E}">
        <p14:creationId xmlns:p14="http://schemas.microsoft.com/office/powerpoint/2010/main" val="35146073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Raspberrypi</a:t>
            </a:r>
            <a:r>
              <a:rPr lang="en-US" dirty="0"/>
              <a:t> 3.3 </a:t>
            </a:r>
            <a:r>
              <a:rPr lang="en-US" dirty="0" err="1"/>
              <a:t>modle</a:t>
            </a:r>
            <a:r>
              <a:rPr lang="en-US" dirty="0"/>
              <a:t> B</a:t>
            </a:r>
          </a:p>
        </p:txBody>
      </p:sp>
      <p:pic>
        <p:nvPicPr>
          <p:cNvPr id="4" name="Picture 3"/>
          <p:cNvPicPr>
            <a:picLocks noChangeAspect="1"/>
          </p:cNvPicPr>
          <p:nvPr/>
        </p:nvPicPr>
        <p:blipFill>
          <a:blip r:embed="rId2"/>
          <a:stretch>
            <a:fillRect/>
          </a:stretch>
        </p:blipFill>
        <p:spPr>
          <a:xfrm>
            <a:off x="6865034" y="2206117"/>
            <a:ext cx="4318782" cy="2755352"/>
          </a:xfrm>
          <a:prstGeom prst="rect">
            <a:avLst/>
          </a:prstGeom>
        </p:spPr>
      </p:pic>
    </p:spTree>
    <p:extLst>
      <p:ext uri="{BB962C8B-B14F-4D97-AF65-F5344CB8AC3E}">
        <p14:creationId xmlns:p14="http://schemas.microsoft.com/office/powerpoint/2010/main" val="27819994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Raspberry Pi Camera Module</a:t>
            </a:r>
          </a:p>
        </p:txBody>
      </p:sp>
      <p:sp>
        <p:nvSpPr>
          <p:cNvPr id="3" name="Text Placeholder 2"/>
          <p:cNvSpPr>
            <a:spLocks noGrp="1"/>
          </p:cNvSpPr>
          <p:nvPr>
            <p:ph type="body" idx="1"/>
          </p:nvPr>
        </p:nvSpPr>
        <p:spPr/>
        <p:txBody>
          <a:bodyPr/>
          <a:lstStyle/>
          <a:p>
            <a:endParaRPr lang="en-US" dirty="0"/>
          </a:p>
        </p:txBody>
      </p:sp>
      <p:pic>
        <p:nvPicPr>
          <p:cNvPr id="4" name="Picture 3" descr="C:\Users\miditech\Desktop\camera.jpg"/>
          <p:cNvPicPr/>
          <p:nvPr/>
        </p:nvPicPr>
        <p:blipFill>
          <a:blip r:embed="rId2">
            <a:extLst>
              <a:ext uri="{28A0092B-C50C-407E-A947-70E740481C1C}">
                <a14:useLocalDpi xmlns:a14="http://schemas.microsoft.com/office/drawing/2010/main" val="0"/>
              </a:ext>
            </a:extLst>
          </a:blip>
          <a:srcRect/>
          <a:stretch>
            <a:fillRect/>
          </a:stretch>
        </p:blipFill>
        <p:spPr bwMode="auto">
          <a:xfrm>
            <a:off x="6895559" y="1497514"/>
            <a:ext cx="4919730" cy="4288665"/>
          </a:xfrm>
          <a:prstGeom prst="rect">
            <a:avLst/>
          </a:prstGeom>
          <a:ln>
            <a:noFill/>
          </a:ln>
          <a:effectLst>
            <a:softEdge rad="112500"/>
          </a:effectLst>
        </p:spPr>
      </p:pic>
    </p:spTree>
    <p:extLst>
      <p:ext uri="{BB962C8B-B14F-4D97-AF65-F5344CB8AC3E}">
        <p14:creationId xmlns:p14="http://schemas.microsoft.com/office/powerpoint/2010/main" val="16565309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Dc motor </a:t>
            </a:r>
            <a:endParaRPr lang="en-US" dirty="0"/>
          </a:p>
        </p:txBody>
      </p:sp>
      <p:pic>
        <p:nvPicPr>
          <p:cNvPr id="1026" name="Picture 2" descr="نتيجة بحث الصور عن ‪dc mot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28572" y="2061168"/>
            <a:ext cx="4048125" cy="30384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848729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Ion Boardroom</Template>
  <TotalTime>2124</TotalTime>
  <Words>510</Words>
  <Application>Microsoft Office PowerPoint</Application>
  <PresentationFormat>Widescreen</PresentationFormat>
  <Paragraphs>76</Paragraphs>
  <Slides>24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Arial Rounded MT Bold</vt:lpstr>
      <vt:lpstr>Century Gothic</vt:lpstr>
      <vt:lpstr>Times New Roman</vt:lpstr>
      <vt:lpstr>Wingdings 3</vt:lpstr>
      <vt:lpstr>Ion Boardroom</vt:lpstr>
      <vt:lpstr> Survivors Discovery     Robot </vt:lpstr>
      <vt:lpstr>OUTLINE</vt:lpstr>
      <vt:lpstr>What is Survivors Discovery  robot? </vt:lpstr>
      <vt:lpstr>Overview</vt:lpstr>
      <vt:lpstr>Motivation</vt:lpstr>
      <vt:lpstr>PowerPoint Presentation</vt:lpstr>
      <vt:lpstr>Raspberrypi 3.3 modle B</vt:lpstr>
      <vt:lpstr>Raspberry Pi Camera Module</vt:lpstr>
      <vt:lpstr>Dc motor </vt:lpstr>
      <vt:lpstr>Ultrasonic Sensor</vt:lpstr>
      <vt:lpstr>Servo motor</vt:lpstr>
      <vt:lpstr> GY-906 Infrared Temperature Sensor  </vt:lpstr>
      <vt:lpstr> Arduino Nano:  </vt:lpstr>
      <vt:lpstr>Methodology </vt:lpstr>
      <vt:lpstr>Car Movement Car Arms  </vt:lpstr>
      <vt:lpstr>PowerPoint Presentation</vt:lpstr>
      <vt:lpstr>Video live Streaming</vt:lpstr>
      <vt:lpstr>Servo with Camera</vt:lpstr>
      <vt:lpstr>Detect survived people using Gy-906 sensor  </vt:lpstr>
      <vt:lpstr>Bluetooth </vt:lpstr>
      <vt:lpstr>Image processing</vt:lpstr>
      <vt:lpstr>Constraints</vt:lpstr>
      <vt:lpstr>Future Work</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Survivors Discovery     Robot</dc:title>
  <dc:creator>hadeel_safa</dc:creator>
  <cp:lastModifiedBy>hadeel_safa</cp:lastModifiedBy>
  <cp:revision>29</cp:revision>
  <dcterms:created xsi:type="dcterms:W3CDTF">2017-12-18T15:00:41Z</dcterms:created>
  <dcterms:modified xsi:type="dcterms:W3CDTF">2017-12-20T02:25:22Z</dcterms:modified>
</cp:coreProperties>
</file>