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56"/>
  </p:notesMasterIdLst>
  <p:handoutMasterIdLst>
    <p:handoutMasterId r:id="rId57"/>
  </p:handoutMasterIdLst>
  <p:sldIdLst>
    <p:sldId id="272" r:id="rId2"/>
    <p:sldId id="274" r:id="rId3"/>
    <p:sldId id="275" r:id="rId4"/>
    <p:sldId id="283" r:id="rId5"/>
    <p:sldId id="293" r:id="rId6"/>
    <p:sldId id="278" r:id="rId7"/>
    <p:sldId id="279" r:id="rId8"/>
    <p:sldId id="281" r:id="rId9"/>
    <p:sldId id="282" r:id="rId10"/>
    <p:sldId id="284" r:id="rId11"/>
    <p:sldId id="285" r:id="rId12"/>
    <p:sldId id="286" r:id="rId13"/>
    <p:sldId id="304" r:id="rId14"/>
    <p:sldId id="309" r:id="rId15"/>
    <p:sldId id="305" r:id="rId16"/>
    <p:sldId id="306" r:id="rId17"/>
    <p:sldId id="300" r:id="rId18"/>
    <p:sldId id="301" r:id="rId19"/>
    <p:sldId id="302" r:id="rId20"/>
    <p:sldId id="379" r:id="rId21"/>
    <p:sldId id="380" r:id="rId22"/>
    <p:sldId id="383" r:id="rId23"/>
    <p:sldId id="381" r:id="rId24"/>
    <p:sldId id="382" r:id="rId25"/>
    <p:sldId id="384" r:id="rId26"/>
    <p:sldId id="385" r:id="rId27"/>
    <p:sldId id="386" r:id="rId28"/>
    <p:sldId id="359" r:id="rId29"/>
    <p:sldId id="360" r:id="rId30"/>
    <p:sldId id="363" r:id="rId31"/>
    <p:sldId id="364" r:id="rId32"/>
    <p:sldId id="365" r:id="rId33"/>
    <p:sldId id="366" r:id="rId34"/>
    <p:sldId id="368" r:id="rId35"/>
    <p:sldId id="369" r:id="rId36"/>
    <p:sldId id="373" r:id="rId37"/>
    <p:sldId id="375" r:id="rId38"/>
    <p:sldId id="377" r:id="rId39"/>
    <p:sldId id="394" r:id="rId40"/>
    <p:sldId id="395" r:id="rId41"/>
    <p:sldId id="397" r:id="rId42"/>
    <p:sldId id="399" r:id="rId43"/>
    <p:sldId id="400" r:id="rId44"/>
    <p:sldId id="388" r:id="rId45"/>
    <p:sldId id="389" r:id="rId46"/>
    <p:sldId id="390" r:id="rId47"/>
    <p:sldId id="391" r:id="rId48"/>
    <p:sldId id="393" r:id="rId49"/>
    <p:sldId id="403" r:id="rId50"/>
    <p:sldId id="404" r:id="rId51"/>
    <p:sldId id="405" r:id="rId52"/>
    <p:sldId id="409" r:id="rId53"/>
    <p:sldId id="410" r:id="rId54"/>
    <p:sldId id="411"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8799B23B-EC83-4686-B30A-512413B5E67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115" d="100"/>
          <a:sy n="115"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8688"/>
    </p:cViewPr>
  </p:sorterViewPr>
  <p:notesViewPr>
    <p:cSldViewPr snapToGrid="0" showGuides="1">
      <p:cViewPr varScale="1">
        <p:scale>
          <a:sx n="54" d="100"/>
          <a:sy n="54" d="100"/>
        </p:scale>
        <p:origin x="194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5908430" y="8386275"/>
            <a:ext cx="701798" cy="458787"/>
          </a:xfrm>
          <a:prstGeom prst="rect">
            <a:avLst/>
          </a:prstGeom>
        </p:spPr>
        <p:style>
          <a:lnRef idx="1">
            <a:schemeClr val="accent6"/>
          </a:lnRef>
          <a:fillRef idx="2">
            <a:schemeClr val="accent6"/>
          </a:fillRef>
          <a:effectRef idx="1">
            <a:schemeClr val="accent6"/>
          </a:effectRef>
          <a:fontRef idx="none"/>
        </p:style>
        <p:txBody>
          <a:bodyPr vert="horz" lIns="91440" tIns="45720" rIns="91440" bIns="45720" rtlCol="0" anchor="b"/>
          <a:lstStyle>
            <a:lvl1pPr algn="r">
              <a:defRPr sz="1200"/>
            </a:lvl1pPr>
          </a:lstStyle>
          <a:p>
            <a:fld id="{1A38E613-15B7-43D6-83BB-8DC4C1BEBF81}" type="slidenum">
              <a:rPr lang="en-US" sz="2800" b="1" smtClean="0"/>
              <a:t>‹#›</a:t>
            </a:fld>
            <a:endParaRPr lang="en-US" b="1" dirty="0"/>
          </a:p>
        </p:txBody>
      </p:sp>
    </p:spTree>
    <p:extLst>
      <p:ext uri="{BB962C8B-B14F-4D97-AF65-F5344CB8AC3E}">
        <p14:creationId xmlns:p14="http://schemas.microsoft.com/office/powerpoint/2010/main" val="1460763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BD4573-58E7-4156-A133-2731F5F8D1A6}" type="datetimeFigureOut">
              <a:rPr lang="en-US" smtClean="0"/>
              <a:t>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2800" b="1"/>
            </a:lvl1pPr>
          </a:lstStyle>
          <a:p>
            <a:fld id="{893B0CF2-7F87-4E02-A248-870047730F99}" type="slidenum">
              <a:rPr lang="en-US" smtClean="0"/>
              <a:pPr/>
              <a:t>‹#›</a:t>
            </a:fld>
            <a:endParaRPr lang="en-US" dirty="0"/>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3B0CF2-7F87-4E02-A248-870047730F99}" type="slidenum">
              <a:rPr lang="en-US" smtClean="0"/>
              <a:t>1</a:t>
            </a:fld>
            <a:endParaRPr lang="en-US"/>
          </a:p>
        </p:txBody>
      </p:sp>
    </p:spTree>
    <p:extLst>
      <p:ext uri="{BB962C8B-B14F-4D97-AF65-F5344CB8AC3E}">
        <p14:creationId xmlns:p14="http://schemas.microsoft.com/office/powerpoint/2010/main" val="149513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3B0CF2-7F87-4E02-A248-870047730F99}" type="slidenum">
              <a:rPr lang="en-US" smtClean="0"/>
              <a:t>3</a:t>
            </a:fld>
            <a:endParaRPr lang="en-US"/>
          </a:p>
        </p:txBody>
      </p:sp>
    </p:spTree>
    <p:extLst>
      <p:ext uri="{BB962C8B-B14F-4D97-AF65-F5344CB8AC3E}">
        <p14:creationId xmlns:p14="http://schemas.microsoft.com/office/powerpoint/2010/main" val="259789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3B0CF2-7F87-4E02-A248-870047730F99}" type="slidenum">
              <a:rPr lang="en-US" smtClean="0"/>
              <a:t>12</a:t>
            </a:fld>
            <a:endParaRPr lang="en-US"/>
          </a:p>
        </p:txBody>
      </p:sp>
    </p:spTree>
    <p:extLst>
      <p:ext uri="{BB962C8B-B14F-4D97-AF65-F5344CB8AC3E}">
        <p14:creationId xmlns:p14="http://schemas.microsoft.com/office/powerpoint/2010/main" val="2788033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3B0CF2-7F87-4E02-A248-870047730F99}" type="slidenum">
              <a:rPr lang="en-US" smtClean="0"/>
              <a:pPr/>
              <a:t>20</a:t>
            </a:fld>
            <a:endParaRPr lang="en-US" dirty="0"/>
          </a:p>
        </p:txBody>
      </p:sp>
    </p:spTree>
    <p:extLst>
      <p:ext uri="{BB962C8B-B14F-4D97-AF65-F5344CB8AC3E}">
        <p14:creationId xmlns:p14="http://schemas.microsoft.com/office/powerpoint/2010/main" val="2305990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10" name="Group 9"/>
          <p:cNvGrpSpPr/>
          <p:nvPr/>
        </p:nvGrpSpPr>
        <p:grpSpPr>
          <a:xfrm>
            <a:off x="0" y="6208894"/>
            <a:ext cx="12192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5" name="Straight Connector 4"/>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4" name="Date Placeholder 3"/>
          <p:cNvSpPr>
            <a:spLocks noGrp="1"/>
          </p:cNvSpPr>
          <p:nvPr>
            <p:ph type="dt" sz="half" idx="10"/>
          </p:nvPr>
        </p:nvSpPr>
        <p:spPr/>
        <p:txBody>
          <a:bodyPr/>
          <a:lstStyle/>
          <a:p>
            <a:fld id="{293955C0-081F-4017-AE59-8FDA2113A5AE}" type="datetime1">
              <a:rPr lang="en-US" smtClean="0"/>
              <a:t>2/6/2020</a:t>
            </a:fld>
            <a:endParaRPr lang="en-US" dirty="0"/>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8" name="Slide Number Placeholder 7"/>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CDEBB23-F346-4EA7-890D-6635000971FD}" type="datetime1">
              <a:rPr lang="en-US" smtClean="0"/>
              <a:t>2/6/2020</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3000651-377A-4C29-BF8D-9CDBD4AD0FAE}" type="datetime1">
              <a:rPr lang="en-US" smtClean="0"/>
              <a:t>2/6/2020</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4BC2537-8D9C-4187-BA19-2B54F50B7E9C}" type="datetime1">
              <a:rPr lang="en-US" smtClean="0"/>
              <a:t>2/6/2020</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4" name="Date Placeholder 3"/>
          <p:cNvSpPr>
            <a:spLocks noGrp="1"/>
          </p:cNvSpPr>
          <p:nvPr>
            <p:ph type="dt" sz="half" idx="10"/>
          </p:nvPr>
        </p:nvSpPr>
        <p:spPr/>
        <p:txBody>
          <a:bodyPr/>
          <a:lstStyle/>
          <a:p>
            <a:fld id="{35D3D62B-A934-45D8-ABFB-BA9E4B5485F4}" type="datetime1">
              <a:rPr lang="en-US" smtClean="0"/>
              <a:t>2/6/2020</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2C14A0F-1A48-4A05-B46B-886027848BB8}" type="datetime1">
              <a:rPr lang="en-US" smtClean="0"/>
              <a:t>2/6/2020</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85F8209-AD50-4B85-82E0-C69DC470D64A}" type="datetime1">
              <a:rPr lang="en-US" smtClean="0"/>
              <a:t>2/6/2020</a:t>
            </a:fld>
            <a:endParaRPr lang="en-US"/>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23E39E68-098E-4EC1-839B-2D1F931487DE}" type="datetime1">
              <a:rPr lang="en-US" smtClean="0"/>
              <a:t>2/6/2020</a:t>
            </a:fld>
            <a:endParaRPr lang="en-US"/>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FB7207-8CA8-4CA1-897D-E9BB9EA14AA5}" type="datetime1">
              <a:rPr lang="en-US" smtClean="0"/>
              <a:t>2/6/2020</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Edit Master text styles</a:t>
            </a:r>
          </a:p>
        </p:txBody>
      </p:sp>
      <p:sp>
        <p:nvSpPr>
          <p:cNvPr id="5" name="Date Placeholder 4"/>
          <p:cNvSpPr>
            <a:spLocks noGrp="1"/>
          </p:cNvSpPr>
          <p:nvPr>
            <p:ph type="dt" sz="half" idx="10"/>
          </p:nvPr>
        </p:nvSpPr>
        <p:spPr/>
        <p:txBody>
          <a:bodyPr/>
          <a:lstStyle/>
          <a:p>
            <a:fld id="{97F3AA6C-A8BB-424F-B65C-5A3BE99B6E1F}" type="datetime1">
              <a:rPr lang="en-US" smtClean="0"/>
              <a:t>2/6/2020</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Edit Master text styles</a:t>
            </a:r>
          </a:p>
        </p:txBody>
      </p:sp>
      <p:sp>
        <p:nvSpPr>
          <p:cNvPr id="5" name="Date Placeholder 4"/>
          <p:cNvSpPr>
            <a:spLocks noGrp="1"/>
          </p:cNvSpPr>
          <p:nvPr>
            <p:ph type="dt" sz="half" idx="10"/>
          </p:nvPr>
        </p:nvSpPr>
        <p:spPr/>
        <p:txBody>
          <a:bodyPr/>
          <a:lstStyle/>
          <a:p>
            <a:fld id="{6080D014-0292-49FE-8E73-9875BA714B3A}" type="datetime1">
              <a:rPr lang="en-US" smtClean="0"/>
              <a:t>2/6/2020</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a:xfrm>
            <a:off x="10769600" y="6356351"/>
            <a:ext cx="812800" cy="365125"/>
          </a:xfrm>
        </p:spPr>
        <p:txBody>
          <a:bodyPr/>
          <a:lstStyle/>
          <a:p>
            <a:fld id="{401CF334-2D5C-4859-84A6-CA7E6E43FAEB}" type="slidenum">
              <a:rPr lang="en-US" smtClean="0"/>
              <a:t>‹#›</a:t>
            </a:fld>
            <a:endParaRPr lang="en-US"/>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 name="Group 24"/>
          <p:cNvGrpSpPr/>
          <p:nvPr/>
        </p:nvGrpSpPr>
        <p:grpSpPr>
          <a:xfrm>
            <a:off x="-29028" y="-7144"/>
            <a:ext cx="12240731"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grpSp>
      </p:gr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dirty="0"/>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100">
                <a:solidFill>
                  <a:schemeClr val="tx1"/>
                </a:solidFill>
              </a:defRPr>
            </a:lvl1pPr>
          </a:lstStyle>
          <a:p>
            <a:fld id="{10BA90C3-3D01-440D-9615-EB1613BCB2B9}" type="datetime1">
              <a:rPr lang="en-US" smtClean="0"/>
              <a:t>2/6/2020</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100">
                <a:solidFill>
                  <a:schemeClr val="tx1"/>
                </a:solidFill>
              </a:defRPr>
            </a:lvl1pPr>
          </a:lstStyle>
          <a:p>
            <a:r>
              <a:rPr lang="en-US" dirty="0"/>
              <a:t>Add a footer</a:t>
            </a:r>
          </a:p>
        </p:txBody>
      </p:sp>
      <p:sp>
        <p:nvSpPr>
          <p:cNvPr id="18" name="Slide Number Placeholder 17"/>
          <p:cNvSpPr>
            <a:spLocks noGrp="1"/>
          </p:cNvSpPr>
          <p:nvPr>
            <p:ph type="sldNum" sz="quarter" idx="4"/>
          </p:nvPr>
        </p:nvSpPr>
        <p:spPr>
          <a:xfrm>
            <a:off x="11103428" y="6324601"/>
            <a:ext cx="478971" cy="396876"/>
          </a:xfrm>
          <a:prstGeom prst="rect">
            <a:avLst/>
          </a:prstGeom>
          <a:ln>
            <a:solidFill>
              <a:schemeClr val="accent1">
                <a:lumMod val="75000"/>
              </a:schemeClr>
            </a:solidFill>
          </a:ln>
        </p:spPr>
        <p:style>
          <a:lnRef idx="1">
            <a:schemeClr val="accent2"/>
          </a:lnRef>
          <a:fillRef idx="2">
            <a:schemeClr val="accent2"/>
          </a:fillRef>
          <a:effectRef idx="1">
            <a:schemeClr val="accent2"/>
          </a:effectRef>
          <a:fontRef idx="none"/>
        </p:style>
        <p:txBody>
          <a:bodyPr vert="horz" lIns="0" tIns="0" rIns="0" bIns="0" anchor="b"/>
          <a:lstStyle>
            <a:lvl1pPr algn="ctr" eaLnBrk="1" latinLnBrk="0" hangingPunct="1">
              <a:defRPr kumimoji="0" sz="2800" b="1">
                <a:solidFill>
                  <a:schemeClr val="tx1"/>
                </a:solidFill>
              </a:defRPr>
            </a:lvl1pPr>
          </a:lstStyle>
          <a:p>
            <a:fld id="{401CF334-2D5C-4859-84A6-CA7E6E43FAEB}" type="slidenum">
              <a:rPr lang="en-US" smtClean="0"/>
              <a:pPr/>
              <a:t>‹#›</a:t>
            </a:fld>
            <a:endParaRPr lang="en-US" dirty="0"/>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p14:dur="0"/>
    </mc:Choice>
    <mc:Fallback xmlns="">
      <p:transition/>
    </mc:Fallback>
  </mc:AlternateConten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1091755" y="3132792"/>
            <a:ext cx="10468864" cy="628554"/>
          </a:xfrm>
          <a:gradFill>
            <a:gsLst>
              <a:gs pos="100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softEdge rad="1270000"/>
          </a:effectLst>
        </p:spPr>
        <p:txBody>
          <a:bodyPr>
            <a:noAutofit/>
          </a:bodyPr>
          <a:lstStyle/>
          <a:p>
            <a:pPr algn="ctr"/>
            <a:r>
              <a:rPr lang="en-US" sz="4400" dirty="0">
                <a:latin typeface="Times New Roman" panose="02020603050405020304" pitchFamily="18" charset="0"/>
                <a:cs typeface="Times New Roman" panose="02020603050405020304" pitchFamily="18" charset="0"/>
              </a:rPr>
              <a:t>Design for </a:t>
            </a:r>
            <a:r>
              <a:rPr lang="en-US" sz="4400" dirty="0" smtClean="0">
                <a:latin typeface="Times New Roman" panose="02020603050405020304" pitchFamily="18" charset="0"/>
                <a:cs typeface="Times New Roman" panose="02020603050405020304" pitchFamily="18" charset="0"/>
              </a:rPr>
              <a:t>school building</a:t>
            </a:r>
            <a:endParaRPr lang="en-US" sz="4400" dirty="0">
              <a:latin typeface="Times New Roman" panose="02020603050405020304" pitchFamily="18" charset="0"/>
              <a:cs typeface="Times New Roman" panose="02020603050405020304" pitchFamily="18" charset="0"/>
            </a:endParaRPr>
          </a:p>
        </p:txBody>
      </p:sp>
      <p:sp>
        <p:nvSpPr>
          <p:cNvPr id="5" name="Subtitle 4"/>
          <p:cNvSpPr>
            <a:spLocks noGrp="1"/>
          </p:cNvSpPr>
          <p:nvPr>
            <p:ph type="subTitle" idx="1"/>
          </p:nvPr>
        </p:nvSpPr>
        <p:spPr>
          <a:xfrm>
            <a:off x="3609463" y="3815694"/>
            <a:ext cx="4563364" cy="1752600"/>
          </a:xfrm>
        </p:spPr>
        <p:txBody>
          <a:bodyPr>
            <a:normAutofit/>
          </a:bodyPr>
          <a:lstStyle/>
          <a:p>
            <a:pPr marL="685800" indent="-685800" algn="ctr">
              <a:lnSpc>
                <a:spcPct val="110000"/>
              </a:lnSpc>
            </a:pPr>
            <a:r>
              <a:rPr lang="en-US" sz="1800" b="1" i="1" dirty="0">
                <a:latin typeface="Times New Roman" panose="02020603050405020304" pitchFamily="18" charset="0"/>
                <a:cs typeface="Times New Roman" panose="02020603050405020304" pitchFamily="18" charset="0"/>
              </a:rPr>
              <a:t>Prepared By:</a:t>
            </a:r>
          </a:p>
          <a:p>
            <a:pPr marL="685800" indent="-685800" algn="ctr">
              <a:lnSpc>
                <a:spcPct val="110000"/>
              </a:lnSpc>
            </a:pPr>
            <a:r>
              <a:rPr lang="en-US" sz="2000" b="1" i="1" dirty="0" smtClean="0">
                <a:latin typeface="Times New Roman" panose="02020603050405020304" pitchFamily="18" charset="0"/>
                <a:cs typeface="Times New Roman" panose="02020603050405020304" pitchFamily="18" charset="0"/>
              </a:rPr>
              <a:t>Hani </a:t>
            </a:r>
            <a:r>
              <a:rPr lang="en-US" sz="2000" b="1" i="1" dirty="0" err="1" smtClean="0">
                <a:latin typeface="Times New Roman" panose="02020603050405020304" pitchFamily="18" charset="0"/>
                <a:cs typeface="Times New Roman" panose="02020603050405020304" pitchFamily="18" charset="0"/>
              </a:rPr>
              <a:t>shkarnah</a:t>
            </a:r>
            <a:endParaRPr lang="en-US" sz="2000" b="1" dirty="0">
              <a:latin typeface="Times New Roman" panose="02020603050405020304" pitchFamily="18" charset="0"/>
              <a:cs typeface="Times New Roman" panose="02020603050405020304" pitchFamily="18" charset="0"/>
            </a:endParaRPr>
          </a:p>
          <a:p>
            <a:endParaRPr lang="en-US" dirty="0"/>
          </a:p>
        </p:txBody>
      </p:sp>
      <p:sp>
        <p:nvSpPr>
          <p:cNvPr id="6" name="Rectangle 5">
            <a:extLst>
              <a:ext uri="{FF2B5EF4-FFF2-40B4-BE49-F238E27FC236}">
                <a16:creationId xmlns:a16="http://schemas.microsoft.com/office/drawing/2014/main" id="{E128877E-07C4-41DA-8DFA-702D3C559BD6}"/>
              </a:ext>
            </a:extLst>
          </p:cNvPr>
          <p:cNvSpPr/>
          <p:nvPr/>
        </p:nvSpPr>
        <p:spPr>
          <a:xfrm>
            <a:off x="3764509" y="5502297"/>
            <a:ext cx="4253280" cy="498663"/>
          </a:xfrm>
          <a:prstGeom prst="rect">
            <a:avLst/>
          </a:prstGeom>
        </p:spPr>
        <p:txBody>
          <a:bodyPr wrap="none">
            <a:spAutoFit/>
          </a:bodyPr>
          <a:lstStyle/>
          <a:p>
            <a:pPr algn="ctr">
              <a:lnSpc>
                <a:spcPct val="150000"/>
              </a:lnSpc>
              <a:spcAft>
                <a:spcPts val="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Supervisor: </a:t>
            </a:r>
            <a:r>
              <a:rPr lang="en-US" sz="2000" b="1" spc="100" dirty="0">
                <a:latin typeface="Times New Roman" panose="02020603050405020304" pitchFamily="18" charset="0"/>
                <a:ea typeface="Calibri" panose="020F0502020204030204" pitchFamily="34" charset="0"/>
                <a:cs typeface="Times New Roman" panose="02020603050405020304" pitchFamily="18" charset="0"/>
              </a:rPr>
              <a:t>Eng. </a:t>
            </a:r>
            <a:r>
              <a:rPr lang="en-US" sz="2000" b="1" spc="100" dirty="0" err="1" smtClean="0">
                <a:latin typeface="Times New Roman" panose="02020603050405020304" pitchFamily="18" charset="0"/>
                <a:ea typeface="Calibri" panose="020F0502020204030204" pitchFamily="34" charset="0"/>
                <a:cs typeface="Times New Roman" panose="02020603050405020304" pitchFamily="18" charset="0"/>
              </a:rPr>
              <a:t>Monther</a:t>
            </a:r>
            <a:r>
              <a:rPr lang="en-US" sz="2000" b="1" spc="1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000" b="1" spc="100" dirty="0" err="1" smtClean="0">
                <a:latin typeface="Times New Roman" panose="02020603050405020304" pitchFamily="18" charset="0"/>
                <a:ea typeface="Calibri" panose="020F0502020204030204" pitchFamily="34" charset="0"/>
                <a:cs typeface="Times New Roman" panose="02020603050405020304" pitchFamily="18" charset="0"/>
              </a:rPr>
              <a:t>dweikat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2"/>
          <p:cNvSpPr>
            <a:spLocks noChangeArrowheads="1"/>
          </p:cNvSpPr>
          <p:nvPr/>
        </p:nvSpPr>
        <p:spPr bwMode="auto">
          <a:xfrm>
            <a:off x="74930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image52.png" descr="ABET center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6931" y="1015294"/>
            <a:ext cx="1368425" cy="13587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2041328" y="2285386"/>
            <a:ext cx="769963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en-US" b="1"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Faculty of Engineering &amp; Information Technology</a:t>
            </a:r>
            <a:endParaRPr kumimoji="0" lang="en-US"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b="1"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Department of Building Engineering</a:t>
            </a:r>
            <a:endParaRPr kumimoji="0" lang="en-US"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4144511" y="645962"/>
            <a:ext cx="3493264" cy="369332"/>
          </a:xfrm>
          <a:prstGeom prst="rect">
            <a:avLst/>
          </a:prstGeom>
        </p:spPr>
        <p:txBody>
          <a:bodyPr wrap="none">
            <a:spAutoFit/>
          </a:bodyPr>
          <a:lstStyle/>
          <a:p>
            <a:pPr algn="ctr"/>
            <a:r>
              <a:rPr lang="en-US" i="1" dirty="0">
                <a:cs typeface="Times New Roman" panose="02020603050405020304" pitchFamily="18" charset="0"/>
              </a:rPr>
              <a:t> </a:t>
            </a:r>
            <a:r>
              <a:rPr lang="en-US" b="1" i="1" dirty="0">
                <a:cs typeface="Times New Roman" panose="02020603050405020304" pitchFamily="18" charset="0"/>
              </a:rPr>
              <a:t>An-</a:t>
            </a:r>
            <a:r>
              <a:rPr lang="en-US" b="1" i="1" dirty="0" err="1">
                <a:cs typeface="Times New Roman" panose="02020603050405020304" pitchFamily="18" charset="0"/>
              </a:rPr>
              <a:t>Najah</a:t>
            </a:r>
            <a:r>
              <a:rPr lang="en-US" b="1" i="1" dirty="0">
                <a:cs typeface="Times New Roman" panose="02020603050405020304" pitchFamily="18" charset="0"/>
              </a:rPr>
              <a:t> National University </a:t>
            </a:r>
            <a:endParaRPr lang="en-US" i="1" dirty="0">
              <a:cs typeface="Times New Roman" panose="02020603050405020304" pitchFamily="18" charset="0"/>
            </a:endParaRPr>
          </a:p>
        </p:txBody>
      </p:sp>
      <p:pic>
        <p:nvPicPr>
          <p:cNvPr id="2" name="Picture 1"/>
          <p:cNvPicPr>
            <a:picLocks noChangeAspect="1"/>
          </p:cNvPicPr>
          <p:nvPr/>
        </p:nvPicPr>
        <p:blipFill>
          <a:blip r:embed="rId4"/>
          <a:stretch>
            <a:fillRect/>
          </a:stretch>
        </p:blipFill>
        <p:spPr>
          <a:xfrm>
            <a:off x="3162300" y="985837"/>
            <a:ext cx="5867400" cy="4886325"/>
          </a:xfrm>
          <a:prstGeom prst="rect">
            <a:avLst/>
          </a:prstGeom>
        </p:spPr>
      </p:pic>
    </p:spTree>
    <p:extLst>
      <p:ext uri="{BB962C8B-B14F-4D97-AF65-F5344CB8AC3E}">
        <p14:creationId xmlns:p14="http://schemas.microsoft.com/office/powerpoint/2010/main" val="35496286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4988"/>
            <a:ext cx="10972800" cy="1143000"/>
          </a:xfrm>
        </p:spPr>
        <p:txBody>
          <a:bodyPr>
            <a:normAutofit/>
          </a:bodyPr>
          <a:lstStyle/>
          <a:p>
            <a:pPr marL="685800" indent="-685800">
              <a:buFont typeface="Arial" panose="020B0604020202020204" pitchFamily="34" charset="0"/>
              <a:buChar char="•"/>
            </a:pPr>
            <a:r>
              <a:rPr lang="en-GB" sz="3600" dirty="0" smtClean="0">
                <a:latin typeface="+mn-lt"/>
              </a:rPr>
              <a:t>Section A-A</a:t>
            </a:r>
            <a:endParaRPr lang="en-US" sz="36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10</a:t>
            </a:fld>
            <a:endParaRPr lang="en-US"/>
          </a:p>
        </p:txBody>
      </p:sp>
      <p:pic>
        <p:nvPicPr>
          <p:cNvPr id="3" name="Picture 2"/>
          <p:cNvPicPr>
            <a:picLocks noChangeAspect="1"/>
          </p:cNvPicPr>
          <p:nvPr/>
        </p:nvPicPr>
        <p:blipFill>
          <a:blip r:embed="rId2"/>
          <a:stretch>
            <a:fillRect/>
          </a:stretch>
        </p:blipFill>
        <p:spPr>
          <a:xfrm>
            <a:off x="2001982" y="1722439"/>
            <a:ext cx="7772400" cy="4800600"/>
          </a:xfrm>
          <a:prstGeom prst="rect">
            <a:avLst/>
          </a:prstGeom>
        </p:spPr>
      </p:pic>
    </p:spTree>
    <p:extLst>
      <p:ext uri="{BB962C8B-B14F-4D97-AF65-F5344CB8AC3E}">
        <p14:creationId xmlns:p14="http://schemas.microsoft.com/office/powerpoint/2010/main" val="3894805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723900" y="310388"/>
            <a:ext cx="10972800" cy="1143000"/>
          </a:xfrm>
        </p:spPr>
        <p:txBody>
          <a:bodyPr>
            <a:normAutofit/>
          </a:bodyPr>
          <a:lstStyle/>
          <a:p>
            <a:pPr marL="685800" indent="-685800">
              <a:buFont typeface="Arial" panose="020B0604020202020204" pitchFamily="34" charset="0"/>
              <a:buChar char="•"/>
            </a:pPr>
            <a:r>
              <a:rPr lang="en-GB" sz="3600" dirty="0" smtClean="0">
                <a:latin typeface="+mn-lt"/>
              </a:rPr>
              <a:t>Section B-B</a:t>
            </a:r>
            <a:endParaRPr lang="en-US" sz="36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11</a:t>
            </a:fld>
            <a:endParaRPr lang="en-US"/>
          </a:p>
        </p:txBody>
      </p:sp>
      <p:pic>
        <p:nvPicPr>
          <p:cNvPr id="2" name="Picture 1"/>
          <p:cNvPicPr>
            <a:picLocks noChangeAspect="1"/>
          </p:cNvPicPr>
          <p:nvPr/>
        </p:nvPicPr>
        <p:blipFill>
          <a:blip r:embed="rId2"/>
          <a:stretch>
            <a:fillRect/>
          </a:stretch>
        </p:blipFill>
        <p:spPr>
          <a:xfrm>
            <a:off x="1250459" y="1798639"/>
            <a:ext cx="9458325" cy="4724400"/>
          </a:xfrm>
          <a:prstGeom prst="rect">
            <a:avLst/>
          </a:prstGeom>
        </p:spPr>
      </p:pic>
    </p:spTree>
    <p:extLst>
      <p:ext uri="{BB962C8B-B14F-4D97-AF65-F5344CB8AC3E}">
        <p14:creationId xmlns:p14="http://schemas.microsoft.com/office/powerpoint/2010/main" val="1178553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652" y="642444"/>
            <a:ext cx="10972800" cy="677194"/>
          </a:xfrm>
        </p:spPr>
        <p:txBody>
          <a:bodyPr>
            <a:normAutofit/>
          </a:bodyPr>
          <a:lstStyle/>
          <a:p>
            <a:pPr algn="ctr"/>
            <a:r>
              <a:rPr lang="en-US" sz="3600" dirty="0" smtClean="0">
                <a:latin typeface="+mn-lt"/>
              </a:rPr>
              <a:t>Environmental Design</a:t>
            </a:r>
            <a:endParaRPr lang="en-US" sz="3600" dirty="0">
              <a:latin typeface="+mn-lt"/>
            </a:endParaRPr>
          </a:p>
        </p:txBody>
      </p:sp>
      <p:sp>
        <p:nvSpPr>
          <p:cNvPr id="10" name="Slide Number Placeholder 9"/>
          <p:cNvSpPr>
            <a:spLocks noGrp="1"/>
          </p:cNvSpPr>
          <p:nvPr>
            <p:ph type="sldNum" sz="quarter" idx="12"/>
          </p:nvPr>
        </p:nvSpPr>
        <p:spPr/>
        <p:txBody>
          <a:bodyPr/>
          <a:lstStyle/>
          <a:p>
            <a:fld id="{401CF334-2D5C-4859-84A6-CA7E6E43FAEB}" type="slidenum">
              <a:rPr lang="en-US" sz="2800" b="1" smtClean="0"/>
              <a:t>12</a:t>
            </a:fld>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val="3358289469"/>
              </p:ext>
            </p:extLst>
          </p:nvPr>
        </p:nvGraphicFramePr>
        <p:xfrm>
          <a:off x="1940370" y="2722005"/>
          <a:ext cx="4647549" cy="3598520"/>
        </p:xfrm>
        <a:graphic>
          <a:graphicData uri="http://schemas.openxmlformats.org/drawingml/2006/table">
            <a:tbl>
              <a:tblPr firstRow="1" bandRow="1">
                <a:tableStyleId>{8799B23B-EC83-4686-B30A-512413B5E67A}</a:tableStyleId>
              </a:tblPr>
              <a:tblGrid>
                <a:gridCol w="2535870">
                  <a:extLst>
                    <a:ext uri="{9D8B030D-6E8A-4147-A177-3AD203B41FA5}">
                      <a16:colId xmlns:a16="http://schemas.microsoft.com/office/drawing/2014/main" val="20000"/>
                    </a:ext>
                  </a:extLst>
                </a:gridCol>
                <a:gridCol w="2111679">
                  <a:extLst>
                    <a:ext uri="{9D8B030D-6E8A-4147-A177-3AD203B41FA5}">
                      <a16:colId xmlns:a16="http://schemas.microsoft.com/office/drawing/2014/main" val="20001"/>
                    </a:ext>
                  </a:extLst>
                </a:gridCol>
              </a:tblGrid>
              <a:tr h="536824">
                <a:tc>
                  <a:txBody>
                    <a:bodyPr/>
                    <a:lstStyle/>
                    <a:p>
                      <a:pPr algn="ctr">
                        <a:lnSpc>
                          <a:spcPct val="150000"/>
                        </a:lnSpc>
                      </a:pPr>
                      <a:r>
                        <a:rPr lang="en-US" sz="1800" b="1" dirty="0" smtClean="0">
                          <a:latin typeface="+mn-lt"/>
                        </a:rPr>
                        <a:t>Component</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U-value (w/m</a:t>
                      </a:r>
                      <a:r>
                        <a:rPr lang="en-US" sz="1800" b="1" baseline="30000" dirty="0" smtClean="0">
                          <a:solidFill>
                            <a:srgbClr val="000000"/>
                          </a:solidFill>
                          <a:latin typeface="+mn-lt"/>
                          <a:ea typeface="Calibri" panose="020F0502020204030204" pitchFamily="34" charset="0"/>
                          <a:cs typeface="Times New Roman" panose="02020603050405020304" pitchFamily="18" charset="0"/>
                        </a:rPr>
                        <a:t>2</a:t>
                      </a:r>
                      <a:r>
                        <a:rPr lang="en-US" sz="1800" b="1" dirty="0" smtClean="0">
                          <a:solidFill>
                            <a:srgbClr val="000000"/>
                          </a:solidFill>
                          <a:latin typeface="+mn-lt"/>
                          <a:ea typeface="Calibri" panose="020F0502020204030204" pitchFamily="34" charset="0"/>
                          <a:cs typeface="Times New Roman" panose="02020603050405020304" pitchFamily="18" charset="0"/>
                        </a:rPr>
                        <a:t>-k)</a:t>
                      </a:r>
                      <a:endParaRPr lang="en-US" sz="1800" b="1" dirty="0">
                        <a:latin typeface="+mn-lt"/>
                      </a:endParaRPr>
                    </a:p>
                  </a:txBody>
                  <a:tcPr/>
                </a:tc>
                <a:extLst>
                  <a:ext uri="{0D108BD9-81ED-4DB2-BD59-A6C34878D82A}">
                    <a16:rowId xmlns:a16="http://schemas.microsoft.com/office/drawing/2014/main" val="10000"/>
                  </a:ext>
                </a:extLst>
              </a:tr>
              <a:tr h="536824">
                <a:tc>
                  <a:txBody>
                    <a:bodyPr/>
                    <a:lstStyle/>
                    <a:p>
                      <a:pPr algn="ctr">
                        <a:lnSpc>
                          <a:spcPct val="150000"/>
                        </a:lnSpc>
                      </a:pPr>
                      <a:r>
                        <a:rPr lang="en-US" sz="1800" b="1" dirty="0" smtClean="0">
                          <a:solidFill>
                            <a:srgbClr val="000000"/>
                          </a:solidFill>
                          <a:latin typeface="+mn-lt"/>
                          <a:ea typeface="Calibri" panose="020F0502020204030204" pitchFamily="34" charset="0"/>
                        </a:rPr>
                        <a:t>External Wall</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0.492</a:t>
                      </a:r>
                      <a:endParaRPr lang="en-US" sz="1800" b="1" dirty="0">
                        <a:latin typeface="+mn-lt"/>
                      </a:endParaRPr>
                    </a:p>
                  </a:txBody>
                  <a:tcPr/>
                </a:tc>
                <a:extLst>
                  <a:ext uri="{0D108BD9-81ED-4DB2-BD59-A6C34878D82A}">
                    <a16:rowId xmlns:a16="http://schemas.microsoft.com/office/drawing/2014/main" val="10001"/>
                  </a:ext>
                </a:extLst>
              </a:tr>
              <a:tr h="536824">
                <a:tc>
                  <a:txBody>
                    <a:bodyPr/>
                    <a:lstStyle/>
                    <a:p>
                      <a:pPr algn="ctr">
                        <a:lnSpc>
                          <a:spcPct val="150000"/>
                        </a:lnSpc>
                      </a:pPr>
                      <a:r>
                        <a:rPr lang="en-US" sz="1800" b="1" dirty="0" smtClean="0">
                          <a:solidFill>
                            <a:srgbClr val="000000"/>
                          </a:solidFill>
                          <a:latin typeface="+mn-lt"/>
                        </a:rPr>
                        <a:t>Partition</a:t>
                      </a:r>
                      <a:r>
                        <a:rPr lang="en-US" sz="1800" b="1" baseline="0" dirty="0" smtClean="0">
                          <a:solidFill>
                            <a:srgbClr val="000000"/>
                          </a:solidFill>
                          <a:latin typeface="+mn-lt"/>
                        </a:rPr>
                        <a:t> Wall</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2.585</a:t>
                      </a:r>
                      <a:endParaRPr lang="en-US" sz="1800" b="1" dirty="0">
                        <a:latin typeface="+mn-lt"/>
                      </a:endParaRPr>
                    </a:p>
                  </a:txBody>
                  <a:tcPr/>
                </a:tc>
                <a:extLst>
                  <a:ext uri="{0D108BD9-81ED-4DB2-BD59-A6C34878D82A}">
                    <a16:rowId xmlns:a16="http://schemas.microsoft.com/office/drawing/2014/main" val="10002"/>
                  </a:ext>
                </a:extLst>
              </a:tr>
              <a:tr h="536824">
                <a:tc>
                  <a:txBody>
                    <a:bodyPr/>
                    <a:lstStyle/>
                    <a:p>
                      <a:pPr algn="ctr">
                        <a:lnSpc>
                          <a:spcPct val="150000"/>
                        </a:lnSpc>
                      </a:pPr>
                      <a:r>
                        <a:rPr lang="en-US" sz="1800" b="1" dirty="0" smtClean="0">
                          <a:solidFill>
                            <a:srgbClr val="000000"/>
                          </a:solidFill>
                          <a:latin typeface="+mn-lt"/>
                          <a:ea typeface="Calibri" panose="020F0502020204030204" pitchFamily="34" charset="0"/>
                        </a:rPr>
                        <a:t>Floor </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0.487</a:t>
                      </a:r>
                      <a:endParaRPr lang="en-US" sz="1800" b="1" dirty="0">
                        <a:latin typeface="+mn-lt"/>
                      </a:endParaRPr>
                    </a:p>
                  </a:txBody>
                  <a:tcPr/>
                </a:tc>
                <a:extLst>
                  <a:ext uri="{0D108BD9-81ED-4DB2-BD59-A6C34878D82A}">
                    <a16:rowId xmlns:a16="http://schemas.microsoft.com/office/drawing/2014/main" val="10003"/>
                  </a:ext>
                </a:extLst>
              </a:tr>
              <a:tr h="536824">
                <a:tc>
                  <a:txBody>
                    <a:bodyPr/>
                    <a:lstStyle/>
                    <a:p>
                      <a:pPr algn="ctr">
                        <a:lnSpc>
                          <a:spcPct val="150000"/>
                        </a:lnSpc>
                      </a:pPr>
                      <a:r>
                        <a:rPr lang="en-US" sz="1800" b="1" dirty="0" smtClean="0">
                          <a:latin typeface="+mn-lt"/>
                        </a:rPr>
                        <a:t>Roof</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0.498</a:t>
                      </a:r>
                      <a:endParaRPr lang="en-US" sz="1800" b="1" dirty="0">
                        <a:latin typeface="+mn-lt"/>
                      </a:endParaRPr>
                    </a:p>
                  </a:txBody>
                  <a:tcPr/>
                </a:tc>
                <a:extLst>
                  <a:ext uri="{0D108BD9-81ED-4DB2-BD59-A6C34878D82A}">
                    <a16:rowId xmlns:a16="http://schemas.microsoft.com/office/drawing/2014/main" val="10004"/>
                  </a:ext>
                </a:extLst>
              </a:tr>
              <a:tr h="821079">
                <a:tc>
                  <a:txBody>
                    <a:bodyPr/>
                    <a:lstStyle/>
                    <a:p>
                      <a:pPr algn="ctr">
                        <a:lnSpc>
                          <a:spcPct val="150000"/>
                        </a:lnSpc>
                      </a:pPr>
                      <a:r>
                        <a:rPr lang="en-US" sz="1800" b="1" dirty="0" smtClean="0">
                          <a:latin typeface="+mn-lt"/>
                        </a:rPr>
                        <a:t>Windows (Double glass, low e, 6 mm)</a:t>
                      </a:r>
                      <a:endParaRPr lang="en-US" sz="1800" b="1" dirty="0">
                        <a:latin typeface="+mn-lt"/>
                      </a:endParaRPr>
                    </a:p>
                  </a:txBody>
                  <a:tcPr/>
                </a:tc>
                <a:tc>
                  <a:txBody>
                    <a:bodyPr/>
                    <a:lstStyle/>
                    <a:p>
                      <a:pPr algn="ctr">
                        <a:lnSpc>
                          <a:spcPct val="150000"/>
                        </a:lnSpc>
                      </a:pPr>
                      <a:r>
                        <a:rPr lang="en-US" sz="1800" b="1" dirty="0" smtClean="0">
                          <a:solidFill>
                            <a:srgbClr val="000000"/>
                          </a:solidFill>
                          <a:latin typeface="+mn-lt"/>
                          <a:ea typeface="Calibri" panose="020F0502020204030204" pitchFamily="34" charset="0"/>
                          <a:cs typeface="Times New Roman" panose="02020603050405020304" pitchFamily="18" charset="0"/>
                        </a:rPr>
                        <a:t>1.493</a:t>
                      </a:r>
                      <a:endParaRPr lang="en-US" sz="1800" b="1" dirty="0">
                        <a:latin typeface="+mn-lt"/>
                      </a:endParaRPr>
                    </a:p>
                  </a:txBody>
                  <a:tcPr/>
                </a:tc>
                <a:extLst>
                  <a:ext uri="{0D108BD9-81ED-4DB2-BD59-A6C34878D82A}">
                    <a16:rowId xmlns:a16="http://schemas.microsoft.com/office/drawing/2014/main" val="10005"/>
                  </a:ext>
                </a:extLst>
              </a:tr>
            </a:tbl>
          </a:graphicData>
        </a:graphic>
      </p:graphicFrame>
      <p:sp>
        <p:nvSpPr>
          <p:cNvPr id="9" name="Rectangle 8"/>
          <p:cNvSpPr/>
          <p:nvPr/>
        </p:nvSpPr>
        <p:spPr>
          <a:xfrm>
            <a:off x="939779" y="2111204"/>
            <a:ext cx="6982049" cy="461665"/>
          </a:xfrm>
          <a:prstGeom prst="rect">
            <a:avLst/>
          </a:prstGeom>
          <a:noFill/>
        </p:spPr>
        <p:txBody>
          <a:bodyPr wrap="square" lIns="91440" tIns="45720" rIns="91440" bIns="45720">
            <a:spAutoFit/>
          </a:bodyPr>
          <a:lstStyle/>
          <a:p>
            <a:pPr algn="ctr"/>
            <a:r>
              <a:rPr lang="en-US" sz="2400" dirty="0" smtClean="0">
                <a:latin typeface="Times New Roman" panose="02020603050405020304" pitchFamily="18" charset="0"/>
                <a:cs typeface="Times New Roman" panose="02020603050405020304" pitchFamily="18" charset="0"/>
              </a:rPr>
              <a:t>New U </a:t>
            </a:r>
            <a:r>
              <a:rPr lang="en-US" sz="2400" dirty="0">
                <a:latin typeface="Times New Roman" panose="02020603050405020304" pitchFamily="18" charset="0"/>
                <a:cs typeface="Times New Roman" panose="02020603050405020304" pitchFamily="18" charset="0"/>
              </a:rPr>
              <a:t>value </a:t>
            </a:r>
            <a:r>
              <a:rPr lang="en-US" sz="2400" dirty="0" smtClean="0">
                <a:latin typeface="Times New Roman" panose="02020603050405020304" pitchFamily="18" charset="0"/>
                <a:cs typeface="Times New Roman" panose="02020603050405020304" pitchFamily="18" charset="0"/>
              </a:rPr>
              <a:t>for building </a:t>
            </a:r>
            <a:r>
              <a:rPr lang="en-US" sz="2400" dirty="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nvelope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87341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094" y="869188"/>
            <a:ext cx="10972800" cy="1143000"/>
          </a:xfrm>
        </p:spPr>
        <p:txBody>
          <a:bodyPr>
            <a:normAutofit fontScale="90000"/>
          </a:bodyPr>
          <a:lstStyle/>
          <a:p>
            <a:pPr marL="571500" indent="-571500">
              <a:buFont typeface="Arial" panose="020B0604020202020204" pitchFamily="34" charset="0"/>
              <a:buChar char="•"/>
            </a:pPr>
            <a:r>
              <a:rPr lang="en-US" sz="3600" dirty="0" smtClean="0"/>
              <a:t>Shading </a:t>
            </a:r>
            <a:br>
              <a:rPr lang="en-US" sz="3600" dirty="0" smtClean="0"/>
            </a:br>
            <a:endParaRPr lang="en-US" sz="4400" dirty="0"/>
          </a:p>
        </p:txBody>
      </p:sp>
      <p:sp>
        <p:nvSpPr>
          <p:cNvPr id="4" name="Slide Number Placeholder 3"/>
          <p:cNvSpPr>
            <a:spLocks noGrp="1"/>
          </p:cNvSpPr>
          <p:nvPr>
            <p:ph type="sldNum" sz="quarter" idx="12"/>
          </p:nvPr>
        </p:nvSpPr>
        <p:spPr/>
        <p:txBody>
          <a:bodyPr/>
          <a:lstStyle/>
          <a:p>
            <a:fld id="{401CF334-2D5C-4859-84A6-CA7E6E43FAEB}" type="slidenum">
              <a:rPr lang="en-US" smtClean="0"/>
              <a:t>13</a:t>
            </a:fld>
            <a:endParaRPr lang="en-US"/>
          </a:p>
        </p:txBody>
      </p:sp>
      <p:sp>
        <p:nvSpPr>
          <p:cNvPr id="7" name="Rectangle 6"/>
          <p:cNvSpPr/>
          <p:nvPr/>
        </p:nvSpPr>
        <p:spPr>
          <a:xfrm>
            <a:off x="865094" y="1604354"/>
            <a:ext cx="4406900" cy="369332"/>
          </a:xfrm>
          <a:prstGeom prst="rect">
            <a:avLst/>
          </a:prstGeom>
        </p:spPr>
        <p:txBody>
          <a:bodyPr wrap="square">
            <a:spAutoFit/>
          </a:bodyPr>
          <a:lstStyle/>
          <a:p>
            <a:r>
              <a:rPr lang="en-US" dirty="0"/>
              <a:t>Design Builder program ( 3D Model </a:t>
            </a:r>
            <a:r>
              <a:rPr lang="en-US" dirty="0" smtClean="0"/>
              <a:t>)</a:t>
            </a:r>
            <a:endParaRPr lang="en-US" dirty="0"/>
          </a:p>
        </p:txBody>
      </p:sp>
      <p:pic>
        <p:nvPicPr>
          <p:cNvPr id="8" name="Content Placeholder 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897812" y="2152996"/>
            <a:ext cx="7470631" cy="4568481"/>
          </a:xfrm>
          <a:prstGeom prst="rect">
            <a:avLst/>
          </a:prstGeom>
        </p:spPr>
      </p:pic>
    </p:spTree>
    <p:extLst>
      <p:ext uri="{BB962C8B-B14F-4D97-AF65-F5344CB8AC3E}">
        <p14:creationId xmlns:p14="http://schemas.microsoft.com/office/powerpoint/2010/main" val="37500057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889000"/>
            <a:ext cx="10972800" cy="551688"/>
          </a:xfrm>
        </p:spPr>
        <p:txBody>
          <a:bodyPr>
            <a:normAutofit/>
          </a:bodyPr>
          <a:lstStyle/>
          <a:p>
            <a:pPr marL="685800" indent="-685800">
              <a:buFont typeface="Arial" panose="020B0604020202020204" pitchFamily="34" charset="0"/>
              <a:buChar char="•"/>
            </a:pPr>
            <a:r>
              <a:rPr lang="en-US" sz="3200" dirty="0" smtClean="0"/>
              <a:t>Shading </a:t>
            </a:r>
            <a:endParaRPr lang="en-US" sz="3200" dirty="0"/>
          </a:p>
        </p:txBody>
      </p:sp>
      <p:sp>
        <p:nvSpPr>
          <p:cNvPr id="4" name="Slide Number Placeholder 3"/>
          <p:cNvSpPr>
            <a:spLocks noGrp="1"/>
          </p:cNvSpPr>
          <p:nvPr>
            <p:ph type="sldNum" sz="quarter" idx="12"/>
          </p:nvPr>
        </p:nvSpPr>
        <p:spPr/>
        <p:txBody>
          <a:bodyPr/>
          <a:lstStyle/>
          <a:p>
            <a:fld id="{401CF334-2D5C-4859-84A6-CA7E6E43FAEB}" type="slidenum">
              <a:rPr lang="en-US" smtClean="0"/>
              <a:t>14</a:t>
            </a:fld>
            <a:endParaRPr lang="en-US"/>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5567752" y="2147364"/>
            <a:ext cx="5575222" cy="2983435"/>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926852" y="2147365"/>
            <a:ext cx="4230688" cy="3476379"/>
          </a:xfrm>
          <a:prstGeom prst="rect">
            <a:avLst/>
          </a:prstGeom>
          <a:noFill/>
          <a:ln>
            <a:noFill/>
          </a:ln>
        </p:spPr>
      </p:pic>
      <p:sp>
        <p:nvSpPr>
          <p:cNvPr id="7" name="Rectangle 6"/>
          <p:cNvSpPr/>
          <p:nvPr/>
        </p:nvSpPr>
        <p:spPr>
          <a:xfrm>
            <a:off x="5953495" y="1581117"/>
            <a:ext cx="3971087" cy="456472"/>
          </a:xfrm>
          <a:prstGeom prst="rect">
            <a:avLst/>
          </a:prstGeom>
        </p:spPr>
        <p:txBody>
          <a:bodyPr wrap="none">
            <a:spAutoFit/>
          </a:bodyPr>
          <a:lstStyle/>
          <a:p>
            <a:pPr>
              <a:lnSpc>
                <a:spcPct val="150000"/>
              </a:lnSpc>
            </a:pPr>
            <a:r>
              <a:rPr lang="en-US" b="1" dirty="0" smtClean="0">
                <a:latin typeface="Cambria" panose="02040503050406030204" pitchFamily="18" charset="0"/>
              </a:rPr>
              <a:t>Eastern </a:t>
            </a:r>
            <a:r>
              <a:rPr lang="en-US" b="1" dirty="0">
                <a:latin typeface="Cambria" panose="02040503050406030204" pitchFamily="18" charset="0"/>
              </a:rPr>
              <a:t>windows (vertical shutters)</a:t>
            </a:r>
          </a:p>
        </p:txBody>
      </p:sp>
      <p:sp>
        <p:nvSpPr>
          <p:cNvPr id="8" name="TextBox 7"/>
          <p:cNvSpPr txBox="1"/>
          <p:nvPr/>
        </p:nvSpPr>
        <p:spPr>
          <a:xfrm>
            <a:off x="-28065" y="1714423"/>
            <a:ext cx="6201637" cy="646331"/>
          </a:xfrm>
          <a:prstGeom prst="rect">
            <a:avLst/>
          </a:prstGeom>
          <a:noFill/>
        </p:spPr>
        <p:txBody>
          <a:bodyPr wrap="square" rtlCol="0">
            <a:spAutoFit/>
          </a:bodyPr>
          <a:lstStyle/>
          <a:p>
            <a:pPr algn="ctr"/>
            <a:r>
              <a:rPr lang="en-US" b="1" dirty="0" smtClean="0">
                <a:latin typeface="Cambria" panose="02040503050406030204" pitchFamily="18" charset="0"/>
              </a:rPr>
              <a:t>Southern </a:t>
            </a:r>
            <a:r>
              <a:rPr lang="en-US" b="1" dirty="0">
                <a:latin typeface="Cambria" panose="02040503050406030204" pitchFamily="18" charset="0"/>
              </a:rPr>
              <a:t>windows (horizontal </a:t>
            </a:r>
            <a:r>
              <a:rPr lang="en-US" b="1" dirty="0" smtClean="0">
                <a:latin typeface="Cambria" panose="02040503050406030204" pitchFamily="18" charset="0"/>
              </a:rPr>
              <a:t>Louvers</a:t>
            </a:r>
            <a:r>
              <a:rPr lang="en-US" b="1" dirty="0" smtClean="0"/>
              <a:t>)</a:t>
            </a:r>
            <a:endParaRPr lang="en-US" b="1" dirty="0"/>
          </a:p>
          <a:p>
            <a:endParaRPr lang="en-US" dirty="0"/>
          </a:p>
        </p:txBody>
      </p:sp>
    </p:spTree>
    <p:extLst>
      <p:ext uri="{BB962C8B-B14F-4D97-AF65-F5344CB8AC3E}">
        <p14:creationId xmlns:p14="http://schemas.microsoft.com/office/powerpoint/2010/main" val="35706026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2405"/>
            <a:ext cx="10972800" cy="1006677"/>
          </a:xfrm>
        </p:spPr>
        <p:txBody>
          <a:bodyPr>
            <a:normAutofit fontScale="90000"/>
          </a:bodyPr>
          <a:lstStyle/>
          <a:p>
            <a:pPr marL="571500" indent="-571500">
              <a:buFont typeface="Arial" panose="020B0604020202020204" pitchFamily="34" charset="0"/>
              <a:buChar char="•"/>
            </a:pPr>
            <a:r>
              <a:rPr lang="en-US" sz="3600" dirty="0" smtClean="0"/>
              <a:t>Shading </a:t>
            </a:r>
            <a:br>
              <a:rPr lang="en-US" sz="3600" dirty="0" smtClean="0"/>
            </a:br>
            <a:endParaRPr lang="en-US" sz="4400" dirty="0"/>
          </a:p>
        </p:txBody>
      </p:sp>
      <p:sp>
        <p:nvSpPr>
          <p:cNvPr id="4" name="Slide Number Placeholder 3"/>
          <p:cNvSpPr>
            <a:spLocks noGrp="1"/>
          </p:cNvSpPr>
          <p:nvPr>
            <p:ph type="sldNum" sz="quarter" idx="12"/>
          </p:nvPr>
        </p:nvSpPr>
        <p:spPr/>
        <p:txBody>
          <a:bodyPr/>
          <a:lstStyle/>
          <a:p>
            <a:fld id="{401CF334-2D5C-4859-84A6-CA7E6E43FAEB}" type="slidenum">
              <a:rPr lang="en-US" smtClean="0"/>
              <a:t>15</a:t>
            </a:fld>
            <a:endParaRPr lang="en-US"/>
          </a:p>
        </p:txBody>
      </p:sp>
      <p:sp>
        <p:nvSpPr>
          <p:cNvPr id="7" name="Rectangle 6"/>
          <p:cNvSpPr/>
          <p:nvPr/>
        </p:nvSpPr>
        <p:spPr>
          <a:xfrm>
            <a:off x="838200" y="1619750"/>
            <a:ext cx="4406900" cy="369332"/>
          </a:xfrm>
          <a:prstGeom prst="rect">
            <a:avLst/>
          </a:prstGeom>
        </p:spPr>
        <p:txBody>
          <a:bodyPr wrap="square">
            <a:spAutoFit/>
          </a:bodyPr>
          <a:lstStyle/>
          <a:p>
            <a:r>
              <a:rPr lang="en-US" b="1" dirty="0" smtClean="0">
                <a:solidFill>
                  <a:srgbClr val="000000"/>
                </a:solidFill>
                <a:latin typeface="Times New Roman" panose="02020603050405020304" pitchFamily="18" charset="0"/>
                <a:ea typeface="Calibri" panose="020F0502020204030204" pitchFamily="34" charset="0"/>
              </a:rPr>
              <a:t>Summer day (sun path 21/6 at 8:00 am )</a:t>
            </a:r>
            <a:endParaRPr lang="en-US" dirty="0"/>
          </a:p>
        </p:txBody>
      </p:sp>
      <p:sp>
        <p:nvSpPr>
          <p:cNvPr id="12" name="Rectangle 11"/>
          <p:cNvSpPr/>
          <p:nvPr/>
        </p:nvSpPr>
        <p:spPr>
          <a:xfrm>
            <a:off x="6560719" y="1619750"/>
            <a:ext cx="4406900" cy="369332"/>
          </a:xfrm>
          <a:prstGeom prst="rect">
            <a:avLst/>
          </a:prstGeom>
        </p:spPr>
        <p:txBody>
          <a:bodyPr wrap="square">
            <a:spAutoFit/>
          </a:bodyPr>
          <a:lstStyle/>
          <a:p>
            <a:r>
              <a:rPr lang="en-US" b="1" dirty="0" smtClean="0">
                <a:solidFill>
                  <a:srgbClr val="000000"/>
                </a:solidFill>
                <a:latin typeface="Times New Roman" panose="02020603050405020304" pitchFamily="18" charset="0"/>
                <a:ea typeface="Calibri" panose="020F0502020204030204" pitchFamily="34" charset="0"/>
              </a:rPr>
              <a:t>Summer day (sun path 21/6 at 2:00 pm )</a:t>
            </a:r>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700087" y="2384368"/>
            <a:ext cx="4683125" cy="3169920"/>
          </a:xfrm>
          <a:prstGeom prst="rect">
            <a:avLst/>
          </a:prstGeom>
          <a:ln w="12700">
            <a:solidFill>
              <a:schemeClr val="tx1"/>
            </a:solidFill>
          </a:ln>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6560719" y="2384368"/>
            <a:ext cx="4960620" cy="3434080"/>
          </a:xfrm>
          <a:prstGeom prst="rect">
            <a:avLst/>
          </a:prstGeom>
          <a:ln w="12700">
            <a:solidFill>
              <a:schemeClr val="tx1"/>
            </a:solidFill>
          </a:ln>
        </p:spPr>
      </p:pic>
    </p:spTree>
    <p:extLst>
      <p:ext uri="{BB962C8B-B14F-4D97-AF65-F5344CB8AC3E}">
        <p14:creationId xmlns:p14="http://schemas.microsoft.com/office/powerpoint/2010/main" val="24244484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2405"/>
            <a:ext cx="10972800" cy="1006677"/>
          </a:xfrm>
        </p:spPr>
        <p:txBody>
          <a:bodyPr>
            <a:normAutofit fontScale="90000"/>
          </a:bodyPr>
          <a:lstStyle/>
          <a:p>
            <a:pPr marL="571500" indent="-571500">
              <a:buFont typeface="Arial" panose="020B0604020202020204" pitchFamily="34" charset="0"/>
              <a:buChar char="•"/>
            </a:pPr>
            <a:r>
              <a:rPr lang="en-US" sz="3600" dirty="0" smtClean="0"/>
              <a:t>Shading </a:t>
            </a:r>
            <a:br>
              <a:rPr lang="en-US" sz="3600" dirty="0" smtClean="0"/>
            </a:br>
            <a:endParaRPr lang="en-US" sz="4400" dirty="0"/>
          </a:p>
        </p:txBody>
      </p:sp>
      <p:sp>
        <p:nvSpPr>
          <p:cNvPr id="4" name="Slide Number Placeholder 3"/>
          <p:cNvSpPr>
            <a:spLocks noGrp="1"/>
          </p:cNvSpPr>
          <p:nvPr>
            <p:ph type="sldNum" sz="quarter" idx="12"/>
          </p:nvPr>
        </p:nvSpPr>
        <p:spPr/>
        <p:txBody>
          <a:bodyPr/>
          <a:lstStyle/>
          <a:p>
            <a:fld id="{401CF334-2D5C-4859-84A6-CA7E6E43FAEB}" type="slidenum">
              <a:rPr lang="en-US" smtClean="0"/>
              <a:t>16</a:t>
            </a:fld>
            <a:endParaRPr lang="en-US"/>
          </a:p>
        </p:txBody>
      </p:sp>
      <p:sp>
        <p:nvSpPr>
          <p:cNvPr id="7" name="Rectangle 6"/>
          <p:cNvSpPr/>
          <p:nvPr/>
        </p:nvSpPr>
        <p:spPr>
          <a:xfrm>
            <a:off x="838200" y="1619750"/>
            <a:ext cx="4406900" cy="369332"/>
          </a:xfrm>
          <a:prstGeom prst="rect">
            <a:avLst/>
          </a:prstGeom>
        </p:spPr>
        <p:txBody>
          <a:bodyPr wrap="square">
            <a:spAutoFit/>
          </a:bodyPr>
          <a:lstStyle/>
          <a:p>
            <a:r>
              <a:rPr lang="en-US" b="1" dirty="0" smtClean="0">
                <a:solidFill>
                  <a:srgbClr val="000000"/>
                </a:solidFill>
                <a:latin typeface="Times New Roman" panose="02020603050405020304" pitchFamily="18" charset="0"/>
                <a:ea typeface="Calibri" panose="020F0502020204030204" pitchFamily="34" charset="0"/>
              </a:rPr>
              <a:t>Winter day (sun path 21/1 at 8:00 am )</a:t>
            </a:r>
            <a:endParaRPr lang="en-US" dirty="0"/>
          </a:p>
        </p:txBody>
      </p:sp>
      <p:sp>
        <p:nvSpPr>
          <p:cNvPr id="12" name="Rectangle 11"/>
          <p:cNvSpPr/>
          <p:nvPr/>
        </p:nvSpPr>
        <p:spPr>
          <a:xfrm>
            <a:off x="6510564" y="1619750"/>
            <a:ext cx="4406900" cy="369332"/>
          </a:xfrm>
          <a:prstGeom prst="rect">
            <a:avLst/>
          </a:prstGeom>
        </p:spPr>
        <p:txBody>
          <a:bodyPr wrap="square">
            <a:spAutoFit/>
          </a:bodyPr>
          <a:lstStyle/>
          <a:p>
            <a:r>
              <a:rPr lang="en-US" b="1" dirty="0" smtClean="0">
                <a:solidFill>
                  <a:srgbClr val="000000"/>
                </a:solidFill>
                <a:latin typeface="Times New Roman" panose="02020603050405020304" pitchFamily="18" charset="0"/>
                <a:ea typeface="Calibri" panose="020F0502020204030204" pitchFamily="34" charset="0"/>
              </a:rPr>
              <a:t>Winter day (sun path 21/1 at 2:00 pm )</a:t>
            </a:r>
            <a:endParaRPr lang="en-US" dirty="0"/>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466552" y="2493444"/>
            <a:ext cx="4991100" cy="3550285"/>
          </a:xfrm>
          <a:prstGeom prst="rect">
            <a:avLst/>
          </a:prstGeom>
          <a:ln w="12700">
            <a:solidFill>
              <a:schemeClr val="tx1"/>
            </a:solidFill>
          </a:ln>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5976851" y="2493444"/>
            <a:ext cx="5222236" cy="3550285"/>
          </a:xfrm>
          <a:prstGeom prst="rect">
            <a:avLst/>
          </a:prstGeom>
          <a:ln w="12700">
            <a:solidFill>
              <a:schemeClr val="tx1"/>
            </a:solidFill>
          </a:ln>
        </p:spPr>
      </p:pic>
    </p:spTree>
    <p:extLst>
      <p:ext uri="{BB962C8B-B14F-4D97-AF65-F5344CB8AC3E}">
        <p14:creationId xmlns:p14="http://schemas.microsoft.com/office/powerpoint/2010/main" val="42742435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9" y="1434387"/>
            <a:ext cx="10972800" cy="2404476"/>
          </a:xfrm>
        </p:spPr>
        <p:txBody>
          <a:bodyPr>
            <a:normAutofit lnSpcReduction="10000"/>
          </a:bodyPr>
          <a:lstStyle/>
          <a:p>
            <a:pPr>
              <a:lnSpc>
                <a:spcPct val="150000"/>
              </a:lnSpc>
              <a:buFont typeface="Wingdings" panose="05000000000000000000" pitchFamily="2" charset="2"/>
              <a:buChar char="v"/>
            </a:pPr>
            <a:r>
              <a:rPr lang="en-US" sz="2400" dirty="0" smtClean="0"/>
              <a:t> Heating </a:t>
            </a:r>
            <a:r>
              <a:rPr lang="en-US" sz="2400" dirty="0"/>
              <a:t>and cooling </a:t>
            </a:r>
            <a:r>
              <a:rPr lang="en-US" sz="2400" dirty="0" smtClean="0"/>
              <a:t>load </a:t>
            </a:r>
            <a:endParaRPr lang="en-US" sz="2400" b="1" dirty="0"/>
          </a:p>
          <a:p>
            <a:pPr marL="457200" indent="9525">
              <a:lnSpc>
                <a:spcPct val="150000"/>
              </a:lnSpc>
              <a:tabLst>
                <a:tab pos="1425575" algn="l"/>
              </a:tabLst>
            </a:pPr>
            <a:r>
              <a:rPr lang="en-US" sz="2400" dirty="0" smtClean="0"/>
              <a:t> Cooling load 77.4 kw</a:t>
            </a:r>
          </a:p>
          <a:p>
            <a:pPr marL="457200" indent="9525">
              <a:lnSpc>
                <a:spcPct val="150000"/>
              </a:lnSpc>
              <a:tabLst>
                <a:tab pos="1425575" algn="l"/>
              </a:tabLst>
            </a:pPr>
            <a:r>
              <a:rPr lang="en-US" sz="2400" dirty="0" smtClean="0"/>
              <a:t> Heating load 41.9 kw</a:t>
            </a:r>
          </a:p>
          <a:p>
            <a:pPr marL="0" indent="0">
              <a:lnSpc>
                <a:spcPct val="150000"/>
              </a:lnSpc>
              <a:buFont typeface="Wingdings" panose="05000000000000000000" pitchFamily="2" charset="2"/>
              <a:buChar char="v"/>
              <a:tabLst>
                <a:tab pos="1425575" algn="l"/>
              </a:tabLst>
            </a:pPr>
            <a:r>
              <a:rPr lang="en-US" sz="2400" b="1" dirty="0" smtClean="0"/>
              <a:t> Site </a:t>
            </a:r>
            <a:r>
              <a:rPr lang="en-US" sz="2400" b="1" dirty="0"/>
              <a:t>and Source Energy </a:t>
            </a:r>
          </a:p>
          <a:p>
            <a:pPr marL="457200" indent="0">
              <a:lnSpc>
                <a:spcPct val="150000"/>
              </a:lnSpc>
              <a:buNone/>
              <a:tabLst>
                <a:tab pos="1425575" algn="l"/>
              </a:tabLst>
            </a:pPr>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17</a:t>
            </a:fld>
            <a:endParaRPr lang="en-US"/>
          </a:p>
        </p:txBody>
      </p:sp>
      <p:sp>
        <p:nvSpPr>
          <p:cNvPr id="5" name="TextBox 4"/>
          <p:cNvSpPr txBox="1"/>
          <p:nvPr/>
        </p:nvSpPr>
        <p:spPr>
          <a:xfrm>
            <a:off x="609599" y="911167"/>
            <a:ext cx="3454792" cy="523220"/>
          </a:xfrm>
          <a:prstGeom prst="rect">
            <a:avLst/>
          </a:prstGeom>
          <a:noFill/>
          <a:ln>
            <a:solidFill>
              <a:schemeClr val="bg2"/>
            </a:solidFill>
          </a:ln>
        </p:spPr>
        <p:txBody>
          <a:bodyPr wrap="none" rtlCol="0">
            <a:spAutoFit/>
          </a:bodyPr>
          <a:lstStyle/>
          <a:p>
            <a:pPr marL="514350" indent="-514350">
              <a:buFont typeface="Wingdings" panose="05000000000000000000" pitchFamily="2" charset="2"/>
              <a:buChar char="Ø"/>
            </a:pPr>
            <a:r>
              <a:rPr lang="en-US" sz="2800" b="1" dirty="0" smtClean="0">
                <a:solidFill>
                  <a:schemeClr val="accent1">
                    <a:lumMod val="50000"/>
                  </a:schemeClr>
                </a:solidFill>
              </a:rPr>
              <a:t>Thermal Design </a:t>
            </a:r>
          </a:p>
        </p:txBody>
      </p:sp>
      <p:pic>
        <p:nvPicPr>
          <p:cNvPr id="6" name="image76.png"/>
          <p:cNvPicPr/>
          <p:nvPr/>
        </p:nvPicPr>
        <p:blipFill rotWithShape="1">
          <a:blip r:embed="rId2"/>
          <a:srcRect r="36992" b="5794"/>
          <a:stretch/>
        </p:blipFill>
        <p:spPr>
          <a:xfrm>
            <a:off x="6514529" y="3838862"/>
            <a:ext cx="5067870" cy="2021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rotWithShape="1">
          <a:blip r:embed="rId3">
            <a:extLst>
              <a:ext uri="{28A0092B-C50C-407E-A947-70E740481C1C}">
                <a14:useLocalDpi xmlns:a14="http://schemas.microsoft.com/office/drawing/2010/main" val="0"/>
              </a:ext>
            </a:extLst>
          </a:blip>
          <a:srcRect t="17814" r="414" b="8206"/>
          <a:stretch/>
        </p:blipFill>
        <p:spPr bwMode="auto">
          <a:xfrm>
            <a:off x="609599" y="3838863"/>
            <a:ext cx="5368119" cy="20215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2" name="TextBox 1"/>
          <p:cNvSpPr txBox="1"/>
          <p:nvPr/>
        </p:nvSpPr>
        <p:spPr>
          <a:xfrm>
            <a:off x="1555844" y="5955269"/>
            <a:ext cx="3016155" cy="369332"/>
          </a:xfrm>
          <a:prstGeom prst="rect">
            <a:avLst/>
          </a:prstGeom>
          <a:noFill/>
          <a:ln>
            <a:solidFill>
              <a:schemeClr val="bg2"/>
            </a:solidFill>
          </a:ln>
        </p:spPr>
        <p:txBody>
          <a:bodyPr wrap="square" rtlCol="0">
            <a:spAutoFit/>
          </a:bodyPr>
          <a:lstStyle/>
          <a:p>
            <a:r>
              <a:rPr lang="en-US" dirty="0" smtClean="0"/>
              <a:t>Old  total site energy </a:t>
            </a:r>
          </a:p>
        </p:txBody>
      </p:sp>
      <p:sp>
        <p:nvSpPr>
          <p:cNvPr id="9" name="TextBox 8"/>
          <p:cNvSpPr txBox="1"/>
          <p:nvPr/>
        </p:nvSpPr>
        <p:spPr>
          <a:xfrm>
            <a:off x="7540386" y="5926329"/>
            <a:ext cx="3016155" cy="369332"/>
          </a:xfrm>
          <a:prstGeom prst="rect">
            <a:avLst/>
          </a:prstGeom>
          <a:noFill/>
          <a:ln>
            <a:solidFill>
              <a:schemeClr val="bg2"/>
            </a:solidFill>
          </a:ln>
        </p:spPr>
        <p:txBody>
          <a:bodyPr wrap="square" rtlCol="0">
            <a:spAutoFit/>
          </a:bodyPr>
          <a:lstStyle/>
          <a:p>
            <a:r>
              <a:rPr lang="en-US" dirty="0" smtClean="0"/>
              <a:t>New total site energy </a:t>
            </a:r>
          </a:p>
        </p:txBody>
      </p:sp>
    </p:spTree>
    <p:extLst>
      <p:ext uri="{BB962C8B-B14F-4D97-AF65-F5344CB8AC3E}">
        <p14:creationId xmlns:p14="http://schemas.microsoft.com/office/powerpoint/2010/main" val="2533371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01CF334-2D5C-4859-84A6-CA7E6E43FAEB}" type="slidenum">
              <a:rPr lang="en-US" smtClean="0"/>
              <a:t>18</a:t>
            </a:fld>
            <a:endParaRPr lang="en-US"/>
          </a:p>
        </p:txBody>
      </p:sp>
      <p:sp>
        <p:nvSpPr>
          <p:cNvPr id="5" name="TextBox 4"/>
          <p:cNvSpPr txBox="1"/>
          <p:nvPr/>
        </p:nvSpPr>
        <p:spPr>
          <a:xfrm>
            <a:off x="609599" y="922587"/>
            <a:ext cx="2818400" cy="400110"/>
          </a:xfrm>
          <a:prstGeom prst="rect">
            <a:avLst/>
          </a:prstGeom>
          <a:noFill/>
          <a:ln>
            <a:solidFill>
              <a:schemeClr val="bg2"/>
            </a:solidFill>
          </a:ln>
        </p:spPr>
        <p:txBody>
          <a:bodyPr wrap="none" rtlCol="0">
            <a:spAutoFit/>
          </a:bodyPr>
          <a:lstStyle/>
          <a:p>
            <a:pPr marL="514350" indent="-514350">
              <a:buFont typeface="Wingdings" panose="05000000000000000000" pitchFamily="2" charset="2"/>
              <a:buChar char="Ø"/>
            </a:pPr>
            <a:r>
              <a:rPr lang="en-US" sz="2000" b="1" dirty="0" smtClean="0">
                <a:solidFill>
                  <a:schemeClr val="accent1">
                    <a:lumMod val="50000"/>
                  </a:schemeClr>
                </a:solidFill>
              </a:rPr>
              <a:t>Comfort PMV-Set</a:t>
            </a:r>
          </a:p>
        </p:txBody>
      </p:sp>
      <p:pic>
        <p:nvPicPr>
          <p:cNvPr id="7" name="image23.png" descr="C:\Users\OSAMA KHOUERH\Desktop\com.png"/>
          <p:cNvPicPr/>
          <p:nvPr/>
        </p:nvPicPr>
        <p:blipFill rotWithShape="1">
          <a:blip r:embed="rId2"/>
          <a:srcRect t="65398"/>
          <a:stretch/>
        </p:blipFill>
        <p:spPr>
          <a:xfrm>
            <a:off x="489856" y="4390056"/>
            <a:ext cx="10733314" cy="2132983"/>
          </a:xfrm>
          <a:prstGeom prst="rect">
            <a:avLst/>
          </a:prstGeom>
          <a:ln/>
        </p:spPr>
      </p:pic>
      <p:sp>
        <p:nvSpPr>
          <p:cNvPr id="2" name="TextBox 1"/>
          <p:cNvSpPr txBox="1"/>
          <p:nvPr/>
        </p:nvSpPr>
        <p:spPr>
          <a:xfrm>
            <a:off x="1050877" y="1336469"/>
            <a:ext cx="1880643" cy="369332"/>
          </a:xfrm>
          <a:prstGeom prst="rect">
            <a:avLst/>
          </a:prstGeom>
          <a:noFill/>
          <a:ln>
            <a:solidFill>
              <a:schemeClr val="bg2"/>
            </a:solidFill>
          </a:ln>
        </p:spPr>
        <p:txBody>
          <a:bodyPr wrap="none" rtlCol="0">
            <a:spAutoFit/>
          </a:bodyPr>
          <a:lstStyle/>
          <a:p>
            <a:r>
              <a:rPr lang="en-US" dirty="0" smtClean="0"/>
              <a:t>Old PMV graph </a:t>
            </a:r>
          </a:p>
        </p:txBody>
      </p:sp>
      <p:sp>
        <p:nvSpPr>
          <p:cNvPr id="8" name="TextBox 7"/>
          <p:cNvSpPr txBox="1"/>
          <p:nvPr/>
        </p:nvSpPr>
        <p:spPr>
          <a:xfrm>
            <a:off x="1050876" y="4006952"/>
            <a:ext cx="1986441" cy="369332"/>
          </a:xfrm>
          <a:prstGeom prst="rect">
            <a:avLst/>
          </a:prstGeom>
          <a:noFill/>
          <a:ln>
            <a:solidFill>
              <a:schemeClr val="bg2"/>
            </a:solidFill>
          </a:ln>
        </p:spPr>
        <p:txBody>
          <a:bodyPr wrap="none" rtlCol="0">
            <a:spAutoFit/>
          </a:bodyPr>
          <a:lstStyle/>
          <a:p>
            <a:r>
              <a:rPr lang="en-US" dirty="0" smtClean="0"/>
              <a:t>New PMV graph </a:t>
            </a:r>
          </a:p>
        </p:txBody>
      </p:sp>
      <p:pic>
        <p:nvPicPr>
          <p:cNvPr id="9" name="Picture 8"/>
          <p:cNvPicPr/>
          <p:nvPr/>
        </p:nvPicPr>
        <p:blipFill rotWithShape="1">
          <a:blip r:embed="rId3" cstate="print">
            <a:extLst>
              <a:ext uri="{28A0092B-C50C-407E-A947-70E740481C1C}">
                <a14:useLocalDpi xmlns:a14="http://schemas.microsoft.com/office/drawing/2010/main" val="0"/>
              </a:ext>
            </a:extLst>
          </a:blip>
          <a:srcRect t="65509"/>
          <a:stretch/>
        </p:blipFill>
        <p:spPr bwMode="auto">
          <a:xfrm>
            <a:off x="489856" y="1765765"/>
            <a:ext cx="10733314" cy="187458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66970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10972800" cy="1143000"/>
          </a:xfrm>
        </p:spPr>
        <p:txBody>
          <a:bodyPr>
            <a:noAutofit/>
          </a:bodyPr>
          <a:lstStyle/>
          <a:p>
            <a:pPr marL="685800" indent="-685800">
              <a:buFont typeface="Arial" panose="020B0604020202020204" pitchFamily="34" charset="0"/>
              <a:buChar char="•"/>
            </a:pPr>
            <a:r>
              <a:rPr lang="en-US" sz="3600" dirty="0">
                <a:latin typeface="Times New Roman" pitchFamily="18" charset="0"/>
                <a:cs typeface="Times New Roman" pitchFamily="18" charset="0"/>
              </a:rPr>
              <a:t>daylight </a:t>
            </a:r>
            <a:r>
              <a:rPr lang="en-US" sz="3600" dirty="0" smtClean="0">
                <a:latin typeface="Times New Roman" pitchFamily="18" charset="0"/>
                <a:cs typeface="Times New Roman" pitchFamily="18" charset="0"/>
              </a:rPr>
              <a:t>analysis</a:t>
            </a:r>
            <a:r>
              <a:rPr lang="en-US" sz="3600" b="1" dirty="0"/>
              <a:t/>
            </a:r>
            <a:br>
              <a:rPr lang="en-US" sz="3600" b="1" dirty="0"/>
            </a:br>
            <a:endParaRPr lang="en-US" sz="3200" dirty="0"/>
          </a:p>
        </p:txBody>
      </p:sp>
      <p:sp>
        <p:nvSpPr>
          <p:cNvPr id="4" name="Slide Number Placeholder 3"/>
          <p:cNvSpPr>
            <a:spLocks noGrp="1"/>
          </p:cNvSpPr>
          <p:nvPr>
            <p:ph type="sldNum" sz="quarter" idx="12"/>
          </p:nvPr>
        </p:nvSpPr>
        <p:spPr/>
        <p:txBody>
          <a:bodyPr/>
          <a:lstStyle/>
          <a:p>
            <a:fld id="{401CF334-2D5C-4859-84A6-CA7E6E43FAEB}" type="slidenum">
              <a:rPr lang="en-US" smtClean="0"/>
              <a:t>19</a:t>
            </a:fld>
            <a:endParaRPr lang="en-US"/>
          </a:p>
        </p:txBody>
      </p:sp>
      <p:pic>
        <p:nvPicPr>
          <p:cNvPr id="5" name="image37.png"/>
          <p:cNvPicPr>
            <a:picLocks noGrp="1"/>
          </p:cNvPicPr>
          <p:nvPr>
            <p:ph idx="1"/>
          </p:nvPr>
        </p:nvPicPr>
        <p:blipFill>
          <a:blip r:embed="rId2"/>
          <a:srcRect/>
          <a:stretch>
            <a:fillRect/>
          </a:stretch>
        </p:blipFill>
        <p:spPr>
          <a:xfrm>
            <a:off x="4798638" y="1573307"/>
            <a:ext cx="7579699" cy="3994992"/>
          </a:xfrm>
          <a:prstGeom prst="rect">
            <a:avLst/>
          </a:prstGeom>
          <a:ln/>
        </p:spPr>
      </p:pic>
      <p:graphicFrame>
        <p:nvGraphicFramePr>
          <p:cNvPr id="6" name="Table 5"/>
          <p:cNvGraphicFramePr>
            <a:graphicFrameLocks noGrp="1"/>
          </p:cNvGraphicFramePr>
          <p:nvPr>
            <p:extLst>
              <p:ext uri="{D42A27DB-BD31-4B8C-83A1-F6EECF244321}">
                <p14:modId xmlns:p14="http://schemas.microsoft.com/office/powerpoint/2010/main" val="1239534811"/>
              </p:ext>
            </p:extLst>
          </p:nvPr>
        </p:nvGraphicFramePr>
        <p:xfrm>
          <a:off x="609600" y="2297057"/>
          <a:ext cx="3549934" cy="2710239"/>
        </p:xfrm>
        <a:graphic>
          <a:graphicData uri="http://schemas.openxmlformats.org/drawingml/2006/table">
            <a:tbl>
              <a:tblPr rtl="1" firstRow="1" bandRow="1">
                <a:tableStyleId>{5C22544A-7EE6-4342-B048-85BDC9FD1C3A}</a:tableStyleId>
              </a:tblPr>
              <a:tblGrid>
                <a:gridCol w="1774967">
                  <a:extLst>
                    <a:ext uri="{9D8B030D-6E8A-4147-A177-3AD203B41FA5}">
                      <a16:colId xmlns:a16="http://schemas.microsoft.com/office/drawing/2014/main" val="20000"/>
                    </a:ext>
                  </a:extLst>
                </a:gridCol>
                <a:gridCol w="1774967">
                  <a:extLst>
                    <a:ext uri="{9D8B030D-6E8A-4147-A177-3AD203B41FA5}">
                      <a16:colId xmlns:a16="http://schemas.microsoft.com/office/drawing/2014/main" val="20001"/>
                    </a:ext>
                  </a:extLst>
                </a:gridCol>
              </a:tblGrid>
              <a:tr h="4688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Times New Roman" panose="02020603050405020304" pitchFamily="18" charset="0"/>
                          <a:ea typeface="+mn-ea"/>
                          <a:cs typeface="Times New Roman" panose="02020603050405020304" pitchFamily="18" charset="0"/>
                        </a:rPr>
                        <a:t>D.F%</a:t>
                      </a:r>
                      <a:endParaRPr lang="ar-JO" sz="2000" kern="1200" dirty="0" smtClean="0">
                        <a:solidFill>
                          <a:schemeClr val="tx1"/>
                        </a:solidFill>
                        <a:latin typeface="Times New Roman" panose="02020603050405020304" pitchFamily="18" charset="0"/>
                        <a:ea typeface="+mn-ea"/>
                        <a:cs typeface="Times New Roman" panose="02020603050405020304" pitchFamily="18" charset="0"/>
                      </a:endParaRPr>
                    </a:p>
                    <a:p>
                      <a:pPr marL="0" algn="ctr" defTabSz="914400" rtl="0" eaLnBrk="1" latinLnBrk="0" hangingPunct="1"/>
                      <a:endParaRPr lang="ar-JO" sz="18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ctr" defTabSz="914400" rtl="0" eaLnBrk="1" latinLnBrk="0" hangingPunct="1"/>
                      <a:r>
                        <a:rPr lang="en-US" sz="2000" kern="1200" dirty="0" smtClean="0">
                          <a:solidFill>
                            <a:schemeClr val="tx1"/>
                          </a:solidFill>
                          <a:latin typeface="Times New Roman" panose="02020603050405020304" pitchFamily="18" charset="0"/>
                          <a:ea typeface="+mn-ea"/>
                          <a:cs typeface="Times New Roman" panose="02020603050405020304" pitchFamily="18" charset="0"/>
                        </a:rPr>
                        <a:t>Space </a:t>
                      </a:r>
                      <a:endParaRPr lang="ar-JO" sz="2000" kern="1200" dirty="0">
                        <a:solidFill>
                          <a:schemeClr val="tx1"/>
                        </a:solidFill>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val="10000"/>
                  </a:ext>
                </a:extLst>
              </a:tr>
              <a:tr h="679893">
                <a:tc>
                  <a:txBody>
                    <a:bodyPr/>
                    <a:lstStyle/>
                    <a:p>
                      <a:pPr algn="ctr" rtl="0"/>
                      <a:r>
                        <a:rPr lang="en-US" dirty="0" smtClean="0">
                          <a:latin typeface="Times New Roman" panose="02020603050405020304" pitchFamily="18" charset="0"/>
                          <a:cs typeface="Times New Roman" panose="02020603050405020304" pitchFamily="18" charset="0"/>
                        </a:rPr>
                        <a:t>3.64</a:t>
                      </a:r>
                      <a:endParaRPr lang="ar-JO" dirty="0">
                        <a:latin typeface="Times New Roman" panose="02020603050405020304" pitchFamily="18" charset="0"/>
                        <a:cs typeface="Times New Roman" panose="02020603050405020304" pitchFamily="18" charset="0"/>
                      </a:endParaRPr>
                    </a:p>
                  </a:txBody>
                  <a:tcPr/>
                </a:tc>
                <a:tc>
                  <a:txBody>
                    <a:bodyPr/>
                    <a:lstStyle/>
                    <a:p>
                      <a:pPr algn="ctr" rtl="0"/>
                      <a:r>
                        <a:rPr lang="en-US" dirty="0" smtClean="0">
                          <a:latin typeface="Times New Roman" panose="02020603050405020304" pitchFamily="18" charset="0"/>
                          <a:cs typeface="Times New Roman" panose="02020603050405020304" pitchFamily="18" charset="0"/>
                        </a:rPr>
                        <a:t>Meeting hall</a:t>
                      </a:r>
                      <a:endParaRPr lang="ar-J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679893">
                <a:tc>
                  <a:txBody>
                    <a:bodyPr/>
                    <a:lstStyle/>
                    <a:p>
                      <a:pPr algn="ctr" rtl="0"/>
                      <a:r>
                        <a:rPr lang="en-US" dirty="0" smtClean="0">
                          <a:latin typeface="Times New Roman" panose="02020603050405020304" pitchFamily="18" charset="0"/>
                          <a:cs typeface="Times New Roman" panose="02020603050405020304" pitchFamily="18" charset="0"/>
                        </a:rPr>
                        <a:t>5.23</a:t>
                      </a:r>
                      <a:endParaRPr lang="ar-JO" dirty="0">
                        <a:latin typeface="Times New Roman" panose="02020603050405020304" pitchFamily="18" charset="0"/>
                        <a:cs typeface="Times New Roman" panose="02020603050405020304" pitchFamily="18" charset="0"/>
                      </a:endParaRPr>
                    </a:p>
                  </a:txBody>
                  <a:tcPr/>
                </a:tc>
                <a:tc>
                  <a:txBody>
                    <a:bodyPr/>
                    <a:lstStyle/>
                    <a:p>
                      <a:pPr algn="ctr" rtl="0"/>
                      <a:r>
                        <a:rPr lang="en-US" dirty="0" smtClean="0">
                          <a:latin typeface="Times New Roman" panose="02020603050405020304" pitchFamily="18" charset="0"/>
                          <a:cs typeface="Times New Roman" panose="02020603050405020304" pitchFamily="18" charset="0"/>
                        </a:rPr>
                        <a:t>Reception</a:t>
                      </a:r>
                      <a:endParaRPr lang="ar-J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679893">
                <a:tc>
                  <a:txBody>
                    <a:bodyPr/>
                    <a:lstStyle/>
                    <a:p>
                      <a:pPr algn="ctr" rtl="0"/>
                      <a:r>
                        <a:rPr lang="en-US" dirty="0" smtClean="0">
                          <a:latin typeface="Times New Roman" panose="02020603050405020304" pitchFamily="18" charset="0"/>
                          <a:cs typeface="Times New Roman" panose="02020603050405020304" pitchFamily="18" charset="0"/>
                        </a:rPr>
                        <a:t>5.61</a:t>
                      </a:r>
                      <a:endParaRPr lang="ar-JO" dirty="0">
                        <a:latin typeface="Times New Roman" panose="02020603050405020304" pitchFamily="18" charset="0"/>
                        <a:cs typeface="Times New Roman" panose="02020603050405020304" pitchFamily="18" charset="0"/>
                      </a:endParaRPr>
                    </a:p>
                  </a:txBody>
                  <a:tcPr/>
                </a:tc>
                <a:tc>
                  <a:txBody>
                    <a:bodyPr/>
                    <a:lstStyle/>
                    <a:p>
                      <a:pPr algn="ctr" rtl="0"/>
                      <a:r>
                        <a:rPr lang="en-US" dirty="0" smtClean="0">
                          <a:latin typeface="Times New Roman" panose="02020603050405020304" pitchFamily="18" charset="0"/>
                          <a:cs typeface="Times New Roman" panose="02020603050405020304" pitchFamily="18" charset="0"/>
                        </a:rPr>
                        <a:t>Medical committee</a:t>
                      </a:r>
                      <a:endParaRPr lang="ar-JO"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34362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B15F-BD13-44C2-833A-0FBE909DD144}"/>
              </a:ext>
            </a:extLst>
          </p:cNvPr>
          <p:cNvSpPr>
            <a:spLocks noGrp="1"/>
          </p:cNvSpPr>
          <p:nvPr>
            <p:ph type="title"/>
          </p:nvPr>
        </p:nvSpPr>
        <p:spPr>
          <a:xfrm>
            <a:off x="1219200" y="518761"/>
            <a:ext cx="10972800" cy="1143000"/>
          </a:xfrm>
        </p:spPr>
        <p:txBody>
          <a:bodyPr>
            <a:normAutofit/>
          </a:bodyPr>
          <a:lstStyle/>
          <a:p>
            <a:r>
              <a:rPr lang="en-GB" sz="4000" dirty="0" smtClean="0">
                <a:latin typeface="+mn-lt"/>
                <a:cs typeface="Times New Roman" panose="02020603050405020304" pitchFamily="18" charset="0"/>
              </a:rPr>
              <a:t>Contents:</a:t>
            </a:r>
            <a:endParaRPr lang="en-US" sz="4000" dirty="0">
              <a:latin typeface="+mn-lt"/>
              <a:cs typeface="Times New Roman" panose="02020603050405020304" pitchFamily="18" charset="0"/>
            </a:endParaRPr>
          </a:p>
        </p:txBody>
      </p:sp>
      <p:sp>
        <p:nvSpPr>
          <p:cNvPr id="4" name="Content Placeholder 2">
            <a:extLst>
              <a:ext uri="{FF2B5EF4-FFF2-40B4-BE49-F238E27FC236}">
                <a16:creationId xmlns:a16="http://schemas.microsoft.com/office/drawing/2014/main" id="{0D2CF41B-FFFA-49F3-B0A6-581CF1A3DFC6}"/>
              </a:ext>
            </a:extLst>
          </p:cNvPr>
          <p:cNvSpPr>
            <a:spLocks noGrp="1"/>
          </p:cNvSpPr>
          <p:nvPr>
            <p:ph idx="1"/>
          </p:nvPr>
        </p:nvSpPr>
        <p:spPr>
          <a:xfrm>
            <a:off x="1219200" y="1751913"/>
            <a:ext cx="10972800" cy="4389120"/>
          </a:xfrm>
        </p:spPr>
        <p:txBody>
          <a:bodyPr>
            <a:normAutofit/>
          </a:bodyPr>
          <a:lstStyle/>
          <a:p>
            <a:pPr marL="800100" indent="-457200">
              <a:lnSpc>
                <a:spcPct val="150000"/>
              </a:lnSpc>
              <a:buFont typeface="Wingdings" panose="05000000000000000000" pitchFamily="2" charset="2"/>
              <a:buChar char="Ø"/>
            </a:pPr>
            <a:r>
              <a:rPr lang="en-GB" sz="2800" b="1" dirty="0"/>
              <a:t>Site </a:t>
            </a:r>
            <a:r>
              <a:rPr lang="en-US" sz="2800" b="1" dirty="0"/>
              <a:t>analysis </a:t>
            </a:r>
          </a:p>
          <a:p>
            <a:pPr marL="800100" indent="-457200">
              <a:lnSpc>
                <a:spcPct val="150000"/>
              </a:lnSpc>
              <a:buFont typeface="Wingdings" panose="05000000000000000000" pitchFamily="2" charset="2"/>
              <a:buChar char="Ø"/>
            </a:pPr>
            <a:r>
              <a:rPr lang="en-US" sz="2800" b="1" dirty="0" smtClean="0">
                <a:cs typeface="Times New Roman" panose="02020603050405020304" pitchFamily="18" charset="0"/>
              </a:rPr>
              <a:t>Architectural Design</a:t>
            </a:r>
          </a:p>
          <a:p>
            <a:pPr marL="800100" indent="-457200">
              <a:lnSpc>
                <a:spcPct val="150000"/>
              </a:lnSpc>
              <a:buFont typeface="Wingdings" panose="05000000000000000000" pitchFamily="2" charset="2"/>
              <a:buChar char="Ø"/>
            </a:pPr>
            <a:r>
              <a:rPr lang="en-US" sz="2800" b="1" dirty="0">
                <a:cs typeface="Times New Roman" panose="02020603050405020304" pitchFamily="18" charset="0"/>
              </a:rPr>
              <a:t>Environmental</a:t>
            </a:r>
            <a:r>
              <a:rPr lang="en-US" sz="2800" b="1" dirty="0">
                <a:cs typeface="Calibri" panose="020F0502020204030204" pitchFamily="34" charset="0"/>
              </a:rPr>
              <a:t> </a:t>
            </a:r>
            <a:r>
              <a:rPr lang="en-US" sz="2800" b="1" dirty="0">
                <a:cs typeface="Times New Roman" panose="02020603050405020304" pitchFamily="18" charset="0"/>
              </a:rPr>
              <a:t>Design</a:t>
            </a:r>
            <a:r>
              <a:rPr lang="en-US" sz="2800" b="1" dirty="0">
                <a:cs typeface="Calibri" panose="020F0502020204030204" pitchFamily="34" charset="0"/>
              </a:rPr>
              <a:t> </a:t>
            </a:r>
            <a:endParaRPr lang="en-US" sz="2800" b="1" dirty="0" smtClean="0">
              <a:cs typeface="Times New Roman" panose="02020603050405020304" pitchFamily="18" charset="0"/>
            </a:endParaRPr>
          </a:p>
          <a:p>
            <a:pPr marL="800100" indent="-457200">
              <a:lnSpc>
                <a:spcPct val="150000"/>
              </a:lnSpc>
              <a:buFont typeface="Wingdings" panose="05000000000000000000" pitchFamily="2" charset="2"/>
              <a:buChar char="Ø"/>
            </a:pPr>
            <a:r>
              <a:rPr lang="en-US" sz="2800" b="1" dirty="0" smtClean="0">
                <a:cs typeface="Times New Roman" panose="02020603050405020304" pitchFamily="18" charset="0"/>
              </a:rPr>
              <a:t>Structural system Design</a:t>
            </a:r>
          </a:p>
          <a:p>
            <a:pPr marL="800100" indent="-457200">
              <a:lnSpc>
                <a:spcPct val="150000"/>
              </a:lnSpc>
              <a:buFont typeface="Wingdings" panose="05000000000000000000" pitchFamily="2" charset="2"/>
              <a:buChar char="Ø"/>
            </a:pPr>
            <a:r>
              <a:rPr lang="en-US" sz="2800" b="1" dirty="0" smtClean="0">
                <a:cs typeface="Times New Roman" panose="02020603050405020304" pitchFamily="18" charset="0"/>
              </a:rPr>
              <a:t>Electro-Mechanical system Design</a:t>
            </a:r>
          </a:p>
          <a:p>
            <a:pPr marL="800100" indent="-457200">
              <a:lnSpc>
                <a:spcPct val="150000"/>
              </a:lnSpc>
              <a:buFont typeface="Wingdings" panose="05000000000000000000" pitchFamily="2" charset="2"/>
              <a:buChar char="Ø"/>
            </a:pPr>
            <a:r>
              <a:rPr lang="en-US" sz="2800" b="1" dirty="0" smtClean="0">
                <a:cs typeface="Times New Roman" panose="02020603050405020304" pitchFamily="18" charset="0"/>
              </a:rPr>
              <a:t>Quantity</a:t>
            </a:r>
            <a:r>
              <a:rPr lang="en-US" sz="2800" b="1" cap="small" dirty="0" smtClean="0">
                <a:cs typeface="Times New Roman" panose="02020603050405020304" pitchFamily="18" charset="0"/>
              </a:rPr>
              <a:t> </a:t>
            </a:r>
            <a:r>
              <a:rPr lang="en-US" sz="2800" b="1" dirty="0">
                <a:cs typeface="Times New Roman" panose="02020603050405020304" pitchFamily="18" charset="0"/>
              </a:rPr>
              <a:t>Survey</a:t>
            </a:r>
            <a:r>
              <a:rPr lang="en-US" sz="2800" b="1" cap="small" dirty="0" smtClean="0">
                <a:cs typeface="Times New Roman" panose="02020603050405020304" pitchFamily="18" charset="0"/>
              </a:rPr>
              <a:t> </a:t>
            </a:r>
            <a:r>
              <a:rPr lang="en-US" sz="2800" b="1" dirty="0">
                <a:cs typeface="Times New Roman" panose="02020603050405020304" pitchFamily="18" charset="0"/>
              </a:rPr>
              <a:t>and</a:t>
            </a:r>
            <a:r>
              <a:rPr lang="en-US" sz="2800" b="1" cap="small" dirty="0" smtClean="0">
                <a:cs typeface="Times New Roman" panose="02020603050405020304" pitchFamily="18" charset="0"/>
              </a:rPr>
              <a:t> </a:t>
            </a:r>
            <a:r>
              <a:rPr lang="en-US" sz="2800" b="1" dirty="0" smtClean="0">
                <a:cs typeface="Times New Roman" panose="02020603050405020304" pitchFamily="18" charset="0"/>
              </a:rPr>
              <a:t>Cost</a:t>
            </a:r>
            <a:endParaRPr lang="en-US" sz="2800" b="1" dirty="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2</a:t>
            </a:fld>
            <a:endParaRPr lang="en-US"/>
          </a:p>
        </p:txBody>
      </p:sp>
    </p:spTree>
    <p:extLst>
      <p:ext uri="{BB962C8B-B14F-4D97-AF65-F5344CB8AC3E}">
        <p14:creationId xmlns:p14="http://schemas.microsoft.com/office/powerpoint/2010/main" val="40780756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144" y="2623040"/>
            <a:ext cx="10972800" cy="1143000"/>
          </a:xfrm>
        </p:spPr>
        <p:txBody>
          <a:bodyPr>
            <a:normAutofit/>
          </a:bodyPr>
          <a:lstStyle/>
          <a:p>
            <a:pPr algn="ctr"/>
            <a:r>
              <a:rPr lang="en-US" sz="6000" b="1" dirty="0" smtClean="0">
                <a:latin typeface="Times New Roman" panose="02020603050405020304" pitchFamily="18" charset="0"/>
                <a:cs typeface="Times New Roman" panose="02020603050405020304" pitchFamily="18" charset="0"/>
              </a:rPr>
              <a:t>Acoustics Design</a:t>
            </a:r>
            <a:endParaRPr lang="en-US" sz="60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20</a:t>
            </a:fld>
            <a:endParaRPr lang="en-US"/>
          </a:p>
        </p:txBody>
      </p:sp>
    </p:spTree>
    <p:extLst>
      <p:ext uri="{BB962C8B-B14F-4D97-AF65-F5344CB8AC3E}">
        <p14:creationId xmlns:p14="http://schemas.microsoft.com/office/powerpoint/2010/main" val="20370120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416417" y="1137142"/>
            <a:ext cx="6177566" cy="752384"/>
          </a:xfrm>
          <a:prstGeom prst="rect">
            <a:avLst/>
          </a:prstGeom>
        </p:spPr>
        <p:txBody>
          <a:bodyPr vert="horz" lIns="0" rIns="0" bIns="0" anchor="b">
            <a:normAutofit fontScale="75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RT60 (Reverberation Time)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21</a:t>
            </a:fld>
            <a:endParaRPr lang="en-US"/>
          </a:p>
        </p:txBody>
      </p:sp>
      <p:pic>
        <p:nvPicPr>
          <p:cNvPr id="13" name="Picture 12"/>
          <p:cNvPicPr/>
          <p:nvPr/>
        </p:nvPicPr>
        <p:blipFill>
          <a:blip r:embed="rId2"/>
          <a:stretch>
            <a:fillRect/>
          </a:stretch>
        </p:blipFill>
        <p:spPr>
          <a:xfrm>
            <a:off x="3622183" y="2232979"/>
            <a:ext cx="5943600" cy="3965575"/>
          </a:xfrm>
          <a:prstGeom prst="rect">
            <a:avLst/>
          </a:prstGeom>
        </p:spPr>
      </p:pic>
      <p:sp>
        <p:nvSpPr>
          <p:cNvPr id="14" name="Title 1"/>
          <p:cNvSpPr txBox="1">
            <a:spLocks/>
          </p:cNvSpPr>
          <p:nvPr/>
        </p:nvSpPr>
        <p:spPr>
          <a:xfrm>
            <a:off x="286184" y="2818420"/>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Multi purpose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29871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47730" y="611490"/>
            <a:ext cx="6177566" cy="752384"/>
          </a:xfrm>
          <a:prstGeom prst="rect">
            <a:avLst/>
          </a:prstGeom>
        </p:spPr>
        <p:txBody>
          <a:bodyPr vert="horz" lIns="0" rIns="0" bIns="0" anchor="b">
            <a:normAutofit fontScale="75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RT60 (Reverberation Time)</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1612764" y="1606629"/>
            <a:ext cx="3470910" cy="2819717"/>
          </a:xfrm>
          <a:prstGeom prst="rect">
            <a:avLst/>
          </a:prstGeom>
          <a:ln>
            <a:solidFill>
              <a:schemeClr val="tx1"/>
            </a:solidFill>
          </a:ln>
        </p:spPr>
      </p:pic>
      <p:pic>
        <p:nvPicPr>
          <p:cNvPr id="2" name="Picture 1"/>
          <p:cNvPicPr>
            <a:picLocks noChangeAspect="1"/>
          </p:cNvPicPr>
          <p:nvPr/>
        </p:nvPicPr>
        <p:blipFill>
          <a:blip r:embed="rId3"/>
          <a:stretch>
            <a:fillRect/>
          </a:stretch>
        </p:blipFill>
        <p:spPr>
          <a:xfrm>
            <a:off x="6208736" y="1486059"/>
            <a:ext cx="4572623" cy="3060858"/>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160386469"/>
              </p:ext>
            </p:extLst>
          </p:nvPr>
        </p:nvGraphicFramePr>
        <p:xfrm>
          <a:off x="1060270" y="4699158"/>
          <a:ext cx="9634077" cy="1855817"/>
        </p:xfrm>
        <a:graphic>
          <a:graphicData uri="http://schemas.openxmlformats.org/drawingml/2006/table">
            <a:tbl>
              <a:tblPr firstRow="1" firstCol="1" bandRow="1">
                <a:tableStyleId>{F5AB1C69-6EDB-4FF4-983F-18BD219EF322}</a:tableStyleId>
              </a:tblPr>
              <a:tblGrid>
                <a:gridCol w="1119853">
                  <a:extLst>
                    <a:ext uri="{9D8B030D-6E8A-4147-A177-3AD203B41FA5}">
                      <a16:colId xmlns:a16="http://schemas.microsoft.com/office/drawing/2014/main" val="20000"/>
                    </a:ext>
                  </a:extLst>
                </a:gridCol>
                <a:gridCol w="1633523">
                  <a:extLst>
                    <a:ext uri="{9D8B030D-6E8A-4147-A177-3AD203B41FA5}">
                      <a16:colId xmlns:a16="http://schemas.microsoft.com/office/drawing/2014/main" val="20001"/>
                    </a:ext>
                  </a:extLst>
                </a:gridCol>
                <a:gridCol w="736583">
                  <a:extLst>
                    <a:ext uri="{9D8B030D-6E8A-4147-A177-3AD203B41FA5}">
                      <a16:colId xmlns:a16="http://schemas.microsoft.com/office/drawing/2014/main" val="20002"/>
                    </a:ext>
                  </a:extLst>
                </a:gridCol>
                <a:gridCol w="736583">
                  <a:extLst>
                    <a:ext uri="{9D8B030D-6E8A-4147-A177-3AD203B41FA5}">
                      <a16:colId xmlns:a16="http://schemas.microsoft.com/office/drawing/2014/main" val="20003"/>
                    </a:ext>
                  </a:extLst>
                </a:gridCol>
                <a:gridCol w="736583">
                  <a:extLst>
                    <a:ext uri="{9D8B030D-6E8A-4147-A177-3AD203B41FA5}">
                      <a16:colId xmlns:a16="http://schemas.microsoft.com/office/drawing/2014/main" val="20004"/>
                    </a:ext>
                  </a:extLst>
                </a:gridCol>
                <a:gridCol w="736583">
                  <a:extLst>
                    <a:ext uri="{9D8B030D-6E8A-4147-A177-3AD203B41FA5}">
                      <a16:colId xmlns:a16="http://schemas.microsoft.com/office/drawing/2014/main" val="20005"/>
                    </a:ext>
                  </a:extLst>
                </a:gridCol>
                <a:gridCol w="823810">
                  <a:extLst>
                    <a:ext uri="{9D8B030D-6E8A-4147-A177-3AD203B41FA5}">
                      <a16:colId xmlns:a16="http://schemas.microsoft.com/office/drawing/2014/main" val="20006"/>
                    </a:ext>
                  </a:extLst>
                </a:gridCol>
                <a:gridCol w="823810">
                  <a:extLst>
                    <a:ext uri="{9D8B030D-6E8A-4147-A177-3AD203B41FA5}">
                      <a16:colId xmlns:a16="http://schemas.microsoft.com/office/drawing/2014/main" val="20007"/>
                    </a:ext>
                  </a:extLst>
                </a:gridCol>
                <a:gridCol w="749799">
                  <a:extLst>
                    <a:ext uri="{9D8B030D-6E8A-4147-A177-3AD203B41FA5}">
                      <a16:colId xmlns:a16="http://schemas.microsoft.com/office/drawing/2014/main" val="20008"/>
                    </a:ext>
                  </a:extLst>
                </a:gridCol>
                <a:gridCol w="749799">
                  <a:extLst>
                    <a:ext uri="{9D8B030D-6E8A-4147-A177-3AD203B41FA5}">
                      <a16:colId xmlns:a16="http://schemas.microsoft.com/office/drawing/2014/main" val="20009"/>
                    </a:ext>
                  </a:extLst>
                </a:gridCol>
                <a:gridCol w="690767">
                  <a:extLst>
                    <a:ext uri="{9D8B030D-6E8A-4147-A177-3AD203B41FA5}">
                      <a16:colId xmlns:a16="http://schemas.microsoft.com/office/drawing/2014/main" val="20010"/>
                    </a:ext>
                  </a:extLst>
                </a:gridCol>
                <a:gridCol w="96384">
                  <a:extLst>
                    <a:ext uri="{9D8B030D-6E8A-4147-A177-3AD203B41FA5}">
                      <a16:colId xmlns:a16="http://schemas.microsoft.com/office/drawing/2014/main" val="20011"/>
                    </a:ext>
                  </a:extLst>
                </a:gridCol>
              </a:tblGrid>
              <a:tr h="301337">
                <a:tc rowSpan="2">
                  <a:txBody>
                    <a:bodyPr/>
                    <a:lstStyle/>
                    <a:p>
                      <a:pPr marL="0" marR="0" algn="ctr">
                        <a:lnSpc>
                          <a:spcPct val="150000"/>
                        </a:lnSpc>
                        <a:spcBef>
                          <a:spcPts val="0"/>
                        </a:spcBef>
                        <a:spcAft>
                          <a:spcPts val="0"/>
                        </a:spcAft>
                      </a:pPr>
                      <a:r>
                        <a:rPr kumimoji="0" lang="en-US" sz="1800" b="1" kern="1200" dirty="0">
                          <a:solidFill>
                            <a:schemeClr val="lt1"/>
                          </a:solidFill>
                          <a:effectLst/>
                          <a:latin typeface="+mn-lt"/>
                          <a:ea typeface="+mn-ea"/>
                          <a:cs typeface="+mn-cs"/>
                        </a:rPr>
                        <a:t>Element</a:t>
                      </a:r>
                    </a:p>
                  </a:txBody>
                  <a:tcPr marL="68580" marR="68580" marT="0" marB="0" anchor="ctr"/>
                </a:tc>
                <a:tc rowSpan="2">
                  <a:txBody>
                    <a:bodyPr/>
                    <a:lstStyle/>
                    <a:p>
                      <a:pPr marL="0" marR="0" algn="ctr">
                        <a:lnSpc>
                          <a:spcPct val="150000"/>
                        </a:lnSpc>
                        <a:spcBef>
                          <a:spcPts val="0"/>
                        </a:spcBef>
                        <a:spcAft>
                          <a:spcPts val="0"/>
                        </a:spcAft>
                      </a:pPr>
                      <a:r>
                        <a:rPr kumimoji="0" lang="en-US" sz="1800" b="1" kern="1200" dirty="0">
                          <a:solidFill>
                            <a:schemeClr val="lt1"/>
                          </a:solidFill>
                          <a:effectLst/>
                          <a:latin typeface="+mn-lt"/>
                          <a:ea typeface="+mn-ea"/>
                          <a:cs typeface="+mn-cs"/>
                        </a:rPr>
                        <a:t>Finish material</a:t>
                      </a:r>
                    </a:p>
                  </a:txBody>
                  <a:tcPr marL="68580" marR="68580" marT="0" marB="0" anchor="ctr"/>
                </a:tc>
                <a:tc gridSpan="10">
                  <a:txBody>
                    <a:bodyPr/>
                    <a:lstStyle/>
                    <a:p>
                      <a:pPr marL="0" marR="0" algn="ctr">
                        <a:lnSpc>
                          <a:spcPct val="150000"/>
                        </a:lnSpc>
                        <a:spcBef>
                          <a:spcPts val="0"/>
                        </a:spcBef>
                        <a:spcAft>
                          <a:spcPts val="0"/>
                        </a:spcAft>
                      </a:pPr>
                      <a:r>
                        <a:rPr lang="en-US" sz="1200">
                          <a:effectLst/>
                        </a:rPr>
                        <a:t>Absorption coefficient(α) at each frequency</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38412">
                <a:tc vMerge="1">
                  <a:txBody>
                    <a:bodyPr/>
                    <a:lstStyle/>
                    <a:p>
                      <a:endParaRPr lang="en-US"/>
                    </a:p>
                  </a:txBody>
                  <a:tcPr/>
                </a:tc>
                <a:tc vMerge="1">
                  <a:txBody>
                    <a:bodyPr/>
                    <a:lstStyle/>
                    <a:p>
                      <a:endParaRPr lang="en-US"/>
                    </a:p>
                  </a:txBody>
                  <a:tcPr/>
                </a:tc>
                <a:tc>
                  <a:txBody>
                    <a:bodyPr/>
                    <a:lstStyle/>
                    <a:p>
                      <a:pPr marL="0" marR="0">
                        <a:lnSpc>
                          <a:spcPct val="150000"/>
                        </a:lnSpc>
                        <a:spcBef>
                          <a:spcPts val="0"/>
                        </a:spcBef>
                        <a:spcAft>
                          <a:spcPts val="0"/>
                        </a:spcAft>
                      </a:pPr>
                      <a:r>
                        <a:rPr lang="en-US" sz="1600" dirty="0">
                          <a:solidFill>
                            <a:srgbClr val="002060"/>
                          </a:solidFill>
                          <a:effectLst/>
                        </a:rPr>
                        <a:t>63</a:t>
                      </a:r>
                      <a:r>
                        <a:rPr lang="en-US" sz="1600" baseline="-25000" dirty="0">
                          <a:solidFill>
                            <a:srgbClr val="002060"/>
                          </a:solidFill>
                          <a:effectLst/>
                        </a:rPr>
                        <a:t>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125</a:t>
                      </a:r>
                      <a:r>
                        <a:rPr lang="en-US" sz="1600" baseline="-25000" dirty="0">
                          <a:solidFill>
                            <a:srgbClr val="002060"/>
                          </a:solidFill>
                          <a:effectLst/>
                        </a:rPr>
                        <a:t> 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a:solidFill>
                            <a:srgbClr val="002060"/>
                          </a:solidFill>
                          <a:effectLst/>
                        </a:rPr>
                        <a:t>250</a:t>
                      </a:r>
                      <a:r>
                        <a:rPr lang="en-US" sz="1600" baseline="-25000">
                          <a:solidFill>
                            <a:srgbClr val="002060"/>
                          </a:solidFill>
                          <a:effectLst/>
                        </a:rPr>
                        <a:t> HZ</a:t>
                      </a:r>
                      <a:endParaRPr lang="en-US" sz="160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500</a:t>
                      </a:r>
                      <a:r>
                        <a:rPr lang="en-US" sz="1600" baseline="-25000" dirty="0">
                          <a:solidFill>
                            <a:srgbClr val="002060"/>
                          </a:solidFill>
                          <a:effectLst/>
                        </a:rPr>
                        <a:t> 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1000</a:t>
                      </a:r>
                      <a:r>
                        <a:rPr lang="en-US" sz="1600" baseline="-25000" dirty="0">
                          <a:solidFill>
                            <a:srgbClr val="002060"/>
                          </a:solidFill>
                          <a:effectLst/>
                        </a:rPr>
                        <a:t> 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2000</a:t>
                      </a:r>
                      <a:r>
                        <a:rPr lang="en-US" sz="1600" baseline="-25000" dirty="0">
                          <a:solidFill>
                            <a:srgbClr val="002060"/>
                          </a:solidFill>
                          <a:effectLst/>
                        </a:rPr>
                        <a:t> 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a:solidFill>
                            <a:srgbClr val="002060"/>
                          </a:solidFill>
                          <a:effectLst/>
                        </a:rPr>
                        <a:t>4000</a:t>
                      </a:r>
                      <a:r>
                        <a:rPr lang="en-US" sz="1600" baseline="-25000">
                          <a:solidFill>
                            <a:srgbClr val="002060"/>
                          </a:solidFill>
                          <a:effectLst/>
                        </a:rPr>
                        <a:t> HZ</a:t>
                      </a:r>
                      <a:endParaRPr lang="en-US" sz="160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8000</a:t>
                      </a:r>
                      <a:r>
                        <a:rPr lang="en-US" sz="1600" baseline="-25000" dirty="0">
                          <a:solidFill>
                            <a:srgbClr val="002060"/>
                          </a:solidFill>
                          <a:effectLst/>
                        </a:rPr>
                        <a:t> 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smtClean="0">
                          <a:solidFill>
                            <a:srgbClr val="002060"/>
                          </a:solidFill>
                          <a:effectLst/>
                        </a:rPr>
                        <a:t>16000</a:t>
                      </a:r>
                      <a:r>
                        <a:rPr lang="en-US" sz="1600" baseline="-25000" dirty="0" smtClean="0">
                          <a:solidFill>
                            <a:srgbClr val="002060"/>
                          </a:solidFill>
                          <a:effectLst/>
                        </a:rPr>
                        <a:t>HZ</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800"/>
                        </a:spcAft>
                      </a:pPr>
                      <a:r>
                        <a:rPr lang="en-US" sz="1200">
                          <a:effectLst/>
                        </a:rPr>
                        <a:t>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458015">
                <a:tc>
                  <a:txBody>
                    <a:bodyPr/>
                    <a:lstStyle/>
                    <a:p>
                      <a:pPr marL="0" marR="0" algn="ctr" rtl="0" eaLnBrk="1" latinLnBrk="0" hangingPunct="1">
                        <a:lnSpc>
                          <a:spcPct val="150000"/>
                        </a:lnSpc>
                        <a:spcBef>
                          <a:spcPts val="0"/>
                        </a:spcBef>
                        <a:spcAft>
                          <a:spcPts val="0"/>
                        </a:spcAft>
                      </a:pPr>
                      <a:r>
                        <a:rPr kumimoji="0" lang="en-US" sz="1800" b="1" kern="1200" dirty="0">
                          <a:solidFill>
                            <a:schemeClr val="lt1"/>
                          </a:solidFill>
                          <a:effectLst/>
                          <a:latin typeface="+mn-lt"/>
                          <a:ea typeface="+mn-ea"/>
                          <a:cs typeface="+mn-cs"/>
                        </a:rPr>
                        <a:t>Ceiling</a:t>
                      </a:r>
                    </a:p>
                  </a:txBody>
                  <a:tcPr marL="68580" marR="68580" marT="0" marB="0" anchor="ctr"/>
                </a:tc>
                <a:tc>
                  <a:txBody>
                    <a:bodyPr/>
                    <a:lstStyle/>
                    <a:p>
                      <a:pPr marL="0" marR="0" algn="ctr" rtl="0" eaLnBrk="1" latinLnBrk="0" hangingPunct="1">
                        <a:lnSpc>
                          <a:spcPct val="150000"/>
                        </a:lnSpc>
                        <a:spcBef>
                          <a:spcPts val="0"/>
                        </a:spcBef>
                        <a:spcAft>
                          <a:spcPts val="0"/>
                        </a:spcAft>
                      </a:pPr>
                      <a:r>
                        <a:rPr kumimoji="0" lang="en-US" sz="1800" b="1" kern="1200" dirty="0">
                          <a:solidFill>
                            <a:srgbClr val="002060"/>
                          </a:solidFill>
                          <a:effectLst/>
                          <a:latin typeface="+mn-lt"/>
                          <a:ea typeface="+mn-ea"/>
                          <a:cs typeface="+mn-cs"/>
                        </a:rPr>
                        <a:t>Acoustical Tile</a:t>
                      </a:r>
                    </a:p>
                  </a:txBody>
                  <a:tcPr marL="68580" marR="68580" marT="0" marB="0" anchor="ctr"/>
                </a:tc>
                <a:tc>
                  <a:txBody>
                    <a:bodyPr/>
                    <a:lstStyle/>
                    <a:p>
                      <a:pPr marL="0" marR="0">
                        <a:lnSpc>
                          <a:spcPct val="150000"/>
                        </a:lnSpc>
                        <a:spcBef>
                          <a:spcPts val="0"/>
                        </a:spcBef>
                        <a:spcAft>
                          <a:spcPts val="0"/>
                        </a:spcAft>
                      </a:pPr>
                      <a:r>
                        <a:rPr lang="en-US" sz="1600">
                          <a:solidFill>
                            <a:srgbClr val="002060"/>
                          </a:solidFill>
                          <a:effectLst/>
                        </a:rPr>
                        <a:t>0.7</a:t>
                      </a:r>
                      <a:endParaRPr lang="en-US" sz="160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a:solidFill>
                            <a:srgbClr val="002060"/>
                          </a:solidFill>
                          <a:effectLst/>
                        </a:rPr>
                        <a:t>0.66</a:t>
                      </a:r>
                      <a:endParaRPr lang="en-US" sz="160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0.72</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0.92</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0.88</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0.75</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0.75</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0.75</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0"/>
                        </a:spcAft>
                      </a:pPr>
                      <a:r>
                        <a:rPr lang="en-US" sz="1600" dirty="0">
                          <a:solidFill>
                            <a:srgbClr val="002060"/>
                          </a:solidFill>
                          <a:effectLst/>
                        </a:rPr>
                        <a:t>0.75</a:t>
                      </a:r>
                      <a:endParaRPr lang="en-US" sz="16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50000"/>
                        </a:lnSpc>
                        <a:spcBef>
                          <a:spcPts val="0"/>
                        </a:spcBef>
                        <a:spcAft>
                          <a:spcPts val="800"/>
                        </a:spcAft>
                      </a:pPr>
                      <a:r>
                        <a:rPr lang="en-US" sz="1200" dirty="0">
                          <a:effectLst/>
                        </a:rPr>
                        <a:t>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bl>
          </a:graphicData>
        </a:graphic>
      </p:graphicFrame>
      <p:sp>
        <p:nvSpPr>
          <p:cNvPr id="4" name="Slide Number Placeholder 3"/>
          <p:cNvSpPr>
            <a:spLocks noGrp="1"/>
          </p:cNvSpPr>
          <p:nvPr>
            <p:ph type="sldNum" sz="quarter" idx="12"/>
          </p:nvPr>
        </p:nvSpPr>
        <p:spPr/>
        <p:txBody>
          <a:bodyPr/>
          <a:lstStyle/>
          <a:p>
            <a:fld id="{401CF334-2D5C-4859-84A6-CA7E6E43FAEB}" type="slidenum">
              <a:rPr lang="en-US" smtClean="0"/>
              <a:t>22</a:t>
            </a:fld>
            <a:endParaRPr lang="en-US"/>
          </a:p>
        </p:txBody>
      </p:sp>
    </p:spTree>
    <p:extLst>
      <p:ext uri="{BB962C8B-B14F-4D97-AF65-F5344CB8AC3E}">
        <p14:creationId xmlns:p14="http://schemas.microsoft.com/office/powerpoint/2010/main" val="1260571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47730" y="611490"/>
            <a:ext cx="6177566" cy="752384"/>
          </a:xfrm>
          <a:prstGeom prst="rect">
            <a:avLst/>
          </a:prstGeom>
        </p:spPr>
        <p:txBody>
          <a:bodyPr vert="horz" lIns="0" rIns="0" bIns="0" anchor="b">
            <a:normAutofit fontScale="75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RT60 (Reverberation Time)</a:t>
            </a:r>
            <a:endParaRPr lang="en-US" b="1" dirty="0">
              <a:solidFill>
                <a:schemeClr val="tx1"/>
              </a:solidFill>
              <a:latin typeface="Times New Roman" panose="02020603050405020304" pitchFamily="18" charset="0"/>
              <a:cs typeface="Times New Roman" panose="02020603050405020304"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781824853"/>
              </p:ext>
            </p:extLst>
          </p:nvPr>
        </p:nvGraphicFramePr>
        <p:xfrm>
          <a:off x="2674162" y="1966592"/>
          <a:ext cx="2368634" cy="4541910"/>
        </p:xfrm>
        <a:graphic>
          <a:graphicData uri="http://schemas.openxmlformats.org/drawingml/2006/table">
            <a:tbl>
              <a:tblPr firstRow="1" firstCol="1" bandRow="1">
                <a:tableStyleId>{EB344D84-9AFB-497E-A393-DC336BA19D2E}</a:tableStyleId>
              </a:tblPr>
              <a:tblGrid>
                <a:gridCol w="1184317">
                  <a:extLst>
                    <a:ext uri="{9D8B030D-6E8A-4147-A177-3AD203B41FA5}">
                      <a16:colId xmlns:a16="http://schemas.microsoft.com/office/drawing/2014/main" val="20000"/>
                    </a:ext>
                  </a:extLst>
                </a:gridCol>
                <a:gridCol w="1184317">
                  <a:extLst>
                    <a:ext uri="{9D8B030D-6E8A-4147-A177-3AD203B41FA5}">
                      <a16:colId xmlns:a16="http://schemas.microsoft.com/office/drawing/2014/main" val="20001"/>
                    </a:ext>
                  </a:extLst>
                </a:gridCol>
              </a:tblGrid>
              <a:tr h="276474">
                <a:tc gridSpan="2">
                  <a:txBody>
                    <a:bodyPr/>
                    <a:lstStyle/>
                    <a:p>
                      <a:pPr algn="ctr">
                        <a:lnSpc>
                          <a:spcPct val="150000"/>
                        </a:lnSpc>
                        <a:spcAft>
                          <a:spcPts val="0"/>
                        </a:spcAft>
                      </a:pPr>
                      <a:r>
                        <a:rPr lang="en-US" sz="1800" dirty="0" smtClean="0">
                          <a:solidFill>
                            <a:schemeClr val="tx1"/>
                          </a:solidFill>
                          <a:effectLst/>
                        </a:rPr>
                        <a:t>At 50 % occupancy</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pPr algn="ctr">
                        <a:lnSpc>
                          <a:spcPct val="150000"/>
                        </a:lnSpc>
                        <a:spcAft>
                          <a:spcPts val="0"/>
                        </a:spcAft>
                      </a:pPr>
                      <a:endParaRPr lang="en-US" sz="1800" b="1" baseline="-25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413043">
                <a:tc>
                  <a:txBody>
                    <a:bodyPr/>
                    <a:lstStyle/>
                    <a:p>
                      <a:pPr algn="ctr">
                        <a:lnSpc>
                          <a:spcPct val="150000"/>
                        </a:lnSpc>
                        <a:spcAft>
                          <a:spcPts val="0"/>
                        </a:spcAft>
                      </a:pPr>
                      <a:r>
                        <a:rPr lang="en-US" sz="1800" dirty="0">
                          <a:solidFill>
                            <a:schemeClr val="tx1"/>
                          </a:solidFill>
                          <a:effectLst/>
                        </a:rPr>
                        <a:t>FREQ.</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smtClean="0">
                          <a:effectLst/>
                        </a:rPr>
                        <a:t>RT</a:t>
                      </a:r>
                      <a:r>
                        <a:rPr lang="en-US" sz="1800" baseline="-25000" dirty="0" smtClean="0">
                          <a:effectLst/>
                        </a:rPr>
                        <a:t>60</a:t>
                      </a:r>
                      <a:endParaRPr lang="en-US" sz="1800" b="1" baseline="-25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413043">
                <a:tc>
                  <a:txBody>
                    <a:bodyPr/>
                    <a:lstStyle/>
                    <a:p>
                      <a:pPr algn="ctr">
                        <a:lnSpc>
                          <a:spcPct val="150000"/>
                        </a:lnSpc>
                        <a:spcAft>
                          <a:spcPts val="0"/>
                        </a:spcAft>
                      </a:pPr>
                      <a:r>
                        <a:rPr lang="en-US" sz="1800" dirty="0">
                          <a:solidFill>
                            <a:schemeClr val="tx1"/>
                          </a:solidFill>
                          <a:effectLst/>
                        </a:rPr>
                        <a:t>63Hz: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1.1</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413043">
                <a:tc>
                  <a:txBody>
                    <a:bodyPr/>
                    <a:lstStyle/>
                    <a:p>
                      <a:pPr algn="ctr">
                        <a:lnSpc>
                          <a:spcPct val="150000"/>
                        </a:lnSpc>
                        <a:spcAft>
                          <a:spcPts val="0"/>
                        </a:spcAft>
                      </a:pPr>
                      <a:r>
                        <a:rPr lang="en-US" sz="1800" dirty="0">
                          <a:solidFill>
                            <a:schemeClr val="tx1"/>
                          </a:solidFill>
                          <a:effectLst/>
                        </a:rPr>
                        <a:t>125Hz: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0.98</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13043">
                <a:tc>
                  <a:txBody>
                    <a:bodyPr/>
                    <a:lstStyle/>
                    <a:p>
                      <a:pPr algn="ctr">
                        <a:lnSpc>
                          <a:spcPct val="150000"/>
                        </a:lnSpc>
                        <a:spcAft>
                          <a:spcPts val="0"/>
                        </a:spcAft>
                      </a:pPr>
                      <a:r>
                        <a:rPr lang="en-US" sz="1800" dirty="0">
                          <a:solidFill>
                            <a:schemeClr val="tx1"/>
                          </a:solidFill>
                          <a:effectLst/>
                        </a:rPr>
                        <a:t>250Hz: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0.91</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413043">
                <a:tc>
                  <a:txBody>
                    <a:bodyPr/>
                    <a:lstStyle/>
                    <a:p>
                      <a:pPr algn="ctr">
                        <a:lnSpc>
                          <a:spcPct val="150000"/>
                        </a:lnSpc>
                        <a:spcAft>
                          <a:spcPts val="0"/>
                        </a:spcAft>
                      </a:pPr>
                      <a:r>
                        <a:rPr lang="en-US" sz="1800" dirty="0">
                          <a:solidFill>
                            <a:schemeClr val="tx1"/>
                          </a:solidFill>
                          <a:effectLst/>
                        </a:rPr>
                        <a:t>500Hz: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solidFill>
                            <a:srgbClr val="FF0000"/>
                          </a:solidFill>
                          <a:effectLst/>
                        </a:rPr>
                        <a:t>0.96</a:t>
                      </a:r>
                      <a:endParaRPr lang="en-US" sz="1800" b="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413043">
                <a:tc>
                  <a:txBody>
                    <a:bodyPr/>
                    <a:lstStyle/>
                    <a:p>
                      <a:pPr algn="ctr">
                        <a:lnSpc>
                          <a:spcPct val="150000"/>
                        </a:lnSpc>
                        <a:spcAft>
                          <a:spcPts val="0"/>
                        </a:spcAft>
                      </a:pPr>
                      <a:r>
                        <a:rPr lang="en-US" sz="1800" dirty="0">
                          <a:solidFill>
                            <a:schemeClr val="tx1"/>
                          </a:solidFill>
                          <a:effectLst/>
                        </a:rPr>
                        <a:t>1kHz: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0.57</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413043">
                <a:tc>
                  <a:txBody>
                    <a:bodyPr/>
                    <a:lstStyle/>
                    <a:p>
                      <a:pPr algn="ctr">
                        <a:lnSpc>
                          <a:spcPct val="150000"/>
                        </a:lnSpc>
                        <a:spcAft>
                          <a:spcPts val="0"/>
                        </a:spcAft>
                      </a:pPr>
                      <a:r>
                        <a:rPr lang="en-US" sz="1800" dirty="0">
                          <a:solidFill>
                            <a:schemeClr val="tx1"/>
                          </a:solidFill>
                          <a:effectLst/>
                        </a:rPr>
                        <a:t>2kHz: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0.33</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413043">
                <a:tc>
                  <a:txBody>
                    <a:bodyPr/>
                    <a:lstStyle/>
                    <a:p>
                      <a:pPr algn="ctr">
                        <a:lnSpc>
                          <a:spcPct val="150000"/>
                        </a:lnSpc>
                        <a:spcAft>
                          <a:spcPts val="0"/>
                        </a:spcAft>
                      </a:pPr>
                      <a:r>
                        <a:rPr lang="en-US" sz="1800" dirty="0">
                          <a:solidFill>
                            <a:schemeClr val="tx1"/>
                          </a:solidFill>
                          <a:effectLst/>
                        </a:rPr>
                        <a:t>4kHz: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0.17</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413043">
                <a:tc>
                  <a:txBody>
                    <a:bodyPr/>
                    <a:lstStyle/>
                    <a:p>
                      <a:pPr algn="ctr">
                        <a:lnSpc>
                          <a:spcPct val="150000"/>
                        </a:lnSpc>
                        <a:spcAft>
                          <a:spcPts val="0"/>
                        </a:spcAft>
                      </a:pPr>
                      <a:r>
                        <a:rPr lang="en-US" sz="1800" dirty="0">
                          <a:solidFill>
                            <a:schemeClr val="tx1"/>
                          </a:solidFill>
                          <a:effectLst/>
                        </a:rPr>
                        <a:t>8kHz: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0.09</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413043">
                <a:tc>
                  <a:txBody>
                    <a:bodyPr/>
                    <a:lstStyle/>
                    <a:p>
                      <a:pPr algn="ctr">
                        <a:lnSpc>
                          <a:spcPct val="150000"/>
                        </a:lnSpc>
                        <a:spcAft>
                          <a:spcPts val="0"/>
                        </a:spcAft>
                      </a:pPr>
                      <a:r>
                        <a:rPr lang="en-US" sz="1800" dirty="0">
                          <a:solidFill>
                            <a:schemeClr val="tx1"/>
                          </a:solidFill>
                          <a:effectLst/>
                        </a:rPr>
                        <a:t>16kHz:</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a:effectLst/>
                        </a:rPr>
                        <a:t>0.1</a:t>
                      </a:r>
                      <a:endParaRPr lang="en-US"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0"/>
                  </a:ext>
                </a:extLst>
              </a:tr>
            </a:tbl>
          </a:graphicData>
        </a:graphic>
      </p:graphicFrame>
      <p:sp>
        <p:nvSpPr>
          <p:cNvPr id="14" name="Rectangle 13"/>
          <p:cNvSpPr/>
          <p:nvPr/>
        </p:nvSpPr>
        <p:spPr>
          <a:xfrm>
            <a:off x="574259" y="3200104"/>
            <a:ext cx="1872629" cy="1015663"/>
          </a:xfrm>
          <a:prstGeom prst="rect">
            <a:avLst/>
          </a:prstGeom>
        </p:spPr>
        <p:txBody>
          <a:bodyPr wrap="none">
            <a:spAutoFit/>
          </a:bodyPr>
          <a:lstStyle/>
          <a:p>
            <a:pPr algn="ctr"/>
            <a:r>
              <a:rPr lang="en-US" sz="2000" b="1" dirty="0" smtClean="0">
                <a:latin typeface="Times New Roman" panose="02020603050405020304" pitchFamily="18" charset="0"/>
              </a:rPr>
              <a:t>Recommended </a:t>
            </a:r>
          </a:p>
          <a:p>
            <a:pPr algn="ctr"/>
            <a:r>
              <a:rPr lang="en-US" sz="2000" b="1" dirty="0" smtClean="0">
                <a:latin typeface="Times New Roman" panose="02020603050405020304" pitchFamily="18" charset="0"/>
              </a:rPr>
              <a:t>Clinic room</a:t>
            </a:r>
          </a:p>
          <a:p>
            <a:pPr algn="ctr"/>
            <a:r>
              <a:rPr lang="en-US" sz="2000" b="1" dirty="0" smtClean="0">
                <a:latin typeface="Times New Roman" panose="02020603050405020304" pitchFamily="18" charset="0"/>
              </a:rPr>
              <a:t>(0.4-0.6) </a:t>
            </a:r>
            <a:endParaRPr lang="en-US" sz="2000" b="1" dirty="0"/>
          </a:p>
        </p:txBody>
      </p:sp>
      <p:sp>
        <p:nvSpPr>
          <p:cNvPr id="15" name="Rectangle 14"/>
          <p:cNvSpPr/>
          <p:nvPr/>
        </p:nvSpPr>
        <p:spPr>
          <a:xfrm>
            <a:off x="740844" y="1574438"/>
            <a:ext cx="3866636" cy="400110"/>
          </a:xfrm>
          <a:prstGeom prst="rect">
            <a:avLst/>
          </a:prstGeom>
        </p:spPr>
        <p:txBody>
          <a:bodyPr wrap="none">
            <a:spAutoFit/>
          </a:bodyPr>
          <a:lstStyle/>
          <a:p>
            <a:pPr algn="ctr"/>
            <a:r>
              <a:rPr lang="en-US" sz="2000" b="1" dirty="0" smtClean="0">
                <a:latin typeface="Times New Roman" panose="02020603050405020304" pitchFamily="18" charset="0"/>
              </a:rPr>
              <a:t>Old RT60 Values for Clinic Room</a:t>
            </a:r>
            <a:endParaRPr lang="en-US" sz="2000" b="1" dirty="0"/>
          </a:p>
        </p:txBody>
      </p:sp>
      <p:graphicFrame>
        <p:nvGraphicFramePr>
          <p:cNvPr id="2" name="Table 1"/>
          <p:cNvGraphicFramePr>
            <a:graphicFrameLocks noGrp="1"/>
          </p:cNvGraphicFramePr>
          <p:nvPr>
            <p:extLst>
              <p:ext uri="{D42A27DB-BD31-4B8C-83A1-F6EECF244321}">
                <p14:modId xmlns:p14="http://schemas.microsoft.com/office/powerpoint/2010/main" val="986765968"/>
              </p:ext>
            </p:extLst>
          </p:nvPr>
        </p:nvGraphicFramePr>
        <p:xfrm>
          <a:off x="7768724" y="1974548"/>
          <a:ext cx="2511548" cy="4611965"/>
        </p:xfrm>
        <a:graphic>
          <a:graphicData uri="http://schemas.openxmlformats.org/drawingml/2006/table">
            <a:tbl>
              <a:tblPr firstRow="1" firstCol="1" bandRow="1">
                <a:tableStyleId>{EB344D84-9AFB-497E-A393-DC336BA19D2E}</a:tableStyleId>
              </a:tblPr>
              <a:tblGrid>
                <a:gridCol w="1255774">
                  <a:extLst>
                    <a:ext uri="{9D8B030D-6E8A-4147-A177-3AD203B41FA5}">
                      <a16:colId xmlns:a16="http://schemas.microsoft.com/office/drawing/2014/main" val="20000"/>
                    </a:ext>
                  </a:extLst>
                </a:gridCol>
                <a:gridCol w="1255774">
                  <a:extLst>
                    <a:ext uri="{9D8B030D-6E8A-4147-A177-3AD203B41FA5}">
                      <a16:colId xmlns:a16="http://schemas.microsoft.com/office/drawing/2014/main" val="20001"/>
                    </a:ext>
                  </a:extLst>
                </a:gridCol>
              </a:tblGrid>
              <a:tr h="346344">
                <a:tc gridSpan="2">
                  <a:txBody>
                    <a:bodyPr/>
                    <a:lstStyle/>
                    <a:p>
                      <a:pPr algn="ctr">
                        <a:lnSpc>
                          <a:spcPct val="150000"/>
                        </a:lnSpc>
                        <a:spcAft>
                          <a:spcPts val="0"/>
                        </a:spcAft>
                      </a:pPr>
                      <a:r>
                        <a:rPr kumimoji="0" lang="en-US" sz="1800" kern="1200" dirty="0" smtClean="0">
                          <a:solidFill>
                            <a:schemeClr val="tx1"/>
                          </a:solidFill>
                          <a:effectLst/>
                        </a:rPr>
                        <a:t>At 50 % occupancy</a:t>
                      </a:r>
                      <a:endParaRPr kumimoji="0" lang="en-US" sz="1800" b="1" kern="1200" dirty="0">
                        <a:solidFill>
                          <a:schemeClr val="tx1"/>
                        </a:solidFill>
                        <a:effectLst/>
                        <a:latin typeface="+mn-lt"/>
                        <a:ea typeface="+mn-ea"/>
                        <a:cs typeface="+mn-cs"/>
                      </a:endParaRPr>
                    </a:p>
                  </a:txBody>
                  <a:tcPr marL="68580" marR="68580" marT="0" marB="0"/>
                </a:tc>
                <a:tc hMerge="1">
                  <a:txBody>
                    <a:bodyPr/>
                    <a:lstStyle/>
                    <a:p>
                      <a:pPr marL="0" marR="0" algn="ctr">
                        <a:lnSpc>
                          <a:spcPct val="150000"/>
                        </a:lnSpc>
                        <a:spcBef>
                          <a:spcPts val="0"/>
                        </a:spcBef>
                        <a:spcAft>
                          <a:spcPts val="0"/>
                        </a:spcAft>
                      </a:pP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FREQ.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 RT (60)</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24040">
                <a:tc>
                  <a:txBody>
                    <a:bodyPr/>
                    <a:lstStyle/>
                    <a:p>
                      <a:pPr marL="0" marR="0" algn="ctr">
                        <a:lnSpc>
                          <a:spcPct val="150000"/>
                        </a:lnSpc>
                        <a:spcBef>
                          <a:spcPts val="0"/>
                        </a:spcBef>
                        <a:spcAft>
                          <a:spcPts val="0"/>
                        </a:spcAft>
                      </a:pPr>
                      <a:r>
                        <a:rPr kumimoji="0" lang="en-US" sz="1800" kern="1200" dirty="0">
                          <a:solidFill>
                            <a:schemeClr val="tx1"/>
                          </a:solidFill>
                          <a:effectLst/>
                        </a:rPr>
                        <a:t> 63Hz: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0.51</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125Hz: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0.52</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250Hz: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0.49</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500Hz: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solidFill>
                            <a:srgbClr val="FF0000"/>
                          </a:solidFill>
                          <a:effectLst/>
                        </a:rPr>
                        <a:t>0.45</a:t>
                      </a:r>
                      <a:endParaRPr kumimoji="0" lang="en-US" sz="1800" b="1" kern="12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 1kHz: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0.44</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 2kHz: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0.44</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 4kHz: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0.36</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 8kHz: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0.23</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419605">
                <a:tc>
                  <a:txBody>
                    <a:bodyPr/>
                    <a:lstStyle/>
                    <a:p>
                      <a:pPr marL="0" marR="0" algn="ctr">
                        <a:lnSpc>
                          <a:spcPct val="150000"/>
                        </a:lnSpc>
                        <a:spcBef>
                          <a:spcPts val="0"/>
                        </a:spcBef>
                        <a:spcAft>
                          <a:spcPts val="0"/>
                        </a:spcAft>
                      </a:pPr>
                      <a:r>
                        <a:rPr kumimoji="0" lang="en-US" sz="1800" kern="1200" dirty="0">
                          <a:solidFill>
                            <a:schemeClr val="tx1"/>
                          </a:solidFill>
                          <a:effectLst/>
                        </a:rPr>
                        <a:t>16kHz: </a:t>
                      </a:r>
                      <a:endParaRPr kumimoji="0" lang="en-US" sz="18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kumimoji="0" lang="en-US" sz="1800" kern="1200" dirty="0">
                          <a:effectLst/>
                        </a:rPr>
                        <a:t>0.23</a:t>
                      </a: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bl>
          </a:graphicData>
        </a:graphic>
      </p:graphicFrame>
      <p:sp>
        <p:nvSpPr>
          <p:cNvPr id="5" name="Oval 4"/>
          <p:cNvSpPr/>
          <p:nvPr/>
        </p:nvSpPr>
        <p:spPr>
          <a:xfrm>
            <a:off x="7714741" y="3995405"/>
            <a:ext cx="2535170" cy="51442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22225">
                <a:solidFill>
                  <a:srgbClr val="FF0000"/>
                </a:solidFill>
                <a:prstDash val="solid"/>
              </a:ln>
              <a:solidFill>
                <a:schemeClr val="accent2">
                  <a:lumMod val="40000"/>
                  <a:lumOff val="60000"/>
                </a:schemeClr>
              </a:solidFill>
            </a:endParaRPr>
          </a:p>
        </p:txBody>
      </p:sp>
      <p:sp>
        <p:nvSpPr>
          <p:cNvPr id="17" name="Oval 16"/>
          <p:cNvSpPr/>
          <p:nvPr/>
        </p:nvSpPr>
        <p:spPr>
          <a:xfrm>
            <a:off x="2446888" y="3942014"/>
            <a:ext cx="2535170" cy="51442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22225">
                <a:solidFill>
                  <a:srgbClr val="FF0000"/>
                </a:solidFill>
                <a:prstDash val="solid"/>
              </a:ln>
              <a:solidFill>
                <a:schemeClr val="accent2">
                  <a:lumMod val="40000"/>
                  <a:lumOff val="60000"/>
                </a:schemeClr>
              </a:solidFill>
            </a:endParaRPr>
          </a:p>
        </p:txBody>
      </p:sp>
      <p:sp>
        <p:nvSpPr>
          <p:cNvPr id="18" name="Rectangle 17"/>
          <p:cNvSpPr/>
          <p:nvPr/>
        </p:nvSpPr>
        <p:spPr>
          <a:xfrm>
            <a:off x="6699083" y="1581323"/>
            <a:ext cx="3940374" cy="400110"/>
          </a:xfrm>
          <a:prstGeom prst="rect">
            <a:avLst/>
          </a:prstGeom>
        </p:spPr>
        <p:txBody>
          <a:bodyPr wrap="none">
            <a:spAutoFit/>
          </a:bodyPr>
          <a:lstStyle/>
          <a:p>
            <a:pPr algn="ctr"/>
            <a:r>
              <a:rPr lang="en-US" sz="2000" b="1" dirty="0" smtClean="0">
                <a:latin typeface="Times New Roman" panose="02020603050405020304" pitchFamily="18" charset="0"/>
              </a:rPr>
              <a:t>New RT60 Values for Clinic Room</a:t>
            </a:r>
            <a:endParaRPr lang="en-US" sz="2000" b="1" dirty="0"/>
          </a:p>
        </p:txBody>
      </p:sp>
      <p:sp>
        <p:nvSpPr>
          <p:cNvPr id="3" name="Slide Number Placeholder 2"/>
          <p:cNvSpPr>
            <a:spLocks noGrp="1"/>
          </p:cNvSpPr>
          <p:nvPr>
            <p:ph type="sldNum" sz="quarter" idx="12"/>
          </p:nvPr>
        </p:nvSpPr>
        <p:spPr/>
        <p:txBody>
          <a:bodyPr/>
          <a:lstStyle/>
          <a:p>
            <a:fld id="{401CF334-2D5C-4859-84A6-CA7E6E43FAEB}" type="slidenum">
              <a:rPr lang="en-US" smtClean="0"/>
              <a:t>23</a:t>
            </a:fld>
            <a:endParaRPr lang="en-US"/>
          </a:p>
        </p:txBody>
      </p:sp>
    </p:spTree>
    <p:extLst>
      <p:ext uri="{BB962C8B-B14F-4D97-AF65-F5344CB8AC3E}">
        <p14:creationId xmlns:p14="http://schemas.microsoft.com/office/powerpoint/2010/main" val="11980374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47730" y="611490"/>
            <a:ext cx="6177566" cy="752384"/>
          </a:xfrm>
          <a:prstGeom prst="rect">
            <a:avLst/>
          </a:prstGeom>
        </p:spPr>
        <p:txBody>
          <a:bodyPr vert="horz" lIns="0" rIns="0" bIns="0" anchor="b">
            <a:normAutofit fontScale="75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RT60 (Reverberation Time)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5" name="Rectangle 14"/>
          <p:cNvSpPr/>
          <p:nvPr/>
        </p:nvSpPr>
        <p:spPr>
          <a:xfrm>
            <a:off x="571632" y="1574438"/>
            <a:ext cx="4205062" cy="400110"/>
          </a:xfrm>
          <a:prstGeom prst="rect">
            <a:avLst/>
          </a:prstGeom>
        </p:spPr>
        <p:txBody>
          <a:bodyPr wrap="none">
            <a:spAutoFit/>
          </a:bodyPr>
          <a:lstStyle/>
          <a:p>
            <a:pPr algn="ctr"/>
            <a:r>
              <a:rPr lang="en-US" sz="2000" b="1" dirty="0" smtClean="0">
                <a:latin typeface="Times New Roman" panose="02020603050405020304" pitchFamily="18" charset="0"/>
              </a:rPr>
              <a:t>Old RT60 Values for Manager Room</a:t>
            </a:r>
            <a:endParaRPr lang="en-US" sz="2000" b="1" dirty="0"/>
          </a:p>
        </p:txBody>
      </p:sp>
      <p:sp>
        <p:nvSpPr>
          <p:cNvPr id="18" name="Rectangle 17"/>
          <p:cNvSpPr/>
          <p:nvPr/>
        </p:nvSpPr>
        <p:spPr>
          <a:xfrm>
            <a:off x="6529871" y="1581323"/>
            <a:ext cx="4278800" cy="400110"/>
          </a:xfrm>
          <a:prstGeom prst="rect">
            <a:avLst/>
          </a:prstGeom>
        </p:spPr>
        <p:txBody>
          <a:bodyPr wrap="none">
            <a:spAutoFit/>
          </a:bodyPr>
          <a:lstStyle/>
          <a:p>
            <a:pPr algn="ctr"/>
            <a:r>
              <a:rPr lang="en-US" sz="2000" b="1" dirty="0" smtClean="0">
                <a:latin typeface="Times New Roman" panose="02020603050405020304" pitchFamily="18" charset="0"/>
              </a:rPr>
              <a:t>New RT60 Values for Manager Room</a:t>
            </a:r>
            <a:endParaRPr lang="en-US" sz="2000" b="1" dirty="0"/>
          </a:p>
        </p:txBody>
      </p:sp>
      <p:graphicFrame>
        <p:nvGraphicFramePr>
          <p:cNvPr id="19" name="Table 18"/>
          <p:cNvGraphicFramePr>
            <a:graphicFrameLocks noGrp="1"/>
          </p:cNvGraphicFramePr>
          <p:nvPr>
            <p:extLst>
              <p:ext uri="{D42A27DB-BD31-4B8C-83A1-F6EECF244321}">
                <p14:modId xmlns:p14="http://schemas.microsoft.com/office/powerpoint/2010/main" val="1903883427"/>
              </p:ext>
            </p:extLst>
          </p:nvPr>
        </p:nvGraphicFramePr>
        <p:xfrm>
          <a:off x="1901674" y="2109609"/>
          <a:ext cx="2340849" cy="4577818"/>
        </p:xfrm>
        <a:graphic>
          <a:graphicData uri="http://schemas.openxmlformats.org/drawingml/2006/table">
            <a:tbl>
              <a:tblPr firstRow="1" firstCol="1" bandRow="1">
                <a:tableStyleId>{EB344D84-9AFB-497E-A393-DC336BA19D2E}</a:tableStyleId>
              </a:tblPr>
              <a:tblGrid>
                <a:gridCol w="1170034">
                  <a:extLst>
                    <a:ext uri="{9D8B030D-6E8A-4147-A177-3AD203B41FA5}">
                      <a16:colId xmlns:a16="http://schemas.microsoft.com/office/drawing/2014/main" val="20000"/>
                    </a:ext>
                  </a:extLst>
                </a:gridCol>
                <a:gridCol w="1170815">
                  <a:extLst>
                    <a:ext uri="{9D8B030D-6E8A-4147-A177-3AD203B41FA5}">
                      <a16:colId xmlns:a16="http://schemas.microsoft.com/office/drawing/2014/main" val="20001"/>
                    </a:ext>
                  </a:extLst>
                </a:gridCol>
              </a:tblGrid>
              <a:tr h="463018">
                <a:tc gridSpan="2">
                  <a:txBody>
                    <a:bodyPr/>
                    <a:lstStyle/>
                    <a:p>
                      <a:pPr algn="ctr">
                        <a:lnSpc>
                          <a:spcPct val="150000"/>
                        </a:lnSpc>
                        <a:spcAft>
                          <a:spcPts val="0"/>
                        </a:spcAft>
                      </a:pPr>
                      <a:r>
                        <a:rPr lang="en-US" sz="2000" dirty="0" smtClean="0">
                          <a:solidFill>
                            <a:schemeClr val="tx1"/>
                          </a:solidFill>
                          <a:effectLst/>
                        </a:rPr>
                        <a:t>At 50 % occupancy</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pPr algn="ctr">
                        <a:lnSpc>
                          <a:spcPct val="150000"/>
                        </a:lnSpc>
                        <a:spcAft>
                          <a:spcPts val="0"/>
                        </a:spcAft>
                      </a:pP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08217">
                <a:tc>
                  <a:txBody>
                    <a:bodyPr/>
                    <a:lstStyle/>
                    <a:p>
                      <a:pPr algn="ctr">
                        <a:lnSpc>
                          <a:spcPct val="150000"/>
                        </a:lnSpc>
                        <a:spcAft>
                          <a:spcPts val="0"/>
                        </a:spcAft>
                      </a:pPr>
                      <a:r>
                        <a:rPr lang="en-US" sz="1800" dirty="0">
                          <a:solidFill>
                            <a:schemeClr val="tx1"/>
                          </a:solidFill>
                          <a:effectLst/>
                        </a:rPr>
                        <a:t>FREQ.</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RT(60)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08217">
                <a:tc>
                  <a:txBody>
                    <a:bodyPr/>
                    <a:lstStyle/>
                    <a:p>
                      <a:pPr algn="ctr">
                        <a:lnSpc>
                          <a:spcPct val="150000"/>
                        </a:lnSpc>
                        <a:spcAft>
                          <a:spcPts val="0"/>
                        </a:spcAft>
                      </a:pPr>
                      <a:r>
                        <a:rPr lang="en-US" sz="1800" dirty="0">
                          <a:solidFill>
                            <a:schemeClr val="tx1"/>
                          </a:solidFill>
                          <a:effectLst/>
                        </a:rPr>
                        <a:t>63Hz: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a:effectLst/>
                        </a:rPr>
                        <a:t>0.98</a:t>
                      </a:r>
                      <a:endParaRPr lang="en-US" sz="20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08217">
                <a:tc>
                  <a:txBody>
                    <a:bodyPr/>
                    <a:lstStyle/>
                    <a:p>
                      <a:pPr algn="ctr">
                        <a:lnSpc>
                          <a:spcPct val="150000"/>
                        </a:lnSpc>
                        <a:spcAft>
                          <a:spcPts val="0"/>
                        </a:spcAft>
                      </a:pPr>
                      <a:r>
                        <a:rPr lang="en-US" sz="1800" dirty="0">
                          <a:solidFill>
                            <a:schemeClr val="tx1"/>
                          </a:solidFill>
                          <a:effectLst/>
                        </a:rPr>
                        <a:t>125Hz: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a:effectLst/>
                        </a:rPr>
                        <a:t>1.14</a:t>
                      </a:r>
                      <a:endParaRPr lang="en-US" sz="20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08217">
                <a:tc>
                  <a:txBody>
                    <a:bodyPr/>
                    <a:lstStyle/>
                    <a:p>
                      <a:pPr algn="ctr">
                        <a:lnSpc>
                          <a:spcPct val="150000"/>
                        </a:lnSpc>
                        <a:spcAft>
                          <a:spcPts val="0"/>
                        </a:spcAft>
                      </a:pPr>
                      <a:r>
                        <a:rPr lang="en-US" sz="1800" dirty="0">
                          <a:solidFill>
                            <a:schemeClr val="tx1"/>
                          </a:solidFill>
                          <a:effectLst/>
                        </a:rPr>
                        <a:t>250Hz: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1.16</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08217">
                <a:tc>
                  <a:txBody>
                    <a:bodyPr/>
                    <a:lstStyle/>
                    <a:p>
                      <a:pPr algn="ctr">
                        <a:lnSpc>
                          <a:spcPct val="150000"/>
                        </a:lnSpc>
                        <a:spcAft>
                          <a:spcPts val="0"/>
                        </a:spcAft>
                      </a:pPr>
                      <a:r>
                        <a:rPr lang="en-US" sz="1800" dirty="0">
                          <a:solidFill>
                            <a:schemeClr val="tx1"/>
                          </a:solidFill>
                          <a:effectLst/>
                        </a:rPr>
                        <a:t>500Hz: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1.19</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08217">
                <a:tc>
                  <a:txBody>
                    <a:bodyPr/>
                    <a:lstStyle/>
                    <a:p>
                      <a:pPr algn="ctr">
                        <a:lnSpc>
                          <a:spcPct val="150000"/>
                        </a:lnSpc>
                        <a:spcAft>
                          <a:spcPts val="0"/>
                        </a:spcAft>
                      </a:pPr>
                      <a:r>
                        <a:rPr lang="en-US" sz="1800" dirty="0">
                          <a:solidFill>
                            <a:schemeClr val="tx1"/>
                          </a:solidFill>
                          <a:effectLst/>
                        </a:rPr>
                        <a:t>1kHz: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1.16</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08217">
                <a:tc>
                  <a:txBody>
                    <a:bodyPr/>
                    <a:lstStyle/>
                    <a:p>
                      <a:pPr algn="ctr">
                        <a:lnSpc>
                          <a:spcPct val="150000"/>
                        </a:lnSpc>
                        <a:spcAft>
                          <a:spcPts val="0"/>
                        </a:spcAft>
                      </a:pPr>
                      <a:r>
                        <a:rPr lang="en-US" sz="1800" dirty="0">
                          <a:solidFill>
                            <a:schemeClr val="tx1"/>
                          </a:solidFill>
                          <a:effectLst/>
                        </a:rPr>
                        <a:t>2kHz: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0.72</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08217">
                <a:tc>
                  <a:txBody>
                    <a:bodyPr/>
                    <a:lstStyle/>
                    <a:p>
                      <a:pPr algn="ctr">
                        <a:lnSpc>
                          <a:spcPct val="150000"/>
                        </a:lnSpc>
                        <a:spcAft>
                          <a:spcPts val="0"/>
                        </a:spcAft>
                      </a:pPr>
                      <a:r>
                        <a:rPr lang="en-US" sz="1800">
                          <a:solidFill>
                            <a:schemeClr val="tx1"/>
                          </a:solidFill>
                          <a:effectLst/>
                        </a:rPr>
                        <a:t>4kHz:</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0.43</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408217">
                <a:tc>
                  <a:txBody>
                    <a:bodyPr/>
                    <a:lstStyle/>
                    <a:p>
                      <a:pPr algn="ctr">
                        <a:lnSpc>
                          <a:spcPct val="150000"/>
                        </a:lnSpc>
                        <a:spcAft>
                          <a:spcPts val="0"/>
                        </a:spcAft>
                      </a:pPr>
                      <a:r>
                        <a:rPr lang="en-US" sz="1800">
                          <a:solidFill>
                            <a:schemeClr val="tx1"/>
                          </a:solidFill>
                          <a:effectLst/>
                        </a:rPr>
                        <a:t>8kHz:</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0.23</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408217">
                <a:tc>
                  <a:txBody>
                    <a:bodyPr/>
                    <a:lstStyle/>
                    <a:p>
                      <a:pPr algn="ctr">
                        <a:lnSpc>
                          <a:spcPct val="150000"/>
                        </a:lnSpc>
                        <a:spcAft>
                          <a:spcPts val="0"/>
                        </a:spcAft>
                      </a:pPr>
                      <a:r>
                        <a:rPr lang="en-US" sz="1800" dirty="0">
                          <a:solidFill>
                            <a:schemeClr val="tx1"/>
                          </a:solidFill>
                          <a:effectLst/>
                        </a:rPr>
                        <a:t>16kHz:</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dirty="0">
                          <a:effectLst/>
                        </a:rPr>
                        <a:t>0.26</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12977443"/>
              </p:ext>
            </p:extLst>
          </p:nvPr>
        </p:nvGraphicFramePr>
        <p:xfrm>
          <a:off x="6886253" y="2109609"/>
          <a:ext cx="2626046" cy="4526280"/>
        </p:xfrm>
        <a:graphic>
          <a:graphicData uri="http://schemas.openxmlformats.org/drawingml/2006/table">
            <a:tbl>
              <a:tblPr firstRow="1" firstCol="1" bandRow="1">
                <a:tableStyleId>{EB344D84-9AFB-497E-A393-DC336BA19D2E}</a:tableStyleId>
              </a:tblPr>
              <a:tblGrid>
                <a:gridCol w="1313023">
                  <a:extLst>
                    <a:ext uri="{9D8B030D-6E8A-4147-A177-3AD203B41FA5}">
                      <a16:colId xmlns:a16="http://schemas.microsoft.com/office/drawing/2014/main" val="20000"/>
                    </a:ext>
                  </a:extLst>
                </a:gridCol>
                <a:gridCol w="1313023">
                  <a:extLst>
                    <a:ext uri="{9D8B030D-6E8A-4147-A177-3AD203B41FA5}">
                      <a16:colId xmlns:a16="http://schemas.microsoft.com/office/drawing/2014/main" val="20001"/>
                    </a:ext>
                  </a:extLst>
                </a:gridCol>
              </a:tblGrid>
              <a:tr h="405083">
                <a:tc grid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800" b="1"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50 % occupancy</a:t>
                      </a:r>
                    </a:p>
                  </a:txBody>
                  <a:tcPr marL="68580" marR="68580" marT="0" marB="0" anchor="b"/>
                </a:tc>
                <a:tc hMerge="1">
                  <a:txBody>
                    <a:bodyPr/>
                    <a:lstStyle/>
                    <a:p>
                      <a:pPr marL="0" marR="0" algn="ctr">
                        <a:lnSpc>
                          <a:spcPct val="150000"/>
                        </a:lnSpc>
                        <a:spcBef>
                          <a:spcPts val="0"/>
                        </a:spcBef>
                        <a:spcAft>
                          <a:spcPts val="0"/>
                        </a:spcAft>
                      </a:pPr>
                      <a:endParaRPr kumimoji="0"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nchor="b"/>
                </a:tc>
                <a:extLst>
                  <a:ext uri="{0D108BD9-81ED-4DB2-BD59-A6C34878D82A}">
                    <a16:rowId xmlns:a16="http://schemas.microsoft.com/office/drawing/2014/main" val="10000"/>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FREQ.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 RT (60)</a:t>
                      </a:r>
                    </a:p>
                  </a:txBody>
                  <a:tcPr marL="68580" marR="68580" marT="0" marB="0" anchor="b"/>
                </a:tc>
                <a:extLst>
                  <a:ext uri="{0D108BD9-81ED-4DB2-BD59-A6C34878D82A}">
                    <a16:rowId xmlns:a16="http://schemas.microsoft.com/office/drawing/2014/main" val="10001"/>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 63Hz: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0.63</a:t>
                      </a:r>
                    </a:p>
                  </a:txBody>
                  <a:tcPr marL="68580" marR="68580" marT="0" marB="0" anchor="b"/>
                </a:tc>
                <a:extLst>
                  <a:ext uri="{0D108BD9-81ED-4DB2-BD59-A6C34878D82A}">
                    <a16:rowId xmlns:a16="http://schemas.microsoft.com/office/drawing/2014/main" val="10002"/>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125Hz: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0.66</a:t>
                      </a:r>
                    </a:p>
                  </a:txBody>
                  <a:tcPr marL="68580" marR="68580" marT="0" marB="0" anchor="b"/>
                </a:tc>
                <a:extLst>
                  <a:ext uri="{0D108BD9-81ED-4DB2-BD59-A6C34878D82A}">
                    <a16:rowId xmlns:a16="http://schemas.microsoft.com/office/drawing/2014/main" val="10003"/>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250Hz: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0.69</a:t>
                      </a:r>
                    </a:p>
                  </a:txBody>
                  <a:tcPr marL="68580" marR="68580" marT="0" marB="0" anchor="b"/>
                </a:tc>
                <a:extLst>
                  <a:ext uri="{0D108BD9-81ED-4DB2-BD59-A6C34878D82A}">
                    <a16:rowId xmlns:a16="http://schemas.microsoft.com/office/drawing/2014/main" val="10004"/>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500Hz: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0.72</a:t>
                      </a:r>
                    </a:p>
                  </a:txBody>
                  <a:tcPr marL="68580" marR="68580" marT="0" marB="0" anchor="b"/>
                </a:tc>
                <a:extLst>
                  <a:ext uri="{0D108BD9-81ED-4DB2-BD59-A6C34878D82A}">
                    <a16:rowId xmlns:a16="http://schemas.microsoft.com/office/drawing/2014/main" val="10005"/>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 1kHz: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0.75</a:t>
                      </a:r>
                    </a:p>
                  </a:txBody>
                  <a:tcPr marL="68580" marR="68580" marT="0" marB="0" anchor="b"/>
                </a:tc>
                <a:extLst>
                  <a:ext uri="{0D108BD9-81ED-4DB2-BD59-A6C34878D82A}">
                    <a16:rowId xmlns:a16="http://schemas.microsoft.com/office/drawing/2014/main" val="10006"/>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 2kHz: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0.81</a:t>
                      </a:r>
                    </a:p>
                  </a:txBody>
                  <a:tcPr marL="68580" marR="68580" marT="0" marB="0" anchor="b"/>
                </a:tc>
                <a:extLst>
                  <a:ext uri="{0D108BD9-81ED-4DB2-BD59-A6C34878D82A}">
                    <a16:rowId xmlns:a16="http://schemas.microsoft.com/office/drawing/2014/main" val="10007"/>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 4kHz: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0.72</a:t>
                      </a:r>
                    </a:p>
                  </a:txBody>
                  <a:tcPr marL="68580" marR="68580" marT="0" marB="0" anchor="b"/>
                </a:tc>
                <a:extLst>
                  <a:ext uri="{0D108BD9-81ED-4DB2-BD59-A6C34878D82A}">
                    <a16:rowId xmlns:a16="http://schemas.microsoft.com/office/drawing/2014/main" val="10008"/>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 8kHz: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0.5</a:t>
                      </a:r>
                    </a:p>
                  </a:txBody>
                  <a:tcPr marL="68580" marR="68580" marT="0" marB="0" anchor="b"/>
                </a:tc>
                <a:extLst>
                  <a:ext uri="{0D108BD9-81ED-4DB2-BD59-A6C34878D82A}">
                    <a16:rowId xmlns:a16="http://schemas.microsoft.com/office/drawing/2014/main" val="10009"/>
                  </a:ext>
                </a:extLst>
              </a:tr>
              <a:tr h="405083">
                <a:tc>
                  <a:txBody>
                    <a:bodyPr/>
                    <a:lstStyle/>
                    <a:p>
                      <a:pPr marL="0" marR="0" algn="ctr">
                        <a:lnSpc>
                          <a:spcPct val="150000"/>
                        </a:lnSpc>
                        <a:spcBef>
                          <a:spcPts val="0"/>
                        </a:spcBef>
                        <a:spcAft>
                          <a:spcPts val="0"/>
                        </a:spcAft>
                      </a:pPr>
                      <a:r>
                        <a:rPr kumimoji="0" lang="en-US" sz="1800" b="1" kern="1200" dirty="0">
                          <a:solidFill>
                            <a:schemeClr val="tx1"/>
                          </a:solidFill>
                          <a:effectLst/>
                          <a:latin typeface="Times New Roman" panose="02020603050405020304" pitchFamily="18" charset="0"/>
                          <a:ea typeface="+mn-ea"/>
                          <a:cs typeface="Times New Roman" panose="02020603050405020304" pitchFamily="18" charset="0"/>
                        </a:rPr>
                        <a:t>16kHz: </a:t>
                      </a:r>
                    </a:p>
                  </a:txBody>
                  <a:tcPr marL="68580" marR="68580" marT="0" marB="0" anchor="b"/>
                </a:tc>
                <a:tc>
                  <a:txBody>
                    <a:bodyPr/>
                    <a:lstStyle/>
                    <a:p>
                      <a:pPr marL="0" marR="0" algn="ctr">
                        <a:lnSpc>
                          <a:spcPct val="150000"/>
                        </a:lnSpc>
                        <a:spcBef>
                          <a:spcPts val="0"/>
                        </a:spcBef>
                        <a:spcAft>
                          <a:spcPts val="0"/>
                        </a:spcAft>
                      </a:pPr>
                      <a:r>
                        <a:rPr kumimoji="0" lang="en-US" sz="1800" b="1" kern="1200" dirty="0">
                          <a:solidFill>
                            <a:schemeClr val="dk1"/>
                          </a:solidFill>
                          <a:effectLst/>
                          <a:latin typeface="Times New Roman" panose="02020603050405020304" pitchFamily="18" charset="0"/>
                          <a:ea typeface="+mn-ea"/>
                          <a:cs typeface="Times New Roman" panose="02020603050405020304" pitchFamily="18" charset="0"/>
                        </a:rPr>
                        <a:t>0.5</a:t>
                      </a:r>
                    </a:p>
                  </a:txBody>
                  <a:tcPr marL="68580" marR="68580" marT="0" marB="0" anchor="b"/>
                </a:tc>
                <a:extLst>
                  <a:ext uri="{0D108BD9-81ED-4DB2-BD59-A6C34878D82A}">
                    <a16:rowId xmlns:a16="http://schemas.microsoft.com/office/drawing/2014/main" val="10010"/>
                  </a:ext>
                </a:extLst>
              </a:tr>
            </a:tbl>
          </a:graphicData>
        </a:graphic>
      </p:graphicFrame>
      <p:sp>
        <p:nvSpPr>
          <p:cNvPr id="20" name="Rectangle 19"/>
          <p:cNvSpPr/>
          <p:nvPr/>
        </p:nvSpPr>
        <p:spPr>
          <a:xfrm>
            <a:off x="0" y="3428253"/>
            <a:ext cx="1901674" cy="1015663"/>
          </a:xfrm>
          <a:prstGeom prst="rect">
            <a:avLst/>
          </a:prstGeom>
        </p:spPr>
        <p:txBody>
          <a:bodyPr wrap="none">
            <a:spAutoFit/>
          </a:bodyPr>
          <a:lstStyle/>
          <a:p>
            <a:pPr algn="ctr"/>
            <a:r>
              <a:rPr lang="en-US" sz="2000" b="1" dirty="0" smtClean="0">
                <a:latin typeface="Times New Roman" panose="02020603050405020304" pitchFamily="18" charset="0"/>
              </a:rPr>
              <a:t>Manager office </a:t>
            </a:r>
          </a:p>
          <a:p>
            <a:pPr algn="ctr"/>
            <a:r>
              <a:rPr lang="en-US" sz="2000" b="1" dirty="0" smtClean="0">
                <a:latin typeface="Times New Roman" panose="02020603050405020304" pitchFamily="18" charset="0"/>
              </a:rPr>
              <a:t>room</a:t>
            </a:r>
          </a:p>
          <a:p>
            <a:pPr algn="ctr"/>
            <a:r>
              <a:rPr lang="en-US" sz="2000" b="1" dirty="0" smtClean="0">
                <a:latin typeface="Times New Roman" panose="02020603050405020304" pitchFamily="18" charset="0"/>
              </a:rPr>
              <a:t>(0.7-1.3) </a:t>
            </a:r>
            <a:endParaRPr lang="en-US" sz="2000" b="1" dirty="0"/>
          </a:p>
        </p:txBody>
      </p:sp>
      <p:sp>
        <p:nvSpPr>
          <p:cNvPr id="21" name="Oval 20"/>
          <p:cNvSpPr/>
          <p:nvPr/>
        </p:nvSpPr>
        <p:spPr>
          <a:xfrm>
            <a:off x="6910008" y="4148755"/>
            <a:ext cx="2535170" cy="51442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22225">
                <a:solidFill>
                  <a:srgbClr val="FF0000"/>
                </a:solidFill>
                <a:prstDash val="solid"/>
              </a:ln>
              <a:solidFill>
                <a:schemeClr val="accent2">
                  <a:lumMod val="40000"/>
                  <a:lumOff val="60000"/>
                </a:schemeClr>
              </a:solidFill>
            </a:endParaRPr>
          </a:p>
        </p:txBody>
      </p:sp>
      <p:sp>
        <p:nvSpPr>
          <p:cNvPr id="22" name="Oval 21"/>
          <p:cNvSpPr/>
          <p:nvPr/>
        </p:nvSpPr>
        <p:spPr>
          <a:xfrm>
            <a:off x="1890468" y="4148755"/>
            <a:ext cx="2535170" cy="51442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22225">
                <a:solidFill>
                  <a:srgbClr val="FF0000"/>
                </a:solidFill>
                <a:prstDash val="solid"/>
              </a:ln>
              <a:solidFill>
                <a:schemeClr val="accent2">
                  <a:lumMod val="40000"/>
                  <a:lumOff val="60000"/>
                </a:schemeClr>
              </a:solidFill>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24</a:t>
            </a:fld>
            <a:endParaRPr lang="en-US"/>
          </a:p>
        </p:txBody>
      </p:sp>
    </p:spTree>
    <p:extLst>
      <p:ext uri="{BB962C8B-B14F-4D97-AF65-F5344CB8AC3E}">
        <p14:creationId xmlns:p14="http://schemas.microsoft.com/office/powerpoint/2010/main" val="30815482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85830" y="778644"/>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dirty="0" smtClean="0">
                <a:solidFill>
                  <a:schemeClr val="tx1"/>
                </a:solidFill>
                <a:latin typeface="Times New Roman" panose="02020603050405020304" pitchFamily="18" charset="0"/>
                <a:cs typeface="Times New Roman" panose="02020603050405020304" pitchFamily="18" charset="0"/>
              </a:rPr>
              <a:t>STC and IIC</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959565" y="1740277"/>
            <a:ext cx="3739435" cy="369332"/>
          </a:xfrm>
          <a:prstGeom prst="rect">
            <a:avLst/>
          </a:prstGeom>
        </p:spPr>
        <p:txBody>
          <a:bodyPr wrap="square">
            <a:spAutoFit/>
          </a:bodyPr>
          <a:lstStyle/>
          <a:p>
            <a:pPr lvl="0"/>
            <a:r>
              <a:rPr lang="en-US" b="1" dirty="0"/>
              <a:t>For External Wall of Clinic Room</a:t>
            </a:r>
          </a:p>
        </p:txBody>
      </p:sp>
      <p:pic>
        <p:nvPicPr>
          <p:cNvPr id="5" name="Picture 4"/>
          <p:cNvPicPr>
            <a:picLocks noChangeAspect="1"/>
          </p:cNvPicPr>
          <p:nvPr/>
        </p:nvPicPr>
        <p:blipFill>
          <a:blip r:embed="rId2"/>
          <a:stretch>
            <a:fillRect/>
          </a:stretch>
        </p:blipFill>
        <p:spPr>
          <a:xfrm>
            <a:off x="253945" y="2402329"/>
            <a:ext cx="4089455" cy="3624744"/>
          </a:xfrm>
          <a:prstGeom prst="rect">
            <a:avLst/>
          </a:prstGeom>
        </p:spPr>
      </p:pic>
      <p:pic>
        <p:nvPicPr>
          <p:cNvPr id="6" name="Picture 5"/>
          <p:cNvPicPr>
            <a:picLocks noChangeAspect="1"/>
          </p:cNvPicPr>
          <p:nvPr/>
        </p:nvPicPr>
        <p:blipFill>
          <a:blip r:embed="rId3"/>
          <a:stretch>
            <a:fillRect/>
          </a:stretch>
        </p:blipFill>
        <p:spPr>
          <a:xfrm>
            <a:off x="4981799" y="1986744"/>
            <a:ext cx="6299200" cy="4525287"/>
          </a:xfrm>
          <a:prstGeom prst="rect">
            <a:avLst/>
          </a:prstGeom>
        </p:spPr>
      </p:pic>
      <p:sp>
        <p:nvSpPr>
          <p:cNvPr id="11" name="Rectangle 10"/>
          <p:cNvSpPr/>
          <p:nvPr/>
        </p:nvSpPr>
        <p:spPr>
          <a:xfrm>
            <a:off x="8744665" y="1506461"/>
            <a:ext cx="1580435"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en-US" sz="2000" b="1" dirty="0" smtClean="0"/>
              <a:t>TL = 50 dB</a:t>
            </a:r>
            <a:endParaRPr lang="en-US" sz="2000" b="1" dirty="0"/>
          </a:p>
        </p:txBody>
      </p:sp>
      <p:cxnSp>
        <p:nvCxnSpPr>
          <p:cNvPr id="9" name="Straight Arrow Connector 8"/>
          <p:cNvCxnSpPr/>
          <p:nvPr/>
        </p:nvCxnSpPr>
        <p:spPr>
          <a:xfrm>
            <a:off x="9880600" y="1924943"/>
            <a:ext cx="444500" cy="678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142999" y="6093951"/>
            <a:ext cx="1714501" cy="465448"/>
          </a:xfrm>
          <a:prstGeom prst="rect">
            <a:avLst/>
          </a:prstGeom>
        </p:spPr>
        <p:txBody>
          <a:bodyPr wrap="square">
            <a:spAutoFit/>
          </a:bodyPr>
          <a:lstStyle/>
          <a:p>
            <a:pPr lvl="0">
              <a:lnSpc>
                <a:spcPct val="150000"/>
              </a:lnSpc>
            </a:pPr>
            <a:r>
              <a:rPr lang="en-US" b="1" dirty="0" smtClean="0"/>
              <a:t>External Wall</a:t>
            </a:r>
            <a:endParaRPr lang="en-US" b="1" dirty="0"/>
          </a:p>
        </p:txBody>
      </p:sp>
      <p:sp>
        <p:nvSpPr>
          <p:cNvPr id="2" name="Slide Number Placeholder 1"/>
          <p:cNvSpPr>
            <a:spLocks noGrp="1"/>
          </p:cNvSpPr>
          <p:nvPr>
            <p:ph type="sldNum" sz="quarter" idx="12"/>
          </p:nvPr>
        </p:nvSpPr>
        <p:spPr/>
        <p:txBody>
          <a:bodyPr/>
          <a:lstStyle/>
          <a:p>
            <a:fld id="{401CF334-2D5C-4859-84A6-CA7E6E43FAEB}" type="slidenum">
              <a:rPr lang="en-US" smtClean="0"/>
              <a:t>25</a:t>
            </a:fld>
            <a:endParaRPr lang="en-US"/>
          </a:p>
        </p:txBody>
      </p:sp>
    </p:spTree>
    <p:extLst>
      <p:ext uri="{BB962C8B-B14F-4D97-AF65-F5344CB8AC3E}">
        <p14:creationId xmlns:p14="http://schemas.microsoft.com/office/powerpoint/2010/main" val="1274372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85830" y="778644"/>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dirty="0" smtClean="0">
                <a:solidFill>
                  <a:schemeClr val="tx1"/>
                </a:solidFill>
                <a:latin typeface="Times New Roman" panose="02020603050405020304" pitchFamily="18" charset="0"/>
                <a:cs typeface="Times New Roman" panose="02020603050405020304" pitchFamily="18" charset="0"/>
              </a:rPr>
              <a:t>STC and IIC</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959565" y="1740277"/>
            <a:ext cx="3739435" cy="923330"/>
          </a:xfrm>
          <a:prstGeom prst="rect">
            <a:avLst/>
          </a:prstGeom>
        </p:spPr>
        <p:txBody>
          <a:bodyPr wrap="square">
            <a:spAutoFit/>
          </a:bodyPr>
          <a:lstStyle/>
          <a:p>
            <a:pPr lvl="0">
              <a:lnSpc>
                <a:spcPct val="150000"/>
              </a:lnSpc>
            </a:pPr>
            <a:r>
              <a:rPr lang="en-US" b="1" dirty="0"/>
              <a:t>For Manger room adjacent to secretary office</a:t>
            </a:r>
          </a:p>
        </p:txBody>
      </p:sp>
      <p:sp>
        <p:nvSpPr>
          <p:cNvPr id="11" name="Rectangle 10"/>
          <p:cNvSpPr/>
          <p:nvPr/>
        </p:nvSpPr>
        <p:spPr>
          <a:xfrm>
            <a:off x="8884365" y="1330973"/>
            <a:ext cx="1580435"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en-US" sz="2000" b="1" dirty="0" smtClean="0"/>
              <a:t>TL = 46 dB</a:t>
            </a:r>
            <a:endParaRPr lang="en-US" sz="2000" b="1" dirty="0"/>
          </a:p>
        </p:txBody>
      </p:sp>
      <p:pic>
        <p:nvPicPr>
          <p:cNvPr id="2" name="Picture 1"/>
          <p:cNvPicPr>
            <a:picLocks noChangeAspect="1"/>
          </p:cNvPicPr>
          <p:nvPr/>
        </p:nvPicPr>
        <p:blipFill>
          <a:blip r:embed="rId2"/>
          <a:stretch>
            <a:fillRect/>
          </a:stretch>
        </p:blipFill>
        <p:spPr>
          <a:xfrm>
            <a:off x="838199" y="2695050"/>
            <a:ext cx="3039807" cy="3535887"/>
          </a:xfrm>
          <a:prstGeom prst="rect">
            <a:avLst/>
          </a:prstGeom>
        </p:spPr>
      </p:pic>
      <p:pic>
        <p:nvPicPr>
          <p:cNvPr id="3" name="Picture 2"/>
          <p:cNvPicPr>
            <a:picLocks noChangeAspect="1"/>
          </p:cNvPicPr>
          <p:nvPr/>
        </p:nvPicPr>
        <p:blipFill>
          <a:blip r:embed="rId3"/>
          <a:stretch>
            <a:fillRect/>
          </a:stretch>
        </p:blipFill>
        <p:spPr>
          <a:xfrm>
            <a:off x="5150894" y="1740277"/>
            <a:ext cx="6177175" cy="4586398"/>
          </a:xfrm>
          <a:prstGeom prst="rect">
            <a:avLst/>
          </a:prstGeom>
        </p:spPr>
      </p:pic>
      <p:cxnSp>
        <p:nvCxnSpPr>
          <p:cNvPr id="12" name="Straight Arrow Connector 11"/>
          <p:cNvCxnSpPr/>
          <p:nvPr/>
        </p:nvCxnSpPr>
        <p:spPr>
          <a:xfrm>
            <a:off x="9864935" y="1770330"/>
            <a:ext cx="444500" cy="678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142999" y="6093951"/>
            <a:ext cx="1714501" cy="507831"/>
          </a:xfrm>
          <a:prstGeom prst="rect">
            <a:avLst/>
          </a:prstGeom>
        </p:spPr>
        <p:txBody>
          <a:bodyPr wrap="square">
            <a:spAutoFit/>
          </a:bodyPr>
          <a:lstStyle/>
          <a:p>
            <a:pPr lvl="0">
              <a:lnSpc>
                <a:spcPct val="150000"/>
              </a:lnSpc>
            </a:pPr>
            <a:r>
              <a:rPr lang="en-US" b="1" dirty="0" smtClean="0"/>
              <a:t>Internal Wall</a:t>
            </a:r>
            <a:endParaRPr lang="en-US" b="1" dirty="0"/>
          </a:p>
        </p:txBody>
      </p:sp>
      <p:sp>
        <p:nvSpPr>
          <p:cNvPr id="5" name="Slide Number Placeholder 4"/>
          <p:cNvSpPr>
            <a:spLocks noGrp="1"/>
          </p:cNvSpPr>
          <p:nvPr>
            <p:ph type="sldNum" sz="quarter" idx="12"/>
          </p:nvPr>
        </p:nvSpPr>
        <p:spPr/>
        <p:txBody>
          <a:bodyPr/>
          <a:lstStyle/>
          <a:p>
            <a:fld id="{401CF334-2D5C-4859-84A6-CA7E6E43FAEB}" type="slidenum">
              <a:rPr lang="en-US" smtClean="0"/>
              <a:t>26</a:t>
            </a:fld>
            <a:endParaRPr lang="en-US"/>
          </a:p>
        </p:txBody>
      </p:sp>
      <p:sp>
        <p:nvSpPr>
          <p:cNvPr id="14" name="Rectangle 13"/>
          <p:cNvSpPr/>
          <p:nvPr/>
        </p:nvSpPr>
        <p:spPr>
          <a:xfrm>
            <a:off x="4699000" y="1125088"/>
            <a:ext cx="3388932"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en-US" sz="2000" b="1" dirty="0" smtClean="0"/>
              <a:t>Recommended Value 45 dB</a:t>
            </a:r>
            <a:endParaRPr lang="en-US" sz="2000" b="1" dirty="0"/>
          </a:p>
        </p:txBody>
      </p:sp>
    </p:spTree>
    <p:extLst>
      <p:ext uri="{BB962C8B-B14F-4D97-AF65-F5344CB8AC3E}">
        <p14:creationId xmlns:p14="http://schemas.microsoft.com/office/powerpoint/2010/main" val="3379601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3474613" y="214209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85830" y="778644"/>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dirty="0" smtClean="0">
                <a:solidFill>
                  <a:schemeClr val="tx1"/>
                </a:solidFill>
                <a:latin typeface="Times New Roman" panose="02020603050405020304" pitchFamily="18" charset="0"/>
                <a:cs typeface="Times New Roman" panose="02020603050405020304" pitchFamily="18" charset="0"/>
              </a:rPr>
              <a:t>IIC For Ceiling</a:t>
            </a:r>
            <a:endParaRPr lang="en-US" sz="3200" b="1"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792454" y="2190248"/>
            <a:ext cx="6305550" cy="3800475"/>
          </a:xfrm>
          <a:prstGeom prst="rect">
            <a:avLst/>
          </a:prstGeom>
        </p:spPr>
      </p:pic>
      <p:sp>
        <p:nvSpPr>
          <p:cNvPr id="14" name="Rectangle 13"/>
          <p:cNvSpPr/>
          <p:nvPr/>
        </p:nvSpPr>
        <p:spPr>
          <a:xfrm>
            <a:off x="7443721" y="1575405"/>
            <a:ext cx="1580435"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en-US" sz="2000" b="1" dirty="0" smtClean="0"/>
              <a:t>IIC = 70 dB</a:t>
            </a:r>
            <a:endParaRPr lang="en-US" sz="2000" b="1" dirty="0"/>
          </a:p>
        </p:txBody>
      </p:sp>
      <p:cxnSp>
        <p:nvCxnSpPr>
          <p:cNvPr id="15" name="Straight Arrow Connector 14"/>
          <p:cNvCxnSpPr/>
          <p:nvPr/>
        </p:nvCxnSpPr>
        <p:spPr>
          <a:xfrm flipH="1">
            <a:off x="6400800" y="2019891"/>
            <a:ext cx="1833139" cy="7076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401CF334-2D5C-4859-84A6-CA7E6E43FAEB}" type="slidenum">
              <a:rPr lang="en-US" smtClean="0"/>
              <a:t>27</a:t>
            </a:fld>
            <a:endParaRPr lang="en-US"/>
          </a:p>
        </p:txBody>
      </p:sp>
    </p:spTree>
    <p:extLst>
      <p:ext uri="{BB962C8B-B14F-4D97-AF65-F5344CB8AC3E}">
        <p14:creationId xmlns:p14="http://schemas.microsoft.com/office/powerpoint/2010/main" val="11578283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144" y="2623040"/>
            <a:ext cx="10972800" cy="1143000"/>
          </a:xfrm>
        </p:spPr>
        <p:txBody>
          <a:bodyPr>
            <a:normAutofit/>
          </a:bodyPr>
          <a:lstStyle/>
          <a:p>
            <a:pPr algn="ctr"/>
            <a:r>
              <a:rPr lang="en-US" sz="6000" b="1" dirty="0" smtClean="0">
                <a:latin typeface="Times New Roman" panose="02020603050405020304" pitchFamily="18" charset="0"/>
                <a:cs typeface="Times New Roman" panose="02020603050405020304" pitchFamily="18" charset="0"/>
              </a:rPr>
              <a:t>Structural Design</a:t>
            </a:r>
            <a:endParaRPr lang="en-US" sz="60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28</a:t>
            </a:fld>
            <a:endParaRPr lang="en-US"/>
          </a:p>
        </p:txBody>
      </p:sp>
    </p:spTree>
    <p:extLst>
      <p:ext uri="{BB962C8B-B14F-4D97-AF65-F5344CB8AC3E}">
        <p14:creationId xmlns:p14="http://schemas.microsoft.com/office/powerpoint/2010/main" val="5952295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Codes and Loads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9600" y="1935480"/>
            <a:ext cx="5379076" cy="4389120"/>
          </a:xfrm>
        </p:spPr>
        <p:txBody>
          <a:bodyPr>
            <a:normAutofit fontScale="70000" lnSpcReduction="20000"/>
          </a:bodyPr>
          <a:lstStyle/>
          <a:p>
            <a:pPr lvl="0"/>
            <a:r>
              <a:rPr lang="en-US" dirty="0"/>
              <a:t>Concrete:</a:t>
            </a:r>
          </a:p>
          <a:p>
            <a:pPr lvl="0"/>
            <a:r>
              <a:rPr lang="en-US" dirty="0"/>
              <a:t>The required compressive strength after 28 days </a:t>
            </a:r>
            <a:r>
              <a:rPr lang="en-US" dirty="0" err="1"/>
              <a:t>fʹ</a:t>
            </a:r>
            <a:r>
              <a:rPr lang="en-US" dirty="0" err="1" smtClean="0"/>
              <a:t>c</a:t>
            </a:r>
            <a:endParaRPr lang="en-US" dirty="0"/>
          </a:p>
          <a:p>
            <a:pPr lvl="0"/>
            <a:endParaRPr lang="en-US" dirty="0"/>
          </a:p>
          <a:p>
            <a:r>
              <a:rPr lang="en-US" dirty="0" err="1"/>
              <a:t>f</a:t>
            </a:r>
            <a:r>
              <a:rPr lang="en-US" baseline="30000" dirty="0" err="1"/>
              <a:t>ʹ</a:t>
            </a:r>
            <a:r>
              <a:rPr lang="en-US" dirty="0" err="1"/>
              <a:t>c</a:t>
            </a:r>
            <a:r>
              <a:rPr lang="en-US" dirty="0"/>
              <a:t>=280kg/cm² (28 MPa) (B350) for slab and beams </a:t>
            </a:r>
          </a:p>
          <a:p>
            <a:r>
              <a:rPr lang="en-US" dirty="0"/>
              <a:t>Modulus of elasticity (E= 2.48*10</a:t>
            </a:r>
            <a:r>
              <a:rPr lang="en-US" baseline="30000" dirty="0"/>
              <a:t>4</a:t>
            </a:r>
            <a:r>
              <a:rPr lang="en-US" dirty="0"/>
              <a:t>MPa</a:t>
            </a:r>
            <a:r>
              <a:rPr lang="en-US" dirty="0" smtClean="0"/>
              <a:t>)</a:t>
            </a:r>
          </a:p>
          <a:p>
            <a:pPr marL="0" indent="0">
              <a:buNone/>
            </a:pPr>
            <a:endParaRPr lang="en-US" dirty="0"/>
          </a:p>
          <a:p>
            <a:pPr marL="0" indent="0">
              <a:buNone/>
            </a:pPr>
            <a:endParaRPr lang="en-US" dirty="0"/>
          </a:p>
          <a:p>
            <a:pPr lvl="0"/>
            <a:r>
              <a:rPr lang="en-US" dirty="0"/>
              <a:t>Reinforced Concrete unit weight = 25 </a:t>
            </a:r>
            <a:r>
              <a:rPr lang="en-US" dirty="0" smtClean="0"/>
              <a:t>(</a:t>
            </a:r>
            <a:r>
              <a:rPr lang="en-US" dirty="0"/>
              <a:t>KN/m3</a:t>
            </a:r>
            <a:r>
              <a:rPr lang="en-US" dirty="0" smtClean="0"/>
              <a:t>).</a:t>
            </a:r>
          </a:p>
          <a:p>
            <a:pPr marL="0" lvl="0" indent="0">
              <a:buNone/>
            </a:pPr>
            <a:endParaRPr lang="en-US" dirty="0"/>
          </a:p>
          <a:p>
            <a:pPr lvl="0"/>
            <a:r>
              <a:rPr lang="en-US" dirty="0"/>
              <a:t>Reinforcing Steel:</a:t>
            </a:r>
          </a:p>
          <a:p>
            <a:pPr lvl="0"/>
            <a:r>
              <a:rPr lang="en-US" dirty="0"/>
              <a:t>The yield strength of steel is equal to 4200 Kg/cm</a:t>
            </a:r>
            <a:r>
              <a:rPr lang="en-US" baseline="30000" dirty="0"/>
              <a:t>2</a:t>
            </a:r>
            <a:r>
              <a:rPr lang="en-US" dirty="0"/>
              <a:t> (420 MPa).</a:t>
            </a:r>
          </a:p>
          <a:p>
            <a:pPr lvl="0"/>
            <a:r>
              <a:rPr lang="en-US" dirty="0"/>
              <a:t>The modulus of elasticity is 2.04*10</a:t>
            </a:r>
            <a:r>
              <a:rPr lang="en-US" baseline="30000" dirty="0"/>
              <a:t>5</a:t>
            </a:r>
            <a:r>
              <a:rPr lang="en-US" dirty="0"/>
              <a:t>MPa</a:t>
            </a:r>
          </a:p>
          <a:p>
            <a:endParaRPr lang="en-US" sz="2400" dirty="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6096000" y="1935480"/>
            <a:ext cx="5379076" cy="4389120"/>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en-US" b="1" dirty="0" smtClean="0"/>
              <a:t>Codes</a:t>
            </a:r>
          </a:p>
          <a:p>
            <a:pPr>
              <a:lnSpc>
                <a:spcPct val="15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UBC-97 for Earthquake design</a:t>
            </a:r>
          </a:p>
          <a:p>
            <a:pPr>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ACI 318-14 for RC structure design</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401CF334-2D5C-4859-84A6-CA7E6E43FAEB}" type="slidenum">
              <a:rPr lang="en-US" smtClean="0"/>
              <a:t>29</a:t>
            </a:fld>
            <a:endParaRPr lang="en-US"/>
          </a:p>
        </p:txBody>
      </p:sp>
    </p:spTree>
    <p:extLst>
      <p:ext uri="{BB962C8B-B14F-4D97-AF65-F5344CB8AC3E}">
        <p14:creationId xmlns:p14="http://schemas.microsoft.com/office/powerpoint/2010/main" val="1164632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78239"/>
            <a:ext cx="10972800" cy="1143000"/>
          </a:xfrm>
        </p:spPr>
        <p:txBody>
          <a:bodyPr>
            <a:normAutofit/>
          </a:bodyPr>
          <a:lstStyle/>
          <a:p>
            <a:pPr marL="520700" indent="-177800" algn="ctr">
              <a:lnSpc>
                <a:spcPct val="150000"/>
              </a:lnSpc>
            </a:pPr>
            <a:r>
              <a:rPr lang="en-US" sz="3600" b="1" dirty="0" smtClean="0">
                <a:latin typeface="+mn-lt"/>
                <a:cs typeface="Times New Roman" panose="02020603050405020304" pitchFamily="18" charset="0"/>
              </a:rPr>
              <a:t>Architectural design</a:t>
            </a:r>
            <a:endParaRPr lang="en-US" sz="3600" b="1" dirty="0">
              <a:latin typeface="+mn-lt"/>
              <a:cs typeface="Times New Roman" panose="02020603050405020304" pitchFamily="18" charset="0"/>
            </a:endParaRPr>
          </a:p>
        </p:txBody>
      </p:sp>
      <p:sp>
        <p:nvSpPr>
          <p:cNvPr id="3" name="Content Placeholder 2"/>
          <p:cNvSpPr>
            <a:spLocks noGrp="1"/>
          </p:cNvSpPr>
          <p:nvPr>
            <p:ph idx="1"/>
          </p:nvPr>
        </p:nvSpPr>
        <p:spPr>
          <a:xfrm>
            <a:off x="609599" y="1421239"/>
            <a:ext cx="11097296" cy="4389120"/>
          </a:xfrm>
        </p:spPr>
        <p:txBody>
          <a:bodyPr/>
          <a:lstStyle/>
          <a:p>
            <a:r>
              <a:rPr lang="en-GB" dirty="0" smtClean="0"/>
              <a:t>Site </a:t>
            </a:r>
            <a:r>
              <a:rPr lang="en-US" dirty="0" smtClean="0"/>
              <a:t>analysis </a:t>
            </a:r>
          </a:p>
          <a:p>
            <a:pPr marL="0" indent="0" algn="just">
              <a:buNone/>
            </a:pPr>
            <a:r>
              <a:rPr lang="en-US" sz="2400" dirty="0">
                <a:cs typeface="Times New Roman" panose="02020603050405020304" pitchFamily="18" charset="0"/>
              </a:rPr>
              <a:t>The </a:t>
            </a:r>
            <a:r>
              <a:rPr lang="en-US" sz="2400" dirty="0"/>
              <a:t>site</a:t>
            </a:r>
            <a:r>
              <a:rPr lang="en-US" sz="2400" dirty="0">
                <a:cs typeface="Times New Roman" panose="02020603050405020304" pitchFamily="18" charset="0"/>
              </a:rPr>
              <a:t> is located in </a:t>
            </a:r>
            <a:r>
              <a:rPr lang="en-US" sz="2400" dirty="0" err="1" smtClean="0">
                <a:cs typeface="Times New Roman" panose="02020603050405020304" pitchFamily="18" charset="0"/>
              </a:rPr>
              <a:t>maajeen</a:t>
            </a:r>
            <a:r>
              <a:rPr lang="en-US" sz="2400" dirty="0" smtClean="0">
                <a:cs typeface="Times New Roman" panose="02020603050405020304" pitchFamily="18" charset="0"/>
              </a:rPr>
              <a:t> </a:t>
            </a:r>
            <a:r>
              <a:rPr lang="en-US" sz="2400" dirty="0" smtClean="0">
                <a:cs typeface="Times New Roman" panose="02020603050405020304" pitchFamily="18" charset="0"/>
              </a:rPr>
              <a:t>east </a:t>
            </a:r>
            <a:r>
              <a:rPr lang="en-US" sz="2400" dirty="0">
                <a:cs typeface="Times New Roman" panose="02020603050405020304" pitchFamily="18" charset="0"/>
              </a:rPr>
              <a:t>of </a:t>
            </a:r>
            <a:r>
              <a:rPr lang="en-US" sz="2400" dirty="0" smtClean="0">
                <a:cs typeface="Times New Roman" panose="02020603050405020304" pitchFamily="18" charset="0"/>
              </a:rPr>
              <a:t>Nablus, </a:t>
            </a:r>
            <a:r>
              <a:rPr lang="en-US" sz="2400" dirty="0">
                <a:cs typeface="Times New Roman" panose="02020603050405020304" pitchFamily="18" charset="0"/>
              </a:rPr>
              <a:t>about </a:t>
            </a:r>
            <a:r>
              <a:rPr lang="en-US" sz="2400" dirty="0" smtClean="0">
                <a:cs typeface="Times New Roman" panose="02020603050405020304" pitchFamily="18" charset="0"/>
              </a:rPr>
              <a:t>660</a:t>
            </a:r>
            <a:r>
              <a:rPr lang="en-US" sz="2400" dirty="0" smtClean="0">
                <a:cs typeface="Times New Roman" panose="02020603050405020304" pitchFamily="18" charset="0"/>
              </a:rPr>
              <a:t> </a:t>
            </a:r>
            <a:r>
              <a:rPr lang="en-US" sz="2400" dirty="0">
                <a:cs typeface="Times New Roman" panose="02020603050405020304" pitchFamily="18" charset="0"/>
              </a:rPr>
              <a:t>m above sea level and </a:t>
            </a:r>
            <a:r>
              <a:rPr lang="ar-SA" sz="2400" dirty="0">
                <a:cs typeface="Times New Roman" panose="02020603050405020304" pitchFamily="18" charset="0"/>
              </a:rPr>
              <a:t>2</a:t>
            </a:r>
            <a:r>
              <a:rPr lang="en-US" sz="2400" dirty="0">
                <a:cs typeface="Times New Roman" panose="02020603050405020304" pitchFamily="18" charset="0"/>
              </a:rPr>
              <a:t> kilometers away from city center. Site has a total area of </a:t>
            </a:r>
            <a:r>
              <a:rPr lang="en-US" sz="2400" dirty="0" smtClean="0">
                <a:cs typeface="Times New Roman" panose="02020603050405020304" pitchFamily="18" charset="0"/>
              </a:rPr>
              <a:t>5583</a:t>
            </a:r>
            <a:r>
              <a:rPr lang="en-US" sz="2400" dirty="0" smtClean="0">
                <a:cs typeface="Times New Roman" panose="02020603050405020304" pitchFamily="18" charset="0"/>
              </a:rPr>
              <a:t> </a:t>
            </a:r>
            <a:r>
              <a:rPr lang="en-US" sz="2400" dirty="0">
                <a:cs typeface="Times New Roman" panose="02020603050405020304" pitchFamily="18" charset="0"/>
              </a:rPr>
              <a:t>m2.</a:t>
            </a:r>
          </a:p>
          <a:p>
            <a:endParaRPr lang="en-US" dirty="0"/>
          </a:p>
        </p:txBody>
      </p:sp>
      <p:sp>
        <p:nvSpPr>
          <p:cNvPr id="8" name="Slide Number Placeholder 7"/>
          <p:cNvSpPr>
            <a:spLocks noGrp="1"/>
          </p:cNvSpPr>
          <p:nvPr>
            <p:ph type="sldNum" sz="quarter" idx="12"/>
          </p:nvPr>
        </p:nvSpPr>
        <p:spPr/>
        <p:txBody>
          <a:bodyPr/>
          <a:lstStyle/>
          <a:p>
            <a:fld id="{401CF334-2D5C-4859-84A6-CA7E6E43FAEB}" type="slidenum">
              <a:rPr lang="en-US" smtClean="0"/>
              <a:t>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4449" y="2893401"/>
            <a:ext cx="5865522" cy="3285031"/>
          </a:xfrm>
          <a:prstGeom prst="rect">
            <a:avLst/>
          </a:prstGeom>
        </p:spPr>
      </p:pic>
    </p:spTree>
    <p:extLst>
      <p:ext uri="{BB962C8B-B14F-4D97-AF65-F5344CB8AC3E}">
        <p14:creationId xmlns:p14="http://schemas.microsoft.com/office/powerpoint/2010/main" val="2087638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Model Checks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1" name="Content Placeholder 2"/>
          <p:cNvSpPr txBox="1">
            <a:spLocks/>
          </p:cNvSpPr>
          <p:nvPr/>
        </p:nvSpPr>
        <p:spPr>
          <a:xfrm>
            <a:off x="609600" y="2119358"/>
            <a:ext cx="6314940" cy="585441"/>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en-US" sz="7200" b="1" dirty="0" smtClean="0"/>
              <a:t>Compatibility Check </a:t>
            </a:r>
          </a:p>
          <a:p>
            <a:pPr marL="0" indent="0">
              <a:lnSpc>
                <a:spcPct val="150000"/>
              </a:lnSpc>
              <a:buNone/>
            </a:pPr>
            <a:r>
              <a:rPr lang="en-US" sz="4900" dirty="0"/>
              <a:t>This check was done for three models, while the period was reasonable and all the structural elements are compatible and moving together, the Figures below show the major periods for the three models</a:t>
            </a:r>
            <a:r>
              <a:rPr lang="en-US" sz="4900" dirty="0" smtClean="0"/>
              <a:t>:</a:t>
            </a:r>
          </a:p>
          <a:p>
            <a:pPr marL="0" indent="0">
              <a:lnSpc>
                <a:spcPct val="150000"/>
              </a:lnSpc>
              <a:buNone/>
            </a:pPr>
            <a:endParaRPr lang="en-US" sz="4900" b="1" dirty="0"/>
          </a:p>
          <a:p>
            <a:pPr marL="0" indent="0">
              <a:lnSpc>
                <a:spcPct val="150000"/>
              </a:lnSpc>
              <a:buNone/>
            </a:pPr>
            <a:r>
              <a:rPr lang="en-US" sz="4900" b="1" dirty="0" smtClean="0"/>
              <a:t>Sample block 1 :-</a:t>
            </a:r>
          </a:p>
          <a:p>
            <a:pPr marL="0" indent="0">
              <a:lnSpc>
                <a:spcPct val="150000"/>
              </a:lnSpc>
              <a:buNone/>
            </a:pPr>
            <a:endParaRPr lang="en-US" sz="4900" b="1" dirty="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609600" y="3726110"/>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30</a:t>
            </a:fld>
            <a:endParaRPr lang="en-US"/>
          </a:p>
        </p:txBody>
      </p:sp>
      <p:pic>
        <p:nvPicPr>
          <p:cNvPr id="9" name="Picture 8"/>
          <p:cNvPicPr/>
          <p:nvPr/>
        </p:nvPicPr>
        <p:blipFill>
          <a:blip r:embed="rId2"/>
          <a:stretch>
            <a:fillRect/>
          </a:stretch>
        </p:blipFill>
        <p:spPr>
          <a:xfrm>
            <a:off x="5335067" y="3223896"/>
            <a:ext cx="5395595" cy="3100705"/>
          </a:xfrm>
          <a:prstGeom prst="rect">
            <a:avLst/>
          </a:prstGeom>
        </p:spPr>
      </p:pic>
    </p:spTree>
    <p:extLst>
      <p:ext uri="{BB962C8B-B14F-4D97-AF65-F5344CB8AC3E}">
        <p14:creationId xmlns:p14="http://schemas.microsoft.com/office/powerpoint/2010/main" val="2004554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Model Checks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609600" y="3726110"/>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8" name="Content Placeholder 2"/>
          <p:cNvSpPr txBox="1">
            <a:spLocks/>
          </p:cNvSpPr>
          <p:nvPr/>
        </p:nvSpPr>
        <p:spPr>
          <a:xfrm>
            <a:off x="762000" y="2271758"/>
            <a:ext cx="4773769" cy="585441"/>
          </a:xfrm>
          <a:prstGeom prst="rect">
            <a:avLst/>
          </a:prstGeom>
        </p:spPr>
        <p:txBody>
          <a:bodyPr vert="horz">
            <a:no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en-US" sz="1800" b="1" dirty="0" smtClean="0"/>
              <a:t>Equilibrium Check</a:t>
            </a:r>
          </a:p>
          <a:p>
            <a:r>
              <a:rPr lang="en-US" sz="1600" dirty="0"/>
              <a:t>Equilibrium check is done to ensure that all input date including loads and assignments are correct. The allowed percent of error is 5 %.</a:t>
            </a:r>
          </a:p>
          <a:p>
            <a:r>
              <a:rPr lang="en-US" sz="1600" dirty="0"/>
              <a:t>The figures below show the Base reactions (Dead, Live and superimposed) which will be checked manually with an acceptable error up to 5 % for Block 1, 2 and 3.</a:t>
            </a:r>
          </a:p>
          <a:p>
            <a:pPr marL="0" indent="0">
              <a:lnSpc>
                <a:spcPct val="150000"/>
              </a:lnSpc>
              <a:buFont typeface="Wingdings 2"/>
              <a:buNone/>
            </a:pPr>
            <a:endParaRPr lang="en-US" sz="1600"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31</a:t>
            </a:fld>
            <a:endParaRPr lang="en-US"/>
          </a:p>
        </p:txBody>
      </p:sp>
      <p:pic>
        <p:nvPicPr>
          <p:cNvPr id="12" name="Picture 11"/>
          <p:cNvPicPr/>
          <p:nvPr/>
        </p:nvPicPr>
        <p:blipFill>
          <a:blip r:embed="rId2"/>
          <a:stretch>
            <a:fillRect/>
          </a:stretch>
        </p:blipFill>
        <p:spPr>
          <a:xfrm>
            <a:off x="5531006" y="4491487"/>
            <a:ext cx="5495925" cy="1377950"/>
          </a:xfrm>
          <a:prstGeom prst="rect">
            <a:avLst/>
          </a:prstGeom>
        </p:spPr>
      </p:pic>
    </p:spTree>
    <p:extLst>
      <p:ext uri="{BB962C8B-B14F-4D97-AF65-F5344CB8AC3E}">
        <p14:creationId xmlns:p14="http://schemas.microsoft.com/office/powerpoint/2010/main" val="27351957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Model Checks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8" name="Content Placeholder 2"/>
          <p:cNvSpPr txBox="1">
            <a:spLocks/>
          </p:cNvSpPr>
          <p:nvPr/>
        </p:nvSpPr>
        <p:spPr>
          <a:xfrm>
            <a:off x="762000" y="2271758"/>
            <a:ext cx="4773769" cy="585441"/>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en-US" sz="7200" b="1" dirty="0" smtClean="0"/>
              <a:t>Deflection </a:t>
            </a:r>
            <a:r>
              <a:rPr lang="en-US" sz="7200" b="1" dirty="0" smtClean="0"/>
              <a:t>Check</a:t>
            </a:r>
          </a:p>
          <a:p>
            <a:pPr>
              <a:buFont typeface="Wingdings" panose="05000000000000000000" pitchFamily="2" charset="2"/>
              <a:buChar char="Ø"/>
            </a:pPr>
            <a:endParaRPr lang="en-US" sz="7200" b="1" dirty="0"/>
          </a:p>
          <a:p>
            <a:pPr marL="0" indent="0">
              <a:buNone/>
            </a:pPr>
            <a:endParaRPr lang="en-US" sz="7200" b="1" dirty="0" smtClean="0"/>
          </a:p>
          <a:p>
            <a:r>
              <a:rPr lang="en-US" sz="6400" dirty="0"/>
              <a:t>According to ACI-318, the maximum allowed deflection Shall not exceed the length of the slab divided by 240.</a:t>
            </a:r>
            <a:endParaRPr lang="en-US" sz="6400" b="1" dirty="0"/>
          </a:p>
          <a:p>
            <a:pPr lvl="0"/>
            <a:r>
              <a:rPr lang="en-US" sz="6400" dirty="0"/>
              <a:t>For Block One:</a:t>
            </a:r>
          </a:p>
          <a:p>
            <a:r>
              <a:rPr lang="en-US" sz="6400" dirty="0"/>
              <a:t>Length of the slab = 8.4 m, The maximum allowable deflection = 35 mm, </a:t>
            </a:r>
            <a:endParaRPr lang="en-US" sz="6400" b="1" dirty="0"/>
          </a:p>
          <a:p>
            <a:r>
              <a:rPr lang="en-US" sz="6400" dirty="0"/>
              <a:t>From </a:t>
            </a:r>
            <a:r>
              <a:rPr lang="en-US" sz="6400" dirty="0" err="1"/>
              <a:t>Etabs</a:t>
            </a:r>
            <a:r>
              <a:rPr lang="en-US" sz="6400" dirty="0"/>
              <a:t> the maximum deflection is 33 mm &lt; 35 mm so deflection check is ok.</a:t>
            </a:r>
            <a:endParaRPr lang="en-US" sz="6400" b="1" dirty="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4" name="Content Placeholder 2"/>
          <p:cNvSpPr txBox="1">
            <a:spLocks/>
          </p:cNvSpPr>
          <p:nvPr/>
        </p:nvSpPr>
        <p:spPr>
          <a:xfrm>
            <a:off x="347731" y="3051434"/>
            <a:ext cx="2627290" cy="1636476"/>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sz="2000" b="1"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32</a:t>
            </a:fld>
            <a:endParaRPr lang="en-US"/>
          </a:p>
        </p:txBody>
      </p:sp>
      <p:pic>
        <p:nvPicPr>
          <p:cNvPr id="11" name="Picture 10"/>
          <p:cNvPicPr/>
          <p:nvPr/>
        </p:nvPicPr>
        <p:blipFill rotWithShape="1">
          <a:blip r:embed="rId2"/>
          <a:srcRect l="28856" t="10360" r="36043" b="35121"/>
          <a:stretch/>
        </p:blipFill>
        <p:spPr bwMode="auto">
          <a:xfrm>
            <a:off x="7172469" y="1886989"/>
            <a:ext cx="4263970" cy="407536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077756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Model Checks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8" name="Content Placeholder 2"/>
          <p:cNvSpPr txBox="1">
            <a:spLocks/>
          </p:cNvSpPr>
          <p:nvPr/>
        </p:nvSpPr>
        <p:spPr>
          <a:xfrm>
            <a:off x="762000" y="2271758"/>
            <a:ext cx="4773769"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en-US" sz="2000" b="1" dirty="0" smtClean="0"/>
              <a:t>Period Check</a:t>
            </a:r>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4" name="Content Placeholder 2"/>
          <p:cNvSpPr txBox="1">
            <a:spLocks/>
          </p:cNvSpPr>
          <p:nvPr/>
        </p:nvSpPr>
        <p:spPr>
          <a:xfrm>
            <a:off x="257577" y="2872011"/>
            <a:ext cx="6314939" cy="1636476"/>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lvl="0"/>
            <a:r>
              <a:rPr lang="en-GB" sz="6400" dirty="0"/>
              <a:t>Check period:</a:t>
            </a:r>
            <a:endParaRPr lang="en-US" sz="6400" dirty="0"/>
          </a:p>
          <a:p>
            <a:r>
              <a:rPr lang="en-US" sz="6400" dirty="0"/>
              <a:t>According to UBC code the period (T) of the building shall not exceed a value of 40 percent of T obtained from method A in Seismic Zone 2.</a:t>
            </a:r>
          </a:p>
          <a:p>
            <a:r>
              <a:rPr lang="en-US" sz="6400" dirty="0"/>
              <a:t>T (from A method) = Ct (</a:t>
            </a:r>
            <a:r>
              <a:rPr lang="en-US" sz="6400" dirty="0" err="1"/>
              <a:t>hn</a:t>
            </a:r>
            <a:r>
              <a:rPr lang="en-US" sz="6400" dirty="0"/>
              <a:t>)</a:t>
            </a:r>
            <a:r>
              <a:rPr lang="en-US" sz="6400" baseline="30000" dirty="0"/>
              <a:t> 3/4</a:t>
            </a:r>
            <a:r>
              <a:rPr lang="en-US" sz="6400" dirty="0"/>
              <a:t> where:</a:t>
            </a:r>
          </a:p>
          <a:p>
            <a:r>
              <a:rPr lang="en-US" sz="6400" dirty="0" err="1"/>
              <a:t>hn</a:t>
            </a:r>
            <a:r>
              <a:rPr lang="en-US" sz="6400" dirty="0"/>
              <a:t> is the height of structure in meters = 10.5 m, Ct is a constant = 0.0488</a:t>
            </a:r>
          </a:p>
          <a:p>
            <a:r>
              <a:rPr lang="en-GB" sz="6400" dirty="0"/>
              <a:t>For Block 1:</a:t>
            </a:r>
            <a:endParaRPr lang="en-US" sz="6400" dirty="0"/>
          </a:p>
          <a:p>
            <a:pPr lvl="0"/>
            <a:r>
              <a:rPr lang="en-US" sz="6400" dirty="0"/>
              <a:t>By modeling, the structure has a period T =0.36 seconds.</a:t>
            </a:r>
          </a:p>
          <a:p>
            <a:pPr lvl="0"/>
            <a:r>
              <a:rPr lang="en-US" sz="6400" dirty="0"/>
              <a:t>Then T (from A method) = 0.28 seconds. </a:t>
            </a:r>
          </a:p>
          <a:p>
            <a:pPr lvl="0"/>
            <a:r>
              <a:rPr lang="en-US" sz="6400" dirty="0"/>
              <a:t>The period shall be less than 1.4 * T (from method A) = 1.4*0.28 = 0.4 seconds.</a:t>
            </a:r>
          </a:p>
          <a:p>
            <a:pPr lvl="0"/>
            <a:r>
              <a:rPr lang="en-US" sz="6400" dirty="0"/>
              <a:t>T of the building = 0.36 which is less than 0.4 seconds, So, the period is Ok.</a:t>
            </a:r>
          </a:p>
          <a:p>
            <a:pPr marL="0" indent="0">
              <a:lnSpc>
                <a:spcPct val="150000"/>
              </a:lnSpc>
              <a:buFont typeface="Wingdings 2"/>
              <a:buNone/>
            </a:pPr>
            <a:endParaRPr lang="en-US" sz="2000" b="1"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33</a:t>
            </a:fld>
            <a:endParaRPr lang="en-US"/>
          </a:p>
        </p:txBody>
      </p:sp>
    </p:spTree>
    <p:extLst>
      <p:ext uri="{BB962C8B-B14F-4D97-AF65-F5344CB8AC3E}">
        <p14:creationId xmlns:p14="http://schemas.microsoft.com/office/powerpoint/2010/main" val="3903448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8946"/>
            <a:ext cx="4941194" cy="752384"/>
          </a:xfrm>
        </p:spPr>
        <p:txBody>
          <a:bodyPr>
            <a:normAutofit fontScale="90000"/>
          </a:bodyPr>
          <a:lstStyle/>
          <a:p>
            <a:r>
              <a:rPr lang="en-US" b="1" dirty="0" smtClean="0">
                <a:solidFill>
                  <a:schemeClr val="tx1"/>
                </a:solidFill>
                <a:latin typeface="Times New Roman" panose="02020603050405020304" pitchFamily="18" charset="0"/>
                <a:cs typeface="Times New Roman" panose="02020603050405020304" pitchFamily="18" charset="0"/>
              </a:rPr>
              <a:t>Slab Reinforcement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34</a:t>
            </a:fld>
            <a:endParaRPr lang="en-US"/>
          </a:p>
        </p:txBody>
      </p:sp>
      <p:pic>
        <p:nvPicPr>
          <p:cNvPr id="6" name="Picture 5"/>
          <p:cNvPicPr>
            <a:picLocks noChangeAspect="1"/>
          </p:cNvPicPr>
          <p:nvPr/>
        </p:nvPicPr>
        <p:blipFill rotWithShape="1">
          <a:blip r:embed="rId2"/>
          <a:srcRect t="4086"/>
          <a:stretch/>
        </p:blipFill>
        <p:spPr>
          <a:xfrm>
            <a:off x="579663" y="2481943"/>
            <a:ext cx="10763250" cy="3624536"/>
          </a:xfrm>
          <a:prstGeom prst="rect">
            <a:avLst/>
          </a:prstGeom>
        </p:spPr>
      </p:pic>
    </p:spTree>
    <p:extLst>
      <p:ext uri="{BB962C8B-B14F-4D97-AF65-F5344CB8AC3E}">
        <p14:creationId xmlns:p14="http://schemas.microsoft.com/office/powerpoint/2010/main" val="12448674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416417" y="1137142"/>
            <a:ext cx="6177566" cy="752384"/>
          </a:xfrm>
          <a:prstGeom prst="rect">
            <a:avLst/>
          </a:prstGeom>
        </p:spPr>
        <p:txBody>
          <a:bodyPr vert="horz" lIns="0" rIns="0" bIns="0" anchor="b">
            <a:normAutofit fontScale="9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Columns Reinforcement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35</a:t>
            </a:fld>
            <a:endParaRPr lang="en-US"/>
          </a:p>
        </p:txBody>
      </p:sp>
      <p:pic>
        <p:nvPicPr>
          <p:cNvPr id="11" name="Picture 10"/>
          <p:cNvPicPr/>
          <p:nvPr/>
        </p:nvPicPr>
        <p:blipFill>
          <a:blip r:embed="rId2"/>
          <a:stretch>
            <a:fillRect/>
          </a:stretch>
        </p:blipFill>
        <p:spPr>
          <a:xfrm>
            <a:off x="7387446" y="1792607"/>
            <a:ext cx="2587625" cy="4846320"/>
          </a:xfrm>
          <a:prstGeom prst="rect">
            <a:avLst/>
          </a:prstGeom>
        </p:spPr>
      </p:pic>
      <p:pic>
        <p:nvPicPr>
          <p:cNvPr id="13" name="Picture 12"/>
          <p:cNvPicPr/>
          <p:nvPr/>
        </p:nvPicPr>
        <p:blipFill>
          <a:blip r:embed="rId3"/>
          <a:stretch>
            <a:fillRect/>
          </a:stretch>
        </p:blipFill>
        <p:spPr>
          <a:xfrm>
            <a:off x="2463338" y="3229495"/>
            <a:ext cx="3108960" cy="1828800"/>
          </a:xfrm>
          <a:prstGeom prst="rect">
            <a:avLst/>
          </a:prstGeom>
        </p:spPr>
      </p:pic>
    </p:spTree>
    <p:extLst>
      <p:ext uri="{BB962C8B-B14F-4D97-AF65-F5344CB8AC3E}">
        <p14:creationId xmlns:p14="http://schemas.microsoft.com/office/powerpoint/2010/main" val="32865452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038823" y="594500"/>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r>
              <a:rPr lang="en-US" sz="1600" dirty="0"/>
              <a:t> </a:t>
            </a:r>
            <a:endParaRPr lang="en-US" sz="1600" b="1" dirty="0"/>
          </a:p>
          <a:p>
            <a:pPr lvl="0"/>
            <a:r>
              <a:rPr lang="en-US" sz="1600" dirty="0"/>
              <a:t>Footing Dimensions:</a:t>
            </a:r>
            <a:endParaRPr lang="en-US" sz="1600" b="1" dirty="0"/>
          </a:p>
          <a:p>
            <a:r>
              <a:rPr lang="en-US" sz="1600" dirty="0"/>
              <a:t>Area Footing = P service / </a:t>
            </a:r>
            <a:r>
              <a:rPr lang="en-US" sz="1600" dirty="0" err="1"/>
              <a:t>q</a:t>
            </a:r>
            <a:r>
              <a:rPr lang="en-US" sz="1600" baseline="-25000" dirty="0" err="1"/>
              <a:t>all</a:t>
            </a:r>
            <a:endParaRPr lang="en-US" sz="1600" b="1" dirty="0"/>
          </a:p>
          <a:p>
            <a:r>
              <a:rPr lang="en-US" sz="1600" dirty="0"/>
              <a:t>Area of footing = 1693/ 350 = 4.8 m</a:t>
            </a:r>
            <a:r>
              <a:rPr lang="en-US" sz="1600" baseline="30000" dirty="0"/>
              <a:t>2</a:t>
            </a:r>
            <a:r>
              <a:rPr lang="en-US" sz="1600" dirty="0"/>
              <a:t> </a:t>
            </a:r>
            <a:endParaRPr lang="en-US" sz="1600" b="1" dirty="0"/>
          </a:p>
          <a:p>
            <a:r>
              <a:rPr lang="en-US" sz="1600" dirty="0"/>
              <a:t>The length of footing = 2.4, the width of footing = 2.1</a:t>
            </a:r>
            <a:endParaRPr lang="en-US" sz="1600" b="1" dirty="0"/>
          </a:p>
          <a:p>
            <a:r>
              <a:rPr lang="en-US" sz="1600" dirty="0"/>
              <a:t>Assume thickness of footing is h= 500 mm so d = 500 – 70 = 430 mm</a:t>
            </a:r>
            <a:endParaRPr lang="en-US" sz="1600" b="1" dirty="0"/>
          </a:p>
        </p:txBody>
      </p:sp>
      <p:sp>
        <p:nvSpPr>
          <p:cNvPr id="7" name="Title 1"/>
          <p:cNvSpPr txBox="1">
            <a:spLocks/>
          </p:cNvSpPr>
          <p:nvPr/>
        </p:nvSpPr>
        <p:spPr>
          <a:xfrm>
            <a:off x="304316" y="321118"/>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Footing Reinforcement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36</a:t>
            </a:fld>
            <a:endParaRPr lang="en-US"/>
          </a:p>
        </p:txBody>
      </p:sp>
      <p:sp>
        <p:nvSpPr>
          <p:cNvPr id="3" name="Rectangle 2"/>
          <p:cNvSpPr/>
          <p:nvPr/>
        </p:nvSpPr>
        <p:spPr>
          <a:xfrm>
            <a:off x="737062" y="1561133"/>
            <a:ext cx="6096000" cy="1441420"/>
          </a:xfrm>
          <a:prstGeom prst="rect">
            <a:avLst/>
          </a:prstGeom>
        </p:spPr>
        <p:txBody>
          <a:bodyPr>
            <a:spAutoFit/>
          </a:bodyPr>
          <a:lstStyle/>
          <a:p>
            <a:pPr marL="342900" lvl="0" indent="-342900" algn="just">
              <a:lnSpc>
                <a:spcPct val="150000"/>
              </a:lnSpc>
              <a:spcAft>
                <a:spcPts val="400"/>
              </a:spcAft>
              <a:buBlip>
                <a:blip r:embed="rId2"/>
              </a:buBlip>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Sample Calculations of Footing (1): </a:t>
            </a: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400"/>
              </a:spcAft>
              <a:buClr>
                <a:srgbClr val="000000"/>
              </a:buClr>
              <a:buFont typeface="Times New Roman" panose="02020603050405020304" pitchFamily="18" charset="0"/>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 service = 1693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400"/>
              </a:spcAft>
              <a:buClr>
                <a:srgbClr val="000000"/>
              </a:buClr>
              <a:buFont typeface="Times New Roman" panose="02020603050405020304" pitchFamily="18" charset="0"/>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 ultimate = 2252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Picture 10"/>
          <p:cNvPicPr/>
          <p:nvPr/>
        </p:nvPicPr>
        <p:blipFill rotWithShape="1">
          <a:blip r:embed="rId3"/>
          <a:srcRect l="3838" r="4376" b="10492"/>
          <a:stretch/>
        </p:blipFill>
        <p:spPr bwMode="auto">
          <a:xfrm>
            <a:off x="7804900" y="1561133"/>
            <a:ext cx="3199130" cy="2285365"/>
          </a:xfrm>
          <a:prstGeom prst="rect">
            <a:avLst/>
          </a:prstGeom>
          <a:ln>
            <a:noFill/>
          </a:ln>
          <a:extLst>
            <a:ext uri="{53640926-AAD7-44D8-BBD7-CCE9431645EC}">
              <a14:shadowObscured xmlns:a14="http://schemas.microsoft.com/office/drawing/2010/main"/>
            </a:ext>
          </a:extLst>
        </p:spPr>
      </p:pic>
      <p:pic>
        <p:nvPicPr>
          <p:cNvPr id="12" name="Picture 11"/>
          <p:cNvPicPr/>
          <p:nvPr/>
        </p:nvPicPr>
        <p:blipFill>
          <a:blip r:embed="rId4"/>
          <a:stretch>
            <a:fillRect/>
          </a:stretch>
        </p:blipFill>
        <p:spPr>
          <a:xfrm>
            <a:off x="7274040" y="3727016"/>
            <a:ext cx="3729990" cy="3211195"/>
          </a:xfrm>
          <a:prstGeom prst="rect">
            <a:avLst/>
          </a:prstGeom>
        </p:spPr>
      </p:pic>
    </p:spTree>
    <p:extLst>
      <p:ext uri="{BB962C8B-B14F-4D97-AF65-F5344CB8AC3E}">
        <p14:creationId xmlns:p14="http://schemas.microsoft.com/office/powerpoint/2010/main" val="37842324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416417" y="1137142"/>
            <a:ext cx="6177566" cy="752384"/>
          </a:xfrm>
          <a:prstGeom prst="rect">
            <a:avLst/>
          </a:prstGeom>
        </p:spPr>
        <p:txBody>
          <a:bodyPr vert="horz" lIns="0" rIns="0" bIns="0" anchor="b">
            <a:normAutofit fontScale="82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a:t>Design of Wall Footings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37</a:t>
            </a:fld>
            <a:endParaRPr lang="en-US"/>
          </a:p>
        </p:txBody>
      </p:sp>
      <p:sp>
        <p:nvSpPr>
          <p:cNvPr id="6" name="Rectangle 5"/>
          <p:cNvSpPr/>
          <p:nvPr/>
        </p:nvSpPr>
        <p:spPr>
          <a:xfrm>
            <a:off x="281240" y="2196968"/>
            <a:ext cx="5827236" cy="507831"/>
          </a:xfrm>
          <a:prstGeom prst="rect">
            <a:avLst/>
          </a:prstGeom>
        </p:spPr>
        <p:txBody>
          <a:bodyPr wrap="none">
            <a:spAutoFit/>
          </a:bodyPr>
          <a:lstStyle/>
          <a:p>
            <a:pPr algn="just">
              <a:lnSpc>
                <a:spcPct val="150000"/>
              </a:lnSpc>
              <a:spcBef>
                <a:spcPts val="500"/>
              </a:spcBef>
              <a:spcAft>
                <a:spcPts val="1000"/>
              </a:spcAft>
            </a:pPr>
            <a:r>
              <a:rPr lang="en-US" dirty="0">
                <a:latin typeface="Times New Roman" panose="02020603050405020304" pitchFamily="18" charset="0"/>
                <a:ea typeface="Times New Roman" panose="02020603050405020304" pitchFamily="18" charset="0"/>
                <a:cs typeface="Arial" panose="020B0604020202020204" pitchFamily="34" charset="0"/>
              </a:rPr>
              <a:t>The selected footing for design in shown in the figure below:</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11" name="Picture 10"/>
          <p:cNvPicPr/>
          <p:nvPr/>
        </p:nvPicPr>
        <p:blipFill>
          <a:blip r:embed="rId2"/>
          <a:stretch>
            <a:fillRect/>
          </a:stretch>
        </p:blipFill>
        <p:spPr>
          <a:xfrm>
            <a:off x="969558" y="3255964"/>
            <a:ext cx="2638425" cy="3267075"/>
          </a:xfrm>
          <a:prstGeom prst="rect">
            <a:avLst/>
          </a:prstGeom>
          <a:ln>
            <a:solidFill>
              <a:schemeClr val="accent1"/>
            </a:solidFill>
          </a:ln>
        </p:spPr>
      </p:pic>
      <p:sp>
        <p:nvSpPr>
          <p:cNvPr id="9" name="Rectangle 8"/>
          <p:cNvSpPr/>
          <p:nvPr/>
        </p:nvSpPr>
        <p:spPr>
          <a:xfrm>
            <a:off x="5142014" y="3374226"/>
            <a:ext cx="6096000" cy="2636619"/>
          </a:xfrm>
          <a:prstGeom prst="rect">
            <a:avLst/>
          </a:prstGeom>
        </p:spPr>
        <p:txBody>
          <a:bodyPr>
            <a:spAutoFit/>
          </a:bodyPr>
          <a:lstStyle/>
          <a:p>
            <a:pPr marL="228600" marR="0" indent="-228600" algn="just">
              <a:lnSpc>
                <a:spcPct val="150000"/>
              </a:lnSpc>
              <a:spcBef>
                <a:spcPts val="0"/>
              </a:spcBef>
              <a:spcAft>
                <a:spcPts val="4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Sample calculations for wall footing (F6)</a:t>
            </a: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 service = 243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P ultimate = 314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 service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 = 151 ,  P ultimate  </a:t>
            </a:r>
            <a:r>
              <a:rPr lang="en-US"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kN</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 = 196 </a:t>
            </a:r>
            <a:endPar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Length of wall = 1.6 m</a:t>
            </a:r>
            <a:endPar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Area of footing = 151 /350 =0.43 m2</a:t>
            </a:r>
            <a:endPar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Width of footing= 0.43 m</a:t>
            </a:r>
            <a:r>
              <a:rPr 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2.2 = 0.19 m So try width of 0.9m.</a:t>
            </a:r>
            <a:endPar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31607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038823" y="746975"/>
            <a:ext cx="3153177" cy="44114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b="1" i="1" dirty="0" smtClean="0">
                <a:solidFill>
                  <a:schemeClr val="tx1"/>
                </a:solidFill>
                <a:latin typeface="Times New Roman" panose="02020603050405020304" pitchFamily="18" charset="0"/>
                <a:cs typeface="Times New Roman" panose="02020603050405020304" pitchFamily="18" charset="0"/>
              </a:rPr>
              <a:t>Structural design</a:t>
            </a:r>
            <a:endParaRPr lang="en-US" sz="3200" b="1" i="1" dirty="0">
              <a:solidFill>
                <a:schemeClr val="tx1"/>
              </a:solidFill>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5121499" y="2119358"/>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16" name="Content Placeholder 2"/>
          <p:cNvSpPr txBox="1">
            <a:spLocks/>
          </p:cNvSpPr>
          <p:nvPr/>
        </p:nvSpPr>
        <p:spPr>
          <a:xfrm>
            <a:off x="347730" y="4215767"/>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endParaRPr lang="en-US" sz="2000" b="1" dirty="0" smtClean="0"/>
          </a:p>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416417" y="1137142"/>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Stairs Reinforcement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38</a:t>
            </a:fld>
            <a:endParaRPr lang="en-US"/>
          </a:p>
        </p:txBody>
      </p:sp>
      <p:pic>
        <p:nvPicPr>
          <p:cNvPr id="9" name="Picture 8"/>
          <p:cNvPicPr/>
          <p:nvPr/>
        </p:nvPicPr>
        <p:blipFill>
          <a:blip r:embed="rId2"/>
          <a:stretch>
            <a:fillRect/>
          </a:stretch>
        </p:blipFill>
        <p:spPr>
          <a:xfrm>
            <a:off x="633874" y="3273945"/>
            <a:ext cx="4656455" cy="2105660"/>
          </a:xfrm>
          <a:prstGeom prst="rect">
            <a:avLst/>
          </a:prstGeom>
        </p:spPr>
      </p:pic>
      <p:pic>
        <p:nvPicPr>
          <p:cNvPr id="12" name="Picture 11"/>
          <p:cNvPicPr/>
          <p:nvPr/>
        </p:nvPicPr>
        <p:blipFill rotWithShape="1">
          <a:blip r:embed="rId3"/>
          <a:srcRect l="2454" t="6381" r="1389" b="3005"/>
          <a:stretch/>
        </p:blipFill>
        <p:spPr bwMode="auto">
          <a:xfrm>
            <a:off x="5664835" y="3067570"/>
            <a:ext cx="6348730" cy="25184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67311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69772" y="2768183"/>
            <a:ext cx="10972800" cy="1143000"/>
          </a:xfrm>
        </p:spPr>
        <p:txBody>
          <a:bodyPr>
            <a:normAutofit/>
          </a:bodyPr>
          <a:lstStyle/>
          <a:p>
            <a:pPr algn="ctr"/>
            <a:r>
              <a:rPr lang="en-US" sz="6000" b="1" dirty="0" smtClean="0">
                <a:solidFill>
                  <a:schemeClr val="tx1"/>
                </a:solidFill>
                <a:latin typeface="Times New Roman" panose="02020603050405020304" pitchFamily="18" charset="0"/>
                <a:cs typeface="Times New Roman" panose="02020603050405020304" pitchFamily="18" charset="0"/>
              </a:rPr>
              <a:t>Electrical Design</a:t>
            </a:r>
            <a:endParaRPr lang="en-US" sz="6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39</a:t>
            </a:fld>
            <a:endParaRPr lang="en-US"/>
          </a:p>
        </p:txBody>
      </p:sp>
    </p:spTree>
    <p:extLst>
      <p:ext uri="{BB962C8B-B14F-4D97-AF65-F5344CB8AC3E}">
        <p14:creationId xmlns:p14="http://schemas.microsoft.com/office/powerpoint/2010/main" val="34744508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04963"/>
            <a:ext cx="10972800" cy="685757"/>
          </a:xfrm>
        </p:spPr>
        <p:txBody>
          <a:bodyPr>
            <a:noAutofit/>
          </a:bodyPr>
          <a:lstStyle/>
          <a:p>
            <a:pPr marL="685800" indent="-685800">
              <a:buFont typeface="Arial" panose="020B0604020202020204" pitchFamily="34" charset="0"/>
              <a:buChar char="•"/>
            </a:pPr>
            <a:r>
              <a:rPr lang="en-GB" sz="3600" dirty="0">
                <a:latin typeface="+mn-lt"/>
              </a:rPr>
              <a:t>Site </a:t>
            </a:r>
            <a:r>
              <a:rPr lang="en-US" sz="3600" dirty="0" smtClean="0">
                <a:latin typeface="+mn-lt"/>
              </a:rPr>
              <a:t>analysis </a:t>
            </a:r>
            <a:r>
              <a:rPr lang="en-US" sz="3600" dirty="0">
                <a:latin typeface="+mn-lt"/>
              </a:rPr>
              <a:t/>
            </a:r>
            <a:br>
              <a:rPr lang="en-US" sz="3600" dirty="0">
                <a:latin typeface="+mn-lt"/>
              </a:rPr>
            </a:br>
            <a:endParaRPr lang="en-US" sz="3600" dirty="0">
              <a:latin typeface="+mn-lt"/>
            </a:endParaRPr>
          </a:p>
        </p:txBody>
      </p:sp>
      <p:sp>
        <p:nvSpPr>
          <p:cNvPr id="9" name="TextBox 8"/>
          <p:cNvSpPr txBox="1"/>
          <p:nvPr/>
        </p:nvSpPr>
        <p:spPr>
          <a:xfrm>
            <a:off x="9305101" y="6032500"/>
            <a:ext cx="184731" cy="276999"/>
          </a:xfrm>
          <a:prstGeom prst="rect">
            <a:avLst/>
          </a:prstGeom>
          <a:noFill/>
          <a:ln>
            <a:solidFill>
              <a:schemeClr val="bg2"/>
            </a:solidFill>
          </a:ln>
        </p:spPr>
        <p:txBody>
          <a:bodyPr wrap="none" rtlCol="0">
            <a:spAutoFit/>
          </a:bodyPr>
          <a:lstStyle/>
          <a:p>
            <a:pPr algn="r" rtl="1"/>
            <a:endParaRPr lang="en-US" b="1" baseline="30000" dirty="0" err="1" smtClean="0"/>
          </a:p>
        </p:txBody>
      </p:sp>
      <p:sp>
        <p:nvSpPr>
          <p:cNvPr id="7" name="Slide Number Placeholder 6"/>
          <p:cNvSpPr>
            <a:spLocks noGrp="1"/>
          </p:cNvSpPr>
          <p:nvPr>
            <p:ph type="sldNum" sz="quarter" idx="12"/>
          </p:nvPr>
        </p:nvSpPr>
        <p:spPr/>
        <p:txBody>
          <a:bodyPr/>
          <a:lstStyle/>
          <a:p>
            <a:fld id="{401CF334-2D5C-4859-84A6-CA7E6E43FAEB}" type="slidenum">
              <a:rPr lang="en-US" smtClean="0"/>
              <a:t>4</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790720"/>
            <a:ext cx="7733607" cy="4458273"/>
          </a:xfrm>
          <a:prstGeom prst="rect">
            <a:avLst/>
          </a:prstGeom>
        </p:spPr>
      </p:pic>
    </p:spTree>
    <p:extLst>
      <p:ext uri="{BB962C8B-B14F-4D97-AF65-F5344CB8AC3E}">
        <p14:creationId xmlns:p14="http://schemas.microsoft.com/office/powerpoint/2010/main" val="2914445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245885" y="329781"/>
            <a:ext cx="10972800" cy="1143000"/>
          </a:xfrm>
        </p:spPr>
        <p:txBody>
          <a:bodyPr>
            <a:normAutofit/>
          </a:bodyPr>
          <a:lstStyle/>
          <a:p>
            <a:pPr algn="ctr"/>
            <a:r>
              <a:rPr lang="en-US" sz="2500" b="1" dirty="0" smtClean="0">
                <a:latin typeface="Times New Roman" panose="02020603050405020304" pitchFamily="18" charset="0"/>
                <a:cs typeface="Times New Roman" panose="02020603050405020304" pitchFamily="18" charset="0"/>
              </a:rPr>
              <a:t>Ground Floor socket plan</a:t>
            </a:r>
            <a:endParaRPr lang="en-US" sz="25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40</a:t>
            </a:fld>
            <a:endParaRPr lang="en-US"/>
          </a:p>
        </p:txBody>
      </p:sp>
      <p:pic>
        <p:nvPicPr>
          <p:cNvPr id="4" name="Picture 3"/>
          <p:cNvPicPr>
            <a:picLocks noChangeAspect="1"/>
          </p:cNvPicPr>
          <p:nvPr/>
        </p:nvPicPr>
        <p:blipFill>
          <a:blip r:embed="rId2"/>
          <a:stretch>
            <a:fillRect/>
          </a:stretch>
        </p:blipFill>
        <p:spPr>
          <a:xfrm>
            <a:off x="2336800" y="1670646"/>
            <a:ext cx="6493933" cy="5017751"/>
          </a:xfrm>
          <a:prstGeom prst="rect">
            <a:avLst/>
          </a:prstGeom>
        </p:spPr>
      </p:pic>
    </p:spTree>
    <p:extLst>
      <p:ext uri="{BB962C8B-B14F-4D97-AF65-F5344CB8AC3E}">
        <p14:creationId xmlns:p14="http://schemas.microsoft.com/office/powerpoint/2010/main" val="19482014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19314" y="914400"/>
            <a:ext cx="3991430" cy="558380"/>
          </a:xfrm>
        </p:spPr>
        <p:txBody>
          <a:bodyPr>
            <a:normAutofit/>
          </a:bodyPr>
          <a:lstStyle/>
          <a:p>
            <a:r>
              <a:rPr lang="en-US" sz="2500" b="1" dirty="0" smtClean="0">
                <a:latin typeface="Times New Roman" panose="02020603050405020304" pitchFamily="18" charset="0"/>
                <a:cs typeface="Times New Roman" panose="02020603050405020304" pitchFamily="18" charset="0"/>
              </a:rPr>
              <a:t>Luminaires Layout </a:t>
            </a:r>
            <a:endParaRPr lang="en-US" sz="25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071427" y="4042525"/>
            <a:ext cx="7439025" cy="1933575"/>
          </a:xfrm>
          <a:prstGeom prst="rect">
            <a:avLst/>
          </a:prstGeom>
        </p:spPr>
      </p:pic>
      <p:pic>
        <p:nvPicPr>
          <p:cNvPr id="4" name="Picture 3"/>
          <p:cNvPicPr>
            <a:picLocks noChangeAspect="1"/>
          </p:cNvPicPr>
          <p:nvPr/>
        </p:nvPicPr>
        <p:blipFill rotWithShape="1">
          <a:blip r:embed="rId3"/>
          <a:srcRect l="12186"/>
          <a:stretch/>
        </p:blipFill>
        <p:spPr>
          <a:xfrm>
            <a:off x="1071427" y="1742386"/>
            <a:ext cx="7439025" cy="2341072"/>
          </a:xfrm>
          <a:prstGeom prst="rect">
            <a:avLst/>
          </a:prstGeom>
        </p:spPr>
      </p:pic>
      <p:sp>
        <p:nvSpPr>
          <p:cNvPr id="7" name="Title 1"/>
          <p:cNvSpPr txBox="1">
            <a:spLocks/>
          </p:cNvSpPr>
          <p:nvPr/>
        </p:nvSpPr>
        <p:spPr>
          <a:xfrm>
            <a:off x="8763308" y="1712980"/>
            <a:ext cx="2881086" cy="55838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500" b="1" dirty="0" smtClean="0">
                <a:solidFill>
                  <a:schemeClr val="tx1"/>
                </a:solidFill>
                <a:latin typeface="Times New Roman" panose="02020603050405020304" pitchFamily="18" charset="0"/>
                <a:cs typeface="Times New Roman" panose="02020603050405020304" pitchFamily="18" charset="0"/>
              </a:rPr>
              <a:t>Old Main Luminaire </a:t>
            </a:r>
            <a:endParaRPr lang="en-US" sz="2500" b="1" dirty="0">
              <a:solidFill>
                <a:schemeClr val="tx1"/>
              </a:solidFill>
              <a:latin typeface="Times New Roman" panose="02020603050405020304" pitchFamily="18" charset="0"/>
              <a:cs typeface="Times New Roman" panose="02020603050405020304" pitchFamily="18" charset="0"/>
            </a:endParaRPr>
          </a:p>
        </p:txBody>
      </p:sp>
      <p:sp>
        <p:nvSpPr>
          <p:cNvPr id="10" name="Title 1"/>
          <p:cNvSpPr txBox="1">
            <a:spLocks/>
          </p:cNvSpPr>
          <p:nvPr/>
        </p:nvSpPr>
        <p:spPr>
          <a:xfrm>
            <a:off x="8873794" y="4806103"/>
            <a:ext cx="2881086" cy="558380"/>
          </a:xfrm>
          <a:prstGeom prst="rect">
            <a:avLst/>
          </a:prstGeom>
        </p:spPr>
        <p:txBody>
          <a:bodyPr vert="horz" lIns="0" rIns="0" bIns="0" anchor="b">
            <a:normAutofit fontScale="925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500" b="1" dirty="0" smtClean="0">
                <a:solidFill>
                  <a:schemeClr val="tx1"/>
                </a:solidFill>
                <a:latin typeface="Times New Roman" panose="02020603050405020304" pitchFamily="18" charset="0"/>
                <a:cs typeface="Times New Roman" panose="02020603050405020304" pitchFamily="18" charset="0"/>
              </a:rPr>
              <a:t>New Main Luminaire </a:t>
            </a:r>
            <a:endParaRPr lang="en-US" sz="2500" b="1" dirty="0">
              <a:solidFill>
                <a:schemeClr val="tx1"/>
              </a:solidFill>
              <a:latin typeface="Times New Roman" panose="02020603050405020304" pitchFamily="18" charset="0"/>
              <a:cs typeface="Times New Roman" panose="02020603050405020304" pitchFamily="18" charset="0"/>
            </a:endParaRPr>
          </a:p>
        </p:txBody>
      </p:sp>
      <p:cxnSp>
        <p:nvCxnSpPr>
          <p:cNvPr id="12" name="Straight Arrow Connector 11"/>
          <p:cNvCxnSpPr/>
          <p:nvPr/>
        </p:nvCxnSpPr>
        <p:spPr>
          <a:xfrm flipV="1">
            <a:off x="3014779" y="2559446"/>
            <a:ext cx="296214" cy="353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247666" y="4414028"/>
            <a:ext cx="2992688" cy="400110"/>
          </a:xfrm>
          <a:prstGeom prst="rect">
            <a:avLst/>
          </a:prstGeom>
        </p:spPr>
        <p:txBody>
          <a:bodyPr wrap="square">
            <a:spAutoFit/>
          </a:bodyPr>
          <a:lstStyle/>
          <a:p>
            <a:pPr algn="ctr"/>
            <a:r>
              <a:rPr lang="en-US" sz="2000" b="1" dirty="0" smtClean="0">
                <a:latin typeface="Times New Roman" panose="02020603050405020304" pitchFamily="18" charset="0"/>
                <a:ea typeface="Calibri" panose="020F0502020204030204" pitchFamily="34" charset="0"/>
              </a:rPr>
              <a:t>100 lm/w</a:t>
            </a:r>
            <a:endParaRPr lang="en-US" sz="2000" b="1" dirty="0">
              <a:latin typeface="Times New Roman" panose="02020603050405020304" pitchFamily="18" charset="0"/>
              <a:ea typeface="Calibri" panose="020F0502020204030204" pitchFamily="34" charset="0"/>
            </a:endParaRPr>
          </a:p>
        </p:txBody>
      </p:sp>
      <p:sp>
        <p:nvSpPr>
          <p:cNvPr id="15" name="Rectangle 14"/>
          <p:cNvSpPr/>
          <p:nvPr/>
        </p:nvSpPr>
        <p:spPr>
          <a:xfrm>
            <a:off x="3191863" y="2079844"/>
            <a:ext cx="1133341" cy="439856"/>
          </a:xfrm>
          <a:prstGeom prst="rect">
            <a:avLst/>
          </a:prstGeom>
          <a:noFill/>
        </p:spPr>
        <p:style>
          <a:lnRef idx="2">
            <a:schemeClr val="dk1"/>
          </a:lnRef>
          <a:fillRef idx="1">
            <a:schemeClr val="lt1"/>
          </a:fillRef>
          <a:effectRef idx="0">
            <a:schemeClr val="dk1"/>
          </a:effectRef>
          <a:fontRef idx="minor">
            <a:schemeClr val="dk1"/>
          </a:fontRef>
        </p:style>
        <p:txBody>
          <a:bodyPr wrap="square">
            <a:spAutoFit/>
          </a:bodyPr>
          <a:lstStyle/>
          <a:p>
            <a:pPr lvl="0"/>
            <a:endParaRPr lang="en-US" sz="2000" b="1" dirty="0"/>
          </a:p>
        </p:txBody>
      </p:sp>
      <p:cxnSp>
        <p:nvCxnSpPr>
          <p:cNvPr id="17" name="Straight Arrow Connector 16"/>
          <p:cNvCxnSpPr/>
          <p:nvPr/>
        </p:nvCxnSpPr>
        <p:spPr>
          <a:xfrm flipV="1">
            <a:off x="3072734" y="4853884"/>
            <a:ext cx="238259" cy="402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77403" y="4366247"/>
            <a:ext cx="1133341" cy="439856"/>
          </a:xfrm>
          <a:prstGeom prst="rect">
            <a:avLst/>
          </a:prstGeom>
          <a:noFill/>
        </p:spPr>
        <p:style>
          <a:lnRef idx="2">
            <a:schemeClr val="dk1"/>
          </a:lnRef>
          <a:fillRef idx="1">
            <a:schemeClr val="lt1"/>
          </a:fillRef>
          <a:effectRef idx="0">
            <a:schemeClr val="dk1"/>
          </a:effectRef>
          <a:fontRef idx="minor">
            <a:schemeClr val="dk1"/>
          </a:fontRef>
        </p:style>
        <p:txBody>
          <a:bodyPr wrap="square">
            <a:spAutoFit/>
          </a:bodyPr>
          <a:lstStyle/>
          <a:p>
            <a:pPr lvl="0"/>
            <a:endParaRPr lang="en-US" sz="2000" b="1" dirty="0"/>
          </a:p>
        </p:txBody>
      </p:sp>
      <p:sp>
        <p:nvSpPr>
          <p:cNvPr id="19" name="Rectangle 18"/>
          <p:cNvSpPr/>
          <p:nvPr/>
        </p:nvSpPr>
        <p:spPr>
          <a:xfrm>
            <a:off x="3350224" y="2079844"/>
            <a:ext cx="960520" cy="369332"/>
          </a:xfrm>
          <a:prstGeom prst="rect">
            <a:avLst/>
          </a:prstGeom>
        </p:spPr>
        <p:txBody>
          <a:bodyPr wrap="none">
            <a:spAutoFit/>
          </a:bodyPr>
          <a:lstStyle/>
          <a:p>
            <a:pPr algn="ctr"/>
            <a:r>
              <a:rPr lang="en-US" b="1" dirty="0" smtClean="0">
                <a:latin typeface="Times New Roman" panose="02020603050405020304" pitchFamily="18" charset="0"/>
                <a:ea typeface="Calibri" panose="020F0502020204030204" pitchFamily="34" charset="0"/>
              </a:rPr>
              <a:t>50 lm/w</a:t>
            </a:r>
            <a:endParaRPr lang="en-US" b="1" dirty="0">
              <a:latin typeface="Times New Roman" panose="02020603050405020304" pitchFamily="18" charset="0"/>
              <a:ea typeface="Calibri" panose="020F0502020204030204" pitchFamily="34"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41</a:t>
            </a:fld>
            <a:endParaRPr lang="en-US"/>
          </a:p>
        </p:txBody>
      </p:sp>
    </p:spTree>
    <p:extLst>
      <p:ext uri="{BB962C8B-B14F-4D97-AF65-F5344CB8AC3E}">
        <p14:creationId xmlns:p14="http://schemas.microsoft.com/office/powerpoint/2010/main" val="39134622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19314" y="914400"/>
            <a:ext cx="5050972" cy="558380"/>
          </a:xfrm>
        </p:spPr>
        <p:txBody>
          <a:bodyPr>
            <a:normAutofit fontScale="90000"/>
          </a:bodyPr>
          <a:lstStyle/>
          <a:p>
            <a:r>
              <a:rPr lang="en-US" sz="2500" b="1" dirty="0" smtClean="0">
                <a:latin typeface="Times New Roman" panose="02020603050405020304" pitchFamily="18" charset="0"/>
                <a:cs typeface="Times New Roman" panose="02020603050405020304" pitchFamily="18" charset="0"/>
              </a:rPr>
              <a:t>3D Rendering View for Selected Rooms</a:t>
            </a:r>
            <a:endParaRPr lang="en-US" sz="2500" b="1" dirty="0">
              <a:latin typeface="Times New Roman" panose="02020603050405020304" pitchFamily="18" charset="0"/>
              <a:cs typeface="Times New Roman" panose="02020603050405020304" pitchFamily="18" charset="0"/>
            </a:endParaRP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1886990" y="1942710"/>
            <a:ext cx="6982690" cy="4091631"/>
          </a:xfrm>
          <a:prstGeom prst="rect">
            <a:avLst/>
          </a:prstGeom>
          <a:noFill/>
          <a:ln>
            <a:noFill/>
          </a:ln>
        </p:spPr>
      </p:pic>
      <p:sp>
        <p:nvSpPr>
          <p:cNvPr id="13" name="Rectangle 12"/>
          <p:cNvSpPr/>
          <p:nvPr/>
        </p:nvSpPr>
        <p:spPr>
          <a:xfrm>
            <a:off x="4714256" y="6055008"/>
            <a:ext cx="1546577" cy="369332"/>
          </a:xfrm>
          <a:prstGeom prst="rect">
            <a:avLst/>
          </a:prstGeom>
        </p:spPr>
        <p:txBody>
          <a:bodyPr wrap="none">
            <a:spAutoFit/>
          </a:bodyPr>
          <a:lstStyle/>
          <a:p>
            <a:r>
              <a:rPr lang="en-US" b="1" dirty="0" smtClean="0">
                <a:latin typeface="Times New Roman" panose="02020603050405020304" pitchFamily="18" charset="0"/>
                <a:ea typeface="Calibri" panose="020F0502020204030204" pitchFamily="34" charset="0"/>
              </a:rPr>
              <a:t>Teacher room</a:t>
            </a:r>
            <a:endParaRPr lang="en-US" b="1" dirty="0"/>
          </a:p>
        </p:txBody>
      </p:sp>
      <p:sp>
        <p:nvSpPr>
          <p:cNvPr id="2" name="Slide Number Placeholder 1"/>
          <p:cNvSpPr>
            <a:spLocks noGrp="1"/>
          </p:cNvSpPr>
          <p:nvPr>
            <p:ph type="sldNum" sz="quarter" idx="12"/>
          </p:nvPr>
        </p:nvSpPr>
        <p:spPr/>
        <p:txBody>
          <a:bodyPr/>
          <a:lstStyle/>
          <a:p>
            <a:fld id="{401CF334-2D5C-4859-84A6-CA7E6E43FAEB}" type="slidenum">
              <a:rPr lang="en-US" smtClean="0"/>
              <a:t>42</a:t>
            </a:fld>
            <a:endParaRPr lang="en-US"/>
          </a:p>
        </p:txBody>
      </p:sp>
    </p:spTree>
    <p:extLst>
      <p:ext uri="{BB962C8B-B14F-4D97-AF65-F5344CB8AC3E}">
        <p14:creationId xmlns:p14="http://schemas.microsoft.com/office/powerpoint/2010/main" val="1701579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80677" y="901521"/>
            <a:ext cx="5050972" cy="558380"/>
          </a:xfrm>
        </p:spPr>
        <p:txBody>
          <a:bodyPr>
            <a:normAutofit/>
          </a:bodyPr>
          <a:lstStyle/>
          <a:p>
            <a:r>
              <a:rPr lang="en-US" sz="2500" b="1" dirty="0" smtClean="0">
                <a:latin typeface="Times New Roman" panose="02020603050405020304" pitchFamily="18" charset="0"/>
                <a:cs typeface="Times New Roman" panose="02020603050405020304" pitchFamily="18" charset="0"/>
              </a:rPr>
              <a:t>Teacher room</a:t>
            </a:r>
            <a:endParaRPr lang="en-US" sz="2500" b="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36034" y="1679080"/>
            <a:ext cx="5195615" cy="4729596"/>
          </a:xfrm>
          <a:prstGeom prst="rect">
            <a:avLst/>
          </a:prstGeom>
        </p:spPr>
      </p:pic>
      <p:pic>
        <p:nvPicPr>
          <p:cNvPr id="4" name="Picture 3"/>
          <p:cNvPicPr>
            <a:picLocks noChangeAspect="1"/>
          </p:cNvPicPr>
          <p:nvPr/>
        </p:nvPicPr>
        <p:blipFill>
          <a:blip r:embed="rId3"/>
          <a:stretch>
            <a:fillRect/>
          </a:stretch>
        </p:blipFill>
        <p:spPr>
          <a:xfrm>
            <a:off x="6349079" y="4189748"/>
            <a:ext cx="3876747" cy="2218928"/>
          </a:xfrm>
          <a:prstGeom prst="rect">
            <a:avLst/>
          </a:prstGeom>
        </p:spPr>
      </p:pic>
      <p:cxnSp>
        <p:nvCxnSpPr>
          <p:cNvPr id="6" name="Straight Arrow Connector 5"/>
          <p:cNvCxnSpPr/>
          <p:nvPr/>
        </p:nvCxnSpPr>
        <p:spPr>
          <a:xfrm flipV="1">
            <a:off x="3276600" y="4048125"/>
            <a:ext cx="1200150" cy="1438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920610" y="3015206"/>
            <a:ext cx="2225802" cy="923330"/>
          </a:xfrm>
          <a:prstGeom prst="rect">
            <a:avLst/>
          </a:prstGeom>
        </p:spPr>
        <p:txBody>
          <a:bodyPr wrap="none">
            <a:spAutoFit/>
          </a:bodyPr>
          <a:lstStyle/>
          <a:p>
            <a:r>
              <a:rPr lang="en-US" b="1" dirty="0" smtClean="0">
                <a:latin typeface="Times New Roman" panose="02020603050405020304" pitchFamily="18" charset="0"/>
                <a:ea typeface="Calibri" panose="020F0502020204030204" pitchFamily="34" charset="0"/>
              </a:rPr>
              <a:t>Average Illuminance</a:t>
            </a:r>
          </a:p>
          <a:p>
            <a:endParaRPr lang="en-US" b="1" dirty="0">
              <a:latin typeface="Times New Roman" panose="02020603050405020304" pitchFamily="18" charset="0"/>
              <a:ea typeface="Calibri" panose="020F0502020204030204" pitchFamily="34" charset="0"/>
            </a:endParaRPr>
          </a:p>
          <a:p>
            <a:pPr algn="ctr"/>
            <a:r>
              <a:rPr lang="en-US" b="1" dirty="0" smtClean="0">
                <a:latin typeface="Times New Roman" panose="02020603050405020304" pitchFamily="18" charset="0"/>
                <a:ea typeface="Calibri" panose="020F0502020204030204" pitchFamily="34" charset="0"/>
              </a:rPr>
              <a:t>535 Lux </a:t>
            </a:r>
            <a:endParaRPr lang="en-US" b="1" dirty="0"/>
          </a:p>
        </p:txBody>
      </p:sp>
      <p:sp>
        <p:nvSpPr>
          <p:cNvPr id="12" name="Rectangle 11"/>
          <p:cNvSpPr/>
          <p:nvPr/>
        </p:nvSpPr>
        <p:spPr>
          <a:xfrm>
            <a:off x="3988936" y="2879836"/>
            <a:ext cx="2089150" cy="1194069"/>
          </a:xfrm>
          <a:prstGeom prst="rect">
            <a:avLst/>
          </a:prstGeom>
          <a:noFill/>
        </p:spPr>
        <p:style>
          <a:lnRef idx="2">
            <a:schemeClr val="dk1"/>
          </a:lnRef>
          <a:fillRef idx="1">
            <a:schemeClr val="lt1"/>
          </a:fillRef>
          <a:effectRef idx="0">
            <a:schemeClr val="dk1"/>
          </a:effectRef>
          <a:fontRef idx="minor">
            <a:schemeClr val="dk1"/>
          </a:fontRef>
        </p:style>
        <p:txBody>
          <a:bodyPr wrap="square">
            <a:spAutoFit/>
          </a:bodyPr>
          <a:lstStyle/>
          <a:p>
            <a:pPr lvl="0"/>
            <a:endParaRPr lang="en-US" sz="2000" b="1" dirty="0"/>
          </a:p>
        </p:txBody>
      </p:sp>
      <p:cxnSp>
        <p:nvCxnSpPr>
          <p:cNvPr id="8" name="Straight Arrow Connector 7"/>
          <p:cNvCxnSpPr/>
          <p:nvPr/>
        </p:nvCxnSpPr>
        <p:spPr>
          <a:xfrm flipH="1">
            <a:off x="6078086" y="4767262"/>
            <a:ext cx="837064" cy="128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972377" y="4997662"/>
            <a:ext cx="1573444" cy="276999"/>
          </a:xfrm>
          <a:prstGeom prst="rect">
            <a:avLst/>
          </a:prstGeom>
        </p:spPr>
        <p:txBody>
          <a:bodyPr wrap="square">
            <a:spAutoFit/>
          </a:bodyPr>
          <a:lstStyle/>
          <a:p>
            <a:pPr algn="ctr"/>
            <a:r>
              <a:rPr lang="en-US" sz="1200" b="1" dirty="0" smtClean="0">
                <a:latin typeface="Times New Roman" panose="02020603050405020304" pitchFamily="18" charset="0"/>
                <a:ea typeface="Calibri" panose="020F0502020204030204" pitchFamily="34" charset="0"/>
              </a:rPr>
              <a:t>UGR = 17.7</a:t>
            </a:r>
            <a:endParaRPr lang="en-US" sz="1200" b="1" dirty="0">
              <a:latin typeface="Times New Roman" panose="02020603050405020304" pitchFamily="18" charset="0"/>
              <a:ea typeface="Calibri" panose="020F0502020204030204" pitchFamily="34" charset="0"/>
            </a:endParaRPr>
          </a:p>
        </p:txBody>
      </p:sp>
      <p:sp>
        <p:nvSpPr>
          <p:cNvPr id="14" name="Rectangle 13"/>
          <p:cNvSpPr/>
          <p:nvPr/>
        </p:nvSpPr>
        <p:spPr>
          <a:xfrm>
            <a:off x="5034205" y="5022111"/>
            <a:ext cx="1345391" cy="219179"/>
          </a:xfrm>
          <a:prstGeom prst="rect">
            <a:avLst/>
          </a:prstGeom>
          <a:noFill/>
        </p:spPr>
        <p:style>
          <a:lnRef idx="2">
            <a:schemeClr val="dk1"/>
          </a:lnRef>
          <a:fillRef idx="1">
            <a:schemeClr val="lt1"/>
          </a:fillRef>
          <a:effectRef idx="0">
            <a:schemeClr val="dk1"/>
          </a:effectRef>
          <a:fontRef idx="minor">
            <a:schemeClr val="dk1"/>
          </a:fontRef>
        </p:style>
        <p:txBody>
          <a:bodyPr wrap="square">
            <a:spAutoFit/>
          </a:bodyPr>
          <a:lstStyle/>
          <a:p>
            <a:pPr lvl="0"/>
            <a:endParaRPr lang="en-US" sz="2000" b="1" dirty="0"/>
          </a:p>
        </p:txBody>
      </p:sp>
      <p:sp>
        <p:nvSpPr>
          <p:cNvPr id="15" name="TextBox 14"/>
          <p:cNvSpPr txBox="1"/>
          <p:nvPr/>
        </p:nvSpPr>
        <p:spPr>
          <a:xfrm>
            <a:off x="4136617" y="1142034"/>
            <a:ext cx="3140566" cy="1323439"/>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Required illuminance </a:t>
            </a:r>
          </a:p>
          <a:p>
            <a:r>
              <a:rPr lang="en-US" sz="2000" b="1" dirty="0" smtClean="0">
                <a:latin typeface="Times New Roman" panose="02020603050405020304" pitchFamily="18" charset="0"/>
                <a:cs typeface="Times New Roman" panose="02020603050405020304" pitchFamily="18" charset="0"/>
              </a:rPr>
              <a:t>500 lux</a:t>
            </a:r>
          </a:p>
          <a:p>
            <a:r>
              <a:rPr lang="en-US" sz="2000" b="1" dirty="0" smtClean="0">
                <a:latin typeface="Times New Roman" panose="02020603050405020304" pitchFamily="18" charset="0"/>
                <a:cs typeface="Times New Roman" panose="02020603050405020304" pitchFamily="18" charset="0"/>
              </a:rPr>
              <a:t>Required uniformity </a:t>
            </a:r>
          </a:p>
          <a:p>
            <a:r>
              <a:rPr lang="en-US" sz="2000" b="1" dirty="0" smtClean="0">
                <a:latin typeface="Times New Roman" panose="02020603050405020304" pitchFamily="18" charset="0"/>
                <a:cs typeface="Times New Roman" panose="02020603050405020304" pitchFamily="18" charset="0"/>
              </a:rPr>
              <a:t>(&gt;0.60)</a:t>
            </a:r>
            <a:endParaRPr lang="en-US" sz="2000" b="1"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401CF334-2D5C-4859-84A6-CA7E6E43FAEB}" type="slidenum">
              <a:rPr lang="en-US" smtClean="0"/>
              <a:t>43</a:t>
            </a:fld>
            <a:endParaRPr lang="en-US"/>
          </a:p>
        </p:txBody>
      </p:sp>
    </p:spTree>
    <p:extLst>
      <p:ext uri="{BB962C8B-B14F-4D97-AF65-F5344CB8AC3E}">
        <p14:creationId xmlns:p14="http://schemas.microsoft.com/office/powerpoint/2010/main" val="36330691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772" y="2768183"/>
            <a:ext cx="10972800" cy="1143000"/>
          </a:xfrm>
        </p:spPr>
        <p:txBody>
          <a:bodyPr>
            <a:normAutofit/>
          </a:bodyPr>
          <a:lstStyle/>
          <a:p>
            <a:pPr algn="ctr"/>
            <a:r>
              <a:rPr lang="en-US" sz="6000" b="1" dirty="0" smtClean="0">
                <a:latin typeface="Times New Roman" panose="02020603050405020304" pitchFamily="18" charset="0"/>
                <a:cs typeface="Times New Roman" panose="02020603050405020304" pitchFamily="18" charset="0"/>
              </a:rPr>
              <a:t>Mechanical Design</a:t>
            </a:r>
            <a:endParaRPr lang="en-US" sz="60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44</a:t>
            </a:fld>
            <a:endParaRPr lang="en-US"/>
          </a:p>
        </p:txBody>
      </p:sp>
    </p:spTree>
    <p:extLst>
      <p:ext uri="{BB962C8B-B14F-4D97-AF65-F5344CB8AC3E}">
        <p14:creationId xmlns:p14="http://schemas.microsoft.com/office/powerpoint/2010/main" val="12121668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05976" y="504862"/>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smtClean="0">
                <a:solidFill>
                  <a:schemeClr val="tx1"/>
                </a:solidFill>
                <a:latin typeface="Cambria" panose="02040503050406030204" pitchFamily="18" charset="0"/>
              </a:rPr>
              <a:t>Water Supply System</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401CF334-2D5C-4859-84A6-CA7E6E43FAEB}" type="slidenum">
              <a:rPr lang="en-US" smtClean="0"/>
              <a:t>45</a:t>
            </a:fld>
            <a:endParaRPr lang="en-US"/>
          </a:p>
        </p:txBody>
      </p:sp>
      <p:sp>
        <p:nvSpPr>
          <p:cNvPr id="7" name="Title 6"/>
          <p:cNvSpPr>
            <a:spLocks noGrp="1"/>
          </p:cNvSpPr>
          <p:nvPr>
            <p:ph type="title"/>
          </p:nvPr>
        </p:nvSpPr>
        <p:spPr/>
        <p:txBody>
          <a:bodyPr/>
          <a:lstStyle/>
          <a:p>
            <a:endParaRPr lang="en-US"/>
          </a:p>
        </p:txBody>
      </p:sp>
      <p:pic>
        <p:nvPicPr>
          <p:cNvPr id="8" name="Picture 7"/>
          <p:cNvPicPr>
            <a:picLocks noChangeAspect="1"/>
          </p:cNvPicPr>
          <p:nvPr/>
        </p:nvPicPr>
        <p:blipFill>
          <a:blip r:embed="rId2"/>
          <a:stretch>
            <a:fillRect/>
          </a:stretch>
        </p:blipFill>
        <p:spPr>
          <a:xfrm>
            <a:off x="2252133" y="1985354"/>
            <a:ext cx="6451600" cy="5272167"/>
          </a:xfrm>
          <a:prstGeom prst="rect">
            <a:avLst/>
          </a:prstGeom>
        </p:spPr>
      </p:pic>
    </p:spTree>
    <p:extLst>
      <p:ext uri="{BB962C8B-B14F-4D97-AF65-F5344CB8AC3E}">
        <p14:creationId xmlns:p14="http://schemas.microsoft.com/office/powerpoint/2010/main" val="36445480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05976" y="504862"/>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smtClean="0">
                <a:solidFill>
                  <a:schemeClr val="tx1"/>
                </a:solidFill>
                <a:latin typeface="Cambria" panose="02040503050406030204" pitchFamily="18" charset="0"/>
              </a:rPr>
              <a:t>Water Supply System</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4674269" y="2263081"/>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0" name="Title 1"/>
          <p:cNvSpPr txBox="1">
            <a:spLocks/>
          </p:cNvSpPr>
          <p:nvPr/>
        </p:nvSpPr>
        <p:spPr>
          <a:xfrm>
            <a:off x="4772743" y="2857500"/>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46</a:t>
            </a:fld>
            <a:endParaRPr lang="en-US"/>
          </a:p>
        </p:txBody>
      </p:sp>
      <p:pic>
        <p:nvPicPr>
          <p:cNvPr id="4" name="Picture 3"/>
          <p:cNvPicPr>
            <a:picLocks noChangeAspect="1"/>
          </p:cNvPicPr>
          <p:nvPr/>
        </p:nvPicPr>
        <p:blipFill>
          <a:blip r:embed="rId2"/>
          <a:stretch>
            <a:fillRect/>
          </a:stretch>
        </p:blipFill>
        <p:spPr>
          <a:xfrm>
            <a:off x="2209800" y="1776466"/>
            <a:ext cx="6002868" cy="5034663"/>
          </a:xfrm>
          <a:prstGeom prst="rect">
            <a:avLst/>
          </a:prstGeom>
        </p:spPr>
      </p:pic>
    </p:spTree>
    <p:extLst>
      <p:ext uri="{BB962C8B-B14F-4D97-AF65-F5344CB8AC3E}">
        <p14:creationId xmlns:p14="http://schemas.microsoft.com/office/powerpoint/2010/main" val="3396203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05976" y="504862"/>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smtClean="0">
                <a:solidFill>
                  <a:schemeClr val="tx1"/>
                </a:solidFill>
                <a:latin typeface="Cambria" panose="02040503050406030204" pitchFamily="18" charset="0"/>
              </a:rPr>
              <a:t>Drainage system</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47</a:t>
            </a:fld>
            <a:endParaRPr lang="en-US"/>
          </a:p>
        </p:txBody>
      </p:sp>
      <p:pic>
        <p:nvPicPr>
          <p:cNvPr id="3" name="Picture 2"/>
          <p:cNvPicPr>
            <a:picLocks noChangeAspect="1"/>
          </p:cNvPicPr>
          <p:nvPr/>
        </p:nvPicPr>
        <p:blipFill>
          <a:blip r:embed="rId2"/>
          <a:stretch>
            <a:fillRect/>
          </a:stretch>
        </p:blipFill>
        <p:spPr>
          <a:xfrm>
            <a:off x="347132" y="2288461"/>
            <a:ext cx="4290483" cy="4569539"/>
          </a:xfrm>
          <a:prstGeom prst="rect">
            <a:avLst/>
          </a:prstGeom>
        </p:spPr>
      </p:pic>
      <p:pic>
        <p:nvPicPr>
          <p:cNvPr id="4" name="Picture 3"/>
          <p:cNvPicPr>
            <a:picLocks noChangeAspect="1"/>
          </p:cNvPicPr>
          <p:nvPr/>
        </p:nvPicPr>
        <p:blipFill>
          <a:blip r:embed="rId3"/>
          <a:stretch>
            <a:fillRect/>
          </a:stretch>
        </p:blipFill>
        <p:spPr>
          <a:xfrm>
            <a:off x="5884333" y="2234982"/>
            <a:ext cx="5088467" cy="4089620"/>
          </a:xfrm>
          <a:prstGeom prst="rect">
            <a:avLst/>
          </a:prstGeom>
        </p:spPr>
      </p:pic>
    </p:spTree>
    <p:extLst>
      <p:ext uri="{BB962C8B-B14F-4D97-AF65-F5344CB8AC3E}">
        <p14:creationId xmlns:p14="http://schemas.microsoft.com/office/powerpoint/2010/main" val="315516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05976" y="504862"/>
            <a:ext cx="109728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smtClean="0">
                <a:solidFill>
                  <a:schemeClr val="tx1"/>
                </a:solidFill>
                <a:latin typeface="Cambria" panose="02040503050406030204" pitchFamily="18" charset="0"/>
              </a:rPr>
              <a:t>Rain Water Drainage</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48</a:t>
            </a:fld>
            <a:endParaRPr lang="en-US"/>
          </a:p>
        </p:txBody>
      </p:sp>
      <p:pic>
        <p:nvPicPr>
          <p:cNvPr id="3" name="Picture 2"/>
          <p:cNvPicPr>
            <a:picLocks noChangeAspect="1"/>
          </p:cNvPicPr>
          <p:nvPr/>
        </p:nvPicPr>
        <p:blipFill>
          <a:blip r:embed="rId2"/>
          <a:stretch>
            <a:fillRect/>
          </a:stretch>
        </p:blipFill>
        <p:spPr>
          <a:xfrm>
            <a:off x="2192867" y="2130837"/>
            <a:ext cx="6479645" cy="4590640"/>
          </a:xfrm>
          <a:prstGeom prst="rect">
            <a:avLst/>
          </a:prstGeom>
        </p:spPr>
      </p:pic>
    </p:spTree>
    <p:extLst>
      <p:ext uri="{BB962C8B-B14F-4D97-AF65-F5344CB8AC3E}">
        <p14:creationId xmlns:p14="http://schemas.microsoft.com/office/powerpoint/2010/main" val="3839927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69772" y="2768183"/>
            <a:ext cx="10972800" cy="1143000"/>
          </a:xfrm>
        </p:spPr>
        <p:txBody>
          <a:bodyPr>
            <a:normAutofit/>
          </a:bodyPr>
          <a:lstStyle/>
          <a:p>
            <a:pPr algn="ctr"/>
            <a:r>
              <a:rPr lang="en-US" sz="6000" b="1" dirty="0" smtClean="0">
                <a:solidFill>
                  <a:schemeClr val="tx1"/>
                </a:solidFill>
                <a:latin typeface="Times New Roman" panose="02020603050405020304" pitchFamily="18" charset="0"/>
                <a:cs typeface="Times New Roman" panose="02020603050405020304" pitchFamily="18" charset="0"/>
              </a:rPr>
              <a:t>Firefighting and Safety Design</a:t>
            </a:r>
            <a:endParaRPr lang="en-US" sz="6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49</a:t>
            </a:fld>
            <a:endParaRPr lang="en-US"/>
          </a:p>
        </p:txBody>
      </p:sp>
    </p:spTree>
    <p:extLst>
      <p:ext uri="{BB962C8B-B14F-4D97-AF65-F5344CB8AC3E}">
        <p14:creationId xmlns:p14="http://schemas.microsoft.com/office/powerpoint/2010/main" val="18331682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63531"/>
            <a:ext cx="10972800" cy="780288"/>
          </a:xfrm>
        </p:spPr>
        <p:txBody>
          <a:bodyPr>
            <a:normAutofit/>
          </a:bodyPr>
          <a:lstStyle/>
          <a:p>
            <a:pPr marL="685800" indent="-685800">
              <a:buFont typeface="Arial" panose="020B0604020202020204" pitchFamily="34" charset="0"/>
              <a:buChar char="•"/>
            </a:pPr>
            <a:r>
              <a:rPr lang="en-GB" sz="3200" dirty="0" smtClean="0">
                <a:latin typeface="+mn-lt"/>
              </a:rPr>
              <a:t>                              Ground </a:t>
            </a:r>
            <a:r>
              <a:rPr lang="en-GB" sz="3200" dirty="0" smtClean="0">
                <a:latin typeface="+mn-lt"/>
              </a:rPr>
              <a:t>Floor</a:t>
            </a:r>
            <a:endParaRPr lang="en-US" sz="32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5</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4189" y="1914214"/>
            <a:ext cx="6467302" cy="4765370"/>
          </a:xfrm>
          <a:prstGeom prst="rect">
            <a:avLst/>
          </a:prstGeom>
        </p:spPr>
      </p:pic>
    </p:spTree>
    <p:extLst>
      <p:ext uri="{BB962C8B-B14F-4D97-AF65-F5344CB8AC3E}">
        <p14:creationId xmlns:p14="http://schemas.microsoft.com/office/powerpoint/2010/main" val="20151771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47730" y="894826"/>
            <a:ext cx="6177566" cy="752384"/>
          </a:xfrm>
          <a:prstGeom prst="rect">
            <a:avLst/>
          </a:prstGeom>
        </p:spPr>
        <p:txBody>
          <a:bodyPr vert="horz" lIns="0" rIns="0" bIns="0" anchor="b">
            <a:normAutofit fontScale="60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Emergency Fire Protection System </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5859723" y="2011680"/>
            <a:ext cx="3099991" cy="3343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6" name="صورة 10"/>
          <p:cNvPicPr/>
          <p:nvPr/>
        </p:nvPicPr>
        <p:blipFill rotWithShape="1">
          <a:blip r:embed="rId3" cstate="print">
            <a:extLst>
              <a:ext uri="{28A0092B-C50C-407E-A947-70E740481C1C}">
                <a14:useLocalDpi xmlns:a14="http://schemas.microsoft.com/office/drawing/2010/main" val="0"/>
              </a:ext>
            </a:extLst>
          </a:blip>
          <a:srcRect t="11167" b="9119"/>
          <a:stretch/>
        </p:blipFill>
        <p:spPr bwMode="auto">
          <a:xfrm>
            <a:off x="959321" y="2219498"/>
            <a:ext cx="3354984" cy="33278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3" name="Slide Number Placeholder 2"/>
          <p:cNvSpPr>
            <a:spLocks noGrp="1"/>
          </p:cNvSpPr>
          <p:nvPr>
            <p:ph type="sldNum" sz="quarter" idx="12"/>
          </p:nvPr>
        </p:nvSpPr>
        <p:spPr/>
        <p:txBody>
          <a:bodyPr/>
          <a:lstStyle/>
          <a:p>
            <a:fld id="{401CF334-2D5C-4859-84A6-CA7E6E43FAEB}" type="slidenum">
              <a:rPr lang="en-US" smtClean="0"/>
              <a:t>50</a:t>
            </a:fld>
            <a:endParaRPr lang="en-US"/>
          </a:p>
        </p:txBody>
      </p:sp>
    </p:spTree>
    <p:extLst>
      <p:ext uri="{BB962C8B-B14F-4D97-AF65-F5344CB8AC3E}">
        <p14:creationId xmlns:p14="http://schemas.microsoft.com/office/powerpoint/2010/main" val="1731527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smtClean="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347730" y="894826"/>
            <a:ext cx="6177566" cy="752384"/>
          </a:xfrm>
          <a:prstGeom prst="rect">
            <a:avLst/>
          </a:prstGeom>
        </p:spPr>
        <p:txBody>
          <a:bodyPr vert="horz" lIns="0" rIns="0" bIns="0" anchor="b">
            <a:normAutofit fontScale="60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chemeClr val="tx1"/>
                </a:solidFill>
                <a:latin typeface="Times New Roman" panose="02020603050405020304" pitchFamily="18" charset="0"/>
                <a:cs typeface="Times New Roman" panose="02020603050405020304" pitchFamily="18" charset="0"/>
              </a:rPr>
              <a:t>Emergency Fire Protection System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51</a:t>
            </a:fld>
            <a:endParaRPr lang="en-US"/>
          </a:p>
        </p:txBody>
      </p:sp>
      <p:pic>
        <p:nvPicPr>
          <p:cNvPr id="5" name="Picture 4"/>
          <p:cNvPicPr>
            <a:picLocks noChangeAspect="1"/>
          </p:cNvPicPr>
          <p:nvPr/>
        </p:nvPicPr>
        <p:blipFill>
          <a:blip r:embed="rId2"/>
          <a:stretch>
            <a:fillRect/>
          </a:stretch>
        </p:blipFill>
        <p:spPr>
          <a:xfrm>
            <a:off x="2754976" y="1647210"/>
            <a:ext cx="5867400" cy="4886325"/>
          </a:xfrm>
          <a:prstGeom prst="rect">
            <a:avLst/>
          </a:prstGeom>
        </p:spPr>
      </p:pic>
    </p:spTree>
    <p:extLst>
      <p:ext uri="{BB962C8B-B14F-4D97-AF65-F5344CB8AC3E}">
        <p14:creationId xmlns:p14="http://schemas.microsoft.com/office/powerpoint/2010/main" val="3353101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69772" y="2253803"/>
            <a:ext cx="10972800" cy="1657380"/>
          </a:xfrm>
        </p:spPr>
        <p:txBody>
          <a:bodyPr>
            <a:normAutofit fontScale="90000"/>
          </a:bodyPr>
          <a:lstStyle/>
          <a:p>
            <a:pPr algn="ctr"/>
            <a:r>
              <a:rPr lang="en-US" sz="6000" b="1" dirty="0" smtClean="0">
                <a:solidFill>
                  <a:schemeClr val="tx1"/>
                </a:solidFill>
                <a:latin typeface="Times New Roman" panose="02020603050405020304" pitchFamily="18" charset="0"/>
                <a:cs typeface="Times New Roman" panose="02020603050405020304" pitchFamily="18" charset="0"/>
              </a:rPr>
              <a:t>Quantity Surveying and Cost Estimation  </a:t>
            </a:r>
            <a:endParaRPr lang="en-US" sz="6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52</a:t>
            </a:fld>
            <a:endParaRPr lang="en-US"/>
          </a:p>
        </p:txBody>
      </p:sp>
    </p:spTree>
    <p:extLst>
      <p:ext uri="{BB962C8B-B14F-4D97-AF65-F5344CB8AC3E}">
        <p14:creationId xmlns:p14="http://schemas.microsoft.com/office/powerpoint/2010/main" val="14679427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99118606"/>
              </p:ext>
            </p:extLst>
          </p:nvPr>
        </p:nvGraphicFramePr>
        <p:xfrm>
          <a:off x="500130" y="2107333"/>
          <a:ext cx="4865246" cy="4078313"/>
        </p:xfrm>
        <a:graphic>
          <a:graphicData uri="http://schemas.openxmlformats.org/drawingml/2006/table">
            <a:tbl>
              <a:tblPr firstRow="1" firstCol="1" lastRow="1" bandRow="1">
                <a:tableStyleId>{EB344D84-9AFB-497E-A393-DC336BA19D2E}</a:tableStyleId>
              </a:tblPr>
              <a:tblGrid>
                <a:gridCol w="2432623">
                  <a:extLst>
                    <a:ext uri="{9D8B030D-6E8A-4147-A177-3AD203B41FA5}">
                      <a16:colId xmlns:a16="http://schemas.microsoft.com/office/drawing/2014/main" val="20000"/>
                    </a:ext>
                  </a:extLst>
                </a:gridCol>
                <a:gridCol w="2432623">
                  <a:extLst>
                    <a:ext uri="{9D8B030D-6E8A-4147-A177-3AD203B41FA5}">
                      <a16:colId xmlns:a16="http://schemas.microsoft.com/office/drawing/2014/main" val="20001"/>
                    </a:ext>
                  </a:extLst>
                </a:gridCol>
              </a:tblGrid>
              <a:tr h="797803">
                <a:tc>
                  <a:txBody>
                    <a:bodyPr/>
                    <a:lstStyle/>
                    <a:p>
                      <a:pPr marL="0" marR="0" algn="ctr">
                        <a:lnSpc>
                          <a:spcPct val="150000"/>
                        </a:lnSpc>
                        <a:spcBef>
                          <a:spcPts val="0"/>
                        </a:spcBef>
                        <a:spcAft>
                          <a:spcPts val="0"/>
                        </a:spcAft>
                      </a:pPr>
                      <a:r>
                        <a:rPr kumimoji="0" lang="en-US" sz="1600" b="1" kern="1200" dirty="0">
                          <a:solidFill>
                            <a:schemeClr val="tx1"/>
                          </a:solidFill>
                          <a:effectLst/>
                          <a:latin typeface="+mn-lt"/>
                          <a:ea typeface="+mn-ea"/>
                          <a:cs typeface="+mn-cs"/>
                        </a:rPr>
                        <a:t>Directorate of Health</a:t>
                      </a:r>
                    </a:p>
                  </a:txBody>
                  <a:tcPr marL="68580" marR="68580" marT="0" marB="0"/>
                </a:tc>
                <a:tc>
                  <a:txBody>
                    <a:bodyPr/>
                    <a:lstStyle/>
                    <a:p>
                      <a:pPr marL="0" marR="0" algn="ctr">
                        <a:lnSpc>
                          <a:spcPct val="150000"/>
                        </a:lnSpc>
                        <a:spcBef>
                          <a:spcPts val="0"/>
                        </a:spcBef>
                        <a:spcAft>
                          <a:spcPts val="0"/>
                        </a:spcAft>
                      </a:pPr>
                      <a:r>
                        <a:rPr kumimoji="0" lang="en-US" sz="1600" b="1" kern="1200" dirty="0">
                          <a:solidFill>
                            <a:schemeClr val="tx1"/>
                          </a:solidFill>
                          <a:effectLst/>
                          <a:latin typeface="+mn-lt"/>
                          <a:ea typeface="+mn-ea"/>
                          <a:cs typeface="+mn-cs"/>
                        </a:rPr>
                        <a:t>Total </a:t>
                      </a:r>
                      <a:r>
                        <a:rPr kumimoji="0" lang="en-US" sz="1600" b="1" kern="1200" dirty="0" smtClean="0">
                          <a:solidFill>
                            <a:schemeClr val="tx1"/>
                          </a:solidFill>
                          <a:effectLst/>
                          <a:latin typeface="+mn-lt"/>
                          <a:ea typeface="+mn-ea"/>
                          <a:cs typeface="+mn-cs"/>
                        </a:rPr>
                        <a:t>Direct Cost</a:t>
                      </a:r>
                    </a:p>
                    <a:p>
                      <a:pPr marL="0" marR="0" algn="ctr">
                        <a:lnSpc>
                          <a:spcPct val="150000"/>
                        </a:lnSpc>
                        <a:spcBef>
                          <a:spcPts val="0"/>
                        </a:spcBef>
                        <a:spcAft>
                          <a:spcPts val="0"/>
                        </a:spcAft>
                      </a:pPr>
                      <a:r>
                        <a:rPr kumimoji="0" lang="en-US" sz="1600" b="1" kern="1200" dirty="0" smtClean="0">
                          <a:solidFill>
                            <a:schemeClr val="tx1"/>
                          </a:solidFill>
                          <a:effectLst/>
                          <a:latin typeface="+mn-lt"/>
                          <a:ea typeface="+mn-ea"/>
                          <a:cs typeface="+mn-cs"/>
                        </a:rPr>
                        <a:t>(Nis)</a:t>
                      </a:r>
                      <a:endParaRPr kumimoji="0" lang="en-US" sz="1600" b="1"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10000"/>
                  </a:ext>
                </a:extLst>
              </a:tr>
              <a:tr h="656102">
                <a:tc>
                  <a:txBody>
                    <a:bodyPr/>
                    <a:lstStyle/>
                    <a:p>
                      <a:pPr marL="0" marR="0" algn="ctr" rtl="0" eaLnBrk="1" latinLnBrk="0" hangingPunct="1">
                        <a:lnSpc>
                          <a:spcPct val="150000"/>
                        </a:lnSpc>
                        <a:spcBef>
                          <a:spcPts val="0"/>
                        </a:spcBef>
                        <a:spcAft>
                          <a:spcPts val="0"/>
                        </a:spcAft>
                      </a:pPr>
                      <a:r>
                        <a:rPr kumimoji="0" lang="en-US" sz="1600" b="1" kern="1200" dirty="0">
                          <a:solidFill>
                            <a:schemeClr val="tx1"/>
                          </a:solidFill>
                          <a:effectLst/>
                          <a:latin typeface="+mn-lt"/>
                          <a:ea typeface="+mn-ea"/>
                          <a:cs typeface="+mn-cs"/>
                        </a:rPr>
                        <a:t>Structure work</a:t>
                      </a:r>
                    </a:p>
                  </a:txBody>
                  <a:tcPr marL="68580" marR="68580" marT="0" marB="0"/>
                </a:tc>
                <a:tc>
                  <a:txBody>
                    <a:bodyPr/>
                    <a:lstStyle/>
                    <a:p>
                      <a:pPr marL="0" marR="0" algn="ctr">
                        <a:lnSpc>
                          <a:spcPct val="150000"/>
                        </a:lnSpc>
                        <a:spcBef>
                          <a:spcPts val="0"/>
                        </a:spcBef>
                        <a:spcAft>
                          <a:spcPts val="0"/>
                        </a:spcAft>
                      </a:pPr>
                      <a:r>
                        <a:rPr lang="en-US" sz="1800" b="1" dirty="0" smtClean="0">
                          <a:effectLst/>
                        </a:rPr>
                        <a:t>2,297,256</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656102">
                <a:tc>
                  <a:txBody>
                    <a:bodyPr/>
                    <a:lstStyle/>
                    <a:p>
                      <a:pPr marL="0" marR="0" algn="ctr" rtl="0" eaLnBrk="1" latinLnBrk="0" hangingPunct="1">
                        <a:lnSpc>
                          <a:spcPct val="150000"/>
                        </a:lnSpc>
                        <a:spcBef>
                          <a:spcPts val="0"/>
                        </a:spcBef>
                        <a:spcAft>
                          <a:spcPts val="0"/>
                        </a:spcAft>
                      </a:pPr>
                      <a:r>
                        <a:rPr kumimoji="0" lang="en-US" sz="1600" b="1" kern="1200" dirty="0">
                          <a:solidFill>
                            <a:schemeClr val="tx1"/>
                          </a:solidFill>
                          <a:effectLst/>
                          <a:latin typeface="+mn-lt"/>
                          <a:ea typeface="+mn-ea"/>
                          <a:cs typeface="+mn-cs"/>
                        </a:rPr>
                        <a:t>Mechanical Work</a:t>
                      </a:r>
                    </a:p>
                  </a:txBody>
                  <a:tcPr marL="68580" marR="68580" marT="0" marB="0"/>
                </a:tc>
                <a:tc>
                  <a:txBody>
                    <a:bodyPr/>
                    <a:lstStyle/>
                    <a:p>
                      <a:pPr marL="0" marR="0" algn="ctr">
                        <a:lnSpc>
                          <a:spcPct val="150000"/>
                        </a:lnSpc>
                        <a:spcBef>
                          <a:spcPts val="0"/>
                        </a:spcBef>
                        <a:spcAft>
                          <a:spcPts val="0"/>
                        </a:spcAft>
                      </a:pPr>
                      <a:r>
                        <a:rPr lang="en-US" sz="1800" b="1" dirty="0" smtClean="0">
                          <a:effectLst/>
                        </a:rPr>
                        <a:t>240,500</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656102">
                <a:tc>
                  <a:txBody>
                    <a:bodyPr/>
                    <a:lstStyle/>
                    <a:p>
                      <a:pPr marL="0" marR="0" algn="ctr" rtl="0" eaLnBrk="1" latinLnBrk="0" hangingPunct="1">
                        <a:lnSpc>
                          <a:spcPct val="150000"/>
                        </a:lnSpc>
                        <a:spcBef>
                          <a:spcPts val="0"/>
                        </a:spcBef>
                        <a:spcAft>
                          <a:spcPts val="0"/>
                        </a:spcAft>
                      </a:pPr>
                      <a:r>
                        <a:rPr kumimoji="0" lang="en-US" sz="1600" b="1" kern="1200" dirty="0">
                          <a:solidFill>
                            <a:schemeClr val="tx1"/>
                          </a:solidFill>
                          <a:effectLst/>
                          <a:latin typeface="+mn-lt"/>
                          <a:ea typeface="+mn-ea"/>
                          <a:cs typeface="+mn-cs"/>
                        </a:rPr>
                        <a:t>Finishing Work</a:t>
                      </a:r>
                    </a:p>
                  </a:txBody>
                  <a:tcPr marL="68580" marR="68580" marT="0" marB="0"/>
                </a:tc>
                <a:tc>
                  <a:txBody>
                    <a:bodyPr/>
                    <a:lstStyle/>
                    <a:p>
                      <a:pPr marL="0" marR="0" algn="ctr">
                        <a:lnSpc>
                          <a:spcPct val="150000"/>
                        </a:lnSpc>
                        <a:spcBef>
                          <a:spcPts val="0"/>
                        </a:spcBef>
                        <a:spcAft>
                          <a:spcPts val="0"/>
                        </a:spcAft>
                      </a:pPr>
                      <a:r>
                        <a:rPr lang="en-US" sz="1800" b="1" dirty="0" smtClean="0">
                          <a:effectLst/>
                        </a:rPr>
                        <a:t>1,158,506</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656102">
                <a:tc>
                  <a:txBody>
                    <a:bodyPr/>
                    <a:lstStyle/>
                    <a:p>
                      <a:pPr marL="0" marR="0" algn="ctr" rtl="0" eaLnBrk="1" latinLnBrk="0" hangingPunct="1">
                        <a:lnSpc>
                          <a:spcPct val="150000"/>
                        </a:lnSpc>
                        <a:spcBef>
                          <a:spcPts val="0"/>
                        </a:spcBef>
                        <a:spcAft>
                          <a:spcPts val="0"/>
                        </a:spcAft>
                      </a:pPr>
                      <a:r>
                        <a:rPr kumimoji="0" lang="en-US" sz="1600" b="1" kern="1200" dirty="0">
                          <a:solidFill>
                            <a:schemeClr val="tx1"/>
                          </a:solidFill>
                          <a:effectLst/>
                          <a:latin typeface="+mn-lt"/>
                          <a:ea typeface="+mn-ea"/>
                          <a:cs typeface="+mn-cs"/>
                        </a:rPr>
                        <a:t>Electrical Work</a:t>
                      </a:r>
                    </a:p>
                  </a:txBody>
                  <a:tcPr marL="68580" marR="68580" marT="0" marB="0"/>
                </a:tc>
                <a:tc>
                  <a:txBody>
                    <a:bodyPr/>
                    <a:lstStyle/>
                    <a:p>
                      <a:pPr marL="0" marR="0" algn="ctr">
                        <a:lnSpc>
                          <a:spcPct val="150000"/>
                        </a:lnSpc>
                        <a:spcBef>
                          <a:spcPts val="0"/>
                        </a:spcBef>
                        <a:spcAft>
                          <a:spcPts val="0"/>
                        </a:spcAft>
                      </a:pPr>
                      <a:r>
                        <a:rPr lang="en-US" sz="1800" b="1" dirty="0" smtClean="0">
                          <a:effectLst/>
                        </a:rPr>
                        <a:t>294,801</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656102">
                <a:tc>
                  <a:txBody>
                    <a:bodyPr/>
                    <a:lstStyle/>
                    <a:p>
                      <a:pPr marL="0" marR="0" algn="ctr" rtl="0" eaLnBrk="1" latinLnBrk="0" hangingPunct="1">
                        <a:lnSpc>
                          <a:spcPct val="150000"/>
                        </a:lnSpc>
                        <a:spcBef>
                          <a:spcPts val="0"/>
                        </a:spcBef>
                        <a:spcAft>
                          <a:spcPts val="0"/>
                        </a:spcAft>
                      </a:pPr>
                      <a:r>
                        <a:rPr kumimoji="0" lang="en-US" sz="1600" b="1" kern="1200" dirty="0" smtClean="0">
                          <a:solidFill>
                            <a:schemeClr val="tx1"/>
                          </a:solidFill>
                          <a:effectLst/>
                          <a:latin typeface="+mn-lt"/>
                          <a:ea typeface="+mn-ea"/>
                          <a:cs typeface="+mn-cs"/>
                        </a:rPr>
                        <a:t>Total direct </a:t>
                      </a:r>
                      <a:r>
                        <a:rPr kumimoji="0" lang="en-US" sz="1600" b="1" kern="1200" dirty="0">
                          <a:solidFill>
                            <a:schemeClr val="tx1"/>
                          </a:solidFill>
                          <a:effectLst/>
                          <a:latin typeface="+mn-lt"/>
                          <a:ea typeface="+mn-ea"/>
                          <a:cs typeface="+mn-cs"/>
                        </a:rPr>
                        <a:t>project cost</a:t>
                      </a:r>
                    </a:p>
                  </a:txBody>
                  <a:tcPr marL="68580" marR="68580" marT="0" marB="0"/>
                </a:tc>
                <a:tc>
                  <a:txBody>
                    <a:bodyPr/>
                    <a:lstStyle/>
                    <a:p>
                      <a:pPr marL="0" marR="0" algn="ctr">
                        <a:lnSpc>
                          <a:spcPct val="150000"/>
                        </a:lnSpc>
                        <a:spcBef>
                          <a:spcPts val="0"/>
                        </a:spcBef>
                        <a:spcAft>
                          <a:spcPts val="0"/>
                        </a:spcAft>
                      </a:pPr>
                      <a:r>
                        <a:rPr lang="en-US" sz="2400" b="1" dirty="0" smtClean="0">
                          <a:effectLst/>
                        </a:rPr>
                        <a:t>3,991,063</a:t>
                      </a:r>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6" name="Title 1"/>
          <p:cNvSpPr txBox="1">
            <a:spLocks/>
          </p:cNvSpPr>
          <p:nvPr/>
        </p:nvSpPr>
        <p:spPr>
          <a:xfrm>
            <a:off x="5666704" y="2891051"/>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400" b="1" dirty="0" smtClean="0">
                <a:solidFill>
                  <a:schemeClr val="tx1"/>
                </a:solidFill>
                <a:latin typeface="Times New Roman" panose="02020603050405020304" pitchFamily="18" charset="0"/>
                <a:cs typeface="Times New Roman" panose="02020603050405020304" pitchFamily="18" charset="0"/>
              </a:rPr>
              <a:t>Unit Direct Cost = 3991063/2235 = 1786 Nis /m</a:t>
            </a:r>
            <a:r>
              <a:rPr lang="en-US" sz="2400" b="1" baseline="30000" dirty="0" smtClean="0">
                <a:solidFill>
                  <a:schemeClr val="tx1"/>
                </a:solidFill>
                <a:latin typeface="Times New Roman" panose="02020603050405020304" pitchFamily="18" charset="0"/>
                <a:cs typeface="Times New Roman" panose="02020603050405020304" pitchFamily="18" charset="0"/>
              </a:rPr>
              <a:t>2</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500130" y="1047226"/>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b="1" dirty="0" smtClean="0">
                <a:solidFill>
                  <a:schemeClr val="tx1"/>
                </a:solidFill>
                <a:latin typeface="Times New Roman" panose="02020603050405020304" pitchFamily="18" charset="0"/>
                <a:cs typeface="Times New Roman" panose="02020603050405020304" pitchFamily="18" charset="0"/>
              </a:rPr>
              <a:t>Cost Estimation </a:t>
            </a:r>
            <a:endParaRPr lang="en-US" sz="4000" b="1" dirty="0">
              <a:solidFill>
                <a:schemeClr val="tx1"/>
              </a:solidFill>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5666704" y="3751789"/>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400" b="1" dirty="0" smtClean="0">
                <a:solidFill>
                  <a:schemeClr val="tx1"/>
                </a:solidFill>
                <a:latin typeface="Times New Roman" panose="02020603050405020304" pitchFamily="18" charset="0"/>
                <a:cs typeface="Times New Roman" panose="02020603050405020304" pitchFamily="18" charset="0"/>
              </a:rPr>
              <a:t>Unit Direct Cost = 352 JD /m</a:t>
            </a:r>
            <a:r>
              <a:rPr lang="en-US" sz="2400" b="1" baseline="30000" dirty="0" smtClean="0">
                <a:solidFill>
                  <a:schemeClr val="tx1"/>
                </a:solidFill>
                <a:latin typeface="Times New Roman" panose="02020603050405020304" pitchFamily="18" charset="0"/>
                <a:cs typeface="Times New Roman" panose="02020603050405020304" pitchFamily="18" charset="0"/>
              </a:rPr>
              <a:t>2</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53</a:t>
            </a:fld>
            <a:endParaRPr lang="en-US"/>
          </a:p>
        </p:txBody>
      </p:sp>
    </p:spTree>
    <p:extLst>
      <p:ext uri="{BB962C8B-B14F-4D97-AF65-F5344CB8AC3E}">
        <p14:creationId xmlns:p14="http://schemas.microsoft.com/office/powerpoint/2010/main" val="3683001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956476" y="3159686"/>
            <a:ext cx="6177566" cy="75238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6000" b="1" dirty="0" smtClean="0">
                <a:solidFill>
                  <a:schemeClr val="accent2">
                    <a:lumMod val="75000"/>
                  </a:schemeClr>
                </a:solidFill>
                <a:latin typeface="Segoe Print" panose="02000600000000000000" pitchFamily="2" charset="0"/>
                <a:cs typeface="Times New Roman" panose="02020603050405020304" pitchFamily="18" charset="0"/>
              </a:rPr>
              <a:t>Thank You</a:t>
            </a:r>
            <a:endParaRPr lang="en-US" sz="6000" b="1" dirty="0">
              <a:solidFill>
                <a:schemeClr val="accent2">
                  <a:lumMod val="75000"/>
                </a:schemeClr>
              </a:solidFill>
              <a:latin typeface="Segoe Print" panose="02000600000000000000" pitchFamily="2"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54</a:t>
            </a:fld>
            <a:endParaRPr lang="en-US"/>
          </a:p>
        </p:txBody>
      </p:sp>
    </p:spTree>
    <p:extLst>
      <p:ext uri="{BB962C8B-B14F-4D97-AF65-F5344CB8AC3E}">
        <p14:creationId xmlns:p14="http://schemas.microsoft.com/office/powerpoint/2010/main" val="2993062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97688"/>
            <a:ext cx="10972800" cy="1143000"/>
          </a:xfrm>
        </p:spPr>
        <p:txBody>
          <a:bodyPr>
            <a:normAutofit/>
          </a:bodyPr>
          <a:lstStyle/>
          <a:p>
            <a:pPr marL="685800" indent="-685800" algn="ctr">
              <a:buFont typeface="Arial" panose="020B0604020202020204" pitchFamily="34" charset="0"/>
              <a:buChar char="•"/>
            </a:pPr>
            <a:r>
              <a:rPr lang="en-GB" sz="3600" dirty="0" smtClean="0">
                <a:latin typeface="+mn-lt"/>
              </a:rPr>
              <a:t>First Floor</a:t>
            </a:r>
            <a:endParaRPr lang="en-US" sz="36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6</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564" y="1632441"/>
            <a:ext cx="6999316" cy="5237851"/>
          </a:xfrm>
          <a:prstGeom prst="rect">
            <a:avLst/>
          </a:prstGeom>
        </p:spPr>
      </p:pic>
    </p:spTree>
    <p:extLst>
      <p:ext uri="{BB962C8B-B14F-4D97-AF65-F5344CB8AC3E}">
        <p14:creationId xmlns:p14="http://schemas.microsoft.com/office/powerpoint/2010/main" val="1317433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0388"/>
            <a:ext cx="10972800" cy="1143000"/>
          </a:xfrm>
        </p:spPr>
        <p:txBody>
          <a:bodyPr>
            <a:normAutofit/>
          </a:bodyPr>
          <a:lstStyle/>
          <a:p>
            <a:pPr marL="685800" indent="-685800">
              <a:buFont typeface="Arial" panose="020B0604020202020204" pitchFamily="34" charset="0"/>
              <a:buChar char="•"/>
            </a:pPr>
            <a:r>
              <a:rPr lang="en-GB" sz="3600" dirty="0" smtClean="0">
                <a:latin typeface="+mn-lt"/>
              </a:rPr>
              <a:t>                                 Second </a:t>
            </a:r>
            <a:r>
              <a:rPr lang="en-GB" sz="3600" dirty="0" smtClean="0">
                <a:latin typeface="+mn-lt"/>
              </a:rPr>
              <a:t>Floor</a:t>
            </a:r>
            <a:endParaRPr lang="en-US" sz="36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7</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8595" y="1799421"/>
            <a:ext cx="6677710" cy="5058579"/>
          </a:xfrm>
          <a:prstGeom prst="rect">
            <a:avLst/>
          </a:prstGeom>
        </p:spPr>
      </p:pic>
    </p:spTree>
    <p:extLst>
      <p:ext uri="{BB962C8B-B14F-4D97-AF65-F5344CB8AC3E}">
        <p14:creationId xmlns:p14="http://schemas.microsoft.com/office/powerpoint/2010/main" val="92315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6888"/>
            <a:ext cx="10972800" cy="1143000"/>
          </a:xfrm>
        </p:spPr>
        <p:txBody>
          <a:bodyPr>
            <a:normAutofit/>
          </a:bodyPr>
          <a:lstStyle/>
          <a:p>
            <a:pPr marL="685800" indent="-685800">
              <a:buFont typeface="Arial" panose="020B0604020202020204" pitchFamily="34" charset="0"/>
              <a:buChar char="•"/>
            </a:pPr>
            <a:r>
              <a:rPr lang="en-GB" sz="3600" dirty="0" smtClean="0">
                <a:latin typeface="+mn-lt"/>
              </a:rPr>
              <a:t>Southern Elevation </a:t>
            </a:r>
            <a:endParaRPr lang="en-US" sz="3600" dirty="0">
              <a:latin typeface="+mn-lt"/>
            </a:endParaRPr>
          </a:p>
        </p:txBody>
      </p:sp>
      <p:pic>
        <p:nvPicPr>
          <p:cNvPr id="6" name="Picture 5"/>
          <p:cNvPicPr>
            <a:picLocks noChangeAspect="1"/>
          </p:cNvPicPr>
          <p:nvPr/>
        </p:nvPicPr>
        <p:blipFill>
          <a:blip r:embed="rId2"/>
          <a:stretch>
            <a:fillRect/>
          </a:stretch>
        </p:blipFill>
        <p:spPr>
          <a:xfrm>
            <a:off x="942975" y="1389888"/>
            <a:ext cx="9391650" cy="4943475"/>
          </a:xfrm>
          <a:prstGeom prst="rect">
            <a:avLst/>
          </a:prstGeom>
        </p:spPr>
      </p:pic>
      <p:sp>
        <p:nvSpPr>
          <p:cNvPr id="7" name="Slide Number Placeholder 6"/>
          <p:cNvSpPr>
            <a:spLocks noGrp="1"/>
          </p:cNvSpPr>
          <p:nvPr>
            <p:ph type="sldNum" sz="quarter" idx="12"/>
          </p:nvPr>
        </p:nvSpPr>
        <p:spPr/>
        <p:txBody>
          <a:bodyPr/>
          <a:lstStyle/>
          <a:p>
            <a:fld id="{401CF334-2D5C-4859-84A6-CA7E6E43FAEB}" type="slidenum">
              <a:rPr lang="en-US" smtClean="0"/>
              <a:t>8</a:t>
            </a:fld>
            <a:endParaRPr lang="en-US"/>
          </a:p>
        </p:txBody>
      </p:sp>
    </p:spTree>
    <p:extLst>
      <p:ext uri="{BB962C8B-B14F-4D97-AF65-F5344CB8AC3E}">
        <p14:creationId xmlns:p14="http://schemas.microsoft.com/office/powerpoint/2010/main" val="26334682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4988"/>
            <a:ext cx="10972800" cy="1143000"/>
          </a:xfrm>
        </p:spPr>
        <p:txBody>
          <a:bodyPr>
            <a:normAutofit/>
          </a:bodyPr>
          <a:lstStyle/>
          <a:p>
            <a:pPr marL="685800" indent="-685800">
              <a:buFont typeface="Arial" panose="020B0604020202020204" pitchFamily="34" charset="0"/>
              <a:buChar char="•"/>
            </a:pPr>
            <a:r>
              <a:rPr lang="en-GB" sz="3600" dirty="0" smtClean="0">
                <a:latin typeface="+mn-lt"/>
              </a:rPr>
              <a:t>Northern Elevation</a:t>
            </a:r>
            <a:endParaRPr lang="en-US" sz="3600" dirty="0">
              <a:latin typeface="+mn-lt"/>
            </a:endParaRPr>
          </a:p>
        </p:txBody>
      </p:sp>
      <p:sp>
        <p:nvSpPr>
          <p:cNvPr id="7" name="Slide Number Placeholder 6"/>
          <p:cNvSpPr>
            <a:spLocks noGrp="1"/>
          </p:cNvSpPr>
          <p:nvPr>
            <p:ph type="sldNum" sz="quarter" idx="12"/>
          </p:nvPr>
        </p:nvSpPr>
        <p:spPr/>
        <p:txBody>
          <a:bodyPr/>
          <a:lstStyle/>
          <a:p>
            <a:fld id="{401CF334-2D5C-4859-84A6-CA7E6E43FAEB}" type="slidenum">
              <a:rPr lang="en-US" smtClean="0"/>
              <a:t>9</a:t>
            </a:fld>
            <a:endParaRPr lang="en-US"/>
          </a:p>
        </p:txBody>
      </p:sp>
      <p:pic>
        <p:nvPicPr>
          <p:cNvPr id="3" name="Picture 2"/>
          <p:cNvPicPr>
            <a:picLocks noChangeAspect="1"/>
          </p:cNvPicPr>
          <p:nvPr/>
        </p:nvPicPr>
        <p:blipFill>
          <a:blip r:embed="rId2"/>
          <a:stretch>
            <a:fillRect/>
          </a:stretch>
        </p:blipFill>
        <p:spPr>
          <a:xfrm>
            <a:off x="804169" y="1576040"/>
            <a:ext cx="9286875" cy="4886325"/>
          </a:xfrm>
          <a:prstGeom prst="rect">
            <a:avLst/>
          </a:prstGeom>
        </p:spPr>
      </p:pic>
    </p:spTree>
    <p:extLst>
      <p:ext uri="{BB962C8B-B14F-4D97-AF65-F5344CB8AC3E}">
        <p14:creationId xmlns:p14="http://schemas.microsoft.com/office/powerpoint/2010/main" val="29483401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Business brainstorming presentation.potx" id="{DE77CA07-3D7A-4CF2-AF02-587F794CB3CB}" vid="{13C2A94F-C0A1-4622-B71C-29A3B00D5E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Business brainstorming presentation</Template>
  <TotalTime>4383</TotalTime>
  <Words>1236</Words>
  <Application>Microsoft Office PowerPoint</Application>
  <PresentationFormat>Widescreen</PresentationFormat>
  <Paragraphs>381</Paragraphs>
  <Slides>54</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Arial</vt:lpstr>
      <vt:lpstr>Calibri</vt:lpstr>
      <vt:lpstr>Cambria</vt:lpstr>
      <vt:lpstr>Century Gothic</vt:lpstr>
      <vt:lpstr>Palatino Linotype</vt:lpstr>
      <vt:lpstr>Segoe Print</vt:lpstr>
      <vt:lpstr>Times New Roman</vt:lpstr>
      <vt:lpstr>Wingdings</vt:lpstr>
      <vt:lpstr>Wingdings 2</vt:lpstr>
      <vt:lpstr>Presentation on brainstorming</vt:lpstr>
      <vt:lpstr>Design for school building</vt:lpstr>
      <vt:lpstr>Contents:</vt:lpstr>
      <vt:lpstr>Architectural design</vt:lpstr>
      <vt:lpstr>Site analysis  </vt:lpstr>
      <vt:lpstr>                              Ground Floor</vt:lpstr>
      <vt:lpstr>First Floor</vt:lpstr>
      <vt:lpstr>                                 Second Floor</vt:lpstr>
      <vt:lpstr>Southern Elevation </vt:lpstr>
      <vt:lpstr>Northern Elevation</vt:lpstr>
      <vt:lpstr>Section A-A</vt:lpstr>
      <vt:lpstr>Section B-B</vt:lpstr>
      <vt:lpstr>Environmental Design</vt:lpstr>
      <vt:lpstr>Shading  </vt:lpstr>
      <vt:lpstr>Shading </vt:lpstr>
      <vt:lpstr>Shading  </vt:lpstr>
      <vt:lpstr>Shading  </vt:lpstr>
      <vt:lpstr>PowerPoint Presentation</vt:lpstr>
      <vt:lpstr>PowerPoint Presentation</vt:lpstr>
      <vt:lpstr>daylight analysis </vt:lpstr>
      <vt:lpstr>Acoustics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Design</vt:lpstr>
      <vt:lpstr>Codes and Loads</vt:lpstr>
      <vt:lpstr>Model Checks</vt:lpstr>
      <vt:lpstr>Model Checks</vt:lpstr>
      <vt:lpstr>Model Checks</vt:lpstr>
      <vt:lpstr>Model Checks</vt:lpstr>
      <vt:lpstr>Slab Reinforcement </vt:lpstr>
      <vt:lpstr>PowerPoint Presentation</vt:lpstr>
      <vt:lpstr>PowerPoint Presentation</vt:lpstr>
      <vt:lpstr>PowerPoint Presentation</vt:lpstr>
      <vt:lpstr>PowerPoint Presentation</vt:lpstr>
      <vt:lpstr>Electrical Design</vt:lpstr>
      <vt:lpstr>Ground Floor socket plan</vt:lpstr>
      <vt:lpstr>Luminaires Layout </vt:lpstr>
      <vt:lpstr>3D Rendering View for Selected Rooms</vt:lpstr>
      <vt:lpstr>Teacher room</vt:lpstr>
      <vt:lpstr>Mechanical Design</vt:lpstr>
      <vt:lpstr>PowerPoint Presentation</vt:lpstr>
      <vt:lpstr>PowerPoint Presentation</vt:lpstr>
      <vt:lpstr>PowerPoint Presentation</vt:lpstr>
      <vt:lpstr>PowerPoint Presentation</vt:lpstr>
      <vt:lpstr>Firefighting and Safety Design</vt:lpstr>
      <vt:lpstr>PowerPoint Presentation</vt:lpstr>
      <vt:lpstr>PowerPoint Presentation</vt:lpstr>
      <vt:lpstr>Quantity Surveying and Cost Estimation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for Directorate of Health in Nablus</dc:title>
  <dc:creator>اسامه خويرة</dc:creator>
  <cp:lastModifiedBy>student</cp:lastModifiedBy>
  <cp:revision>118</cp:revision>
  <dcterms:created xsi:type="dcterms:W3CDTF">2018-05-10T07:49:07Z</dcterms:created>
  <dcterms:modified xsi:type="dcterms:W3CDTF">2020-02-06T08:57:58Z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74069100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