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05" r:id="rId4"/>
    <p:sldId id="258" r:id="rId5"/>
    <p:sldId id="259" r:id="rId6"/>
    <p:sldId id="260" r:id="rId7"/>
    <p:sldId id="261" r:id="rId8"/>
    <p:sldId id="267" r:id="rId9"/>
    <p:sldId id="268" r:id="rId10"/>
    <p:sldId id="262" r:id="rId11"/>
    <p:sldId id="263" r:id="rId12"/>
    <p:sldId id="269" r:id="rId13"/>
    <p:sldId id="271" r:id="rId14"/>
    <p:sldId id="272" r:id="rId15"/>
    <p:sldId id="273" r:id="rId16"/>
    <p:sldId id="274" r:id="rId17"/>
    <p:sldId id="275" r:id="rId18"/>
    <p:sldId id="276" r:id="rId19"/>
    <p:sldId id="277" r:id="rId20"/>
    <p:sldId id="278" r:id="rId21"/>
    <p:sldId id="279" r:id="rId22"/>
    <p:sldId id="280" r:id="rId23"/>
    <p:sldId id="265" r:id="rId24"/>
    <p:sldId id="281" r:id="rId25"/>
    <p:sldId id="266"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301" r:id="rId44"/>
    <p:sldId id="302" r:id="rId45"/>
    <p:sldId id="303" r:id="rId46"/>
    <p:sldId id="304"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5/18/2018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5/18/2018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5/18/2018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5/18/2018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059C3-6A89-4494-99FF-5A4D6FFD50EB}" type="datetimeFigureOut">
              <a:rPr lang="en-US" dirty="0"/>
              <a:t>5/18/2018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5/18/2018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5/18/2018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5/18/2018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5/18/2018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D525BB-DA17-4BA0-B3C8-3AC3ABC827E6}" type="datetimeFigureOut">
              <a:rPr lang="en-US" dirty="0"/>
              <a:t>5/18/2018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16C4C9A-3960-41CF-A4E9-2A8FB932454B}" type="datetimeFigureOut">
              <a:rPr lang="en-US" dirty="0"/>
              <a:t>5/18/2018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5/18/2018</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E0336-4A17-4E03-8F36-EF770A32B39D}"/>
              </a:ext>
            </a:extLst>
          </p:cNvPr>
          <p:cNvSpPr>
            <a:spLocks noGrp="1"/>
          </p:cNvSpPr>
          <p:nvPr>
            <p:ph type="ctrTitle"/>
          </p:nvPr>
        </p:nvSpPr>
        <p:spPr>
          <a:xfrm>
            <a:off x="1017431" y="196400"/>
            <a:ext cx="7933386" cy="2268559"/>
          </a:xfrm>
        </p:spPr>
        <p:txBody>
          <a:bodyPr>
            <a:noAutofit/>
          </a:bodyPr>
          <a:lstStyle/>
          <a:p>
            <a:pPr algn="ctr"/>
            <a:r>
              <a:rPr lang="en-US" sz="2800" dirty="0"/>
              <a:t>Assessment of top and middle managers in Palestinian insurance companies awareness of TQM aspects and their effect on organizational performance indicators</a:t>
            </a:r>
          </a:p>
        </p:txBody>
      </p:sp>
      <p:sp>
        <p:nvSpPr>
          <p:cNvPr id="3" name="Subtitle 2">
            <a:extLst>
              <a:ext uri="{FF2B5EF4-FFF2-40B4-BE49-F238E27FC236}">
                <a16:creationId xmlns:a16="http://schemas.microsoft.com/office/drawing/2014/main" id="{29850EBE-2653-44F7-A314-80D8070C3761}"/>
              </a:ext>
            </a:extLst>
          </p:cNvPr>
          <p:cNvSpPr>
            <a:spLocks noGrp="1"/>
          </p:cNvSpPr>
          <p:nvPr>
            <p:ph type="subTitle" idx="1"/>
          </p:nvPr>
        </p:nvSpPr>
        <p:spPr>
          <a:xfrm>
            <a:off x="2305322" y="2690337"/>
            <a:ext cx="6645493" cy="2714223"/>
          </a:xfrm>
        </p:spPr>
        <p:txBody>
          <a:bodyPr>
            <a:normAutofit/>
          </a:bodyPr>
          <a:lstStyle/>
          <a:p>
            <a:pPr algn="l"/>
            <a:r>
              <a:rPr lang="en-US" sz="2000" dirty="0"/>
              <a:t>Prepared by:                              Supervisor:</a:t>
            </a:r>
          </a:p>
          <a:p>
            <a:pPr algn="l"/>
            <a:r>
              <a:rPr lang="en-US" sz="2000" dirty="0" err="1"/>
              <a:t>Abdulfattah</a:t>
            </a:r>
            <a:r>
              <a:rPr lang="en-US" sz="2000" dirty="0"/>
              <a:t> Faris                       Dr. Yahya Saleh</a:t>
            </a:r>
          </a:p>
          <a:p>
            <a:pPr algn="l"/>
            <a:r>
              <a:rPr lang="en-US" sz="2000" dirty="0"/>
              <a:t>Anan Jamos</a:t>
            </a:r>
          </a:p>
          <a:p>
            <a:pPr algn="l"/>
            <a:r>
              <a:rPr lang="en-US" sz="2000" dirty="0" err="1"/>
              <a:t>Huthaifa</a:t>
            </a:r>
            <a:r>
              <a:rPr lang="en-US" sz="2000" dirty="0"/>
              <a:t> Arafat</a:t>
            </a:r>
          </a:p>
        </p:txBody>
      </p:sp>
      <p:pic>
        <p:nvPicPr>
          <p:cNvPr id="5" name="Picture 4">
            <a:extLst>
              <a:ext uri="{FF2B5EF4-FFF2-40B4-BE49-F238E27FC236}">
                <a16:creationId xmlns:a16="http://schemas.microsoft.com/office/drawing/2014/main" id="{DB216C7D-B512-45E6-8F9A-EE62FBF2F6A6}"/>
              </a:ext>
            </a:extLst>
          </p:cNvPr>
          <p:cNvPicPr>
            <a:picLocks noChangeAspect="1"/>
          </p:cNvPicPr>
          <p:nvPr/>
        </p:nvPicPr>
        <p:blipFill>
          <a:blip r:embed="rId2"/>
          <a:stretch>
            <a:fillRect/>
          </a:stretch>
        </p:blipFill>
        <p:spPr>
          <a:xfrm rot="5400000">
            <a:off x="7148827" y="1801989"/>
            <a:ext cx="6858000" cy="3254021"/>
          </a:xfrm>
          <a:prstGeom prst="rect">
            <a:avLst/>
          </a:prstGeom>
        </p:spPr>
      </p:pic>
    </p:spTree>
    <p:extLst>
      <p:ext uri="{BB962C8B-B14F-4D97-AF65-F5344CB8AC3E}">
        <p14:creationId xmlns:p14="http://schemas.microsoft.com/office/powerpoint/2010/main" val="1661883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5667C-4F05-470F-8527-74751416DDBA}"/>
              </a:ext>
            </a:extLst>
          </p:cNvPr>
          <p:cNvSpPr>
            <a:spLocks noGrp="1"/>
          </p:cNvSpPr>
          <p:nvPr>
            <p:ph type="title"/>
          </p:nvPr>
        </p:nvSpPr>
        <p:spPr>
          <a:xfrm>
            <a:off x="2116834" y="791864"/>
            <a:ext cx="7958331" cy="1077229"/>
          </a:xfrm>
        </p:spPr>
        <p:txBody>
          <a:bodyPr/>
          <a:lstStyle/>
          <a:p>
            <a:pPr algn="l"/>
            <a:r>
              <a:rPr lang="en-US" dirty="0"/>
              <a:t>Data analysis</a:t>
            </a:r>
          </a:p>
        </p:txBody>
      </p:sp>
      <p:sp>
        <p:nvSpPr>
          <p:cNvPr id="3" name="Content Placeholder 2">
            <a:extLst>
              <a:ext uri="{FF2B5EF4-FFF2-40B4-BE49-F238E27FC236}">
                <a16:creationId xmlns:a16="http://schemas.microsoft.com/office/drawing/2014/main" id="{F3D87475-C0B4-42F2-A490-3817322FED8B}"/>
              </a:ext>
            </a:extLst>
          </p:cNvPr>
          <p:cNvSpPr>
            <a:spLocks noGrp="1"/>
          </p:cNvSpPr>
          <p:nvPr>
            <p:ph idx="1"/>
          </p:nvPr>
        </p:nvSpPr>
        <p:spPr>
          <a:xfrm>
            <a:off x="2356834" y="2052116"/>
            <a:ext cx="8132409" cy="3997828"/>
          </a:xfrm>
        </p:spPr>
        <p:txBody>
          <a:bodyPr>
            <a:normAutofit fontScale="92500"/>
          </a:bodyPr>
          <a:lstStyle/>
          <a:p>
            <a:pPr marL="6160" indent="0">
              <a:buNone/>
            </a:pPr>
            <a:r>
              <a:rPr lang="en-US" dirty="0"/>
              <a:t>In data analysis, we used several statistical analysis methods including</a:t>
            </a:r>
          </a:p>
          <a:p>
            <a:r>
              <a:rPr lang="en-US" dirty="0"/>
              <a:t>   </a:t>
            </a:r>
            <a:r>
              <a:rPr lang="en-US" dirty="0" err="1"/>
              <a:t>kruskal</a:t>
            </a:r>
            <a:r>
              <a:rPr lang="en-US" dirty="0"/>
              <a:t> </a:t>
            </a:r>
            <a:r>
              <a:rPr lang="en-US" dirty="0" err="1"/>
              <a:t>wallis</a:t>
            </a:r>
            <a:r>
              <a:rPr lang="en-US" dirty="0"/>
              <a:t> to study the statistical differences between the demographic variables and TQM awareness level and the effect of TQM awareness on organizational performance indicators.</a:t>
            </a:r>
          </a:p>
          <a:p>
            <a:r>
              <a:rPr lang="en-US" dirty="0"/>
              <a:t>   Regression to obtain the relation between Awareness aspects of TQM and the level of awareness of TQM, study the relation between TQM awareness level and the effect of TQM on organizational performance.</a:t>
            </a:r>
          </a:p>
          <a:p>
            <a:r>
              <a:rPr lang="en-US" dirty="0"/>
              <a:t>   Correlation test to study the level of correlation between TQM awareness level and their effect on organizational performance.</a:t>
            </a:r>
          </a:p>
        </p:txBody>
      </p:sp>
    </p:spTree>
    <p:extLst>
      <p:ext uri="{BB962C8B-B14F-4D97-AF65-F5344CB8AC3E}">
        <p14:creationId xmlns:p14="http://schemas.microsoft.com/office/powerpoint/2010/main" val="349653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6989-CCE0-4CF9-A1AF-F571F2569F77}"/>
              </a:ext>
            </a:extLst>
          </p:cNvPr>
          <p:cNvSpPr>
            <a:spLocks noGrp="1"/>
          </p:cNvSpPr>
          <p:nvPr>
            <p:ph type="title"/>
          </p:nvPr>
        </p:nvSpPr>
        <p:spPr>
          <a:xfrm>
            <a:off x="2116834" y="808056"/>
            <a:ext cx="7958331" cy="1077229"/>
          </a:xfrm>
        </p:spPr>
        <p:txBody>
          <a:bodyPr>
            <a:noAutofit/>
          </a:bodyPr>
          <a:lstStyle/>
          <a:p>
            <a:pPr algn="l"/>
            <a:r>
              <a:rPr lang="en-US" dirty="0"/>
              <a:t>Statistical differences in awareness aspects </a:t>
            </a:r>
          </a:p>
        </p:txBody>
      </p:sp>
      <p:sp>
        <p:nvSpPr>
          <p:cNvPr id="3" name="Content Placeholder 2">
            <a:extLst>
              <a:ext uri="{FF2B5EF4-FFF2-40B4-BE49-F238E27FC236}">
                <a16:creationId xmlns:a16="http://schemas.microsoft.com/office/drawing/2014/main" id="{C68A5EED-855E-4FE3-9088-43E0333047DC}"/>
              </a:ext>
            </a:extLst>
          </p:cNvPr>
          <p:cNvSpPr>
            <a:spLocks noGrp="1"/>
          </p:cNvSpPr>
          <p:nvPr>
            <p:ph idx="1"/>
          </p:nvPr>
        </p:nvSpPr>
        <p:spPr>
          <a:xfrm>
            <a:off x="2197729" y="1977031"/>
            <a:ext cx="7796540" cy="3997828"/>
          </a:xfrm>
        </p:spPr>
        <p:txBody>
          <a:bodyPr>
            <a:noAutofit/>
          </a:bodyPr>
          <a:lstStyle/>
          <a:p>
            <a:pPr marL="6160" indent="0">
              <a:buNone/>
            </a:pPr>
            <a:endParaRPr lang="en-US" dirty="0"/>
          </a:p>
          <a:p>
            <a:r>
              <a:rPr lang="en-US" dirty="0"/>
              <a:t>According to gender</a:t>
            </a:r>
          </a:p>
          <a:p>
            <a:endParaRPr lang="en-US" dirty="0"/>
          </a:p>
          <a:p>
            <a:endParaRPr lang="en-US" dirty="0"/>
          </a:p>
          <a:p>
            <a:endParaRPr lang="en-US" dirty="0"/>
          </a:p>
          <a:p>
            <a:endParaRPr lang="en-US" dirty="0"/>
          </a:p>
          <a:p>
            <a:endParaRPr lang="en-US" dirty="0"/>
          </a:p>
          <a:p>
            <a:pPr marL="6160" indent="0">
              <a:buNone/>
            </a:pPr>
            <a:endParaRPr lang="en-US" dirty="0"/>
          </a:p>
          <a:p>
            <a:pPr marL="6160" indent="0">
              <a:buNone/>
            </a:pPr>
            <a:endParaRPr lang="en-US" dirty="0"/>
          </a:p>
        </p:txBody>
      </p:sp>
      <p:graphicFrame>
        <p:nvGraphicFramePr>
          <p:cNvPr id="5" name="Table 4">
            <a:extLst>
              <a:ext uri="{FF2B5EF4-FFF2-40B4-BE49-F238E27FC236}">
                <a16:creationId xmlns:a16="http://schemas.microsoft.com/office/drawing/2014/main" id="{6F1DADC3-B784-48FF-B161-2BEE98A1C51A}"/>
              </a:ext>
            </a:extLst>
          </p:cNvPr>
          <p:cNvGraphicFramePr>
            <a:graphicFrameLocks noGrp="1"/>
          </p:cNvGraphicFramePr>
          <p:nvPr>
            <p:extLst>
              <p:ext uri="{D42A27DB-BD31-4B8C-83A1-F6EECF244321}">
                <p14:modId xmlns:p14="http://schemas.microsoft.com/office/powerpoint/2010/main" val="2829870837"/>
              </p:ext>
            </p:extLst>
          </p:nvPr>
        </p:nvGraphicFramePr>
        <p:xfrm>
          <a:off x="2197729" y="2813534"/>
          <a:ext cx="7796540" cy="3236408"/>
        </p:xfrm>
        <a:graphic>
          <a:graphicData uri="http://schemas.openxmlformats.org/drawingml/2006/table">
            <a:tbl>
              <a:tblPr firstRow="1" firstCol="1" bandRow="1">
                <a:tableStyleId>{5C22544A-7EE6-4342-B048-85BDC9FD1C3A}</a:tableStyleId>
              </a:tblPr>
              <a:tblGrid>
                <a:gridCol w="3898270">
                  <a:extLst>
                    <a:ext uri="{9D8B030D-6E8A-4147-A177-3AD203B41FA5}">
                      <a16:colId xmlns:a16="http://schemas.microsoft.com/office/drawing/2014/main" val="2624125249"/>
                    </a:ext>
                  </a:extLst>
                </a:gridCol>
                <a:gridCol w="3898270">
                  <a:extLst>
                    <a:ext uri="{9D8B030D-6E8A-4147-A177-3AD203B41FA5}">
                      <a16:colId xmlns:a16="http://schemas.microsoft.com/office/drawing/2014/main" val="4234604371"/>
                    </a:ext>
                  </a:extLst>
                </a:gridCol>
              </a:tblGrid>
              <a:tr h="404551">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Gender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42955845"/>
                  </a:ext>
                </a:extLst>
              </a:tr>
              <a:tr h="404551">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91009203"/>
                  </a:ext>
                </a:extLst>
              </a:tr>
              <a:tr h="404551">
                <a:tc>
                  <a:txBody>
                    <a:bodyPr/>
                    <a:lstStyle/>
                    <a:p>
                      <a:pPr marL="0" marR="0">
                        <a:lnSpc>
                          <a:spcPct val="150000"/>
                        </a:lnSpc>
                        <a:spcBef>
                          <a:spcPts val="0"/>
                        </a:spcBef>
                        <a:spcAft>
                          <a:spcPts val="0"/>
                        </a:spcAft>
                      </a:pPr>
                      <a:r>
                        <a:rPr lang="en-US" sz="1200">
                          <a:effectLst/>
                        </a:rPr>
                        <a:t>Concept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0.816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88591752"/>
                  </a:ext>
                </a:extLst>
              </a:tr>
              <a:tr h="404551">
                <a:tc>
                  <a:txBody>
                    <a:bodyPr/>
                    <a:lstStyle/>
                    <a:p>
                      <a:pPr marL="0" marR="0">
                        <a:lnSpc>
                          <a:spcPct val="150000"/>
                        </a:lnSpc>
                        <a:spcBef>
                          <a:spcPts val="0"/>
                        </a:spcBef>
                        <a:spcAft>
                          <a:spcPts val="0"/>
                        </a:spcAft>
                      </a:pPr>
                      <a:r>
                        <a:rPr lang="en-US" sz="1200">
                          <a:effectLst/>
                        </a:rPr>
                        <a:t>Importance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64149899"/>
                  </a:ext>
                </a:extLst>
              </a:tr>
              <a:tr h="404551">
                <a:tc>
                  <a:txBody>
                    <a:bodyPr/>
                    <a:lstStyle/>
                    <a:p>
                      <a:pPr marL="0" marR="0">
                        <a:lnSpc>
                          <a:spcPct val="150000"/>
                        </a:lnSpc>
                        <a:spcBef>
                          <a:spcPts val="0"/>
                        </a:spcBef>
                        <a:spcAft>
                          <a:spcPts val="0"/>
                        </a:spcAft>
                      </a:pPr>
                      <a:r>
                        <a:rPr lang="en-US" sz="1200">
                          <a:effectLst/>
                        </a:rPr>
                        <a:t>Implementation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0.533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57543318"/>
                  </a:ext>
                </a:extLst>
              </a:tr>
              <a:tr h="404551">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03061956"/>
                  </a:ext>
                </a:extLst>
              </a:tr>
              <a:tr h="404551">
                <a:tc>
                  <a:txBody>
                    <a:bodyPr/>
                    <a:lstStyle/>
                    <a:p>
                      <a:pPr marL="0" marR="0">
                        <a:lnSpc>
                          <a:spcPct val="150000"/>
                        </a:lnSpc>
                        <a:spcBef>
                          <a:spcPts val="0"/>
                        </a:spcBef>
                        <a:spcAft>
                          <a:spcPts val="0"/>
                        </a:spcAft>
                      </a:pPr>
                      <a:r>
                        <a:rPr lang="en-US" sz="1200">
                          <a:effectLst/>
                        </a:rPr>
                        <a:t>KPIs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45466896"/>
                  </a:ext>
                </a:extLst>
              </a:tr>
              <a:tr h="404551">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376842762"/>
                  </a:ext>
                </a:extLst>
              </a:tr>
            </a:tbl>
          </a:graphicData>
        </a:graphic>
      </p:graphicFrame>
    </p:spTree>
    <p:extLst>
      <p:ext uri="{BB962C8B-B14F-4D97-AF65-F5344CB8AC3E}">
        <p14:creationId xmlns:p14="http://schemas.microsoft.com/office/powerpoint/2010/main" val="2168073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97F90-1873-4FDB-AEE6-AA34192CFF98}"/>
              </a:ext>
            </a:extLst>
          </p:cNvPr>
          <p:cNvSpPr>
            <a:spLocks noGrp="1"/>
          </p:cNvSpPr>
          <p:nvPr>
            <p:ph type="title"/>
          </p:nvPr>
        </p:nvSpPr>
        <p:spPr>
          <a:xfrm>
            <a:off x="2116834" y="808056"/>
            <a:ext cx="7958331" cy="1077229"/>
          </a:xfrm>
        </p:spPr>
        <p:txBody>
          <a:bodyPr/>
          <a:lstStyle/>
          <a:p>
            <a:pPr algn="l"/>
            <a:r>
              <a:rPr lang="en-US" dirty="0"/>
              <a:t>Statistical differences in awareness aspects </a:t>
            </a:r>
          </a:p>
        </p:txBody>
      </p:sp>
      <p:sp>
        <p:nvSpPr>
          <p:cNvPr id="3" name="Content Placeholder 2">
            <a:extLst>
              <a:ext uri="{FF2B5EF4-FFF2-40B4-BE49-F238E27FC236}">
                <a16:creationId xmlns:a16="http://schemas.microsoft.com/office/drawing/2014/main" id="{D226B970-CFAC-4FCA-A6CA-55F69E5F5AFE}"/>
              </a:ext>
            </a:extLst>
          </p:cNvPr>
          <p:cNvSpPr>
            <a:spLocks noGrp="1"/>
          </p:cNvSpPr>
          <p:nvPr>
            <p:ph idx="1"/>
          </p:nvPr>
        </p:nvSpPr>
        <p:spPr>
          <a:xfrm>
            <a:off x="2197729" y="2072232"/>
            <a:ext cx="7796540" cy="3997828"/>
          </a:xfrm>
        </p:spPr>
        <p:txBody>
          <a:bodyPr/>
          <a:lstStyle/>
          <a:p>
            <a:endParaRPr lang="en-US" dirty="0"/>
          </a:p>
          <a:p>
            <a:r>
              <a:rPr lang="en-US" dirty="0"/>
              <a:t>According to age</a:t>
            </a:r>
          </a:p>
          <a:p>
            <a:pPr marL="6160" indent="0">
              <a:buNone/>
            </a:pPr>
            <a:endParaRPr lang="en-US" dirty="0"/>
          </a:p>
          <a:p>
            <a:pPr marL="6160" indent="0">
              <a:buNone/>
            </a:pPr>
            <a:endParaRPr lang="en-US" dirty="0"/>
          </a:p>
          <a:p>
            <a:pPr marL="6160" indent="0">
              <a:buNone/>
            </a:pPr>
            <a:endParaRPr lang="en-US" dirty="0"/>
          </a:p>
          <a:p>
            <a:pPr marL="6160" indent="0">
              <a:buNone/>
            </a:pPr>
            <a:endParaRPr lang="en-US" dirty="0"/>
          </a:p>
          <a:p>
            <a:pPr marL="6160" indent="0">
              <a:buNone/>
            </a:pPr>
            <a:endParaRPr lang="en-US" dirty="0"/>
          </a:p>
          <a:p>
            <a:pPr marL="6160" indent="0">
              <a:buNone/>
            </a:pPr>
            <a:endParaRPr lang="en-US" dirty="0"/>
          </a:p>
          <a:p>
            <a:pPr marL="6160" indent="0">
              <a:buNone/>
            </a:pPr>
            <a:endParaRPr lang="en-US" dirty="0"/>
          </a:p>
          <a:p>
            <a:pPr marL="6160" indent="0">
              <a:buNone/>
            </a:pPr>
            <a:endParaRPr lang="en-US" dirty="0"/>
          </a:p>
        </p:txBody>
      </p:sp>
      <p:graphicFrame>
        <p:nvGraphicFramePr>
          <p:cNvPr id="5" name="Table 4">
            <a:extLst>
              <a:ext uri="{FF2B5EF4-FFF2-40B4-BE49-F238E27FC236}">
                <a16:creationId xmlns:a16="http://schemas.microsoft.com/office/drawing/2014/main" id="{949332E3-3E6A-4461-88D9-42DD6CAB738E}"/>
              </a:ext>
            </a:extLst>
          </p:cNvPr>
          <p:cNvGraphicFramePr>
            <a:graphicFrameLocks noGrp="1"/>
          </p:cNvGraphicFramePr>
          <p:nvPr>
            <p:extLst>
              <p:ext uri="{D42A27DB-BD31-4B8C-83A1-F6EECF244321}">
                <p14:modId xmlns:p14="http://schemas.microsoft.com/office/powerpoint/2010/main" val="1598126065"/>
              </p:ext>
            </p:extLst>
          </p:nvPr>
        </p:nvGraphicFramePr>
        <p:xfrm>
          <a:off x="2116833" y="2723382"/>
          <a:ext cx="7877436" cy="3326560"/>
        </p:xfrm>
        <a:graphic>
          <a:graphicData uri="http://schemas.openxmlformats.org/drawingml/2006/table">
            <a:tbl>
              <a:tblPr firstRow="1" firstCol="1" bandRow="1">
                <a:tableStyleId>{5C22544A-7EE6-4342-B048-85BDC9FD1C3A}</a:tableStyleId>
              </a:tblPr>
              <a:tblGrid>
                <a:gridCol w="3938718">
                  <a:extLst>
                    <a:ext uri="{9D8B030D-6E8A-4147-A177-3AD203B41FA5}">
                      <a16:colId xmlns:a16="http://schemas.microsoft.com/office/drawing/2014/main" val="1930421307"/>
                    </a:ext>
                  </a:extLst>
                </a:gridCol>
                <a:gridCol w="3938718">
                  <a:extLst>
                    <a:ext uri="{9D8B030D-6E8A-4147-A177-3AD203B41FA5}">
                      <a16:colId xmlns:a16="http://schemas.microsoft.com/office/drawing/2014/main" val="2627440525"/>
                    </a:ext>
                  </a:extLst>
                </a:gridCol>
              </a:tblGrid>
              <a:tr h="415820">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38200631"/>
                  </a:ext>
                </a:extLst>
              </a:tr>
              <a:tr h="415820">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27339245"/>
                  </a:ext>
                </a:extLst>
              </a:tr>
              <a:tr h="415820">
                <a:tc>
                  <a:txBody>
                    <a:bodyPr/>
                    <a:lstStyle/>
                    <a:p>
                      <a:pPr marL="0" marR="0">
                        <a:lnSpc>
                          <a:spcPct val="150000"/>
                        </a:lnSpc>
                        <a:spcBef>
                          <a:spcPts val="0"/>
                        </a:spcBef>
                        <a:spcAft>
                          <a:spcPts val="0"/>
                        </a:spcAft>
                      </a:pPr>
                      <a:r>
                        <a:rPr lang="en-US" sz="1200">
                          <a:effectLst/>
                        </a:rPr>
                        <a:t>Concept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68438290"/>
                  </a:ext>
                </a:extLst>
              </a:tr>
              <a:tr h="415820">
                <a:tc>
                  <a:txBody>
                    <a:bodyPr/>
                    <a:lstStyle/>
                    <a:p>
                      <a:pPr marL="0" marR="0">
                        <a:lnSpc>
                          <a:spcPct val="150000"/>
                        </a:lnSpc>
                        <a:spcBef>
                          <a:spcPts val="0"/>
                        </a:spcBef>
                        <a:spcAft>
                          <a:spcPts val="0"/>
                        </a:spcAft>
                      </a:pPr>
                      <a:r>
                        <a:rPr lang="en-US" sz="1200">
                          <a:effectLst/>
                        </a:rPr>
                        <a:t>Importance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0.672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82181859"/>
                  </a:ext>
                </a:extLst>
              </a:tr>
              <a:tr h="415820">
                <a:tc>
                  <a:txBody>
                    <a:bodyPr/>
                    <a:lstStyle/>
                    <a:p>
                      <a:pPr marL="0" marR="0">
                        <a:lnSpc>
                          <a:spcPct val="150000"/>
                        </a:lnSpc>
                        <a:spcBef>
                          <a:spcPts val="0"/>
                        </a:spcBef>
                        <a:spcAft>
                          <a:spcPts val="0"/>
                        </a:spcAft>
                      </a:pPr>
                      <a:r>
                        <a:rPr lang="en-US" sz="1200">
                          <a:effectLst/>
                        </a:rPr>
                        <a:t>Implementation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72037754"/>
                  </a:ext>
                </a:extLst>
              </a:tr>
              <a:tr h="415820">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9185253"/>
                  </a:ext>
                </a:extLst>
              </a:tr>
              <a:tr h="415820">
                <a:tc>
                  <a:txBody>
                    <a:bodyPr/>
                    <a:lstStyle/>
                    <a:p>
                      <a:pPr marL="0" marR="0">
                        <a:lnSpc>
                          <a:spcPct val="150000"/>
                        </a:lnSpc>
                        <a:spcBef>
                          <a:spcPts val="0"/>
                        </a:spcBef>
                        <a:spcAft>
                          <a:spcPts val="0"/>
                        </a:spcAft>
                      </a:pPr>
                      <a:r>
                        <a:rPr lang="en-US" sz="1200">
                          <a:effectLst/>
                        </a:rPr>
                        <a:t>KPIs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54072849"/>
                  </a:ext>
                </a:extLst>
              </a:tr>
              <a:tr h="415820">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389515928"/>
                  </a:ext>
                </a:extLst>
              </a:tr>
            </a:tbl>
          </a:graphicData>
        </a:graphic>
      </p:graphicFrame>
    </p:spTree>
    <p:extLst>
      <p:ext uri="{BB962C8B-B14F-4D97-AF65-F5344CB8AC3E}">
        <p14:creationId xmlns:p14="http://schemas.microsoft.com/office/powerpoint/2010/main" val="1430885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DD72F-DE22-4164-9499-9A319104BECA}"/>
              </a:ext>
            </a:extLst>
          </p:cNvPr>
          <p:cNvSpPr>
            <a:spLocks noGrp="1"/>
          </p:cNvSpPr>
          <p:nvPr>
            <p:ph type="title"/>
          </p:nvPr>
        </p:nvSpPr>
        <p:spPr>
          <a:xfrm>
            <a:off x="2116834" y="813015"/>
            <a:ext cx="7958331" cy="1077229"/>
          </a:xfrm>
        </p:spPr>
        <p:txBody>
          <a:bodyPr/>
          <a:lstStyle/>
          <a:p>
            <a:pPr algn="l"/>
            <a:r>
              <a:rPr lang="en-US" dirty="0"/>
              <a:t>Statistical differences in awareness aspects </a:t>
            </a:r>
          </a:p>
        </p:txBody>
      </p:sp>
      <p:sp>
        <p:nvSpPr>
          <p:cNvPr id="3" name="Content Placeholder 2">
            <a:extLst>
              <a:ext uri="{FF2B5EF4-FFF2-40B4-BE49-F238E27FC236}">
                <a16:creationId xmlns:a16="http://schemas.microsoft.com/office/drawing/2014/main" id="{1BA3EC12-8B15-4BB9-BBA0-694C75E85588}"/>
              </a:ext>
            </a:extLst>
          </p:cNvPr>
          <p:cNvSpPr>
            <a:spLocks noGrp="1"/>
          </p:cNvSpPr>
          <p:nvPr>
            <p:ph idx="1"/>
          </p:nvPr>
        </p:nvSpPr>
        <p:spPr>
          <a:xfrm>
            <a:off x="2197730" y="2115775"/>
            <a:ext cx="7796540" cy="3997828"/>
          </a:xfrm>
        </p:spPr>
        <p:txBody>
          <a:bodyPr/>
          <a:lstStyle/>
          <a:p>
            <a:r>
              <a:rPr lang="en-US" dirty="0"/>
              <a:t>According to education level</a:t>
            </a:r>
          </a:p>
          <a:p>
            <a:endParaRPr lang="en-US" dirty="0"/>
          </a:p>
          <a:p>
            <a:endParaRPr lang="en-US" dirty="0"/>
          </a:p>
          <a:p>
            <a:endParaRPr lang="en-US" dirty="0"/>
          </a:p>
          <a:p>
            <a:endParaRPr lang="en-US" dirty="0"/>
          </a:p>
          <a:p>
            <a:endParaRPr lang="en-US" dirty="0"/>
          </a:p>
          <a:p>
            <a:endParaRPr lang="en-US" dirty="0"/>
          </a:p>
          <a:p>
            <a:endParaRPr lang="en-US" dirty="0"/>
          </a:p>
        </p:txBody>
      </p:sp>
      <p:graphicFrame>
        <p:nvGraphicFramePr>
          <p:cNvPr id="5" name="Table 4">
            <a:extLst>
              <a:ext uri="{FF2B5EF4-FFF2-40B4-BE49-F238E27FC236}">
                <a16:creationId xmlns:a16="http://schemas.microsoft.com/office/drawing/2014/main" id="{4CA1B18E-EC60-4751-AC77-9636B0D02A55}"/>
              </a:ext>
            </a:extLst>
          </p:cNvPr>
          <p:cNvGraphicFramePr>
            <a:graphicFrameLocks noGrp="1"/>
          </p:cNvGraphicFramePr>
          <p:nvPr>
            <p:extLst>
              <p:ext uri="{D42A27DB-BD31-4B8C-83A1-F6EECF244321}">
                <p14:modId xmlns:p14="http://schemas.microsoft.com/office/powerpoint/2010/main" val="2791657696"/>
              </p:ext>
            </p:extLst>
          </p:nvPr>
        </p:nvGraphicFramePr>
        <p:xfrm>
          <a:off x="2116834" y="2697623"/>
          <a:ext cx="7877436" cy="3347360"/>
        </p:xfrm>
        <a:graphic>
          <a:graphicData uri="http://schemas.openxmlformats.org/drawingml/2006/table">
            <a:tbl>
              <a:tblPr firstRow="1" firstCol="1" bandRow="1">
                <a:tableStyleId>{5C22544A-7EE6-4342-B048-85BDC9FD1C3A}</a:tableStyleId>
              </a:tblPr>
              <a:tblGrid>
                <a:gridCol w="3938718">
                  <a:extLst>
                    <a:ext uri="{9D8B030D-6E8A-4147-A177-3AD203B41FA5}">
                      <a16:colId xmlns:a16="http://schemas.microsoft.com/office/drawing/2014/main" val="3527835759"/>
                    </a:ext>
                  </a:extLst>
                </a:gridCol>
                <a:gridCol w="3938718">
                  <a:extLst>
                    <a:ext uri="{9D8B030D-6E8A-4147-A177-3AD203B41FA5}">
                      <a16:colId xmlns:a16="http://schemas.microsoft.com/office/drawing/2014/main" val="2564077183"/>
                    </a:ext>
                  </a:extLst>
                </a:gridCol>
              </a:tblGrid>
              <a:tr h="418420">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Education level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54702293"/>
                  </a:ext>
                </a:extLst>
              </a:tr>
              <a:tr h="418420">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64505776"/>
                  </a:ext>
                </a:extLst>
              </a:tr>
              <a:tr h="418420">
                <a:tc>
                  <a:txBody>
                    <a:bodyPr/>
                    <a:lstStyle/>
                    <a:p>
                      <a:pPr marL="0" marR="0">
                        <a:lnSpc>
                          <a:spcPct val="150000"/>
                        </a:lnSpc>
                        <a:spcBef>
                          <a:spcPts val="0"/>
                        </a:spcBef>
                        <a:spcAft>
                          <a:spcPts val="0"/>
                        </a:spcAft>
                      </a:pPr>
                      <a:r>
                        <a:rPr lang="en-US" sz="1200">
                          <a:effectLst/>
                        </a:rPr>
                        <a:t>Concept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06838677"/>
                  </a:ext>
                </a:extLst>
              </a:tr>
              <a:tr h="418420">
                <a:tc>
                  <a:txBody>
                    <a:bodyPr/>
                    <a:lstStyle/>
                    <a:p>
                      <a:pPr marL="0" marR="0">
                        <a:lnSpc>
                          <a:spcPct val="150000"/>
                        </a:lnSpc>
                        <a:spcBef>
                          <a:spcPts val="0"/>
                        </a:spcBef>
                        <a:spcAft>
                          <a:spcPts val="0"/>
                        </a:spcAft>
                      </a:pPr>
                      <a:r>
                        <a:rPr lang="en-US" sz="1200">
                          <a:effectLst/>
                        </a:rPr>
                        <a:t>Importance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17093989"/>
                  </a:ext>
                </a:extLst>
              </a:tr>
              <a:tr h="418420">
                <a:tc>
                  <a:txBody>
                    <a:bodyPr/>
                    <a:lstStyle/>
                    <a:p>
                      <a:pPr marL="0" marR="0">
                        <a:lnSpc>
                          <a:spcPct val="150000"/>
                        </a:lnSpc>
                        <a:spcBef>
                          <a:spcPts val="0"/>
                        </a:spcBef>
                        <a:spcAft>
                          <a:spcPts val="0"/>
                        </a:spcAft>
                      </a:pPr>
                      <a:r>
                        <a:rPr lang="en-US" sz="1200">
                          <a:effectLst/>
                        </a:rPr>
                        <a:t>Implementation of TQM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0.749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74161617"/>
                  </a:ext>
                </a:extLst>
              </a:tr>
              <a:tr h="418420">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0.826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14857704"/>
                  </a:ext>
                </a:extLst>
              </a:tr>
              <a:tr h="418420">
                <a:tc>
                  <a:txBody>
                    <a:bodyPr/>
                    <a:lstStyle/>
                    <a:p>
                      <a:pPr marL="0" marR="0">
                        <a:lnSpc>
                          <a:spcPct val="150000"/>
                        </a:lnSpc>
                        <a:spcBef>
                          <a:spcPts val="0"/>
                        </a:spcBef>
                        <a:spcAft>
                          <a:spcPts val="0"/>
                        </a:spcAft>
                      </a:pPr>
                      <a:r>
                        <a:rPr lang="en-US" sz="1200">
                          <a:effectLst/>
                        </a:rPr>
                        <a:t>KPIs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18416683"/>
                  </a:ext>
                </a:extLst>
              </a:tr>
              <a:tr h="418420">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646151075"/>
                  </a:ext>
                </a:extLst>
              </a:tr>
            </a:tbl>
          </a:graphicData>
        </a:graphic>
      </p:graphicFrame>
    </p:spTree>
    <p:extLst>
      <p:ext uri="{BB962C8B-B14F-4D97-AF65-F5344CB8AC3E}">
        <p14:creationId xmlns:p14="http://schemas.microsoft.com/office/powerpoint/2010/main" val="2079225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7D7B-53D0-4B09-ACCA-ABBF77D5C90A}"/>
              </a:ext>
            </a:extLst>
          </p:cNvPr>
          <p:cNvSpPr>
            <a:spLocks noGrp="1"/>
          </p:cNvSpPr>
          <p:nvPr>
            <p:ph type="title"/>
          </p:nvPr>
        </p:nvSpPr>
        <p:spPr>
          <a:xfrm>
            <a:off x="2212863" y="843380"/>
            <a:ext cx="8044653" cy="1064287"/>
          </a:xfrm>
        </p:spPr>
        <p:txBody>
          <a:bodyPr/>
          <a:lstStyle/>
          <a:p>
            <a:pPr algn="l"/>
            <a:r>
              <a:rPr lang="en-US" dirty="0"/>
              <a:t>Statistical differences in awareness aspects </a:t>
            </a:r>
          </a:p>
        </p:txBody>
      </p:sp>
      <p:sp>
        <p:nvSpPr>
          <p:cNvPr id="7" name="Content Placeholder 6"/>
          <p:cNvSpPr>
            <a:spLocks noGrp="1"/>
          </p:cNvSpPr>
          <p:nvPr>
            <p:ph idx="1"/>
          </p:nvPr>
        </p:nvSpPr>
        <p:spPr>
          <a:xfrm>
            <a:off x="2336919" y="2129389"/>
            <a:ext cx="7796540" cy="3997828"/>
          </a:xfrm>
        </p:spPr>
        <p:txBody>
          <a:bodyPr anchor="t"/>
          <a:lstStyle/>
          <a:p>
            <a:r>
              <a:rPr lang="en-US" dirty="0"/>
              <a:t>According to management level</a:t>
            </a:r>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972820017"/>
              </p:ext>
            </p:extLst>
          </p:nvPr>
        </p:nvGraphicFramePr>
        <p:xfrm>
          <a:off x="2336918" y="2725412"/>
          <a:ext cx="7920598" cy="3289208"/>
        </p:xfrm>
        <a:graphic>
          <a:graphicData uri="http://schemas.openxmlformats.org/drawingml/2006/table">
            <a:tbl>
              <a:tblPr firstRow="1" firstCol="1" bandRow="1">
                <a:tableStyleId>{5C22544A-7EE6-4342-B048-85BDC9FD1C3A}</a:tableStyleId>
              </a:tblPr>
              <a:tblGrid>
                <a:gridCol w="3960299">
                  <a:extLst>
                    <a:ext uri="{9D8B030D-6E8A-4147-A177-3AD203B41FA5}">
                      <a16:colId xmlns:a16="http://schemas.microsoft.com/office/drawing/2014/main" val="20000"/>
                    </a:ext>
                  </a:extLst>
                </a:gridCol>
                <a:gridCol w="3960299">
                  <a:extLst>
                    <a:ext uri="{9D8B030D-6E8A-4147-A177-3AD203B41FA5}">
                      <a16:colId xmlns:a16="http://schemas.microsoft.com/office/drawing/2014/main" val="20001"/>
                    </a:ext>
                  </a:extLst>
                </a:gridCol>
              </a:tblGrid>
              <a:tr h="411151">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Management level</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11151">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11151">
                <a:tc>
                  <a:txBody>
                    <a:bodyPr/>
                    <a:lstStyle/>
                    <a:p>
                      <a:pPr marL="0" marR="0">
                        <a:lnSpc>
                          <a:spcPct val="150000"/>
                        </a:lnSpc>
                        <a:spcBef>
                          <a:spcPts val="0"/>
                        </a:spcBef>
                        <a:spcAft>
                          <a:spcPts val="0"/>
                        </a:spcAft>
                      </a:pPr>
                      <a:r>
                        <a:rPr lang="en-US" sz="1200">
                          <a:effectLst/>
                        </a:rPr>
                        <a:t>Concept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11151">
                <a:tc>
                  <a:txBody>
                    <a:bodyPr/>
                    <a:lstStyle/>
                    <a:p>
                      <a:pPr marL="0" marR="0">
                        <a:lnSpc>
                          <a:spcPct val="150000"/>
                        </a:lnSpc>
                        <a:spcBef>
                          <a:spcPts val="0"/>
                        </a:spcBef>
                        <a:spcAft>
                          <a:spcPts val="0"/>
                        </a:spcAft>
                      </a:pPr>
                      <a:r>
                        <a:rPr lang="en-US" sz="1200">
                          <a:effectLst/>
                        </a:rPr>
                        <a:t>Importance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11151">
                <a:tc>
                  <a:txBody>
                    <a:bodyPr/>
                    <a:lstStyle/>
                    <a:p>
                      <a:pPr marL="0" marR="0">
                        <a:lnSpc>
                          <a:spcPct val="150000"/>
                        </a:lnSpc>
                        <a:spcBef>
                          <a:spcPts val="0"/>
                        </a:spcBef>
                        <a:spcAft>
                          <a:spcPts val="0"/>
                        </a:spcAft>
                      </a:pPr>
                      <a:r>
                        <a:rPr lang="en-US" sz="1200">
                          <a:effectLst/>
                        </a:rPr>
                        <a:t>Implementation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0.006</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11151">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0.104</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11151">
                <a:tc>
                  <a:txBody>
                    <a:bodyPr/>
                    <a:lstStyle/>
                    <a:p>
                      <a:pPr marL="0" marR="0">
                        <a:lnSpc>
                          <a:spcPct val="150000"/>
                        </a:lnSpc>
                        <a:spcBef>
                          <a:spcPts val="0"/>
                        </a:spcBef>
                        <a:spcAft>
                          <a:spcPts val="0"/>
                        </a:spcAft>
                      </a:pPr>
                      <a:r>
                        <a:rPr lang="en-US" sz="1200">
                          <a:effectLst/>
                        </a:rPr>
                        <a:t>KPIs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411151">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94523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1E02B-AF3E-4EC9-8672-8F13604B6633}"/>
              </a:ext>
            </a:extLst>
          </p:cNvPr>
          <p:cNvSpPr>
            <a:spLocks noGrp="1"/>
          </p:cNvSpPr>
          <p:nvPr>
            <p:ph type="title"/>
          </p:nvPr>
        </p:nvSpPr>
        <p:spPr>
          <a:xfrm>
            <a:off x="2161681" y="887223"/>
            <a:ext cx="7958331" cy="1077229"/>
          </a:xfrm>
        </p:spPr>
        <p:txBody>
          <a:bodyPr/>
          <a:lstStyle/>
          <a:p>
            <a:pPr algn="l"/>
            <a:r>
              <a:rPr lang="en-US" dirty="0"/>
              <a:t>Statistical differences in awareness aspects </a:t>
            </a:r>
          </a:p>
        </p:txBody>
      </p:sp>
      <p:sp>
        <p:nvSpPr>
          <p:cNvPr id="3" name="Content Placeholder 2">
            <a:extLst>
              <a:ext uri="{FF2B5EF4-FFF2-40B4-BE49-F238E27FC236}">
                <a16:creationId xmlns:a16="http://schemas.microsoft.com/office/drawing/2014/main" id="{C92F8F9F-703F-43D9-BFE5-1C69A66085E3}"/>
              </a:ext>
            </a:extLst>
          </p:cNvPr>
          <p:cNvSpPr>
            <a:spLocks noGrp="1"/>
          </p:cNvSpPr>
          <p:nvPr>
            <p:ph idx="1"/>
          </p:nvPr>
        </p:nvSpPr>
        <p:spPr>
          <a:xfrm>
            <a:off x="2242576" y="2064995"/>
            <a:ext cx="7796540" cy="3997828"/>
          </a:xfrm>
        </p:spPr>
        <p:txBody>
          <a:bodyPr anchor="t"/>
          <a:lstStyle/>
          <a:p>
            <a:r>
              <a:rPr lang="en-US" dirty="0"/>
              <a:t>According to experience</a:t>
            </a:r>
          </a:p>
          <a:p>
            <a:endParaRPr lang="en-US"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080160139"/>
              </p:ext>
            </p:extLst>
          </p:nvPr>
        </p:nvGraphicFramePr>
        <p:xfrm>
          <a:off x="2161681" y="2755809"/>
          <a:ext cx="7958330" cy="3214968"/>
        </p:xfrm>
        <a:graphic>
          <a:graphicData uri="http://schemas.openxmlformats.org/drawingml/2006/table">
            <a:tbl>
              <a:tblPr firstRow="1" firstCol="1" bandRow="1">
                <a:tableStyleId>{5C22544A-7EE6-4342-B048-85BDC9FD1C3A}</a:tableStyleId>
              </a:tblPr>
              <a:tblGrid>
                <a:gridCol w="3979165">
                  <a:extLst>
                    <a:ext uri="{9D8B030D-6E8A-4147-A177-3AD203B41FA5}">
                      <a16:colId xmlns:a16="http://schemas.microsoft.com/office/drawing/2014/main" val="20000"/>
                    </a:ext>
                  </a:extLst>
                </a:gridCol>
                <a:gridCol w="3979165">
                  <a:extLst>
                    <a:ext uri="{9D8B030D-6E8A-4147-A177-3AD203B41FA5}">
                      <a16:colId xmlns:a16="http://schemas.microsoft.com/office/drawing/2014/main" val="20001"/>
                    </a:ext>
                  </a:extLst>
                </a:gridCol>
              </a:tblGrid>
              <a:tr h="401871">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Experience </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01871">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01871">
                <a:tc>
                  <a:txBody>
                    <a:bodyPr/>
                    <a:lstStyle/>
                    <a:p>
                      <a:pPr marL="0" marR="0">
                        <a:lnSpc>
                          <a:spcPct val="150000"/>
                        </a:lnSpc>
                        <a:spcBef>
                          <a:spcPts val="0"/>
                        </a:spcBef>
                        <a:spcAft>
                          <a:spcPts val="0"/>
                        </a:spcAft>
                      </a:pPr>
                      <a:r>
                        <a:rPr lang="en-US" sz="1200">
                          <a:effectLst/>
                        </a:rPr>
                        <a:t>Concept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01871">
                <a:tc>
                  <a:txBody>
                    <a:bodyPr/>
                    <a:lstStyle/>
                    <a:p>
                      <a:pPr marL="0" marR="0">
                        <a:lnSpc>
                          <a:spcPct val="150000"/>
                        </a:lnSpc>
                        <a:spcBef>
                          <a:spcPts val="0"/>
                        </a:spcBef>
                        <a:spcAft>
                          <a:spcPts val="0"/>
                        </a:spcAft>
                      </a:pPr>
                      <a:r>
                        <a:rPr lang="en-US" sz="1200">
                          <a:effectLst/>
                        </a:rPr>
                        <a:t>Importance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0.078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01871">
                <a:tc>
                  <a:txBody>
                    <a:bodyPr/>
                    <a:lstStyle/>
                    <a:p>
                      <a:pPr marL="0" marR="0">
                        <a:lnSpc>
                          <a:spcPct val="150000"/>
                        </a:lnSpc>
                        <a:spcBef>
                          <a:spcPts val="0"/>
                        </a:spcBef>
                        <a:spcAft>
                          <a:spcPts val="0"/>
                        </a:spcAft>
                      </a:pPr>
                      <a:r>
                        <a:rPr lang="en-US" sz="1200">
                          <a:effectLst/>
                        </a:rPr>
                        <a:t>Implementation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0.403</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01871">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0.648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01871">
                <a:tc>
                  <a:txBody>
                    <a:bodyPr/>
                    <a:lstStyle/>
                    <a:p>
                      <a:pPr marL="0" marR="0">
                        <a:lnSpc>
                          <a:spcPct val="150000"/>
                        </a:lnSpc>
                        <a:spcBef>
                          <a:spcPts val="0"/>
                        </a:spcBef>
                        <a:spcAft>
                          <a:spcPts val="0"/>
                        </a:spcAft>
                      </a:pPr>
                      <a:r>
                        <a:rPr lang="en-US" sz="1200">
                          <a:effectLst/>
                        </a:rPr>
                        <a:t>KPIs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401871">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12175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62859-B722-4D3F-A619-B3DFB4E9E142}"/>
              </a:ext>
            </a:extLst>
          </p:cNvPr>
          <p:cNvSpPr>
            <a:spLocks noGrp="1"/>
          </p:cNvSpPr>
          <p:nvPr>
            <p:ph type="title"/>
          </p:nvPr>
        </p:nvSpPr>
        <p:spPr>
          <a:xfrm>
            <a:off x="2125396" y="808056"/>
            <a:ext cx="7958331" cy="1077229"/>
          </a:xfrm>
        </p:spPr>
        <p:txBody>
          <a:bodyPr/>
          <a:lstStyle/>
          <a:p>
            <a:pPr algn="l"/>
            <a:r>
              <a:rPr lang="en-US" dirty="0"/>
              <a:t>Statistical differences in awareness aspects </a:t>
            </a:r>
          </a:p>
        </p:txBody>
      </p:sp>
      <p:sp>
        <p:nvSpPr>
          <p:cNvPr id="3" name="Content Placeholder 2">
            <a:extLst>
              <a:ext uri="{FF2B5EF4-FFF2-40B4-BE49-F238E27FC236}">
                <a16:creationId xmlns:a16="http://schemas.microsoft.com/office/drawing/2014/main" id="{D7EFC5E2-2489-4C30-80FB-6B7D782F2B14}"/>
              </a:ext>
            </a:extLst>
          </p:cNvPr>
          <p:cNvSpPr>
            <a:spLocks noGrp="1"/>
          </p:cNvSpPr>
          <p:nvPr>
            <p:ph idx="1"/>
          </p:nvPr>
        </p:nvSpPr>
        <p:spPr>
          <a:xfrm>
            <a:off x="2206291" y="2052116"/>
            <a:ext cx="7796540" cy="3997828"/>
          </a:xfrm>
        </p:spPr>
        <p:txBody>
          <a:bodyPr anchor="t"/>
          <a:lstStyle/>
          <a:p>
            <a:r>
              <a:rPr lang="en-US" dirty="0"/>
              <a:t>According to salary</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69476511"/>
              </p:ext>
            </p:extLst>
          </p:nvPr>
        </p:nvGraphicFramePr>
        <p:xfrm>
          <a:off x="2206290" y="2792098"/>
          <a:ext cx="7958332" cy="3257848"/>
        </p:xfrm>
        <a:graphic>
          <a:graphicData uri="http://schemas.openxmlformats.org/drawingml/2006/table">
            <a:tbl>
              <a:tblPr firstRow="1" firstCol="1" bandRow="1">
                <a:tableStyleId>{5C22544A-7EE6-4342-B048-85BDC9FD1C3A}</a:tableStyleId>
              </a:tblPr>
              <a:tblGrid>
                <a:gridCol w="3979166">
                  <a:extLst>
                    <a:ext uri="{9D8B030D-6E8A-4147-A177-3AD203B41FA5}">
                      <a16:colId xmlns:a16="http://schemas.microsoft.com/office/drawing/2014/main" val="20000"/>
                    </a:ext>
                  </a:extLst>
                </a:gridCol>
                <a:gridCol w="3979166">
                  <a:extLst>
                    <a:ext uri="{9D8B030D-6E8A-4147-A177-3AD203B41FA5}">
                      <a16:colId xmlns:a16="http://schemas.microsoft.com/office/drawing/2014/main" val="20001"/>
                    </a:ext>
                  </a:extLst>
                </a:gridCol>
              </a:tblGrid>
              <a:tr h="407231">
                <a:tc rowSpan="2">
                  <a:txBody>
                    <a:bodyPr/>
                    <a:lstStyle/>
                    <a:p>
                      <a:pPr marL="0" marR="0" algn="ctr">
                        <a:lnSpc>
                          <a:spcPct val="150000"/>
                        </a:lnSpc>
                        <a:spcBef>
                          <a:spcPts val="0"/>
                        </a:spcBef>
                        <a:spcAft>
                          <a:spcPts val="0"/>
                        </a:spcAft>
                      </a:pPr>
                      <a:r>
                        <a:rPr lang="en-US" sz="1200">
                          <a:effectLst/>
                        </a:rPr>
                        <a:t>Awareness aspects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Salary </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07231">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07231">
                <a:tc>
                  <a:txBody>
                    <a:bodyPr/>
                    <a:lstStyle/>
                    <a:p>
                      <a:pPr marL="0" marR="0">
                        <a:lnSpc>
                          <a:spcPct val="150000"/>
                        </a:lnSpc>
                        <a:spcBef>
                          <a:spcPts val="0"/>
                        </a:spcBef>
                        <a:spcAft>
                          <a:spcPts val="0"/>
                        </a:spcAft>
                      </a:pPr>
                      <a:r>
                        <a:rPr lang="en-US" sz="1200">
                          <a:effectLst/>
                        </a:rPr>
                        <a:t>Concept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0.014</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07231">
                <a:tc>
                  <a:txBody>
                    <a:bodyPr/>
                    <a:lstStyle/>
                    <a:p>
                      <a:pPr marL="0" marR="0">
                        <a:lnSpc>
                          <a:spcPct val="150000"/>
                        </a:lnSpc>
                        <a:spcBef>
                          <a:spcPts val="0"/>
                        </a:spcBef>
                        <a:spcAft>
                          <a:spcPts val="0"/>
                        </a:spcAft>
                      </a:pPr>
                      <a:r>
                        <a:rPr lang="en-US" sz="1200">
                          <a:effectLst/>
                        </a:rPr>
                        <a:t>Importance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07231">
                <a:tc>
                  <a:txBody>
                    <a:bodyPr/>
                    <a:lstStyle/>
                    <a:p>
                      <a:pPr marL="0" marR="0">
                        <a:lnSpc>
                          <a:spcPct val="150000"/>
                        </a:lnSpc>
                        <a:spcBef>
                          <a:spcPts val="0"/>
                        </a:spcBef>
                        <a:spcAft>
                          <a:spcPts val="0"/>
                        </a:spcAft>
                      </a:pPr>
                      <a:r>
                        <a:rPr lang="en-US" sz="1200">
                          <a:effectLst/>
                        </a:rPr>
                        <a:t>Implementation of TQM</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0.029</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07231">
                <a:tc>
                  <a:txBody>
                    <a:bodyPr/>
                    <a:lstStyle/>
                    <a:p>
                      <a:pPr marL="0" marR="0">
                        <a:lnSpc>
                          <a:spcPct val="150000"/>
                        </a:lnSpc>
                        <a:spcBef>
                          <a:spcPts val="0"/>
                        </a:spcBef>
                        <a:spcAft>
                          <a:spcPts val="0"/>
                        </a:spcAft>
                      </a:pPr>
                      <a:r>
                        <a:rPr lang="en-US" sz="1200">
                          <a:effectLst/>
                        </a:rPr>
                        <a:t>Implementation obstacles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0.588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07231">
                <a:tc>
                  <a:txBody>
                    <a:bodyPr/>
                    <a:lstStyle/>
                    <a:p>
                      <a:pPr marL="0" marR="0">
                        <a:lnSpc>
                          <a:spcPct val="150000"/>
                        </a:lnSpc>
                        <a:spcBef>
                          <a:spcPts val="0"/>
                        </a:spcBef>
                        <a:spcAft>
                          <a:spcPts val="0"/>
                        </a:spcAft>
                      </a:pPr>
                      <a:r>
                        <a:rPr lang="en-US" sz="1200">
                          <a:effectLst/>
                        </a:rPr>
                        <a:t>KPIs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407231">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33633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E71B5-027A-469C-96D7-E1CDBF94E1C7}"/>
              </a:ext>
            </a:extLst>
          </p:cNvPr>
          <p:cNvSpPr>
            <a:spLocks noGrp="1"/>
          </p:cNvSpPr>
          <p:nvPr>
            <p:ph type="title"/>
          </p:nvPr>
        </p:nvSpPr>
        <p:spPr>
          <a:xfrm>
            <a:off x="2116834" y="808056"/>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469E5748-B772-4FC9-B475-600A9B76860B}"/>
              </a:ext>
            </a:extLst>
          </p:cNvPr>
          <p:cNvSpPr>
            <a:spLocks noGrp="1"/>
          </p:cNvSpPr>
          <p:nvPr>
            <p:ph idx="1"/>
          </p:nvPr>
        </p:nvSpPr>
        <p:spPr>
          <a:xfrm>
            <a:off x="2197729" y="2052116"/>
            <a:ext cx="7796540" cy="3997828"/>
          </a:xfrm>
        </p:spPr>
        <p:txBody>
          <a:bodyPr anchor="t"/>
          <a:lstStyle/>
          <a:p>
            <a:r>
              <a:rPr lang="en-US" dirty="0"/>
              <a:t>According to gender</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06652602"/>
              </p:ext>
            </p:extLst>
          </p:nvPr>
        </p:nvGraphicFramePr>
        <p:xfrm>
          <a:off x="2197729" y="2625086"/>
          <a:ext cx="7958330" cy="3424855"/>
        </p:xfrm>
        <a:graphic>
          <a:graphicData uri="http://schemas.openxmlformats.org/drawingml/2006/table">
            <a:tbl>
              <a:tblPr firstRow="1" firstCol="1" bandRow="1">
                <a:tableStyleId>{5C22544A-7EE6-4342-B048-85BDC9FD1C3A}</a:tableStyleId>
              </a:tblPr>
              <a:tblGrid>
                <a:gridCol w="3979165">
                  <a:extLst>
                    <a:ext uri="{9D8B030D-6E8A-4147-A177-3AD203B41FA5}">
                      <a16:colId xmlns:a16="http://schemas.microsoft.com/office/drawing/2014/main" val="20000"/>
                    </a:ext>
                  </a:extLst>
                </a:gridCol>
                <a:gridCol w="3979165">
                  <a:extLst>
                    <a:ext uri="{9D8B030D-6E8A-4147-A177-3AD203B41FA5}">
                      <a16:colId xmlns:a16="http://schemas.microsoft.com/office/drawing/2014/main" val="20001"/>
                    </a:ext>
                  </a:extLst>
                </a:gridCol>
              </a:tblGrid>
              <a:tr h="489265">
                <a:tc rowSpan="2">
                  <a:txBody>
                    <a:bodyPr/>
                    <a:lstStyle/>
                    <a:p>
                      <a:pPr marL="0" marR="0" algn="ctr">
                        <a:lnSpc>
                          <a:spcPct val="150000"/>
                        </a:lnSpc>
                        <a:spcBef>
                          <a:spcPts val="0"/>
                        </a:spcBef>
                        <a:spcAft>
                          <a:spcPts val="0"/>
                        </a:spcAft>
                      </a:pPr>
                      <a:r>
                        <a:rPr lang="en-US" sz="1200">
                          <a:effectLst/>
                        </a:rPr>
                        <a:t>Organizational performance indicators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Gender</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89265">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89265">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0.021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89265">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0.205</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89265">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0.056</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89265">
                <a:tc>
                  <a:txBody>
                    <a:bodyPr/>
                    <a:lstStyle/>
                    <a:p>
                      <a:pPr marL="0" marR="0">
                        <a:lnSpc>
                          <a:spcPct val="150000"/>
                        </a:lnSpc>
                        <a:spcBef>
                          <a:spcPts val="0"/>
                        </a:spcBef>
                        <a:spcAft>
                          <a:spcPts val="0"/>
                        </a:spcAft>
                      </a:pPr>
                      <a:r>
                        <a:rPr lang="en-US" sz="1200">
                          <a:effectLst/>
                        </a:rPr>
                        <a:t>Customer satisfaction </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0.825</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89265">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92514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76101-DDFE-407E-B095-11730871CCBB}"/>
              </a:ext>
            </a:extLst>
          </p:cNvPr>
          <p:cNvSpPr>
            <a:spLocks noGrp="1"/>
          </p:cNvSpPr>
          <p:nvPr>
            <p:ph type="title"/>
          </p:nvPr>
        </p:nvSpPr>
        <p:spPr>
          <a:xfrm>
            <a:off x="2116834" y="808056"/>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89528350-A46C-45A3-92D2-7B3CDEF62754}"/>
              </a:ext>
            </a:extLst>
          </p:cNvPr>
          <p:cNvSpPr>
            <a:spLocks noGrp="1"/>
          </p:cNvSpPr>
          <p:nvPr>
            <p:ph idx="1"/>
          </p:nvPr>
        </p:nvSpPr>
        <p:spPr>
          <a:xfrm>
            <a:off x="2197729" y="2052116"/>
            <a:ext cx="7796540" cy="3997828"/>
          </a:xfrm>
        </p:spPr>
        <p:txBody>
          <a:bodyPr anchor="t"/>
          <a:lstStyle/>
          <a:p>
            <a:r>
              <a:rPr lang="en-US" dirty="0"/>
              <a:t>According to age</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16795265"/>
              </p:ext>
            </p:extLst>
          </p:nvPr>
        </p:nvGraphicFramePr>
        <p:xfrm>
          <a:off x="2197728" y="2689840"/>
          <a:ext cx="7958332" cy="3360105"/>
        </p:xfrm>
        <a:graphic>
          <a:graphicData uri="http://schemas.openxmlformats.org/drawingml/2006/table">
            <a:tbl>
              <a:tblPr firstRow="1" firstCol="1" bandRow="1">
                <a:tableStyleId>{5C22544A-7EE6-4342-B048-85BDC9FD1C3A}</a:tableStyleId>
              </a:tblPr>
              <a:tblGrid>
                <a:gridCol w="3979166">
                  <a:extLst>
                    <a:ext uri="{9D8B030D-6E8A-4147-A177-3AD203B41FA5}">
                      <a16:colId xmlns:a16="http://schemas.microsoft.com/office/drawing/2014/main" val="20000"/>
                    </a:ext>
                  </a:extLst>
                </a:gridCol>
                <a:gridCol w="3979166">
                  <a:extLst>
                    <a:ext uri="{9D8B030D-6E8A-4147-A177-3AD203B41FA5}">
                      <a16:colId xmlns:a16="http://schemas.microsoft.com/office/drawing/2014/main" val="20001"/>
                    </a:ext>
                  </a:extLst>
                </a:gridCol>
              </a:tblGrid>
              <a:tr h="480015">
                <a:tc rowSpan="2">
                  <a:txBody>
                    <a:bodyPr/>
                    <a:lstStyle/>
                    <a:p>
                      <a:pPr marL="0" marR="0" algn="ctr">
                        <a:lnSpc>
                          <a:spcPct val="150000"/>
                        </a:lnSpc>
                        <a:spcBef>
                          <a:spcPts val="0"/>
                        </a:spcBef>
                        <a:spcAft>
                          <a:spcPts val="0"/>
                        </a:spcAft>
                      </a:pPr>
                      <a:r>
                        <a:rPr lang="en-US" sz="1200" dirty="0">
                          <a:effectLst/>
                        </a:rPr>
                        <a:t>Organizational performance indicators</a:t>
                      </a:r>
                      <a:endParaRPr lang="en-US" sz="1100" dirty="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Age</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80015">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80015">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0.017</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80015">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0.091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80015">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0.088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80015">
                <a:tc>
                  <a:txBody>
                    <a:bodyPr/>
                    <a:lstStyle/>
                    <a:p>
                      <a:pPr marL="0" marR="0">
                        <a:lnSpc>
                          <a:spcPct val="150000"/>
                        </a:lnSpc>
                        <a:spcBef>
                          <a:spcPts val="0"/>
                        </a:spcBef>
                        <a:spcAft>
                          <a:spcPts val="0"/>
                        </a:spcAft>
                      </a:pPr>
                      <a:r>
                        <a:rPr lang="en-US" sz="1200">
                          <a:effectLst/>
                        </a:rPr>
                        <a:t>Customer satisfaction</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0.007</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80015">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16929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7BFD-FB78-4AD5-BA16-E3FB9784ECBF}"/>
              </a:ext>
            </a:extLst>
          </p:cNvPr>
          <p:cNvSpPr>
            <a:spLocks noGrp="1"/>
          </p:cNvSpPr>
          <p:nvPr>
            <p:ph type="title"/>
          </p:nvPr>
        </p:nvSpPr>
        <p:spPr>
          <a:xfrm>
            <a:off x="2116834" y="808056"/>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FFE169E8-8DDB-4571-A134-D6FEDDE48F67}"/>
              </a:ext>
            </a:extLst>
          </p:cNvPr>
          <p:cNvSpPr>
            <a:spLocks noGrp="1"/>
          </p:cNvSpPr>
          <p:nvPr>
            <p:ph idx="1"/>
          </p:nvPr>
        </p:nvSpPr>
        <p:spPr>
          <a:xfrm>
            <a:off x="2197729" y="2052116"/>
            <a:ext cx="7796540" cy="3997828"/>
          </a:xfrm>
        </p:spPr>
        <p:txBody>
          <a:bodyPr anchor="t"/>
          <a:lstStyle/>
          <a:p>
            <a:r>
              <a:rPr lang="en-US" dirty="0"/>
              <a:t>According to education level</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67464520"/>
              </p:ext>
            </p:extLst>
          </p:nvPr>
        </p:nvGraphicFramePr>
        <p:xfrm>
          <a:off x="2197728" y="2593354"/>
          <a:ext cx="7958332" cy="3456593"/>
        </p:xfrm>
        <a:graphic>
          <a:graphicData uri="http://schemas.openxmlformats.org/drawingml/2006/table">
            <a:tbl>
              <a:tblPr firstRow="1" firstCol="1" bandRow="1">
                <a:tableStyleId>{5C22544A-7EE6-4342-B048-85BDC9FD1C3A}</a:tableStyleId>
              </a:tblPr>
              <a:tblGrid>
                <a:gridCol w="3979166">
                  <a:extLst>
                    <a:ext uri="{9D8B030D-6E8A-4147-A177-3AD203B41FA5}">
                      <a16:colId xmlns:a16="http://schemas.microsoft.com/office/drawing/2014/main" val="20000"/>
                    </a:ext>
                  </a:extLst>
                </a:gridCol>
                <a:gridCol w="3979166">
                  <a:extLst>
                    <a:ext uri="{9D8B030D-6E8A-4147-A177-3AD203B41FA5}">
                      <a16:colId xmlns:a16="http://schemas.microsoft.com/office/drawing/2014/main" val="20001"/>
                    </a:ext>
                  </a:extLst>
                </a:gridCol>
              </a:tblGrid>
              <a:tr h="493799">
                <a:tc rowSpan="2">
                  <a:txBody>
                    <a:bodyPr/>
                    <a:lstStyle/>
                    <a:p>
                      <a:pPr marL="0" marR="0" algn="ctr">
                        <a:lnSpc>
                          <a:spcPct val="150000"/>
                        </a:lnSpc>
                        <a:spcBef>
                          <a:spcPts val="0"/>
                        </a:spcBef>
                        <a:spcAft>
                          <a:spcPts val="0"/>
                        </a:spcAft>
                      </a:pPr>
                      <a:r>
                        <a:rPr lang="en-US" sz="1200">
                          <a:effectLst/>
                        </a:rPr>
                        <a:t>Organizational performance indicators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Education level</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93799">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93799">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0.092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93799">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0.103</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93799">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0.174</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93799">
                <a:tc>
                  <a:txBody>
                    <a:bodyPr/>
                    <a:lstStyle/>
                    <a:p>
                      <a:pPr marL="0" marR="0">
                        <a:lnSpc>
                          <a:spcPct val="150000"/>
                        </a:lnSpc>
                        <a:spcBef>
                          <a:spcPts val="0"/>
                        </a:spcBef>
                        <a:spcAft>
                          <a:spcPts val="0"/>
                        </a:spcAft>
                      </a:pPr>
                      <a:r>
                        <a:rPr lang="en-US" sz="1200">
                          <a:effectLst/>
                        </a:rPr>
                        <a:t>Customer satisfaction</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0.022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93799">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2927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9C1E-3012-42C0-849B-6F0271E2B765}"/>
              </a:ext>
            </a:extLst>
          </p:cNvPr>
          <p:cNvSpPr>
            <a:spLocks noGrp="1"/>
          </p:cNvSpPr>
          <p:nvPr>
            <p:ph type="title"/>
          </p:nvPr>
        </p:nvSpPr>
        <p:spPr>
          <a:xfrm>
            <a:off x="2116834" y="808056"/>
            <a:ext cx="7958331" cy="1077229"/>
          </a:xfrm>
        </p:spPr>
        <p:txBody>
          <a:bodyPr/>
          <a:lstStyle/>
          <a:p>
            <a:pPr algn="l"/>
            <a:r>
              <a:rPr lang="en-US" dirty="0"/>
              <a:t>Outlines </a:t>
            </a:r>
          </a:p>
        </p:txBody>
      </p:sp>
      <p:sp>
        <p:nvSpPr>
          <p:cNvPr id="3" name="Content Placeholder 2">
            <a:extLst>
              <a:ext uri="{FF2B5EF4-FFF2-40B4-BE49-F238E27FC236}">
                <a16:creationId xmlns:a16="http://schemas.microsoft.com/office/drawing/2014/main" id="{83166304-4581-4E3A-8F08-EB9963B0F5A4}"/>
              </a:ext>
            </a:extLst>
          </p:cNvPr>
          <p:cNvSpPr>
            <a:spLocks noGrp="1"/>
          </p:cNvSpPr>
          <p:nvPr>
            <p:ph idx="1"/>
          </p:nvPr>
        </p:nvSpPr>
        <p:spPr>
          <a:xfrm>
            <a:off x="2197729" y="2451361"/>
            <a:ext cx="7796540" cy="3997828"/>
          </a:xfrm>
        </p:spPr>
        <p:txBody>
          <a:bodyPr>
            <a:normAutofit fontScale="77500" lnSpcReduction="20000"/>
          </a:bodyPr>
          <a:lstStyle/>
          <a:p>
            <a:r>
              <a:rPr lang="en-US" dirty="0"/>
              <a:t>Introduction</a:t>
            </a:r>
          </a:p>
          <a:p>
            <a:r>
              <a:rPr lang="en-US" dirty="0"/>
              <a:t>Objectives</a:t>
            </a:r>
          </a:p>
          <a:p>
            <a:r>
              <a:rPr lang="en-US" dirty="0"/>
              <a:t>Research questions</a:t>
            </a:r>
          </a:p>
          <a:p>
            <a:r>
              <a:rPr lang="en-US" dirty="0"/>
              <a:t>Hypotheses and conceptual model</a:t>
            </a:r>
          </a:p>
          <a:p>
            <a:r>
              <a:rPr lang="en-US" dirty="0"/>
              <a:t>Questionnaire</a:t>
            </a:r>
          </a:p>
          <a:p>
            <a:r>
              <a:rPr lang="en-US" dirty="0"/>
              <a:t>Population and sample size</a:t>
            </a:r>
          </a:p>
          <a:p>
            <a:r>
              <a:rPr lang="en-US" dirty="0"/>
              <a:t>Data analysis</a:t>
            </a:r>
          </a:p>
          <a:p>
            <a:r>
              <a:rPr lang="en-US" dirty="0"/>
              <a:t>Statistical differences in awareness </a:t>
            </a:r>
          </a:p>
          <a:p>
            <a:r>
              <a:rPr lang="en-US" dirty="0"/>
              <a:t>Correlation and regression</a:t>
            </a:r>
          </a:p>
          <a:p>
            <a:r>
              <a:rPr lang="en-US" dirty="0"/>
              <a:t>Conclusions and recommendations </a:t>
            </a:r>
          </a:p>
          <a:p>
            <a:endParaRPr lang="en-US" dirty="0"/>
          </a:p>
          <a:p>
            <a:endParaRPr lang="en-US" dirty="0"/>
          </a:p>
          <a:p>
            <a:endParaRPr lang="en-US" dirty="0"/>
          </a:p>
        </p:txBody>
      </p:sp>
    </p:spTree>
    <p:extLst>
      <p:ext uri="{BB962C8B-B14F-4D97-AF65-F5344CB8AC3E}">
        <p14:creationId xmlns:p14="http://schemas.microsoft.com/office/powerpoint/2010/main" val="2478539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81E68-AF00-4A08-A684-481260DD85CC}"/>
              </a:ext>
            </a:extLst>
          </p:cNvPr>
          <p:cNvSpPr>
            <a:spLocks noGrp="1"/>
          </p:cNvSpPr>
          <p:nvPr>
            <p:ph type="title"/>
          </p:nvPr>
        </p:nvSpPr>
        <p:spPr>
          <a:xfrm>
            <a:off x="2116834" y="808056"/>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153F40AC-FE78-4683-B1FA-A6CB1E44E7C4}"/>
              </a:ext>
            </a:extLst>
          </p:cNvPr>
          <p:cNvSpPr>
            <a:spLocks noGrp="1"/>
          </p:cNvSpPr>
          <p:nvPr>
            <p:ph idx="1"/>
          </p:nvPr>
        </p:nvSpPr>
        <p:spPr>
          <a:xfrm>
            <a:off x="2197729" y="2052116"/>
            <a:ext cx="7796540" cy="3997828"/>
          </a:xfrm>
        </p:spPr>
        <p:txBody>
          <a:bodyPr anchor="t"/>
          <a:lstStyle/>
          <a:p>
            <a:r>
              <a:rPr lang="en-US" dirty="0"/>
              <a:t>according to management level</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48286653"/>
              </p:ext>
            </p:extLst>
          </p:nvPr>
        </p:nvGraphicFramePr>
        <p:xfrm>
          <a:off x="2197728" y="2693322"/>
          <a:ext cx="7958332" cy="3356619"/>
        </p:xfrm>
        <a:graphic>
          <a:graphicData uri="http://schemas.openxmlformats.org/drawingml/2006/table">
            <a:tbl>
              <a:tblPr firstRow="1" firstCol="1" bandRow="1">
                <a:tableStyleId>{5C22544A-7EE6-4342-B048-85BDC9FD1C3A}</a:tableStyleId>
              </a:tblPr>
              <a:tblGrid>
                <a:gridCol w="3979166">
                  <a:extLst>
                    <a:ext uri="{9D8B030D-6E8A-4147-A177-3AD203B41FA5}">
                      <a16:colId xmlns:a16="http://schemas.microsoft.com/office/drawing/2014/main" val="20000"/>
                    </a:ext>
                  </a:extLst>
                </a:gridCol>
                <a:gridCol w="3979166">
                  <a:extLst>
                    <a:ext uri="{9D8B030D-6E8A-4147-A177-3AD203B41FA5}">
                      <a16:colId xmlns:a16="http://schemas.microsoft.com/office/drawing/2014/main" val="20001"/>
                    </a:ext>
                  </a:extLst>
                </a:gridCol>
              </a:tblGrid>
              <a:tr h="479517">
                <a:tc rowSpan="2">
                  <a:txBody>
                    <a:bodyPr/>
                    <a:lstStyle/>
                    <a:p>
                      <a:pPr marL="0" marR="0" algn="ctr">
                        <a:lnSpc>
                          <a:spcPct val="150000"/>
                        </a:lnSpc>
                        <a:spcBef>
                          <a:spcPts val="0"/>
                        </a:spcBef>
                        <a:spcAft>
                          <a:spcPts val="0"/>
                        </a:spcAft>
                      </a:pPr>
                      <a:r>
                        <a:rPr lang="en-US" sz="1200">
                          <a:effectLst/>
                        </a:rPr>
                        <a:t>Organizational performance indicators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Management level</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79517">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79517">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79517">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79517">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79517">
                <a:tc>
                  <a:txBody>
                    <a:bodyPr/>
                    <a:lstStyle/>
                    <a:p>
                      <a:pPr marL="0" marR="0">
                        <a:lnSpc>
                          <a:spcPct val="150000"/>
                        </a:lnSpc>
                        <a:spcBef>
                          <a:spcPts val="0"/>
                        </a:spcBef>
                        <a:spcAft>
                          <a:spcPts val="0"/>
                        </a:spcAft>
                      </a:pPr>
                      <a:r>
                        <a:rPr lang="en-US" sz="1200">
                          <a:effectLst/>
                        </a:rPr>
                        <a:t>Customer satisfaction</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0.023</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79517">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00169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82831-C0E5-416E-A51A-ACE3114D39DB}"/>
              </a:ext>
            </a:extLst>
          </p:cNvPr>
          <p:cNvSpPr>
            <a:spLocks noGrp="1"/>
          </p:cNvSpPr>
          <p:nvPr>
            <p:ph type="title"/>
          </p:nvPr>
        </p:nvSpPr>
        <p:spPr>
          <a:xfrm>
            <a:off x="2116834" y="804743"/>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49EBE823-025C-4DDD-915B-616108672D48}"/>
              </a:ext>
            </a:extLst>
          </p:cNvPr>
          <p:cNvSpPr>
            <a:spLocks noGrp="1"/>
          </p:cNvSpPr>
          <p:nvPr>
            <p:ph idx="1"/>
          </p:nvPr>
        </p:nvSpPr>
        <p:spPr>
          <a:xfrm>
            <a:off x="2197729" y="2055429"/>
            <a:ext cx="7796540" cy="3997828"/>
          </a:xfrm>
        </p:spPr>
        <p:txBody>
          <a:bodyPr anchor="t"/>
          <a:lstStyle/>
          <a:p>
            <a:r>
              <a:rPr lang="en-US" dirty="0"/>
              <a:t>According to experience</a:t>
            </a:r>
          </a:p>
        </p:txBody>
      </p:sp>
      <p:graphicFrame>
        <p:nvGraphicFramePr>
          <p:cNvPr id="4" name="Table 3"/>
          <p:cNvGraphicFramePr>
            <a:graphicFrameLocks noGrp="1"/>
          </p:cNvGraphicFramePr>
          <p:nvPr>
            <p:extLst>
              <p:ext uri="{D42A27DB-BD31-4B8C-83A1-F6EECF244321}">
                <p14:modId xmlns:p14="http://schemas.microsoft.com/office/powerpoint/2010/main" val="3017823436"/>
              </p:ext>
            </p:extLst>
          </p:nvPr>
        </p:nvGraphicFramePr>
        <p:xfrm>
          <a:off x="2197729" y="2658983"/>
          <a:ext cx="7958330" cy="3394276"/>
        </p:xfrm>
        <a:graphic>
          <a:graphicData uri="http://schemas.openxmlformats.org/drawingml/2006/table">
            <a:tbl>
              <a:tblPr firstRow="1" firstCol="1" bandRow="1">
                <a:tableStyleId>{5C22544A-7EE6-4342-B048-85BDC9FD1C3A}</a:tableStyleId>
              </a:tblPr>
              <a:tblGrid>
                <a:gridCol w="3979165">
                  <a:extLst>
                    <a:ext uri="{9D8B030D-6E8A-4147-A177-3AD203B41FA5}">
                      <a16:colId xmlns:a16="http://schemas.microsoft.com/office/drawing/2014/main" val="20000"/>
                    </a:ext>
                  </a:extLst>
                </a:gridCol>
                <a:gridCol w="3979165">
                  <a:extLst>
                    <a:ext uri="{9D8B030D-6E8A-4147-A177-3AD203B41FA5}">
                      <a16:colId xmlns:a16="http://schemas.microsoft.com/office/drawing/2014/main" val="20001"/>
                    </a:ext>
                  </a:extLst>
                </a:gridCol>
              </a:tblGrid>
              <a:tr h="488518">
                <a:tc rowSpan="2">
                  <a:txBody>
                    <a:bodyPr/>
                    <a:lstStyle/>
                    <a:p>
                      <a:pPr marL="0" marR="0" algn="ctr">
                        <a:lnSpc>
                          <a:spcPct val="150000"/>
                        </a:lnSpc>
                        <a:spcBef>
                          <a:spcPts val="0"/>
                        </a:spcBef>
                        <a:spcAft>
                          <a:spcPts val="0"/>
                        </a:spcAft>
                      </a:pPr>
                      <a:r>
                        <a:rPr lang="en-US" sz="1200">
                          <a:effectLst/>
                        </a:rPr>
                        <a:t>Organizational performance indicators</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Experience</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84293">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84293">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0.068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84293">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0.009</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84293">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0.003</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84293">
                <a:tc>
                  <a:txBody>
                    <a:bodyPr/>
                    <a:lstStyle/>
                    <a:p>
                      <a:pPr marL="0" marR="0">
                        <a:lnSpc>
                          <a:spcPct val="150000"/>
                        </a:lnSpc>
                        <a:spcBef>
                          <a:spcPts val="0"/>
                        </a:spcBef>
                        <a:spcAft>
                          <a:spcPts val="0"/>
                        </a:spcAft>
                      </a:pPr>
                      <a:r>
                        <a:rPr lang="en-US" sz="1200">
                          <a:effectLst/>
                        </a:rPr>
                        <a:t>Customer satisfaction</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84293">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28915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33309-E3E9-4579-8161-A409B83BADE1}"/>
              </a:ext>
            </a:extLst>
          </p:cNvPr>
          <p:cNvSpPr>
            <a:spLocks noGrp="1"/>
          </p:cNvSpPr>
          <p:nvPr>
            <p:ph type="title"/>
          </p:nvPr>
        </p:nvSpPr>
        <p:spPr>
          <a:xfrm>
            <a:off x="2116834" y="808056"/>
            <a:ext cx="7958331" cy="1077229"/>
          </a:xfrm>
        </p:spPr>
        <p:txBody>
          <a:bodyPr/>
          <a:lstStyle/>
          <a:p>
            <a:pPr algn="l"/>
            <a:r>
              <a:rPr lang="en-US" dirty="0"/>
              <a:t>Statistical differences in organizational performance indicators </a:t>
            </a:r>
          </a:p>
        </p:txBody>
      </p:sp>
      <p:sp>
        <p:nvSpPr>
          <p:cNvPr id="3" name="Content Placeholder 2">
            <a:extLst>
              <a:ext uri="{FF2B5EF4-FFF2-40B4-BE49-F238E27FC236}">
                <a16:creationId xmlns:a16="http://schemas.microsoft.com/office/drawing/2014/main" id="{C430BD13-B45B-49BB-9468-CDDF7E2DBED5}"/>
              </a:ext>
            </a:extLst>
          </p:cNvPr>
          <p:cNvSpPr>
            <a:spLocks noGrp="1"/>
          </p:cNvSpPr>
          <p:nvPr>
            <p:ph idx="1"/>
          </p:nvPr>
        </p:nvSpPr>
        <p:spPr>
          <a:xfrm>
            <a:off x="2197729" y="2052116"/>
            <a:ext cx="7796540" cy="3997828"/>
          </a:xfrm>
        </p:spPr>
        <p:txBody>
          <a:bodyPr anchor="t"/>
          <a:lstStyle/>
          <a:p>
            <a:r>
              <a:rPr lang="en-US" dirty="0"/>
              <a:t>According to salary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77952094"/>
              </p:ext>
            </p:extLst>
          </p:nvPr>
        </p:nvGraphicFramePr>
        <p:xfrm>
          <a:off x="2197728" y="2680440"/>
          <a:ext cx="7958332" cy="3369506"/>
        </p:xfrm>
        <a:graphic>
          <a:graphicData uri="http://schemas.openxmlformats.org/drawingml/2006/table">
            <a:tbl>
              <a:tblPr firstRow="1" firstCol="1" bandRow="1">
                <a:tableStyleId>{5C22544A-7EE6-4342-B048-85BDC9FD1C3A}</a:tableStyleId>
              </a:tblPr>
              <a:tblGrid>
                <a:gridCol w="3979166">
                  <a:extLst>
                    <a:ext uri="{9D8B030D-6E8A-4147-A177-3AD203B41FA5}">
                      <a16:colId xmlns:a16="http://schemas.microsoft.com/office/drawing/2014/main" val="20000"/>
                    </a:ext>
                  </a:extLst>
                </a:gridCol>
                <a:gridCol w="3979166">
                  <a:extLst>
                    <a:ext uri="{9D8B030D-6E8A-4147-A177-3AD203B41FA5}">
                      <a16:colId xmlns:a16="http://schemas.microsoft.com/office/drawing/2014/main" val="20001"/>
                    </a:ext>
                  </a:extLst>
                </a:gridCol>
              </a:tblGrid>
              <a:tr h="481358">
                <a:tc rowSpan="2">
                  <a:txBody>
                    <a:bodyPr/>
                    <a:lstStyle/>
                    <a:p>
                      <a:pPr marL="0" marR="0" algn="ctr">
                        <a:lnSpc>
                          <a:spcPct val="150000"/>
                        </a:lnSpc>
                        <a:spcBef>
                          <a:spcPts val="0"/>
                        </a:spcBef>
                        <a:spcAft>
                          <a:spcPts val="0"/>
                        </a:spcAft>
                      </a:pPr>
                      <a:r>
                        <a:rPr lang="en-US" sz="1200" dirty="0">
                          <a:effectLst/>
                        </a:rPr>
                        <a:t>Organizational performance indicators</a:t>
                      </a:r>
                      <a:endParaRPr lang="en-US" sz="1100" dirty="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Salary</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81358">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P-Value</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481358">
                <a:tc>
                  <a:txBody>
                    <a:bodyPr/>
                    <a:lstStyle/>
                    <a:p>
                      <a:pPr marL="0" marR="0">
                        <a:lnSpc>
                          <a:spcPct val="150000"/>
                        </a:lnSpc>
                        <a:spcBef>
                          <a:spcPts val="0"/>
                        </a:spcBef>
                        <a:spcAft>
                          <a:spcPts val="0"/>
                        </a:spcAft>
                      </a:pPr>
                      <a:r>
                        <a:rPr lang="en-US" sz="1200">
                          <a:effectLst/>
                        </a:rPr>
                        <a:t>Financial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0.005</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81358">
                <a:tc>
                  <a:txBody>
                    <a:bodyPr/>
                    <a:lstStyle/>
                    <a:p>
                      <a:pPr marL="0" marR="0">
                        <a:lnSpc>
                          <a:spcPct val="150000"/>
                        </a:lnSpc>
                        <a:spcBef>
                          <a:spcPts val="0"/>
                        </a:spcBef>
                        <a:spcAft>
                          <a:spcPts val="0"/>
                        </a:spcAft>
                      </a:pPr>
                      <a:r>
                        <a:rPr lang="en-US" sz="1200">
                          <a:effectLst/>
                        </a:rPr>
                        <a:t>Employee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0.002</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81358">
                <a:tc>
                  <a:txBody>
                    <a:bodyPr/>
                    <a:lstStyle/>
                    <a:p>
                      <a:pPr marL="0" marR="0">
                        <a:lnSpc>
                          <a:spcPct val="150000"/>
                        </a:lnSpc>
                        <a:spcBef>
                          <a:spcPts val="0"/>
                        </a:spcBef>
                        <a:spcAft>
                          <a:spcPts val="0"/>
                        </a:spcAft>
                      </a:pPr>
                      <a:r>
                        <a:rPr lang="en-US" sz="1200">
                          <a:effectLst/>
                        </a:rPr>
                        <a:t>Operational performance</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0.038</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81358">
                <a:tc>
                  <a:txBody>
                    <a:bodyPr/>
                    <a:lstStyle/>
                    <a:p>
                      <a:pPr marL="0" marR="0">
                        <a:lnSpc>
                          <a:spcPct val="150000"/>
                        </a:lnSpc>
                        <a:spcBef>
                          <a:spcPts val="0"/>
                        </a:spcBef>
                        <a:spcAft>
                          <a:spcPts val="0"/>
                        </a:spcAft>
                      </a:pPr>
                      <a:r>
                        <a:rPr lang="en-US" sz="1200">
                          <a:effectLst/>
                        </a:rPr>
                        <a:t>Customer satisfaction</a:t>
                      </a:r>
                      <a:endParaRPr lang="en-US" sz="1100">
                        <a:effectLst/>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0.011</a:t>
                      </a:r>
                      <a:endParaRPr lang="en-US" sz="11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81358">
                <a:tc gridSpan="2">
                  <a:txBody>
                    <a:bodyPr/>
                    <a:lstStyle/>
                    <a:p>
                      <a:pPr marL="0" marR="0">
                        <a:lnSpc>
                          <a:spcPct val="150000"/>
                        </a:lnSpc>
                        <a:spcBef>
                          <a:spcPts val="0"/>
                        </a:spcBef>
                        <a:spcAft>
                          <a:spcPts val="0"/>
                        </a:spcAft>
                      </a:pPr>
                      <a:r>
                        <a:rPr lang="en-US" sz="1200" dirty="0">
                          <a:effectLst/>
                        </a:rPr>
                        <a:t>Note that difference is significant at the 0.05 level</a:t>
                      </a:r>
                      <a:endParaRPr lang="en-US" sz="1100" dirty="0">
                        <a:effectLst/>
                        <a:latin typeface="Calibri"/>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21631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4E4AE-D970-4CC7-80B5-8B864E4631AE}"/>
              </a:ext>
            </a:extLst>
          </p:cNvPr>
          <p:cNvSpPr>
            <a:spLocks noGrp="1"/>
          </p:cNvSpPr>
          <p:nvPr>
            <p:ph type="title"/>
          </p:nvPr>
        </p:nvSpPr>
        <p:spPr>
          <a:xfrm>
            <a:off x="2116833" y="795177"/>
            <a:ext cx="7958331" cy="1077229"/>
          </a:xfrm>
        </p:spPr>
        <p:txBody>
          <a:bodyPr/>
          <a:lstStyle/>
          <a:p>
            <a:pPr algn="l"/>
            <a:r>
              <a:rPr lang="en-US" dirty="0"/>
              <a:t>Correlation</a:t>
            </a:r>
          </a:p>
        </p:txBody>
      </p:sp>
      <p:graphicFrame>
        <p:nvGraphicFramePr>
          <p:cNvPr id="4" name="Content Placeholder 3">
            <a:extLst>
              <a:ext uri="{FF2B5EF4-FFF2-40B4-BE49-F238E27FC236}">
                <a16:creationId xmlns:a16="http://schemas.microsoft.com/office/drawing/2014/main" id="{571D63AC-AB22-407F-B706-3F0CE6E4CC62}"/>
              </a:ext>
            </a:extLst>
          </p:cNvPr>
          <p:cNvGraphicFramePr>
            <a:graphicFrameLocks noGrp="1"/>
          </p:cNvGraphicFramePr>
          <p:nvPr>
            <p:ph idx="1"/>
            <p:extLst>
              <p:ext uri="{D42A27DB-BD31-4B8C-83A1-F6EECF244321}">
                <p14:modId xmlns:p14="http://schemas.microsoft.com/office/powerpoint/2010/main" val="4084803954"/>
              </p:ext>
            </p:extLst>
          </p:nvPr>
        </p:nvGraphicFramePr>
        <p:xfrm>
          <a:off x="2116833" y="1500896"/>
          <a:ext cx="7663587" cy="4803211"/>
        </p:xfrm>
        <a:graphic>
          <a:graphicData uri="http://schemas.openxmlformats.org/drawingml/2006/table">
            <a:tbl>
              <a:tblPr firstRow="1" firstCol="1" bandRow="1">
                <a:tableStyleId>{5C22544A-7EE6-4342-B048-85BDC9FD1C3A}</a:tableStyleId>
              </a:tblPr>
              <a:tblGrid>
                <a:gridCol w="2127240">
                  <a:extLst>
                    <a:ext uri="{9D8B030D-6E8A-4147-A177-3AD203B41FA5}">
                      <a16:colId xmlns:a16="http://schemas.microsoft.com/office/drawing/2014/main" val="3752155718"/>
                    </a:ext>
                  </a:extLst>
                </a:gridCol>
                <a:gridCol w="1845449">
                  <a:extLst>
                    <a:ext uri="{9D8B030D-6E8A-4147-A177-3AD203B41FA5}">
                      <a16:colId xmlns:a16="http://schemas.microsoft.com/office/drawing/2014/main" val="3445659394"/>
                    </a:ext>
                  </a:extLst>
                </a:gridCol>
                <a:gridCol w="1845449">
                  <a:extLst>
                    <a:ext uri="{9D8B030D-6E8A-4147-A177-3AD203B41FA5}">
                      <a16:colId xmlns:a16="http://schemas.microsoft.com/office/drawing/2014/main" val="2754490268"/>
                    </a:ext>
                  </a:extLst>
                </a:gridCol>
                <a:gridCol w="1845449">
                  <a:extLst>
                    <a:ext uri="{9D8B030D-6E8A-4147-A177-3AD203B41FA5}">
                      <a16:colId xmlns:a16="http://schemas.microsoft.com/office/drawing/2014/main" val="1390087920"/>
                    </a:ext>
                  </a:extLst>
                </a:gridCol>
              </a:tblGrid>
              <a:tr h="323572">
                <a:tc rowSpan="3">
                  <a:txBody>
                    <a:bodyPr/>
                    <a:lstStyle/>
                    <a:p>
                      <a:pPr marL="0" marR="0" algn="ctr">
                        <a:lnSpc>
                          <a:spcPct val="150000"/>
                        </a:lnSpc>
                        <a:spcBef>
                          <a:spcPts val="0"/>
                        </a:spcBef>
                        <a:spcAft>
                          <a:spcPts val="0"/>
                        </a:spcAft>
                      </a:pPr>
                      <a:r>
                        <a:rPr lang="en-US" sz="1200">
                          <a:effectLst/>
                        </a:rPr>
                        <a:t>Independent variable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200">
                          <a:effectLst/>
                        </a:rPr>
                        <a:t>Dependent variable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56029393"/>
                  </a:ext>
                </a:extLst>
              </a:tr>
              <a:tr h="323572">
                <a:tc vMerge="1">
                  <a:txBody>
                    <a:bodyPr/>
                    <a:lstStyle/>
                    <a:p>
                      <a:endParaRPr lang="en-US"/>
                    </a:p>
                  </a:txBody>
                  <a:tcPr/>
                </a:tc>
                <a:tc gridSpan="3">
                  <a:txBody>
                    <a:bodyPr/>
                    <a:lstStyle/>
                    <a:p>
                      <a:pPr marL="0" marR="0" algn="ctr">
                        <a:lnSpc>
                          <a:spcPct val="150000"/>
                        </a:lnSpc>
                        <a:spcBef>
                          <a:spcPts val="0"/>
                        </a:spcBef>
                        <a:spcAft>
                          <a:spcPts val="0"/>
                        </a:spcAft>
                      </a:pPr>
                      <a:r>
                        <a:rPr lang="en-US" sz="1200">
                          <a:effectLst/>
                        </a:rPr>
                        <a:t>Awareness of TQM principles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9136863"/>
                  </a:ext>
                </a:extLst>
              </a:tr>
              <a:tr h="323572">
                <a:tc vMerge="1">
                  <a:txBody>
                    <a:bodyPr/>
                    <a:lstStyle/>
                    <a:p>
                      <a:endParaRPr lang="en-US"/>
                    </a:p>
                  </a:txBody>
                  <a:tcPr/>
                </a:tc>
                <a:tc>
                  <a:txBody>
                    <a:bodyPr/>
                    <a:lstStyle/>
                    <a:p>
                      <a:pPr marL="0" marR="0" algn="ctr">
                        <a:lnSpc>
                          <a:spcPct val="150000"/>
                        </a:lnSpc>
                        <a:spcBef>
                          <a:spcPts val="0"/>
                        </a:spcBef>
                        <a:spcAft>
                          <a:spcPts val="0"/>
                        </a:spcAft>
                      </a:pPr>
                      <a:r>
                        <a:rPr lang="en-US" sz="1200">
                          <a:effectLst/>
                        </a:rPr>
                        <a:t>Pearson corr.(r)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Type of correlation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44830721"/>
                  </a:ext>
                </a:extLst>
              </a:tr>
              <a:tr h="1048774">
                <a:tc>
                  <a:txBody>
                    <a:bodyPr/>
                    <a:lstStyle/>
                    <a:p>
                      <a:pPr marL="0" marR="0">
                        <a:lnSpc>
                          <a:spcPct val="150000"/>
                        </a:lnSpc>
                        <a:spcBef>
                          <a:spcPts val="0"/>
                        </a:spcBef>
                        <a:spcAft>
                          <a:spcPts val="0"/>
                        </a:spcAft>
                      </a:pPr>
                      <a:r>
                        <a:rPr lang="en-US" sz="1200">
                          <a:effectLst/>
                        </a:rPr>
                        <a:t>Financial performance</a:t>
                      </a:r>
                      <a:endParaRPr lang="en-US" sz="1100">
                        <a:effectLst/>
                      </a:endParaRPr>
                    </a:p>
                    <a:p>
                      <a:pPr marL="0" marR="0">
                        <a:lnSpc>
                          <a:spcPct val="150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0.773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Positive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54967453"/>
                  </a:ext>
                </a:extLst>
              </a:tr>
              <a:tr h="1048774">
                <a:tc>
                  <a:txBody>
                    <a:bodyPr/>
                    <a:lstStyle/>
                    <a:p>
                      <a:pPr marL="0" marR="0">
                        <a:lnSpc>
                          <a:spcPct val="150000"/>
                        </a:lnSpc>
                        <a:spcBef>
                          <a:spcPts val="0"/>
                        </a:spcBef>
                        <a:spcAft>
                          <a:spcPts val="0"/>
                        </a:spcAft>
                      </a:pPr>
                      <a:r>
                        <a:rPr lang="en-US" sz="1200">
                          <a:effectLst/>
                        </a:rPr>
                        <a:t>Operational performance</a:t>
                      </a:r>
                      <a:endParaRPr lang="en-US" sz="1100">
                        <a:effectLst/>
                      </a:endParaRPr>
                    </a:p>
                    <a:p>
                      <a:pPr marL="0" marR="0">
                        <a:lnSpc>
                          <a:spcPct val="150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0.824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Positive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4916098"/>
                  </a:ext>
                </a:extLst>
              </a:tr>
              <a:tr h="1048774">
                <a:tc>
                  <a:txBody>
                    <a:bodyPr/>
                    <a:lstStyle/>
                    <a:p>
                      <a:pPr marL="0" marR="0">
                        <a:lnSpc>
                          <a:spcPct val="150000"/>
                        </a:lnSpc>
                        <a:spcBef>
                          <a:spcPts val="0"/>
                        </a:spcBef>
                        <a:spcAft>
                          <a:spcPts val="0"/>
                        </a:spcAft>
                      </a:pPr>
                      <a:r>
                        <a:rPr lang="en-US" sz="1200">
                          <a:effectLst/>
                        </a:rPr>
                        <a:t>Employee performance</a:t>
                      </a:r>
                      <a:endParaRPr lang="en-US" sz="1100">
                        <a:effectLst/>
                      </a:endParaRPr>
                    </a:p>
                    <a:p>
                      <a:pPr marL="0" marR="0">
                        <a:lnSpc>
                          <a:spcPct val="150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0.799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Positive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13600371"/>
                  </a:ext>
                </a:extLst>
              </a:tr>
              <a:tr h="686173">
                <a:tc>
                  <a:txBody>
                    <a:bodyPr/>
                    <a:lstStyle/>
                    <a:p>
                      <a:pPr marL="0" marR="0">
                        <a:lnSpc>
                          <a:spcPct val="150000"/>
                        </a:lnSpc>
                        <a:spcBef>
                          <a:spcPts val="0"/>
                        </a:spcBef>
                        <a:spcAft>
                          <a:spcPts val="0"/>
                        </a:spcAft>
                      </a:pPr>
                      <a:r>
                        <a:rPr lang="en-US" sz="1200" dirty="0">
                          <a:effectLst/>
                        </a:rPr>
                        <a:t>Customer satisfaction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0.480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Positive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18783861"/>
                  </a:ext>
                </a:extLst>
              </a:tr>
            </a:tbl>
          </a:graphicData>
        </a:graphic>
      </p:graphicFrame>
    </p:spTree>
    <p:extLst>
      <p:ext uri="{BB962C8B-B14F-4D97-AF65-F5344CB8AC3E}">
        <p14:creationId xmlns:p14="http://schemas.microsoft.com/office/powerpoint/2010/main" val="2984847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28F5C-BE5C-422F-9CC5-8AD8FDD35387}"/>
              </a:ext>
            </a:extLst>
          </p:cNvPr>
          <p:cNvSpPr>
            <a:spLocks noGrp="1"/>
          </p:cNvSpPr>
          <p:nvPr>
            <p:ph type="title"/>
          </p:nvPr>
        </p:nvSpPr>
        <p:spPr>
          <a:xfrm>
            <a:off x="2116834" y="808056"/>
            <a:ext cx="7958331" cy="1077229"/>
          </a:xfrm>
        </p:spPr>
        <p:txBody>
          <a:bodyPr/>
          <a:lstStyle/>
          <a:p>
            <a:pPr algn="l"/>
            <a:r>
              <a:rPr lang="en-US" dirty="0"/>
              <a:t>Correlation</a:t>
            </a:r>
          </a:p>
        </p:txBody>
      </p:sp>
      <p:graphicFrame>
        <p:nvGraphicFramePr>
          <p:cNvPr id="4" name="Content Placeholder 3">
            <a:extLst>
              <a:ext uri="{FF2B5EF4-FFF2-40B4-BE49-F238E27FC236}">
                <a16:creationId xmlns:a16="http://schemas.microsoft.com/office/drawing/2014/main" id="{E665A8C8-FDB7-4018-BB89-3DD435F29587}"/>
              </a:ext>
            </a:extLst>
          </p:cNvPr>
          <p:cNvGraphicFramePr>
            <a:graphicFrameLocks noGrp="1"/>
          </p:cNvGraphicFramePr>
          <p:nvPr>
            <p:ph idx="1"/>
            <p:extLst>
              <p:ext uri="{D42A27DB-BD31-4B8C-83A1-F6EECF244321}">
                <p14:modId xmlns:p14="http://schemas.microsoft.com/office/powerpoint/2010/main" val="182131500"/>
              </p:ext>
            </p:extLst>
          </p:nvPr>
        </p:nvGraphicFramePr>
        <p:xfrm>
          <a:off x="2116835" y="1486042"/>
          <a:ext cx="7761261" cy="4837485"/>
        </p:xfrm>
        <a:graphic>
          <a:graphicData uri="http://schemas.openxmlformats.org/drawingml/2006/table">
            <a:tbl>
              <a:tblPr firstRow="1" firstCol="1" bandRow="1">
                <a:tableStyleId>{5C22544A-7EE6-4342-B048-85BDC9FD1C3A}</a:tableStyleId>
              </a:tblPr>
              <a:tblGrid>
                <a:gridCol w="1591666">
                  <a:extLst>
                    <a:ext uri="{9D8B030D-6E8A-4147-A177-3AD203B41FA5}">
                      <a16:colId xmlns:a16="http://schemas.microsoft.com/office/drawing/2014/main" val="3769082792"/>
                    </a:ext>
                  </a:extLst>
                </a:gridCol>
                <a:gridCol w="1591666">
                  <a:extLst>
                    <a:ext uri="{9D8B030D-6E8A-4147-A177-3AD203B41FA5}">
                      <a16:colId xmlns:a16="http://schemas.microsoft.com/office/drawing/2014/main" val="1472408605"/>
                    </a:ext>
                  </a:extLst>
                </a:gridCol>
                <a:gridCol w="1591666">
                  <a:extLst>
                    <a:ext uri="{9D8B030D-6E8A-4147-A177-3AD203B41FA5}">
                      <a16:colId xmlns:a16="http://schemas.microsoft.com/office/drawing/2014/main" val="889807957"/>
                    </a:ext>
                  </a:extLst>
                </a:gridCol>
                <a:gridCol w="1591666">
                  <a:extLst>
                    <a:ext uri="{9D8B030D-6E8A-4147-A177-3AD203B41FA5}">
                      <a16:colId xmlns:a16="http://schemas.microsoft.com/office/drawing/2014/main" val="1406462267"/>
                    </a:ext>
                  </a:extLst>
                </a:gridCol>
                <a:gridCol w="1394597">
                  <a:extLst>
                    <a:ext uri="{9D8B030D-6E8A-4147-A177-3AD203B41FA5}">
                      <a16:colId xmlns:a16="http://schemas.microsoft.com/office/drawing/2014/main" val="1723887092"/>
                    </a:ext>
                  </a:extLst>
                </a:gridCol>
              </a:tblGrid>
              <a:tr h="931436">
                <a:tc>
                  <a:txBody>
                    <a:bodyPr/>
                    <a:lstStyle/>
                    <a:p>
                      <a:pPr marL="0" marR="0" algn="ctr">
                        <a:lnSpc>
                          <a:spcPct val="150000"/>
                        </a:lnSpc>
                        <a:spcBef>
                          <a:spcPts val="0"/>
                        </a:spcBef>
                        <a:spcAft>
                          <a:spcPts val="0"/>
                        </a:spcAft>
                      </a:pPr>
                      <a:r>
                        <a:rPr lang="en-US" sz="1200" dirty="0">
                          <a:effectLst/>
                        </a:rPr>
                        <a:t>Factor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Financial performance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Operational</a:t>
                      </a:r>
                      <a:endParaRPr lang="en-US" sz="1100">
                        <a:effectLst/>
                      </a:endParaRPr>
                    </a:p>
                    <a:p>
                      <a:pPr marL="0" marR="0" algn="ctr">
                        <a:lnSpc>
                          <a:spcPct val="150000"/>
                        </a:lnSpc>
                        <a:spcBef>
                          <a:spcPts val="0"/>
                        </a:spcBef>
                        <a:spcAft>
                          <a:spcPts val="0"/>
                        </a:spcAft>
                      </a:pPr>
                      <a:r>
                        <a:rPr lang="en-US" sz="1200">
                          <a:effectLst/>
                        </a:rPr>
                        <a:t>performance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Employee Performance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Customer satisfaction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34039287"/>
                  </a:ext>
                </a:extLst>
              </a:tr>
              <a:tr h="931436">
                <a:tc>
                  <a:txBody>
                    <a:bodyPr/>
                    <a:lstStyle/>
                    <a:p>
                      <a:pPr marL="0" marR="0" algn="ctr">
                        <a:lnSpc>
                          <a:spcPct val="150000"/>
                        </a:lnSpc>
                        <a:spcBef>
                          <a:spcPts val="0"/>
                        </a:spcBef>
                        <a:spcAft>
                          <a:spcPts val="0"/>
                        </a:spcAft>
                      </a:pPr>
                      <a:r>
                        <a:rPr lang="en-US" sz="1200">
                          <a:effectLst/>
                        </a:rPr>
                        <a:t>Concept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dirty="0">
                          <a:effectLst/>
                        </a:rPr>
                        <a:t>0.636</a:t>
                      </a:r>
                      <a:endParaRPr lang="en-US" sz="1100" dirty="0">
                        <a:effectLst/>
                      </a:endParaRPr>
                    </a:p>
                    <a:p>
                      <a:pPr marL="0" marR="0" algn="ctr">
                        <a:lnSpc>
                          <a:spcPct val="150000"/>
                        </a:lnSpc>
                        <a:spcBef>
                          <a:spcPts val="0"/>
                        </a:spcBef>
                        <a:spcAft>
                          <a:spcPts val="0"/>
                        </a:spcAft>
                      </a:pPr>
                      <a:r>
                        <a:rPr lang="en-US" sz="1200" dirty="0">
                          <a:effectLst/>
                        </a:rPr>
                        <a:t>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0.713</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0.725</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0.545</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26095019"/>
                  </a:ext>
                </a:extLst>
              </a:tr>
              <a:tr h="931436">
                <a:tc>
                  <a:txBody>
                    <a:bodyPr/>
                    <a:lstStyle/>
                    <a:p>
                      <a:pPr marL="0" marR="0" algn="ctr">
                        <a:lnSpc>
                          <a:spcPct val="150000"/>
                        </a:lnSpc>
                        <a:spcBef>
                          <a:spcPts val="0"/>
                        </a:spcBef>
                        <a:spcAft>
                          <a:spcPts val="0"/>
                        </a:spcAft>
                      </a:pPr>
                      <a:r>
                        <a:rPr lang="en-US" sz="1200">
                          <a:effectLst/>
                        </a:rPr>
                        <a:t>Importance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0.721</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0.792</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0.714</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0.398</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14954598"/>
                  </a:ext>
                </a:extLst>
              </a:tr>
              <a:tr h="931436">
                <a:tc>
                  <a:txBody>
                    <a:bodyPr/>
                    <a:lstStyle/>
                    <a:p>
                      <a:pPr marL="0" marR="0" algn="ctr">
                        <a:lnSpc>
                          <a:spcPct val="150000"/>
                        </a:lnSpc>
                        <a:spcBef>
                          <a:spcPts val="0"/>
                        </a:spcBef>
                        <a:spcAft>
                          <a:spcPts val="0"/>
                        </a:spcAft>
                      </a:pPr>
                      <a:r>
                        <a:rPr lang="en-US" sz="1200">
                          <a:effectLst/>
                        </a:rPr>
                        <a:t>Implementation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0.592</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0.667</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0.707</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0.400</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57404264"/>
                  </a:ext>
                </a:extLst>
              </a:tr>
              <a:tr h="1111741">
                <a:tc>
                  <a:txBody>
                    <a:bodyPr/>
                    <a:lstStyle/>
                    <a:p>
                      <a:pPr marL="0" marR="0" algn="ctr">
                        <a:lnSpc>
                          <a:spcPct val="150000"/>
                        </a:lnSpc>
                        <a:spcBef>
                          <a:spcPts val="0"/>
                        </a:spcBef>
                        <a:spcAft>
                          <a:spcPts val="0"/>
                        </a:spcAft>
                      </a:pPr>
                      <a:r>
                        <a:rPr lang="en-US" sz="1200">
                          <a:effectLst/>
                        </a:rPr>
                        <a:t>Obstacles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0.652</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0.627</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rPr>
                        <a:t>0.582</a:t>
                      </a:r>
                      <a:endParaRPr lang="en-US" sz="1100">
                        <a:effectLst/>
                      </a:endParaRPr>
                    </a:p>
                    <a:p>
                      <a:pPr marL="0" marR="0" algn="ctr">
                        <a:lnSpc>
                          <a:spcPct val="150000"/>
                        </a:lnSpc>
                        <a:spcBef>
                          <a:spcPts val="0"/>
                        </a:spcBef>
                        <a:spcAft>
                          <a:spcPts val="0"/>
                        </a:spcAft>
                      </a:pPr>
                      <a:r>
                        <a:rPr lang="en-US" sz="1200">
                          <a:effectLst/>
                        </a:rPr>
                        <a:t>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dirty="0">
                          <a:effectLst/>
                        </a:rPr>
                        <a:t>0.300</a:t>
                      </a:r>
                      <a:endParaRPr lang="en-US" sz="1100" dirty="0">
                        <a:effectLst/>
                      </a:endParaRPr>
                    </a:p>
                    <a:p>
                      <a:pPr marL="0" marR="0" algn="ctr">
                        <a:lnSpc>
                          <a:spcPct val="150000"/>
                        </a:lnSpc>
                        <a:spcBef>
                          <a:spcPts val="0"/>
                        </a:spcBef>
                        <a:spcAft>
                          <a:spcPts val="0"/>
                        </a:spcAft>
                      </a:pPr>
                      <a:r>
                        <a:rPr lang="en-US" sz="1200" dirty="0">
                          <a:effectLst/>
                        </a:rPr>
                        <a:t>0.002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68780364"/>
                  </a:ext>
                </a:extLst>
              </a:tr>
            </a:tbl>
          </a:graphicData>
        </a:graphic>
      </p:graphicFrame>
    </p:spTree>
    <p:extLst>
      <p:ext uri="{BB962C8B-B14F-4D97-AF65-F5344CB8AC3E}">
        <p14:creationId xmlns:p14="http://schemas.microsoft.com/office/powerpoint/2010/main" val="4231155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AD6A3-3499-4971-8906-524BBCA20326}"/>
              </a:ext>
            </a:extLst>
          </p:cNvPr>
          <p:cNvSpPr>
            <a:spLocks noGrp="1"/>
          </p:cNvSpPr>
          <p:nvPr>
            <p:ph type="title"/>
          </p:nvPr>
        </p:nvSpPr>
        <p:spPr>
          <a:xfrm>
            <a:off x="2116834" y="808056"/>
            <a:ext cx="7958331" cy="1077229"/>
          </a:xfrm>
        </p:spPr>
        <p:txBody>
          <a:bodyPr/>
          <a:lstStyle/>
          <a:p>
            <a:pPr algn="l"/>
            <a:r>
              <a:rPr lang="en-US" dirty="0"/>
              <a:t>Regression </a:t>
            </a:r>
          </a:p>
        </p:txBody>
      </p:sp>
      <p:sp>
        <p:nvSpPr>
          <p:cNvPr id="3" name="Content Placeholder 2">
            <a:extLst>
              <a:ext uri="{FF2B5EF4-FFF2-40B4-BE49-F238E27FC236}">
                <a16:creationId xmlns:a16="http://schemas.microsoft.com/office/drawing/2014/main" id="{97A6C0A4-A86B-4B92-937E-2B3D156DF797}"/>
              </a:ext>
            </a:extLst>
          </p:cNvPr>
          <p:cNvSpPr>
            <a:spLocks noGrp="1"/>
          </p:cNvSpPr>
          <p:nvPr>
            <p:ph idx="1"/>
          </p:nvPr>
        </p:nvSpPr>
        <p:spPr>
          <a:xfrm>
            <a:off x="2197729" y="1885285"/>
            <a:ext cx="7796540" cy="3997828"/>
          </a:xfrm>
        </p:spPr>
        <p:txBody>
          <a:bodyPr/>
          <a:lstStyle/>
          <a:p>
            <a:r>
              <a:rPr lang="en-US" dirty="0"/>
              <a:t>   Regression of company’s KPIs depending on the awareness of TQM concept</a:t>
            </a:r>
          </a:p>
          <a:p>
            <a:endParaRPr lang="en-US" b="1" dirty="0"/>
          </a:p>
          <a:p>
            <a:endParaRPr lang="en-US" b="1" dirty="0"/>
          </a:p>
          <a:p>
            <a:endParaRPr lang="en-US" b="1" dirty="0"/>
          </a:p>
          <a:p>
            <a:endParaRPr lang="en-US" b="1" dirty="0"/>
          </a:p>
          <a:p>
            <a:endParaRPr lang="en-US" b="1"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B82F424D-4D61-4F26-B2C4-F0370D8B8DE9}"/>
                  </a:ext>
                </a:extLst>
              </p:cNvPr>
              <p:cNvGraphicFramePr>
                <a:graphicFrameLocks noGrp="1"/>
              </p:cNvGraphicFramePr>
              <p:nvPr>
                <p:extLst>
                  <p:ext uri="{D42A27DB-BD31-4B8C-83A1-F6EECF244321}">
                    <p14:modId xmlns:p14="http://schemas.microsoft.com/office/powerpoint/2010/main" val="282974240"/>
                  </p:ext>
                </p:extLst>
              </p:nvPr>
            </p:nvGraphicFramePr>
            <p:xfrm>
              <a:off x="2116834" y="2833724"/>
              <a:ext cx="7877434" cy="3216219"/>
            </p:xfrm>
            <a:graphic>
              <a:graphicData uri="http://schemas.openxmlformats.org/drawingml/2006/table">
                <a:tbl>
                  <a:tblPr firstRow="1" firstCol="1" bandRow="1">
                    <a:tableStyleId>{5C22544A-7EE6-4342-B048-85BDC9FD1C3A}</a:tableStyleId>
                  </a:tblPr>
                  <a:tblGrid>
                    <a:gridCol w="1968937">
                      <a:extLst>
                        <a:ext uri="{9D8B030D-6E8A-4147-A177-3AD203B41FA5}">
                          <a16:colId xmlns:a16="http://schemas.microsoft.com/office/drawing/2014/main" val="1210951955"/>
                        </a:ext>
                      </a:extLst>
                    </a:gridCol>
                    <a:gridCol w="1968937">
                      <a:extLst>
                        <a:ext uri="{9D8B030D-6E8A-4147-A177-3AD203B41FA5}">
                          <a16:colId xmlns:a16="http://schemas.microsoft.com/office/drawing/2014/main" val="1753955687"/>
                        </a:ext>
                      </a:extLst>
                    </a:gridCol>
                    <a:gridCol w="1969780">
                      <a:extLst>
                        <a:ext uri="{9D8B030D-6E8A-4147-A177-3AD203B41FA5}">
                          <a16:colId xmlns:a16="http://schemas.microsoft.com/office/drawing/2014/main" val="3124554144"/>
                        </a:ext>
                      </a:extLst>
                    </a:gridCol>
                    <a:gridCol w="1969780">
                      <a:extLst>
                        <a:ext uri="{9D8B030D-6E8A-4147-A177-3AD203B41FA5}">
                          <a16:colId xmlns:a16="http://schemas.microsoft.com/office/drawing/2014/main" val="1251264620"/>
                        </a:ext>
                      </a:extLst>
                    </a:gridCol>
                  </a:tblGrid>
                  <a:tr h="863889">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89529499"/>
                      </a:ext>
                    </a:extLst>
                  </a:tr>
                  <a:tr h="753802">
                    <a:tc>
                      <a:txBody>
                        <a:bodyPr/>
                        <a:lstStyle/>
                        <a:p>
                          <a:pPr marL="0" marR="0" algn="ctr">
                            <a:lnSpc>
                              <a:spcPct val="150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35869488"/>
                      </a:ext>
                    </a:extLst>
                  </a:tr>
                  <a:tr h="1598528">
                    <a:tc gridSpan="4">
                      <a:txBody>
                        <a:bodyPr/>
                        <a:lstStyle/>
                        <a:p>
                          <a:pPr marL="0" marR="0">
                            <a:lnSpc>
                              <a:spcPct val="150000"/>
                            </a:lnSpc>
                            <a:spcBef>
                              <a:spcPts val="0"/>
                            </a:spcBef>
                            <a:spcAft>
                              <a:spcPts val="0"/>
                            </a:spcAft>
                          </a:pPr>
                          <a:r>
                            <a:rPr lang="en-US" sz="1400" dirty="0">
                              <a:effectLst/>
                            </a:rPr>
                            <a:t>Regression equation:</a:t>
                          </a:r>
                          <a:endParaRPr lang="en-US" sz="1200" dirty="0">
                            <a:effectLst/>
                          </a:endParaRPr>
                        </a:p>
                        <a:p>
                          <a:pPr marL="0" marR="0">
                            <a:lnSpc>
                              <a:spcPct val="150000"/>
                            </a:lnSpc>
                            <a:spcBef>
                              <a:spcPts val="0"/>
                            </a:spcBef>
                            <a:spcAft>
                              <a:spcPts val="0"/>
                            </a:spcAft>
                          </a:pPr>
                          <a:r>
                            <a:rPr lang="en-US" sz="1600" dirty="0">
                              <a:effectLst/>
                            </a:rPr>
                            <a:t>KPI awareness equation = AVG.KPI = 1.596 + 0.6035 AVG.AW</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5927528"/>
                      </a:ext>
                    </a:extLst>
                  </a:tr>
                </a:tbl>
              </a:graphicData>
            </a:graphic>
          </p:graphicFrame>
        </mc:Choice>
        <mc:Fallback>
          <p:graphicFrame>
            <p:nvGraphicFramePr>
              <p:cNvPr id="4" name="Table 3">
                <a:extLst>
                  <a:ext uri="{FF2B5EF4-FFF2-40B4-BE49-F238E27FC236}">
                    <a16:creationId xmlns:a16="http://schemas.microsoft.com/office/drawing/2014/main" id="{B82F424D-4D61-4F26-B2C4-F0370D8B8DE9}"/>
                  </a:ext>
                </a:extLst>
              </p:cNvPr>
              <p:cNvGraphicFramePr>
                <a:graphicFrameLocks noGrp="1"/>
              </p:cNvGraphicFramePr>
              <p:nvPr>
                <p:extLst>
                  <p:ext uri="{D42A27DB-BD31-4B8C-83A1-F6EECF244321}">
                    <p14:modId xmlns:p14="http://schemas.microsoft.com/office/powerpoint/2010/main" val="282974240"/>
                  </p:ext>
                </p:extLst>
              </p:nvPr>
            </p:nvGraphicFramePr>
            <p:xfrm>
              <a:off x="2116834" y="2833724"/>
              <a:ext cx="7877434" cy="3216219"/>
            </p:xfrm>
            <a:graphic>
              <a:graphicData uri="http://schemas.openxmlformats.org/drawingml/2006/table">
                <a:tbl>
                  <a:tblPr firstRow="1" firstCol="1" bandRow="1">
                    <a:tableStyleId>{5C22544A-7EE6-4342-B048-85BDC9FD1C3A}</a:tableStyleId>
                  </a:tblPr>
                  <a:tblGrid>
                    <a:gridCol w="1968937">
                      <a:extLst>
                        <a:ext uri="{9D8B030D-6E8A-4147-A177-3AD203B41FA5}">
                          <a16:colId xmlns:a16="http://schemas.microsoft.com/office/drawing/2014/main" val="1210951955"/>
                        </a:ext>
                      </a:extLst>
                    </a:gridCol>
                    <a:gridCol w="1968937">
                      <a:extLst>
                        <a:ext uri="{9D8B030D-6E8A-4147-A177-3AD203B41FA5}">
                          <a16:colId xmlns:a16="http://schemas.microsoft.com/office/drawing/2014/main" val="1753955687"/>
                        </a:ext>
                      </a:extLst>
                    </a:gridCol>
                    <a:gridCol w="1969780">
                      <a:extLst>
                        <a:ext uri="{9D8B030D-6E8A-4147-A177-3AD203B41FA5}">
                          <a16:colId xmlns:a16="http://schemas.microsoft.com/office/drawing/2014/main" val="3124554144"/>
                        </a:ext>
                      </a:extLst>
                    </a:gridCol>
                    <a:gridCol w="1969780">
                      <a:extLst>
                        <a:ext uri="{9D8B030D-6E8A-4147-A177-3AD203B41FA5}">
                          <a16:colId xmlns:a16="http://schemas.microsoft.com/office/drawing/2014/main" val="1251264620"/>
                        </a:ext>
                      </a:extLst>
                    </a:gridCol>
                  </a:tblGrid>
                  <a:tr h="863889">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0" t="-704" r="-201548" b="-273944"/>
                          </a:stretch>
                        </a:blipFill>
                      </a:tcPr>
                    </a:tc>
                    <a:tc>
                      <a:txBody>
                        <a:bodyPr/>
                        <a:lstStyle/>
                        <a:p>
                          <a:endParaRPr lang="en-US"/>
                        </a:p>
                      </a:txBody>
                      <a:tcPr marL="68580" marR="68580" marT="0" marB="0">
                        <a:blipFill>
                          <a:blip r:embed="rId2"/>
                          <a:stretch>
                            <a:fillRect l="-199691" t="-704" r="-100926" b="-273944"/>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89529499"/>
                      </a:ext>
                    </a:extLst>
                  </a:tr>
                  <a:tr h="753802">
                    <a:tc>
                      <a:txBody>
                        <a:bodyPr/>
                        <a:lstStyle/>
                        <a:p>
                          <a:pPr marL="0" marR="0" algn="ctr">
                            <a:lnSpc>
                              <a:spcPct val="150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35869488"/>
                      </a:ext>
                    </a:extLst>
                  </a:tr>
                  <a:tr h="1598528">
                    <a:tc gridSpan="4">
                      <a:txBody>
                        <a:bodyPr/>
                        <a:lstStyle/>
                        <a:p>
                          <a:pPr marL="0" marR="0">
                            <a:lnSpc>
                              <a:spcPct val="150000"/>
                            </a:lnSpc>
                            <a:spcBef>
                              <a:spcPts val="0"/>
                            </a:spcBef>
                            <a:spcAft>
                              <a:spcPts val="0"/>
                            </a:spcAft>
                          </a:pPr>
                          <a:r>
                            <a:rPr lang="en-US" sz="1400" dirty="0">
                              <a:effectLst/>
                            </a:rPr>
                            <a:t>Regression equation:</a:t>
                          </a:r>
                          <a:endParaRPr lang="en-US" sz="1200" dirty="0">
                            <a:effectLst/>
                          </a:endParaRPr>
                        </a:p>
                        <a:p>
                          <a:pPr marL="0" marR="0">
                            <a:lnSpc>
                              <a:spcPct val="150000"/>
                            </a:lnSpc>
                            <a:spcBef>
                              <a:spcPts val="0"/>
                            </a:spcBef>
                            <a:spcAft>
                              <a:spcPts val="0"/>
                            </a:spcAft>
                          </a:pPr>
                          <a:r>
                            <a:rPr lang="en-US" sz="1600" dirty="0">
                              <a:effectLst/>
                            </a:rPr>
                            <a:t>KPI awareness equation = AVG.KPI = 1.596 + 0.6035 AVG.AW</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5927528"/>
                      </a:ext>
                    </a:extLst>
                  </a:tr>
                </a:tbl>
              </a:graphicData>
            </a:graphic>
          </p:graphicFrame>
        </mc:Fallback>
      </mc:AlternateContent>
    </p:spTree>
    <p:extLst>
      <p:ext uri="{BB962C8B-B14F-4D97-AF65-F5344CB8AC3E}">
        <p14:creationId xmlns:p14="http://schemas.microsoft.com/office/powerpoint/2010/main" val="2790791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1D90B-9F13-4155-A0AB-CBC4D911B140}"/>
              </a:ext>
            </a:extLst>
          </p:cNvPr>
          <p:cNvSpPr>
            <a:spLocks noGrp="1"/>
          </p:cNvSpPr>
          <p:nvPr>
            <p:ph type="title"/>
          </p:nvPr>
        </p:nvSpPr>
        <p:spPr>
          <a:xfrm>
            <a:off x="2116834" y="808037"/>
            <a:ext cx="7958331" cy="1077229"/>
          </a:xfrm>
        </p:spPr>
        <p:txBody>
          <a:bodyPr/>
          <a:lstStyle/>
          <a:p>
            <a:pPr algn="l"/>
            <a:r>
              <a:rPr lang="en-US" dirty="0"/>
              <a:t>Regression </a:t>
            </a:r>
          </a:p>
        </p:txBody>
      </p:sp>
      <p:pic>
        <p:nvPicPr>
          <p:cNvPr id="5" name="Content Placeholder 4">
            <a:extLst>
              <a:ext uri="{FF2B5EF4-FFF2-40B4-BE49-F238E27FC236}">
                <a16:creationId xmlns:a16="http://schemas.microsoft.com/office/drawing/2014/main" id="{183F6CA4-8BD3-4F91-989B-6E51B7C2D22B}"/>
              </a:ext>
            </a:extLst>
          </p:cNvPr>
          <p:cNvPicPr>
            <a:picLocks noGrp="1" noChangeAspect="1"/>
          </p:cNvPicPr>
          <p:nvPr>
            <p:ph idx="1"/>
          </p:nvPr>
        </p:nvPicPr>
        <p:blipFill>
          <a:blip r:embed="rId2"/>
          <a:stretch>
            <a:fillRect/>
          </a:stretch>
        </p:blipFill>
        <p:spPr>
          <a:xfrm>
            <a:off x="3052039" y="1885266"/>
            <a:ext cx="6087919" cy="3997325"/>
          </a:xfrm>
        </p:spPr>
      </p:pic>
    </p:spTree>
    <p:extLst>
      <p:ext uri="{BB962C8B-B14F-4D97-AF65-F5344CB8AC3E}">
        <p14:creationId xmlns:p14="http://schemas.microsoft.com/office/powerpoint/2010/main" val="23879315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542C8-71B4-48C9-B168-68288A66B788}"/>
              </a:ext>
            </a:extLst>
          </p:cNvPr>
          <p:cNvSpPr>
            <a:spLocks noGrp="1"/>
          </p:cNvSpPr>
          <p:nvPr>
            <p:ph type="title"/>
          </p:nvPr>
        </p:nvSpPr>
        <p:spPr>
          <a:xfrm>
            <a:off x="2116834" y="819328"/>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664D1BAC-2163-48DC-AE47-C736D0766BB0}"/>
              </a:ext>
            </a:extLst>
          </p:cNvPr>
          <p:cNvSpPr>
            <a:spLocks noGrp="1"/>
          </p:cNvSpPr>
          <p:nvPr>
            <p:ph idx="1"/>
          </p:nvPr>
        </p:nvSpPr>
        <p:spPr>
          <a:xfrm>
            <a:off x="2157281" y="2040844"/>
            <a:ext cx="7796540" cy="3997828"/>
          </a:xfrm>
        </p:spPr>
        <p:txBody>
          <a:bodyPr/>
          <a:lstStyle/>
          <a:p>
            <a:r>
              <a:rPr lang="en-US" dirty="0"/>
              <a:t>   Regression of company’s KPIs depending on the awareness of TQM importance</a:t>
            </a:r>
          </a:p>
          <a:p>
            <a:endParaRPr lang="en-US" dirty="0"/>
          </a:p>
          <a:p>
            <a:endParaRPr lang="en-US" dirty="0"/>
          </a:p>
          <a:p>
            <a:endParaRPr lang="en-US" dirty="0"/>
          </a:p>
          <a:p>
            <a:pPr marL="6160" indent="0">
              <a:buNone/>
            </a:pPr>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D271B268-9313-473E-8AD6-48B31CD85B7A}"/>
                  </a:ext>
                </a:extLst>
              </p:cNvPr>
              <p:cNvGraphicFramePr>
                <a:graphicFrameLocks noGrp="1"/>
              </p:cNvGraphicFramePr>
              <p:nvPr>
                <p:extLst>
                  <p:ext uri="{D42A27DB-BD31-4B8C-83A1-F6EECF244321}">
                    <p14:modId xmlns:p14="http://schemas.microsoft.com/office/powerpoint/2010/main" val="1976561182"/>
                  </p:ext>
                </p:extLst>
              </p:nvPr>
            </p:nvGraphicFramePr>
            <p:xfrm>
              <a:off x="2116833" y="2993702"/>
              <a:ext cx="7877436" cy="3044970"/>
            </p:xfrm>
            <a:graphic>
              <a:graphicData uri="http://schemas.openxmlformats.org/drawingml/2006/table">
                <a:tbl>
                  <a:tblPr firstRow="1" firstCol="1" bandRow="1">
                    <a:tableStyleId>{5C22544A-7EE6-4342-B048-85BDC9FD1C3A}</a:tableStyleId>
                  </a:tblPr>
                  <a:tblGrid>
                    <a:gridCol w="1968937">
                      <a:extLst>
                        <a:ext uri="{9D8B030D-6E8A-4147-A177-3AD203B41FA5}">
                          <a16:colId xmlns:a16="http://schemas.microsoft.com/office/drawing/2014/main" val="4092892413"/>
                        </a:ext>
                      </a:extLst>
                    </a:gridCol>
                    <a:gridCol w="1968937">
                      <a:extLst>
                        <a:ext uri="{9D8B030D-6E8A-4147-A177-3AD203B41FA5}">
                          <a16:colId xmlns:a16="http://schemas.microsoft.com/office/drawing/2014/main" val="3291273286"/>
                        </a:ext>
                      </a:extLst>
                    </a:gridCol>
                    <a:gridCol w="1969781">
                      <a:extLst>
                        <a:ext uri="{9D8B030D-6E8A-4147-A177-3AD203B41FA5}">
                          <a16:colId xmlns:a16="http://schemas.microsoft.com/office/drawing/2014/main" val="2564317902"/>
                        </a:ext>
                      </a:extLst>
                    </a:gridCol>
                    <a:gridCol w="1969781">
                      <a:extLst>
                        <a:ext uri="{9D8B030D-6E8A-4147-A177-3AD203B41FA5}">
                          <a16:colId xmlns:a16="http://schemas.microsoft.com/office/drawing/2014/main" val="3656508638"/>
                        </a:ext>
                      </a:extLst>
                    </a:gridCol>
                  </a:tblGrid>
                  <a:tr h="81789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85312722"/>
                      </a:ext>
                    </a:extLst>
                  </a:tr>
                  <a:tr h="713666">
                    <a:tc>
                      <a:txBody>
                        <a:bodyPr/>
                        <a:lstStyle/>
                        <a:p>
                          <a:pPr marL="0" marR="0" algn="ctr">
                            <a:lnSpc>
                              <a:spcPct val="150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51810096"/>
                      </a:ext>
                    </a:extLst>
                  </a:tr>
                  <a:tr h="1513414">
                    <a:tc gridSpan="4">
                      <a:txBody>
                        <a:bodyPr/>
                        <a:lstStyle/>
                        <a:p>
                          <a:pPr marL="0" marR="0">
                            <a:lnSpc>
                              <a:spcPct val="150000"/>
                            </a:lnSpc>
                            <a:spcBef>
                              <a:spcPts val="0"/>
                            </a:spcBef>
                            <a:spcAft>
                              <a:spcPts val="0"/>
                            </a:spcAft>
                          </a:pPr>
                          <a:r>
                            <a:rPr lang="en-US" sz="1600" b="1" dirty="0">
                              <a:effectLst/>
                            </a:rPr>
                            <a:t>Regression equation:</a:t>
                          </a:r>
                        </a:p>
                        <a:p>
                          <a:pPr marL="0" marR="0">
                            <a:lnSpc>
                              <a:spcPct val="150000"/>
                            </a:lnSpc>
                            <a:spcBef>
                              <a:spcPts val="0"/>
                            </a:spcBef>
                            <a:spcAft>
                              <a:spcPts val="0"/>
                            </a:spcAft>
                          </a:pPr>
                          <a:r>
                            <a:rPr lang="en-US" sz="1600" b="1" dirty="0">
                              <a:effectLst/>
                            </a:rPr>
                            <a:t>KPI awareness equation = AVG.KPI = 1.315 + 0.6588 AVG.IM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36528838"/>
                      </a:ext>
                    </a:extLst>
                  </a:tr>
                </a:tbl>
              </a:graphicData>
            </a:graphic>
          </p:graphicFrame>
        </mc:Choice>
        <mc:Fallback>
          <p:graphicFrame>
            <p:nvGraphicFramePr>
              <p:cNvPr id="4" name="Table 3">
                <a:extLst>
                  <a:ext uri="{FF2B5EF4-FFF2-40B4-BE49-F238E27FC236}">
                    <a16:creationId xmlns:a16="http://schemas.microsoft.com/office/drawing/2014/main" id="{D271B268-9313-473E-8AD6-48B31CD85B7A}"/>
                  </a:ext>
                </a:extLst>
              </p:cNvPr>
              <p:cNvGraphicFramePr>
                <a:graphicFrameLocks noGrp="1"/>
              </p:cNvGraphicFramePr>
              <p:nvPr>
                <p:extLst>
                  <p:ext uri="{D42A27DB-BD31-4B8C-83A1-F6EECF244321}">
                    <p14:modId xmlns:p14="http://schemas.microsoft.com/office/powerpoint/2010/main" val="1976561182"/>
                  </p:ext>
                </p:extLst>
              </p:nvPr>
            </p:nvGraphicFramePr>
            <p:xfrm>
              <a:off x="2116833" y="2993702"/>
              <a:ext cx="7877436" cy="3044970"/>
            </p:xfrm>
            <a:graphic>
              <a:graphicData uri="http://schemas.openxmlformats.org/drawingml/2006/table">
                <a:tbl>
                  <a:tblPr firstRow="1" firstCol="1" bandRow="1">
                    <a:tableStyleId>{5C22544A-7EE6-4342-B048-85BDC9FD1C3A}</a:tableStyleId>
                  </a:tblPr>
                  <a:tblGrid>
                    <a:gridCol w="1968937">
                      <a:extLst>
                        <a:ext uri="{9D8B030D-6E8A-4147-A177-3AD203B41FA5}">
                          <a16:colId xmlns:a16="http://schemas.microsoft.com/office/drawing/2014/main" val="4092892413"/>
                        </a:ext>
                      </a:extLst>
                    </a:gridCol>
                    <a:gridCol w="1968937">
                      <a:extLst>
                        <a:ext uri="{9D8B030D-6E8A-4147-A177-3AD203B41FA5}">
                          <a16:colId xmlns:a16="http://schemas.microsoft.com/office/drawing/2014/main" val="3291273286"/>
                        </a:ext>
                      </a:extLst>
                    </a:gridCol>
                    <a:gridCol w="1969781">
                      <a:extLst>
                        <a:ext uri="{9D8B030D-6E8A-4147-A177-3AD203B41FA5}">
                          <a16:colId xmlns:a16="http://schemas.microsoft.com/office/drawing/2014/main" val="2564317902"/>
                        </a:ext>
                      </a:extLst>
                    </a:gridCol>
                    <a:gridCol w="1969781">
                      <a:extLst>
                        <a:ext uri="{9D8B030D-6E8A-4147-A177-3AD203B41FA5}">
                          <a16:colId xmlns:a16="http://schemas.microsoft.com/office/drawing/2014/main" val="3656508638"/>
                        </a:ext>
                      </a:extLst>
                    </a:gridCol>
                  </a:tblGrid>
                  <a:tr h="81789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0" t="-746" r="-201548" b="-274627"/>
                          </a:stretch>
                        </a:blipFill>
                      </a:tcPr>
                    </a:tc>
                    <a:tc>
                      <a:txBody>
                        <a:bodyPr/>
                        <a:lstStyle/>
                        <a:p>
                          <a:endParaRPr lang="en-US"/>
                        </a:p>
                      </a:txBody>
                      <a:tcPr marL="68580" marR="68580" marT="0" marB="0">
                        <a:blipFill>
                          <a:blip r:embed="rId2"/>
                          <a:stretch>
                            <a:fillRect l="-199691" t="-746" r="-100926" b="-274627"/>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85312722"/>
                      </a:ext>
                    </a:extLst>
                  </a:tr>
                  <a:tr h="713666">
                    <a:tc>
                      <a:txBody>
                        <a:bodyPr/>
                        <a:lstStyle/>
                        <a:p>
                          <a:pPr marL="0" marR="0" algn="ctr">
                            <a:lnSpc>
                              <a:spcPct val="150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51810096"/>
                      </a:ext>
                    </a:extLst>
                  </a:tr>
                  <a:tr h="1513414">
                    <a:tc gridSpan="4">
                      <a:txBody>
                        <a:bodyPr/>
                        <a:lstStyle/>
                        <a:p>
                          <a:pPr marL="0" marR="0">
                            <a:lnSpc>
                              <a:spcPct val="150000"/>
                            </a:lnSpc>
                            <a:spcBef>
                              <a:spcPts val="0"/>
                            </a:spcBef>
                            <a:spcAft>
                              <a:spcPts val="0"/>
                            </a:spcAft>
                          </a:pPr>
                          <a:r>
                            <a:rPr lang="en-US" sz="1600" b="1" dirty="0">
                              <a:effectLst/>
                            </a:rPr>
                            <a:t>Regression equation:</a:t>
                          </a:r>
                        </a:p>
                        <a:p>
                          <a:pPr marL="0" marR="0">
                            <a:lnSpc>
                              <a:spcPct val="150000"/>
                            </a:lnSpc>
                            <a:spcBef>
                              <a:spcPts val="0"/>
                            </a:spcBef>
                            <a:spcAft>
                              <a:spcPts val="0"/>
                            </a:spcAft>
                          </a:pPr>
                          <a:r>
                            <a:rPr lang="en-US" sz="1600" b="1" dirty="0">
                              <a:effectLst/>
                            </a:rPr>
                            <a:t>KPI awareness equation = AVG.KPI = 1.315 + 0.6588 AVG.IM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36528838"/>
                      </a:ext>
                    </a:extLst>
                  </a:tr>
                </a:tbl>
              </a:graphicData>
            </a:graphic>
          </p:graphicFrame>
        </mc:Fallback>
      </mc:AlternateContent>
    </p:spTree>
    <p:extLst>
      <p:ext uri="{BB962C8B-B14F-4D97-AF65-F5344CB8AC3E}">
        <p14:creationId xmlns:p14="http://schemas.microsoft.com/office/powerpoint/2010/main" val="415500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25987-C945-4467-A2F5-7C4AFD2A88DE}"/>
              </a:ext>
            </a:extLst>
          </p:cNvPr>
          <p:cNvSpPr>
            <a:spLocks noGrp="1"/>
          </p:cNvSpPr>
          <p:nvPr>
            <p:ph type="title"/>
          </p:nvPr>
        </p:nvSpPr>
        <p:spPr>
          <a:xfrm>
            <a:off x="2116833" y="808056"/>
            <a:ext cx="7958331" cy="1077229"/>
          </a:xfrm>
        </p:spPr>
        <p:txBody>
          <a:bodyPr/>
          <a:lstStyle/>
          <a:p>
            <a:pPr algn="l"/>
            <a:r>
              <a:rPr lang="en-US" dirty="0"/>
              <a:t>Regression   </a:t>
            </a:r>
          </a:p>
        </p:txBody>
      </p:sp>
      <p:pic>
        <p:nvPicPr>
          <p:cNvPr id="5" name="Content Placeholder 4">
            <a:extLst>
              <a:ext uri="{FF2B5EF4-FFF2-40B4-BE49-F238E27FC236}">
                <a16:creationId xmlns:a16="http://schemas.microsoft.com/office/drawing/2014/main" id="{E56BF3DF-C3F3-4CF8-B784-B1E039CC26CA}"/>
              </a:ext>
            </a:extLst>
          </p:cNvPr>
          <p:cNvPicPr>
            <a:picLocks noGrp="1" noChangeAspect="1"/>
          </p:cNvPicPr>
          <p:nvPr>
            <p:ph idx="1"/>
          </p:nvPr>
        </p:nvPicPr>
        <p:blipFill>
          <a:blip r:embed="rId2"/>
          <a:stretch>
            <a:fillRect/>
          </a:stretch>
        </p:blipFill>
        <p:spPr>
          <a:xfrm>
            <a:off x="3058850" y="2052619"/>
            <a:ext cx="6074299" cy="3997325"/>
          </a:xfrm>
        </p:spPr>
      </p:pic>
    </p:spTree>
    <p:extLst>
      <p:ext uri="{BB962C8B-B14F-4D97-AF65-F5344CB8AC3E}">
        <p14:creationId xmlns:p14="http://schemas.microsoft.com/office/powerpoint/2010/main" val="3212783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C33B8-2D3E-4B9E-82B4-5667B27F188B}"/>
              </a:ext>
            </a:extLst>
          </p:cNvPr>
          <p:cNvSpPr>
            <a:spLocks noGrp="1"/>
          </p:cNvSpPr>
          <p:nvPr>
            <p:ph type="title"/>
          </p:nvPr>
        </p:nvSpPr>
        <p:spPr>
          <a:xfrm>
            <a:off x="2116834" y="773593"/>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05DFE6C8-1FA9-4CE2-B4DF-62C393EBADC6}"/>
              </a:ext>
            </a:extLst>
          </p:cNvPr>
          <p:cNvSpPr>
            <a:spLocks noGrp="1"/>
          </p:cNvSpPr>
          <p:nvPr>
            <p:ph idx="1"/>
          </p:nvPr>
        </p:nvSpPr>
        <p:spPr>
          <a:xfrm>
            <a:off x="2197730" y="2052116"/>
            <a:ext cx="7796540" cy="3997828"/>
          </a:xfrm>
        </p:spPr>
        <p:txBody>
          <a:bodyPr/>
          <a:lstStyle/>
          <a:p>
            <a:r>
              <a:rPr lang="en-US" dirty="0"/>
              <a:t>   Regression of company’s KPIs depending on the awareness of TQM implementation</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6DA58D54-99C0-4D7C-8BF3-E2A084906CB5}"/>
                  </a:ext>
                </a:extLst>
              </p:cNvPr>
              <p:cNvGraphicFramePr>
                <a:graphicFrameLocks noGrp="1"/>
              </p:cNvGraphicFramePr>
              <p:nvPr>
                <p:extLst>
                  <p:ext uri="{D42A27DB-BD31-4B8C-83A1-F6EECF244321}">
                    <p14:modId xmlns:p14="http://schemas.microsoft.com/office/powerpoint/2010/main" val="4149712956"/>
                  </p:ext>
                </p:extLst>
              </p:nvPr>
            </p:nvGraphicFramePr>
            <p:xfrm>
              <a:off x="2328296" y="3123983"/>
              <a:ext cx="7665972" cy="2960424"/>
            </p:xfrm>
            <a:graphic>
              <a:graphicData uri="http://schemas.openxmlformats.org/drawingml/2006/table">
                <a:tbl>
                  <a:tblPr firstRow="1" firstCol="1" bandRow="1">
                    <a:tableStyleId>{5C22544A-7EE6-4342-B048-85BDC9FD1C3A}</a:tableStyleId>
                  </a:tblPr>
                  <a:tblGrid>
                    <a:gridCol w="1916083">
                      <a:extLst>
                        <a:ext uri="{9D8B030D-6E8A-4147-A177-3AD203B41FA5}">
                          <a16:colId xmlns:a16="http://schemas.microsoft.com/office/drawing/2014/main" val="3552161517"/>
                        </a:ext>
                      </a:extLst>
                    </a:gridCol>
                    <a:gridCol w="1916083">
                      <a:extLst>
                        <a:ext uri="{9D8B030D-6E8A-4147-A177-3AD203B41FA5}">
                          <a16:colId xmlns:a16="http://schemas.microsoft.com/office/drawing/2014/main" val="1048787700"/>
                        </a:ext>
                      </a:extLst>
                    </a:gridCol>
                    <a:gridCol w="1916903">
                      <a:extLst>
                        <a:ext uri="{9D8B030D-6E8A-4147-A177-3AD203B41FA5}">
                          <a16:colId xmlns:a16="http://schemas.microsoft.com/office/drawing/2014/main" val="377196803"/>
                        </a:ext>
                      </a:extLst>
                    </a:gridCol>
                    <a:gridCol w="1916903">
                      <a:extLst>
                        <a:ext uri="{9D8B030D-6E8A-4147-A177-3AD203B41FA5}">
                          <a16:colId xmlns:a16="http://schemas.microsoft.com/office/drawing/2014/main" val="1245289280"/>
                        </a:ext>
                      </a:extLst>
                    </a:gridCol>
                  </a:tblGrid>
                  <a:tr h="795181">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72422707"/>
                      </a:ext>
                    </a:extLst>
                  </a:tr>
                  <a:tr h="693851">
                    <a:tc>
                      <a:txBody>
                        <a:bodyPr/>
                        <a:lstStyle/>
                        <a:p>
                          <a:pPr marL="0" marR="0" algn="ctr">
                            <a:lnSpc>
                              <a:spcPct val="150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55.98%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33684572"/>
                      </a:ext>
                    </a:extLst>
                  </a:tr>
                  <a:tr h="1471392">
                    <a:tc gridSpan="4">
                      <a:txBody>
                        <a:bodyPr/>
                        <a:lstStyle/>
                        <a:p>
                          <a:pPr marL="0" marR="0" algn="l">
                            <a:lnSpc>
                              <a:spcPct val="150000"/>
                            </a:lnSpc>
                            <a:spcBef>
                              <a:spcPts val="0"/>
                            </a:spcBef>
                            <a:spcAft>
                              <a:spcPts val="0"/>
                            </a:spcAft>
                          </a:pPr>
                          <a:r>
                            <a:rPr lang="en-US" sz="1600" b="1" dirty="0">
                              <a:effectLst/>
                            </a:rPr>
                            <a:t>Regression equation:</a:t>
                          </a:r>
                        </a:p>
                        <a:p>
                          <a:pPr marL="0" marR="0" algn="l">
                            <a:lnSpc>
                              <a:spcPct val="150000"/>
                            </a:lnSpc>
                            <a:spcBef>
                              <a:spcPts val="0"/>
                            </a:spcBef>
                            <a:spcAft>
                              <a:spcPts val="0"/>
                            </a:spcAft>
                          </a:pPr>
                          <a:r>
                            <a:rPr lang="en-US" sz="1600" b="1" dirty="0">
                              <a:effectLst/>
                            </a:rPr>
                            <a:t>KPI awareness equation = AVG.KPI = 1.293 + 0.6882 AVG.IMP</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52123368"/>
                      </a:ext>
                    </a:extLst>
                  </a:tr>
                </a:tbl>
              </a:graphicData>
            </a:graphic>
          </p:graphicFrame>
        </mc:Choice>
        <mc:Fallback>
          <p:graphicFrame>
            <p:nvGraphicFramePr>
              <p:cNvPr id="4" name="Table 3">
                <a:extLst>
                  <a:ext uri="{FF2B5EF4-FFF2-40B4-BE49-F238E27FC236}">
                    <a16:creationId xmlns:a16="http://schemas.microsoft.com/office/drawing/2014/main" id="{6DA58D54-99C0-4D7C-8BF3-E2A084906CB5}"/>
                  </a:ext>
                </a:extLst>
              </p:cNvPr>
              <p:cNvGraphicFramePr>
                <a:graphicFrameLocks noGrp="1"/>
              </p:cNvGraphicFramePr>
              <p:nvPr>
                <p:extLst>
                  <p:ext uri="{D42A27DB-BD31-4B8C-83A1-F6EECF244321}">
                    <p14:modId xmlns:p14="http://schemas.microsoft.com/office/powerpoint/2010/main" val="4149712956"/>
                  </p:ext>
                </p:extLst>
              </p:nvPr>
            </p:nvGraphicFramePr>
            <p:xfrm>
              <a:off x="2328296" y="3123983"/>
              <a:ext cx="7665972" cy="2960424"/>
            </p:xfrm>
            <a:graphic>
              <a:graphicData uri="http://schemas.openxmlformats.org/drawingml/2006/table">
                <a:tbl>
                  <a:tblPr firstRow="1" firstCol="1" bandRow="1">
                    <a:tableStyleId>{5C22544A-7EE6-4342-B048-85BDC9FD1C3A}</a:tableStyleId>
                  </a:tblPr>
                  <a:tblGrid>
                    <a:gridCol w="1916083">
                      <a:extLst>
                        <a:ext uri="{9D8B030D-6E8A-4147-A177-3AD203B41FA5}">
                          <a16:colId xmlns:a16="http://schemas.microsoft.com/office/drawing/2014/main" val="3552161517"/>
                        </a:ext>
                      </a:extLst>
                    </a:gridCol>
                    <a:gridCol w="1916083">
                      <a:extLst>
                        <a:ext uri="{9D8B030D-6E8A-4147-A177-3AD203B41FA5}">
                          <a16:colId xmlns:a16="http://schemas.microsoft.com/office/drawing/2014/main" val="1048787700"/>
                        </a:ext>
                      </a:extLst>
                    </a:gridCol>
                    <a:gridCol w="1916903">
                      <a:extLst>
                        <a:ext uri="{9D8B030D-6E8A-4147-A177-3AD203B41FA5}">
                          <a16:colId xmlns:a16="http://schemas.microsoft.com/office/drawing/2014/main" val="377196803"/>
                        </a:ext>
                      </a:extLst>
                    </a:gridCol>
                    <a:gridCol w="1916903">
                      <a:extLst>
                        <a:ext uri="{9D8B030D-6E8A-4147-A177-3AD203B41FA5}">
                          <a16:colId xmlns:a16="http://schemas.microsoft.com/office/drawing/2014/main" val="1245289280"/>
                        </a:ext>
                      </a:extLst>
                    </a:gridCol>
                  </a:tblGrid>
                  <a:tr h="795181">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637" t="-763" r="-201911" b="-273282"/>
                          </a:stretch>
                        </a:blipFill>
                      </a:tcPr>
                    </a:tc>
                    <a:tc>
                      <a:txBody>
                        <a:bodyPr/>
                        <a:lstStyle/>
                        <a:p>
                          <a:endParaRPr lang="en-US"/>
                        </a:p>
                      </a:txBody>
                      <a:tcPr marL="68580" marR="68580" marT="0" marB="0">
                        <a:blipFill>
                          <a:blip r:embed="rId2"/>
                          <a:stretch>
                            <a:fillRect l="-200000" t="-763" r="-101270" b="-273282"/>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72422707"/>
                      </a:ext>
                    </a:extLst>
                  </a:tr>
                  <a:tr h="693851">
                    <a:tc>
                      <a:txBody>
                        <a:bodyPr/>
                        <a:lstStyle/>
                        <a:p>
                          <a:pPr marL="0" marR="0" algn="ctr">
                            <a:lnSpc>
                              <a:spcPct val="150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55.98%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33684572"/>
                      </a:ext>
                    </a:extLst>
                  </a:tr>
                  <a:tr h="1471392">
                    <a:tc gridSpan="4">
                      <a:txBody>
                        <a:bodyPr/>
                        <a:lstStyle/>
                        <a:p>
                          <a:pPr marL="0" marR="0" algn="l">
                            <a:lnSpc>
                              <a:spcPct val="150000"/>
                            </a:lnSpc>
                            <a:spcBef>
                              <a:spcPts val="0"/>
                            </a:spcBef>
                            <a:spcAft>
                              <a:spcPts val="0"/>
                            </a:spcAft>
                          </a:pPr>
                          <a:r>
                            <a:rPr lang="en-US" sz="1600" b="1" dirty="0">
                              <a:effectLst/>
                            </a:rPr>
                            <a:t>Regression equation:</a:t>
                          </a:r>
                        </a:p>
                        <a:p>
                          <a:pPr marL="0" marR="0" algn="l">
                            <a:lnSpc>
                              <a:spcPct val="150000"/>
                            </a:lnSpc>
                            <a:spcBef>
                              <a:spcPts val="0"/>
                            </a:spcBef>
                            <a:spcAft>
                              <a:spcPts val="0"/>
                            </a:spcAft>
                          </a:pPr>
                          <a:r>
                            <a:rPr lang="en-US" sz="1600" b="1" dirty="0">
                              <a:effectLst/>
                            </a:rPr>
                            <a:t>KPI awareness equation = AVG.KPI = 1.293 + 0.6882 AVG.IMP</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52123368"/>
                      </a:ext>
                    </a:extLst>
                  </a:tr>
                </a:tbl>
              </a:graphicData>
            </a:graphic>
          </p:graphicFrame>
        </mc:Fallback>
      </mc:AlternateContent>
    </p:spTree>
    <p:extLst>
      <p:ext uri="{BB962C8B-B14F-4D97-AF65-F5344CB8AC3E}">
        <p14:creationId xmlns:p14="http://schemas.microsoft.com/office/powerpoint/2010/main" val="2842390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1B955-1F7D-4043-96BC-34950718F2F5}"/>
              </a:ext>
            </a:extLst>
          </p:cNvPr>
          <p:cNvSpPr>
            <a:spLocks noGrp="1"/>
          </p:cNvSpPr>
          <p:nvPr>
            <p:ph type="title"/>
          </p:nvPr>
        </p:nvSpPr>
        <p:spPr>
          <a:xfrm>
            <a:off x="2116834" y="808056"/>
            <a:ext cx="7958331" cy="1077229"/>
          </a:xfrm>
        </p:spPr>
        <p:txBody>
          <a:bodyPr/>
          <a:lstStyle/>
          <a:p>
            <a:pPr algn="l"/>
            <a:r>
              <a:rPr lang="en-US" dirty="0"/>
              <a:t>Introduction</a:t>
            </a:r>
          </a:p>
        </p:txBody>
      </p:sp>
      <p:sp>
        <p:nvSpPr>
          <p:cNvPr id="3" name="Content Placeholder 2">
            <a:extLst>
              <a:ext uri="{FF2B5EF4-FFF2-40B4-BE49-F238E27FC236}">
                <a16:creationId xmlns:a16="http://schemas.microsoft.com/office/drawing/2014/main" id="{162E69DF-DB2F-47DD-B623-0F4CFE012136}"/>
              </a:ext>
            </a:extLst>
          </p:cNvPr>
          <p:cNvSpPr>
            <a:spLocks noGrp="1"/>
          </p:cNvSpPr>
          <p:nvPr>
            <p:ph idx="1"/>
          </p:nvPr>
        </p:nvSpPr>
        <p:spPr>
          <a:xfrm>
            <a:off x="2197729" y="2052116"/>
            <a:ext cx="7796540" cy="3997828"/>
          </a:xfrm>
        </p:spPr>
        <p:txBody>
          <a:bodyPr/>
          <a:lstStyle/>
          <a:p>
            <a:r>
              <a:rPr lang="en-US" dirty="0"/>
              <a:t>   The aim of this research is to explore the main factors affecting TQM awareness and implementation in Palestinian insurance companies, examining the relationship between TQM awareness and organizational performance and to submit a comprehensive framework for TQM awareness for the development of Palestinian insurance companies.</a:t>
            </a:r>
          </a:p>
          <a:p>
            <a:endParaRPr lang="en-US" dirty="0"/>
          </a:p>
          <a:p>
            <a:endParaRPr lang="en-US" dirty="0"/>
          </a:p>
          <a:p>
            <a:pPr marL="6160" indent="0">
              <a:buNone/>
            </a:pPr>
            <a:endParaRPr lang="en-US" dirty="0"/>
          </a:p>
        </p:txBody>
      </p:sp>
    </p:spTree>
    <p:extLst>
      <p:ext uri="{BB962C8B-B14F-4D97-AF65-F5344CB8AC3E}">
        <p14:creationId xmlns:p14="http://schemas.microsoft.com/office/powerpoint/2010/main" val="2448179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5E40C-F898-423A-B459-0C00858123CF}"/>
              </a:ext>
            </a:extLst>
          </p:cNvPr>
          <p:cNvSpPr>
            <a:spLocks noGrp="1"/>
          </p:cNvSpPr>
          <p:nvPr>
            <p:ph type="title"/>
          </p:nvPr>
        </p:nvSpPr>
        <p:spPr>
          <a:xfrm>
            <a:off x="2116833" y="804743"/>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37182D16-5E8D-4A96-B9D3-2FEA3174D6E1}"/>
              </a:ext>
            </a:extLst>
          </p:cNvPr>
          <p:cNvPicPr>
            <a:picLocks noGrp="1" noChangeAspect="1"/>
          </p:cNvPicPr>
          <p:nvPr>
            <p:ph idx="1"/>
          </p:nvPr>
        </p:nvPicPr>
        <p:blipFill>
          <a:blip r:embed="rId2"/>
          <a:stretch>
            <a:fillRect/>
          </a:stretch>
        </p:blipFill>
        <p:spPr>
          <a:xfrm>
            <a:off x="3052040" y="2052619"/>
            <a:ext cx="6087919" cy="3997325"/>
          </a:xfrm>
        </p:spPr>
      </p:pic>
    </p:spTree>
    <p:extLst>
      <p:ext uri="{BB962C8B-B14F-4D97-AF65-F5344CB8AC3E}">
        <p14:creationId xmlns:p14="http://schemas.microsoft.com/office/powerpoint/2010/main" val="9356800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B7027-2694-4E0A-B10C-FB0116A56FDF}"/>
              </a:ext>
            </a:extLst>
          </p:cNvPr>
          <p:cNvSpPr>
            <a:spLocks noGrp="1"/>
          </p:cNvSpPr>
          <p:nvPr>
            <p:ph type="title"/>
          </p:nvPr>
        </p:nvSpPr>
        <p:spPr>
          <a:xfrm>
            <a:off x="2116834" y="808056"/>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0381C203-670C-463B-BFC2-3BDDD9E0EEFB}"/>
              </a:ext>
            </a:extLst>
          </p:cNvPr>
          <p:cNvSpPr>
            <a:spLocks noGrp="1"/>
          </p:cNvSpPr>
          <p:nvPr>
            <p:ph idx="1"/>
          </p:nvPr>
        </p:nvSpPr>
        <p:spPr>
          <a:xfrm>
            <a:off x="2197730" y="2052116"/>
            <a:ext cx="7796540" cy="3997828"/>
          </a:xfrm>
        </p:spPr>
        <p:txBody>
          <a:bodyPr/>
          <a:lstStyle/>
          <a:p>
            <a:r>
              <a:rPr lang="en-US" dirty="0"/>
              <a:t>   Regression of company’s KPIs depending on the awareness of TQM implementation obstacles</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59E5CF8A-0A3F-4922-B869-E9A910C367C7}"/>
                  </a:ext>
                </a:extLst>
              </p:cNvPr>
              <p:cNvGraphicFramePr>
                <a:graphicFrameLocks noGrp="1"/>
              </p:cNvGraphicFramePr>
              <p:nvPr>
                <p:extLst>
                  <p:ext uri="{D42A27DB-BD31-4B8C-83A1-F6EECF244321}">
                    <p14:modId xmlns:p14="http://schemas.microsoft.com/office/powerpoint/2010/main" val="1390488595"/>
                  </p:ext>
                </p:extLst>
              </p:nvPr>
            </p:nvGraphicFramePr>
            <p:xfrm>
              <a:off x="2197730" y="3106929"/>
              <a:ext cx="7796540" cy="2943015"/>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1862782119"/>
                        </a:ext>
                      </a:extLst>
                    </a:gridCol>
                    <a:gridCol w="1948718">
                      <a:extLst>
                        <a:ext uri="{9D8B030D-6E8A-4147-A177-3AD203B41FA5}">
                          <a16:colId xmlns:a16="http://schemas.microsoft.com/office/drawing/2014/main" val="1586116751"/>
                        </a:ext>
                      </a:extLst>
                    </a:gridCol>
                    <a:gridCol w="1949552">
                      <a:extLst>
                        <a:ext uri="{9D8B030D-6E8A-4147-A177-3AD203B41FA5}">
                          <a16:colId xmlns:a16="http://schemas.microsoft.com/office/drawing/2014/main" val="1910017774"/>
                        </a:ext>
                      </a:extLst>
                    </a:gridCol>
                    <a:gridCol w="1949552">
                      <a:extLst>
                        <a:ext uri="{9D8B030D-6E8A-4147-A177-3AD203B41FA5}">
                          <a16:colId xmlns:a16="http://schemas.microsoft.com/office/drawing/2014/main" val="1580302542"/>
                        </a:ext>
                      </a:extLst>
                    </a:gridCol>
                  </a:tblGrid>
                  <a:tr h="776674">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82433468"/>
                      </a:ext>
                    </a:extLst>
                  </a:tr>
                  <a:tr h="693074">
                    <a:tc>
                      <a:txBody>
                        <a:bodyPr/>
                        <a:lstStyle/>
                        <a:p>
                          <a:pPr marL="0" marR="0" algn="ctr">
                            <a:lnSpc>
                              <a:spcPct val="150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47.62%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47.11%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42207413"/>
                      </a:ext>
                    </a:extLst>
                  </a:tr>
                  <a:tr h="1473267">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AVG.KPI = 2.407 + 0.4072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06887566"/>
                      </a:ext>
                    </a:extLst>
                  </a:tr>
                </a:tbl>
              </a:graphicData>
            </a:graphic>
          </p:graphicFrame>
        </mc:Choice>
        <mc:Fallback>
          <p:graphicFrame>
            <p:nvGraphicFramePr>
              <p:cNvPr id="4" name="Table 3">
                <a:extLst>
                  <a:ext uri="{FF2B5EF4-FFF2-40B4-BE49-F238E27FC236}">
                    <a16:creationId xmlns:a16="http://schemas.microsoft.com/office/drawing/2014/main" id="{59E5CF8A-0A3F-4922-B869-E9A910C367C7}"/>
                  </a:ext>
                </a:extLst>
              </p:cNvPr>
              <p:cNvGraphicFramePr>
                <a:graphicFrameLocks noGrp="1"/>
              </p:cNvGraphicFramePr>
              <p:nvPr>
                <p:extLst>
                  <p:ext uri="{D42A27DB-BD31-4B8C-83A1-F6EECF244321}">
                    <p14:modId xmlns:p14="http://schemas.microsoft.com/office/powerpoint/2010/main" val="1390488595"/>
                  </p:ext>
                </p:extLst>
              </p:nvPr>
            </p:nvGraphicFramePr>
            <p:xfrm>
              <a:off x="2197730" y="3106929"/>
              <a:ext cx="7796540" cy="2943015"/>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1862782119"/>
                        </a:ext>
                      </a:extLst>
                    </a:gridCol>
                    <a:gridCol w="1948718">
                      <a:extLst>
                        <a:ext uri="{9D8B030D-6E8A-4147-A177-3AD203B41FA5}">
                          <a16:colId xmlns:a16="http://schemas.microsoft.com/office/drawing/2014/main" val="1586116751"/>
                        </a:ext>
                      </a:extLst>
                    </a:gridCol>
                    <a:gridCol w="1949552">
                      <a:extLst>
                        <a:ext uri="{9D8B030D-6E8A-4147-A177-3AD203B41FA5}">
                          <a16:colId xmlns:a16="http://schemas.microsoft.com/office/drawing/2014/main" val="1910017774"/>
                        </a:ext>
                      </a:extLst>
                    </a:gridCol>
                    <a:gridCol w="1949552">
                      <a:extLst>
                        <a:ext uri="{9D8B030D-6E8A-4147-A177-3AD203B41FA5}">
                          <a16:colId xmlns:a16="http://schemas.microsoft.com/office/drawing/2014/main" val="1580302542"/>
                        </a:ext>
                      </a:extLst>
                    </a:gridCol>
                  </a:tblGrid>
                  <a:tr h="776674">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781" r="-201250" b="-279688"/>
                          </a:stretch>
                        </a:blipFill>
                      </a:tcPr>
                    </a:tc>
                    <a:tc>
                      <a:txBody>
                        <a:bodyPr/>
                        <a:lstStyle/>
                        <a:p>
                          <a:endParaRPr lang="en-US"/>
                        </a:p>
                      </a:txBody>
                      <a:tcPr marL="68580" marR="68580" marT="0" marB="0">
                        <a:blipFill>
                          <a:blip r:embed="rId2"/>
                          <a:stretch>
                            <a:fillRect l="-200312" t="-781" r="-101250" b="-279688"/>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82433468"/>
                      </a:ext>
                    </a:extLst>
                  </a:tr>
                  <a:tr h="693074">
                    <a:tc>
                      <a:txBody>
                        <a:bodyPr/>
                        <a:lstStyle/>
                        <a:p>
                          <a:pPr marL="0" marR="0" algn="ctr">
                            <a:lnSpc>
                              <a:spcPct val="150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47.62%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47.11%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42207413"/>
                      </a:ext>
                    </a:extLst>
                  </a:tr>
                  <a:tr h="1473267">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AVG.KPI = 2.407 + 0.4072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06887566"/>
                      </a:ext>
                    </a:extLst>
                  </a:tr>
                </a:tbl>
              </a:graphicData>
            </a:graphic>
          </p:graphicFrame>
        </mc:Fallback>
      </mc:AlternateContent>
    </p:spTree>
    <p:extLst>
      <p:ext uri="{BB962C8B-B14F-4D97-AF65-F5344CB8AC3E}">
        <p14:creationId xmlns:p14="http://schemas.microsoft.com/office/powerpoint/2010/main" val="3936162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7F2B2-38FF-4D55-A92F-B180C95067DE}"/>
              </a:ext>
            </a:extLst>
          </p:cNvPr>
          <p:cNvSpPr>
            <a:spLocks noGrp="1"/>
          </p:cNvSpPr>
          <p:nvPr>
            <p:ph type="title"/>
          </p:nvPr>
        </p:nvSpPr>
        <p:spPr>
          <a:xfrm>
            <a:off x="2116833" y="808056"/>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893ED193-8CB2-428F-9AB7-EF34A7D58515}"/>
              </a:ext>
            </a:extLst>
          </p:cNvPr>
          <p:cNvPicPr>
            <a:picLocks noGrp="1" noChangeAspect="1"/>
          </p:cNvPicPr>
          <p:nvPr>
            <p:ph idx="1"/>
          </p:nvPr>
        </p:nvPicPr>
        <p:blipFill>
          <a:blip r:embed="rId2"/>
          <a:stretch>
            <a:fillRect/>
          </a:stretch>
        </p:blipFill>
        <p:spPr>
          <a:xfrm>
            <a:off x="3052040" y="2052619"/>
            <a:ext cx="6087919" cy="3997325"/>
          </a:xfrm>
        </p:spPr>
      </p:pic>
    </p:spTree>
    <p:extLst>
      <p:ext uri="{BB962C8B-B14F-4D97-AF65-F5344CB8AC3E}">
        <p14:creationId xmlns:p14="http://schemas.microsoft.com/office/powerpoint/2010/main" val="1715914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B0164-7F0E-4D8F-A636-A12197A9972C}"/>
              </a:ext>
            </a:extLst>
          </p:cNvPr>
          <p:cNvSpPr>
            <a:spLocks noGrp="1"/>
          </p:cNvSpPr>
          <p:nvPr>
            <p:ph type="title"/>
          </p:nvPr>
        </p:nvSpPr>
        <p:spPr>
          <a:xfrm>
            <a:off x="2116834" y="808056"/>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A4E809E0-B238-4886-B057-C2674054ADE1}"/>
              </a:ext>
            </a:extLst>
          </p:cNvPr>
          <p:cNvSpPr>
            <a:spLocks noGrp="1"/>
          </p:cNvSpPr>
          <p:nvPr>
            <p:ph idx="1"/>
          </p:nvPr>
        </p:nvSpPr>
        <p:spPr>
          <a:xfrm>
            <a:off x="2197730" y="2052116"/>
            <a:ext cx="7796540" cy="3997828"/>
          </a:xfrm>
        </p:spPr>
        <p:txBody>
          <a:bodyPr/>
          <a:lstStyle/>
          <a:p>
            <a:r>
              <a:rPr lang="en-US" dirty="0"/>
              <a:t>   Regression of financial performance depending on the awareness of TQM</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D9877A88-5F57-4337-A7DC-324BBE500602}"/>
                  </a:ext>
                </a:extLst>
              </p:cNvPr>
              <p:cNvGraphicFramePr>
                <a:graphicFrameLocks noGrp="1"/>
              </p:cNvGraphicFramePr>
              <p:nvPr>
                <p:extLst>
                  <p:ext uri="{D42A27DB-BD31-4B8C-83A1-F6EECF244321}">
                    <p14:modId xmlns:p14="http://schemas.microsoft.com/office/powerpoint/2010/main" val="3769351139"/>
                  </p:ext>
                </p:extLst>
              </p:nvPr>
            </p:nvGraphicFramePr>
            <p:xfrm>
              <a:off x="2197730" y="3098558"/>
              <a:ext cx="7796540" cy="2951385"/>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498231911"/>
                        </a:ext>
                      </a:extLst>
                    </a:gridCol>
                    <a:gridCol w="1948718">
                      <a:extLst>
                        <a:ext uri="{9D8B030D-6E8A-4147-A177-3AD203B41FA5}">
                          <a16:colId xmlns:a16="http://schemas.microsoft.com/office/drawing/2014/main" val="1577974762"/>
                        </a:ext>
                      </a:extLst>
                    </a:gridCol>
                    <a:gridCol w="1949552">
                      <a:extLst>
                        <a:ext uri="{9D8B030D-6E8A-4147-A177-3AD203B41FA5}">
                          <a16:colId xmlns:a16="http://schemas.microsoft.com/office/drawing/2014/main" val="3299051281"/>
                        </a:ext>
                      </a:extLst>
                    </a:gridCol>
                    <a:gridCol w="1949552">
                      <a:extLst>
                        <a:ext uri="{9D8B030D-6E8A-4147-A177-3AD203B41FA5}">
                          <a16:colId xmlns:a16="http://schemas.microsoft.com/office/drawing/2014/main" val="928905358"/>
                        </a:ext>
                      </a:extLst>
                    </a:gridCol>
                  </a:tblGrid>
                  <a:tr h="616835">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57309264"/>
                      </a:ext>
                    </a:extLst>
                  </a:tr>
                  <a:tr h="550440">
                    <a:tc>
                      <a:txBody>
                        <a:bodyPr/>
                        <a:lstStyle/>
                        <a:p>
                          <a:pPr marL="0" marR="0" algn="ctr">
                            <a:lnSpc>
                              <a:spcPct val="1500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63.59%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62.14%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0.3955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54183216"/>
                      </a:ext>
                    </a:extLst>
                  </a:tr>
                  <a:tr h="1784110">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Fin = -0.166 + 0.060 AVG.AW + 0.556 AVG.IM + 0.160 AVG.IMP + 0.2747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13845895"/>
                      </a:ext>
                    </a:extLst>
                  </a:tr>
                </a:tbl>
              </a:graphicData>
            </a:graphic>
          </p:graphicFrame>
        </mc:Choice>
        <mc:Fallback>
          <p:graphicFrame>
            <p:nvGraphicFramePr>
              <p:cNvPr id="4" name="Table 3">
                <a:extLst>
                  <a:ext uri="{FF2B5EF4-FFF2-40B4-BE49-F238E27FC236}">
                    <a16:creationId xmlns:a16="http://schemas.microsoft.com/office/drawing/2014/main" id="{D9877A88-5F57-4337-A7DC-324BBE500602}"/>
                  </a:ext>
                </a:extLst>
              </p:cNvPr>
              <p:cNvGraphicFramePr>
                <a:graphicFrameLocks noGrp="1"/>
              </p:cNvGraphicFramePr>
              <p:nvPr>
                <p:extLst>
                  <p:ext uri="{D42A27DB-BD31-4B8C-83A1-F6EECF244321}">
                    <p14:modId xmlns:p14="http://schemas.microsoft.com/office/powerpoint/2010/main" val="3769351139"/>
                  </p:ext>
                </p:extLst>
              </p:nvPr>
            </p:nvGraphicFramePr>
            <p:xfrm>
              <a:off x="2197730" y="3098558"/>
              <a:ext cx="7796540" cy="2951385"/>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498231911"/>
                        </a:ext>
                      </a:extLst>
                    </a:gridCol>
                    <a:gridCol w="1948718">
                      <a:extLst>
                        <a:ext uri="{9D8B030D-6E8A-4147-A177-3AD203B41FA5}">
                          <a16:colId xmlns:a16="http://schemas.microsoft.com/office/drawing/2014/main" val="1577974762"/>
                        </a:ext>
                      </a:extLst>
                    </a:gridCol>
                    <a:gridCol w="1949552">
                      <a:extLst>
                        <a:ext uri="{9D8B030D-6E8A-4147-A177-3AD203B41FA5}">
                          <a16:colId xmlns:a16="http://schemas.microsoft.com/office/drawing/2014/main" val="3299051281"/>
                        </a:ext>
                      </a:extLst>
                    </a:gridCol>
                    <a:gridCol w="1949552">
                      <a:extLst>
                        <a:ext uri="{9D8B030D-6E8A-4147-A177-3AD203B41FA5}">
                          <a16:colId xmlns:a16="http://schemas.microsoft.com/office/drawing/2014/main" val="928905358"/>
                        </a:ext>
                      </a:extLst>
                    </a:gridCol>
                  </a:tblGrid>
                  <a:tr h="616835">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990" r="-201250" b="-382178"/>
                          </a:stretch>
                        </a:blipFill>
                      </a:tcPr>
                    </a:tc>
                    <a:tc>
                      <a:txBody>
                        <a:bodyPr/>
                        <a:lstStyle/>
                        <a:p>
                          <a:endParaRPr lang="en-US"/>
                        </a:p>
                      </a:txBody>
                      <a:tcPr marL="68580" marR="68580" marT="0" marB="0">
                        <a:blipFill>
                          <a:blip r:embed="rId2"/>
                          <a:stretch>
                            <a:fillRect l="-200312" t="-990" r="-101250" b="-382178"/>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57309264"/>
                      </a:ext>
                    </a:extLst>
                  </a:tr>
                  <a:tr h="550440">
                    <a:tc>
                      <a:txBody>
                        <a:bodyPr/>
                        <a:lstStyle/>
                        <a:p>
                          <a:pPr marL="0" marR="0" algn="ctr">
                            <a:lnSpc>
                              <a:spcPct val="1500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63.59%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62.14%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0.3955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54183216"/>
                      </a:ext>
                    </a:extLst>
                  </a:tr>
                  <a:tr h="1784110">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Fin = -0.166 + 0.060 AVG.AW + 0.556 AVG.IM + 0.160 AVG.IMP + 0.2747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13845895"/>
                      </a:ext>
                    </a:extLst>
                  </a:tr>
                </a:tbl>
              </a:graphicData>
            </a:graphic>
          </p:graphicFrame>
        </mc:Fallback>
      </mc:AlternateContent>
    </p:spTree>
    <p:extLst>
      <p:ext uri="{BB962C8B-B14F-4D97-AF65-F5344CB8AC3E}">
        <p14:creationId xmlns:p14="http://schemas.microsoft.com/office/powerpoint/2010/main" val="4571832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02F00-A6B7-416F-AF3F-2035C5E2D516}"/>
              </a:ext>
            </a:extLst>
          </p:cNvPr>
          <p:cNvSpPr>
            <a:spLocks noGrp="1"/>
          </p:cNvSpPr>
          <p:nvPr>
            <p:ph type="title"/>
          </p:nvPr>
        </p:nvSpPr>
        <p:spPr>
          <a:xfrm>
            <a:off x="2116834" y="808056"/>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FF213946-DE39-44F6-8EA0-CFB9261F3EBA}"/>
              </a:ext>
            </a:extLst>
          </p:cNvPr>
          <p:cNvPicPr>
            <a:picLocks noGrp="1" noChangeAspect="1"/>
          </p:cNvPicPr>
          <p:nvPr>
            <p:ph idx="1"/>
          </p:nvPr>
        </p:nvPicPr>
        <p:blipFill>
          <a:blip r:embed="rId2"/>
          <a:stretch>
            <a:fillRect/>
          </a:stretch>
        </p:blipFill>
        <p:spPr>
          <a:xfrm>
            <a:off x="3065885" y="2052619"/>
            <a:ext cx="6060230" cy="3997325"/>
          </a:xfrm>
        </p:spPr>
      </p:pic>
    </p:spTree>
    <p:extLst>
      <p:ext uri="{BB962C8B-B14F-4D97-AF65-F5344CB8AC3E}">
        <p14:creationId xmlns:p14="http://schemas.microsoft.com/office/powerpoint/2010/main" val="38762782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47FF2-A1B3-4318-9C9A-303CF70B8CC0}"/>
              </a:ext>
            </a:extLst>
          </p:cNvPr>
          <p:cNvSpPr>
            <a:spLocks noGrp="1"/>
          </p:cNvSpPr>
          <p:nvPr>
            <p:ph type="title"/>
          </p:nvPr>
        </p:nvSpPr>
        <p:spPr>
          <a:xfrm>
            <a:off x="2116832" y="808056"/>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5C84035C-5E54-4452-8FE0-69FC36CF379A}"/>
              </a:ext>
            </a:extLst>
          </p:cNvPr>
          <p:cNvSpPr>
            <a:spLocks noGrp="1"/>
          </p:cNvSpPr>
          <p:nvPr>
            <p:ph idx="1"/>
          </p:nvPr>
        </p:nvSpPr>
        <p:spPr>
          <a:xfrm>
            <a:off x="2197730" y="2052116"/>
            <a:ext cx="7796540" cy="3997828"/>
          </a:xfrm>
        </p:spPr>
        <p:txBody>
          <a:bodyPr/>
          <a:lstStyle/>
          <a:p>
            <a:r>
              <a:rPr lang="en-US" dirty="0"/>
              <a:t>Regression of operational performance depending on the awareness of TQM</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02C41E31-86D0-454C-B860-622C985D8473}"/>
                  </a:ext>
                </a:extLst>
              </p:cNvPr>
              <p:cNvGraphicFramePr>
                <a:graphicFrameLocks noGrp="1"/>
              </p:cNvGraphicFramePr>
              <p:nvPr>
                <p:extLst>
                  <p:ext uri="{D42A27DB-BD31-4B8C-83A1-F6EECF244321}">
                    <p14:modId xmlns:p14="http://schemas.microsoft.com/office/powerpoint/2010/main" val="844168468"/>
                  </p:ext>
                </p:extLst>
              </p:nvPr>
            </p:nvGraphicFramePr>
            <p:xfrm>
              <a:off x="2197729" y="3085680"/>
              <a:ext cx="7796538" cy="2964264"/>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2505583059"/>
                        </a:ext>
                      </a:extLst>
                    </a:gridCol>
                    <a:gridCol w="1948718">
                      <a:extLst>
                        <a:ext uri="{9D8B030D-6E8A-4147-A177-3AD203B41FA5}">
                          <a16:colId xmlns:a16="http://schemas.microsoft.com/office/drawing/2014/main" val="2813251503"/>
                        </a:ext>
                      </a:extLst>
                    </a:gridCol>
                    <a:gridCol w="1949551">
                      <a:extLst>
                        <a:ext uri="{9D8B030D-6E8A-4147-A177-3AD203B41FA5}">
                          <a16:colId xmlns:a16="http://schemas.microsoft.com/office/drawing/2014/main" val="355932631"/>
                        </a:ext>
                      </a:extLst>
                    </a:gridCol>
                    <a:gridCol w="1949551">
                      <a:extLst>
                        <a:ext uri="{9D8B030D-6E8A-4147-A177-3AD203B41FA5}">
                          <a16:colId xmlns:a16="http://schemas.microsoft.com/office/drawing/2014/main" val="2067793909"/>
                        </a:ext>
                      </a:extLst>
                    </a:gridCol>
                  </a:tblGrid>
                  <a:tr h="619527">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i="1">
                                      <a:effectLst/>
                                      <a:latin typeface="Cambria Math" panose="02040503050406030204" pitchFamily="18" charset="0"/>
                                    </a:rPr>
                                  </m:ctrlPr>
                                </m:sSupPr>
                                <m:e>
                                  <m:r>
                                    <a:rPr lang="en-US" sz="1200">
                                      <a:effectLst/>
                                      <a:latin typeface="Cambria Math"/>
                                    </a:rPr>
                                    <m:t>𝑅</m:t>
                                  </m:r>
                                </m:e>
                                <m:sup>
                                  <m:r>
                                    <a:rPr lang="en-US" sz="1200">
                                      <a:effectLst/>
                                      <a:latin typeface="Cambria Math"/>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26917206"/>
                      </a:ext>
                    </a:extLst>
                  </a:tr>
                  <a:tr h="552842">
                    <a:tc>
                      <a:txBody>
                        <a:bodyPr/>
                        <a:lstStyle/>
                        <a:p>
                          <a:pPr marL="0" marR="0" algn="ctr">
                            <a:lnSpc>
                              <a:spcPct val="150000"/>
                            </a:lnSpc>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55.96%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54.22%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0.3417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2501672"/>
                      </a:ext>
                    </a:extLst>
                  </a:tr>
                  <a:tr h="1791895">
                    <a:tc gridSpan="4">
                      <a:txBody>
                        <a:bodyPr/>
                        <a:lstStyle/>
                        <a:p>
                          <a:pPr marL="0" marR="0">
                            <a:lnSpc>
                              <a:spcPct val="150000"/>
                            </a:lnSpc>
                            <a:spcBef>
                              <a:spcPts val="0"/>
                            </a:spcBef>
                            <a:spcAft>
                              <a:spcPts val="0"/>
                            </a:spcAft>
                          </a:pPr>
                          <a:r>
                            <a:rPr lang="en-US" sz="1600" b="1" dirty="0">
                              <a:effectLst/>
                            </a:rPr>
                            <a:t>Regression equation:</a:t>
                          </a:r>
                        </a:p>
                        <a:p>
                          <a:pPr marL="0" marR="0">
                            <a:lnSpc>
                              <a:spcPct val="150000"/>
                            </a:lnSpc>
                            <a:spcBef>
                              <a:spcPts val="0"/>
                            </a:spcBef>
                            <a:spcAft>
                              <a:spcPts val="0"/>
                            </a:spcAft>
                          </a:pPr>
                          <a:r>
                            <a:rPr lang="en-US" sz="1600" b="1" dirty="0">
                              <a:effectLst/>
                            </a:rPr>
                            <a:t>KPI awareness equation = AVG OP = 0.678 + 0.3561 AVG.AW + 0.0174 AVG.IM + 0.256 AVG.IMP + 0.1499 AVG.OBS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30015163"/>
                      </a:ext>
                    </a:extLst>
                  </a:tr>
                </a:tbl>
              </a:graphicData>
            </a:graphic>
          </p:graphicFrame>
        </mc:Choice>
        <mc:Fallback>
          <p:graphicFrame>
            <p:nvGraphicFramePr>
              <p:cNvPr id="4" name="Table 3">
                <a:extLst>
                  <a:ext uri="{FF2B5EF4-FFF2-40B4-BE49-F238E27FC236}">
                    <a16:creationId xmlns:a16="http://schemas.microsoft.com/office/drawing/2014/main" id="{02C41E31-86D0-454C-B860-622C985D8473}"/>
                  </a:ext>
                </a:extLst>
              </p:cNvPr>
              <p:cNvGraphicFramePr>
                <a:graphicFrameLocks noGrp="1"/>
              </p:cNvGraphicFramePr>
              <p:nvPr>
                <p:extLst>
                  <p:ext uri="{D42A27DB-BD31-4B8C-83A1-F6EECF244321}">
                    <p14:modId xmlns:p14="http://schemas.microsoft.com/office/powerpoint/2010/main" val="844168468"/>
                  </p:ext>
                </p:extLst>
              </p:nvPr>
            </p:nvGraphicFramePr>
            <p:xfrm>
              <a:off x="2197729" y="3085680"/>
              <a:ext cx="7796538" cy="2964264"/>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2505583059"/>
                        </a:ext>
                      </a:extLst>
                    </a:gridCol>
                    <a:gridCol w="1948718">
                      <a:extLst>
                        <a:ext uri="{9D8B030D-6E8A-4147-A177-3AD203B41FA5}">
                          <a16:colId xmlns:a16="http://schemas.microsoft.com/office/drawing/2014/main" val="2813251503"/>
                        </a:ext>
                      </a:extLst>
                    </a:gridCol>
                    <a:gridCol w="1949551">
                      <a:extLst>
                        <a:ext uri="{9D8B030D-6E8A-4147-A177-3AD203B41FA5}">
                          <a16:colId xmlns:a16="http://schemas.microsoft.com/office/drawing/2014/main" val="355932631"/>
                        </a:ext>
                      </a:extLst>
                    </a:gridCol>
                    <a:gridCol w="1949551">
                      <a:extLst>
                        <a:ext uri="{9D8B030D-6E8A-4147-A177-3AD203B41FA5}">
                          <a16:colId xmlns:a16="http://schemas.microsoft.com/office/drawing/2014/main" val="2067793909"/>
                        </a:ext>
                      </a:extLst>
                    </a:gridCol>
                  </a:tblGrid>
                  <a:tr h="619527">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980" r="-201250" b="-379412"/>
                          </a:stretch>
                        </a:blipFill>
                      </a:tcPr>
                    </a:tc>
                    <a:tc>
                      <a:txBody>
                        <a:bodyPr/>
                        <a:lstStyle/>
                        <a:p>
                          <a:endParaRPr lang="en-US"/>
                        </a:p>
                      </a:txBody>
                      <a:tcPr marL="68580" marR="68580" marT="0" marB="0">
                        <a:blipFill>
                          <a:blip r:embed="rId2"/>
                          <a:stretch>
                            <a:fillRect l="-200312" t="-980" r="-101250" b="-379412"/>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26917206"/>
                      </a:ext>
                    </a:extLst>
                  </a:tr>
                  <a:tr h="552842">
                    <a:tc>
                      <a:txBody>
                        <a:bodyPr/>
                        <a:lstStyle/>
                        <a:p>
                          <a:pPr marL="0" marR="0" algn="ctr">
                            <a:lnSpc>
                              <a:spcPct val="150000"/>
                            </a:lnSpc>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55.96%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54.22%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0.3417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2501672"/>
                      </a:ext>
                    </a:extLst>
                  </a:tr>
                  <a:tr h="1791895">
                    <a:tc gridSpan="4">
                      <a:txBody>
                        <a:bodyPr/>
                        <a:lstStyle/>
                        <a:p>
                          <a:pPr marL="0" marR="0">
                            <a:lnSpc>
                              <a:spcPct val="150000"/>
                            </a:lnSpc>
                            <a:spcBef>
                              <a:spcPts val="0"/>
                            </a:spcBef>
                            <a:spcAft>
                              <a:spcPts val="0"/>
                            </a:spcAft>
                          </a:pPr>
                          <a:r>
                            <a:rPr lang="en-US" sz="1600" b="1" dirty="0">
                              <a:effectLst/>
                            </a:rPr>
                            <a:t>Regression equation:</a:t>
                          </a:r>
                        </a:p>
                        <a:p>
                          <a:pPr marL="0" marR="0">
                            <a:lnSpc>
                              <a:spcPct val="150000"/>
                            </a:lnSpc>
                            <a:spcBef>
                              <a:spcPts val="0"/>
                            </a:spcBef>
                            <a:spcAft>
                              <a:spcPts val="0"/>
                            </a:spcAft>
                          </a:pPr>
                          <a:r>
                            <a:rPr lang="en-US" sz="1600" b="1" dirty="0">
                              <a:effectLst/>
                            </a:rPr>
                            <a:t>KPI awareness equation = AVG OP = 0.678 + 0.3561 AVG.AW + 0.0174 AVG.IM + 0.256 AVG.IMP + 0.1499 AVG.OBS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30015163"/>
                      </a:ext>
                    </a:extLst>
                  </a:tr>
                </a:tbl>
              </a:graphicData>
            </a:graphic>
          </p:graphicFrame>
        </mc:Fallback>
      </mc:AlternateContent>
    </p:spTree>
    <p:extLst>
      <p:ext uri="{BB962C8B-B14F-4D97-AF65-F5344CB8AC3E}">
        <p14:creationId xmlns:p14="http://schemas.microsoft.com/office/powerpoint/2010/main" val="538739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87433-68DB-4210-B088-48B2915787C7}"/>
              </a:ext>
            </a:extLst>
          </p:cNvPr>
          <p:cNvSpPr>
            <a:spLocks noGrp="1"/>
          </p:cNvSpPr>
          <p:nvPr>
            <p:ph type="title"/>
          </p:nvPr>
        </p:nvSpPr>
        <p:spPr>
          <a:xfrm>
            <a:off x="2116834" y="808056"/>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5DEE89CB-ECFD-46A6-B184-EFD7CA7901BC}"/>
              </a:ext>
            </a:extLst>
          </p:cNvPr>
          <p:cNvPicPr>
            <a:picLocks noGrp="1" noChangeAspect="1"/>
          </p:cNvPicPr>
          <p:nvPr>
            <p:ph idx="1"/>
          </p:nvPr>
        </p:nvPicPr>
        <p:blipFill>
          <a:blip r:embed="rId2"/>
          <a:stretch>
            <a:fillRect/>
          </a:stretch>
        </p:blipFill>
        <p:spPr>
          <a:xfrm>
            <a:off x="3069556" y="2052619"/>
            <a:ext cx="6052888" cy="3997325"/>
          </a:xfrm>
        </p:spPr>
      </p:pic>
    </p:spTree>
    <p:extLst>
      <p:ext uri="{BB962C8B-B14F-4D97-AF65-F5344CB8AC3E}">
        <p14:creationId xmlns:p14="http://schemas.microsoft.com/office/powerpoint/2010/main" val="27008099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B161E-9219-40B3-AAD0-3C7CA8DF40FF}"/>
              </a:ext>
            </a:extLst>
          </p:cNvPr>
          <p:cNvSpPr>
            <a:spLocks noGrp="1"/>
          </p:cNvSpPr>
          <p:nvPr>
            <p:ph type="title"/>
          </p:nvPr>
        </p:nvSpPr>
        <p:spPr>
          <a:xfrm>
            <a:off x="2116834" y="808056"/>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C54D77FD-1162-4696-B939-80FE37345192}"/>
              </a:ext>
            </a:extLst>
          </p:cNvPr>
          <p:cNvSpPr>
            <a:spLocks noGrp="1"/>
          </p:cNvSpPr>
          <p:nvPr>
            <p:ph idx="1"/>
          </p:nvPr>
        </p:nvSpPr>
        <p:spPr>
          <a:xfrm>
            <a:off x="2197730" y="2052116"/>
            <a:ext cx="7796540" cy="3997828"/>
          </a:xfrm>
        </p:spPr>
        <p:txBody>
          <a:bodyPr/>
          <a:lstStyle/>
          <a:p>
            <a:r>
              <a:rPr lang="en-US" dirty="0"/>
              <a:t>Regression of employee performance depending on the awareness of TQM</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7004971F-6E21-4B9E-BB65-32F260258C58}"/>
                  </a:ext>
                </a:extLst>
              </p:cNvPr>
              <p:cNvGraphicFramePr>
                <a:graphicFrameLocks noGrp="1"/>
              </p:cNvGraphicFramePr>
              <p:nvPr>
                <p:extLst>
                  <p:ext uri="{D42A27DB-BD31-4B8C-83A1-F6EECF244321}">
                    <p14:modId xmlns:p14="http://schemas.microsoft.com/office/powerpoint/2010/main" val="2222036462"/>
                  </p:ext>
                </p:extLst>
              </p:nvPr>
            </p:nvGraphicFramePr>
            <p:xfrm>
              <a:off x="2197730" y="3072801"/>
              <a:ext cx="7796540" cy="2977142"/>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968534183"/>
                        </a:ext>
                      </a:extLst>
                    </a:gridCol>
                    <a:gridCol w="1948718">
                      <a:extLst>
                        <a:ext uri="{9D8B030D-6E8A-4147-A177-3AD203B41FA5}">
                          <a16:colId xmlns:a16="http://schemas.microsoft.com/office/drawing/2014/main" val="802273760"/>
                        </a:ext>
                      </a:extLst>
                    </a:gridCol>
                    <a:gridCol w="1949552">
                      <a:extLst>
                        <a:ext uri="{9D8B030D-6E8A-4147-A177-3AD203B41FA5}">
                          <a16:colId xmlns:a16="http://schemas.microsoft.com/office/drawing/2014/main" val="2348413304"/>
                        </a:ext>
                      </a:extLst>
                    </a:gridCol>
                    <a:gridCol w="1949552">
                      <a:extLst>
                        <a:ext uri="{9D8B030D-6E8A-4147-A177-3AD203B41FA5}">
                          <a16:colId xmlns:a16="http://schemas.microsoft.com/office/drawing/2014/main" val="2853664570"/>
                        </a:ext>
                      </a:extLst>
                    </a:gridCol>
                  </a:tblGrid>
                  <a:tr h="63333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a:effectLst/>
                                      </a:rPr>
                                    </m:ctrlPr>
                                  </m:sSupPr>
                                  <m:e>
                                    <m:r>
                                      <a:rPr lang="en-US" sz="1200">
                                        <a:effectLst/>
                                      </a:rPr>
                                      <m:t>𝑅</m:t>
                                    </m:r>
                                  </m:e>
                                  <m:sup>
                                    <m:r>
                                      <a:rPr lang="en-US" sz="1200">
                                        <a:effectLst/>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a:effectLst/>
                                    </a:rPr>
                                  </m:ctrlPr>
                                </m:sSupPr>
                                <m:e>
                                  <m:r>
                                    <a:rPr lang="en-US" sz="1200">
                                      <a:effectLst/>
                                    </a:rPr>
                                    <m:t>𝑅</m:t>
                                  </m:r>
                                </m:e>
                                <m:sup>
                                  <m:r>
                                    <a:rPr lang="en-US" sz="1200">
                                      <a:effectLst/>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73409665"/>
                      </a:ext>
                    </a:extLst>
                  </a:tr>
                  <a:tr h="552624">
                    <a:tc>
                      <a:txBody>
                        <a:bodyPr/>
                        <a:lstStyle/>
                        <a:p>
                          <a:pPr marL="0" marR="0" algn="ctr">
                            <a:lnSpc>
                              <a:spcPct val="150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65.16%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0.2826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83027599"/>
                      </a:ext>
                    </a:extLst>
                  </a:tr>
                  <a:tr h="1791188">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EMP = 0.812 + 0.3695 AVG.AW + 0.0170 AVG.IM + 0.3594 AVG.IMP + 0.0856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93479649"/>
                      </a:ext>
                    </a:extLst>
                  </a:tr>
                </a:tbl>
              </a:graphicData>
            </a:graphic>
          </p:graphicFrame>
        </mc:Choice>
        <mc:Fallback>
          <p:graphicFrame>
            <p:nvGraphicFramePr>
              <p:cNvPr id="4" name="Table 3">
                <a:extLst>
                  <a:ext uri="{FF2B5EF4-FFF2-40B4-BE49-F238E27FC236}">
                    <a16:creationId xmlns:a16="http://schemas.microsoft.com/office/drawing/2014/main" id="{7004971F-6E21-4B9E-BB65-32F260258C58}"/>
                  </a:ext>
                </a:extLst>
              </p:cNvPr>
              <p:cNvGraphicFramePr>
                <a:graphicFrameLocks noGrp="1"/>
              </p:cNvGraphicFramePr>
              <p:nvPr>
                <p:extLst>
                  <p:ext uri="{D42A27DB-BD31-4B8C-83A1-F6EECF244321}">
                    <p14:modId xmlns:p14="http://schemas.microsoft.com/office/powerpoint/2010/main" val="2222036462"/>
                  </p:ext>
                </p:extLst>
              </p:nvPr>
            </p:nvGraphicFramePr>
            <p:xfrm>
              <a:off x="2197730" y="3072801"/>
              <a:ext cx="7796540" cy="2977142"/>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968534183"/>
                        </a:ext>
                      </a:extLst>
                    </a:gridCol>
                    <a:gridCol w="1948718">
                      <a:extLst>
                        <a:ext uri="{9D8B030D-6E8A-4147-A177-3AD203B41FA5}">
                          <a16:colId xmlns:a16="http://schemas.microsoft.com/office/drawing/2014/main" val="802273760"/>
                        </a:ext>
                      </a:extLst>
                    </a:gridCol>
                    <a:gridCol w="1949552">
                      <a:extLst>
                        <a:ext uri="{9D8B030D-6E8A-4147-A177-3AD203B41FA5}">
                          <a16:colId xmlns:a16="http://schemas.microsoft.com/office/drawing/2014/main" val="2348413304"/>
                        </a:ext>
                      </a:extLst>
                    </a:gridCol>
                    <a:gridCol w="1949552">
                      <a:extLst>
                        <a:ext uri="{9D8B030D-6E8A-4147-A177-3AD203B41FA5}">
                          <a16:colId xmlns:a16="http://schemas.microsoft.com/office/drawing/2014/main" val="2853664570"/>
                        </a:ext>
                      </a:extLst>
                    </a:gridCol>
                  </a:tblGrid>
                  <a:tr h="63333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962" r="-201250" b="-372115"/>
                          </a:stretch>
                        </a:blipFill>
                      </a:tcPr>
                    </a:tc>
                    <a:tc>
                      <a:txBody>
                        <a:bodyPr/>
                        <a:lstStyle/>
                        <a:p>
                          <a:endParaRPr lang="en-US"/>
                        </a:p>
                      </a:txBody>
                      <a:tcPr marL="68580" marR="68580" marT="0" marB="0">
                        <a:blipFill>
                          <a:blip r:embed="rId2"/>
                          <a:stretch>
                            <a:fillRect l="-200312" t="-962" r="-101250" b="-372115"/>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73409665"/>
                      </a:ext>
                    </a:extLst>
                  </a:tr>
                  <a:tr h="552624">
                    <a:tc>
                      <a:txBody>
                        <a:bodyPr/>
                        <a:lstStyle/>
                        <a:p>
                          <a:pPr marL="0" marR="0" algn="ctr">
                            <a:lnSpc>
                              <a:spcPct val="150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65.16%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0.2826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83027599"/>
                      </a:ext>
                    </a:extLst>
                  </a:tr>
                  <a:tr h="1791188">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EMP = 0.812 + 0.3695 AVG.AW + 0.0170 AVG.IM + 0.3594 AVG.IMP + 0.0856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93479649"/>
                      </a:ext>
                    </a:extLst>
                  </a:tr>
                </a:tbl>
              </a:graphicData>
            </a:graphic>
          </p:graphicFrame>
        </mc:Fallback>
      </mc:AlternateContent>
    </p:spTree>
    <p:extLst>
      <p:ext uri="{BB962C8B-B14F-4D97-AF65-F5344CB8AC3E}">
        <p14:creationId xmlns:p14="http://schemas.microsoft.com/office/powerpoint/2010/main" val="17141575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7C318-ADB2-4B22-B2AB-BBDEFC349737}"/>
              </a:ext>
            </a:extLst>
          </p:cNvPr>
          <p:cNvSpPr>
            <a:spLocks noGrp="1"/>
          </p:cNvSpPr>
          <p:nvPr>
            <p:ph type="title"/>
          </p:nvPr>
        </p:nvSpPr>
        <p:spPr>
          <a:xfrm>
            <a:off x="2116834" y="808056"/>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C7DFF56B-D7B8-4B21-9EBC-9870DCA3AA98}"/>
              </a:ext>
            </a:extLst>
          </p:cNvPr>
          <p:cNvPicPr>
            <a:picLocks noGrp="1" noChangeAspect="1"/>
          </p:cNvPicPr>
          <p:nvPr>
            <p:ph idx="1"/>
          </p:nvPr>
        </p:nvPicPr>
        <p:blipFill>
          <a:blip r:embed="rId2"/>
          <a:stretch>
            <a:fillRect/>
          </a:stretch>
        </p:blipFill>
        <p:spPr>
          <a:xfrm>
            <a:off x="3065885" y="2052619"/>
            <a:ext cx="6060230" cy="3997325"/>
          </a:xfrm>
        </p:spPr>
      </p:pic>
    </p:spTree>
    <p:extLst>
      <p:ext uri="{BB962C8B-B14F-4D97-AF65-F5344CB8AC3E}">
        <p14:creationId xmlns:p14="http://schemas.microsoft.com/office/powerpoint/2010/main" val="3082519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ADFB4-98FA-4931-8723-B116F7870C88}"/>
              </a:ext>
            </a:extLst>
          </p:cNvPr>
          <p:cNvSpPr>
            <a:spLocks noGrp="1"/>
          </p:cNvSpPr>
          <p:nvPr>
            <p:ph type="title"/>
          </p:nvPr>
        </p:nvSpPr>
        <p:spPr>
          <a:xfrm>
            <a:off x="2116834" y="804929"/>
            <a:ext cx="7958331" cy="1077229"/>
          </a:xfrm>
        </p:spPr>
        <p:txBody>
          <a:bodyPr/>
          <a:lstStyle/>
          <a:p>
            <a:pPr algn="l"/>
            <a:r>
              <a:rPr lang="en-US" dirty="0"/>
              <a:t>Regression</a:t>
            </a:r>
          </a:p>
        </p:txBody>
      </p:sp>
      <p:sp>
        <p:nvSpPr>
          <p:cNvPr id="3" name="Content Placeholder 2">
            <a:extLst>
              <a:ext uri="{FF2B5EF4-FFF2-40B4-BE49-F238E27FC236}">
                <a16:creationId xmlns:a16="http://schemas.microsoft.com/office/drawing/2014/main" id="{5AADE114-E115-4DB2-9D6B-BF781B81C4D7}"/>
              </a:ext>
            </a:extLst>
          </p:cNvPr>
          <p:cNvSpPr>
            <a:spLocks noGrp="1"/>
          </p:cNvSpPr>
          <p:nvPr>
            <p:ph idx="1"/>
          </p:nvPr>
        </p:nvSpPr>
        <p:spPr>
          <a:xfrm>
            <a:off x="2197730" y="2055243"/>
            <a:ext cx="7796540" cy="3997828"/>
          </a:xfrm>
        </p:spPr>
        <p:txBody>
          <a:bodyPr/>
          <a:lstStyle/>
          <a:p>
            <a:r>
              <a:rPr lang="en-US" dirty="0"/>
              <a:t>Regression of customer satisfaction depending on the awareness of TQM </a:t>
            </a:r>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FA3B181B-63F0-48FA-A871-FA9D5340469A}"/>
                  </a:ext>
                </a:extLst>
              </p:cNvPr>
              <p:cNvGraphicFramePr>
                <a:graphicFrameLocks noGrp="1"/>
              </p:cNvGraphicFramePr>
              <p:nvPr>
                <p:extLst>
                  <p:ext uri="{D42A27DB-BD31-4B8C-83A1-F6EECF244321}">
                    <p14:modId xmlns:p14="http://schemas.microsoft.com/office/powerpoint/2010/main" val="2081468272"/>
                  </p:ext>
                </p:extLst>
              </p:nvPr>
            </p:nvGraphicFramePr>
            <p:xfrm>
              <a:off x="2197730" y="3072801"/>
              <a:ext cx="7796540" cy="2977142"/>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4110726005"/>
                        </a:ext>
                      </a:extLst>
                    </a:gridCol>
                    <a:gridCol w="1948718">
                      <a:extLst>
                        <a:ext uri="{9D8B030D-6E8A-4147-A177-3AD203B41FA5}">
                          <a16:colId xmlns:a16="http://schemas.microsoft.com/office/drawing/2014/main" val="2177883679"/>
                        </a:ext>
                      </a:extLst>
                    </a:gridCol>
                    <a:gridCol w="1949552">
                      <a:extLst>
                        <a:ext uri="{9D8B030D-6E8A-4147-A177-3AD203B41FA5}">
                          <a16:colId xmlns:a16="http://schemas.microsoft.com/office/drawing/2014/main" val="1413223846"/>
                        </a:ext>
                      </a:extLst>
                    </a:gridCol>
                    <a:gridCol w="1949552">
                      <a:extLst>
                        <a:ext uri="{9D8B030D-6E8A-4147-A177-3AD203B41FA5}">
                          <a16:colId xmlns:a16="http://schemas.microsoft.com/office/drawing/2014/main" val="2841043028"/>
                        </a:ext>
                      </a:extLst>
                    </a:gridCol>
                  </a:tblGrid>
                  <a:tr h="63333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a:effectLst/>
                                      </a:rPr>
                                    </m:ctrlPr>
                                  </m:sSupPr>
                                  <m:e>
                                    <m:r>
                                      <a:rPr lang="en-US" sz="1200">
                                        <a:effectLst/>
                                      </a:rPr>
                                      <m:t>𝑅</m:t>
                                    </m:r>
                                  </m:e>
                                  <m:sup>
                                    <m:r>
                                      <a:rPr lang="en-US" sz="1200">
                                        <a:effectLst/>
                                      </a:rPr>
                                      <m:t>2</m:t>
                                    </m:r>
                                  </m:sup>
                                </m:sSup>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a:effectLst/>
                                    </a:rPr>
                                  </m:ctrlPr>
                                </m:sSupPr>
                                <m:e>
                                  <m:r>
                                    <a:rPr lang="en-US" sz="1200">
                                      <a:effectLst/>
                                    </a:rPr>
                                    <m:t>𝑅</m:t>
                                  </m:r>
                                </m:e>
                                <m:sup>
                                  <m:r>
                                    <a:rPr lang="en-US" sz="1200">
                                      <a:effectLst/>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95754214"/>
                      </a:ext>
                    </a:extLst>
                  </a:tr>
                  <a:tr h="552624">
                    <a:tc>
                      <a:txBody>
                        <a:bodyPr/>
                        <a:lstStyle/>
                        <a:p>
                          <a:pPr marL="0" marR="0" algn="ctr">
                            <a:lnSpc>
                              <a:spcPct val="150000"/>
                            </a:lnSpc>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30.07%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27.30%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0.3523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62084956"/>
                      </a:ext>
                    </a:extLst>
                  </a:tr>
                  <a:tr h="1791188">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CUST = 2.683 + 0.3507 AVG.AW + 0.049 AVG.IM + 0.074 AVG.IMP - 0.0519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43314958"/>
                      </a:ext>
                    </a:extLst>
                  </a:tr>
                </a:tbl>
              </a:graphicData>
            </a:graphic>
          </p:graphicFrame>
        </mc:Choice>
        <mc:Fallback>
          <p:graphicFrame>
            <p:nvGraphicFramePr>
              <p:cNvPr id="4" name="Table 3">
                <a:extLst>
                  <a:ext uri="{FF2B5EF4-FFF2-40B4-BE49-F238E27FC236}">
                    <a16:creationId xmlns:a16="http://schemas.microsoft.com/office/drawing/2014/main" id="{FA3B181B-63F0-48FA-A871-FA9D5340469A}"/>
                  </a:ext>
                </a:extLst>
              </p:cNvPr>
              <p:cNvGraphicFramePr>
                <a:graphicFrameLocks noGrp="1"/>
              </p:cNvGraphicFramePr>
              <p:nvPr>
                <p:extLst>
                  <p:ext uri="{D42A27DB-BD31-4B8C-83A1-F6EECF244321}">
                    <p14:modId xmlns:p14="http://schemas.microsoft.com/office/powerpoint/2010/main" val="2081468272"/>
                  </p:ext>
                </p:extLst>
              </p:nvPr>
            </p:nvGraphicFramePr>
            <p:xfrm>
              <a:off x="2197730" y="3072801"/>
              <a:ext cx="7796540" cy="2977142"/>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4110726005"/>
                        </a:ext>
                      </a:extLst>
                    </a:gridCol>
                    <a:gridCol w="1948718">
                      <a:extLst>
                        <a:ext uri="{9D8B030D-6E8A-4147-A177-3AD203B41FA5}">
                          <a16:colId xmlns:a16="http://schemas.microsoft.com/office/drawing/2014/main" val="2177883679"/>
                        </a:ext>
                      </a:extLst>
                    </a:gridCol>
                    <a:gridCol w="1949552">
                      <a:extLst>
                        <a:ext uri="{9D8B030D-6E8A-4147-A177-3AD203B41FA5}">
                          <a16:colId xmlns:a16="http://schemas.microsoft.com/office/drawing/2014/main" val="1413223846"/>
                        </a:ext>
                      </a:extLst>
                    </a:gridCol>
                    <a:gridCol w="1949552">
                      <a:extLst>
                        <a:ext uri="{9D8B030D-6E8A-4147-A177-3AD203B41FA5}">
                          <a16:colId xmlns:a16="http://schemas.microsoft.com/office/drawing/2014/main" val="2841043028"/>
                        </a:ext>
                      </a:extLst>
                    </a:gridCol>
                  </a:tblGrid>
                  <a:tr h="633330">
                    <a:tc>
                      <a:txBody>
                        <a:bodyPr/>
                        <a:lstStyle/>
                        <a:p>
                          <a:pPr marL="0" marR="0" algn="ctr">
                            <a:lnSpc>
                              <a:spcPct val="150000"/>
                            </a:lnSpc>
                            <a:spcBef>
                              <a:spcPts val="0"/>
                            </a:spcBef>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962" r="-201250" b="-372115"/>
                          </a:stretch>
                        </a:blipFill>
                      </a:tcPr>
                    </a:tc>
                    <a:tc>
                      <a:txBody>
                        <a:bodyPr/>
                        <a:lstStyle/>
                        <a:p>
                          <a:endParaRPr lang="en-US"/>
                        </a:p>
                      </a:txBody>
                      <a:tcPr marL="68580" marR="68580" marT="0" marB="0">
                        <a:blipFill>
                          <a:blip r:embed="rId2"/>
                          <a:stretch>
                            <a:fillRect l="-200312" t="-962" r="-101250" b="-372115"/>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95754214"/>
                      </a:ext>
                    </a:extLst>
                  </a:tr>
                  <a:tr h="552624">
                    <a:tc>
                      <a:txBody>
                        <a:bodyPr/>
                        <a:lstStyle/>
                        <a:p>
                          <a:pPr marL="0" marR="0" algn="ctr">
                            <a:lnSpc>
                              <a:spcPct val="150000"/>
                            </a:lnSpc>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30.07%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27.30%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0.3523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62084956"/>
                      </a:ext>
                    </a:extLst>
                  </a:tr>
                  <a:tr h="1791188">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AVG CUST = 2.683 + 0.3507 AVG.AW + 0.049 AVG.IM + 0.074 AVG.IMP - 0.0519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43314958"/>
                      </a:ext>
                    </a:extLst>
                  </a:tr>
                </a:tbl>
              </a:graphicData>
            </a:graphic>
          </p:graphicFrame>
        </mc:Fallback>
      </mc:AlternateContent>
    </p:spTree>
    <p:extLst>
      <p:ext uri="{BB962C8B-B14F-4D97-AF65-F5344CB8AC3E}">
        <p14:creationId xmlns:p14="http://schemas.microsoft.com/office/powerpoint/2010/main" val="3057384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06AE-BBDA-4388-87DC-A577FA46096D}"/>
              </a:ext>
            </a:extLst>
          </p:cNvPr>
          <p:cNvSpPr>
            <a:spLocks noGrp="1"/>
          </p:cNvSpPr>
          <p:nvPr>
            <p:ph type="title"/>
          </p:nvPr>
        </p:nvSpPr>
        <p:spPr>
          <a:xfrm>
            <a:off x="2116834" y="808056"/>
            <a:ext cx="7958331" cy="1077229"/>
          </a:xfrm>
        </p:spPr>
        <p:txBody>
          <a:bodyPr/>
          <a:lstStyle/>
          <a:p>
            <a:pPr algn="l"/>
            <a:r>
              <a:rPr lang="en-US" dirty="0"/>
              <a:t>Objectives </a:t>
            </a:r>
          </a:p>
        </p:txBody>
      </p:sp>
      <p:sp>
        <p:nvSpPr>
          <p:cNvPr id="3" name="Content Placeholder 2">
            <a:extLst>
              <a:ext uri="{FF2B5EF4-FFF2-40B4-BE49-F238E27FC236}">
                <a16:creationId xmlns:a16="http://schemas.microsoft.com/office/drawing/2014/main" id="{21117FD6-F574-42FC-B488-A67542F0C1E9}"/>
              </a:ext>
            </a:extLst>
          </p:cNvPr>
          <p:cNvSpPr>
            <a:spLocks noGrp="1"/>
          </p:cNvSpPr>
          <p:nvPr>
            <p:ph idx="1"/>
          </p:nvPr>
        </p:nvSpPr>
        <p:spPr>
          <a:xfrm>
            <a:off x="2197729" y="2072232"/>
            <a:ext cx="7796540" cy="3997828"/>
          </a:xfrm>
        </p:spPr>
        <p:txBody>
          <a:bodyPr>
            <a:normAutofit/>
          </a:bodyPr>
          <a:lstStyle/>
          <a:p>
            <a:pPr lvl="0"/>
            <a:r>
              <a:rPr lang="en-US" dirty="0"/>
              <a:t>   Assessing the level of awareness of TQM implementation as perceived by top and middle management of Palestinian insurance companies. </a:t>
            </a:r>
          </a:p>
          <a:p>
            <a:pPr lvl="0"/>
            <a:r>
              <a:rPr lang="en-US" dirty="0"/>
              <a:t>   Investigating the awareness of the impact of TQM implantation on organizational performance indicators.</a:t>
            </a:r>
          </a:p>
          <a:p>
            <a:pPr lvl="0"/>
            <a:r>
              <a:rPr lang="en-US" dirty="0"/>
              <a:t>   Identifying the main obstacles to implementing TQM.</a:t>
            </a:r>
          </a:p>
          <a:p>
            <a:pPr lvl="0"/>
            <a:r>
              <a:rPr lang="en-US" dirty="0"/>
              <a:t>   Assessing the impact of demographic variables on awareness of top and middle managers in TQM principles.</a:t>
            </a:r>
          </a:p>
          <a:p>
            <a:pPr lvl="0"/>
            <a:endParaRPr lang="en-US" dirty="0"/>
          </a:p>
        </p:txBody>
      </p:sp>
    </p:spTree>
    <p:extLst>
      <p:ext uri="{BB962C8B-B14F-4D97-AF65-F5344CB8AC3E}">
        <p14:creationId xmlns:p14="http://schemas.microsoft.com/office/powerpoint/2010/main" val="3777710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DCE44-93E1-4F25-8FF3-C74C599D2029}"/>
              </a:ext>
            </a:extLst>
          </p:cNvPr>
          <p:cNvSpPr>
            <a:spLocks noGrp="1"/>
          </p:cNvSpPr>
          <p:nvPr>
            <p:ph type="title"/>
          </p:nvPr>
        </p:nvSpPr>
        <p:spPr>
          <a:xfrm>
            <a:off x="2116833" y="808056"/>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D2BB0990-0509-4BAB-B5F7-2C63A54E957E}"/>
              </a:ext>
            </a:extLst>
          </p:cNvPr>
          <p:cNvPicPr>
            <a:picLocks noGrp="1" noChangeAspect="1"/>
          </p:cNvPicPr>
          <p:nvPr>
            <p:ph idx="1"/>
          </p:nvPr>
        </p:nvPicPr>
        <p:blipFill>
          <a:blip r:embed="rId2"/>
          <a:stretch>
            <a:fillRect/>
          </a:stretch>
        </p:blipFill>
        <p:spPr>
          <a:xfrm>
            <a:off x="3042388" y="2052619"/>
            <a:ext cx="6107223" cy="3997325"/>
          </a:xfrm>
        </p:spPr>
      </p:pic>
    </p:spTree>
    <p:extLst>
      <p:ext uri="{BB962C8B-B14F-4D97-AF65-F5344CB8AC3E}">
        <p14:creationId xmlns:p14="http://schemas.microsoft.com/office/powerpoint/2010/main" val="29285625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E4C60-E479-422B-A6D4-8598DB0F7BD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1954B1C-D243-4F0F-ACA6-9A56F838F08E}"/>
              </a:ext>
            </a:extLst>
          </p:cNvPr>
          <p:cNvSpPr>
            <a:spLocks noGrp="1"/>
          </p:cNvSpPr>
          <p:nvPr>
            <p:ph idx="1"/>
          </p:nvPr>
        </p:nvSpPr>
        <p:spPr>
          <a:xfrm>
            <a:off x="2197729" y="2052116"/>
            <a:ext cx="7796540" cy="3997828"/>
          </a:xfrm>
        </p:spPr>
        <p:txBody>
          <a:bodyPr>
            <a:normAutofit/>
          </a:bodyPr>
          <a:lstStyle/>
          <a:p>
            <a:endParaRPr lang="en-US" dirty="0"/>
          </a:p>
          <a:p>
            <a:pPr marL="6160" indent="0">
              <a:buNone/>
            </a:pPr>
            <a:r>
              <a:rPr lang="en-US" dirty="0"/>
              <a:t>  </a:t>
            </a:r>
          </a:p>
          <a:p>
            <a:endParaRPr lang="en-US" dirty="0"/>
          </a:p>
          <a:p>
            <a:r>
              <a:rPr lang="en-US" dirty="0"/>
              <a:t>Regression of the awareness of the effect of all of the TQM factors on the company’s KPIs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E4672CDC-B865-4E7A-95A9-58D960D86F2E}"/>
                  </a:ext>
                </a:extLst>
              </p:cNvPr>
              <p:cNvGraphicFramePr>
                <a:graphicFrameLocks noGrp="1"/>
              </p:cNvGraphicFramePr>
              <p:nvPr>
                <p:extLst>
                  <p:ext uri="{D42A27DB-BD31-4B8C-83A1-F6EECF244321}">
                    <p14:modId xmlns:p14="http://schemas.microsoft.com/office/powerpoint/2010/main" val="3012681099"/>
                  </p:ext>
                </p:extLst>
              </p:nvPr>
            </p:nvGraphicFramePr>
            <p:xfrm>
              <a:off x="2197729" y="3034164"/>
              <a:ext cx="7796540" cy="3015780"/>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2585994746"/>
                        </a:ext>
                      </a:extLst>
                    </a:gridCol>
                    <a:gridCol w="1948718">
                      <a:extLst>
                        <a:ext uri="{9D8B030D-6E8A-4147-A177-3AD203B41FA5}">
                          <a16:colId xmlns:a16="http://schemas.microsoft.com/office/drawing/2014/main" val="2816608647"/>
                        </a:ext>
                      </a:extLst>
                    </a:gridCol>
                    <a:gridCol w="1949552">
                      <a:extLst>
                        <a:ext uri="{9D8B030D-6E8A-4147-A177-3AD203B41FA5}">
                          <a16:colId xmlns:a16="http://schemas.microsoft.com/office/drawing/2014/main" val="2217574026"/>
                        </a:ext>
                      </a:extLst>
                    </a:gridCol>
                    <a:gridCol w="1949552">
                      <a:extLst>
                        <a:ext uri="{9D8B030D-6E8A-4147-A177-3AD203B41FA5}">
                          <a16:colId xmlns:a16="http://schemas.microsoft.com/office/drawing/2014/main" val="1731495770"/>
                        </a:ext>
                      </a:extLst>
                    </a:gridCol>
                  </a:tblGrid>
                  <a:tr h="641550">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200">
                                        <a:effectLst/>
                                      </a:rPr>
                                    </m:ctrlPr>
                                  </m:sSupPr>
                                  <m:e>
                                    <m:r>
                                      <a:rPr lang="en-US" sz="1200">
                                        <a:effectLst/>
                                      </a:rPr>
                                      <m:t>𝑅</m:t>
                                    </m:r>
                                  </m:e>
                                  <m:sup>
                                    <m:r>
                                      <a:rPr lang="en-US" sz="1200">
                                        <a:effectLst/>
                                      </a:rPr>
                                      <m:t>2</m:t>
                                    </m:r>
                                  </m:sup>
                                </m:sSup>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Adjusted </a:t>
                          </a:r>
                          <a14:m>
                            <m:oMath xmlns:m="http://schemas.openxmlformats.org/officeDocument/2006/math">
                              <m:sSup>
                                <m:sSupPr>
                                  <m:ctrlPr>
                                    <a:rPr lang="en-US" sz="1200">
                                      <a:effectLst/>
                                    </a:rPr>
                                  </m:ctrlPr>
                                </m:sSupPr>
                                <m:e>
                                  <m:r>
                                    <a:rPr lang="en-US" sz="1200">
                                      <a:effectLst/>
                                    </a:rPr>
                                    <m:t>𝑅</m:t>
                                  </m:r>
                                </m:e>
                                <m:sup>
                                  <m:r>
                                    <a:rPr lang="en-US" sz="1200">
                                      <a:effectLst/>
                                    </a:rPr>
                                    <m:t>2</m:t>
                                  </m:r>
                                </m:sup>
                              </m:sSup>
                            </m:oMath>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93395372"/>
                      </a:ext>
                    </a:extLst>
                  </a:tr>
                  <a:tr h="559796">
                    <a:tc>
                      <a:txBody>
                        <a:bodyPr/>
                        <a:lstStyle/>
                        <a:p>
                          <a:pPr marL="0" marR="0" algn="ctr">
                            <a:lnSpc>
                              <a:spcPct val="150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84.74%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84.13%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0.1711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67513425"/>
                      </a:ext>
                    </a:extLst>
                  </a:tr>
                  <a:tr h="1814434">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0.743 + 0.2257 AVG.AW + 0.3196 AVG.IM + 0.1749 AVG.IMP + 0.1152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51770990"/>
                      </a:ext>
                    </a:extLst>
                  </a:tr>
                </a:tbl>
              </a:graphicData>
            </a:graphic>
          </p:graphicFrame>
        </mc:Choice>
        <mc:Fallback>
          <p:graphicFrame>
            <p:nvGraphicFramePr>
              <p:cNvPr id="4" name="Table 3">
                <a:extLst>
                  <a:ext uri="{FF2B5EF4-FFF2-40B4-BE49-F238E27FC236}">
                    <a16:creationId xmlns:a16="http://schemas.microsoft.com/office/drawing/2014/main" id="{E4672CDC-B865-4E7A-95A9-58D960D86F2E}"/>
                  </a:ext>
                </a:extLst>
              </p:cNvPr>
              <p:cNvGraphicFramePr>
                <a:graphicFrameLocks noGrp="1"/>
              </p:cNvGraphicFramePr>
              <p:nvPr>
                <p:extLst>
                  <p:ext uri="{D42A27DB-BD31-4B8C-83A1-F6EECF244321}">
                    <p14:modId xmlns:p14="http://schemas.microsoft.com/office/powerpoint/2010/main" val="3012681099"/>
                  </p:ext>
                </p:extLst>
              </p:nvPr>
            </p:nvGraphicFramePr>
            <p:xfrm>
              <a:off x="2197729" y="3034164"/>
              <a:ext cx="7796540" cy="3015780"/>
            </p:xfrm>
            <a:graphic>
              <a:graphicData uri="http://schemas.openxmlformats.org/drawingml/2006/table">
                <a:tbl>
                  <a:tblPr firstRow="1" firstCol="1" bandRow="1">
                    <a:tableStyleId>{5C22544A-7EE6-4342-B048-85BDC9FD1C3A}</a:tableStyleId>
                  </a:tblPr>
                  <a:tblGrid>
                    <a:gridCol w="1948718">
                      <a:extLst>
                        <a:ext uri="{9D8B030D-6E8A-4147-A177-3AD203B41FA5}">
                          <a16:colId xmlns:a16="http://schemas.microsoft.com/office/drawing/2014/main" val="2585994746"/>
                        </a:ext>
                      </a:extLst>
                    </a:gridCol>
                    <a:gridCol w="1948718">
                      <a:extLst>
                        <a:ext uri="{9D8B030D-6E8A-4147-A177-3AD203B41FA5}">
                          <a16:colId xmlns:a16="http://schemas.microsoft.com/office/drawing/2014/main" val="2816608647"/>
                        </a:ext>
                      </a:extLst>
                    </a:gridCol>
                    <a:gridCol w="1949552">
                      <a:extLst>
                        <a:ext uri="{9D8B030D-6E8A-4147-A177-3AD203B41FA5}">
                          <a16:colId xmlns:a16="http://schemas.microsoft.com/office/drawing/2014/main" val="2217574026"/>
                        </a:ext>
                      </a:extLst>
                    </a:gridCol>
                    <a:gridCol w="1949552">
                      <a:extLst>
                        <a:ext uri="{9D8B030D-6E8A-4147-A177-3AD203B41FA5}">
                          <a16:colId xmlns:a16="http://schemas.microsoft.com/office/drawing/2014/main" val="1731495770"/>
                        </a:ext>
                      </a:extLst>
                    </a:gridCol>
                  </a:tblGrid>
                  <a:tr h="641550">
                    <a:tc>
                      <a:txBody>
                        <a:bodyPr/>
                        <a:lstStyle/>
                        <a:p>
                          <a:pPr marL="0" marR="0" algn="ctr">
                            <a:lnSpc>
                              <a:spcPct val="150000"/>
                            </a:lnSpc>
                            <a:spcBef>
                              <a:spcPts val="0"/>
                            </a:spcBef>
                            <a:spcAft>
                              <a:spcPts val="0"/>
                            </a:spcAft>
                          </a:pPr>
                          <a:r>
                            <a:rPr lang="en-US" sz="1200" dirty="0">
                              <a:effectLst/>
                            </a:rPr>
                            <a:t>Model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313" t="-943" r="-201250" b="-369811"/>
                          </a:stretch>
                        </a:blipFill>
                      </a:tcPr>
                    </a:tc>
                    <a:tc>
                      <a:txBody>
                        <a:bodyPr/>
                        <a:lstStyle/>
                        <a:p>
                          <a:endParaRPr lang="en-US"/>
                        </a:p>
                      </a:txBody>
                      <a:tcPr marL="68580" marR="68580" marT="0" marB="0">
                        <a:blipFill>
                          <a:blip r:embed="rId2"/>
                          <a:stretch>
                            <a:fillRect l="-200312" t="-943" r="-101250" b="-369811"/>
                          </a:stretch>
                        </a:blipFill>
                      </a:tcPr>
                    </a:tc>
                    <a:tc>
                      <a:txBody>
                        <a:bodyPr/>
                        <a:lstStyle/>
                        <a:p>
                          <a:pPr marL="0" marR="0" algn="ctr">
                            <a:lnSpc>
                              <a:spcPct val="150000"/>
                            </a:lnSpc>
                            <a:spcBef>
                              <a:spcPts val="0"/>
                            </a:spcBef>
                            <a:spcAft>
                              <a:spcPts val="0"/>
                            </a:spcAft>
                          </a:pPr>
                          <a:r>
                            <a:rPr lang="en-US" sz="12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93395372"/>
                      </a:ext>
                    </a:extLst>
                  </a:tr>
                  <a:tr h="559796">
                    <a:tc>
                      <a:txBody>
                        <a:bodyPr/>
                        <a:lstStyle/>
                        <a:p>
                          <a:pPr marL="0" marR="0" algn="ctr">
                            <a:lnSpc>
                              <a:spcPct val="150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84.74%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84.13%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0.1711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67513425"/>
                      </a:ext>
                    </a:extLst>
                  </a:tr>
                  <a:tr h="1814434">
                    <a:tc gridSpan="4">
                      <a:txBody>
                        <a:bodyPr/>
                        <a:lstStyle/>
                        <a:p>
                          <a:pPr marL="0" marR="0">
                            <a:lnSpc>
                              <a:spcPct val="150000"/>
                            </a:lnSpc>
                            <a:spcBef>
                              <a:spcPts val="0"/>
                            </a:spcBef>
                            <a:spcAft>
                              <a:spcPts val="0"/>
                            </a:spcAft>
                          </a:pPr>
                          <a:r>
                            <a:rPr lang="en-US" sz="1600" dirty="0">
                              <a:effectLst/>
                            </a:rPr>
                            <a:t>Regression equation:</a:t>
                          </a:r>
                        </a:p>
                        <a:p>
                          <a:pPr marL="0" marR="0">
                            <a:lnSpc>
                              <a:spcPct val="150000"/>
                            </a:lnSpc>
                            <a:spcBef>
                              <a:spcPts val="0"/>
                            </a:spcBef>
                            <a:spcAft>
                              <a:spcPts val="0"/>
                            </a:spcAft>
                          </a:pPr>
                          <a:r>
                            <a:rPr lang="en-US" sz="1600" dirty="0">
                              <a:effectLst/>
                            </a:rPr>
                            <a:t>KPI awareness equation = 0.743 + 0.2257 AVG.AW + 0.3196 AVG.IM + 0.1749 AVG.IMP + 0.1152 AVG.OBS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51770990"/>
                      </a:ext>
                    </a:extLst>
                  </a:tr>
                </a:tbl>
              </a:graphicData>
            </a:graphic>
          </p:graphicFrame>
        </mc:Fallback>
      </mc:AlternateContent>
      <p:sp>
        <p:nvSpPr>
          <p:cNvPr id="5" name="TextBox 4">
            <a:extLst>
              <a:ext uri="{FF2B5EF4-FFF2-40B4-BE49-F238E27FC236}">
                <a16:creationId xmlns:a16="http://schemas.microsoft.com/office/drawing/2014/main" id="{F914F835-45AD-4A1A-BDEE-0B49E4A491C8}"/>
              </a:ext>
            </a:extLst>
          </p:cNvPr>
          <p:cNvSpPr txBox="1"/>
          <p:nvPr/>
        </p:nvSpPr>
        <p:spPr>
          <a:xfrm>
            <a:off x="2116833" y="731117"/>
            <a:ext cx="7958331" cy="615553"/>
          </a:xfrm>
          <a:prstGeom prst="rect">
            <a:avLst/>
          </a:prstGeom>
          <a:noFill/>
        </p:spPr>
        <p:txBody>
          <a:bodyPr wrap="square" rtlCol="0">
            <a:spAutoFit/>
          </a:bodyPr>
          <a:lstStyle/>
          <a:p>
            <a:r>
              <a:rPr lang="en-US" sz="3400" dirty="0"/>
              <a:t>Regression</a:t>
            </a:r>
          </a:p>
        </p:txBody>
      </p:sp>
    </p:spTree>
    <p:extLst>
      <p:ext uri="{BB962C8B-B14F-4D97-AF65-F5344CB8AC3E}">
        <p14:creationId xmlns:p14="http://schemas.microsoft.com/office/powerpoint/2010/main" val="20105184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7F77-A647-4EA8-BCD3-8CDF509805B4}"/>
              </a:ext>
            </a:extLst>
          </p:cNvPr>
          <p:cNvSpPr>
            <a:spLocks noGrp="1"/>
          </p:cNvSpPr>
          <p:nvPr>
            <p:ph type="title"/>
          </p:nvPr>
        </p:nvSpPr>
        <p:spPr>
          <a:xfrm>
            <a:off x="2116833" y="830501"/>
            <a:ext cx="7958331" cy="1077229"/>
          </a:xfrm>
        </p:spPr>
        <p:txBody>
          <a:bodyPr/>
          <a:lstStyle/>
          <a:p>
            <a:pPr algn="l"/>
            <a:r>
              <a:rPr lang="en-US" dirty="0"/>
              <a:t>Regression</a:t>
            </a:r>
          </a:p>
        </p:txBody>
      </p:sp>
      <p:pic>
        <p:nvPicPr>
          <p:cNvPr id="5" name="Content Placeholder 4">
            <a:extLst>
              <a:ext uri="{FF2B5EF4-FFF2-40B4-BE49-F238E27FC236}">
                <a16:creationId xmlns:a16="http://schemas.microsoft.com/office/drawing/2014/main" id="{7DD995B9-5850-4F09-9196-D01FDE15ED23}"/>
              </a:ext>
            </a:extLst>
          </p:cNvPr>
          <p:cNvPicPr>
            <a:picLocks noGrp="1" noChangeAspect="1"/>
          </p:cNvPicPr>
          <p:nvPr>
            <p:ph idx="1"/>
          </p:nvPr>
        </p:nvPicPr>
        <p:blipFill>
          <a:blip r:embed="rId2"/>
          <a:stretch>
            <a:fillRect/>
          </a:stretch>
        </p:blipFill>
        <p:spPr>
          <a:xfrm>
            <a:off x="3053818" y="2052619"/>
            <a:ext cx="6084363" cy="3997325"/>
          </a:xfrm>
        </p:spPr>
      </p:pic>
    </p:spTree>
    <p:extLst>
      <p:ext uri="{BB962C8B-B14F-4D97-AF65-F5344CB8AC3E}">
        <p14:creationId xmlns:p14="http://schemas.microsoft.com/office/powerpoint/2010/main" val="327169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FC79E-7BFF-4D2E-A3BB-89D5730DD1CE}"/>
              </a:ext>
            </a:extLst>
          </p:cNvPr>
          <p:cNvSpPr>
            <a:spLocks noGrp="1"/>
          </p:cNvSpPr>
          <p:nvPr>
            <p:ph type="title"/>
          </p:nvPr>
        </p:nvSpPr>
        <p:spPr>
          <a:xfrm>
            <a:off x="2116834" y="808056"/>
            <a:ext cx="7958331" cy="1077229"/>
          </a:xfrm>
        </p:spPr>
        <p:txBody>
          <a:bodyPr/>
          <a:lstStyle/>
          <a:p>
            <a:pPr algn="l"/>
            <a:r>
              <a:rPr lang="en-US" dirty="0"/>
              <a:t>Conclusions</a:t>
            </a:r>
          </a:p>
        </p:txBody>
      </p:sp>
      <p:sp>
        <p:nvSpPr>
          <p:cNvPr id="3" name="Content Placeholder 2">
            <a:extLst>
              <a:ext uri="{FF2B5EF4-FFF2-40B4-BE49-F238E27FC236}">
                <a16:creationId xmlns:a16="http://schemas.microsoft.com/office/drawing/2014/main" id="{3245AC25-C6B2-4729-BA5F-A6B0996DCAD3}"/>
              </a:ext>
            </a:extLst>
          </p:cNvPr>
          <p:cNvSpPr>
            <a:spLocks noGrp="1"/>
          </p:cNvSpPr>
          <p:nvPr>
            <p:ph idx="1"/>
          </p:nvPr>
        </p:nvSpPr>
        <p:spPr>
          <a:xfrm>
            <a:off x="2197729" y="2052116"/>
            <a:ext cx="7796540" cy="3997828"/>
          </a:xfrm>
        </p:spPr>
        <p:txBody>
          <a:bodyPr>
            <a:normAutofit fontScale="92500"/>
          </a:bodyPr>
          <a:lstStyle/>
          <a:p>
            <a:pPr marL="463360" indent="-457200">
              <a:buFont typeface="+mj-lt"/>
              <a:buAutoNum type="arabicPeriod"/>
            </a:pPr>
            <a:r>
              <a:rPr lang="en-US" dirty="0"/>
              <a:t>   Top and middle managers in Palestinian insurance companies showed good knowledge in TQM aspects and its impact on organizational performance.</a:t>
            </a:r>
          </a:p>
          <a:p>
            <a:pPr marL="463360" indent="-457200">
              <a:buFont typeface="+mj-lt"/>
              <a:buAutoNum type="arabicPeriod"/>
            </a:pPr>
            <a:r>
              <a:rPr lang="en-US" dirty="0"/>
              <a:t>   Managers with high educational, Managerial and experience level showed better knowledge in TQM in general, while factors like age has no statistical difference in the Awareness of TQM.</a:t>
            </a:r>
          </a:p>
          <a:p>
            <a:pPr marL="463360" indent="-457200">
              <a:buFont typeface="+mj-lt"/>
              <a:buAutoNum type="arabicPeriod"/>
            </a:pPr>
            <a:r>
              <a:rPr lang="en-US" dirty="0"/>
              <a:t>   Top managers showed lack of trust in the potential advantages of TQM due to the weak partnership between competitors</a:t>
            </a:r>
          </a:p>
          <a:p>
            <a:pPr marL="463360" indent="-457200">
              <a:buFont typeface="+mj-lt"/>
              <a:buAutoNum type="arabicPeriod"/>
            </a:pPr>
            <a:r>
              <a:rPr lang="en-US" dirty="0"/>
              <a:t>Awareness of obstacles against implementing TQM proved to be significant and widespread among top and middle managers. </a:t>
            </a:r>
          </a:p>
        </p:txBody>
      </p:sp>
    </p:spTree>
    <p:extLst>
      <p:ext uri="{BB962C8B-B14F-4D97-AF65-F5344CB8AC3E}">
        <p14:creationId xmlns:p14="http://schemas.microsoft.com/office/powerpoint/2010/main" val="25267945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05805-6994-4D2C-AC2A-A8BC1DD0A328}"/>
              </a:ext>
            </a:extLst>
          </p:cNvPr>
          <p:cNvSpPr>
            <a:spLocks noGrp="1"/>
          </p:cNvSpPr>
          <p:nvPr>
            <p:ph type="title"/>
          </p:nvPr>
        </p:nvSpPr>
        <p:spPr>
          <a:xfrm>
            <a:off x="2116834" y="808056"/>
            <a:ext cx="7958331" cy="1077229"/>
          </a:xfrm>
        </p:spPr>
        <p:txBody>
          <a:bodyPr/>
          <a:lstStyle/>
          <a:p>
            <a:pPr algn="l"/>
            <a:r>
              <a:rPr lang="en-US" dirty="0"/>
              <a:t>Conclusions</a:t>
            </a:r>
          </a:p>
        </p:txBody>
      </p:sp>
      <p:sp>
        <p:nvSpPr>
          <p:cNvPr id="3" name="Content Placeholder 2">
            <a:extLst>
              <a:ext uri="{FF2B5EF4-FFF2-40B4-BE49-F238E27FC236}">
                <a16:creationId xmlns:a16="http://schemas.microsoft.com/office/drawing/2014/main" id="{8752E10E-7537-4720-9142-84464C0BD6F7}"/>
              </a:ext>
            </a:extLst>
          </p:cNvPr>
          <p:cNvSpPr>
            <a:spLocks noGrp="1"/>
          </p:cNvSpPr>
          <p:nvPr>
            <p:ph idx="1"/>
          </p:nvPr>
        </p:nvSpPr>
        <p:spPr>
          <a:xfrm>
            <a:off x="2197729" y="2052116"/>
            <a:ext cx="7796540" cy="3997828"/>
          </a:xfrm>
        </p:spPr>
        <p:txBody>
          <a:bodyPr>
            <a:normAutofit lnSpcReduction="10000"/>
          </a:bodyPr>
          <a:lstStyle/>
          <a:p>
            <a:pPr marL="463360" indent="-457200">
              <a:buFont typeface="+mj-lt"/>
              <a:buAutoNum type="arabicPeriod" startAt="5"/>
            </a:pPr>
            <a:r>
              <a:rPr lang="en-US" dirty="0"/>
              <a:t>   Financial and administrative resources spent on the implementation and development of TQM are insufficient.</a:t>
            </a:r>
          </a:p>
          <a:p>
            <a:pPr marL="463360" indent="-457200">
              <a:buFont typeface="+mj-lt"/>
              <a:buAutoNum type="arabicPeriod" startAt="5"/>
            </a:pPr>
            <a:r>
              <a:rPr lang="en-US" dirty="0"/>
              <a:t>   According to the correlation matrix, the relation between awareness of importance and operational performance scored the highest score, which conforms to the results obtained in 3 and 4.</a:t>
            </a:r>
          </a:p>
          <a:p>
            <a:pPr marL="463360" indent="-457200">
              <a:buFont typeface="+mj-lt"/>
              <a:buAutoNum type="arabicPeriod" startAt="7"/>
            </a:pPr>
            <a:r>
              <a:rPr lang="en-US" dirty="0"/>
              <a:t>   The second highest score was between awareness of concept and employee performance.</a:t>
            </a:r>
          </a:p>
          <a:p>
            <a:pPr marL="463360" indent="-457200">
              <a:buFont typeface="+mj-lt"/>
              <a:buAutoNum type="arabicPeriod" startAt="7"/>
            </a:pPr>
            <a:r>
              <a:rPr lang="en-US" dirty="0"/>
              <a:t>The third highest score was between awareness of importance and financial performance.</a:t>
            </a:r>
          </a:p>
        </p:txBody>
      </p:sp>
    </p:spTree>
    <p:extLst>
      <p:ext uri="{BB962C8B-B14F-4D97-AF65-F5344CB8AC3E}">
        <p14:creationId xmlns:p14="http://schemas.microsoft.com/office/powerpoint/2010/main" val="4125165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EBFD-97D8-4941-87C2-B30E363F2F99}"/>
              </a:ext>
            </a:extLst>
          </p:cNvPr>
          <p:cNvSpPr>
            <a:spLocks noGrp="1"/>
          </p:cNvSpPr>
          <p:nvPr>
            <p:ph type="title"/>
          </p:nvPr>
        </p:nvSpPr>
        <p:spPr>
          <a:xfrm>
            <a:off x="2116834" y="808056"/>
            <a:ext cx="7958331" cy="1077229"/>
          </a:xfrm>
        </p:spPr>
        <p:txBody>
          <a:bodyPr/>
          <a:lstStyle/>
          <a:p>
            <a:pPr algn="l"/>
            <a:r>
              <a:rPr lang="en-US" dirty="0"/>
              <a:t>Recommendations</a:t>
            </a:r>
          </a:p>
        </p:txBody>
      </p:sp>
      <p:sp>
        <p:nvSpPr>
          <p:cNvPr id="3" name="Content Placeholder 2">
            <a:extLst>
              <a:ext uri="{FF2B5EF4-FFF2-40B4-BE49-F238E27FC236}">
                <a16:creationId xmlns:a16="http://schemas.microsoft.com/office/drawing/2014/main" id="{DFB951DB-C14C-4F3E-8FA3-2EE87D50A793}"/>
              </a:ext>
            </a:extLst>
          </p:cNvPr>
          <p:cNvSpPr>
            <a:spLocks noGrp="1"/>
          </p:cNvSpPr>
          <p:nvPr>
            <p:ph idx="1"/>
          </p:nvPr>
        </p:nvSpPr>
        <p:spPr>
          <a:xfrm>
            <a:off x="2197729" y="2052116"/>
            <a:ext cx="7796540" cy="3997828"/>
          </a:xfrm>
        </p:spPr>
        <p:txBody>
          <a:bodyPr/>
          <a:lstStyle/>
          <a:p>
            <a:pPr marL="463360" indent="-457200">
              <a:buFont typeface="+mj-lt"/>
              <a:buAutoNum type="arabicPeriod"/>
            </a:pPr>
            <a:r>
              <a:rPr lang="en-US" dirty="0"/>
              <a:t>   Managers must set a clear vision regarding the use of TQM and develop appropriate strategies to do so.</a:t>
            </a:r>
          </a:p>
          <a:p>
            <a:pPr marL="463360" indent="-457200">
              <a:buFont typeface="+mj-lt"/>
              <a:buAutoNum type="arabicPeriod"/>
            </a:pPr>
            <a:r>
              <a:rPr lang="en-US" dirty="0"/>
              <a:t>   Management must provide the necessary infrastructure for advanced applications of TQM.</a:t>
            </a:r>
          </a:p>
          <a:p>
            <a:pPr marL="463360" indent="-457200">
              <a:buFont typeface="+mj-lt"/>
              <a:buAutoNum type="arabicPeriod"/>
            </a:pPr>
            <a:r>
              <a:rPr lang="en-US" dirty="0"/>
              <a:t>Management devote more financial resources for the development of TQM.</a:t>
            </a:r>
          </a:p>
          <a:p>
            <a:pPr marL="463360" indent="-457200">
              <a:buFont typeface="+mj-lt"/>
              <a:buAutoNum type="arabicPeriod"/>
            </a:pPr>
            <a:r>
              <a:rPr lang="en-US" dirty="0"/>
              <a:t>Increase employee awareness, familiarize all issues and obstacles related to TQM implementation, and removing uncertainty.</a:t>
            </a:r>
          </a:p>
          <a:p>
            <a:pPr marL="463360" indent="-457200">
              <a:buFont typeface="+mj-lt"/>
              <a:buAutoNum type="arabicPeriod"/>
            </a:pPr>
            <a:endParaRPr lang="en-US" dirty="0"/>
          </a:p>
        </p:txBody>
      </p:sp>
    </p:spTree>
    <p:extLst>
      <p:ext uri="{BB962C8B-B14F-4D97-AF65-F5344CB8AC3E}">
        <p14:creationId xmlns:p14="http://schemas.microsoft.com/office/powerpoint/2010/main" val="24050714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408044-0401-4669-9970-65C0663A4D47}"/>
              </a:ext>
            </a:extLst>
          </p:cNvPr>
          <p:cNvSpPr>
            <a:spLocks noGrp="1"/>
          </p:cNvSpPr>
          <p:nvPr>
            <p:ph idx="1"/>
          </p:nvPr>
        </p:nvSpPr>
        <p:spPr>
          <a:xfrm>
            <a:off x="2902388" y="1430086"/>
            <a:ext cx="7796540" cy="3997828"/>
          </a:xfrm>
        </p:spPr>
        <p:txBody>
          <a:bodyPr>
            <a:normAutofit/>
          </a:bodyPr>
          <a:lstStyle/>
          <a:p>
            <a:pPr marL="6160" indent="0">
              <a:buNone/>
            </a:pPr>
            <a:r>
              <a:rPr lang="en-US" sz="9600" dirty="0">
                <a:latin typeface="Andalus" panose="02020603050405020304" pitchFamily="18" charset="-78"/>
                <a:cs typeface="Andalus" panose="02020603050405020304" pitchFamily="18" charset="-78"/>
              </a:rPr>
              <a:t>Thank you</a:t>
            </a:r>
          </a:p>
        </p:txBody>
      </p:sp>
    </p:spTree>
    <p:extLst>
      <p:ext uri="{BB962C8B-B14F-4D97-AF65-F5344CB8AC3E}">
        <p14:creationId xmlns:p14="http://schemas.microsoft.com/office/powerpoint/2010/main" val="368309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F1BFC-798C-467C-85E2-BA1BBB09846C}"/>
              </a:ext>
            </a:extLst>
          </p:cNvPr>
          <p:cNvSpPr>
            <a:spLocks noGrp="1"/>
          </p:cNvSpPr>
          <p:nvPr>
            <p:ph type="title"/>
          </p:nvPr>
        </p:nvSpPr>
        <p:spPr>
          <a:xfrm>
            <a:off x="2116834" y="808056"/>
            <a:ext cx="7958331" cy="1077229"/>
          </a:xfrm>
        </p:spPr>
        <p:txBody>
          <a:bodyPr/>
          <a:lstStyle/>
          <a:p>
            <a:pPr algn="l"/>
            <a:r>
              <a:rPr lang="en-US" dirty="0"/>
              <a:t>Research questions</a:t>
            </a:r>
          </a:p>
        </p:txBody>
      </p:sp>
      <p:sp>
        <p:nvSpPr>
          <p:cNvPr id="3" name="Content Placeholder 2">
            <a:extLst>
              <a:ext uri="{FF2B5EF4-FFF2-40B4-BE49-F238E27FC236}">
                <a16:creationId xmlns:a16="http://schemas.microsoft.com/office/drawing/2014/main" id="{CB7EC3CA-5349-43A6-A170-259C9EB9EF06}"/>
              </a:ext>
            </a:extLst>
          </p:cNvPr>
          <p:cNvSpPr>
            <a:spLocks noGrp="1"/>
          </p:cNvSpPr>
          <p:nvPr>
            <p:ph idx="1"/>
          </p:nvPr>
        </p:nvSpPr>
        <p:spPr>
          <a:xfrm>
            <a:off x="2197729" y="2052116"/>
            <a:ext cx="7796540" cy="3997828"/>
          </a:xfrm>
        </p:spPr>
        <p:txBody>
          <a:bodyPr/>
          <a:lstStyle/>
          <a:p>
            <a:r>
              <a:rPr lang="en-US" dirty="0"/>
              <a:t>   What is the level of awareness of top and middle management to the concept, importance, implementation techniques and implementation obstacles of TQM in the insurance sector.</a:t>
            </a:r>
          </a:p>
          <a:p>
            <a:r>
              <a:rPr lang="en-US" dirty="0"/>
              <a:t>   To what level does the difference in demographic characteristics affect the extent to which top and middle management understand the concept, importance, application and constraints of TQM in the insurance sector</a:t>
            </a:r>
          </a:p>
          <a:p>
            <a:r>
              <a:rPr lang="en-US" dirty="0"/>
              <a:t>   What is the impact of top and middle management awareness of TQM on the organizational performance</a:t>
            </a:r>
          </a:p>
          <a:p>
            <a:endParaRPr lang="en-US" dirty="0"/>
          </a:p>
        </p:txBody>
      </p:sp>
    </p:spTree>
    <p:extLst>
      <p:ext uri="{BB962C8B-B14F-4D97-AF65-F5344CB8AC3E}">
        <p14:creationId xmlns:p14="http://schemas.microsoft.com/office/powerpoint/2010/main" val="3776395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3141-D0FE-47CF-B857-EB1CADD18502}"/>
              </a:ext>
            </a:extLst>
          </p:cNvPr>
          <p:cNvSpPr>
            <a:spLocks noGrp="1"/>
          </p:cNvSpPr>
          <p:nvPr>
            <p:ph type="title"/>
          </p:nvPr>
        </p:nvSpPr>
        <p:spPr>
          <a:xfrm>
            <a:off x="2116834" y="808056"/>
            <a:ext cx="7958331" cy="1077229"/>
          </a:xfrm>
        </p:spPr>
        <p:txBody>
          <a:bodyPr/>
          <a:lstStyle/>
          <a:p>
            <a:pPr algn="l"/>
            <a:r>
              <a:rPr lang="en-US" dirty="0"/>
              <a:t>Hypotheses and conceptual model </a:t>
            </a:r>
          </a:p>
        </p:txBody>
      </p:sp>
      <p:pic>
        <p:nvPicPr>
          <p:cNvPr id="5" name="Content Placeholder 4">
            <a:extLst>
              <a:ext uri="{FF2B5EF4-FFF2-40B4-BE49-F238E27FC236}">
                <a16:creationId xmlns:a16="http://schemas.microsoft.com/office/drawing/2014/main" id="{D9689432-8E20-4A96-A3E8-70E2AB8F162E}"/>
              </a:ext>
            </a:extLst>
          </p:cNvPr>
          <p:cNvPicPr>
            <a:picLocks noGrp="1" noChangeAspect="1"/>
          </p:cNvPicPr>
          <p:nvPr>
            <p:ph idx="1"/>
          </p:nvPr>
        </p:nvPicPr>
        <p:blipFill>
          <a:blip r:embed="rId2"/>
          <a:stretch>
            <a:fillRect/>
          </a:stretch>
        </p:blipFill>
        <p:spPr>
          <a:xfrm>
            <a:off x="1088571" y="1393371"/>
            <a:ext cx="10160000" cy="5296118"/>
          </a:xfrm>
        </p:spPr>
      </p:pic>
    </p:spTree>
    <p:extLst>
      <p:ext uri="{BB962C8B-B14F-4D97-AF65-F5344CB8AC3E}">
        <p14:creationId xmlns:p14="http://schemas.microsoft.com/office/powerpoint/2010/main" val="3817398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A2192-CA06-4FBD-9190-EC971438C3C7}"/>
              </a:ext>
            </a:extLst>
          </p:cNvPr>
          <p:cNvSpPr>
            <a:spLocks noGrp="1"/>
          </p:cNvSpPr>
          <p:nvPr>
            <p:ph type="title"/>
          </p:nvPr>
        </p:nvSpPr>
        <p:spPr>
          <a:xfrm>
            <a:off x="2116834" y="808056"/>
            <a:ext cx="7958331" cy="1077229"/>
          </a:xfrm>
        </p:spPr>
        <p:txBody>
          <a:bodyPr/>
          <a:lstStyle/>
          <a:p>
            <a:pPr algn="l"/>
            <a:r>
              <a:rPr lang="en-US" dirty="0"/>
              <a:t>Questionnaire </a:t>
            </a:r>
          </a:p>
        </p:txBody>
      </p:sp>
      <p:sp>
        <p:nvSpPr>
          <p:cNvPr id="3" name="Content Placeholder 2">
            <a:extLst>
              <a:ext uri="{FF2B5EF4-FFF2-40B4-BE49-F238E27FC236}">
                <a16:creationId xmlns:a16="http://schemas.microsoft.com/office/drawing/2014/main" id="{719FD3A7-44B6-44A2-B362-8BAE89B7DE55}"/>
              </a:ext>
            </a:extLst>
          </p:cNvPr>
          <p:cNvSpPr>
            <a:spLocks noGrp="1"/>
          </p:cNvSpPr>
          <p:nvPr>
            <p:ph idx="1"/>
          </p:nvPr>
        </p:nvSpPr>
        <p:spPr>
          <a:xfrm>
            <a:off x="2197729" y="2052116"/>
            <a:ext cx="7796540" cy="3997828"/>
          </a:xfrm>
        </p:spPr>
        <p:txBody>
          <a:bodyPr>
            <a:normAutofit/>
          </a:bodyPr>
          <a:lstStyle/>
          <a:p>
            <a:r>
              <a:rPr lang="en-US" dirty="0"/>
              <a:t> The questionnaire consists of 54 questions divided into six main sections:</a:t>
            </a:r>
          </a:p>
          <a:p>
            <a:pPr marL="463360" indent="-457200">
              <a:buFont typeface="+mj-lt"/>
              <a:buAutoNum type="arabicPeriod"/>
            </a:pPr>
            <a:r>
              <a:rPr lang="en-US" dirty="0"/>
              <a:t>The first section collects demographic data.</a:t>
            </a:r>
          </a:p>
          <a:p>
            <a:pPr marL="463360" indent="-457200">
              <a:buFont typeface="+mj-lt"/>
              <a:buAutoNum type="arabicPeriod"/>
            </a:pPr>
            <a:r>
              <a:rPr lang="en-US" dirty="0"/>
              <a:t>The second section measures the extent to which the top and middle management are aware of the concept of TQM. </a:t>
            </a:r>
          </a:p>
          <a:p>
            <a:pPr marL="463360" indent="-457200">
              <a:buFont typeface="+mj-lt"/>
              <a:buAutoNum type="arabicPeriod"/>
            </a:pPr>
            <a:r>
              <a:rPr lang="en-US" dirty="0"/>
              <a:t>The third section measures the extent to which the top and middle management are aware of the importance of TQM.</a:t>
            </a:r>
          </a:p>
          <a:p>
            <a:pPr marL="6160" indent="0">
              <a:buNone/>
            </a:pPr>
            <a:endParaRPr lang="en-US" dirty="0"/>
          </a:p>
        </p:txBody>
      </p:sp>
    </p:spTree>
    <p:extLst>
      <p:ext uri="{BB962C8B-B14F-4D97-AF65-F5344CB8AC3E}">
        <p14:creationId xmlns:p14="http://schemas.microsoft.com/office/powerpoint/2010/main" val="3162859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4B9DC-6117-4E60-9713-DFE7320FC31F}"/>
              </a:ext>
            </a:extLst>
          </p:cNvPr>
          <p:cNvSpPr>
            <a:spLocks noGrp="1"/>
          </p:cNvSpPr>
          <p:nvPr>
            <p:ph type="title"/>
          </p:nvPr>
        </p:nvSpPr>
        <p:spPr>
          <a:xfrm>
            <a:off x="2116834" y="808056"/>
            <a:ext cx="7958331" cy="1077229"/>
          </a:xfrm>
        </p:spPr>
        <p:txBody>
          <a:bodyPr/>
          <a:lstStyle/>
          <a:p>
            <a:pPr algn="l"/>
            <a:r>
              <a:rPr lang="en-US" dirty="0"/>
              <a:t>Questionnaire </a:t>
            </a:r>
          </a:p>
        </p:txBody>
      </p:sp>
      <p:sp>
        <p:nvSpPr>
          <p:cNvPr id="3" name="Content Placeholder 2">
            <a:extLst>
              <a:ext uri="{FF2B5EF4-FFF2-40B4-BE49-F238E27FC236}">
                <a16:creationId xmlns:a16="http://schemas.microsoft.com/office/drawing/2014/main" id="{6B0F9F95-C3AD-43CA-9AAF-DDD86E82DEC6}"/>
              </a:ext>
            </a:extLst>
          </p:cNvPr>
          <p:cNvSpPr>
            <a:spLocks noGrp="1"/>
          </p:cNvSpPr>
          <p:nvPr>
            <p:ph idx="1"/>
          </p:nvPr>
        </p:nvSpPr>
        <p:spPr>
          <a:xfrm>
            <a:off x="2197729" y="2052116"/>
            <a:ext cx="7796540" cy="3997828"/>
          </a:xfrm>
        </p:spPr>
        <p:txBody>
          <a:bodyPr/>
          <a:lstStyle/>
          <a:p>
            <a:pPr marL="463360" indent="-457200">
              <a:buFont typeface="+mj-lt"/>
              <a:buAutoNum type="arabicPeriod" startAt="4"/>
            </a:pPr>
            <a:r>
              <a:rPr lang="en-US" dirty="0"/>
              <a:t>The fourth section measures the role of top and middle management in the implementation of TQM in the insurance sector.</a:t>
            </a:r>
          </a:p>
          <a:p>
            <a:pPr marL="463360" indent="-457200">
              <a:buFont typeface="+mj-lt"/>
              <a:buAutoNum type="arabicPeriod" startAt="4"/>
            </a:pPr>
            <a:r>
              <a:rPr lang="en-US" dirty="0"/>
              <a:t>The fifth section discusses factors that obstruct the application of TQM.</a:t>
            </a:r>
          </a:p>
          <a:p>
            <a:pPr marL="463360" indent="-457200">
              <a:buFont typeface="+mj-lt"/>
              <a:buAutoNum type="arabicPeriod" startAt="4"/>
            </a:pPr>
            <a:r>
              <a:rPr lang="en-US" dirty="0"/>
              <a:t>The sixth section measures the impact of management awareness of TQM aspects on organizational performance.</a:t>
            </a:r>
          </a:p>
          <a:p>
            <a:pPr marL="6160" indent="0">
              <a:buNone/>
            </a:pPr>
            <a:endParaRPr lang="en-US" dirty="0"/>
          </a:p>
        </p:txBody>
      </p:sp>
    </p:spTree>
    <p:extLst>
      <p:ext uri="{BB962C8B-B14F-4D97-AF65-F5344CB8AC3E}">
        <p14:creationId xmlns:p14="http://schemas.microsoft.com/office/powerpoint/2010/main" val="704420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966FB-2CC3-4D2B-B6A3-3B45E97AA49B}"/>
              </a:ext>
            </a:extLst>
          </p:cNvPr>
          <p:cNvSpPr>
            <a:spLocks noGrp="1"/>
          </p:cNvSpPr>
          <p:nvPr>
            <p:ph type="title"/>
          </p:nvPr>
        </p:nvSpPr>
        <p:spPr>
          <a:xfrm>
            <a:off x="2116834" y="808056"/>
            <a:ext cx="7958331" cy="1077229"/>
          </a:xfrm>
        </p:spPr>
        <p:txBody>
          <a:bodyPr/>
          <a:lstStyle/>
          <a:p>
            <a:pPr algn="l"/>
            <a:r>
              <a:rPr lang="en-US" dirty="0"/>
              <a:t>Population and sample size</a:t>
            </a:r>
          </a:p>
        </p:txBody>
      </p:sp>
      <p:sp>
        <p:nvSpPr>
          <p:cNvPr id="3" name="Content Placeholder 2">
            <a:extLst>
              <a:ext uri="{FF2B5EF4-FFF2-40B4-BE49-F238E27FC236}">
                <a16:creationId xmlns:a16="http://schemas.microsoft.com/office/drawing/2014/main" id="{3C00C530-98DA-4319-B68E-6CB819843D60}"/>
              </a:ext>
            </a:extLst>
          </p:cNvPr>
          <p:cNvSpPr>
            <a:spLocks noGrp="1"/>
          </p:cNvSpPr>
          <p:nvPr>
            <p:ph idx="1"/>
          </p:nvPr>
        </p:nvSpPr>
        <p:spPr>
          <a:xfrm>
            <a:off x="2197729" y="2052116"/>
            <a:ext cx="7796540" cy="3997828"/>
          </a:xfrm>
        </p:spPr>
        <p:txBody>
          <a:bodyPr/>
          <a:lstStyle/>
          <a:p>
            <a:r>
              <a:rPr lang="en-US" dirty="0"/>
              <a:t>   The study population consists of the all branch managers and heads of departments (Middle management) and all top management members.</a:t>
            </a:r>
          </a:p>
          <a:p>
            <a:r>
              <a:rPr lang="en-US" dirty="0"/>
              <a:t>456 middle managers.</a:t>
            </a:r>
          </a:p>
          <a:p>
            <a:r>
              <a:rPr lang="en-US" dirty="0"/>
              <a:t>90 top management members.</a:t>
            </a:r>
          </a:p>
          <a:p>
            <a:r>
              <a:rPr lang="en-US" dirty="0"/>
              <a:t>The total population is 546 member.</a:t>
            </a:r>
          </a:p>
          <a:p>
            <a:r>
              <a:rPr lang="en-US" dirty="0"/>
              <a:t>The approximated sample size is 102. </a:t>
            </a:r>
          </a:p>
        </p:txBody>
      </p:sp>
    </p:spTree>
    <p:extLst>
      <p:ext uri="{BB962C8B-B14F-4D97-AF65-F5344CB8AC3E}">
        <p14:creationId xmlns:p14="http://schemas.microsoft.com/office/powerpoint/2010/main" val="14485467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82E"/>
      </a:dk2>
      <a:lt2>
        <a:srgbClr val="C2F5FC"/>
      </a:lt2>
      <a:accent1>
        <a:srgbClr val="4091F3"/>
      </a:accent1>
      <a:accent2>
        <a:srgbClr val="8BBCF1"/>
      </a:accent2>
      <a:accent3>
        <a:srgbClr val="CB6A6A"/>
      </a:accent3>
      <a:accent4>
        <a:srgbClr val="C567AF"/>
      </a:accent4>
      <a:accent5>
        <a:srgbClr val="A684F9"/>
      </a:accent5>
      <a:accent6>
        <a:srgbClr val="A9ACEE"/>
      </a:accent6>
      <a:hlink>
        <a:srgbClr val="6D9CC5"/>
      </a:hlink>
      <a:folHlink>
        <a:srgbClr val="6D82A0"/>
      </a:folHlink>
    </a:clrScheme>
    <a:fontScheme name="Madison">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178B2DAB-5DDE-4060-A857-D2E1CDA9250F}"/>
    </a:ext>
  </a:extLst>
</a:theme>
</file>

<file path=docProps/app.xml><?xml version="1.0" encoding="utf-8"?>
<Properties xmlns="http://schemas.openxmlformats.org/officeDocument/2006/extended-properties" xmlns:vt="http://schemas.openxmlformats.org/officeDocument/2006/docPropsVTypes">
  <Template>TM16401375[[fn=Madison]]</Template>
  <TotalTime>2318</TotalTime>
  <Words>1636</Words>
  <Application>Microsoft Office PowerPoint</Application>
  <PresentationFormat>Widescreen</PresentationFormat>
  <Paragraphs>492</Paragraphs>
  <Slides>46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Andalus</vt:lpstr>
      <vt:lpstr>Arial</vt:lpstr>
      <vt:lpstr>Calibri</vt:lpstr>
      <vt:lpstr>Cambria Math</vt:lpstr>
      <vt:lpstr>MS Shell Dlg 2</vt:lpstr>
      <vt:lpstr>Wingdings</vt:lpstr>
      <vt:lpstr>Wingdings 3</vt:lpstr>
      <vt:lpstr>Madison</vt:lpstr>
      <vt:lpstr>Assessment of top and middle managers in Palestinian insurance companies awareness of TQM aspects and their effect on organizational performance indicators</vt:lpstr>
      <vt:lpstr>Outlines </vt:lpstr>
      <vt:lpstr>Introduction</vt:lpstr>
      <vt:lpstr>Objectives </vt:lpstr>
      <vt:lpstr>Research questions</vt:lpstr>
      <vt:lpstr>Hypotheses and conceptual model </vt:lpstr>
      <vt:lpstr>Questionnaire </vt:lpstr>
      <vt:lpstr>Questionnaire </vt:lpstr>
      <vt:lpstr>Population and sample size</vt:lpstr>
      <vt:lpstr>Data analysis</vt:lpstr>
      <vt:lpstr>Statistical differences in awareness aspects </vt:lpstr>
      <vt:lpstr>Statistical differences in awareness aspects </vt:lpstr>
      <vt:lpstr>Statistical differences in awareness aspects </vt:lpstr>
      <vt:lpstr>Statistical differences in awareness aspects </vt:lpstr>
      <vt:lpstr>Statistical differences in awareness aspects </vt:lpstr>
      <vt:lpstr>Statistical differences in awareness aspects </vt:lpstr>
      <vt:lpstr>Statistical differences in organizational performance indicators  </vt:lpstr>
      <vt:lpstr>Statistical differences in organizational performance indicators </vt:lpstr>
      <vt:lpstr>Statistical differences in organizational performance indicators </vt:lpstr>
      <vt:lpstr>Statistical differences in organizational performance indicators </vt:lpstr>
      <vt:lpstr>Statistical differences in organizational performance indicators </vt:lpstr>
      <vt:lpstr>Statistical differences in organizational performance indicators </vt:lpstr>
      <vt:lpstr>Correlation</vt:lpstr>
      <vt:lpstr>Correlation</vt:lpstr>
      <vt:lpstr>Regression </vt:lpstr>
      <vt:lpstr>Regression </vt:lpstr>
      <vt:lpstr>Regression</vt:lpstr>
      <vt:lpstr>Regression   </vt:lpstr>
      <vt:lpstr>Regression</vt:lpstr>
      <vt:lpstr>Regression</vt:lpstr>
      <vt:lpstr>Regression</vt:lpstr>
      <vt:lpstr>Regression</vt:lpstr>
      <vt:lpstr>Regression</vt:lpstr>
      <vt:lpstr>Regression</vt:lpstr>
      <vt:lpstr>Regression</vt:lpstr>
      <vt:lpstr>Regression</vt:lpstr>
      <vt:lpstr>Regression</vt:lpstr>
      <vt:lpstr>Regression</vt:lpstr>
      <vt:lpstr>Regression</vt:lpstr>
      <vt:lpstr>Regression</vt:lpstr>
      <vt:lpstr>PowerPoint Presentation</vt:lpstr>
      <vt:lpstr>Regression</vt:lpstr>
      <vt:lpstr>Conclusions</vt:lpstr>
      <vt:lpstr>Conclusions</vt:lpstr>
      <vt:lpstr>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Anan Jamos</dc:creator>
  <cp:lastModifiedBy>Anan Jamos</cp:lastModifiedBy>
  <cp:revision>35</cp:revision>
  <dcterms:created xsi:type="dcterms:W3CDTF">2018-05-16T11:56:25Z</dcterms:created>
  <dcterms:modified xsi:type="dcterms:W3CDTF">2018-05-18T22:15:42Z</dcterms:modified>
</cp:coreProperties>
</file>