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8288000" cy="10287000"/>
  <p:notesSz cx="6858000" cy="9144000"/>
  <p:embeddedFontLst>
    <p:embeddedFont>
      <p:font typeface="Open Sans" charset="0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Open Sans Bold" charset="0"/>
      <p:regular r:id="rId36"/>
    </p:embeddedFont>
    <p:embeddedFont>
      <p:font typeface="Roboto" charset="0"/>
      <p:regular r:id="rId37"/>
    </p:embeddedFont>
    <p:embeddedFont>
      <p:font typeface="Heebo Bold Bold" charset="-79"/>
      <p:regular r:id="rId38"/>
    </p:embeddedFont>
    <p:embeddedFont>
      <p:font typeface="Roboto Bold" charset="0"/>
      <p:regular r:id="rId39"/>
    </p:embeddedFont>
    <p:embeddedFont>
      <p:font typeface="Open Sans Light Bold" charset="0"/>
      <p:regular r:id="rId40"/>
    </p:embeddedFont>
    <p:embeddedFont>
      <p:font typeface="Open Sans Extra Bold Italics" charset="0"/>
      <p:regular r:id="rId41"/>
    </p:embeddedFont>
    <p:embeddedFont>
      <p:font typeface="Open Sans Extra Bold" charset="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5.fntdata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195640"/>
            <a:ext cx="15544800" cy="2205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829300"/>
            <a:ext cx="12801600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88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2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411959"/>
            <a:ext cx="4114800" cy="8777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11959"/>
            <a:ext cx="12039600" cy="8777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4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6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6610352"/>
            <a:ext cx="15544800" cy="2043113"/>
          </a:xfrm>
        </p:spPr>
        <p:txBody>
          <a:bodyPr anchor="t"/>
          <a:lstStyle>
            <a:lvl1pPr algn="l">
              <a:defRPr sz="71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4360072"/>
            <a:ext cx="15544800" cy="225028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41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3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4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6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07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49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0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2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6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00302"/>
            <a:ext cx="8077200" cy="67889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2400302"/>
            <a:ext cx="8077200" cy="67889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6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02671"/>
            <a:ext cx="8080376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15" indent="0">
              <a:buNone/>
              <a:defRPr sz="3600" b="1"/>
            </a:lvl2pPr>
            <a:lvl3pPr marL="1632832" indent="0">
              <a:buNone/>
              <a:defRPr sz="3200" b="1"/>
            </a:lvl3pPr>
            <a:lvl4pPr marL="2449246" indent="0">
              <a:buNone/>
              <a:defRPr sz="2900" b="1"/>
            </a:lvl4pPr>
            <a:lvl5pPr marL="3265661" indent="0">
              <a:buNone/>
              <a:defRPr sz="2900" b="1"/>
            </a:lvl5pPr>
            <a:lvl6pPr marL="4082078" indent="0">
              <a:buNone/>
              <a:defRPr sz="2900" b="1"/>
            </a:lvl6pPr>
            <a:lvl7pPr marL="4898493" indent="0">
              <a:buNone/>
              <a:defRPr sz="2900" b="1"/>
            </a:lvl7pPr>
            <a:lvl8pPr marL="5714908" indent="0">
              <a:buNone/>
              <a:defRPr sz="2900" b="1"/>
            </a:lvl8pPr>
            <a:lvl9pPr marL="6531325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262313"/>
            <a:ext cx="8080376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3" y="2302671"/>
            <a:ext cx="8083550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15" indent="0">
              <a:buNone/>
              <a:defRPr sz="3600" b="1"/>
            </a:lvl2pPr>
            <a:lvl3pPr marL="1632832" indent="0">
              <a:buNone/>
              <a:defRPr sz="3200" b="1"/>
            </a:lvl3pPr>
            <a:lvl4pPr marL="2449246" indent="0">
              <a:buNone/>
              <a:defRPr sz="2900" b="1"/>
            </a:lvl4pPr>
            <a:lvl5pPr marL="3265661" indent="0">
              <a:buNone/>
              <a:defRPr sz="2900" b="1"/>
            </a:lvl5pPr>
            <a:lvl6pPr marL="4082078" indent="0">
              <a:buNone/>
              <a:defRPr sz="2900" b="1"/>
            </a:lvl6pPr>
            <a:lvl7pPr marL="4898493" indent="0">
              <a:buNone/>
              <a:defRPr sz="2900" b="1"/>
            </a:lvl7pPr>
            <a:lvl8pPr marL="5714908" indent="0">
              <a:buNone/>
              <a:defRPr sz="2900" b="1"/>
            </a:lvl8pPr>
            <a:lvl9pPr marL="6531325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3" y="3262313"/>
            <a:ext cx="8083550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9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7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2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409575"/>
            <a:ext cx="6016626" cy="1743075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409577"/>
            <a:ext cx="10223500" cy="8779670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3" y="2152652"/>
            <a:ext cx="6016626" cy="7036595"/>
          </a:xfrm>
        </p:spPr>
        <p:txBody>
          <a:bodyPr/>
          <a:lstStyle>
            <a:lvl1pPr marL="0" indent="0">
              <a:buNone/>
              <a:defRPr sz="2500"/>
            </a:lvl1pPr>
            <a:lvl2pPr marL="816415" indent="0">
              <a:buNone/>
              <a:defRPr sz="2100"/>
            </a:lvl2pPr>
            <a:lvl3pPr marL="1632832" indent="0">
              <a:buNone/>
              <a:defRPr sz="1800"/>
            </a:lvl3pPr>
            <a:lvl4pPr marL="2449246" indent="0">
              <a:buNone/>
              <a:defRPr sz="1600"/>
            </a:lvl4pPr>
            <a:lvl5pPr marL="3265661" indent="0">
              <a:buNone/>
              <a:defRPr sz="1600"/>
            </a:lvl5pPr>
            <a:lvl6pPr marL="4082078" indent="0">
              <a:buNone/>
              <a:defRPr sz="1600"/>
            </a:lvl6pPr>
            <a:lvl7pPr marL="4898493" indent="0">
              <a:buNone/>
              <a:defRPr sz="1600"/>
            </a:lvl7pPr>
            <a:lvl8pPr marL="5714908" indent="0">
              <a:buNone/>
              <a:defRPr sz="1600"/>
            </a:lvl8pPr>
            <a:lvl9pPr marL="6531325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4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7200900"/>
            <a:ext cx="10972800" cy="850107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919163"/>
            <a:ext cx="10972800" cy="6172200"/>
          </a:xfrm>
        </p:spPr>
        <p:txBody>
          <a:bodyPr/>
          <a:lstStyle>
            <a:lvl1pPr marL="0" indent="0">
              <a:buNone/>
              <a:defRPr sz="5700"/>
            </a:lvl1pPr>
            <a:lvl2pPr marL="816415" indent="0">
              <a:buNone/>
              <a:defRPr sz="5000"/>
            </a:lvl2pPr>
            <a:lvl3pPr marL="1632832" indent="0">
              <a:buNone/>
              <a:defRPr sz="4300"/>
            </a:lvl3pPr>
            <a:lvl4pPr marL="2449246" indent="0">
              <a:buNone/>
              <a:defRPr sz="3600"/>
            </a:lvl4pPr>
            <a:lvl5pPr marL="3265661" indent="0">
              <a:buNone/>
              <a:defRPr sz="3600"/>
            </a:lvl5pPr>
            <a:lvl6pPr marL="4082078" indent="0">
              <a:buNone/>
              <a:defRPr sz="3600"/>
            </a:lvl6pPr>
            <a:lvl7pPr marL="4898493" indent="0">
              <a:buNone/>
              <a:defRPr sz="3600"/>
            </a:lvl7pPr>
            <a:lvl8pPr marL="5714908" indent="0">
              <a:buNone/>
              <a:defRPr sz="3600"/>
            </a:lvl8pPr>
            <a:lvl9pPr marL="6531325" indent="0">
              <a:buNone/>
              <a:defRPr sz="36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8051007"/>
            <a:ext cx="10972800" cy="1207293"/>
          </a:xfrm>
        </p:spPr>
        <p:txBody>
          <a:bodyPr/>
          <a:lstStyle>
            <a:lvl1pPr marL="0" indent="0">
              <a:buNone/>
              <a:defRPr sz="2500"/>
            </a:lvl1pPr>
            <a:lvl2pPr marL="816415" indent="0">
              <a:buNone/>
              <a:defRPr sz="2100"/>
            </a:lvl2pPr>
            <a:lvl3pPr marL="1632832" indent="0">
              <a:buNone/>
              <a:defRPr sz="1800"/>
            </a:lvl3pPr>
            <a:lvl4pPr marL="2449246" indent="0">
              <a:buNone/>
              <a:defRPr sz="1600"/>
            </a:lvl4pPr>
            <a:lvl5pPr marL="3265661" indent="0">
              <a:buNone/>
              <a:defRPr sz="1600"/>
            </a:lvl5pPr>
            <a:lvl6pPr marL="4082078" indent="0">
              <a:buNone/>
              <a:defRPr sz="1600"/>
            </a:lvl6pPr>
            <a:lvl7pPr marL="4898493" indent="0">
              <a:buNone/>
              <a:defRPr sz="1600"/>
            </a:lvl7pPr>
            <a:lvl8pPr marL="5714908" indent="0">
              <a:buNone/>
              <a:defRPr sz="1600"/>
            </a:lvl8pPr>
            <a:lvl9pPr marL="6531325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2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  <a:prstGeom prst="rect">
            <a:avLst/>
          </a:prstGeom>
        </p:spPr>
        <p:txBody>
          <a:bodyPr vert="horz" lIns="163283" tIns="81642" rIns="163283" bIns="81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400302"/>
            <a:ext cx="16459200" cy="6788945"/>
          </a:xfrm>
          <a:prstGeom prst="rect">
            <a:avLst/>
          </a:prstGeom>
        </p:spPr>
        <p:txBody>
          <a:bodyPr vert="horz" lIns="163283" tIns="81642" rIns="163283" bIns="81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9534527"/>
            <a:ext cx="4267200" cy="547688"/>
          </a:xfrm>
          <a:prstGeom prst="rect">
            <a:avLst/>
          </a:prstGeom>
        </p:spPr>
        <p:txBody>
          <a:bodyPr vert="horz" lIns="163283" tIns="81642" rIns="163283" bIns="81642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9534527"/>
            <a:ext cx="5791200" cy="547688"/>
          </a:xfrm>
          <a:prstGeom prst="rect">
            <a:avLst/>
          </a:prstGeom>
        </p:spPr>
        <p:txBody>
          <a:bodyPr vert="horz" lIns="163283" tIns="81642" rIns="163283" bIns="81642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9534527"/>
            <a:ext cx="4267200" cy="547688"/>
          </a:xfrm>
          <a:prstGeom prst="rect">
            <a:avLst/>
          </a:prstGeom>
        </p:spPr>
        <p:txBody>
          <a:bodyPr vert="horz" lIns="163283" tIns="81642" rIns="163283" bIns="81642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1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1632832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313" indent="-612313" algn="l" defTabSz="16328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75" indent="-510260" algn="l" defTabSz="1632832" rtl="0" eaLnBrk="1" latinLnBrk="0" hangingPunct="1">
        <a:spcBef>
          <a:spcPct val="20000"/>
        </a:spcBef>
        <a:buFont typeface="Arial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039" indent="-408207" algn="l" defTabSz="163283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indent="-408207" algn="l" defTabSz="163283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869" indent="-408207" algn="l" defTabSz="1632832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286" indent="-408207" algn="l" defTabSz="1632832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700" indent="-408207" algn="l" defTabSz="1632832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3115" indent="-408207" algn="l" defTabSz="1632832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532" indent="-408207" algn="l" defTabSz="1632832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15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32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46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61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078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493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08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25" algn="l" defTabSz="163283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1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3.png"/><Relationship Id="rId7" Type="http://schemas.openxmlformats.org/officeDocument/2006/relationships/image" Target="../media/image2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36.jpeg"/><Relationship Id="rId5" Type="http://schemas.openxmlformats.org/officeDocument/2006/relationships/image" Target="../media/image34.jpe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7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8.png"/><Relationship Id="rId7" Type="http://schemas.openxmlformats.org/officeDocument/2006/relationships/image" Target="../media/image50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4.png"/><Relationship Id="rId7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jpeg"/><Relationship Id="rId7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1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25435" y="225084"/>
            <a:ext cx="2940260" cy="292719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913090" y="5359975"/>
            <a:ext cx="16325428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 dirty="0">
                <a:solidFill>
                  <a:srgbClr val="191919"/>
                </a:solidFill>
                <a:latin typeface="Heebo Bold Bold"/>
              </a:rPr>
              <a:t>Graduation project</a:t>
            </a:r>
          </a:p>
          <a:p>
            <a:pPr algn="ctr">
              <a:lnSpc>
                <a:spcPts val="5400"/>
              </a:lnSpc>
            </a:pPr>
            <a:r>
              <a:rPr lang="en-US" sz="4500" dirty="0">
                <a:solidFill>
                  <a:srgbClr val="191919"/>
                </a:solidFill>
                <a:latin typeface="Heebo Bold Bold"/>
              </a:rPr>
              <a:t>Lojayn Accessories e-Marketing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74230" y="6752763"/>
            <a:ext cx="5939541" cy="3282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191919"/>
                </a:solidFill>
                <a:latin typeface="Roboto Bold"/>
              </a:rPr>
              <a:t>Supervised by :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191919"/>
                </a:solidFill>
                <a:latin typeface="Roboto"/>
              </a:rPr>
              <a:t>Dr.Ahmad Shraideh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000">
                <a:solidFill>
                  <a:srgbClr val="191919"/>
                </a:solidFill>
                <a:latin typeface="Roboto Bold"/>
              </a:rPr>
              <a:t>Group Members</a:t>
            </a:r>
          </a:p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191919"/>
                </a:solidFill>
                <a:latin typeface="Roboto"/>
              </a:rPr>
              <a:t>Raghad Alzeer</a:t>
            </a:r>
          </a:p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191919"/>
                </a:solidFill>
                <a:latin typeface="Roboto"/>
              </a:rPr>
              <a:t>Hanaa Abuhijleh</a:t>
            </a:r>
          </a:p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191919"/>
                </a:solidFill>
                <a:latin typeface="Roboto"/>
              </a:rPr>
              <a:t>Tala Shawahneh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84495" y="3345418"/>
            <a:ext cx="16319009" cy="9489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20"/>
              </a:lnSpc>
              <a:spcBef>
                <a:spcPct val="0"/>
              </a:spcBef>
            </a:pPr>
            <a:r>
              <a:rPr lang="en-US" sz="5400" dirty="0">
                <a:solidFill>
                  <a:srgbClr val="31145B"/>
                </a:solidFill>
                <a:latin typeface="Roboto Bold"/>
              </a:rPr>
              <a:t>Faculty of Engineering and Information Technology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573366" y="4246433"/>
            <a:ext cx="5847234" cy="8309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400" b="1" dirty="0">
                <a:solidFill>
                  <a:srgbClr val="191919"/>
                </a:solidFill>
                <a:latin typeface="Arial" pitchFamily="34" charset="0"/>
                <a:cs typeface="Arial" pitchFamily="34" charset="0"/>
              </a:rPr>
              <a:t>MIS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6425" y="1019175"/>
            <a:ext cx="13389429" cy="801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39"/>
              </a:lnSpc>
              <a:spcBef>
                <a:spcPct val="0"/>
              </a:spcBef>
            </a:pPr>
            <a:r>
              <a:rPr lang="en-US" sz="5199">
                <a:solidFill>
                  <a:srgbClr val="000000"/>
                </a:solidFill>
                <a:latin typeface="Roboto Bold"/>
              </a:rPr>
              <a:t>Facebook and Instagram development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83163" y="3051930"/>
            <a:ext cx="12949104" cy="685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9" lvl="1" indent="-431800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Roboto Bold"/>
              </a:rPr>
              <a:t>Paid Advertisments.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83163" y="4269277"/>
            <a:ext cx="13595953" cy="685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9" lvl="1" indent="-431800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Roboto Bold"/>
              </a:rPr>
              <a:t>Communicating with influencers.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83163" y="5518262"/>
            <a:ext cx="6106755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9" lvl="1" indent="-431800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000000"/>
                </a:solidFill>
                <a:latin typeface="Roboto Bold"/>
              </a:rPr>
              <a:t>Invite friends.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15039" t="4852" r="5432"/>
          <a:stretch>
            <a:fillRect/>
          </a:stretch>
        </p:blipFill>
        <p:spPr>
          <a:xfrm>
            <a:off x="16784767" y="530972"/>
            <a:ext cx="949067" cy="11354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 b="1529"/>
          <a:stretch>
            <a:fillRect/>
          </a:stretch>
        </p:blipFill>
        <p:spPr>
          <a:xfrm>
            <a:off x="15388948" y="530972"/>
            <a:ext cx="1119558" cy="1102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586"/>
          <a:stretch>
            <a:fillRect/>
          </a:stretch>
        </p:blipFill>
        <p:spPr>
          <a:xfrm>
            <a:off x="15611213" y="5579820"/>
            <a:ext cx="2489395" cy="130438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4387"/>
          <a:stretch>
            <a:fillRect/>
          </a:stretch>
        </p:blipFill>
        <p:spPr>
          <a:xfrm>
            <a:off x="15675333" y="4075952"/>
            <a:ext cx="2474703" cy="1238207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214474" y="1335299"/>
            <a:ext cx="12062660" cy="643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4209" lvl="1" indent="-442105">
              <a:lnSpc>
                <a:spcPts val="4914"/>
              </a:lnSpc>
              <a:buFont typeface="Arial"/>
              <a:buChar char="•"/>
            </a:pPr>
            <a:r>
              <a:rPr lang="en-US" sz="4095">
                <a:solidFill>
                  <a:srgbClr val="000000"/>
                </a:solidFill>
                <a:latin typeface="Roboto"/>
              </a:rPr>
              <a:t>Paid Advertisments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t="9749" b="4743"/>
          <a:stretch>
            <a:fillRect/>
          </a:stretch>
        </p:blipFill>
        <p:spPr>
          <a:xfrm>
            <a:off x="850821" y="2427902"/>
            <a:ext cx="4370965" cy="39925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r="42564" b="47405"/>
          <a:stretch>
            <a:fillRect/>
          </a:stretch>
        </p:blipFill>
        <p:spPr>
          <a:xfrm>
            <a:off x="2789030" y="7484211"/>
            <a:ext cx="5797035" cy="232921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t="3915" r="32706" b="31038"/>
          <a:stretch>
            <a:fillRect/>
          </a:stretch>
        </p:blipFill>
        <p:spPr>
          <a:xfrm>
            <a:off x="5687548" y="2427902"/>
            <a:ext cx="6912904" cy="399253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 t="1321" b="1321"/>
          <a:stretch>
            <a:fillRect/>
          </a:stretch>
        </p:blipFill>
        <p:spPr>
          <a:xfrm>
            <a:off x="15675333" y="2692554"/>
            <a:ext cx="2425275" cy="1152908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407461" y="146804"/>
            <a:ext cx="12827999" cy="882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Roboto Bold"/>
              </a:rPr>
              <a:t>Facebook and Instagram development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rcRect l="15039" t="4852" r="5432"/>
          <a:stretch>
            <a:fillRect/>
          </a:stretch>
        </p:blipFill>
        <p:spPr>
          <a:xfrm>
            <a:off x="16784767" y="530972"/>
            <a:ext cx="949067" cy="113546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/>
          <a:srcRect b="1529"/>
          <a:stretch>
            <a:fillRect/>
          </a:stretch>
        </p:blipFill>
        <p:spPr>
          <a:xfrm>
            <a:off x="15388948" y="530972"/>
            <a:ext cx="1119558" cy="1102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325815" y="1662299"/>
            <a:ext cx="4355600" cy="1289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06777" lvl="1" indent="-453388">
              <a:lnSpc>
                <a:spcPts val="5039"/>
              </a:lnSpc>
              <a:buFont typeface="Arial"/>
              <a:buChar char="•"/>
            </a:pPr>
            <a:r>
              <a:rPr lang="en-US" sz="4199">
                <a:solidFill>
                  <a:srgbClr val="000000"/>
                </a:solidFill>
                <a:latin typeface="Roboto"/>
              </a:rPr>
              <a:t>Influencers</a:t>
            </a:r>
          </a:p>
          <a:p>
            <a:pPr marL="906777" lvl="1" indent="-453388">
              <a:lnSpc>
                <a:spcPts val="5039"/>
              </a:lnSpc>
              <a:buFont typeface="Arial"/>
              <a:buChar char="•"/>
            </a:pPr>
            <a:r>
              <a:rPr lang="en-US" sz="4199">
                <a:solidFill>
                  <a:srgbClr val="000000"/>
                </a:solidFill>
                <a:latin typeface="Roboto"/>
              </a:rPr>
              <a:t>Invite friends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t="472" b="472"/>
          <a:stretch>
            <a:fillRect/>
          </a:stretch>
        </p:blipFill>
        <p:spPr>
          <a:xfrm>
            <a:off x="15301117" y="2119535"/>
            <a:ext cx="2721228" cy="140839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301117" y="3694151"/>
            <a:ext cx="2721228" cy="147266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l="3086" t="12560" r="14226" b="20335"/>
          <a:stretch>
            <a:fillRect/>
          </a:stretch>
        </p:blipFill>
        <p:spPr>
          <a:xfrm>
            <a:off x="6072563" y="4430484"/>
            <a:ext cx="8430956" cy="218090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l="21672" t="6391" r="38453"/>
          <a:stretch>
            <a:fillRect/>
          </a:stretch>
        </p:blipFill>
        <p:spPr>
          <a:xfrm>
            <a:off x="736442" y="3127021"/>
            <a:ext cx="4921851" cy="5502948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28700" y="405712"/>
            <a:ext cx="11305431" cy="881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Roboto Bold"/>
              </a:rPr>
              <a:t>Facebook and Instagram development 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 l="15039" t="4852" r="5432"/>
          <a:stretch>
            <a:fillRect/>
          </a:stretch>
        </p:blipFill>
        <p:spPr>
          <a:xfrm>
            <a:off x="16885106" y="719874"/>
            <a:ext cx="949067" cy="113546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rcRect b="1529"/>
          <a:stretch>
            <a:fillRect/>
          </a:stretch>
        </p:blipFill>
        <p:spPr>
          <a:xfrm>
            <a:off x="15489288" y="719874"/>
            <a:ext cx="1119558" cy="1102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08363" y="5968839"/>
            <a:ext cx="3107134" cy="45039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9041" r="9041"/>
          <a:stretch>
            <a:fillRect/>
          </a:stretch>
        </p:blipFill>
        <p:spPr>
          <a:xfrm>
            <a:off x="16034656" y="4509353"/>
            <a:ext cx="1978937" cy="126829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2032"/>
          <a:stretch>
            <a:fillRect/>
          </a:stretch>
        </p:blipFill>
        <p:spPr>
          <a:xfrm>
            <a:off x="15693181" y="8271973"/>
            <a:ext cx="1978937" cy="98632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 l="40540" t="6478"/>
          <a:stretch>
            <a:fillRect/>
          </a:stretch>
        </p:blipFill>
        <p:spPr>
          <a:xfrm>
            <a:off x="1493000" y="5968839"/>
            <a:ext cx="5291282" cy="407831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473216" y="6370981"/>
            <a:ext cx="3098265" cy="288731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 l="2351" t="472" b="472"/>
          <a:stretch>
            <a:fillRect/>
          </a:stretch>
        </p:blipFill>
        <p:spPr>
          <a:xfrm>
            <a:off x="15749903" y="2827459"/>
            <a:ext cx="2206969" cy="116974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5693181" y="6700852"/>
            <a:ext cx="2320411" cy="130714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/>
          <a:srcRect l="15039" t="4852" r="5432"/>
          <a:stretch>
            <a:fillRect/>
          </a:stretch>
        </p:blipFill>
        <p:spPr>
          <a:xfrm>
            <a:off x="17007805" y="1121530"/>
            <a:ext cx="949067" cy="113546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/>
          <a:srcRect b="1529"/>
          <a:stretch>
            <a:fillRect/>
          </a:stretch>
        </p:blipFill>
        <p:spPr>
          <a:xfrm>
            <a:off x="15611986" y="1121530"/>
            <a:ext cx="1119558" cy="1102437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821496" y="2420366"/>
            <a:ext cx="11064800" cy="1901763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928456" y="542951"/>
            <a:ext cx="10710708" cy="866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Open Sans Extra Bold"/>
              </a:rPr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1414" r="7842"/>
          <a:stretch>
            <a:fillRect/>
          </a:stretch>
        </p:blipFill>
        <p:spPr>
          <a:xfrm>
            <a:off x="12848589" y="6135364"/>
            <a:ext cx="4885244" cy="2896643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28700" y="710117"/>
            <a:ext cx="12184225" cy="8228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79"/>
              </a:lnSpc>
              <a:spcBef>
                <a:spcPct val="0"/>
              </a:spcBef>
            </a:pPr>
            <a:r>
              <a:rPr lang="en-US" sz="5399">
                <a:solidFill>
                  <a:srgbClr val="000000"/>
                </a:solidFill>
                <a:latin typeface="Roboto Bold"/>
              </a:rPr>
              <a:t>Content Enhancment.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64323" y="2327296"/>
            <a:ext cx="9959433" cy="42307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36322" lvl="1" indent="-518161">
              <a:lnSpc>
                <a:spcPts val="6720"/>
              </a:lnSpc>
              <a:buFont typeface="Arial"/>
              <a:buChar char="•"/>
            </a:pPr>
            <a:r>
              <a:rPr lang="en-US" sz="4800">
                <a:solidFill>
                  <a:srgbClr val="000000"/>
                </a:solidFill>
                <a:latin typeface="Open Sans"/>
              </a:rPr>
              <a:t>Schedule posts </a:t>
            </a:r>
          </a:p>
          <a:p>
            <a:pPr marL="1036322" lvl="1" indent="-518161">
              <a:lnSpc>
                <a:spcPts val="6720"/>
              </a:lnSpc>
              <a:buFont typeface="Arial"/>
              <a:buChar char="•"/>
            </a:pPr>
            <a:r>
              <a:rPr lang="en-US" sz="4800">
                <a:solidFill>
                  <a:srgbClr val="000000"/>
                </a:solidFill>
                <a:latin typeface="Open Sans"/>
              </a:rPr>
              <a:t>Advertisements &amp; hashtag</a:t>
            </a:r>
          </a:p>
          <a:p>
            <a:pPr marL="1036322" lvl="1" indent="-518161">
              <a:lnSpc>
                <a:spcPts val="6720"/>
              </a:lnSpc>
              <a:buFont typeface="Arial"/>
              <a:buChar char="•"/>
            </a:pPr>
            <a:r>
              <a:rPr lang="en-US" sz="4800">
                <a:solidFill>
                  <a:srgbClr val="000000"/>
                </a:solidFill>
                <a:latin typeface="Open Sans"/>
              </a:rPr>
              <a:t>Design </a:t>
            </a:r>
          </a:p>
          <a:p>
            <a:pPr marL="1036322" lvl="1" indent="-518161">
              <a:lnSpc>
                <a:spcPts val="6720"/>
              </a:lnSpc>
              <a:buFont typeface="Arial"/>
              <a:buChar char="•"/>
            </a:pPr>
            <a:r>
              <a:rPr lang="en-US" sz="4800">
                <a:solidFill>
                  <a:srgbClr val="000000"/>
                </a:solidFill>
                <a:latin typeface="Open Sans"/>
              </a:rPr>
              <a:t>Educational Content</a:t>
            </a:r>
          </a:p>
          <a:p>
            <a:pPr marL="1036322" lvl="1" indent="-518161">
              <a:lnSpc>
                <a:spcPts val="6720"/>
              </a:lnSpc>
              <a:buFont typeface="Arial"/>
              <a:buChar char="•"/>
            </a:pPr>
            <a:r>
              <a:rPr lang="en-US" sz="4800">
                <a:solidFill>
                  <a:srgbClr val="000000"/>
                </a:solidFill>
                <a:latin typeface="Open Sans"/>
              </a:rPr>
              <a:t>Customer Tracking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l="15039" t="4852" r="5432"/>
          <a:stretch>
            <a:fillRect/>
          </a:stretch>
        </p:blipFill>
        <p:spPr>
          <a:xfrm>
            <a:off x="16784767" y="530972"/>
            <a:ext cx="949067" cy="113546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b="1529"/>
          <a:stretch>
            <a:fillRect/>
          </a:stretch>
        </p:blipFill>
        <p:spPr>
          <a:xfrm>
            <a:off x="15388948" y="530972"/>
            <a:ext cx="1119558" cy="1102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98691" y="2750084"/>
            <a:ext cx="13285976" cy="5864323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388830" y="1499045"/>
            <a:ext cx="6835268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45" lvl="1" indent="-485773">
              <a:lnSpc>
                <a:spcPts val="5399"/>
              </a:lnSpc>
              <a:buFont typeface="Arial"/>
              <a:buChar char="•"/>
            </a:pPr>
            <a:r>
              <a:rPr lang="en-US" sz="4499" dirty="0">
                <a:solidFill>
                  <a:srgbClr val="000000"/>
                </a:solidFill>
                <a:latin typeface="Roboto"/>
              </a:rPr>
              <a:t>Schedule posts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49862" y="146804"/>
            <a:ext cx="14254936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39"/>
              </a:lnSpc>
              <a:spcBef>
                <a:spcPct val="0"/>
              </a:spcBef>
            </a:pPr>
            <a:r>
              <a:rPr lang="en-US" sz="5100" dirty="0">
                <a:solidFill>
                  <a:srgbClr val="000000"/>
                </a:solidFill>
                <a:latin typeface="Roboto Bold"/>
              </a:rPr>
              <a:t> Content </a:t>
            </a:r>
            <a:r>
              <a:rPr lang="en-US" sz="5100" dirty="0" smtClean="0">
                <a:solidFill>
                  <a:srgbClr val="000000"/>
                </a:solidFill>
                <a:latin typeface="Roboto Bold"/>
              </a:rPr>
              <a:t>Enhancement </a:t>
            </a:r>
            <a:endParaRPr lang="en-US" sz="5100" dirty="0">
              <a:solidFill>
                <a:srgbClr val="000000"/>
              </a:solidFill>
              <a:latin typeface="Roboto Bold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l="2032"/>
          <a:stretch>
            <a:fillRect/>
          </a:stretch>
        </p:blipFill>
        <p:spPr>
          <a:xfrm>
            <a:off x="15813149" y="1208043"/>
            <a:ext cx="1978937" cy="9863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19600" y="2860876"/>
            <a:ext cx="3157730" cy="3776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85772" lvl="1">
              <a:lnSpc>
                <a:spcPts val="5399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Description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27339" y="1753791"/>
            <a:ext cx="11378494" cy="710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93135" lvl="1" indent="-496567">
              <a:lnSpc>
                <a:spcPts val="5519"/>
              </a:lnSpc>
              <a:buFont typeface="Arial"/>
              <a:buChar char="•"/>
            </a:pPr>
            <a:r>
              <a:rPr lang="en-US" sz="4599">
                <a:solidFill>
                  <a:srgbClr val="000000"/>
                </a:solidFill>
                <a:latin typeface="Roboto"/>
              </a:rPr>
              <a:t>Advertisements &amp; hashtag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19320" y="2464296"/>
            <a:ext cx="3514513" cy="108510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25324" t="14490" r="6977"/>
          <a:stretch>
            <a:fillRect/>
          </a:stretch>
        </p:blipFill>
        <p:spPr>
          <a:xfrm>
            <a:off x="659388" y="4271264"/>
            <a:ext cx="10185117" cy="516198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t="7128" r="1954" b="7128"/>
          <a:stretch>
            <a:fillRect/>
          </a:stretch>
        </p:blipFill>
        <p:spPr>
          <a:xfrm>
            <a:off x="11326208" y="4271264"/>
            <a:ext cx="6825720" cy="536239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953887" y="331202"/>
            <a:ext cx="13785181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39"/>
              </a:lnSpc>
              <a:spcBef>
                <a:spcPct val="0"/>
              </a:spcBef>
            </a:pPr>
            <a:r>
              <a:rPr lang="en-US" sz="5100" dirty="0">
                <a:solidFill>
                  <a:srgbClr val="000000"/>
                </a:solidFill>
                <a:latin typeface="Roboto Bold"/>
              </a:rPr>
              <a:t> Content </a:t>
            </a:r>
            <a:r>
              <a:rPr lang="en-US" sz="5100" dirty="0" smtClean="0">
                <a:solidFill>
                  <a:srgbClr val="000000"/>
                </a:solidFill>
                <a:latin typeface="Roboto Bold"/>
              </a:rPr>
              <a:t>Enhancement </a:t>
            </a:r>
            <a:endParaRPr lang="en-US" sz="5100" dirty="0">
              <a:solidFill>
                <a:srgbClr val="000000"/>
              </a:solidFill>
              <a:latin typeface="Roboto Bold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 l="15039" t="4852" r="5432"/>
          <a:stretch>
            <a:fillRect/>
          </a:stretch>
        </p:blipFill>
        <p:spPr>
          <a:xfrm>
            <a:off x="16784767" y="435977"/>
            <a:ext cx="949067" cy="113546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 b="1529"/>
          <a:stretch>
            <a:fillRect/>
          </a:stretch>
        </p:blipFill>
        <p:spPr>
          <a:xfrm>
            <a:off x="15388948" y="435977"/>
            <a:ext cx="1119558" cy="1102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67394" y="2629541"/>
            <a:ext cx="12553212" cy="662875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271415" y="1598545"/>
            <a:ext cx="5454793" cy="762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79492" lvl="1" indent="-539746">
              <a:lnSpc>
                <a:spcPts val="5999"/>
              </a:lnSpc>
              <a:buFont typeface="Arial"/>
              <a:buChar char="•"/>
            </a:pPr>
            <a:r>
              <a:rPr lang="en-US" sz="4999">
                <a:solidFill>
                  <a:srgbClr val="000000"/>
                </a:solidFill>
                <a:latin typeface="Roboto"/>
              </a:rPr>
              <a:t>Design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02154" y="527804"/>
            <a:ext cx="14085100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39"/>
              </a:lnSpc>
              <a:spcBef>
                <a:spcPct val="0"/>
              </a:spcBef>
            </a:pPr>
            <a:r>
              <a:rPr lang="en-US" sz="5100" dirty="0">
                <a:solidFill>
                  <a:srgbClr val="000000"/>
                </a:solidFill>
                <a:latin typeface="Roboto Bold"/>
              </a:rPr>
              <a:t> Content </a:t>
            </a:r>
            <a:r>
              <a:rPr lang="en-US" sz="5100" dirty="0" smtClean="0">
                <a:solidFill>
                  <a:srgbClr val="000000"/>
                </a:solidFill>
                <a:latin typeface="Roboto Bold"/>
              </a:rPr>
              <a:t>Enhancement</a:t>
            </a:r>
            <a:endParaRPr lang="en-US" sz="5100" dirty="0">
              <a:solidFill>
                <a:srgbClr val="000000"/>
              </a:solidFill>
              <a:latin typeface="Roboto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08719" y="1516962"/>
            <a:ext cx="7835281" cy="680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49956" lvl="1" indent="-474978">
              <a:lnSpc>
                <a:spcPts val="5279"/>
              </a:lnSpc>
              <a:buFont typeface="Arial"/>
              <a:buChar char="•"/>
            </a:pPr>
            <a:r>
              <a:rPr lang="en-US" sz="4399" dirty="0">
                <a:solidFill>
                  <a:srgbClr val="000000"/>
                </a:solidFill>
                <a:latin typeface="Roboto"/>
              </a:rPr>
              <a:t>Educational Content 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08474" y="2596970"/>
            <a:ext cx="7812789" cy="734402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145621" y="2380388"/>
            <a:ext cx="1628890" cy="162889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l="15041" t="4852" r="5433"/>
          <a:stretch>
            <a:fillRect/>
          </a:stretch>
        </p:blipFill>
        <p:spPr>
          <a:xfrm>
            <a:off x="16525797" y="530972"/>
            <a:ext cx="976563" cy="1168407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028700" y="426197"/>
            <a:ext cx="14564970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39"/>
              </a:lnSpc>
              <a:spcBef>
                <a:spcPct val="0"/>
              </a:spcBef>
            </a:pPr>
            <a:r>
              <a:rPr lang="en-US" sz="5100" dirty="0">
                <a:solidFill>
                  <a:srgbClr val="000000"/>
                </a:solidFill>
                <a:latin typeface="Roboto Bold"/>
              </a:rPr>
              <a:t>Content </a:t>
            </a:r>
            <a:r>
              <a:rPr lang="en-US" sz="5100" dirty="0" smtClean="0">
                <a:solidFill>
                  <a:srgbClr val="000000"/>
                </a:solidFill>
                <a:latin typeface="Roboto Bold"/>
              </a:rPr>
              <a:t>Enhancement </a:t>
            </a:r>
            <a:endParaRPr lang="en-US" sz="5100" dirty="0">
              <a:solidFill>
                <a:srgbClr val="000000"/>
              </a:solidFill>
              <a:latin typeface="Roboto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7726" r="10533" b="37388"/>
          <a:stretch>
            <a:fillRect/>
          </a:stretch>
        </p:blipFill>
        <p:spPr>
          <a:xfrm>
            <a:off x="615176" y="5448300"/>
            <a:ext cx="10745589" cy="274596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t="9029" r="54544" b="9249"/>
          <a:stretch>
            <a:fillRect/>
          </a:stretch>
        </p:blipFill>
        <p:spPr>
          <a:xfrm>
            <a:off x="11582400" y="3840216"/>
            <a:ext cx="5898534" cy="5962135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028700" y="1357207"/>
            <a:ext cx="1363001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47" lvl="1" indent="-485773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0000"/>
                </a:solidFill>
                <a:latin typeface="Roboto"/>
              </a:rPr>
              <a:t>Customer Tracking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l="1441" t="4852" r="1441"/>
          <a:stretch>
            <a:fillRect/>
          </a:stretch>
        </p:blipFill>
        <p:spPr>
          <a:xfrm>
            <a:off x="16353782" y="570212"/>
            <a:ext cx="1250504" cy="122514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l="14478"/>
          <a:stretch>
            <a:fillRect/>
          </a:stretch>
        </p:blipFill>
        <p:spPr>
          <a:xfrm>
            <a:off x="15619846" y="1910918"/>
            <a:ext cx="1984441" cy="1307145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615177" y="291364"/>
            <a:ext cx="6700023" cy="9489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  <a:spcBef>
                <a:spcPct val="0"/>
              </a:spcBef>
            </a:pPr>
            <a:r>
              <a:rPr lang="en-US" sz="5299" dirty="0">
                <a:solidFill>
                  <a:srgbClr val="000000"/>
                </a:solidFill>
                <a:latin typeface="Roboto Bold"/>
              </a:rPr>
              <a:t>Content </a:t>
            </a:r>
            <a:r>
              <a:rPr lang="en-US" sz="5299" dirty="0" smtClean="0">
                <a:solidFill>
                  <a:srgbClr val="000000"/>
                </a:solidFill>
                <a:latin typeface="Roboto Bold"/>
              </a:rPr>
              <a:t>Enhancement </a:t>
            </a:r>
            <a:endParaRPr lang="en-US" sz="5299" dirty="0">
              <a:solidFill>
                <a:srgbClr val="000000"/>
              </a:solidFill>
              <a:latin typeface="Roboto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3234" r="13234"/>
          <a:stretch>
            <a:fillRect/>
          </a:stretch>
        </p:blipFill>
        <p:spPr>
          <a:xfrm>
            <a:off x="13558603" y="3238304"/>
            <a:ext cx="2801851" cy="381039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63567" y="923925"/>
            <a:ext cx="4310509" cy="866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Open Sans Extra Bold"/>
              </a:rPr>
              <a:t>Introduction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2422343"/>
            <a:ext cx="10537824" cy="85831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25"/>
              </a:lnSpc>
            </a:pPr>
            <a:r>
              <a:rPr lang="en-US" sz="3500" dirty="0">
                <a:solidFill>
                  <a:srgbClr val="000000"/>
                </a:solidFill>
                <a:latin typeface="Roboto Bold"/>
              </a:rPr>
              <a:t>  Lojayn Accessories</a:t>
            </a:r>
          </a:p>
          <a:p>
            <a:pPr marL="755651" lvl="1" indent="-377825">
              <a:lnSpc>
                <a:spcPts val="5425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Roboto"/>
              </a:rPr>
              <a:t>located in </a:t>
            </a:r>
            <a:r>
              <a:rPr lang="en-US" sz="3500" dirty="0" err="1" smtClean="0">
                <a:solidFill>
                  <a:srgbClr val="000000"/>
                </a:solidFill>
                <a:latin typeface="Roboto"/>
              </a:rPr>
              <a:t>Barta'ah</a:t>
            </a:r>
            <a:r>
              <a:rPr lang="en-US" sz="3500" dirty="0" smtClean="0">
                <a:solidFill>
                  <a:srgbClr val="000000"/>
                </a:solidFill>
                <a:latin typeface="Roboto"/>
              </a:rPr>
              <a:t> </a:t>
            </a:r>
            <a:endParaRPr lang="en-US" sz="3500" dirty="0">
              <a:solidFill>
                <a:srgbClr val="000000"/>
              </a:solidFill>
              <a:latin typeface="Roboto"/>
            </a:endParaRPr>
          </a:p>
          <a:p>
            <a:pPr marL="755651" lvl="1" indent="-377825">
              <a:lnSpc>
                <a:spcPts val="5425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Roboto"/>
              </a:rPr>
              <a:t>Activity </a:t>
            </a:r>
          </a:p>
          <a:p>
            <a:pPr marL="1511301" lvl="2" indent="-503767">
              <a:lnSpc>
                <a:spcPts val="5425"/>
              </a:lnSpc>
              <a:buFont typeface="Arial"/>
              <a:buChar char="⚬"/>
            </a:pPr>
            <a:r>
              <a:rPr lang="en-US" sz="3500" dirty="0">
                <a:solidFill>
                  <a:srgbClr val="000000"/>
                </a:solidFill>
                <a:latin typeface="Roboto"/>
              </a:rPr>
              <a:t>High-quality hijabs, bags , perfumes, and accessories.</a:t>
            </a:r>
          </a:p>
          <a:p>
            <a:pPr marL="755651" lvl="1" indent="-377825">
              <a:lnSpc>
                <a:spcPts val="5425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Roboto"/>
              </a:rPr>
              <a:t>I</a:t>
            </a:r>
            <a:r>
              <a:rPr lang="en-US" sz="3500" dirty="0" smtClean="0">
                <a:solidFill>
                  <a:srgbClr val="000000"/>
                </a:solidFill>
                <a:latin typeface="Roboto"/>
              </a:rPr>
              <a:t>t </a:t>
            </a:r>
            <a:r>
              <a:rPr lang="en-US" sz="3500" dirty="0">
                <a:solidFill>
                  <a:srgbClr val="000000"/>
                </a:solidFill>
                <a:latin typeface="Roboto"/>
              </a:rPr>
              <a:t>provides a delivery service to all Palestinian cities.</a:t>
            </a:r>
          </a:p>
          <a:p>
            <a:pPr>
              <a:lnSpc>
                <a:spcPts val="2652"/>
              </a:lnSpc>
              <a:spcBef>
                <a:spcPct val="0"/>
              </a:spcBef>
            </a:pPr>
            <a:endParaRPr lang="en-US" sz="3500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3500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r>
              <a:rPr lang="en-US" sz="1842" dirty="0">
                <a:solidFill>
                  <a:srgbClr val="000000"/>
                </a:solidFill>
                <a:latin typeface="Roboto"/>
              </a:rPr>
              <a:t> </a:t>
            </a: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endParaRPr lang="en-US" sz="1842" dirty="0">
              <a:solidFill>
                <a:srgbClr val="000000"/>
              </a:solidFill>
              <a:latin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06357" y="413193"/>
            <a:ext cx="2466828" cy="762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99"/>
              </a:lnSpc>
              <a:spcBef>
                <a:spcPct val="0"/>
              </a:spcBef>
            </a:pPr>
            <a:r>
              <a:rPr lang="en-US" sz="4999">
                <a:solidFill>
                  <a:srgbClr val="000000"/>
                </a:solidFill>
                <a:latin typeface="Roboto Bold"/>
              </a:rPr>
              <a:t>Results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18125" t="23105" r="24327" b="21015"/>
          <a:stretch>
            <a:fillRect/>
          </a:stretch>
        </p:blipFill>
        <p:spPr>
          <a:xfrm>
            <a:off x="421201" y="1830321"/>
            <a:ext cx="6965750" cy="380285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19131" t="36968" r="31149" b="21424"/>
          <a:stretch>
            <a:fillRect/>
          </a:stretch>
        </p:blipFill>
        <p:spPr>
          <a:xfrm>
            <a:off x="606196" y="5996419"/>
            <a:ext cx="6533978" cy="307417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 t="29137" b="23374"/>
          <a:stretch>
            <a:fillRect/>
          </a:stretch>
        </p:blipFill>
        <p:spPr>
          <a:xfrm>
            <a:off x="14853331" y="2775822"/>
            <a:ext cx="2405969" cy="6398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l="1441" t="4852" r="1441"/>
          <a:stretch>
            <a:fillRect/>
          </a:stretch>
        </p:blipFill>
        <p:spPr>
          <a:xfrm>
            <a:off x="15729837" y="906183"/>
            <a:ext cx="1250504" cy="122514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l="36682" t="44828" r="47266" b="38824"/>
          <a:stretch>
            <a:fillRect/>
          </a:stretch>
        </p:blipFill>
        <p:spPr>
          <a:xfrm>
            <a:off x="8357876" y="6466240"/>
            <a:ext cx="3587990" cy="205454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 l="6567" t="4600" r="11079"/>
          <a:stretch>
            <a:fillRect/>
          </a:stretch>
        </p:blipFill>
        <p:spPr>
          <a:xfrm>
            <a:off x="7698864" y="1830321"/>
            <a:ext cx="5543091" cy="380285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5309703" y="3950111"/>
            <a:ext cx="2090773" cy="1020885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5080065" y="5633176"/>
            <a:ext cx="2320411" cy="1307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73667" y="1353122"/>
            <a:ext cx="5789265" cy="796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39"/>
              </a:lnSpc>
              <a:spcBef>
                <a:spcPct val="0"/>
              </a:spcBef>
            </a:pPr>
            <a:r>
              <a:rPr lang="en-US" sz="4599">
                <a:solidFill>
                  <a:srgbClr val="000000"/>
                </a:solidFill>
                <a:latin typeface="Roboto"/>
              </a:rPr>
              <a:t>Most interactive posts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16769" t="31086" r="2598" b="9662"/>
          <a:stretch>
            <a:fillRect/>
          </a:stretch>
        </p:blipFill>
        <p:spPr>
          <a:xfrm>
            <a:off x="1028700" y="4311176"/>
            <a:ext cx="11321154" cy="467719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42513" t="14703" r="28578" b="7141"/>
          <a:stretch>
            <a:fillRect/>
          </a:stretch>
        </p:blipFill>
        <p:spPr>
          <a:xfrm>
            <a:off x="12766601" y="2933809"/>
            <a:ext cx="4492699" cy="6829074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580888" y="1372172"/>
            <a:ext cx="4678412" cy="1396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boto Bold"/>
              </a:rPr>
              <a:t>Content Design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Roboto Bold"/>
              </a:rPr>
              <a:t>And use the hashtag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29613" y="2564169"/>
            <a:ext cx="1361272" cy="1361272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02852" y="356876"/>
            <a:ext cx="2466828" cy="801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39"/>
              </a:lnSpc>
              <a:spcBef>
                <a:spcPct val="0"/>
              </a:spcBef>
            </a:pPr>
            <a:r>
              <a:rPr lang="en-US" sz="5199">
                <a:solidFill>
                  <a:srgbClr val="000000"/>
                </a:solidFill>
                <a:latin typeface="Roboto Bold"/>
              </a:rPr>
              <a:t>Results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rcRect l="1441" t="4852" r="1441"/>
          <a:stretch>
            <a:fillRect/>
          </a:stretch>
        </p:blipFill>
        <p:spPr>
          <a:xfrm>
            <a:off x="16008796" y="134829"/>
            <a:ext cx="1250504" cy="1225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b="1529"/>
          <a:stretch>
            <a:fillRect/>
          </a:stretch>
        </p:blipFill>
        <p:spPr>
          <a:xfrm>
            <a:off x="15737713" y="1028700"/>
            <a:ext cx="1521587" cy="149831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304498" y="630585"/>
            <a:ext cx="2252947" cy="78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9"/>
              </a:lnSpc>
              <a:spcBef>
                <a:spcPct val="0"/>
              </a:spcBef>
            </a:pPr>
            <a:r>
              <a:rPr lang="en-US" sz="5099">
                <a:solidFill>
                  <a:srgbClr val="000000"/>
                </a:solidFill>
                <a:latin typeface="Roboto Bold"/>
              </a:rPr>
              <a:t>Results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13811" t="28291"/>
          <a:stretch>
            <a:fillRect/>
          </a:stretch>
        </p:blipFill>
        <p:spPr>
          <a:xfrm>
            <a:off x="1028700" y="2582792"/>
            <a:ext cx="6307985" cy="300543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144000" y="3138332"/>
            <a:ext cx="2585805" cy="252017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144000" y="5941271"/>
            <a:ext cx="2585805" cy="2341058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t="29137" r="3497" b="23374"/>
          <a:stretch>
            <a:fillRect/>
          </a:stretch>
        </p:blipFill>
        <p:spPr>
          <a:xfrm>
            <a:off x="14809788" y="3814913"/>
            <a:ext cx="2449512" cy="67501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5108230" y="6523125"/>
            <a:ext cx="2361155" cy="1152908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/>
          <a:srcRect l="1878"/>
          <a:stretch>
            <a:fillRect/>
          </a:stretch>
        </p:blipFill>
        <p:spPr>
          <a:xfrm>
            <a:off x="857832" y="5941271"/>
            <a:ext cx="7759179" cy="346952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5148973" y="4934653"/>
            <a:ext cx="2320411" cy="1307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852586" y="2096388"/>
            <a:ext cx="3028557" cy="147525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b="1983"/>
          <a:stretch>
            <a:fillRect/>
          </a:stretch>
        </p:blipFill>
        <p:spPr>
          <a:xfrm>
            <a:off x="579281" y="4711351"/>
            <a:ext cx="14597026" cy="4987113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028700" y="535365"/>
            <a:ext cx="3791099" cy="881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Roboto Bold"/>
              </a:rPr>
              <a:t>Enhancment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1603053"/>
            <a:ext cx="8064252" cy="881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01090" lvl="1" indent="-550545">
              <a:lnSpc>
                <a:spcPts val="7139"/>
              </a:lnSpc>
              <a:buFont typeface="Arial"/>
              <a:buChar char="•"/>
            </a:pPr>
            <a:r>
              <a:rPr lang="en-US" sz="5100">
                <a:solidFill>
                  <a:srgbClr val="000000"/>
                </a:solidFill>
                <a:latin typeface="Roboto"/>
              </a:rPr>
              <a:t>Auto Reply to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548079" y="2848964"/>
            <a:ext cx="5211523" cy="461019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84643" y="3909432"/>
            <a:ext cx="2501767" cy="248925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7600" r="7600"/>
          <a:stretch>
            <a:fillRect/>
          </a:stretch>
        </p:blipFill>
        <p:spPr>
          <a:xfrm>
            <a:off x="4468459" y="3909432"/>
            <a:ext cx="2110859" cy="248925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012709" y="3888310"/>
            <a:ext cx="2510380" cy="251038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599837" y="527779"/>
            <a:ext cx="8022766" cy="897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00000"/>
                </a:solidFill>
                <a:latin typeface="Roboto Bold"/>
              </a:rPr>
              <a:t>Extending on social media.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71322" t="2290" r="2304" b="52000"/>
          <a:stretch>
            <a:fillRect/>
          </a:stretch>
        </p:blipFill>
        <p:spPr>
          <a:xfrm>
            <a:off x="7126546" y="3635110"/>
            <a:ext cx="2745841" cy="287279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899163" y="557954"/>
            <a:ext cx="1587883" cy="157994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3635110"/>
            <a:ext cx="5365784" cy="301678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732937" y="2930190"/>
            <a:ext cx="1920335" cy="108177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 l="1811" t="5227" r="9193"/>
          <a:stretch>
            <a:fillRect/>
          </a:stretch>
        </p:blipFill>
        <p:spPr>
          <a:xfrm>
            <a:off x="1225487" y="7042263"/>
            <a:ext cx="8646901" cy="29006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 l="7387" r="14317" b="10483"/>
          <a:stretch>
            <a:fillRect/>
          </a:stretch>
        </p:blipFill>
        <p:spPr>
          <a:xfrm>
            <a:off x="15732937" y="4232732"/>
            <a:ext cx="1920335" cy="122953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97847" y="146804"/>
            <a:ext cx="8822353" cy="9874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699"/>
              </a:lnSpc>
              <a:spcBef>
                <a:spcPct val="0"/>
              </a:spcBef>
            </a:pPr>
            <a:r>
              <a:rPr lang="en-US" sz="5499" dirty="0">
                <a:solidFill>
                  <a:srgbClr val="000000"/>
                </a:solidFill>
                <a:latin typeface="Roboto Bold"/>
              </a:rPr>
              <a:t>Extending on social media.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1262201"/>
            <a:ext cx="5095875" cy="756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59"/>
              </a:lnSpc>
            </a:pPr>
            <a:r>
              <a:rPr lang="en-US" sz="4399">
                <a:solidFill>
                  <a:srgbClr val="000000"/>
                </a:solidFill>
                <a:latin typeface="Open Sans Light Bold"/>
              </a:rPr>
              <a:t> snapchat account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90892" y="2061698"/>
            <a:ext cx="4941094" cy="1363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42016" lvl="1" indent="-421008">
              <a:lnSpc>
                <a:spcPts val="5460"/>
              </a:lnSpc>
              <a:buFont typeface="Arial"/>
              <a:buChar char="•"/>
            </a:pPr>
            <a:r>
              <a:rPr lang="en-US" sz="3900">
                <a:solidFill>
                  <a:srgbClr val="000000"/>
                </a:solidFill>
                <a:latin typeface="Open Sans"/>
              </a:rPr>
              <a:t>Subscribers : 331</a:t>
            </a:r>
          </a:p>
          <a:p>
            <a:pPr marL="842016" lvl="1" indent="-421008">
              <a:lnSpc>
                <a:spcPts val="5460"/>
              </a:lnSpc>
              <a:buFont typeface="Arial"/>
              <a:buChar char="•"/>
            </a:pPr>
            <a:r>
              <a:rPr lang="en-US" sz="3900">
                <a:solidFill>
                  <a:srgbClr val="000000"/>
                </a:solidFill>
                <a:latin typeface="Open Sans"/>
              </a:rPr>
              <a:t>Stories views: 696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516631" y="889788"/>
            <a:ext cx="1376678" cy="137667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94757" y="911172"/>
            <a:ext cx="1357103" cy="1355294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359902" y="478165"/>
            <a:ext cx="8784098" cy="977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839"/>
              </a:lnSpc>
              <a:spcBef>
                <a:spcPct val="0"/>
              </a:spcBef>
            </a:pPr>
            <a:r>
              <a:rPr lang="en-US" sz="5599">
                <a:solidFill>
                  <a:srgbClr val="000000"/>
                </a:solidFill>
                <a:latin typeface="Roboto Bold"/>
              </a:rPr>
              <a:t>Extending on social media.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426201" y="3694012"/>
            <a:ext cx="3467108" cy="622367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754106" y="3694012"/>
            <a:ext cx="3282201" cy="632127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l="8535" t="9632" r="9028" b="7224"/>
          <a:stretch>
            <a:fillRect/>
          </a:stretch>
        </p:blipFill>
        <p:spPr>
          <a:xfrm>
            <a:off x="359902" y="4290556"/>
            <a:ext cx="8034543" cy="4967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7493" b="9068"/>
          <a:stretch>
            <a:fillRect/>
          </a:stretch>
        </p:blipFill>
        <p:spPr>
          <a:xfrm>
            <a:off x="1716870" y="3301408"/>
            <a:ext cx="12698350" cy="595689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374822" y="250205"/>
            <a:ext cx="6192233" cy="1038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119"/>
              </a:lnSpc>
              <a:spcBef>
                <a:spcPct val="0"/>
              </a:spcBef>
            </a:pPr>
            <a:r>
              <a:rPr lang="en-US" sz="5799" dirty="0">
                <a:solidFill>
                  <a:srgbClr val="000000"/>
                </a:solidFill>
                <a:latin typeface="Roboto Bold"/>
              </a:rPr>
              <a:t>Create a website.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38200" y="1373739"/>
            <a:ext cx="14054252" cy="7563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60"/>
              </a:lnSpc>
            </a:pPr>
            <a:r>
              <a:rPr lang="en-US" sz="4400" dirty="0">
                <a:solidFill>
                  <a:srgbClr val="000000"/>
                </a:solidFill>
                <a:latin typeface="Open Sans"/>
              </a:rPr>
              <a:t>The site aims to display  products to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05086" y="5143500"/>
            <a:ext cx="6613993" cy="4935056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75831" y="441955"/>
            <a:ext cx="4567684" cy="10591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679"/>
              </a:lnSpc>
            </a:pPr>
            <a:r>
              <a:rPr lang="en-US" sz="6199">
                <a:solidFill>
                  <a:srgbClr val="000000"/>
                </a:solidFill>
                <a:latin typeface="Open Sans Bold"/>
              </a:rPr>
              <a:t>Future plan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1974894"/>
            <a:ext cx="13512083" cy="264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79501" lvl="1" indent="-539750">
              <a:lnSpc>
                <a:spcPts val="7000"/>
              </a:lnSpc>
              <a:buFont typeface="Arial"/>
              <a:buChar char="•"/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Activate YouTube and Tiktok.</a:t>
            </a:r>
          </a:p>
          <a:p>
            <a:pPr marL="1079501" lvl="1" indent="-539750">
              <a:lnSpc>
                <a:spcPts val="7000"/>
              </a:lnSpc>
              <a:buFont typeface="Arial"/>
              <a:buChar char="•"/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Activate SEO.</a:t>
            </a:r>
          </a:p>
          <a:p>
            <a:pPr marL="1079501" lvl="1" indent="-539750">
              <a:lnSpc>
                <a:spcPts val="7000"/>
              </a:lnSpc>
              <a:buFont typeface="Arial"/>
              <a:buChar char="•"/>
            </a:pPr>
            <a:r>
              <a:rPr lang="en-US" sz="5000" dirty="0">
                <a:solidFill>
                  <a:srgbClr val="000000"/>
                </a:solidFill>
                <a:latin typeface="Open Sans"/>
              </a:rPr>
              <a:t>E</a:t>
            </a:r>
            <a:r>
              <a:rPr lang="en-US" sz="5000" dirty="0" smtClean="0">
                <a:solidFill>
                  <a:srgbClr val="000000"/>
                </a:solidFill>
                <a:latin typeface="Open Sans"/>
              </a:rPr>
              <a:t>xpand </a:t>
            </a:r>
            <a:r>
              <a:rPr lang="en-US" sz="5000" dirty="0">
                <a:solidFill>
                  <a:srgbClr val="000000"/>
                </a:solidFill>
                <a:latin typeface="Open Sans"/>
              </a:rPr>
              <a:t>our website to sell products.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38142" y="2565515"/>
            <a:ext cx="4982866" cy="5671408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6597973" y="4151991"/>
            <a:ext cx="9607274" cy="2984230"/>
            <a:chOff x="0" y="647700"/>
            <a:chExt cx="12809699" cy="3978973"/>
          </a:xfrm>
        </p:grpSpPr>
        <p:sp>
          <p:nvSpPr>
            <p:cNvPr id="4" name="TextBox 4"/>
            <p:cNvSpPr txBox="1"/>
            <p:nvPr/>
          </p:nvSpPr>
          <p:spPr>
            <a:xfrm>
              <a:off x="0" y="647700"/>
              <a:ext cx="12809699" cy="24119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476"/>
                </a:lnSpc>
              </a:pPr>
              <a:r>
                <a:rPr lang="en-US" sz="10900" b="1" dirty="0">
                  <a:solidFill>
                    <a:srgbClr val="000000"/>
                  </a:solidFill>
                  <a:latin typeface="Playlist Script"/>
                </a:rPr>
                <a:t>Thank You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602635" y="3756980"/>
              <a:ext cx="11604429" cy="8696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404"/>
                </a:lnSpc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3234" r="13234"/>
          <a:stretch>
            <a:fillRect/>
          </a:stretch>
        </p:blipFill>
        <p:spPr>
          <a:xfrm>
            <a:off x="14673263" y="2933896"/>
            <a:ext cx="2801851" cy="381039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66800" y="1259935"/>
            <a:ext cx="8635479" cy="8387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dirty="0" smtClean="0">
                <a:solidFill>
                  <a:srgbClr val="000000"/>
                </a:solidFill>
                <a:latin typeface="Open Sans Extra Bold"/>
              </a:rPr>
              <a:t>The project objective</a:t>
            </a:r>
            <a:endParaRPr lang="en-US" sz="4999" dirty="0">
              <a:solidFill>
                <a:srgbClr val="000000"/>
              </a:solidFill>
              <a:latin typeface="Open Sans Extra Bold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444" y="2838646"/>
            <a:ext cx="13746005" cy="46807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Open Sans"/>
              </a:rPr>
              <a:t>D</a:t>
            </a:r>
            <a:r>
              <a:rPr lang="en-US" sz="5199" dirty="0" smtClean="0">
                <a:solidFill>
                  <a:srgbClr val="000000"/>
                </a:solidFill>
                <a:latin typeface="Open Sans"/>
              </a:rPr>
              <a:t>evelop </a:t>
            </a:r>
            <a:r>
              <a:rPr lang="en-US" sz="5199" dirty="0">
                <a:solidFill>
                  <a:srgbClr val="000000"/>
                </a:solidFill>
                <a:latin typeface="Open Sans"/>
              </a:rPr>
              <a:t>an e-marketing plan.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Open Sans"/>
              </a:rPr>
              <a:t>I</a:t>
            </a:r>
            <a:r>
              <a:rPr lang="en-US" sz="5199" dirty="0" smtClean="0">
                <a:solidFill>
                  <a:srgbClr val="000000"/>
                </a:solidFill>
                <a:latin typeface="Open Sans"/>
              </a:rPr>
              <a:t>mprove </a:t>
            </a:r>
            <a:r>
              <a:rPr lang="en-US" sz="5199" dirty="0">
                <a:solidFill>
                  <a:srgbClr val="000000"/>
                </a:solidFill>
                <a:latin typeface="Open Sans"/>
              </a:rPr>
              <a:t>the store's presence in social media and online.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Open Sans"/>
              </a:rPr>
              <a:t>E</a:t>
            </a:r>
            <a:r>
              <a:rPr lang="en-US" sz="5199" dirty="0" smtClean="0">
                <a:solidFill>
                  <a:srgbClr val="000000"/>
                </a:solidFill>
                <a:latin typeface="Open Sans"/>
              </a:rPr>
              <a:t>xpand </a:t>
            </a:r>
            <a:r>
              <a:rPr lang="en-US" sz="5199" dirty="0">
                <a:solidFill>
                  <a:srgbClr val="000000"/>
                </a:solidFill>
                <a:latin typeface="Open Sans"/>
              </a:rPr>
              <a:t>in new places where our target group is located.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586989" y="3037507"/>
            <a:ext cx="3682580" cy="368258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350468" y="3743504"/>
            <a:ext cx="5202732" cy="27315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01090" lvl="1" indent="-550545">
              <a:lnSpc>
                <a:spcPts val="7139"/>
              </a:lnSpc>
              <a:buFont typeface="Arial"/>
              <a:buChar char="•"/>
            </a:pPr>
            <a:r>
              <a:rPr lang="en-US" sz="5100" dirty="0">
                <a:solidFill>
                  <a:srgbClr val="000000"/>
                </a:solidFill>
                <a:latin typeface="Roboto"/>
              </a:rPr>
              <a:t>Analysis</a:t>
            </a:r>
          </a:p>
          <a:p>
            <a:pPr marL="1101090" lvl="1" indent="-550545">
              <a:lnSpc>
                <a:spcPts val="7139"/>
              </a:lnSpc>
              <a:buFont typeface="Arial"/>
              <a:buChar char="•"/>
            </a:pPr>
            <a:r>
              <a:rPr lang="en-US" sz="5100" dirty="0" smtClean="0">
                <a:solidFill>
                  <a:srgbClr val="000000"/>
                </a:solidFill>
                <a:latin typeface="Roboto"/>
              </a:rPr>
              <a:t>Enhancement</a:t>
            </a:r>
            <a:endParaRPr lang="en-US" sz="5100" dirty="0">
              <a:solidFill>
                <a:srgbClr val="000000"/>
              </a:solidFill>
              <a:latin typeface="Roboto"/>
            </a:endParaRPr>
          </a:p>
          <a:p>
            <a:pPr marL="1101090" lvl="1" indent="-550545">
              <a:lnSpc>
                <a:spcPts val="7139"/>
              </a:lnSpc>
              <a:buFont typeface="Arial"/>
              <a:buChar char="•"/>
            </a:pPr>
            <a:r>
              <a:rPr lang="en-US" sz="5100" dirty="0">
                <a:solidFill>
                  <a:srgbClr val="000000"/>
                </a:solidFill>
                <a:latin typeface="Roboto"/>
              </a:rPr>
              <a:t>E</a:t>
            </a:r>
            <a:r>
              <a:rPr lang="en-US" sz="5100" dirty="0" smtClean="0">
                <a:solidFill>
                  <a:srgbClr val="000000"/>
                </a:solidFill>
                <a:latin typeface="Roboto"/>
              </a:rPr>
              <a:t>xtending</a:t>
            </a:r>
            <a:endParaRPr lang="en-US" sz="5100" dirty="0">
              <a:solidFill>
                <a:srgbClr val="000000"/>
              </a:solidFill>
              <a:latin typeface="Roboto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467447" y="1764101"/>
            <a:ext cx="5619153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00000"/>
                </a:solidFill>
                <a:latin typeface="Open Sans Extra Bold"/>
              </a:rPr>
              <a:t>Action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637365" y="2011549"/>
            <a:ext cx="11393709" cy="6263903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73103" y="8226600"/>
            <a:ext cx="8304548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3" lvl="1" indent="-485777">
              <a:lnSpc>
                <a:spcPts val="6300"/>
              </a:lnSpc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  <a:latin typeface="Open Sans Bold"/>
              </a:rPr>
              <a:t>Different posts types</a:t>
            </a:r>
          </a:p>
          <a:p>
            <a:pPr marL="971553" lvl="1" indent="-485777">
              <a:lnSpc>
                <a:spcPts val="6300"/>
              </a:lnSpc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  <a:latin typeface="Open Sans Bold"/>
              </a:rPr>
              <a:t>Engagement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t="21478" b="15716"/>
          <a:stretch>
            <a:fillRect/>
          </a:stretch>
        </p:blipFill>
        <p:spPr>
          <a:xfrm>
            <a:off x="14503426" y="1571947"/>
            <a:ext cx="2992773" cy="1052585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828800" y="1183406"/>
            <a:ext cx="4251424" cy="655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8"/>
              </a:lnSpc>
            </a:pPr>
            <a:r>
              <a:rPr lang="en-US" sz="3998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Our Competitors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t="31003" b="21702"/>
          <a:stretch>
            <a:fillRect/>
          </a:stretch>
        </p:blipFill>
        <p:spPr>
          <a:xfrm>
            <a:off x="14503426" y="3044418"/>
            <a:ext cx="2518975" cy="1191311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28700" y="210348"/>
            <a:ext cx="2769922" cy="7748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43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8700" t="7356" b="7356"/>
          <a:stretch>
            <a:fillRect/>
          </a:stretch>
        </p:blipFill>
        <p:spPr>
          <a:xfrm>
            <a:off x="15834451" y="831234"/>
            <a:ext cx="1635857" cy="171609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4801" t="929" r="19725"/>
          <a:stretch>
            <a:fillRect/>
          </a:stretch>
        </p:blipFill>
        <p:spPr>
          <a:xfrm>
            <a:off x="756319" y="3556054"/>
            <a:ext cx="6210649" cy="317489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18186" t="29406" r="42277" b="17643"/>
          <a:stretch>
            <a:fillRect/>
          </a:stretch>
        </p:blipFill>
        <p:spPr>
          <a:xfrm>
            <a:off x="7767692" y="6804556"/>
            <a:ext cx="4411999" cy="332211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 l="19839" t="33187" r="42074" b="13442"/>
          <a:stretch>
            <a:fillRect/>
          </a:stretch>
        </p:blipFill>
        <p:spPr>
          <a:xfrm>
            <a:off x="7767692" y="3279461"/>
            <a:ext cx="4411999" cy="347596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5190130" y="8117713"/>
            <a:ext cx="2746156" cy="134089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 l="11826" t="26166" r="8870" b="20042"/>
          <a:stretch>
            <a:fillRect/>
          </a:stretch>
        </p:blipFill>
        <p:spPr>
          <a:xfrm>
            <a:off x="756319" y="7449653"/>
            <a:ext cx="6210649" cy="267701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5492174" y="4581607"/>
            <a:ext cx="2320411" cy="130714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6045459" y="7007539"/>
            <a:ext cx="1707156" cy="896257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4663242" y="3771931"/>
            <a:ext cx="3147143" cy="4561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15190130" y="6238794"/>
            <a:ext cx="2562485" cy="768745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028700" y="1679757"/>
            <a:ext cx="10778482" cy="710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19"/>
              </a:lnSpc>
              <a:spcBef>
                <a:spcPct val="0"/>
              </a:spcBef>
            </a:pPr>
            <a:r>
              <a:rPr lang="en-US" sz="4599" dirty="0">
                <a:solidFill>
                  <a:srgbClr val="000000"/>
                </a:solidFill>
                <a:latin typeface="Roboto Bold"/>
              </a:rPr>
              <a:t>Limited presence on social media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58610" y="2471131"/>
            <a:ext cx="7464724" cy="685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31145B"/>
                </a:solidFill>
                <a:latin typeface="Open Sans Extra Bold"/>
              </a:rPr>
              <a:t>- Number of followers = 960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56319" y="319213"/>
            <a:ext cx="2599730" cy="919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83"/>
              </a:lnSpc>
              <a:spcBef>
                <a:spcPct val="0"/>
              </a:spcBef>
            </a:pPr>
            <a:r>
              <a:rPr lang="en-US" sz="5345" dirty="0">
                <a:solidFill>
                  <a:srgbClr val="000000"/>
                </a:solidFill>
                <a:latin typeface="Roboto Bold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b="1529"/>
          <a:stretch>
            <a:fillRect/>
          </a:stretch>
        </p:blipFill>
        <p:spPr>
          <a:xfrm>
            <a:off x="15286692" y="816434"/>
            <a:ext cx="1900243" cy="187118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28700" y="1742500"/>
            <a:ext cx="10259107" cy="710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19"/>
              </a:lnSpc>
              <a:spcBef>
                <a:spcPct val="0"/>
              </a:spcBef>
            </a:pPr>
            <a:r>
              <a:rPr lang="en-US" sz="4599" dirty="0">
                <a:solidFill>
                  <a:srgbClr val="000000"/>
                </a:solidFill>
                <a:latin typeface="Roboto Bold"/>
              </a:rPr>
              <a:t>Limited presence on social media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38643" y="3086230"/>
            <a:ext cx="8603513" cy="685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31145B"/>
                </a:solidFill>
                <a:latin typeface="Open Sans Extra Bold"/>
              </a:rPr>
              <a:t>Total number of followers: 2406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 l="2849" t="374" b="374"/>
          <a:stretch>
            <a:fillRect/>
          </a:stretch>
        </p:blipFill>
        <p:spPr>
          <a:xfrm>
            <a:off x="700755" y="4793626"/>
            <a:ext cx="5188305" cy="481862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50804" y="4842577"/>
            <a:ext cx="6362819" cy="476967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190130" y="7227412"/>
            <a:ext cx="2746156" cy="1340897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4663242" y="3771931"/>
            <a:ext cx="3147143" cy="4561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5492174" y="4581607"/>
            <a:ext cx="2320411" cy="1307145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5190130" y="6238794"/>
            <a:ext cx="2562485" cy="768745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5947824" y="8810172"/>
            <a:ext cx="1707156" cy="896257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775616" y="387727"/>
            <a:ext cx="2726051" cy="8574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03"/>
              </a:lnSpc>
              <a:spcBef>
                <a:spcPct val="0"/>
              </a:spcBef>
            </a:pPr>
            <a:r>
              <a:rPr lang="en-US" sz="5400" b="1" dirty="0">
                <a:solidFill>
                  <a:srgbClr val="000000"/>
                </a:solidFill>
                <a:latin typeface="Roboto Bold"/>
              </a:rPr>
              <a:t>Analysis</a:t>
            </a:r>
            <a:endParaRPr lang="en-US" sz="5145" b="1" dirty="0">
              <a:solidFill>
                <a:srgbClr val="000000"/>
              </a:solidFill>
              <a:latin typeface="Roboto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274239" y="6862501"/>
            <a:ext cx="5533401" cy="27667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591618" y="1499045"/>
            <a:ext cx="3067964" cy="817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359"/>
              </a:lnSpc>
              <a:spcBef>
                <a:spcPct val="0"/>
              </a:spcBef>
            </a:pPr>
            <a:r>
              <a:rPr lang="en-US" sz="5299">
                <a:solidFill>
                  <a:srgbClr val="000000"/>
                </a:solidFill>
                <a:latin typeface="Roboto Bold"/>
              </a:rPr>
              <a:t>Solutions: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3079296"/>
            <a:ext cx="11831362" cy="3783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36314" lvl="1" indent="-518157">
              <a:lnSpc>
                <a:spcPts val="7535"/>
              </a:lnSpc>
              <a:buFont typeface="Arial"/>
              <a:buChar char="•"/>
            </a:pPr>
            <a:r>
              <a:rPr lang="en-US" sz="4799" dirty="0">
                <a:solidFill>
                  <a:srgbClr val="000000"/>
                </a:solidFill>
                <a:latin typeface="Roboto"/>
              </a:rPr>
              <a:t>Facebook and Instagram development.</a:t>
            </a:r>
          </a:p>
          <a:p>
            <a:pPr marL="1036314" lvl="1" indent="-518157">
              <a:lnSpc>
                <a:spcPts val="7535"/>
              </a:lnSpc>
              <a:buFont typeface="Arial"/>
              <a:buChar char="•"/>
            </a:pPr>
            <a:r>
              <a:rPr lang="en-US" sz="4799" dirty="0" smtClean="0">
                <a:solidFill>
                  <a:srgbClr val="000000"/>
                </a:solidFill>
                <a:latin typeface="Roboto"/>
              </a:rPr>
              <a:t>Content </a:t>
            </a:r>
            <a:r>
              <a:rPr lang="en-US" sz="4799" dirty="0">
                <a:solidFill>
                  <a:srgbClr val="000000"/>
                </a:solidFill>
                <a:latin typeface="Roboto"/>
              </a:rPr>
              <a:t>Enhancement  .</a:t>
            </a:r>
          </a:p>
          <a:p>
            <a:pPr marL="1036314" lvl="1" indent="-518157">
              <a:lnSpc>
                <a:spcPts val="7535"/>
              </a:lnSpc>
              <a:buFont typeface="Arial"/>
              <a:buChar char="•"/>
            </a:pPr>
            <a:r>
              <a:rPr lang="en-US" sz="4799" dirty="0">
                <a:solidFill>
                  <a:srgbClr val="000000"/>
                </a:solidFill>
                <a:latin typeface="Roboto"/>
              </a:rPr>
              <a:t>Extended on social media presence.</a:t>
            </a:r>
          </a:p>
          <a:p>
            <a:pPr>
              <a:lnSpc>
                <a:spcPts val="7535"/>
              </a:lnSpc>
            </a:pPr>
            <a:endParaRPr lang="en-US" sz="4799" dirty="0">
              <a:solidFill>
                <a:srgbClr val="000000"/>
              </a:solidFill>
              <a:latin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95400" y="2476500"/>
            <a:ext cx="7353300" cy="8976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sz="4999" dirty="0">
                <a:solidFill>
                  <a:srgbClr val="31145B"/>
                </a:solidFill>
                <a:latin typeface="Open Sans Extra Bold Italics"/>
              </a:rPr>
              <a:t>We are social , IPOKE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4516" r="2601"/>
          <a:stretch>
            <a:fillRect/>
          </a:stretch>
        </p:blipFill>
        <p:spPr>
          <a:xfrm>
            <a:off x="319685" y="5364984"/>
            <a:ext cx="7938437" cy="434520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b="14466"/>
          <a:stretch>
            <a:fillRect/>
          </a:stretch>
        </p:blipFill>
        <p:spPr>
          <a:xfrm>
            <a:off x="9218870" y="5364984"/>
            <a:ext cx="8791846" cy="423000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685800" y="647727"/>
            <a:ext cx="11582853" cy="9105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 dirty="0">
                <a:solidFill>
                  <a:srgbClr val="000000"/>
                </a:solidFill>
                <a:latin typeface="Roboto Bold"/>
              </a:rPr>
              <a:t>Facebook &amp; Instagram development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l="15039" t="4852" r="5432"/>
          <a:stretch>
            <a:fillRect/>
          </a:stretch>
        </p:blipFill>
        <p:spPr>
          <a:xfrm>
            <a:off x="16784767" y="849526"/>
            <a:ext cx="949067" cy="11354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 l="700" r="700"/>
          <a:stretch>
            <a:fillRect/>
          </a:stretch>
        </p:blipFill>
        <p:spPr>
          <a:xfrm>
            <a:off x="15457226" y="849526"/>
            <a:ext cx="1119558" cy="1135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283</Words>
  <Application>Microsoft Office PowerPoint</Application>
  <PresentationFormat>Custom</PresentationFormat>
  <Paragraphs>99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Open Sans</vt:lpstr>
      <vt:lpstr>Calibri</vt:lpstr>
      <vt:lpstr>Open Sans Bold</vt:lpstr>
      <vt:lpstr>Roboto</vt:lpstr>
      <vt:lpstr>Heebo Bold Bold</vt:lpstr>
      <vt:lpstr>Roboto Bold</vt:lpstr>
      <vt:lpstr>Open Sans Light Bold</vt:lpstr>
      <vt:lpstr>Open Sans Extra Bold Italics</vt:lpstr>
      <vt:lpstr>Open Sans Extra Bold</vt:lpstr>
      <vt:lpstr>Playlist Script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مشروع التخرج </dc:title>
  <cp:lastModifiedBy>rajeh</cp:lastModifiedBy>
  <cp:revision>4</cp:revision>
  <dcterms:created xsi:type="dcterms:W3CDTF">2006-08-16T00:00:00Z</dcterms:created>
  <dcterms:modified xsi:type="dcterms:W3CDTF">2021-12-13T09:00:59Z</dcterms:modified>
  <dc:identifier>DAEx4EsJ7_Q</dc:identifier>
</cp:coreProperties>
</file>