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7" r:id="rId1"/>
  </p:sldMasterIdLst>
  <p:sldIdLst>
    <p:sldId id="256" r:id="rId2"/>
    <p:sldId id="257" r:id="rId3"/>
    <p:sldId id="260" r:id="rId4"/>
    <p:sldId id="259" r:id="rId5"/>
    <p:sldId id="261" r:id="rId6"/>
    <p:sldId id="258" r:id="rId7"/>
    <p:sldId id="267" r:id="rId8"/>
    <p:sldId id="269" r:id="rId9"/>
    <p:sldId id="271" r:id="rId10"/>
    <p:sldId id="272" r:id="rId11"/>
    <p:sldId id="285" r:id="rId12"/>
    <p:sldId id="286" r:id="rId13"/>
    <p:sldId id="287" r:id="rId14"/>
    <p:sldId id="304" r:id="rId15"/>
    <p:sldId id="305" r:id="rId16"/>
    <p:sldId id="288" r:id="rId17"/>
    <p:sldId id="289" r:id="rId18"/>
    <p:sldId id="306" r:id="rId19"/>
    <p:sldId id="307" r:id="rId20"/>
    <p:sldId id="308" r:id="rId21"/>
    <p:sldId id="292" r:id="rId22"/>
    <p:sldId id="295" r:id="rId23"/>
    <p:sldId id="294" r:id="rId24"/>
    <p:sldId id="297" r:id="rId25"/>
    <p:sldId id="296" r:id="rId26"/>
    <p:sldId id="318" r:id="rId27"/>
    <p:sldId id="317" r:id="rId28"/>
    <p:sldId id="298" r:id="rId29"/>
    <p:sldId id="299" r:id="rId30"/>
    <p:sldId id="300" r:id="rId31"/>
    <p:sldId id="301" r:id="rId32"/>
    <p:sldId id="309" r:id="rId33"/>
    <p:sldId id="310" r:id="rId34"/>
    <p:sldId id="311" r:id="rId35"/>
    <p:sldId id="312" r:id="rId36"/>
    <p:sldId id="313" r:id="rId37"/>
    <p:sldId id="314" r:id="rId38"/>
    <p:sldId id="315" r:id="rId39"/>
    <p:sldId id="316" r:id="rId40"/>
    <p:sldId id="281" r:id="rId41"/>
    <p:sldId id="282" r:id="rId42"/>
    <p:sldId id="302"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shraf amarneh" initials="aa" lastIdx="1" clrIdx="0">
    <p:extLst>
      <p:ext uri="{19B8F6BF-5375-455C-9EA6-DF929625EA0E}">
        <p15:presenceInfo xmlns:p15="http://schemas.microsoft.com/office/powerpoint/2012/main" userId="a1a62a9261f3e14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1985" autoAdjust="0"/>
    <p:restoredTop sz="94660"/>
  </p:normalViewPr>
  <p:slideViewPr>
    <p:cSldViewPr snapToGrid="0">
      <p:cViewPr>
        <p:scale>
          <a:sx n="75" d="100"/>
          <a:sy n="75" d="100"/>
        </p:scale>
        <p:origin x="208" y="-120"/>
      </p:cViewPr>
      <p:guideLst/>
    </p:cSldViewPr>
  </p:slideViewPr>
  <p:notesTextViewPr>
    <p:cViewPr>
      <p:scale>
        <a:sx n="1" d="1"/>
        <a:sy n="1" d="1"/>
      </p:scale>
      <p:origin x="0" y="0"/>
    </p:cViewPr>
  </p:notesTextViewPr>
  <p:sorterViewPr>
    <p:cViewPr>
      <p:scale>
        <a:sx n="100" d="100"/>
        <a:sy n="100" d="100"/>
      </p:scale>
      <p:origin x="0" y="-4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ar-SA"/>
              <a:t>انقر لتحرير نمط عنوان الشكل الرئيسي</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625B92E-A6FC-436F-8D59-4B65F2B27EBB}" type="datetimeFigureOut">
              <a:rPr lang="ar-SA" smtClean="0"/>
              <a:t>14/09/1440</a:t>
            </a:fld>
            <a:endParaRPr lang="ar-SA"/>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ar-SA"/>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227926FB-28C1-40E1-9536-EE537B962E90}" type="slidenum">
              <a:rPr lang="ar-SA" smtClean="0"/>
              <a:t>‹#›</a:t>
            </a:fld>
            <a:endParaRPr lang="ar-SA"/>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34022451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idx="1"/>
          </p:nvPr>
        </p:nvSpPr>
        <p:spPr/>
        <p:txBody>
          <a:body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8625B92E-A6FC-436F-8D59-4B65F2B27EBB}" type="datetimeFigureOut">
              <a:rPr lang="ar-SA" smtClean="0"/>
              <a:t>14/09/1440</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227926FB-28C1-40E1-9536-EE537B962E90}" type="slidenum">
              <a:rPr lang="ar-SA" smtClean="0"/>
              <a:t>‹#›</a:t>
            </a:fld>
            <a:endParaRPr lang="ar-SA"/>
          </a:p>
        </p:txBody>
      </p:sp>
    </p:spTree>
    <p:extLst>
      <p:ext uri="{BB962C8B-B14F-4D97-AF65-F5344CB8AC3E}">
        <p14:creationId xmlns:p14="http://schemas.microsoft.com/office/powerpoint/2010/main" val="118212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حرر أنماط نص الشكل الرئيسي</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625B92E-A6FC-436F-8D59-4B65F2B27EBB}" type="datetimeFigureOut">
              <a:rPr lang="ar-SA" smtClean="0"/>
              <a:t>14/09/1440</a:t>
            </a:fld>
            <a:endParaRPr lang="ar-SA"/>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ar-SA"/>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227926FB-28C1-40E1-9536-EE537B962E90}" type="slidenum">
              <a:rPr lang="ar-SA" smtClean="0"/>
              <a:t>‹#›</a:t>
            </a:fld>
            <a:endParaRPr lang="ar-SA"/>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121091017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ar-SA"/>
              <a:t>انقر لتحرير نمط عنوان الشكل الرئيسي</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Date Placeholder 4"/>
          <p:cNvSpPr>
            <a:spLocks noGrp="1"/>
          </p:cNvSpPr>
          <p:nvPr>
            <p:ph type="dt" sz="half" idx="10"/>
          </p:nvPr>
        </p:nvSpPr>
        <p:spPr/>
        <p:txBody>
          <a:bodyPr/>
          <a:lstStyle/>
          <a:p>
            <a:fld id="{8625B92E-A6FC-436F-8D59-4B65F2B27EBB}" type="datetimeFigureOut">
              <a:rPr lang="ar-SA" smtClean="0"/>
              <a:t>14/09/1440</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227926FB-28C1-40E1-9536-EE537B962E90}" type="slidenum">
              <a:rPr lang="ar-SA" smtClean="0"/>
              <a:t>‹#›</a:t>
            </a:fld>
            <a:endParaRPr lang="ar-SA"/>
          </a:p>
        </p:txBody>
      </p:sp>
    </p:spTree>
    <p:extLst>
      <p:ext uri="{BB962C8B-B14F-4D97-AF65-F5344CB8AC3E}">
        <p14:creationId xmlns:p14="http://schemas.microsoft.com/office/powerpoint/2010/main" val="3891393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حرر أنماط نص الشكل الرئيسي</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حرر أنماط نص الشكل الرئيسي</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7" name="Date Placeholder 6"/>
          <p:cNvSpPr>
            <a:spLocks noGrp="1"/>
          </p:cNvSpPr>
          <p:nvPr>
            <p:ph type="dt" sz="half" idx="10"/>
          </p:nvPr>
        </p:nvSpPr>
        <p:spPr/>
        <p:txBody>
          <a:bodyPr/>
          <a:lstStyle/>
          <a:p>
            <a:fld id="{8625B92E-A6FC-436F-8D59-4B65F2B27EBB}" type="datetimeFigureOut">
              <a:rPr lang="ar-SA" smtClean="0"/>
              <a:t>14/09/1440</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227926FB-28C1-40E1-9536-EE537B962E90}" type="slidenum">
              <a:rPr lang="ar-SA" smtClean="0"/>
              <a:t>‹#›</a:t>
            </a:fld>
            <a:endParaRPr lang="ar-SA"/>
          </a:p>
        </p:txBody>
      </p:sp>
    </p:spTree>
    <p:extLst>
      <p:ext uri="{BB962C8B-B14F-4D97-AF65-F5344CB8AC3E}">
        <p14:creationId xmlns:p14="http://schemas.microsoft.com/office/powerpoint/2010/main" val="4065085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Date Placeholder 2"/>
          <p:cNvSpPr>
            <a:spLocks noGrp="1"/>
          </p:cNvSpPr>
          <p:nvPr>
            <p:ph type="dt" sz="half" idx="10"/>
          </p:nvPr>
        </p:nvSpPr>
        <p:spPr/>
        <p:txBody>
          <a:bodyPr/>
          <a:lstStyle/>
          <a:p>
            <a:fld id="{8625B92E-A6FC-436F-8D59-4B65F2B27EBB}" type="datetimeFigureOut">
              <a:rPr lang="ar-SA" smtClean="0"/>
              <a:t>14/09/1440</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227926FB-28C1-40E1-9536-EE537B962E90}" type="slidenum">
              <a:rPr lang="ar-SA" smtClean="0"/>
              <a:t>‹#›</a:t>
            </a:fld>
            <a:endParaRPr lang="ar-SA"/>
          </a:p>
        </p:txBody>
      </p:sp>
    </p:spTree>
    <p:extLst>
      <p:ext uri="{BB962C8B-B14F-4D97-AF65-F5344CB8AC3E}">
        <p14:creationId xmlns:p14="http://schemas.microsoft.com/office/powerpoint/2010/main" val="33717374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25B92E-A6FC-436F-8D59-4B65F2B27EBB}" type="datetimeFigureOut">
              <a:rPr lang="ar-SA" smtClean="0"/>
              <a:t>14/09/1440</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227926FB-28C1-40E1-9536-EE537B962E90}" type="slidenum">
              <a:rPr lang="ar-SA" smtClean="0"/>
              <a:t>‹#›</a:t>
            </a:fld>
            <a:endParaRPr lang="ar-SA"/>
          </a:p>
        </p:txBody>
      </p:sp>
    </p:spTree>
    <p:extLst>
      <p:ext uri="{BB962C8B-B14F-4D97-AF65-F5344CB8AC3E}">
        <p14:creationId xmlns:p14="http://schemas.microsoft.com/office/powerpoint/2010/main" val="19079147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مع تسمية توضيحية">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ar-SA"/>
              <a:t>انقر لتحرير نمط عنوان الشكل الرئيسي</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حرر أنماط نص الشكل الرئيسي</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625B92E-A6FC-436F-8D59-4B65F2B27EBB}" type="datetimeFigureOut">
              <a:rPr lang="ar-SA" smtClean="0"/>
              <a:t>14/09/1440</a:t>
            </a:fld>
            <a:endParaRPr lang="ar-SA"/>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ar-SA"/>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227926FB-28C1-40E1-9536-EE537B962E90}" type="slidenum">
              <a:rPr lang="ar-SA" smtClean="0"/>
              <a:t>‹#›</a:t>
            </a:fld>
            <a:endParaRPr lang="ar-SA"/>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61121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مع تسمية توضيحية">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ar-SA"/>
              <a:t>انقر لتحرير نمط عنوان الشكل الرئيسي</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حرر أنماط نص الشكل الرئيسي</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625B92E-A6FC-436F-8D59-4B65F2B27EBB}" type="datetimeFigureOut">
              <a:rPr lang="ar-SA" smtClean="0"/>
              <a:t>14/09/1440</a:t>
            </a:fld>
            <a:endParaRPr lang="ar-SA"/>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ar-SA"/>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227926FB-28C1-40E1-9536-EE537B962E90}" type="slidenum">
              <a:rPr lang="ar-SA" smtClean="0"/>
              <a:t>‹#›</a:t>
            </a:fld>
            <a:endParaRPr lang="ar-SA"/>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710395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8625B92E-A6FC-436F-8D59-4B65F2B27EBB}" type="datetimeFigureOut">
              <a:rPr lang="ar-SA" smtClean="0"/>
              <a:t>14/09/1440</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227926FB-28C1-40E1-9536-EE537B962E90}" type="slidenum">
              <a:rPr lang="ar-SA" smtClean="0"/>
              <a:t>‹#›</a:t>
            </a:fld>
            <a:endParaRPr lang="ar-SA"/>
          </a:p>
        </p:txBody>
      </p:sp>
    </p:spTree>
    <p:extLst>
      <p:ext uri="{BB962C8B-B14F-4D97-AF65-F5344CB8AC3E}">
        <p14:creationId xmlns:p14="http://schemas.microsoft.com/office/powerpoint/2010/main" val="3909080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8625B92E-A6FC-436F-8D59-4B65F2B27EBB}" type="datetimeFigureOut">
              <a:rPr lang="ar-SA" smtClean="0"/>
              <a:t>14/09/1440</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227926FB-28C1-40E1-9536-EE537B962E90}" type="slidenum">
              <a:rPr lang="ar-SA" smtClean="0"/>
              <a:t>‹#›</a:t>
            </a:fld>
            <a:endParaRPr lang="ar-SA"/>
          </a:p>
        </p:txBody>
      </p:sp>
    </p:spTree>
    <p:extLst>
      <p:ext uri="{BB962C8B-B14F-4D97-AF65-F5344CB8AC3E}">
        <p14:creationId xmlns:p14="http://schemas.microsoft.com/office/powerpoint/2010/main" val="299473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ar-SA"/>
              <a:t>حرر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r">
              <a:defRPr sz="1200" baseline="0">
                <a:solidFill>
                  <a:schemeClr val="tx2"/>
                </a:solidFill>
              </a:defRPr>
            </a:lvl1pPr>
          </a:lstStyle>
          <a:p>
            <a:fld id="{8625B92E-A6FC-436F-8D59-4B65F2B27EBB}" type="datetimeFigureOut">
              <a:rPr lang="ar-SA" smtClean="0"/>
              <a:t>14/09/1440</a:t>
            </a:fld>
            <a:endParaRPr lang="ar-SA"/>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r">
              <a:defRPr sz="1200" baseline="0">
                <a:solidFill>
                  <a:schemeClr val="tx2"/>
                </a:solidFill>
              </a:defRPr>
            </a:lvl1pPr>
          </a:lstStyle>
          <a:p>
            <a:endParaRPr lang="ar-SA"/>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227926FB-28C1-40E1-9536-EE537B962E90}" type="slidenum">
              <a:rPr lang="ar-SA" smtClean="0"/>
              <a:t>‹#›</a:t>
            </a:fld>
            <a:endParaRPr lang="ar-SA"/>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29951429"/>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r" defTabSz="914400" rtl="1"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r" defTabSz="914400" rtl="1"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r" defTabSz="914400" rtl="1"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tmp"/><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1.tmp"/><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emf"/></Relationships>
</file>

<file path=ppt/slides/_rels/slide25.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39.tmp"/><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0.tmp"/><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4.xml"/><Relationship Id="rId4" Type="http://schemas.openxmlformats.org/officeDocument/2006/relationships/image" Target="../media/image58.png"/></Relationships>
</file>

<file path=ppt/slides/_rels/slide3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4.xml"/><Relationship Id="rId4" Type="http://schemas.openxmlformats.org/officeDocument/2006/relationships/image" Target="../media/image61.png"/></Relationships>
</file>

<file path=ppt/slides/_rels/slide39.xml.rels><?xml version="1.0" encoding="UTF-8" standalone="yes"?>
<Relationships xmlns="http://schemas.openxmlformats.org/package/2006/relationships"><Relationship Id="rId2" Type="http://schemas.openxmlformats.org/officeDocument/2006/relationships/image" Target="../media/image62.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فرعي 2">
            <a:extLst>
              <a:ext uri="{FF2B5EF4-FFF2-40B4-BE49-F238E27FC236}">
                <a16:creationId xmlns:a16="http://schemas.microsoft.com/office/drawing/2014/main" id="{EFF7B7F3-F7DF-42AA-8624-4643CF6A450E}"/>
              </a:ext>
            </a:extLst>
          </p:cNvPr>
          <p:cNvSpPr>
            <a:spLocks noGrp="1"/>
          </p:cNvSpPr>
          <p:nvPr>
            <p:ph type="subTitle" idx="1"/>
          </p:nvPr>
        </p:nvSpPr>
        <p:spPr>
          <a:xfrm>
            <a:off x="1589649" y="1800666"/>
            <a:ext cx="8665700" cy="1628334"/>
          </a:xfrm>
        </p:spPr>
        <p:txBody>
          <a:bodyPr>
            <a:normAutofit fontScale="85000" lnSpcReduction="10000"/>
          </a:bodyPr>
          <a:lstStyle/>
          <a:p>
            <a:r>
              <a:rPr lang="en-US" sz="4000" b="1" dirty="0">
                <a:latin typeface="Times New Roman" panose="02020603050405020304" pitchFamily="18" charset="0"/>
                <a:cs typeface="Times New Roman" panose="02020603050405020304" pitchFamily="18" charset="0"/>
              </a:rPr>
              <a:t>The Planning and Design of the Interchange of Haifa, Yafa, and Tunis Junction</a:t>
            </a:r>
            <a:endParaRPr lang="ar-SA" sz="4000" b="1" dirty="0">
              <a:latin typeface="Times New Roman" panose="02020603050405020304" pitchFamily="18" charset="0"/>
              <a:cs typeface="Times New Roman" panose="02020603050405020304" pitchFamily="18" charset="0"/>
            </a:endParaRPr>
          </a:p>
        </p:txBody>
      </p:sp>
      <p:pic>
        <p:nvPicPr>
          <p:cNvPr id="5" name="صورة 4">
            <a:extLst>
              <a:ext uri="{FF2B5EF4-FFF2-40B4-BE49-F238E27FC236}">
                <a16:creationId xmlns:a16="http://schemas.microsoft.com/office/drawing/2014/main" id="{DD25BA66-CB13-4773-BB54-4C1DFAA38A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6651" y="3429000"/>
            <a:ext cx="5050301" cy="3351024"/>
          </a:xfrm>
          <a:prstGeom prst="rect">
            <a:avLst/>
          </a:prstGeom>
        </p:spPr>
      </p:pic>
    </p:spTree>
    <p:extLst>
      <p:ext uri="{BB962C8B-B14F-4D97-AF65-F5344CB8AC3E}">
        <p14:creationId xmlns:p14="http://schemas.microsoft.com/office/powerpoint/2010/main" val="3416219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300091A-2C5F-4DE2-A5B7-CADE914204EC}"/>
              </a:ext>
            </a:extLst>
          </p:cNvPr>
          <p:cNvSpPr>
            <a:spLocks noGrp="1"/>
          </p:cNvSpPr>
          <p:nvPr>
            <p:ph type="title"/>
          </p:nvPr>
        </p:nvSpPr>
        <p:spPr/>
        <p:txBody>
          <a:bodyPr/>
          <a:lstStyle/>
          <a:p>
            <a:pPr algn="l"/>
            <a:r>
              <a:rPr lang="en-US" b="1" u="sng" dirty="0">
                <a:latin typeface="Times New Roman" panose="02020603050405020304" pitchFamily="18" charset="0"/>
                <a:cs typeface="Times New Roman" panose="02020603050405020304" pitchFamily="18" charset="0"/>
              </a:rPr>
              <a:t>Contents:</a:t>
            </a:r>
            <a:endParaRPr lang="ar-SA" b="1" u="sng" dirty="0">
              <a:latin typeface="Times New Roman" panose="02020603050405020304" pitchFamily="18" charset="0"/>
              <a:cs typeface="Times New Roman" panose="02020603050405020304" pitchFamily="18" charset="0"/>
            </a:endParaRPr>
          </a:p>
        </p:txBody>
      </p:sp>
      <p:sp>
        <p:nvSpPr>
          <p:cNvPr id="3" name="عنصر نائب للمحتوى 2">
            <a:extLst>
              <a:ext uri="{FF2B5EF4-FFF2-40B4-BE49-F238E27FC236}">
                <a16:creationId xmlns:a16="http://schemas.microsoft.com/office/drawing/2014/main" id="{72D5469A-5ED4-42BB-B9D2-45E875653AFC}"/>
              </a:ext>
            </a:extLst>
          </p:cNvPr>
          <p:cNvSpPr>
            <a:spLocks noGrp="1"/>
          </p:cNvSpPr>
          <p:nvPr>
            <p:ph idx="1"/>
          </p:nvPr>
        </p:nvSpPr>
        <p:spPr>
          <a:xfrm>
            <a:off x="1371600" y="1593668"/>
            <a:ext cx="9601200" cy="5656217"/>
          </a:xfrm>
        </p:spPr>
        <p:txBody>
          <a:bodyPr>
            <a:normAutofit/>
          </a:bodyPr>
          <a:lstStyle/>
          <a:p>
            <a:pPr marL="0" indent="0" algn="l">
              <a:buNone/>
            </a:pPr>
            <a:r>
              <a:rPr lang="en-US" sz="2400" b="1" dirty="0">
                <a:latin typeface="Times New Roman" panose="02020603050405020304" pitchFamily="18" charset="0"/>
                <a:cs typeface="Times New Roman" panose="02020603050405020304" pitchFamily="18" charset="0"/>
              </a:rPr>
              <a:t>-Introduction</a:t>
            </a:r>
            <a:r>
              <a:rPr lang="en-US" sz="32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marL="0" indent="0" algn="l">
              <a:buNone/>
            </a:pPr>
            <a:r>
              <a:rPr lang="en-US" sz="2400" dirty="0">
                <a:latin typeface="Times New Roman" panose="02020603050405020304" pitchFamily="18" charset="0"/>
                <a:cs typeface="Times New Roman" panose="02020603050405020304" pitchFamily="18" charset="0"/>
              </a:rPr>
              <a:t>  What is the interchange     </a:t>
            </a:r>
            <a:endParaRPr lang="ar-SA" sz="2400" dirty="0">
              <a:latin typeface="Times New Roman" panose="02020603050405020304" pitchFamily="18" charset="0"/>
              <a:cs typeface="Times New Roman" panose="02020603050405020304" pitchFamily="18" charset="0"/>
            </a:endParaRPr>
          </a:p>
          <a:p>
            <a:pPr marL="0" indent="0" algn="l">
              <a:buNone/>
            </a:pPr>
            <a:r>
              <a:rPr lang="en-US" sz="2400" dirty="0">
                <a:latin typeface="Times New Roman" panose="02020603050405020304" pitchFamily="18" charset="0"/>
                <a:cs typeface="Times New Roman" panose="02020603050405020304" pitchFamily="18" charset="0"/>
              </a:rPr>
              <a:t>  The study area  </a:t>
            </a:r>
          </a:p>
          <a:p>
            <a:pPr marL="0" indent="0" algn="l">
              <a:buNone/>
            </a:pPr>
            <a:r>
              <a:rPr lang="en-US" sz="2400" dirty="0">
                <a:latin typeface="Times New Roman" panose="02020603050405020304" pitchFamily="18" charset="0"/>
                <a:cs typeface="Times New Roman" panose="02020603050405020304" pitchFamily="18" charset="0"/>
              </a:rPr>
              <a:t>  Intersecting roads</a:t>
            </a:r>
          </a:p>
          <a:p>
            <a:pPr marL="0" indent="0" algn="l">
              <a:buNone/>
            </a:pPr>
            <a:r>
              <a:rPr lang="en-US" sz="2400" dirty="0">
                <a:latin typeface="Times New Roman" panose="02020603050405020304" pitchFamily="18" charset="0"/>
                <a:cs typeface="Times New Roman" panose="02020603050405020304" pitchFamily="18" charset="0"/>
              </a:rPr>
              <a:t>  Results of LOS as obtained from Synchro software</a:t>
            </a:r>
            <a:endParaRPr lang="ar-SA" sz="2400" dirty="0">
              <a:latin typeface="Times New Roman" panose="02020603050405020304" pitchFamily="18" charset="0"/>
              <a:cs typeface="Times New Roman" panose="02020603050405020304" pitchFamily="18" charset="0"/>
            </a:endParaRPr>
          </a:p>
          <a:p>
            <a:pPr marL="0" indent="0" algn="l">
              <a:buNone/>
            </a:pPr>
            <a:r>
              <a:rPr lang="en-US" sz="2400" b="1" dirty="0">
                <a:latin typeface="Times New Roman" panose="02020603050405020304" pitchFamily="18" charset="0"/>
                <a:cs typeface="Times New Roman" panose="02020603050405020304" pitchFamily="18" charset="0"/>
              </a:rPr>
              <a:t>-Interchange Design</a:t>
            </a:r>
          </a:p>
          <a:p>
            <a:pPr marL="0" indent="0" algn="l">
              <a:buNone/>
            </a:pP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Geometric Design</a:t>
            </a:r>
            <a:endParaRPr lang="ar-SA" sz="2400" dirty="0">
              <a:latin typeface="Times New Roman" panose="02020603050405020304" pitchFamily="18" charset="0"/>
              <a:cs typeface="Times New Roman" panose="02020603050405020304" pitchFamily="18" charset="0"/>
            </a:endParaRPr>
          </a:p>
          <a:p>
            <a:pPr marL="0" indent="0" algn="l">
              <a:buNone/>
            </a:pPr>
            <a:r>
              <a:rPr lang="en-US" sz="2400" dirty="0">
                <a:latin typeface="Times New Roman" panose="02020603050405020304" pitchFamily="18" charset="0"/>
                <a:cs typeface="Times New Roman" panose="02020603050405020304" pitchFamily="18" charset="0"/>
              </a:rPr>
              <a:t> Structural  Design</a:t>
            </a:r>
            <a:endParaRPr lang="en-US" sz="2400" b="1" dirty="0">
              <a:latin typeface="Times New Roman" panose="02020603050405020304" pitchFamily="18" charset="0"/>
              <a:cs typeface="Times New Roman" panose="02020603050405020304" pitchFamily="18" charset="0"/>
            </a:endParaRPr>
          </a:p>
          <a:p>
            <a:pPr marL="0" indent="0" algn="l">
              <a:buNone/>
            </a:pPr>
            <a:r>
              <a:rPr lang="en-US" sz="2400" b="1" dirty="0">
                <a:latin typeface="Times New Roman" panose="02020603050405020304" pitchFamily="18" charset="0"/>
                <a:cs typeface="Times New Roman" panose="02020603050405020304" pitchFamily="18" charset="0"/>
              </a:rPr>
              <a:t>-Recommendations </a:t>
            </a:r>
          </a:p>
          <a:p>
            <a:pPr marL="0" indent="0" algn="l">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4662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BD5604D-866A-422F-8545-B799EF893143}"/>
              </a:ext>
            </a:extLst>
          </p:cNvPr>
          <p:cNvSpPr>
            <a:spLocks noGrp="1"/>
          </p:cNvSpPr>
          <p:nvPr>
            <p:ph type="title"/>
          </p:nvPr>
        </p:nvSpPr>
        <p:spPr/>
        <p:txBody>
          <a:bodyPr/>
          <a:lstStyle/>
          <a:p>
            <a:pPr algn="l"/>
            <a:r>
              <a:rPr lang="en-US" b="1" u="sng" dirty="0">
                <a:latin typeface="Times New Roman" panose="02020603050405020304" pitchFamily="18" charset="0"/>
                <a:cs typeface="Times New Roman" panose="02020603050405020304" pitchFamily="18" charset="0"/>
              </a:rPr>
              <a:t>What is the Interchange</a:t>
            </a:r>
            <a:endParaRPr lang="ar-SA" b="1" u="sng" dirty="0">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E53F4377-CC39-4452-A2A5-F50D68B6E4C2}"/>
              </a:ext>
            </a:extLst>
          </p:cNvPr>
          <p:cNvSpPr>
            <a:spLocks noGrp="1"/>
          </p:cNvSpPr>
          <p:nvPr>
            <p:ph idx="1"/>
          </p:nvPr>
        </p:nvSpPr>
        <p:spPr/>
        <p:txBody>
          <a:bodyPr>
            <a:normAutofit/>
          </a:bodyPr>
          <a:lstStyle/>
          <a:p>
            <a:pPr marL="0" indent="0" algn="l">
              <a:buNone/>
            </a:pPr>
            <a:r>
              <a:rPr lang="en-US" sz="3200" b="1" dirty="0">
                <a:latin typeface="Times New Roman" panose="02020603050405020304" pitchFamily="18" charset="0"/>
                <a:cs typeface="Times New Roman" panose="02020603050405020304" pitchFamily="18" charset="0"/>
              </a:rPr>
              <a:t>Interchange : is a road Junction that uses grade separation, and typically one or more ramps, to permit traffic on at least one highway to pass through to pass through the Junction without interruption from other crossing traffic streams .</a:t>
            </a:r>
            <a:endParaRPr lang="ar-EG"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0074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DB8F310-2265-443D-AD04-C62C653E3BCD}"/>
              </a:ext>
            </a:extLst>
          </p:cNvPr>
          <p:cNvSpPr>
            <a:spLocks noGrp="1"/>
          </p:cNvSpPr>
          <p:nvPr>
            <p:ph type="title"/>
          </p:nvPr>
        </p:nvSpPr>
        <p:spPr/>
        <p:txBody>
          <a:bodyPr/>
          <a:lstStyle/>
          <a:p>
            <a:pPr algn="l"/>
            <a:r>
              <a:rPr lang="en-US" b="1" u="sng" dirty="0">
                <a:latin typeface="Times New Roman" panose="02020603050405020304" pitchFamily="18" charset="0"/>
                <a:cs typeface="Times New Roman" panose="02020603050405020304" pitchFamily="18" charset="0"/>
              </a:rPr>
              <a:t>The Study Area</a:t>
            </a:r>
            <a:endParaRPr lang="ar-SA" b="1" u="sng" dirty="0">
              <a:latin typeface="Times New Roman" panose="02020603050405020304" pitchFamily="18" charset="0"/>
              <a:cs typeface="Times New Roman" panose="02020603050405020304" pitchFamily="18" charset="0"/>
            </a:endParaRPr>
          </a:p>
        </p:txBody>
      </p:sp>
      <p:pic>
        <p:nvPicPr>
          <p:cNvPr id="5" name="عنصر نائب للمحتوى 4">
            <a:extLst>
              <a:ext uri="{FF2B5EF4-FFF2-40B4-BE49-F238E27FC236}">
                <a16:creationId xmlns:a16="http://schemas.microsoft.com/office/drawing/2014/main" id="{30EF2BDD-B70B-4317-9581-7F3681EAC87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05497" y="1786598"/>
            <a:ext cx="7479435" cy="3896750"/>
          </a:xfrm>
        </p:spPr>
      </p:pic>
    </p:spTree>
    <p:extLst>
      <p:ext uri="{BB962C8B-B14F-4D97-AF65-F5344CB8AC3E}">
        <p14:creationId xmlns:p14="http://schemas.microsoft.com/office/powerpoint/2010/main" val="7583403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a:extLst>
              <a:ext uri="{FF2B5EF4-FFF2-40B4-BE49-F238E27FC236}">
                <a16:creationId xmlns:a16="http://schemas.microsoft.com/office/drawing/2014/main" id="{24887EE8-AD4C-4854-ACC7-7CF99293679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16700" y="1028362"/>
            <a:ext cx="4695048" cy="2870538"/>
          </a:xfrm>
        </p:spPr>
      </p:pic>
      <p:pic>
        <p:nvPicPr>
          <p:cNvPr id="7" name="صورة 6">
            <a:extLst>
              <a:ext uri="{FF2B5EF4-FFF2-40B4-BE49-F238E27FC236}">
                <a16:creationId xmlns:a16="http://schemas.microsoft.com/office/drawing/2014/main" id="{0BF2E5E5-3A96-4806-8E19-E9CA7CE7D9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4108" y="1028362"/>
            <a:ext cx="4898820" cy="2870538"/>
          </a:xfrm>
          <a:prstGeom prst="rect">
            <a:avLst/>
          </a:prstGeom>
        </p:spPr>
      </p:pic>
      <p:sp>
        <p:nvSpPr>
          <p:cNvPr id="10" name="مربع نص 9">
            <a:extLst>
              <a:ext uri="{FF2B5EF4-FFF2-40B4-BE49-F238E27FC236}">
                <a16:creationId xmlns:a16="http://schemas.microsoft.com/office/drawing/2014/main" id="{AF37F0D5-B3E2-44AD-A718-4E5CEE743446}"/>
              </a:ext>
            </a:extLst>
          </p:cNvPr>
          <p:cNvSpPr txBox="1"/>
          <p:nvPr/>
        </p:nvSpPr>
        <p:spPr>
          <a:xfrm>
            <a:off x="2171700" y="4025900"/>
            <a:ext cx="3568700" cy="1754326"/>
          </a:xfrm>
          <a:prstGeom prst="rect">
            <a:avLst/>
          </a:prstGeom>
          <a:noFill/>
        </p:spPr>
        <p:txBody>
          <a:bodyPr wrap="square" rtlCol="1">
            <a:spAutoFit/>
          </a:bodyPr>
          <a:lstStyle/>
          <a:p>
            <a:pPr algn="ctr"/>
            <a:r>
              <a:rPr lang="en-US" sz="3600" b="1" dirty="0">
                <a:solidFill>
                  <a:schemeClr val="accent2">
                    <a:lumMod val="75000"/>
                  </a:schemeClr>
                </a:solidFill>
                <a:latin typeface="Times New Roman" panose="02020603050405020304" pitchFamily="18" charset="0"/>
                <a:cs typeface="Times New Roman" panose="02020603050405020304" pitchFamily="18" charset="0"/>
              </a:rPr>
              <a:t>The Intersection of Haifa-Tunis Roads</a:t>
            </a:r>
            <a:endParaRPr lang="ar-SA" sz="3600" b="1" dirty="0">
              <a:solidFill>
                <a:schemeClr val="accent2">
                  <a:lumMod val="75000"/>
                </a:schemeClr>
              </a:solidFill>
              <a:latin typeface="Times New Roman" panose="02020603050405020304" pitchFamily="18" charset="0"/>
              <a:cs typeface="Times New Roman" panose="02020603050405020304" pitchFamily="18" charset="0"/>
            </a:endParaRPr>
          </a:p>
        </p:txBody>
      </p:sp>
      <p:sp>
        <p:nvSpPr>
          <p:cNvPr id="11" name="مربع نص 10">
            <a:extLst>
              <a:ext uri="{FF2B5EF4-FFF2-40B4-BE49-F238E27FC236}">
                <a16:creationId xmlns:a16="http://schemas.microsoft.com/office/drawing/2014/main" id="{FA80643D-5D62-4175-8C09-836329014261}"/>
              </a:ext>
            </a:extLst>
          </p:cNvPr>
          <p:cNvSpPr txBox="1"/>
          <p:nvPr/>
        </p:nvSpPr>
        <p:spPr>
          <a:xfrm>
            <a:off x="7179874" y="4075312"/>
            <a:ext cx="3568700" cy="1754326"/>
          </a:xfrm>
          <a:prstGeom prst="rect">
            <a:avLst/>
          </a:prstGeom>
          <a:noFill/>
        </p:spPr>
        <p:txBody>
          <a:bodyPr wrap="square" rtlCol="1">
            <a:spAutoFit/>
          </a:bodyPr>
          <a:lstStyle/>
          <a:p>
            <a:pPr algn="ctr"/>
            <a:r>
              <a:rPr lang="en-US" sz="3600" b="1" dirty="0">
                <a:solidFill>
                  <a:schemeClr val="accent2">
                    <a:lumMod val="75000"/>
                  </a:schemeClr>
                </a:solidFill>
                <a:latin typeface="Times New Roman" panose="02020603050405020304" pitchFamily="18" charset="0"/>
                <a:cs typeface="Times New Roman" panose="02020603050405020304" pitchFamily="18" charset="0"/>
              </a:rPr>
              <a:t>The Intersection of Haifa, Tunis  and Yafa Roads</a:t>
            </a:r>
            <a:endParaRPr lang="ar-SA" sz="3600" b="1" dirty="0">
              <a:solidFill>
                <a:schemeClr val="accent2">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0776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50A6E68-6744-486F-BA89-3A54CC7412AF}"/>
              </a:ext>
            </a:extLst>
          </p:cNvPr>
          <p:cNvSpPr>
            <a:spLocks noGrp="1"/>
          </p:cNvSpPr>
          <p:nvPr>
            <p:ph type="title"/>
          </p:nvPr>
        </p:nvSpPr>
        <p:spPr/>
        <p:txBody>
          <a:bodyPr/>
          <a:lstStyle/>
          <a:p>
            <a:pPr algn="l"/>
            <a:r>
              <a:rPr lang="en-US" b="1" u="sng" dirty="0">
                <a:latin typeface="Times New Roman" panose="02020603050405020304" pitchFamily="18" charset="0"/>
                <a:cs typeface="Times New Roman" panose="02020603050405020304" pitchFamily="18" charset="0"/>
              </a:rPr>
              <a:t>Intersecting Roads </a:t>
            </a:r>
            <a:endParaRPr lang="ar-SA" b="1" u="sng" dirty="0">
              <a:latin typeface="Times New Roman" panose="02020603050405020304" pitchFamily="18" charset="0"/>
              <a:cs typeface="Times New Roman" panose="02020603050405020304" pitchFamily="18" charset="0"/>
            </a:endParaRPr>
          </a:p>
        </p:txBody>
      </p:sp>
      <p:pic>
        <p:nvPicPr>
          <p:cNvPr id="5" name="عنصر نائب للمحتوى 4">
            <a:extLst>
              <a:ext uri="{FF2B5EF4-FFF2-40B4-BE49-F238E27FC236}">
                <a16:creationId xmlns:a16="http://schemas.microsoft.com/office/drawing/2014/main" id="{0B7FA0C0-641B-436F-9EA0-61920DAFA21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64731" y="1685108"/>
            <a:ext cx="9601199" cy="5002179"/>
          </a:xfrm>
        </p:spPr>
      </p:pic>
    </p:spTree>
    <p:extLst>
      <p:ext uri="{BB962C8B-B14F-4D97-AF65-F5344CB8AC3E}">
        <p14:creationId xmlns:p14="http://schemas.microsoft.com/office/powerpoint/2010/main" val="1195194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F617A300-35AC-49A8-B896-8CE22F40E955}"/>
              </a:ext>
            </a:extLst>
          </p:cNvPr>
          <p:cNvPicPr>
            <a:picLocks noGrp="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71600" y="1943100"/>
            <a:ext cx="7700963" cy="4229100"/>
          </a:xfrm>
          <a:prstGeom prst="rect">
            <a:avLst/>
          </a:prstGeom>
        </p:spPr>
      </p:pic>
      <p:sp>
        <p:nvSpPr>
          <p:cNvPr id="5" name="عنوان 4">
            <a:extLst>
              <a:ext uri="{FF2B5EF4-FFF2-40B4-BE49-F238E27FC236}">
                <a16:creationId xmlns:a16="http://schemas.microsoft.com/office/drawing/2014/main" id="{DBFBD36A-CAAD-4060-93C5-94E46F37521D}"/>
              </a:ext>
            </a:extLst>
          </p:cNvPr>
          <p:cNvSpPr txBox="1">
            <a:spLocks noGrp="1"/>
          </p:cNvSpPr>
          <p:nvPr>
            <p:ph type="title"/>
          </p:nvPr>
        </p:nvSpPr>
        <p:spPr>
          <a:xfrm>
            <a:off x="1371600" y="1042988"/>
            <a:ext cx="6657975" cy="421013"/>
          </a:xfrm>
          <a:prstGeom prst="rect">
            <a:avLst/>
          </a:prstGeom>
          <a:noFill/>
        </p:spPr>
        <p:txBody>
          <a:bodyPr wrap="square" rtlCol="1">
            <a:spAutoFit/>
          </a:bodyPr>
          <a:lstStyle/>
          <a:p>
            <a:pPr algn="l"/>
            <a:r>
              <a:rPr lang="en-US" sz="2400" b="1" dirty="0">
                <a:solidFill>
                  <a:srgbClr val="FF0000"/>
                </a:solidFill>
                <a:latin typeface="Times New Roman" panose="02020603050405020304" pitchFamily="18" charset="0"/>
                <a:cs typeface="Times New Roman" panose="02020603050405020304" pitchFamily="18" charset="0"/>
              </a:rPr>
              <a:t>The LOS After 20 Years Before the Interchange </a:t>
            </a:r>
          </a:p>
        </p:txBody>
      </p:sp>
    </p:spTree>
    <p:extLst>
      <p:ext uri="{BB962C8B-B14F-4D97-AF65-F5344CB8AC3E}">
        <p14:creationId xmlns:p14="http://schemas.microsoft.com/office/powerpoint/2010/main" val="10196137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a:extLst>
              <a:ext uri="{FF2B5EF4-FFF2-40B4-BE49-F238E27FC236}">
                <a16:creationId xmlns:a16="http://schemas.microsoft.com/office/drawing/2014/main" id="{56E12036-CFB4-4F77-9A52-1831EE5917D7}"/>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371601" y="1900237"/>
            <a:ext cx="7672387" cy="4371975"/>
          </a:xfrm>
          <a:prstGeom prst="rect">
            <a:avLst/>
          </a:prstGeom>
        </p:spPr>
      </p:pic>
      <p:sp>
        <p:nvSpPr>
          <p:cNvPr id="5" name="عنوان 4">
            <a:extLst>
              <a:ext uri="{FF2B5EF4-FFF2-40B4-BE49-F238E27FC236}">
                <a16:creationId xmlns:a16="http://schemas.microsoft.com/office/drawing/2014/main" id="{BC0E9744-48D8-4D89-8CEF-67C45D566065}"/>
              </a:ext>
            </a:extLst>
          </p:cNvPr>
          <p:cNvSpPr txBox="1">
            <a:spLocks noGrp="1"/>
          </p:cNvSpPr>
          <p:nvPr>
            <p:ph type="title"/>
          </p:nvPr>
        </p:nvSpPr>
        <p:spPr>
          <a:xfrm>
            <a:off x="1371601" y="942976"/>
            <a:ext cx="6557961" cy="421013"/>
          </a:xfrm>
          <a:prstGeom prst="rect">
            <a:avLst/>
          </a:prstGeom>
          <a:noFill/>
        </p:spPr>
        <p:txBody>
          <a:bodyPr wrap="square" rtlCol="1">
            <a:spAutoFit/>
          </a:bodyPr>
          <a:lstStyle/>
          <a:p>
            <a:pPr algn="l"/>
            <a:r>
              <a:rPr lang="en-US" sz="2400" b="1" dirty="0">
                <a:solidFill>
                  <a:srgbClr val="FF0000"/>
                </a:solidFill>
                <a:latin typeface="Times New Roman" panose="02020603050405020304" pitchFamily="18" charset="0"/>
                <a:cs typeface="Times New Roman" panose="02020603050405020304" pitchFamily="18" charset="0"/>
              </a:rPr>
              <a:t>The LOS After 20 Years After the Interchange</a:t>
            </a:r>
          </a:p>
        </p:txBody>
      </p:sp>
    </p:spTree>
    <p:extLst>
      <p:ext uri="{BB962C8B-B14F-4D97-AF65-F5344CB8AC3E}">
        <p14:creationId xmlns:p14="http://schemas.microsoft.com/office/powerpoint/2010/main" val="41872575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C0EEF83-FE39-45D6-B11A-0CF5E277513D}"/>
              </a:ext>
            </a:extLst>
          </p:cNvPr>
          <p:cNvSpPr>
            <a:spLocks noGrp="1"/>
          </p:cNvSpPr>
          <p:nvPr>
            <p:ph type="title"/>
          </p:nvPr>
        </p:nvSpPr>
        <p:spPr>
          <a:xfrm>
            <a:off x="1371600" y="685800"/>
            <a:ext cx="9601200" cy="1208314"/>
          </a:xfrm>
        </p:spPr>
        <p:txBody>
          <a:bodyPr/>
          <a:lstStyle/>
          <a:p>
            <a:pPr algn="l"/>
            <a:r>
              <a:rPr lang="en-US" b="1" u="sng" dirty="0">
                <a:latin typeface="Times New Roman" panose="02020603050405020304" pitchFamily="18" charset="0"/>
                <a:cs typeface="Times New Roman" panose="02020603050405020304" pitchFamily="18" charset="0"/>
              </a:rPr>
              <a:t>Interchange Design</a:t>
            </a:r>
            <a:r>
              <a:rPr lang="ar-SA" b="1" u="sng" dirty="0">
                <a:latin typeface="Times New Roman" panose="02020603050405020304" pitchFamily="18" charset="0"/>
                <a:cs typeface="Times New Roman" panose="02020603050405020304" pitchFamily="18" charset="0"/>
              </a:rPr>
              <a:t> </a:t>
            </a:r>
          </a:p>
        </p:txBody>
      </p:sp>
      <p:pic>
        <p:nvPicPr>
          <p:cNvPr id="5" name="عنصر نائب للمحتوى 4">
            <a:extLst>
              <a:ext uri="{FF2B5EF4-FFF2-40B4-BE49-F238E27FC236}">
                <a16:creationId xmlns:a16="http://schemas.microsoft.com/office/drawing/2014/main" id="{85F903D0-988F-4219-B52A-4231841B763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71600" y="2317589"/>
            <a:ext cx="4469148" cy="3366931"/>
          </a:xfrm>
        </p:spPr>
      </p:pic>
      <p:sp>
        <p:nvSpPr>
          <p:cNvPr id="6" name="مربع نص 5">
            <a:extLst>
              <a:ext uri="{FF2B5EF4-FFF2-40B4-BE49-F238E27FC236}">
                <a16:creationId xmlns:a16="http://schemas.microsoft.com/office/drawing/2014/main" id="{FDFD3597-8B61-4091-9ED6-FD024A79FE59}"/>
              </a:ext>
            </a:extLst>
          </p:cNvPr>
          <p:cNvSpPr txBox="1"/>
          <p:nvPr/>
        </p:nvSpPr>
        <p:spPr>
          <a:xfrm>
            <a:off x="1371600" y="1580605"/>
            <a:ext cx="4469148" cy="523220"/>
          </a:xfrm>
          <a:prstGeom prst="rect">
            <a:avLst/>
          </a:prstGeom>
          <a:noFill/>
        </p:spPr>
        <p:txBody>
          <a:bodyPr wrap="square" rtlCol="1">
            <a:spAutoFit/>
          </a:bodyPr>
          <a:lstStyle/>
          <a:p>
            <a:r>
              <a:rPr lang="en-US" sz="2800" b="1" dirty="0">
                <a:solidFill>
                  <a:schemeClr val="tx2"/>
                </a:solidFill>
                <a:latin typeface="Times New Roman" panose="02020603050405020304" pitchFamily="18" charset="0"/>
                <a:cs typeface="Times New Roman" panose="02020603050405020304" pitchFamily="18" charset="0"/>
              </a:rPr>
              <a:t>Movements were isolated:</a:t>
            </a:r>
            <a:endParaRPr lang="ar-SA" sz="2800" b="1" dirty="0">
              <a:solidFill>
                <a:schemeClr val="tx2"/>
              </a:solidFill>
              <a:latin typeface="Times New Roman" panose="02020603050405020304" pitchFamily="18" charset="0"/>
              <a:cs typeface="Times New Roman" panose="02020603050405020304" pitchFamily="18" charset="0"/>
            </a:endParaRPr>
          </a:p>
        </p:txBody>
      </p:sp>
      <p:pic>
        <p:nvPicPr>
          <p:cNvPr id="8" name="صورة 7">
            <a:extLst>
              <a:ext uri="{FF2B5EF4-FFF2-40B4-BE49-F238E27FC236}">
                <a16:creationId xmlns:a16="http://schemas.microsoft.com/office/drawing/2014/main" id="{158D9DB4-C9EC-449E-BB35-56AF653222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47217" y="2317589"/>
            <a:ext cx="4325583" cy="3366931"/>
          </a:xfrm>
          <a:prstGeom prst="rect">
            <a:avLst/>
          </a:prstGeom>
        </p:spPr>
      </p:pic>
      <p:sp>
        <p:nvSpPr>
          <p:cNvPr id="9" name="مربع نص 8">
            <a:extLst>
              <a:ext uri="{FF2B5EF4-FFF2-40B4-BE49-F238E27FC236}">
                <a16:creationId xmlns:a16="http://schemas.microsoft.com/office/drawing/2014/main" id="{9D6A16BA-DF8F-4A18-8A96-D518F01E2C3B}"/>
              </a:ext>
            </a:extLst>
          </p:cNvPr>
          <p:cNvSpPr txBox="1"/>
          <p:nvPr/>
        </p:nvSpPr>
        <p:spPr>
          <a:xfrm>
            <a:off x="1920240" y="5898284"/>
            <a:ext cx="3344091" cy="461665"/>
          </a:xfrm>
          <a:prstGeom prst="rect">
            <a:avLst/>
          </a:prstGeom>
          <a:noFill/>
        </p:spPr>
        <p:txBody>
          <a:bodyPr wrap="square" rtlCol="1">
            <a:spAutoFit/>
          </a:bodyPr>
          <a:lstStyle/>
          <a:p>
            <a:r>
              <a:rPr lang="en-US" sz="2400" b="1" dirty="0">
                <a:solidFill>
                  <a:srgbClr val="C00000"/>
                </a:solidFill>
                <a:latin typeface="Times New Roman" panose="02020603050405020304" pitchFamily="18" charset="0"/>
                <a:cs typeface="Times New Roman" panose="02020603050405020304" pitchFamily="18" charset="0"/>
              </a:rPr>
              <a:t>The Proposed Overpass</a:t>
            </a:r>
            <a:endParaRPr lang="ar-SA" sz="2400" b="1" dirty="0">
              <a:solidFill>
                <a:srgbClr val="C00000"/>
              </a:solidFill>
              <a:latin typeface="Times New Roman" panose="02020603050405020304" pitchFamily="18" charset="0"/>
              <a:cs typeface="Times New Roman" panose="02020603050405020304" pitchFamily="18" charset="0"/>
            </a:endParaRPr>
          </a:p>
        </p:txBody>
      </p:sp>
      <p:sp>
        <p:nvSpPr>
          <p:cNvPr id="10" name="مربع نص 9">
            <a:extLst>
              <a:ext uri="{FF2B5EF4-FFF2-40B4-BE49-F238E27FC236}">
                <a16:creationId xmlns:a16="http://schemas.microsoft.com/office/drawing/2014/main" id="{0ADD6BF8-1A50-4D8A-A32A-3A0C7D17F90D}"/>
              </a:ext>
            </a:extLst>
          </p:cNvPr>
          <p:cNvSpPr txBox="1"/>
          <p:nvPr/>
        </p:nvSpPr>
        <p:spPr>
          <a:xfrm>
            <a:off x="7137962" y="5877162"/>
            <a:ext cx="3521329" cy="461665"/>
          </a:xfrm>
          <a:prstGeom prst="rect">
            <a:avLst/>
          </a:prstGeom>
          <a:noFill/>
        </p:spPr>
        <p:txBody>
          <a:bodyPr wrap="square" rtlCol="1">
            <a:spAutoFit/>
          </a:bodyPr>
          <a:lstStyle/>
          <a:p>
            <a:r>
              <a:rPr lang="en-US" sz="2400" b="1" dirty="0">
                <a:solidFill>
                  <a:schemeClr val="accent1">
                    <a:lumMod val="75000"/>
                  </a:schemeClr>
                </a:solidFill>
                <a:latin typeface="Times New Roman" panose="02020603050405020304" pitchFamily="18" charset="0"/>
                <a:cs typeface="Times New Roman" panose="02020603050405020304" pitchFamily="18" charset="0"/>
              </a:rPr>
              <a:t>The Proposed Underpass</a:t>
            </a:r>
            <a:endParaRPr lang="ar-SA" sz="24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6758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B77B271-08B2-4017-9F6D-21E984957380}"/>
              </a:ext>
            </a:extLst>
          </p:cNvPr>
          <p:cNvSpPr>
            <a:spLocks noGrp="1"/>
          </p:cNvSpPr>
          <p:nvPr>
            <p:ph type="title"/>
          </p:nvPr>
        </p:nvSpPr>
        <p:spPr>
          <a:xfrm>
            <a:off x="1219200" y="512118"/>
            <a:ext cx="9601200" cy="1485900"/>
          </a:xfrm>
        </p:spPr>
        <p:txBody>
          <a:bodyPr/>
          <a:lstStyle/>
          <a:p>
            <a:pPr algn="l"/>
            <a:r>
              <a:rPr lang="en-US" b="1" u="sng" dirty="0">
                <a:latin typeface="Times New Roman" panose="02020603050405020304" pitchFamily="18" charset="0"/>
                <a:cs typeface="Times New Roman" panose="02020603050405020304" pitchFamily="18" charset="0"/>
              </a:rPr>
              <a:t>Geometric Design</a:t>
            </a:r>
            <a:endParaRPr lang="ar-SA" b="1" u="sng" dirty="0">
              <a:latin typeface="Times New Roman" panose="02020603050405020304" pitchFamily="18" charset="0"/>
              <a:cs typeface="Times New Roman" panose="02020603050405020304" pitchFamily="18" charset="0"/>
            </a:endParaRPr>
          </a:p>
        </p:txBody>
      </p:sp>
      <p:sp>
        <p:nvSpPr>
          <p:cNvPr id="4" name="مربع نص 3">
            <a:extLst>
              <a:ext uri="{FF2B5EF4-FFF2-40B4-BE49-F238E27FC236}">
                <a16:creationId xmlns:a16="http://schemas.microsoft.com/office/drawing/2014/main" id="{C55131F1-8A0B-4E1E-934F-CE26CC12DC9A}"/>
              </a:ext>
            </a:extLst>
          </p:cNvPr>
          <p:cNvSpPr txBox="1"/>
          <p:nvPr/>
        </p:nvSpPr>
        <p:spPr>
          <a:xfrm>
            <a:off x="1657349" y="2207866"/>
            <a:ext cx="8386763" cy="2554545"/>
          </a:xfrm>
          <a:prstGeom prst="rect">
            <a:avLst/>
          </a:prstGeom>
          <a:noFill/>
        </p:spPr>
        <p:txBody>
          <a:bodyPr wrap="square" rtlCol="1">
            <a:spAutoFit/>
          </a:bodyPr>
          <a:lstStyle/>
          <a:p>
            <a:r>
              <a:rPr lang="en-US" sz="3200" b="1" u="sng" dirty="0">
                <a:solidFill>
                  <a:srgbClr val="FF0000"/>
                </a:solidFill>
                <a:latin typeface="Times New Roman" panose="02020603050405020304" pitchFamily="18" charset="0"/>
                <a:cs typeface="Times New Roman" panose="02020603050405020304" pitchFamily="18" charset="0"/>
              </a:rPr>
              <a:t>The Horizontal Alignments</a:t>
            </a:r>
          </a:p>
          <a:p>
            <a:endParaRPr lang="en-US" sz="3200" b="1" u="sng" dirty="0">
              <a:solidFill>
                <a:srgbClr val="FF0000"/>
              </a:solidFill>
              <a:latin typeface="Times New Roman" panose="02020603050405020304" pitchFamily="18" charset="0"/>
              <a:cs typeface="Times New Roman" panose="02020603050405020304" pitchFamily="18" charset="0"/>
            </a:endParaRPr>
          </a:p>
          <a:p>
            <a:r>
              <a:rPr lang="en-US" sz="3200" b="1" u="sng" dirty="0">
                <a:solidFill>
                  <a:srgbClr val="FF0000"/>
                </a:solidFill>
                <a:latin typeface="Times New Roman" panose="02020603050405020304" pitchFamily="18" charset="0"/>
                <a:cs typeface="Times New Roman" panose="02020603050405020304" pitchFamily="18" charset="0"/>
              </a:rPr>
              <a:t>The Vertical Alignments</a:t>
            </a:r>
          </a:p>
          <a:p>
            <a:endParaRPr lang="en-US" sz="3200" b="1" u="sng" dirty="0">
              <a:solidFill>
                <a:srgbClr val="FF0000"/>
              </a:solidFill>
              <a:latin typeface="Times New Roman" panose="02020603050405020304" pitchFamily="18" charset="0"/>
              <a:cs typeface="Times New Roman" panose="02020603050405020304" pitchFamily="18" charset="0"/>
            </a:endParaRPr>
          </a:p>
          <a:p>
            <a:r>
              <a:rPr lang="en-US" sz="3200" b="1" u="sng" dirty="0">
                <a:solidFill>
                  <a:srgbClr val="FF0000"/>
                </a:solidFill>
                <a:latin typeface="Times New Roman" panose="02020603050405020304" pitchFamily="18" charset="0"/>
                <a:cs typeface="Times New Roman" panose="02020603050405020304" pitchFamily="18" charset="0"/>
              </a:rPr>
              <a:t>The Cross Sections </a:t>
            </a:r>
            <a:endParaRPr lang="ar-SA" sz="3200" b="1" u="sng"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14091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0E9B3DB-5A4F-4D6B-97F2-1C523FDDCF02}"/>
              </a:ext>
            </a:extLst>
          </p:cNvPr>
          <p:cNvSpPr>
            <a:spLocks noGrp="1"/>
          </p:cNvSpPr>
          <p:nvPr>
            <p:ph type="title"/>
          </p:nvPr>
        </p:nvSpPr>
        <p:spPr/>
        <p:txBody>
          <a:bodyPr/>
          <a:lstStyle/>
          <a:p>
            <a:pPr algn="l"/>
            <a:r>
              <a:rPr lang="en-US" dirty="0">
                <a:solidFill>
                  <a:srgbClr val="FF0000"/>
                </a:solidFill>
              </a:rPr>
              <a:t> </a:t>
            </a:r>
            <a:r>
              <a:rPr lang="en-US" b="1" u="sng" dirty="0">
                <a:latin typeface="Times New Roman" panose="02020603050405020304" pitchFamily="18" charset="0"/>
                <a:cs typeface="Times New Roman" panose="02020603050405020304" pitchFamily="18" charset="0"/>
              </a:rPr>
              <a:t>Structural Design of the Overpass</a:t>
            </a:r>
            <a:endParaRPr lang="ar-SA" b="1" u="sng" dirty="0">
              <a:latin typeface="Times New Roman" panose="02020603050405020304" pitchFamily="18" charset="0"/>
              <a:cs typeface="Times New Roman" panose="02020603050405020304" pitchFamily="18" charset="0"/>
            </a:endParaRPr>
          </a:p>
        </p:txBody>
      </p:sp>
      <p:sp>
        <p:nvSpPr>
          <p:cNvPr id="3" name="عنصر نائب للمحتوى 2">
            <a:extLst>
              <a:ext uri="{FF2B5EF4-FFF2-40B4-BE49-F238E27FC236}">
                <a16:creationId xmlns:a16="http://schemas.microsoft.com/office/drawing/2014/main" id="{85C1C6A4-696E-4365-BE09-5DA6EDD32307}"/>
              </a:ext>
            </a:extLst>
          </p:cNvPr>
          <p:cNvSpPr>
            <a:spLocks noGrp="1"/>
          </p:cNvSpPr>
          <p:nvPr>
            <p:ph idx="1"/>
          </p:nvPr>
        </p:nvSpPr>
        <p:spPr/>
        <p:txBody>
          <a:bodyPr/>
          <a:lstStyle/>
          <a:p>
            <a:endParaRPr lang="ar-SA" dirty="0"/>
          </a:p>
        </p:txBody>
      </p:sp>
      <p:pic>
        <p:nvPicPr>
          <p:cNvPr id="4" name="Picture 3" descr="Related image">
            <a:extLst>
              <a:ext uri="{FF2B5EF4-FFF2-40B4-BE49-F238E27FC236}">
                <a16:creationId xmlns:a16="http://schemas.microsoft.com/office/drawing/2014/main" id="{A90FE100-35A2-4226-AA8E-6AA92F18D36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969452" y="1603375"/>
            <a:ext cx="8405495" cy="4568825"/>
          </a:xfrm>
          <a:prstGeom prst="rect">
            <a:avLst/>
          </a:prstGeom>
          <a:noFill/>
          <a:ln>
            <a:noFill/>
          </a:ln>
        </p:spPr>
      </p:pic>
    </p:spTree>
    <p:extLst>
      <p:ext uri="{BB962C8B-B14F-4D97-AF65-F5344CB8AC3E}">
        <p14:creationId xmlns:p14="http://schemas.microsoft.com/office/powerpoint/2010/main" val="28784491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8E79461-6696-4B45-AC9D-9BD96C4C8D66}"/>
              </a:ext>
            </a:extLst>
          </p:cNvPr>
          <p:cNvSpPr>
            <a:spLocks noGrp="1"/>
          </p:cNvSpPr>
          <p:nvPr>
            <p:ph type="title"/>
          </p:nvPr>
        </p:nvSpPr>
        <p:spPr>
          <a:xfrm>
            <a:off x="1371600" y="390525"/>
            <a:ext cx="9601200" cy="1285875"/>
          </a:xfrm>
        </p:spPr>
        <p:txBody>
          <a:bodyPr/>
          <a:lstStyle/>
          <a:p>
            <a:pPr algn="l"/>
            <a:r>
              <a:rPr lang="en-US" b="1" u="sng" dirty="0">
                <a:latin typeface="Times New Roman" panose="02020603050405020304" pitchFamily="18" charset="0"/>
                <a:cs typeface="Times New Roman" panose="02020603050405020304" pitchFamily="18" charset="0"/>
              </a:rPr>
              <a:t>Distribution of Overpass’s Columns</a:t>
            </a:r>
            <a:endParaRPr lang="ar-SA" b="1" u="sng" dirty="0">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id="{B8A4FD21-9A76-4172-B11D-627E79D75FFE}"/>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9090" t="1330" r="16228"/>
          <a:stretch/>
        </p:blipFill>
        <p:spPr>
          <a:xfrm>
            <a:off x="4295775" y="1409700"/>
            <a:ext cx="4076699" cy="5181600"/>
          </a:xfrm>
        </p:spPr>
      </p:pic>
    </p:spTree>
    <p:extLst>
      <p:ext uri="{BB962C8B-B14F-4D97-AF65-F5344CB8AC3E}">
        <p14:creationId xmlns:p14="http://schemas.microsoft.com/office/powerpoint/2010/main" val="1514740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0901ADE-22D9-4098-9BD4-93E7DD009485}"/>
              </a:ext>
            </a:extLst>
          </p:cNvPr>
          <p:cNvSpPr>
            <a:spLocks noGrp="1"/>
          </p:cNvSpPr>
          <p:nvPr>
            <p:ph type="title"/>
          </p:nvPr>
        </p:nvSpPr>
        <p:spPr>
          <a:xfrm>
            <a:off x="1371600" y="685800"/>
            <a:ext cx="9601200" cy="1428750"/>
          </a:xfrm>
        </p:spPr>
        <p:txBody>
          <a:bodyPr/>
          <a:lstStyle/>
          <a:p>
            <a:pPr algn="l"/>
            <a:r>
              <a:rPr lang="en-US" b="1" u="sng" dirty="0">
                <a:latin typeface="Times New Roman" panose="02020603050405020304" pitchFamily="18" charset="0"/>
                <a:cs typeface="Times New Roman" panose="02020603050405020304" pitchFamily="18" charset="0"/>
              </a:rPr>
              <a:t>Loads for Design of Overpass</a:t>
            </a:r>
            <a:endParaRPr lang="ar-SA" b="1" u="sng" dirty="0">
              <a:latin typeface="Times New Roman" panose="02020603050405020304" pitchFamily="18" charset="0"/>
              <a:cs typeface="Times New Roman" panose="02020603050405020304" pitchFamily="18" charset="0"/>
            </a:endParaRPr>
          </a:p>
        </p:txBody>
      </p:sp>
      <p:sp>
        <p:nvSpPr>
          <p:cNvPr id="3" name="عنصر نائب للمحتوى 2">
            <a:extLst>
              <a:ext uri="{FF2B5EF4-FFF2-40B4-BE49-F238E27FC236}">
                <a16:creationId xmlns:a16="http://schemas.microsoft.com/office/drawing/2014/main" id="{8571F0AC-C514-4D4A-A5BA-70EEA4B3FC4F}"/>
              </a:ext>
            </a:extLst>
          </p:cNvPr>
          <p:cNvSpPr>
            <a:spLocks noGrp="1"/>
          </p:cNvSpPr>
          <p:nvPr>
            <p:ph idx="1"/>
          </p:nvPr>
        </p:nvSpPr>
        <p:spPr>
          <a:xfrm>
            <a:off x="1371600" y="1800225"/>
            <a:ext cx="9601200" cy="4067175"/>
          </a:xfrm>
        </p:spPr>
        <p:txBody>
          <a:bodyPr/>
          <a:lstStyle/>
          <a:p>
            <a:pPr algn="l" rtl="0"/>
            <a:r>
              <a:rPr lang="en-US" sz="3000" dirty="0">
                <a:latin typeface="Times New Roman" panose="02020603050405020304" pitchFamily="18" charset="0"/>
                <a:cs typeface="Times New Roman" panose="02020603050405020304" pitchFamily="18" charset="0"/>
              </a:rPr>
              <a:t>Dead Load</a:t>
            </a:r>
          </a:p>
          <a:p>
            <a:pPr algn="l" rtl="0"/>
            <a:r>
              <a:rPr lang="en-US" sz="3000" dirty="0">
                <a:latin typeface="Times New Roman" panose="02020603050405020304" pitchFamily="18" charset="0"/>
                <a:cs typeface="Times New Roman" panose="02020603050405020304" pitchFamily="18" charset="0"/>
              </a:rPr>
              <a:t>Live Load</a:t>
            </a:r>
          </a:p>
          <a:p>
            <a:pPr algn="l" rtl="0"/>
            <a:r>
              <a:rPr lang="en-US" sz="3000" dirty="0">
                <a:latin typeface="Times New Roman" panose="02020603050405020304" pitchFamily="18" charset="0"/>
                <a:cs typeface="Times New Roman" panose="02020603050405020304" pitchFamily="18" charset="0"/>
              </a:rPr>
              <a:t>Centrifugal Loads</a:t>
            </a:r>
          </a:p>
          <a:p>
            <a:pPr algn="l" rtl="0"/>
            <a:r>
              <a:rPr lang="en-US" sz="3000" dirty="0">
                <a:latin typeface="Times New Roman" panose="02020603050405020304" pitchFamily="18" charset="0"/>
                <a:cs typeface="Times New Roman" panose="02020603050405020304" pitchFamily="18" charset="0"/>
              </a:rPr>
              <a:t>Seismic Forces</a:t>
            </a:r>
          </a:p>
          <a:p>
            <a:pPr algn="l" rtl="0"/>
            <a:r>
              <a:rPr lang="en-US" sz="3000" dirty="0">
                <a:latin typeface="Times New Roman" panose="02020603050405020304" pitchFamily="18" charset="0"/>
                <a:cs typeface="Times New Roman" panose="02020603050405020304" pitchFamily="18" charset="0"/>
              </a:rPr>
              <a:t>Longitudinal Forces</a:t>
            </a:r>
          </a:p>
          <a:p>
            <a:pPr algn="l" rtl="0"/>
            <a:r>
              <a:rPr lang="en-US" sz="3000" dirty="0">
                <a:latin typeface="Times New Roman" panose="02020603050405020304" pitchFamily="18" charset="0"/>
                <a:cs typeface="Times New Roman" panose="02020603050405020304" pitchFamily="18" charset="0"/>
              </a:rPr>
              <a:t>Thermal Forces </a:t>
            </a:r>
          </a:p>
          <a:p>
            <a:pPr algn="l" rtl="0"/>
            <a:r>
              <a:rPr lang="en-US" sz="3000" dirty="0">
                <a:latin typeface="Times New Roman" panose="02020603050405020304" pitchFamily="18" charset="0"/>
                <a:cs typeface="Times New Roman" panose="02020603050405020304" pitchFamily="18" charset="0"/>
              </a:rPr>
              <a:t>Braking Forces</a:t>
            </a:r>
          </a:p>
          <a:p>
            <a:pPr marL="0" indent="0" algn="l" rtl="0">
              <a:buNone/>
            </a:pPr>
            <a:endParaRPr lang="en-US" sz="2400" dirty="0">
              <a:latin typeface="Times New Roman" panose="02020603050405020304" pitchFamily="18" charset="0"/>
              <a:cs typeface="Times New Roman" panose="02020603050405020304" pitchFamily="18" charset="0"/>
            </a:endParaRPr>
          </a:p>
          <a:p>
            <a:pPr marL="0" indent="0" algn="l" rtl="0">
              <a:buNone/>
            </a:pPr>
            <a:endParaRPr lang="ar-SA" dirty="0"/>
          </a:p>
        </p:txBody>
      </p:sp>
    </p:spTree>
    <p:extLst>
      <p:ext uri="{BB962C8B-B14F-4D97-AF65-F5344CB8AC3E}">
        <p14:creationId xmlns:p14="http://schemas.microsoft.com/office/powerpoint/2010/main" val="37930161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35CBF-53C9-4F0D-B29B-7159FE798266}"/>
              </a:ext>
            </a:extLst>
          </p:cNvPr>
          <p:cNvSpPr>
            <a:spLocks noGrp="1"/>
          </p:cNvSpPr>
          <p:nvPr>
            <p:ph type="title"/>
          </p:nvPr>
        </p:nvSpPr>
        <p:spPr>
          <a:xfrm>
            <a:off x="1371600" y="428626"/>
            <a:ext cx="9601200" cy="1371600"/>
          </a:xfrm>
        </p:spPr>
        <p:txBody>
          <a:bodyPr/>
          <a:lstStyle/>
          <a:p>
            <a:pPr algn="ctr"/>
            <a:r>
              <a:rPr lang="en-US" b="1" dirty="0">
                <a:latin typeface="Times New Roman" panose="02020603050405020304" pitchFamily="18" charset="0"/>
                <a:cs typeface="Times New Roman" panose="02020603050405020304" pitchFamily="18" charset="0"/>
              </a:rPr>
              <a:t>Model of slab </a:t>
            </a:r>
            <a:endParaRPr lang="ar-EG"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C584D12-43D4-49B3-9386-93CD992880F5}"/>
              </a:ext>
            </a:extLst>
          </p:cNvPr>
          <p:cNvSpPr>
            <a:spLocks noGrp="1"/>
          </p:cNvSpPr>
          <p:nvPr>
            <p:ph idx="1"/>
          </p:nvPr>
        </p:nvSpPr>
        <p:spPr/>
        <p:txBody>
          <a:bodyPr/>
          <a:lstStyle/>
          <a:p>
            <a:endParaRPr lang="ar-EG"/>
          </a:p>
        </p:txBody>
      </p:sp>
      <p:pic>
        <p:nvPicPr>
          <p:cNvPr id="4" name="Content Placeholder 4">
            <a:extLst>
              <a:ext uri="{FF2B5EF4-FFF2-40B4-BE49-F238E27FC236}">
                <a16:creationId xmlns:a16="http://schemas.microsoft.com/office/drawing/2014/main" id="{F1048B0F-74B7-442D-9543-1473320C0938}"/>
              </a:ext>
            </a:extLst>
          </p:cNvPr>
          <p:cNvPicPr>
            <a:picLocks noChangeAspect="1"/>
          </p:cNvPicPr>
          <p:nvPr/>
        </p:nvPicPr>
        <p:blipFill rotWithShape="1">
          <a:blip r:embed="rId2">
            <a:extLst>
              <a:ext uri="{28A0092B-C50C-407E-A947-70E740481C1C}">
                <a14:useLocalDpi xmlns:a14="http://schemas.microsoft.com/office/drawing/2010/main" val="0"/>
              </a:ext>
            </a:extLst>
          </a:blip>
          <a:srcRect l="14956" r="15165"/>
          <a:stretch/>
        </p:blipFill>
        <p:spPr>
          <a:xfrm>
            <a:off x="1000125" y="1480854"/>
            <a:ext cx="4307840" cy="5208253"/>
          </a:xfrm>
          <a:prstGeom prst="rect">
            <a:avLst/>
          </a:prstGeom>
        </p:spPr>
      </p:pic>
      <p:pic>
        <p:nvPicPr>
          <p:cNvPr id="6" name="Picture 5">
            <a:extLst>
              <a:ext uri="{FF2B5EF4-FFF2-40B4-BE49-F238E27FC236}">
                <a16:creationId xmlns:a16="http://schemas.microsoft.com/office/drawing/2014/main" id="{5D9FE243-1E1C-4060-8907-E7B8E1512C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1090" y="1527153"/>
            <a:ext cx="6014011" cy="5115653"/>
          </a:xfrm>
          <a:prstGeom prst="rect">
            <a:avLst/>
          </a:prstGeom>
        </p:spPr>
      </p:pic>
    </p:spTree>
    <p:extLst>
      <p:ext uri="{BB962C8B-B14F-4D97-AF65-F5344CB8AC3E}">
        <p14:creationId xmlns:p14="http://schemas.microsoft.com/office/powerpoint/2010/main" val="22593942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D3E1F-45B4-48E7-81B1-5BCE0E80B5BE}"/>
              </a:ext>
            </a:extLst>
          </p:cNvPr>
          <p:cNvSpPr>
            <a:spLocks noGrp="1"/>
          </p:cNvSpPr>
          <p:nvPr>
            <p:ph type="title"/>
          </p:nvPr>
        </p:nvSpPr>
        <p:spPr>
          <a:xfrm>
            <a:off x="1371600" y="685800"/>
            <a:ext cx="9601200" cy="1057275"/>
          </a:xfrm>
        </p:spPr>
        <p:txBody>
          <a:bodyPr>
            <a:normAutofit fontScale="90000"/>
          </a:bodyPr>
          <a:lstStyle/>
          <a:p>
            <a:pPr algn="ctr"/>
            <a:r>
              <a:rPr lang="en-US" sz="4900" b="1" dirty="0">
                <a:latin typeface="Times New Roman" panose="02020603050405020304" pitchFamily="18" charset="0"/>
                <a:cs typeface="Times New Roman" panose="02020603050405020304" pitchFamily="18" charset="0"/>
              </a:rPr>
              <a:t>Structural analysis</a:t>
            </a:r>
            <a:br>
              <a:rPr lang="ar-EG" dirty="0"/>
            </a:br>
            <a:endParaRPr lang="ar-EG" dirty="0"/>
          </a:p>
        </p:txBody>
      </p:sp>
      <p:sp>
        <p:nvSpPr>
          <p:cNvPr id="3" name="Content Placeholder 2">
            <a:extLst>
              <a:ext uri="{FF2B5EF4-FFF2-40B4-BE49-F238E27FC236}">
                <a16:creationId xmlns:a16="http://schemas.microsoft.com/office/drawing/2014/main" id="{315B3B7E-F075-419D-B055-6A75B3DD0E89}"/>
              </a:ext>
            </a:extLst>
          </p:cNvPr>
          <p:cNvSpPr>
            <a:spLocks noGrp="1"/>
          </p:cNvSpPr>
          <p:nvPr>
            <p:ph sz="half" idx="1"/>
          </p:nvPr>
        </p:nvSpPr>
        <p:spPr>
          <a:xfrm>
            <a:off x="1371600" y="1628775"/>
            <a:ext cx="4447786" cy="4238625"/>
          </a:xfrm>
        </p:spPr>
        <p:txBody>
          <a:bodyPr/>
          <a:lstStyle/>
          <a:p>
            <a:pPr algn="l" rtl="0"/>
            <a:r>
              <a:rPr lang="en-US" sz="2800" b="1" dirty="0">
                <a:latin typeface="Times New Roman" panose="02020603050405020304" pitchFamily="18" charset="0"/>
                <a:cs typeface="Times New Roman" panose="02020603050405020304" pitchFamily="18" charset="0"/>
              </a:rPr>
              <a:t>Deck slab: </a:t>
            </a:r>
            <a:endParaRPr lang="ar-EG" sz="2800" dirty="0">
              <a:latin typeface="Times New Roman" panose="02020603050405020304" pitchFamily="18" charset="0"/>
              <a:cs typeface="Times New Roman" panose="02020603050405020304" pitchFamily="18" charset="0"/>
            </a:endParaRPr>
          </a:p>
          <a:p>
            <a:endParaRPr lang="ar-EG" dirty="0"/>
          </a:p>
        </p:txBody>
      </p:sp>
      <mc:AlternateContent xmlns:mc="http://schemas.openxmlformats.org/markup-compatibility/2006">
        <mc:Choice xmlns:a14="http://schemas.microsoft.com/office/drawing/2010/main" Requires="a14">
          <p:sp>
            <p:nvSpPr>
              <p:cNvPr id="4" name="Content Placeholder 3">
                <a:extLst>
                  <a:ext uri="{FF2B5EF4-FFF2-40B4-BE49-F238E27FC236}">
                    <a16:creationId xmlns:a16="http://schemas.microsoft.com/office/drawing/2014/main" id="{0A988E9F-6DC9-4241-B125-5BA6DE03E9C8}"/>
                  </a:ext>
                </a:extLst>
              </p:cNvPr>
              <p:cNvSpPr>
                <a:spLocks noGrp="1"/>
              </p:cNvSpPr>
              <p:nvPr>
                <p:ph sz="half" idx="2"/>
              </p:nvPr>
            </p:nvSpPr>
            <p:spPr>
              <a:xfrm>
                <a:off x="7806689" y="1743075"/>
                <a:ext cx="3166499" cy="4124326"/>
              </a:xfrm>
            </p:spPr>
            <p:txBody>
              <a:bodyPr/>
              <a:lstStyle/>
              <a:p>
                <a:pPr algn="l" rtl="0"/>
                <a:endParaRPr lang="en-US" b="1" dirty="0"/>
              </a:p>
              <a:p>
                <a:pPr algn="l" rtl="0"/>
                <a:r>
                  <a:rPr lang="en-US" sz="2800" b="1" dirty="0">
                    <a:latin typeface="Times New Roman" panose="02020603050405020304" pitchFamily="18" charset="0"/>
                    <a:cs typeface="Times New Roman" panose="02020603050405020304" pitchFamily="18" charset="0"/>
                  </a:rPr>
                  <a:t>Check shear:</a:t>
                </a:r>
                <a:endParaRPr lang="en-US" sz="2800" i="1" dirty="0">
                  <a:latin typeface="Times New Roman" panose="02020603050405020304" pitchFamily="18" charset="0"/>
                  <a:cs typeface="Times New Roman" panose="02020603050405020304" pitchFamily="18" charset="0"/>
                </a:endParaRPr>
              </a:p>
              <a:p>
                <a:pPr algn="l" rtl="0"/>
                <a14:m>
                  <m:oMath xmlns:m="http://schemas.openxmlformats.org/officeDocument/2006/math">
                    <m:sSub>
                      <m:sSubPr>
                        <m:ctrlPr>
                          <a:rPr lang="en-US" i="1">
                            <a:latin typeface="Cambria Math" panose="02040503050406030204" pitchFamily="18" charset="0"/>
                          </a:rPr>
                        </m:ctrlPr>
                      </m:sSubPr>
                      <m:e>
                        <m:r>
                          <m:rPr>
                            <m:sty m:val="p"/>
                          </m:rPr>
                          <a:rPr lang="en-US">
                            <a:latin typeface="Cambria Math" panose="02040503050406030204" pitchFamily="18" charset="0"/>
                          </a:rPr>
                          <m:t>V</m:t>
                        </m:r>
                      </m:e>
                      <m:sub>
                        <m:r>
                          <m:rPr>
                            <m:sty m:val="p"/>
                          </m:rPr>
                          <a:rPr lang="en-US">
                            <a:latin typeface="Cambria Math" panose="02040503050406030204" pitchFamily="18" charset="0"/>
                          </a:rPr>
                          <m:t>u</m:t>
                        </m:r>
                      </m:sub>
                    </m:sSub>
                    <m:r>
                      <a:rPr lang="en-US">
                        <a:latin typeface="Cambria Math" panose="02040503050406030204" pitchFamily="18" charset="0"/>
                      </a:rPr>
                      <m:t>=</m:t>
                    </m:r>
                    <m:r>
                      <a:rPr lang="en-US">
                        <a:latin typeface="Cambria Math" panose="02040503050406030204" pitchFamily="18" charset="0"/>
                      </a:rPr>
                      <m:t>600</m:t>
                    </m:r>
                    <m:r>
                      <a:rPr lang="en-US">
                        <a:latin typeface="Cambria Math" panose="02040503050406030204" pitchFamily="18" charset="0"/>
                      </a:rPr>
                      <m:t> </m:t>
                    </m:r>
                    <m:r>
                      <m:rPr>
                        <m:sty m:val="p"/>
                      </m:rPr>
                      <a:rPr lang="en-US">
                        <a:latin typeface="Cambria Math" panose="02040503050406030204" pitchFamily="18" charset="0"/>
                      </a:rPr>
                      <m:t>kN</m:t>
                    </m:r>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r>
                      <m:rPr>
                        <m:sty m:val="p"/>
                      </m:rPr>
                      <a:rPr lang="en-US">
                        <a:latin typeface="Cambria Math" panose="02040503050406030204" pitchFamily="18" charset="0"/>
                      </a:rPr>
                      <m:t>φ</m:t>
                    </m:r>
                    <m:sSub>
                      <m:sSubPr>
                        <m:ctrlPr>
                          <a:rPr lang="en-US" i="1">
                            <a:latin typeface="Cambria Math" panose="02040503050406030204" pitchFamily="18" charset="0"/>
                          </a:rPr>
                        </m:ctrlPr>
                      </m:sSubPr>
                      <m:e>
                        <m:r>
                          <a:rPr lang="en-US" i="1">
                            <a:latin typeface="Cambria Math" panose="02040503050406030204" pitchFamily="18" charset="0"/>
                          </a:rPr>
                          <m:t>𝑉</m:t>
                        </m:r>
                      </m:e>
                      <m:sub>
                        <m:r>
                          <a:rPr lang="en-US" i="1">
                            <a:latin typeface="Cambria Math" panose="02040503050406030204" pitchFamily="18" charset="0"/>
                          </a:rPr>
                          <m:t>𝑐</m:t>
                        </m:r>
                      </m:sub>
                    </m:sSub>
                    <m:r>
                      <a:rPr lang="en-US">
                        <a:latin typeface="Cambria Math" panose="02040503050406030204" pitchFamily="18" charset="0"/>
                      </a:rPr>
                      <m:t>=</m:t>
                    </m:r>
                    <m:r>
                      <a:rPr lang="en-US">
                        <a:latin typeface="Cambria Math" panose="02040503050406030204" pitchFamily="18" charset="0"/>
                      </a:rPr>
                      <m:t>950</m:t>
                    </m:r>
                    <m:r>
                      <a:rPr lang="en-US">
                        <a:latin typeface="Cambria Math" panose="02040503050406030204" pitchFamily="18" charset="0"/>
                      </a:rPr>
                      <m:t> </m:t>
                    </m:r>
                    <m:r>
                      <m:rPr>
                        <m:sty m:val="p"/>
                      </m:rPr>
                      <a:rPr lang="en-US">
                        <a:latin typeface="Cambria Math" panose="02040503050406030204" pitchFamily="18" charset="0"/>
                      </a:rPr>
                      <m:t>kN</m:t>
                    </m:r>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r>
                      <m:rPr>
                        <m:sty m:val="p"/>
                      </m:rPr>
                      <a:rPr lang="en-US">
                        <a:latin typeface="Cambria Math" panose="02040503050406030204" pitchFamily="18" charset="0"/>
                      </a:rPr>
                      <m:t>φ</m:t>
                    </m:r>
                    <m:sSub>
                      <m:sSubPr>
                        <m:ctrlPr>
                          <a:rPr lang="en-US" i="1">
                            <a:latin typeface="Cambria Math" panose="02040503050406030204" pitchFamily="18" charset="0"/>
                          </a:rPr>
                        </m:ctrlPr>
                      </m:sSubPr>
                      <m:e>
                        <m:r>
                          <a:rPr lang="en-US" i="1">
                            <a:latin typeface="Cambria Math" panose="02040503050406030204" pitchFamily="18" charset="0"/>
                          </a:rPr>
                          <m:t>𝑉</m:t>
                        </m:r>
                      </m:e>
                      <m:sub>
                        <m:r>
                          <a:rPr lang="en-US" i="1">
                            <a:latin typeface="Cambria Math" panose="02040503050406030204" pitchFamily="18" charset="0"/>
                          </a:rPr>
                          <m:t>𝑐</m:t>
                        </m:r>
                      </m:sub>
                    </m:sSub>
                    <m:r>
                      <a:rPr lang="en-US" i="1">
                        <a:latin typeface="Cambria Math" panose="02040503050406030204" pitchFamily="18" charset="0"/>
                      </a:rPr>
                      <m:t>&gt;</m:t>
                    </m:r>
                    <m:sSub>
                      <m:sSubPr>
                        <m:ctrlPr>
                          <a:rPr lang="en-US" i="1">
                            <a:latin typeface="Cambria Math" panose="02040503050406030204" pitchFamily="18" charset="0"/>
                          </a:rPr>
                        </m:ctrlPr>
                      </m:sSubPr>
                      <m:e>
                        <m:r>
                          <a:rPr lang="en-US" i="1">
                            <a:latin typeface="Cambria Math" panose="02040503050406030204" pitchFamily="18" charset="0"/>
                          </a:rPr>
                          <m:t>𝑉</m:t>
                        </m:r>
                      </m:e>
                      <m:sub>
                        <m:r>
                          <a:rPr lang="en-US" i="1">
                            <a:latin typeface="Cambria Math" panose="02040503050406030204" pitchFamily="18" charset="0"/>
                          </a:rPr>
                          <m:t>𝑢</m:t>
                        </m:r>
                      </m:sub>
                    </m:sSub>
                  </m:oMath>
                </a14:m>
                <a:endParaRPr lang="en-US" i="1" dirty="0">
                  <a:latin typeface="Times New Roman" panose="02020603050405020304" pitchFamily="18" charset="0"/>
                  <a:cs typeface="Times New Roman" panose="02020603050405020304" pitchFamily="18" charset="0"/>
                </a:endParaRPr>
              </a:p>
              <a:p>
                <a:pPr algn="l" rtl="0"/>
                <a:r>
                  <a:rPr lang="en-US" i="1" dirty="0">
                    <a:latin typeface="Times New Roman" panose="02020603050405020304" pitchFamily="18" charset="0"/>
                    <a:cs typeface="Times New Roman" panose="02020603050405020304" pitchFamily="18" charset="0"/>
                  </a:rPr>
                  <a:t>Thickness 300mm is ok .</a:t>
                </a:r>
              </a:p>
              <a:p>
                <a:endParaRPr lang="ar-EG" dirty="0"/>
              </a:p>
            </p:txBody>
          </p:sp>
        </mc:Choice>
        <mc:Fallback>
          <p:sp>
            <p:nvSpPr>
              <p:cNvPr id="4" name="Content Placeholder 3">
                <a:extLst>
                  <a:ext uri="{FF2B5EF4-FFF2-40B4-BE49-F238E27FC236}">
                    <a16:creationId xmlns:a16="http://schemas.microsoft.com/office/drawing/2014/main" id="{0A988E9F-6DC9-4241-B125-5BA6DE03E9C8}"/>
                  </a:ext>
                </a:extLst>
              </p:cNvPr>
              <p:cNvSpPr>
                <a:spLocks noGrp="1" noRot="1" noChangeAspect="1" noMove="1" noResize="1" noEditPoints="1" noAdjustHandles="1" noChangeArrowheads="1" noChangeShapeType="1" noTextEdit="1"/>
              </p:cNvSpPr>
              <p:nvPr>
                <p:ph sz="half" idx="2"/>
              </p:nvPr>
            </p:nvSpPr>
            <p:spPr>
              <a:xfrm>
                <a:off x="7806689" y="1743075"/>
                <a:ext cx="3166499" cy="4124326"/>
              </a:xfrm>
              <a:blipFill>
                <a:blip r:embed="rId2"/>
                <a:stretch>
                  <a:fillRect l="-3661" r="-385"/>
                </a:stretch>
              </a:blipFill>
            </p:spPr>
            <p:txBody>
              <a:bodyPr/>
              <a:lstStyle/>
              <a:p>
                <a:r>
                  <a:rPr lang="ar-EG">
                    <a:noFill/>
                  </a:rPr>
                  <a:t> </a:t>
                </a:r>
              </a:p>
            </p:txBody>
          </p:sp>
        </mc:Fallback>
      </mc:AlternateContent>
      <p:pic>
        <p:nvPicPr>
          <p:cNvPr id="5" name="Content Placeholder 7">
            <a:extLst>
              <a:ext uri="{FF2B5EF4-FFF2-40B4-BE49-F238E27FC236}">
                <a16:creationId xmlns:a16="http://schemas.microsoft.com/office/drawing/2014/main" id="{76EE14C6-BFCA-47C5-B2EC-2010AEEE22A5}"/>
              </a:ext>
            </a:extLst>
          </p:cNvPr>
          <p:cNvPicPr>
            <a:picLocks/>
          </p:cNvPicPr>
          <p:nvPr/>
        </p:nvPicPr>
        <p:blipFill rotWithShape="1">
          <a:blip r:embed="rId3"/>
          <a:srcRect l="5565" t="30238" r="38572" b="27074"/>
          <a:stretch/>
        </p:blipFill>
        <p:spPr bwMode="auto">
          <a:xfrm>
            <a:off x="1089659" y="2428876"/>
            <a:ext cx="6435089" cy="355282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621203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97904DB-1237-48D2-A73B-BAD312390E77}"/>
              </a:ext>
            </a:extLst>
          </p:cNvPr>
          <p:cNvSpPr>
            <a:spLocks noGrp="1"/>
          </p:cNvSpPr>
          <p:nvPr>
            <p:ph type="title"/>
          </p:nvPr>
        </p:nvSpPr>
        <p:spPr>
          <a:xfrm>
            <a:off x="1371600" y="685800"/>
            <a:ext cx="9601200" cy="828675"/>
          </a:xfrm>
        </p:spPr>
        <p:txBody>
          <a:bodyPr/>
          <a:lstStyle/>
          <a:p>
            <a:pPr algn="l"/>
            <a:r>
              <a:rPr lang="en-US" b="1" u="sng" dirty="0">
                <a:latin typeface="Times New Roman" panose="02020603050405020304" pitchFamily="18" charset="0"/>
                <a:cs typeface="Times New Roman" panose="02020603050405020304" pitchFamily="18" charset="0"/>
              </a:rPr>
              <a:t>Deck Slab Design </a:t>
            </a:r>
            <a:endParaRPr lang="ar-SA" b="1" u="sng"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عنصر نائب للمحتوى 2">
                <a:extLst>
                  <a:ext uri="{FF2B5EF4-FFF2-40B4-BE49-F238E27FC236}">
                    <a16:creationId xmlns:a16="http://schemas.microsoft.com/office/drawing/2014/main" id="{1A223003-F82D-4F41-AF2A-89009E0380EA}"/>
                  </a:ext>
                </a:extLst>
              </p:cNvPr>
              <p:cNvSpPr>
                <a:spLocks noGrp="1"/>
              </p:cNvSpPr>
              <p:nvPr>
                <p:ph idx="1"/>
              </p:nvPr>
            </p:nvSpPr>
            <p:spPr>
              <a:xfrm>
                <a:off x="942975" y="1714500"/>
                <a:ext cx="10029825" cy="4152900"/>
              </a:xfrm>
            </p:spPr>
            <p:txBody>
              <a:bodyPr>
                <a:normAutofit lnSpcReduction="10000"/>
              </a:bodyPr>
              <a:lstStyle/>
              <a:p>
                <a:pPr algn="l" rtl="0"/>
                <a14:m>
                  <m:oMath xmlns:m="http://schemas.openxmlformats.org/officeDocument/2006/math">
                    <m:r>
                      <a:rPr lang="en-US" sz="2400" b="1" i="0" smtClean="0">
                        <a:solidFill>
                          <a:srgbClr val="FF0000"/>
                        </a:solidFill>
                        <a:latin typeface="Cambria Math" panose="02040503050406030204" pitchFamily="18" charset="0"/>
                      </a:rPr>
                      <m:t>𝐌</m:t>
                    </m:r>
                  </m:oMath>
                </a14:m>
                <a:r>
                  <a:rPr lang="en-US" sz="2400" b="1" dirty="0">
                    <a:solidFill>
                      <a:srgbClr val="FF0000"/>
                    </a:solidFill>
                    <a:latin typeface="Times New Roman" panose="02020603050405020304" pitchFamily="18" charset="0"/>
                    <a:cs typeface="Times New Roman" panose="02020603050405020304" pitchFamily="18" charset="0"/>
                  </a:rPr>
                  <a:t>=1350 </a:t>
                </a:r>
                <a:r>
                  <a:rPr lang="en-US" sz="2400" b="1" dirty="0" err="1">
                    <a:solidFill>
                      <a:srgbClr val="FF0000"/>
                    </a:solidFill>
                    <a:latin typeface="Times New Roman" panose="02020603050405020304" pitchFamily="18" charset="0"/>
                    <a:cs typeface="Times New Roman" panose="02020603050405020304" pitchFamily="18" charset="0"/>
                  </a:rPr>
                  <a:t>kN.m</a:t>
                </a:r>
                <a:r>
                  <a:rPr lang="en-US" sz="2400" b="1" dirty="0">
                    <a:solidFill>
                      <a:srgbClr val="FF0000"/>
                    </a:solidFill>
                    <a:latin typeface="Times New Roman" panose="02020603050405020304" pitchFamily="18" charset="0"/>
                    <a:cs typeface="Times New Roman" panose="02020603050405020304" pitchFamily="18" charset="0"/>
                  </a:rPr>
                  <a:t> /10m</a:t>
                </a:r>
              </a:p>
              <a:p>
                <a:pPr algn="l" rtl="0"/>
                <a:r>
                  <a:rPr lang="en-US" sz="2400" u="sng" dirty="0">
                    <a:latin typeface="Times New Roman" panose="02020603050405020304" pitchFamily="18" charset="0"/>
                    <a:cs typeface="Times New Roman" panose="02020603050405020304" pitchFamily="18" charset="0"/>
                  </a:rPr>
                  <a:t>X–direction:</a:t>
                </a:r>
              </a:p>
              <a:p>
                <a:pPr algn="l" rtl="0"/>
                <a:r>
                  <a:rPr lang="en-US" dirty="0">
                    <a:latin typeface="Times New Roman" panose="02020603050405020304" pitchFamily="18" charset="0"/>
                    <a:cs typeface="Times New Roman" panose="02020603050405020304" pitchFamily="18" charset="0"/>
                  </a:rPr>
                  <a:t>ρ = 0.00657</a:t>
                </a:r>
              </a:p>
              <a:p>
                <a:pPr algn="l" rtl="0"/>
                <a:r>
                  <a:rPr lang="en-US" dirty="0">
                    <a:latin typeface="Times New Roman" panose="02020603050405020304" pitchFamily="18" charset="0"/>
                    <a:cs typeface="Times New Roman" panose="02020603050405020304" pitchFamily="18" charset="0"/>
                  </a:rPr>
                  <a:t>As =1577 mm</a:t>
                </a:r>
              </a:p>
              <a:p>
                <a:pPr algn="l" rtl="0">
                  <a:buNone/>
                </a:pPr>
                <a:r>
                  <a:rPr lang="en-US" b="1"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5 </a:t>
                </a:r>
                <a:r>
                  <a:rPr lang="el-GR" sz="2400" b="1" dirty="0">
                    <a:latin typeface="Times New Roman" panose="02020603050405020304" pitchFamily="18" charset="0"/>
                    <a:cs typeface="Times New Roman" panose="02020603050405020304" pitchFamily="18" charset="0"/>
                  </a:rPr>
                  <a:t>φ</a:t>
                </a:r>
                <a:r>
                  <a:rPr lang="en-US" sz="2400" b="1" dirty="0">
                    <a:latin typeface="Times New Roman" panose="02020603050405020304" pitchFamily="18" charset="0"/>
                    <a:cs typeface="Times New Roman" panose="02020603050405020304" pitchFamily="18" charset="0"/>
                  </a:rPr>
                  <a:t> 20 /m</a:t>
                </a:r>
              </a:p>
              <a:p>
                <a:pPr algn="l" rtl="0"/>
                <a:r>
                  <a:rPr lang="en-US" sz="2400" u="sng" dirty="0">
                    <a:latin typeface="Times New Roman" panose="02020603050405020304" pitchFamily="18" charset="0"/>
                    <a:cs typeface="Times New Roman" panose="02020603050405020304" pitchFamily="18" charset="0"/>
                  </a:rPr>
                  <a:t>Y-direction :</a:t>
                </a:r>
              </a:p>
              <a:p>
                <a:pPr algn="l" rtl="0"/>
                <a:r>
                  <a:rPr lang="el-GR" dirty="0">
                    <a:latin typeface="Times New Roman" panose="02020603050405020304" pitchFamily="18" charset="0"/>
                    <a:cs typeface="Times New Roman" panose="02020603050405020304" pitchFamily="18" charset="0"/>
                  </a:rPr>
                  <a:t>ρ</a:t>
                </a:r>
                <a:r>
                  <a:rPr lang="en-US" dirty="0">
                    <a:latin typeface="Times New Roman" panose="02020603050405020304" pitchFamily="18" charset="0"/>
                    <a:cs typeface="Times New Roman" panose="02020603050405020304" pitchFamily="18" charset="0"/>
                  </a:rPr>
                  <a:t> = </a:t>
                </a:r>
                <a:r>
                  <a:rPr lang="el-GR" dirty="0">
                    <a:latin typeface="Times New Roman" panose="02020603050405020304" pitchFamily="18" charset="0"/>
                    <a:cs typeface="Times New Roman" panose="02020603050405020304" pitchFamily="18" charset="0"/>
                  </a:rPr>
                  <a:t>ρ</a:t>
                </a:r>
                <a:r>
                  <a:rPr lang="en-US" dirty="0">
                    <a:latin typeface="Times New Roman" panose="02020603050405020304" pitchFamily="18" charset="0"/>
                    <a:cs typeface="Times New Roman" panose="02020603050405020304" pitchFamily="18" charset="0"/>
                  </a:rPr>
                  <a:t> min </a:t>
                </a:r>
              </a:p>
              <a:p>
                <a:pPr algn="l" rtl="0"/>
                <a:r>
                  <a:rPr lang="en-US" dirty="0">
                    <a:latin typeface="Times New Roman" panose="02020603050405020304" pitchFamily="18" charset="0"/>
                    <a:cs typeface="Times New Roman" panose="02020603050405020304" pitchFamily="18" charset="0"/>
                  </a:rPr>
                  <a:t>As min = 540 mm</a:t>
                </a:r>
              </a:p>
              <a:p>
                <a:pPr algn="l" rtl="0"/>
                <a:r>
                  <a:rPr lang="en-US" sz="2400" b="1" dirty="0">
                    <a:latin typeface="Times New Roman" panose="02020603050405020304" pitchFamily="18" charset="0"/>
                    <a:cs typeface="Times New Roman" panose="02020603050405020304" pitchFamily="18" charset="0"/>
                  </a:rPr>
                  <a:t>5 </a:t>
                </a:r>
                <a:r>
                  <a:rPr lang="el-GR" sz="2400" b="1" dirty="0">
                    <a:latin typeface="Times New Roman" panose="02020603050405020304" pitchFamily="18" charset="0"/>
                    <a:cs typeface="Times New Roman" panose="02020603050405020304" pitchFamily="18" charset="0"/>
                  </a:rPr>
                  <a:t>φ</a:t>
                </a:r>
                <a:r>
                  <a:rPr lang="en-US" sz="2400" b="1" dirty="0">
                    <a:latin typeface="Times New Roman" panose="02020603050405020304" pitchFamily="18" charset="0"/>
                    <a:cs typeface="Times New Roman" panose="02020603050405020304" pitchFamily="18" charset="0"/>
                  </a:rPr>
                  <a:t> 12 /m</a:t>
                </a:r>
              </a:p>
              <a:p>
                <a:endParaRPr lang="ar-SA" dirty="0"/>
              </a:p>
            </p:txBody>
          </p:sp>
        </mc:Choice>
        <mc:Fallback>
          <p:sp>
            <p:nvSpPr>
              <p:cNvPr id="3" name="عنصر نائب للمحتوى 2">
                <a:extLst>
                  <a:ext uri="{FF2B5EF4-FFF2-40B4-BE49-F238E27FC236}">
                    <a16:creationId xmlns:a16="http://schemas.microsoft.com/office/drawing/2014/main" id="{1A223003-F82D-4F41-AF2A-89009E0380EA}"/>
                  </a:ext>
                </a:extLst>
              </p:cNvPr>
              <p:cNvSpPr>
                <a:spLocks noGrp="1" noRot="1" noChangeAspect="1" noMove="1" noResize="1" noEditPoints="1" noAdjustHandles="1" noChangeArrowheads="1" noChangeShapeType="1" noTextEdit="1"/>
              </p:cNvSpPr>
              <p:nvPr>
                <p:ph idx="1"/>
              </p:nvPr>
            </p:nvSpPr>
            <p:spPr>
              <a:xfrm>
                <a:off x="942975" y="1714500"/>
                <a:ext cx="10029825" cy="4152900"/>
              </a:xfrm>
              <a:blipFill>
                <a:blip r:embed="rId2"/>
                <a:stretch>
                  <a:fillRect l="-851" t="-2493"/>
                </a:stretch>
              </a:blipFill>
            </p:spPr>
            <p:txBody>
              <a:bodyPr/>
              <a:lstStyle/>
              <a:p>
                <a:r>
                  <a:rPr lang="ar-EG">
                    <a:noFill/>
                  </a:rPr>
                  <a:t> </a:t>
                </a:r>
              </a:p>
            </p:txBody>
          </p:sp>
        </mc:Fallback>
      </mc:AlternateContent>
      <p:pic>
        <p:nvPicPr>
          <p:cNvPr id="5" name="صورة 234">
            <a:extLst>
              <a:ext uri="{FF2B5EF4-FFF2-40B4-BE49-F238E27FC236}">
                <a16:creationId xmlns:a16="http://schemas.microsoft.com/office/drawing/2014/main" id="{4147E38B-9F8D-40BA-A504-05BC89DF8A75}"/>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7686676" y="1646097"/>
            <a:ext cx="4369594" cy="4152900"/>
          </a:xfrm>
          <a:prstGeom prst="rect">
            <a:avLst/>
          </a:prstGeom>
          <a:ln>
            <a:noFill/>
          </a:ln>
          <a:effectLst>
            <a:outerShdw blurRad="292100" dist="139700" dir="2700000" algn="tl" rotWithShape="0">
              <a:srgbClr val="333333">
                <a:alpha val="65000"/>
              </a:srgbClr>
            </a:outerShdw>
          </a:effectLst>
        </p:spPr>
      </p:pic>
      <p:pic>
        <p:nvPicPr>
          <p:cNvPr id="6" name="صورة 236">
            <a:extLst>
              <a:ext uri="{FF2B5EF4-FFF2-40B4-BE49-F238E27FC236}">
                <a16:creationId xmlns:a16="http://schemas.microsoft.com/office/drawing/2014/main" id="{C8FB44E7-F8B1-4AA9-979B-A479040968FD}"/>
              </a:ext>
            </a:extLst>
          </p:cNvPr>
          <p:cNvPicPr/>
          <p:nvPr/>
        </p:nvPicPr>
        <p:blipFill rotWithShape="1">
          <a:blip r:embed="rId4">
            <a:extLst>
              <a:ext uri="{28A0092B-C50C-407E-A947-70E740481C1C}">
                <a14:useLocalDpi xmlns:a14="http://schemas.microsoft.com/office/drawing/2010/main" val="0"/>
              </a:ext>
            </a:extLst>
          </a:blip>
          <a:srcRect l="16766" t="12485" r="10956" b="20745"/>
          <a:stretch/>
        </p:blipFill>
        <p:spPr>
          <a:xfrm>
            <a:off x="3562350" y="2524125"/>
            <a:ext cx="3962400" cy="1809750"/>
          </a:xfrm>
          <a:prstGeom prst="rect">
            <a:avLst/>
          </a:prstGeom>
        </p:spPr>
      </p:pic>
    </p:spTree>
    <p:extLst>
      <p:ext uri="{BB962C8B-B14F-4D97-AF65-F5344CB8AC3E}">
        <p14:creationId xmlns:p14="http://schemas.microsoft.com/office/powerpoint/2010/main" val="3093464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2CDF63B-7304-4CEE-BECF-8BB78100FD0F}"/>
              </a:ext>
            </a:extLst>
          </p:cNvPr>
          <p:cNvSpPr>
            <a:spLocks noGrp="1"/>
          </p:cNvSpPr>
          <p:nvPr>
            <p:ph type="title"/>
          </p:nvPr>
        </p:nvSpPr>
        <p:spPr>
          <a:xfrm>
            <a:off x="1219199" y="395186"/>
            <a:ext cx="9601200" cy="1485900"/>
          </a:xfrm>
        </p:spPr>
        <p:txBody>
          <a:bodyPr/>
          <a:lstStyle/>
          <a:p>
            <a:pPr algn="l"/>
            <a:r>
              <a:rPr lang="en-US" b="1" u="sng" dirty="0">
                <a:latin typeface="Times New Roman" panose="02020603050405020304" pitchFamily="18" charset="0"/>
                <a:cs typeface="Times New Roman" panose="02020603050405020304" pitchFamily="18" charset="0"/>
              </a:rPr>
              <a:t>Girder Beams Design </a:t>
            </a:r>
            <a:endParaRPr lang="ar-SA" dirty="0"/>
          </a:p>
        </p:txBody>
      </p:sp>
      <p:pic>
        <p:nvPicPr>
          <p:cNvPr id="4" name="صورة 237">
            <a:extLst>
              <a:ext uri="{FF2B5EF4-FFF2-40B4-BE49-F238E27FC236}">
                <a16:creationId xmlns:a16="http://schemas.microsoft.com/office/drawing/2014/main" id="{7BCBFC01-E7AC-462F-822D-CBB1CA46482B}"/>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219199" y="1613272"/>
            <a:ext cx="4500665" cy="4729162"/>
          </a:xfrm>
          <a:prstGeom prst="rect">
            <a:avLst/>
          </a:prstGeom>
          <a:ln>
            <a:noFill/>
          </a:ln>
          <a:effectLst>
            <a:outerShdw blurRad="292100" dist="139700" dir="2700000" algn="tl" rotWithShape="0">
              <a:srgbClr val="333333">
                <a:alpha val="65000"/>
              </a:srgbClr>
            </a:outerShdw>
          </a:effectLst>
        </p:spPr>
      </p:pic>
      <p:pic>
        <p:nvPicPr>
          <p:cNvPr id="5" name="Content Placeholder 5">
            <a:extLst>
              <a:ext uri="{FF2B5EF4-FFF2-40B4-BE49-F238E27FC236}">
                <a16:creationId xmlns:a16="http://schemas.microsoft.com/office/drawing/2014/main" id="{4A256431-F3DF-435B-8880-A1F640A86DC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6472138" y="2436423"/>
            <a:ext cx="5252935" cy="279280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82809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DF4EA-904E-4659-8099-24A8AEA938A3}"/>
              </a:ext>
            </a:extLst>
          </p:cNvPr>
          <p:cNvSpPr>
            <a:spLocks noGrp="1"/>
          </p:cNvSpPr>
          <p:nvPr>
            <p:ph type="title"/>
          </p:nvPr>
        </p:nvSpPr>
        <p:spPr>
          <a:xfrm>
            <a:off x="1371600" y="144781"/>
            <a:ext cx="9601200" cy="45719"/>
          </a:xfrm>
        </p:spPr>
        <p:txBody>
          <a:bodyPr>
            <a:normAutofit fontScale="90000"/>
          </a:bodyPr>
          <a:lstStyle/>
          <a:p>
            <a:endParaRPr lang="ar-EG" dirty="0"/>
          </a:p>
        </p:txBody>
      </p:sp>
      <p:sp>
        <p:nvSpPr>
          <p:cNvPr id="3" name="Content Placeholder 2">
            <a:extLst>
              <a:ext uri="{FF2B5EF4-FFF2-40B4-BE49-F238E27FC236}">
                <a16:creationId xmlns:a16="http://schemas.microsoft.com/office/drawing/2014/main" id="{3C4F97A9-A9F7-4CE0-A200-40DBDFC1C674}"/>
              </a:ext>
            </a:extLst>
          </p:cNvPr>
          <p:cNvSpPr>
            <a:spLocks noGrp="1"/>
          </p:cNvSpPr>
          <p:nvPr>
            <p:ph sz="half" idx="1"/>
          </p:nvPr>
        </p:nvSpPr>
        <p:spPr>
          <a:xfrm>
            <a:off x="1371600" y="363537"/>
            <a:ext cx="4447786" cy="5503864"/>
          </a:xfrm>
        </p:spPr>
        <p:txBody>
          <a:bodyPr>
            <a:normAutofit/>
          </a:bodyPr>
          <a:lstStyle/>
          <a:p>
            <a:pPr algn="l" rtl="0"/>
            <a:r>
              <a:rPr lang="en-US" sz="3200" b="1" u="sng" dirty="0">
                <a:latin typeface="Times New Roman" panose="02020603050405020304" pitchFamily="18" charset="0"/>
                <a:cs typeface="Times New Roman" panose="02020603050405020304" pitchFamily="18" charset="0"/>
              </a:rPr>
              <a:t>Exterior Beams:</a:t>
            </a:r>
            <a:endParaRPr lang="ar-EG" sz="3200" dirty="0"/>
          </a:p>
        </p:txBody>
      </p:sp>
      <p:sp>
        <p:nvSpPr>
          <p:cNvPr id="4" name="Content Placeholder 3">
            <a:extLst>
              <a:ext uri="{FF2B5EF4-FFF2-40B4-BE49-F238E27FC236}">
                <a16:creationId xmlns:a16="http://schemas.microsoft.com/office/drawing/2014/main" id="{4B6F38E7-EDD1-46AE-A8DD-B8CD5244680B}"/>
              </a:ext>
            </a:extLst>
          </p:cNvPr>
          <p:cNvSpPr>
            <a:spLocks noGrp="1"/>
          </p:cNvSpPr>
          <p:nvPr>
            <p:ph sz="half" idx="2"/>
          </p:nvPr>
        </p:nvSpPr>
        <p:spPr>
          <a:xfrm>
            <a:off x="6525403" y="828675"/>
            <a:ext cx="4743184" cy="5038725"/>
          </a:xfrm>
        </p:spPr>
        <p:txBody>
          <a:bodyPr/>
          <a:lstStyle/>
          <a:p>
            <a:pPr algn="l" rtl="0"/>
            <a:endParaRPr lang="en-US" dirty="0"/>
          </a:p>
          <a:p>
            <a:pPr algn="l" rtl="0"/>
            <a:r>
              <a:rPr lang="en-US" sz="2400" b="1" dirty="0">
                <a:solidFill>
                  <a:srgbClr val="FF0000"/>
                </a:solidFill>
                <a:latin typeface="Times New Roman" panose="02020603050405020304" pitchFamily="18" charset="0"/>
                <a:cs typeface="Times New Roman" panose="02020603050405020304" pitchFamily="18" charset="0"/>
              </a:rPr>
              <a:t>Mu=5605 KN.M</a:t>
            </a:r>
          </a:p>
          <a:p>
            <a:pPr algn="l" rtl="0"/>
            <a:r>
              <a:rPr lang="en-US" sz="2400" dirty="0">
                <a:latin typeface="Times New Roman" panose="02020603050405020304" pitchFamily="18" charset="0"/>
                <a:cs typeface="Times New Roman" panose="02020603050405020304" pitchFamily="18" charset="0"/>
              </a:rPr>
              <a:t> </a:t>
            </a:r>
            <a:r>
              <a:rPr lang="el-GR" sz="2400" dirty="0">
                <a:latin typeface="Times New Roman" panose="02020603050405020304" pitchFamily="18" charset="0"/>
                <a:cs typeface="Times New Roman" panose="02020603050405020304" pitchFamily="18" charset="0"/>
              </a:rPr>
              <a:t>ρ</a:t>
            </a:r>
            <a:r>
              <a:rPr lang="en-US" sz="2400" dirty="0">
                <a:latin typeface="Times New Roman" panose="02020603050405020304" pitchFamily="18" charset="0"/>
                <a:cs typeface="Times New Roman" panose="02020603050405020304" pitchFamily="18" charset="0"/>
              </a:rPr>
              <a:t>= 0.01969 ˃ </a:t>
            </a:r>
            <a:r>
              <a:rPr lang="el-GR" sz="2400" dirty="0">
                <a:latin typeface="Times New Roman" panose="02020603050405020304" pitchFamily="18" charset="0"/>
                <a:cs typeface="Times New Roman" panose="02020603050405020304" pitchFamily="18" charset="0"/>
              </a:rPr>
              <a:t>ρ</a:t>
            </a:r>
            <a:r>
              <a:rPr lang="en-US" sz="2400" dirty="0">
                <a:latin typeface="Times New Roman" panose="02020603050405020304" pitchFamily="18" charset="0"/>
                <a:cs typeface="Times New Roman" panose="02020603050405020304" pitchFamily="18" charset="0"/>
              </a:rPr>
              <a:t>max</a:t>
            </a:r>
          </a:p>
          <a:p>
            <a:pPr algn="l" rtl="0"/>
            <a:r>
              <a:rPr lang="en-US" sz="2400" dirty="0">
                <a:latin typeface="Times New Roman" panose="02020603050405020304" pitchFamily="18" charset="0"/>
                <a:cs typeface="Times New Roman" panose="02020603050405020304" pitchFamily="18" charset="0"/>
              </a:rPr>
              <a:t>Doubly reinforcement is used </a:t>
            </a:r>
          </a:p>
          <a:p>
            <a:pPr algn="l" rtl="0"/>
            <a:r>
              <a:rPr lang="en-US" sz="2400" dirty="0">
                <a:latin typeface="Times New Roman" panose="02020603050405020304" pitchFamily="18" charset="0"/>
                <a:cs typeface="Times New Roman" panose="02020603050405020304" pitchFamily="18" charset="0"/>
              </a:rPr>
              <a:t>As 1+ As2= 15354.88 mm2</a:t>
            </a:r>
          </a:p>
          <a:p>
            <a:pPr algn="l" rtl="0"/>
            <a:r>
              <a:rPr lang="en-US" sz="2400" dirty="0">
                <a:latin typeface="Times New Roman" panose="02020603050405020304" pitchFamily="18" charset="0"/>
                <a:cs typeface="Times New Roman" panose="02020603050405020304" pitchFamily="18" charset="0"/>
              </a:rPr>
              <a:t>20</a:t>
            </a:r>
            <a:r>
              <a:rPr lang="el-GR" sz="2400" dirty="0">
                <a:latin typeface="Times New Roman" panose="02020603050405020304" pitchFamily="18" charset="0"/>
                <a:cs typeface="Times New Roman" panose="02020603050405020304" pitchFamily="18" charset="0"/>
              </a:rPr>
              <a:t>φ</a:t>
            </a:r>
            <a:r>
              <a:rPr lang="en-US" sz="2400" dirty="0">
                <a:latin typeface="Times New Roman" panose="02020603050405020304" pitchFamily="18" charset="0"/>
                <a:cs typeface="Times New Roman" panose="02020603050405020304" pitchFamily="18" charset="0"/>
              </a:rPr>
              <a:t> 32</a:t>
            </a:r>
          </a:p>
          <a:p>
            <a:pPr algn="l" rtl="0"/>
            <a:r>
              <a:rPr lang="en-US" sz="2400" dirty="0">
                <a:latin typeface="Times New Roman" panose="02020603050405020304" pitchFamily="18" charset="0"/>
                <a:cs typeface="Times New Roman" panose="02020603050405020304" pitchFamily="18" charset="0"/>
              </a:rPr>
              <a:t>As  = 1131 mm2</a:t>
            </a:r>
          </a:p>
          <a:p>
            <a:pPr algn="l" rtl="0"/>
            <a:r>
              <a:rPr lang="en-US" sz="2400" dirty="0">
                <a:latin typeface="Times New Roman" panose="02020603050405020304" pitchFamily="18" charset="0"/>
                <a:cs typeface="Times New Roman" panose="02020603050405020304" pitchFamily="18" charset="0"/>
              </a:rPr>
              <a:t>4</a:t>
            </a:r>
            <a:r>
              <a:rPr lang="el-GR" sz="2400" dirty="0">
                <a:latin typeface="Times New Roman" panose="02020603050405020304" pitchFamily="18" charset="0"/>
                <a:cs typeface="Times New Roman" panose="02020603050405020304" pitchFamily="18" charset="0"/>
              </a:rPr>
              <a:t> φ</a:t>
            </a:r>
            <a:r>
              <a:rPr lang="en-US" sz="2400" dirty="0">
                <a:latin typeface="Times New Roman" panose="02020603050405020304" pitchFamily="18" charset="0"/>
                <a:cs typeface="Times New Roman" panose="02020603050405020304" pitchFamily="18" charset="0"/>
              </a:rPr>
              <a:t> 20</a:t>
            </a:r>
            <a:endParaRPr lang="ar-EG" sz="2400" dirty="0">
              <a:latin typeface="Times New Roman" panose="02020603050405020304" pitchFamily="18" charset="0"/>
              <a:cs typeface="Times New Roman" panose="02020603050405020304" pitchFamily="18" charset="0"/>
            </a:endParaRPr>
          </a:p>
          <a:p>
            <a:endParaRPr lang="ar-EG" dirty="0"/>
          </a:p>
        </p:txBody>
      </p:sp>
      <p:pic>
        <p:nvPicPr>
          <p:cNvPr id="5" name="Content Placeholder 4">
            <a:extLst>
              <a:ext uri="{FF2B5EF4-FFF2-40B4-BE49-F238E27FC236}">
                <a16:creationId xmlns:a16="http://schemas.microsoft.com/office/drawing/2014/main" id="{96B4B631-36D0-445F-AA55-3F3BC566653E}"/>
              </a:ext>
            </a:extLst>
          </p:cNvPr>
          <p:cNvPicPr>
            <a:picLocks/>
          </p:cNvPicPr>
          <p:nvPr/>
        </p:nvPicPr>
        <p:blipFill rotWithShape="1">
          <a:blip r:embed="rId2" cstate="print">
            <a:extLst>
              <a:ext uri="{28A0092B-C50C-407E-A947-70E740481C1C}">
                <a14:useLocalDpi xmlns:a14="http://schemas.microsoft.com/office/drawing/2010/main" val="0"/>
              </a:ext>
            </a:extLst>
          </a:blip>
          <a:srcRect l="4044" b="22249"/>
          <a:stretch/>
        </p:blipFill>
        <p:spPr>
          <a:xfrm>
            <a:off x="923413" y="1386523"/>
            <a:ext cx="5344160" cy="1869440"/>
          </a:xfrm>
          <a:prstGeom prst="rect">
            <a:avLst/>
          </a:prstGeom>
        </p:spPr>
      </p:pic>
      <p:pic>
        <p:nvPicPr>
          <p:cNvPr id="6" name="صورة 235">
            <a:extLst>
              <a:ext uri="{FF2B5EF4-FFF2-40B4-BE49-F238E27FC236}">
                <a16:creationId xmlns:a16="http://schemas.microsoft.com/office/drawing/2014/main" id="{37D6DF83-3A32-4ED1-AFDE-D83D01A82C6D}"/>
              </a:ext>
            </a:extLst>
          </p:cNvPr>
          <p:cNvPicPr>
            <a:picLocks/>
          </p:cNvPicPr>
          <p:nvPr/>
        </p:nvPicPr>
        <p:blipFill rotWithShape="1">
          <a:blip r:embed="rId3">
            <a:extLst>
              <a:ext uri="{28A0092B-C50C-407E-A947-70E740481C1C}">
                <a14:useLocalDpi xmlns:a14="http://schemas.microsoft.com/office/drawing/2010/main" val="0"/>
              </a:ext>
            </a:extLst>
          </a:blip>
          <a:srcRect t="5402" b="23751"/>
          <a:stretch/>
        </p:blipFill>
        <p:spPr>
          <a:xfrm>
            <a:off x="1130158" y="3429000"/>
            <a:ext cx="4536440" cy="2849880"/>
          </a:xfrm>
          <a:prstGeom prst="rect">
            <a:avLst/>
          </a:prstGeom>
        </p:spPr>
      </p:pic>
    </p:spTree>
    <p:extLst>
      <p:ext uri="{BB962C8B-B14F-4D97-AF65-F5344CB8AC3E}">
        <p14:creationId xmlns:p14="http://schemas.microsoft.com/office/powerpoint/2010/main" val="9585161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21D15-9E2E-4702-BB30-B9206625E9EE}"/>
              </a:ext>
            </a:extLst>
          </p:cNvPr>
          <p:cNvSpPr>
            <a:spLocks noGrp="1"/>
          </p:cNvSpPr>
          <p:nvPr>
            <p:ph type="title"/>
          </p:nvPr>
        </p:nvSpPr>
        <p:spPr>
          <a:xfrm>
            <a:off x="1371600" y="-45719"/>
            <a:ext cx="9601200" cy="45719"/>
          </a:xfrm>
        </p:spPr>
        <p:txBody>
          <a:bodyPr>
            <a:normAutofit fontScale="90000"/>
          </a:bodyPr>
          <a:lstStyle/>
          <a:p>
            <a:endParaRPr lang="ar-EG" dirty="0"/>
          </a:p>
        </p:txBody>
      </p:sp>
      <p:sp>
        <p:nvSpPr>
          <p:cNvPr id="3" name="Content Placeholder 2">
            <a:extLst>
              <a:ext uri="{FF2B5EF4-FFF2-40B4-BE49-F238E27FC236}">
                <a16:creationId xmlns:a16="http://schemas.microsoft.com/office/drawing/2014/main" id="{33FF55B9-8ADA-4508-93DF-901D6285DABB}"/>
              </a:ext>
            </a:extLst>
          </p:cNvPr>
          <p:cNvSpPr>
            <a:spLocks noGrp="1"/>
          </p:cNvSpPr>
          <p:nvPr>
            <p:ph sz="half" idx="1"/>
          </p:nvPr>
        </p:nvSpPr>
        <p:spPr>
          <a:xfrm>
            <a:off x="1371600" y="342901"/>
            <a:ext cx="5086350" cy="5524500"/>
          </a:xfrm>
        </p:spPr>
        <p:txBody>
          <a:bodyPr/>
          <a:lstStyle/>
          <a:p>
            <a:pPr algn="l" rtl="0"/>
            <a:r>
              <a:rPr lang="en-US" sz="4400" b="1" u="sng" dirty="0">
                <a:latin typeface="Times New Roman" panose="02020603050405020304" pitchFamily="18" charset="0"/>
                <a:cs typeface="Times New Roman" panose="02020603050405020304" pitchFamily="18" charset="0"/>
              </a:rPr>
              <a:t>Interior beams </a:t>
            </a:r>
          </a:p>
          <a:p>
            <a:endParaRPr lang="ar-EG" dirty="0"/>
          </a:p>
        </p:txBody>
      </p:sp>
      <mc:AlternateContent xmlns:mc="http://schemas.openxmlformats.org/markup-compatibility/2006">
        <mc:Choice xmlns:a14="http://schemas.microsoft.com/office/drawing/2010/main" Requires="a14">
          <p:sp>
            <p:nvSpPr>
              <p:cNvPr id="4" name="Content Placeholder 3">
                <a:extLst>
                  <a:ext uri="{FF2B5EF4-FFF2-40B4-BE49-F238E27FC236}">
                    <a16:creationId xmlns:a16="http://schemas.microsoft.com/office/drawing/2014/main" id="{2E8B503C-06AA-42F1-AB3E-FCEE99A0DD9E}"/>
                  </a:ext>
                </a:extLst>
              </p:cNvPr>
              <p:cNvSpPr>
                <a:spLocks noGrp="1"/>
              </p:cNvSpPr>
              <p:nvPr>
                <p:ph sz="half" idx="2"/>
              </p:nvPr>
            </p:nvSpPr>
            <p:spPr>
              <a:xfrm>
                <a:off x="6829425" y="1344926"/>
                <a:ext cx="4143764" cy="4522474"/>
              </a:xfrm>
            </p:spPr>
            <p:txBody>
              <a:bodyPr/>
              <a:lstStyle/>
              <a:p>
                <a:pPr marL="0" indent="0" algn="l" rtl="0">
                  <a:buNone/>
                </a:pPr>
                <a:endParaRPr lang="en-US" i="1" dirty="0">
                  <a:latin typeface="Cambria Math" panose="02040503050406030204" pitchFamily="18" charset="0"/>
                </a:endParaRPr>
              </a:p>
              <a:p>
                <a:pPr algn="l" rtl="0"/>
                <a:r>
                  <a:rPr lang="en-US" b="1" dirty="0">
                    <a:solidFill>
                      <a:srgbClr val="FF0000"/>
                    </a:solidFill>
                    <a:latin typeface="Times New Roman" panose="02020603050405020304" pitchFamily="18" charset="0"/>
                    <a:cs typeface="Times New Roman" panose="02020603050405020304" pitchFamily="18" charset="0"/>
                  </a:rPr>
                  <a:t>Mu = 3825 KN.M</a:t>
                </a:r>
                <a:endParaRPr lang="en-US" i="1" dirty="0">
                  <a:latin typeface="Times New Roman" panose="02020603050405020304" pitchFamily="18" charset="0"/>
                  <a:cs typeface="Times New Roman" panose="02020603050405020304" pitchFamily="18" charset="0"/>
                </a:endParaRPr>
              </a:p>
              <a:p>
                <a:pPr algn="l" rtl="0"/>
                <a14:m>
                  <m:oMath xmlns:m="http://schemas.openxmlformats.org/officeDocument/2006/math">
                    <m:r>
                      <a:rPr lang="ar-SA" i="1">
                        <a:latin typeface="Cambria Math" panose="02040503050406030204" pitchFamily="18" charset="0"/>
                      </a:rPr>
                      <m:t>𝜌</m:t>
                    </m:r>
                    <m:r>
                      <a:rPr lang="en-US" i="1">
                        <a:latin typeface="Cambria Math" panose="02040503050406030204" pitchFamily="18" charset="0"/>
                      </a:rPr>
                      <m:t>=</m:t>
                    </m:r>
                    <m:r>
                      <a:rPr lang="en-US" i="1">
                        <a:latin typeface="Cambria Math" panose="02040503050406030204" pitchFamily="18" charset="0"/>
                      </a:rPr>
                      <m:t>0</m:t>
                    </m:r>
                    <m:r>
                      <a:rPr lang="en-US" i="1">
                        <a:latin typeface="Cambria Math" panose="02040503050406030204" pitchFamily="18" charset="0"/>
                      </a:rPr>
                      <m:t>.</m:t>
                    </m:r>
                    <m:r>
                      <a:rPr lang="en-US" i="1">
                        <a:latin typeface="Cambria Math" panose="02040503050406030204" pitchFamily="18" charset="0"/>
                      </a:rPr>
                      <m:t>0124</m:t>
                    </m:r>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r>
                      <a:rPr lang="en-US" i="1">
                        <a:latin typeface="Cambria Math" panose="02040503050406030204" pitchFamily="18" charset="0"/>
                      </a:rPr>
                      <m:t>𝐴𝑠</m:t>
                    </m:r>
                  </m:oMath>
                </a14:m>
                <a:r>
                  <a:rPr lang="en-US" dirty="0">
                    <a:latin typeface="Times New Roman" panose="02020603050405020304" pitchFamily="18" charset="0"/>
                    <a:cs typeface="Times New Roman" panose="02020603050405020304" pitchFamily="18" charset="0"/>
                  </a:rPr>
                  <a:t>= 9895.2 </a:t>
                </a:r>
                <a14:m>
                  <m:oMath xmlns:m="http://schemas.openxmlformats.org/officeDocument/2006/math">
                    <m:sSup>
                      <m:sSupPr>
                        <m:ctrlPr>
                          <a:rPr lang="en-US" i="1">
                            <a:latin typeface="Cambria Math" panose="02040503050406030204" pitchFamily="18" charset="0"/>
                          </a:rPr>
                        </m:ctrlPr>
                      </m:sSupPr>
                      <m:e>
                        <m:r>
                          <m:rPr>
                            <m:sty m:val="p"/>
                          </m:rPr>
                          <a:rPr lang="en-US">
                            <a:latin typeface="Cambria Math" panose="02040503050406030204" pitchFamily="18" charset="0"/>
                          </a:rPr>
                          <m:t>mm</m:t>
                        </m:r>
                      </m:e>
                      <m:sup>
                        <m:r>
                          <a:rPr lang="en-US">
                            <a:latin typeface="Cambria Math" panose="02040503050406030204" pitchFamily="18" charset="0"/>
                          </a:rPr>
                          <m:t>2</m:t>
                        </m:r>
                      </m:sup>
                    </m:sSup>
                  </m:oMath>
                </a14:m>
                <a:endParaRPr lang="en-US"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The distribution of bars in the beam section is 14 </a:t>
                </a:r>
                <a14:m>
                  <m:oMath xmlns:m="http://schemas.openxmlformats.org/officeDocument/2006/math">
                    <m:r>
                      <a:rPr lang="en-US" i="1">
                        <a:latin typeface="Cambria Math" panose="02040503050406030204" pitchFamily="18" charset="0"/>
                      </a:rPr>
                      <m:t>∅</m:t>
                    </m:r>
                  </m:oMath>
                </a14:m>
                <a:r>
                  <a:rPr lang="en-US" dirty="0">
                    <a:latin typeface="Times New Roman" panose="02020603050405020304" pitchFamily="18" charset="0"/>
                    <a:cs typeface="Times New Roman" panose="02020603050405020304" pitchFamily="18" charset="0"/>
                  </a:rPr>
                  <a:t> 32/m</a:t>
                </a:r>
              </a:p>
              <a:p>
                <a:endParaRPr lang="ar-EG" dirty="0"/>
              </a:p>
            </p:txBody>
          </p:sp>
        </mc:Choice>
        <mc:Fallback>
          <p:sp>
            <p:nvSpPr>
              <p:cNvPr id="4" name="Content Placeholder 3">
                <a:extLst>
                  <a:ext uri="{FF2B5EF4-FFF2-40B4-BE49-F238E27FC236}">
                    <a16:creationId xmlns:a16="http://schemas.microsoft.com/office/drawing/2014/main" id="{2E8B503C-06AA-42F1-AB3E-FCEE99A0DD9E}"/>
                  </a:ext>
                </a:extLst>
              </p:cNvPr>
              <p:cNvSpPr>
                <a:spLocks noGrp="1" noRot="1" noChangeAspect="1" noMove="1" noResize="1" noEditPoints="1" noAdjustHandles="1" noChangeArrowheads="1" noChangeShapeType="1" noTextEdit="1"/>
              </p:cNvSpPr>
              <p:nvPr>
                <p:ph sz="half" idx="2"/>
              </p:nvPr>
            </p:nvSpPr>
            <p:spPr>
              <a:xfrm>
                <a:off x="6829425" y="1344926"/>
                <a:ext cx="4143764" cy="4522474"/>
              </a:xfrm>
              <a:blipFill>
                <a:blip r:embed="rId2"/>
                <a:stretch>
                  <a:fillRect l="-1324"/>
                </a:stretch>
              </a:blipFill>
            </p:spPr>
            <p:txBody>
              <a:bodyPr/>
              <a:lstStyle/>
              <a:p>
                <a:r>
                  <a:rPr lang="ar-EG">
                    <a:noFill/>
                  </a:rPr>
                  <a:t> </a:t>
                </a:r>
              </a:p>
            </p:txBody>
          </p:sp>
        </mc:Fallback>
      </mc:AlternateContent>
      <p:pic>
        <p:nvPicPr>
          <p:cNvPr id="5" name="Picture 4">
            <a:extLst>
              <a:ext uri="{FF2B5EF4-FFF2-40B4-BE49-F238E27FC236}">
                <a16:creationId xmlns:a16="http://schemas.microsoft.com/office/drawing/2014/main" id="{B64CE4BE-0F71-4CD8-BE80-92F1CD807D3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00125" y="1669416"/>
            <a:ext cx="5457825" cy="28714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26016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A19AD-B287-4864-941A-6A635F836549}"/>
              </a:ext>
            </a:extLst>
          </p:cNvPr>
          <p:cNvSpPr>
            <a:spLocks noGrp="1"/>
          </p:cNvSpPr>
          <p:nvPr>
            <p:ph type="title"/>
          </p:nvPr>
        </p:nvSpPr>
        <p:spPr>
          <a:xfrm>
            <a:off x="1371600" y="685800"/>
            <a:ext cx="9601200" cy="1057275"/>
          </a:xfrm>
        </p:spPr>
        <p:txBody>
          <a:bodyPr>
            <a:normAutofit fontScale="90000"/>
          </a:bodyPr>
          <a:lstStyle/>
          <a:p>
            <a:pPr algn="l"/>
            <a:r>
              <a:rPr lang="en-US" b="1" u="sng" dirty="0">
                <a:latin typeface="Times New Roman" panose="02020603050405020304" pitchFamily="18" charset="0"/>
                <a:cs typeface="Times New Roman" panose="02020603050405020304" pitchFamily="18" charset="0"/>
              </a:rPr>
              <a:t>Beam analysis for shear:</a:t>
            </a:r>
            <a:br>
              <a:rPr lang="en-US" b="1" u="sng" dirty="0"/>
            </a:br>
            <a:endParaRPr lang="ar-EG" u="sng" dirty="0"/>
          </a:p>
        </p:txBody>
      </p:sp>
      <mc:AlternateContent xmlns:mc="http://schemas.openxmlformats.org/markup-compatibility/2006">
        <mc:Choice xmlns:a14="http://schemas.microsoft.com/office/drawing/2010/main" Requires="a14">
          <p:sp>
            <p:nvSpPr>
              <p:cNvPr id="4" name="Content Placeholder 3">
                <a:extLst>
                  <a:ext uri="{FF2B5EF4-FFF2-40B4-BE49-F238E27FC236}">
                    <a16:creationId xmlns:a16="http://schemas.microsoft.com/office/drawing/2014/main" id="{16007495-3C07-42D6-AD59-B9D67D4D1506}"/>
                  </a:ext>
                </a:extLst>
              </p:cNvPr>
              <p:cNvSpPr>
                <a:spLocks noGrp="1"/>
              </p:cNvSpPr>
              <p:nvPr>
                <p:ph sz="half" idx="2"/>
              </p:nvPr>
            </p:nvSpPr>
            <p:spPr>
              <a:xfrm>
                <a:off x="6848475" y="1866901"/>
                <a:ext cx="4124714" cy="4000500"/>
              </a:xfrm>
            </p:spPr>
            <p:txBody>
              <a:bodyPr/>
              <a:lstStyle/>
              <a:p>
                <a:pPr marL="0" indent="0" algn="l" rtl="0">
                  <a:buNone/>
                </a:pPr>
                <a:endParaRPr lang="en-US" i="1" dirty="0">
                  <a:latin typeface="Cambria Math" panose="02040503050406030204" pitchFamily="18" charset="0"/>
                </a:endParaRPr>
              </a:p>
              <a:p>
                <a:pPr algn="l" rtl="0"/>
                <a14:m>
                  <m:oMath xmlns:m="http://schemas.openxmlformats.org/officeDocument/2006/math">
                    <m:sSub>
                      <m:sSubPr>
                        <m:ctrlPr>
                          <a:rPr lang="en-US" b="1" i="1" smtClean="0">
                            <a:solidFill>
                              <a:srgbClr val="FF0000"/>
                            </a:solidFill>
                            <a:latin typeface="Cambria Math" panose="02040503050406030204" pitchFamily="18" charset="0"/>
                          </a:rPr>
                        </m:ctrlPr>
                      </m:sSubPr>
                      <m:e>
                        <m:r>
                          <a:rPr lang="en-US" b="1" i="1">
                            <a:solidFill>
                              <a:srgbClr val="FF0000"/>
                            </a:solidFill>
                            <a:latin typeface="Cambria Math" panose="02040503050406030204" pitchFamily="18" charset="0"/>
                          </a:rPr>
                          <m:t>𝑽</m:t>
                        </m:r>
                      </m:e>
                      <m:sub>
                        <m:r>
                          <a:rPr lang="en-US" b="1" i="1">
                            <a:solidFill>
                              <a:srgbClr val="FF0000"/>
                            </a:solidFill>
                            <a:latin typeface="Cambria Math" panose="02040503050406030204" pitchFamily="18" charset="0"/>
                          </a:rPr>
                          <m:t>𝒖</m:t>
                        </m:r>
                      </m:sub>
                    </m:sSub>
                    <m:r>
                      <a:rPr lang="en-US" b="1">
                        <a:solidFill>
                          <a:srgbClr val="FF0000"/>
                        </a:solidFill>
                        <a:latin typeface="Cambria Math" panose="02040503050406030204" pitchFamily="18" charset="0"/>
                      </a:rPr>
                      <m:t>=</m:t>
                    </m:r>
                    <m:r>
                      <a:rPr lang="en-US" b="1" i="1">
                        <a:solidFill>
                          <a:srgbClr val="FF0000"/>
                        </a:solidFill>
                        <a:latin typeface="Cambria Math" panose="02040503050406030204" pitchFamily="18" charset="0"/>
                      </a:rPr>
                      <m:t>𝟏𝟓𝟗𝟓</m:t>
                    </m:r>
                    <m:r>
                      <a:rPr lang="en-US" b="1">
                        <a:solidFill>
                          <a:srgbClr val="FF0000"/>
                        </a:solidFill>
                        <a:latin typeface="Cambria Math" panose="02040503050406030204" pitchFamily="18" charset="0"/>
                      </a:rPr>
                      <m:t> </m:t>
                    </m:r>
                    <m:r>
                      <a:rPr lang="en-US" b="1" i="1">
                        <a:solidFill>
                          <a:srgbClr val="FF0000"/>
                        </a:solidFill>
                        <a:latin typeface="Cambria Math" panose="02040503050406030204" pitchFamily="18" charset="0"/>
                      </a:rPr>
                      <m:t>𝐤𝐍</m:t>
                    </m:r>
                  </m:oMath>
                </a14:m>
                <a:endParaRPr lang="en-US" b="1" dirty="0">
                  <a:solidFill>
                    <a:srgbClr val="FF0000"/>
                  </a:solidFill>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Then the distribution of stirrups is as following:</a:t>
                </a:r>
              </a:p>
              <a:p>
                <a:pPr algn="l" rtl="0"/>
                <a:r>
                  <a:rPr lang="en-US" dirty="0">
                    <a:latin typeface="Times New Roman" panose="02020603050405020304" pitchFamily="18" charset="0"/>
                    <a:cs typeface="Times New Roman" panose="02020603050405020304" pitchFamily="18" charset="0"/>
                  </a:rPr>
                  <a:t>1</a:t>
                </a:r>
                <a:r>
                  <a:rPr lang="el-GR" dirty="0">
                    <a:latin typeface="Times New Roman" panose="02020603050405020304" pitchFamily="18" charset="0"/>
                    <a:cs typeface="Times New Roman" panose="02020603050405020304" pitchFamily="18" charset="0"/>
                  </a:rPr>
                  <a:t>φ</a:t>
                </a:r>
                <a:r>
                  <a:rPr lang="en-US" dirty="0">
                    <a:latin typeface="Times New Roman" panose="02020603050405020304" pitchFamily="18" charset="0"/>
                    <a:cs typeface="Times New Roman" panose="02020603050405020304" pitchFamily="18" charset="0"/>
                  </a:rPr>
                  <a:t>14 /100 mm </a:t>
                </a:r>
              </a:p>
              <a:p>
                <a:endParaRPr lang="ar-EG" dirty="0"/>
              </a:p>
            </p:txBody>
          </p:sp>
        </mc:Choice>
        <mc:Fallback>
          <p:sp>
            <p:nvSpPr>
              <p:cNvPr id="4" name="Content Placeholder 3">
                <a:extLst>
                  <a:ext uri="{FF2B5EF4-FFF2-40B4-BE49-F238E27FC236}">
                    <a16:creationId xmlns:a16="http://schemas.microsoft.com/office/drawing/2014/main" id="{16007495-3C07-42D6-AD59-B9D67D4D1506}"/>
                  </a:ext>
                </a:extLst>
              </p:cNvPr>
              <p:cNvSpPr>
                <a:spLocks noGrp="1" noRot="1" noChangeAspect="1" noMove="1" noResize="1" noEditPoints="1" noAdjustHandles="1" noChangeArrowheads="1" noChangeShapeType="1" noTextEdit="1"/>
              </p:cNvSpPr>
              <p:nvPr>
                <p:ph sz="half" idx="2"/>
              </p:nvPr>
            </p:nvSpPr>
            <p:spPr>
              <a:xfrm>
                <a:off x="6848475" y="1866901"/>
                <a:ext cx="4124714" cy="4000500"/>
              </a:xfrm>
              <a:blipFill>
                <a:blip r:embed="rId2"/>
                <a:stretch>
                  <a:fillRect l="-1329" r="-591"/>
                </a:stretch>
              </a:blipFill>
            </p:spPr>
            <p:txBody>
              <a:bodyPr/>
              <a:lstStyle/>
              <a:p>
                <a:r>
                  <a:rPr lang="ar-EG">
                    <a:noFill/>
                  </a:rPr>
                  <a:t> </a:t>
                </a:r>
              </a:p>
            </p:txBody>
          </p:sp>
        </mc:Fallback>
      </mc:AlternateContent>
      <p:pic>
        <p:nvPicPr>
          <p:cNvPr id="5" name="Content Placeholder 4">
            <a:extLst>
              <a:ext uri="{FF2B5EF4-FFF2-40B4-BE49-F238E27FC236}">
                <a16:creationId xmlns:a16="http://schemas.microsoft.com/office/drawing/2014/main" id="{D7366649-1316-409D-BC09-8BE34E8C4512}"/>
              </a:ext>
            </a:extLst>
          </p:cNvPr>
          <p:cNvPicPr>
            <a:picLocks noGrp="1"/>
          </p:cNvPicPr>
          <p:nvPr>
            <p:ph sz="half" idx="1"/>
          </p:nvPr>
        </p:nvPicPr>
        <p:blipFill>
          <a:blip r:embed="rId3">
            <a:extLst>
              <a:ext uri="{28A0092B-C50C-407E-A947-70E740481C1C}">
                <a14:useLocalDpi xmlns:a14="http://schemas.microsoft.com/office/drawing/2010/main" val="0"/>
              </a:ext>
            </a:extLst>
          </a:blip>
          <a:stretch>
            <a:fillRect/>
          </a:stretch>
        </p:blipFill>
        <p:spPr>
          <a:xfrm>
            <a:off x="1664557" y="1743075"/>
            <a:ext cx="4364767" cy="43338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419164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BE26B3F-5DC9-4DCB-885E-B3F831891E00}"/>
              </a:ext>
            </a:extLst>
          </p:cNvPr>
          <p:cNvSpPr>
            <a:spLocks noGrp="1"/>
          </p:cNvSpPr>
          <p:nvPr>
            <p:ph type="title"/>
          </p:nvPr>
        </p:nvSpPr>
        <p:spPr/>
        <p:txBody>
          <a:bodyPr/>
          <a:lstStyle/>
          <a:p>
            <a:pPr algn="l"/>
            <a:r>
              <a:rPr lang="en-US" b="1" u="sng" dirty="0">
                <a:latin typeface="Times New Roman" panose="02020603050405020304" pitchFamily="18" charset="0"/>
                <a:cs typeface="Times New Roman" panose="02020603050405020304" pitchFamily="18" charset="0"/>
              </a:rPr>
              <a:t>Bent Beam (Cap) Design</a:t>
            </a:r>
            <a:endParaRPr lang="ar-SA" b="1" u="sng"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عنصر نائب للمحتوى 2">
                <a:extLst>
                  <a:ext uri="{FF2B5EF4-FFF2-40B4-BE49-F238E27FC236}">
                    <a16:creationId xmlns:a16="http://schemas.microsoft.com/office/drawing/2014/main" id="{09A1B376-F62B-4E75-80E6-E4714F04D3A1}"/>
                  </a:ext>
                </a:extLst>
              </p:cNvPr>
              <p:cNvSpPr>
                <a:spLocks noGrp="1"/>
              </p:cNvSpPr>
              <p:nvPr>
                <p:ph idx="1"/>
              </p:nvPr>
            </p:nvSpPr>
            <p:spPr/>
            <p:txBody>
              <a:bodyPr/>
              <a:lstStyle/>
              <a:p>
                <a:pPr algn="l" rtl="0"/>
                <a:r>
                  <a:rPr lang="en-US" dirty="0">
                    <a:latin typeface="Times New Roman" panose="02020603050405020304" pitchFamily="18" charset="0"/>
                    <a:cs typeface="Times New Roman" panose="02020603050405020304" pitchFamily="18" charset="0"/>
                  </a:rPr>
                  <a:t>Thickness = 400 mm</a:t>
                </a:r>
              </a:p>
              <a:p>
                <a:pPr algn="l" rtl="0"/>
                <a14:m>
                  <m:oMath xmlns:m="http://schemas.openxmlformats.org/officeDocument/2006/math">
                    <m:sSub>
                      <m:sSubPr>
                        <m:ctrlPr>
                          <a:rPr lang="en-US" sz="2400" b="1" i="1" smtClean="0">
                            <a:solidFill>
                              <a:srgbClr val="FF0000"/>
                            </a:solidFill>
                            <a:latin typeface="Cambria Math" panose="02040503050406030204" pitchFamily="18" charset="0"/>
                          </a:rPr>
                        </m:ctrlPr>
                      </m:sSubPr>
                      <m:e>
                        <m:r>
                          <a:rPr lang="en-US" sz="2400" b="1" i="1">
                            <a:solidFill>
                              <a:srgbClr val="FF0000"/>
                            </a:solidFill>
                            <a:latin typeface="Cambria Math" panose="02040503050406030204" pitchFamily="18" charset="0"/>
                          </a:rPr>
                          <m:t>𝑴</m:t>
                        </m:r>
                      </m:e>
                      <m:sub>
                        <m:r>
                          <a:rPr lang="en-US" sz="2400" b="1" i="1">
                            <a:solidFill>
                              <a:srgbClr val="FF0000"/>
                            </a:solidFill>
                            <a:latin typeface="Cambria Math" panose="02040503050406030204" pitchFamily="18" charset="0"/>
                          </a:rPr>
                          <m:t>𝒖</m:t>
                        </m:r>
                      </m:sub>
                    </m:sSub>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𝟏𝟐𝟓</m:t>
                    </m:r>
                    <m:r>
                      <a:rPr lang="en-US" sz="2400" b="1" i="1">
                        <a:solidFill>
                          <a:srgbClr val="FF0000"/>
                        </a:solidFill>
                        <a:latin typeface="Cambria Math" panose="02040503050406030204" pitchFamily="18" charset="0"/>
                      </a:rPr>
                      <m:t> </m:t>
                    </m:r>
                    <m:r>
                      <a:rPr lang="en-US" sz="2400" b="1" i="1">
                        <a:solidFill>
                          <a:srgbClr val="FF0000"/>
                        </a:solidFill>
                        <a:latin typeface="Cambria Math" panose="02040503050406030204" pitchFamily="18" charset="0"/>
                      </a:rPr>
                      <m:t>𝐤𝐍</m:t>
                    </m:r>
                    <m:r>
                      <a:rPr lang="en-US" sz="2400" b="1">
                        <a:solidFill>
                          <a:srgbClr val="FF0000"/>
                        </a:solidFill>
                        <a:latin typeface="Cambria Math" panose="02040503050406030204" pitchFamily="18" charset="0"/>
                      </a:rPr>
                      <m:t>.</m:t>
                    </m:r>
                    <m:f>
                      <m:fPr>
                        <m:type m:val="lin"/>
                        <m:ctrlPr>
                          <a:rPr lang="en-US" sz="2400" b="1" i="1">
                            <a:solidFill>
                              <a:srgbClr val="FF0000"/>
                            </a:solidFill>
                            <a:latin typeface="Cambria Math" panose="02040503050406030204" pitchFamily="18" charset="0"/>
                          </a:rPr>
                        </m:ctrlPr>
                      </m:fPr>
                      <m:num>
                        <m:r>
                          <a:rPr lang="en-US" sz="2400" b="1" i="1">
                            <a:solidFill>
                              <a:srgbClr val="FF0000"/>
                            </a:solidFill>
                            <a:latin typeface="Cambria Math" panose="02040503050406030204" pitchFamily="18" charset="0"/>
                          </a:rPr>
                          <m:t>𝒎</m:t>
                        </m:r>
                      </m:num>
                      <m:den>
                        <m:r>
                          <a:rPr lang="en-US" sz="2400" b="1" i="1">
                            <a:solidFill>
                              <a:srgbClr val="FF0000"/>
                            </a:solidFill>
                            <a:latin typeface="Cambria Math" panose="02040503050406030204" pitchFamily="18" charset="0"/>
                          </a:rPr>
                          <m:t>𝒎</m:t>
                        </m:r>
                      </m:den>
                    </m:f>
                  </m:oMath>
                </a14:m>
                <a:endParaRPr lang="en-US" sz="2400" b="1" dirty="0">
                  <a:latin typeface="Times New Roman" panose="02020603050405020304" pitchFamily="18" charset="0"/>
                  <a:cs typeface="Times New Roman" panose="02020603050405020304" pitchFamily="18" charset="0"/>
                </a:endParaRPr>
              </a:p>
              <a:p>
                <a:pPr algn="l" rtl="0"/>
                <a14:m>
                  <m:oMath xmlns:m="http://schemas.openxmlformats.org/officeDocument/2006/math">
                    <m:r>
                      <m:rPr>
                        <m:sty m:val="p"/>
                      </m:rPr>
                      <a:rPr lang="ar-SA">
                        <a:latin typeface="Cambria Math" panose="02040503050406030204" pitchFamily="18" charset="0"/>
                      </a:rPr>
                      <m:t>ρ</m:t>
                    </m:r>
                    <m:r>
                      <a:rPr lang="en-US" i="1">
                        <a:latin typeface="Cambria Math" panose="02040503050406030204" pitchFamily="18" charset="0"/>
                      </a:rPr>
                      <m:t>=</m:t>
                    </m:r>
                    <m:r>
                      <a:rPr lang="en-US" i="1">
                        <a:latin typeface="Cambria Math" panose="02040503050406030204" pitchFamily="18" charset="0"/>
                      </a:rPr>
                      <m:t>0</m:t>
                    </m:r>
                    <m:r>
                      <a:rPr lang="en-US" i="1">
                        <a:latin typeface="Cambria Math" panose="02040503050406030204" pitchFamily="18" charset="0"/>
                      </a:rPr>
                      <m:t>.</m:t>
                    </m:r>
                    <m:r>
                      <a:rPr lang="en-US" i="1">
                        <a:latin typeface="Cambria Math" panose="02040503050406030204" pitchFamily="18" charset="0"/>
                      </a:rPr>
                      <m:t>00276</m:t>
                    </m:r>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r>
                      <a:rPr lang="en-US" i="1">
                        <a:latin typeface="Cambria Math" panose="02040503050406030204" pitchFamily="18" charset="0"/>
                      </a:rPr>
                      <m:t>𝐴𝑠</m:t>
                    </m:r>
                    <m:r>
                      <a:rPr lang="en-US" i="1">
                        <a:latin typeface="Cambria Math" panose="02040503050406030204" pitchFamily="18" charset="0"/>
                      </a:rPr>
                      <m:t>=</m:t>
                    </m:r>
                    <m:r>
                      <a:rPr lang="en-US" i="1">
                        <a:latin typeface="Cambria Math" panose="02040503050406030204" pitchFamily="18" charset="0"/>
                      </a:rPr>
                      <m:t>966</m:t>
                    </m:r>
                    <m:r>
                      <a:rPr lang="en-US" i="1">
                        <a:latin typeface="Cambria Math" panose="02040503050406030204" pitchFamily="18" charset="0"/>
                      </a:rPr>
                      <m:t> </m:t>
                    </m:r>
                    <m:sSup>
                      <m:sSupPr>
                        <m:ctrlPr>
                          <a:rPr lang="en-US" i="1">
                            <a:latin typeface="Cambria Math" panose="02040503050406030204" pitchFamily="18" charset="0"/>
                          </a:rPr>
                        </m:ctrlPr>
                      </m:sSupPr>
                      <m:e>
                        <m:r>
                          <m:rPr>
                            <m:sty m:val="p"/>
                          </m:rPr>
                          <a:rPr lang="en-US">
                            <a:latin typeface="Cambria Math" panose="02040503050406030204" pitchFamily="18" charset="0"/>
                          </a:rPr>
                          <m:t>mm</m:t>
                        </m:r>
                      </m:e>
                      <m:sup>
                        <m:r>
                          <a:rPr lang="en-US">
                            <a:latin typeface="Cambria Math" panose="02040503050406030204" pitchFamily="18" charset="0"/>
                          </a:rPr>
                          <m:t>2</m:t>
                        </m:r>
                      </m:sup>
                    </m:sSup>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r>
                      <a:rPr lang="en-US" sz="2400" b="1" i="1">
                        <a:latin typeface="Cambria Math" panose="02040503050406030204" pitchFamily="18" charset="0"/>
                      </a:rPr>
                      <m:t>𝟓</m:t>
                    </m:r>
                    <m:r>
                      <a:rPr lang="en-US" sz="2400" b="1" i="1">
                        <a:latin typeface="Cambria Math" panose="02040503050406030204" pitchFamily="18" charset="0"/>
                      </a:rPr>
                      <m:t>∅</m:t>
                    </m:r>
                    <m:r>
                      <a:rPr lang="en-US" sz="2400" b="1" i="1">
                        <a:latin typeface="Cambria Math" panose="02040503050406030204" pitchFamily="18" charset="0"/>
                      </a:rPr>
                      <m:t>𝟏𝟔</m:t>
                    </m:r>
                    <m:r>
                      <a:rPr lang="en-US" sz="2400" b="1" i="1" smtClean="0">
                        <a:latin typeface="Cambria Math" panose="02040503050406030204" pitchFamily="18" charset="0"/>
                      </a:rPr>
                      <m:t> /</m:t>
                    </m:r>
                    <m:r>
                      <a:rPr lang="en-US" sz="2400" b="1" i="1" smtClean="0">
                        <a:latin typeface="Cambria Math" panose="02040503050406030204" pitchFamily="18" charset="0"/>
                      </a:rPr>
                      <m:t>𝒎</m:t>
                    </m:r>
                  </m:oMath>
                </a14:m>
                <a:endParaRPr lang="ar-SA" dirty="0">
                  <a:latin typeface="Times New Roman" panose="02020603050405020304" pitchFamily="18" charset="0"/>
                  <a:cs typeface="Times New Roman" panose="02020603050405020304" pitchFamily="18" charset="0"/>
                </a:endParaRPr>
              </a:p>
            </p:txBody>
          </p:sp>
        </mc:Choice>
        <mc:Fallback>
          <p:sp>
            <p:nvSpPr>
              <p:cNvPr id="3" name="عنصر نائب للمحتوى 2">
                <a:extLst>
                  <a:ext uri="{FF2B5EF4-FFF2-40B4-BE49-F238E27FC236}">
                    <a16:creationId xmlns:a16="http://schemas.microsoft.com/office/drawing/2014/main" id="{09A1B376-F62B-4E75-80E6-E4714F04D3A1}"/>
                  </a:ext>
                </a:extLst>
              </p:cNvPr>
              <p:cNvSpPr>
                <a:spLocks noGrp="1" noRot="1" noChangeAspect="1" noMove="1" noResize="1" noEditPoints="1" noAdjustHandles="1" noChangeArrowheads="1" noChangeShapeType="1" noTextEdit="1"/>
              </p:cNvSpPr>
              <p:nvPr>
                <p:ph idx="1"/>
              </p:nvPr>
            </p:nvSpPr>
            <p:spPr>
              <a:blipFill>
                <a:blip r:embed="rId2"/>
                <a:stretch>
                  <a:fillRect l="-889" t="-4252"/>
                </a:stretch>
              </a:blipFill>
            </p:spPr>
            <p:txBody>
              <a:bodyPr/>
              <a:lstStyle/>
              <a:p>
                <a:r>
                  <a:rPr lang="ar-EG">
                    <a:noFill/>
                  </a:rPr>
                  <a:t> </a:t>
                </a:r>
              </a:p>
            </p:txBody>
          </p:sp>
        </mc:Fallback>
      </mc:AlternateContent>
      <p:pic>
        <p:nvPicPr>
          <p:cNvPr id="4" name="Picture 4">
            <a:extLst>
              <a:ext uri="{FF2B5EF4-FFF2-40B4-BE49-F238E27FC236}">
                <a16:creationId xmlns:a16="http://schemas.microsoft.com/office/drawing/2014/main" id="{285AFB28-11A7-4832-8702-2F5E2D7A73C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446194" y="4138677"/>
            <a:ext cx="4905983" cy="2526317"/>
          </a:xfrm>
          <a:prstGeom prst="rect">
            <a:avLst/>
          </a:prstGeom>
          <a:ln>
            <a:noFill/>
          </a:ln>
          <a:effectLst>
            <a:outerShdw blurRad="292100" dist="139700" dir="2700000" algn="tl" rotWithShape="0">
              <a:srgbClr val="333333">
                <a:alpha val="65000"/>
              </a:srgbClr>
            </a:outerShdw>
          </a:effectLst>
        </p:spPr>
      </p:pic>
      <p:pic>
        <p:nvPicPr>
          <p:cNvPr id="5" name="Picture 3">
            <a:extLst>
              <a:ext uri="{FF2B5EF4-FFF2-40B4-BE49-F238E27FC236}">
                <a16:creationId xmlns:a16="http://schemas.microsoft.com/office/drawing/2014/main" id="{183466D1-3601-4172-ABA9-70A80D3E4FCD}"/>
              </a:ext>
            </a:extLst>
          </p:cNvPr>
          <p:cNvPicPr/>
          <p:nvPr/>
        </p:nvPicPr>
        <p:blipFill>
          <a:blip r:embed="rId4">
            <a:extLst>
              <a:ext uri="{28A0092B-C50C-407E-A947-70E740481C1C}">
                <a14:useLocalDpi xmlns:a14="http://schemas.microsoft.com/office/drawing/2010/main" val="0"/>
              </a:ext>
            </a:extLst>
          </a:blip>
          <a:stretch>
            <a:fillRect/>
          </a:stretch>
        </p:blipFill>
        <p:spPr>
          <a:xfrm>
            <a:off x="6446195" y="1498060"/>
            <a:ext cx="4905983" cy="25263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790781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F7AF408-9DAD-464C-90FC-F9542F85DFC5}"/>
              </a:ext>
            </a:extLst>
          </p:cNvPr>
          <p:cNvSpPr>
            <a:spLocks noGrp="1"/>
          </p:cNvSpPr>
          <p:nvPr>
            <p:ph type="title"/>
          </p:nvPr>
        </p:nvSpPr>
        <p:spPr/>
        <p:txBody>
          <a:bodyPr/>
          <a:lstStyle/>
          <a:p>
            <a:pPr algn="l"/>
            <a:r>
              <a:rPr lang="en-US" b="1" u="sng" dirty="0">
                <a:latin typeface="Times New Roman" panose="02020603050405020304" pitchFamily="18" charset="0"/>
                <a:cs typeface="Times New Roman" panose="02020603050405020304" pitchFamily="18" charset="0"/>
              </a:rPr>
              <a:t>Capital Column Design</a:t>
            </a:r>
            <a:endParaRPr lang="ar-SA" b="1" u="sng"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عنصر نائب للمحتوى 2">
                <a:extLst>
                  <a:ext uri="{FF2B5EF4-FFF2-40B4-BE49-F238E27FC236}">
                    <a16:creationId xmlns:a16="http://schemas.microsoft.com/office/drawing/2014/main" id="{BFF5D07C-AA15-4C9A-B89D-4859C842EA0E}"/>
                  </a:ext>
                </a:extLst>
              </p:cNvPr>
              <p:cNvSpPr>
                <a:spLocks noGrp="1"/>
              </p:cNvSpPr>
              <p:nvPr>
                <p:ph idx="1"/>
              </p:nvPr>
            </p:nvSpPr>
            <p:spPr>
              <a:xfrm>
                <a:off x="1371600" y="1885950"/>
                <a:ext cx="9601200" cy="3981450"/>
              </a:xfrm>
            </p:spPr>
            <p:txBody>
              <a:bodyPr/>
              <a:lstStyle/>
              <a:p>
                <a:pPr algn="l" rtl="0"/>
                <a:r>
                  <a:rPr lang="en-US" dirty="0">
                    <a:latin typeface="Times New Roman" panose="02020603050405020304" pitchFamily="18" charset="0"/>
                    <a:cs typeface="Times New Roman" panose="02020603050405020304" pitchFamily="18" charset="0"/>
                  </a:rPr>
                  <a:t>According to the angle 45 the depth will be 1.75m </a:t>
                </a:r>
              </a:p>
              <a:p>
                <a:pPr algn="l" rtl="0"/>
                <a:r>
                  <a:rPr lang="en-US" dirty="0">
                    <a:latin typeface="Times New Roman" panose="02020603050405020304" pitchFamily="18" charset="0"/>
                    <a:cs typeface="Times New Roman" panose="02020603050405020304" pitchFamily="18" charset="0"/>
                  </a:rPr>
                  <a:t>Use minimum steel reinforcement:</a:t>
                </a:r>
              </a:p>
              <a:p>
                <a:pPr algn="l" rtl="0"/>
                <a14:m>
                  <m:oMath xmlns:m="http://schemas.openxmlformats.org/officeDocument/2006/math">
                    <m:sSub>
                      <m:sSubPr>
                        <m:ctrlPr>
                          <a:rPr lang="en-US" i="1">
                            <a:latin typeface="Cambria Math" panose="02040503050406030204" pitchFamily="18" charset="0"/>
                          </a:rPr>
                        </m:ctrlPr>
                      </m:sSubPr>
                      <m:e>
                        <m:r>
                          <m:rPr>
                            <m:sty m:val="p"/>
                          </m:rPr>
                          <a:rPr lang="ar-JO">
                            <a:latin typeface="Cambria Math" panose="02040503050406030204" pitchFamily="18" charset="0"/>
                          </a:rPr>
                          <m:t>ρ</m:t>
                        </m:r>
                      </m:e>
                      <m:sub>
                        <m:r>
                          <a:rPr lang="en-US" i="1">
                            <a:latin typeface="Cambria Math" panose="02040503050406030204" pitchFamily="18" charset="0"/>
                          </a:rPr>
                          <m:t>𝑚𝑖𝑛</m:t>
                        </m:r>
                      </m:sub>
                    </m:sSub>
                    <m:r>
                      <a:rPr lang="en-US" i="1">
                        <a:latin typeface="Cambria Math" panose="02040503050406030204" pitchFamily="18" charset="0"/>
                      </a:rPr>
                      <m:t>=</m:t>
                    </m:r>
                    <m:r>
                      <a:rPr lang="en-US" i="1">
                        <a:latin typeface="Cambria Math" panose="02040503050406030204" pitchFamily="18" charset="0"/>
                      </a:rPr>
                      <m:t>0</m:t>
                    </m:r>
                    <m:r>
                      <a:rPr lang="en-US" i="1">
                        <a:latin typeface="Cambria Math" panose="02040503050406030204" pitchFamily="18" charset="0"/>
                      </a:rPr>
                      <m:t>.</m:t>
                    </m:r>
                    <m:r>
                      <a:rPr lang="en-US" i="1">
                        <a:latin typeface="Cambria Math" panose="02040503050406030204" pitchFamily="18" charset="0"/>
                      </a:rPr>
                      <m:t>0018</m:t>
                    </m:r>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𝐴𝑠</m:t>
                        </m:r>
                      </m:e>
                      <m:sub>
                        <m:r>
                          <a:rPr lang="en-US" i="1">
                            <a:latin typeface="Cambria Math" panose="02040503050406030204" pitchFamily="18" charset="0"/>
                          </a:rPr>
                          <m:t>𝑚𝑖𝑛</m:t>
                        </m:r>
                      </m:sub>
                    </m:sSub>
                  </m:oMath>
                </a14:m>
                <a:r>
                  <a:rPr lang="en-US" dirty="0">
                    <a:latin typeface="Times New Roman" panose="02020603050405020304" pitchFamily="18" charset="0"/>
                    <a:cs typeface="Times New Roman" panose="02020603050405020304" pitchFamily="18" charset="0"/>
                  </a:rPr>
                  <a:t>= 3150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𝑚𝑚</m:t>
                        </m:r>
                      </m:e>
                      <m:sup>
                        <m:r>
                          <a:rPr lang="en-US" i="1">
                            <a:latin typeface="Cambria Math" panose="02040503050406030204" pitchFamily="18" charset="0"/>
                          </a:rPr>
                          <m:t>2</m:t>
                        </m:r>
                      </m:sup>
                    </m:sSup>
                    <m:r>
                      <a:rPr lang="en-US" i="1">
                        <a:latin typeface="Cambria Math" panose="02040503050406030204" pitchFamily="18" charset="0"/>
                      </a:rPr>
                      <m:t> </m:t>
                    </m:r>
                  </m:oMath>
                </a14:m>
                <a:endParaRPr lang="en-US"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The steel distribution is </a:t>
                </a:r>
                <a14:m>
                  <m:oMath xmlns:m="http://schemas.openxmlformats.org/officeDocument/2006/math">
                    <m:r>
                      <a:rPr lang="en-US" i="1">
                        <a:latin typeface="Cambria Math" panose="02040503050406030204" pitchFamily="18" charset="0"/>
                      </a:rPr>
                      <m:t>10</m:t>
                    </m:r>
                    <m:r>
                      <a:rPr lang="en-US" i="1">
                        <a:latin typeface="Cambria Math" panose="02040503050406030204" pitchFamily="18" charset="0"/>
                      </a:rPr>
                      <m:t>∅</m:t>
                    </m:r>
                    <m:r>
                      <a:rPr lang="en-US" i="1">
                        <a:latin typeface="Cambria Math" panose="02040503050406030204" pitchFamily="18" charset="0"/>
                      </a:rPr>
                      <m:t>20</m:t>
                    </m:r>
                    <m:r>
                      <a:rPr lang="en-US" i="1">
                        <a:latin typeface="Cambria Math" panose="02040503050406030204" pitchFamily="18" charset="0"/>
                      </a:rPr>
                      <m:t>/</m:t>
                    </m:r>
                    <m:r>
                      <m:rPr>
                        <m:sty m:val="p"/>
                      </m:rPr>
                      <a:rPr lang="en-US">
                        <a:latin typeface="Cambria Math" panose="02040503050406030204" pitchFamily="18" charset="0"/>
                      </a:rPr>
                      <m:t>m</m:t>
                    </m:r>
                  </m:oMath>
                </a14:m>
                <a:endParaRPr lang="en-US" dirty="0">
                  <a:latin typeface="Times New Roman" panose="02020603050405020304" pitchFamily="18" charset="0"/>
                  <a:cs typeface="Times New Roman" panose="02020603050405020304" pitchFamily="18" charset="0"/>
                </a:endParaRPr>
              </a:p>
              <a:p>
                <a:endParaRPr lang="en-US" dirty="0"/>
              </a:p>
              <a:p>
                <a:endParaRPr lang="ar-SA" dirty="0"/>
              </a:p>
            </p:txBody>
          </p:sp>
        </mc:Choice>
        <mc:Fallback>
          <p:sp>
            <p:nvSpPr>
              <p:cNvPr id="3" name="عنصر نائب للمحتوى 2">
                <a:extLst>
                  <a:ext uri="{FF2B5EF4-FFF2-40B4-BE49-F238E27FC236}">
                    <a16:creationId xmlns:a16="http://schemas.microsoft.com/office/drawing/2014/main" id="{BFF5D07C-AA15-4C9A-B89D-4859C842EA0E}"/>
                  </a:ext>
                </a:extLst>
              </p:cNvPr>
              <p:cNvSpPr>
                <a:spLocks noGrp="1" noRot="1" noChangeAspect="1" noMove="1" noResize="1" noEditPoints="1" noAdjustHandles="1" noChangeArrowheads="1" noChangeShapeType="1" noTextEdit="1"/>
              </p:cNvSpPr>
              <p:nvPr>
                <p:ph idx="1"/>
              </p:nvPr>
            </p:nvSpPr>
            <p:spPr>
              <a:xfrm>
                <a:off x="1371600" y="1885950"/>
                <a:ext cx="9601200" cy="3981450"/>
              </a:xfrm>
              <a:blipFill>
                <a:blip r:embed="rId2"/>
                <a:stretch>
                  <a:fillRect l="-571" t="-1223"/>
                </a:stretch>
              </a:blipFill>
            </p:spPr>
            <p:txBody>
              <a:bodyPr/>
              <a:lstStyle/>
              <a:p>
                <a:r>
                  <a:rPr lang="ar-EG">
                    <a:noFill/>
                  </a:rPr>
                  <a:t> </a:t>
                </a:r>
              </a:p>
            </p:txBody>
          </p:sp>
        </mc:Fallback>
      </mc:AlternateContent>
      <p:pic>
        <p:nvPicPr>
          <p:cNvPr id="4" name="Picture 3">
            <a:extLst>
              <a:ext uri="{FF2B5EF4-FFF2-40B4-BE49-F238E27FC236}">
                <a16:creationId xmlns:a16="http://schemas.microsoft.com/office/drawing/2014/main" id="{288E067C-207C-4958-ACFA-CBB173E64B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4018" y="1317493"/>
            <a:ext cx="4165814" cy="5118363"/>
          </a:xfrm>
          <a:prstGeom prst="rect">
            <a:avLst/>
          </a:prstGeom>
        </p:spPr>
      </p:pic>
    </p:spTree>
    <p:extLst>
      <p:ext uri="{BB962C8B-B14F-4D97-AF65-F5344CB8AC3E}">
        <p14:creationId xmlns:p14="http://schemas.microsoft.com/office/powerpoint/2010/main" val="35544613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9BB3B94-54CF-4DD6-99F8-7BED86FF016D}"/>
              </a:ext>
            </a:extLst>
          </p:cNvPr>
          <p:cNvSpPr>
            <a:spLocks noGrp="1"/>
          </p:cNvSpPr>
          <p:nvPr>
            <p:ph type="title"/>
          </p:nvPr>
        </p:nvSpPr>
        <p:spPr>
          <a:xfrm>
            <a:off x="1219200" y="685800"/>
            <a:ext cx="9753600" cy="1485900"/>
          </a:xfrm>
        </p:spPr>
        <p:txBody>
          <a:bodyPr/>
          <a:lstStyle/>
          <a:p>
            <a:pPr algn="l"/>
            <a:r>
              <a:rPr lang="en-US" b="1" u="sng" dirty="0">
                <a:latin typeface="Times New Roman" panose="02020603050405020304" pitchFamily="18" charset="0"/>
                <a:cs typeface="Times New Roman" panose="02020603050405020304" pitchFamily="18" charset="0"/>
              </a:rPr>
              <a:t>Column Design</a:t>
            </a:r>
            <a:endParaRPr lang="ar-SA" b="1" u="sng"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عنصر نائب للمحتوى 2">
                <a:extLst>
                  <a:ext uri="{FF2B5EF4-FFF2-40B4-BE49-F238E27FC236}">
                    <a16:creationId xmlns:a16="http://schemas.microsoft.com/office/drawing/2014/main" id="{8BCC6088-C9E5-4E09-B93A-0BD05FC9F952}"/>
                  </a:ext>
                </a:extLst>
              </p:cNvPr>
              <p:cNvSpPr>
                <a:spLocks noGrp="1"/>
              </p:cNvSpPr>
              <p:nvPr>
                <p:ph idx="1"/>
              </p:nvPr>
            </p:nvSpPr>
            <p:spPr>
              <a:xfrm>
                <a:off x="1219200" y="1671638"/>
                <a:ext cx="9753600" cy="4195762"/>
              </a:xfrm>
            </p:spPr>
            <p:txBody>
              <a:bodyPr/>
              <a:lstStyle/>
              <a:p>
                <a:pPr algn="l" rtl="0"/>
                <a14:m>
                  <m:oMath xmlns:m="http://schemas.openxmlformats.org/officeDocument/2006/math">
                    <m:nary>
                      <m:naryPr>
                        <m:chr m:val="∑"/>
                        <m:limLoc m:val="undOvr"/>
                        <m:subHide m:val="on"/>
                        <m:supHide m:val="on"/>
                        <m:ctrlPr>
                          <a:rPr lang="en-US" i="1" smtClean="0">
                            <a:latin typeface="Cambria Math" panose="02040503050406030204" pitchFamily="18" charset="0"/>
                          </a:rPr>
                        </m:ctrlPr>
                      </m:naryPr>
                      <m:sub/>
                      <m:sup/>
                      <m:e>
                        <m:r>
                          <a:rPr lang="en-US" i="1">
                            <a:latin typeface="Cambria Math" panose="02040503050406030204" pitchFamily="18" charset="0"/>
                          </a:rPr>
                          <m:t>𝑃</m:t>
                        </m:r>
                      </m:e>
                    </m:nary>
                    <m:r>
                      <a:rPr lang="en-US" b="0" i="1" smtClean="0">
                        <a:latin typeface="Cambria Math" panose="02040503050406030204" pitchFamily="18" charset="0"/>
                      </a:rPr>
                      <m:t>𝑜𝑛</m:t>
                    </m:r>
                    <m:r>
                      <a:rPr lang="en-US" b="0" i="1" smtClean="0">
                        <a:latin typeface="Cambria Math" panose="02040503050406030204" pitchFamily="18" charset="0"/>
                      </a:rPr>
                      <m:t> </m:t>
                    </m:r>
                    <m:r>
                      <a:rPr lang="en-US" b="0" i="1" smtClean="0">
                        <a:latin typeface="Cambria Math" panose="02040503050406030204" pitchFamily="18" charset="0"/>
                      </a:rPr>
                      <m:t>𝑐𝑜𝑙𝑢𝑚𝑛</m:t>
                    </m:r>
                    <m:r>
                      <a:rPr lang="en-US" i="1">
                        <a:latin typeface="Cambria Math" panose="02040503050406030204" pitchFamily="18" charset="0"/>
                      </a:rPr>
                      <m:t>≈</m:t>
                    </m:r>
                    <m:r>
                      <a:rPr lang="en-US" i="1">
                        <a:latin typeface="Cambria Math" panose="02040503050406030204" pitchFamily="18" charset="0"/>
                      </a:rPr>
                      <m:t>8000</m:t>
                    </m:r>
                    <m:r>
                      <a:rPr lang="en-US" i="1">
                        <a:latin typeface="Cambria Math" panose="02040503050406030204" pitchFamily="18" charset="0"/>
                      </a:rPr>
                      <m:t> </m:t>
                    </m:r>
                    <m:r>
                      <m:rPr>
                        <m:sty m:val="p"/>
                      </m:rPr>
                      <a:rPr lang="en-US">
                        <a:latin typeface="Cambria Math" panose="02040503050406030204" pitchFamily="18" charset="0"/>
                      </a:rPr>
                      <m:t>kN</m:t>
                    </m:r>
                  </m:oMath>
                </a14:m>
                <a:endParaRPr lang="en-US"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The cross section is </a:t>
                </a:r>
                <a:r>
                  <a:rPr lang="en-US" sz="2400" b="1" u="sng" dirty="0">
                    <a:latin typeface="Times New Roman" panose="02020603050405020304" pitchFamily="18" charset="0"/>
                    <a:cs typeface="Times New Roman" panose="02020603050405020304" pitchFamily="18" charset="0"/>
                  </a:rPr>
                  <a:t>2000*1000</a:t>
                </a:r>
                <a:r>
                  <a:rPr lang="en-US" dirty="0">
                    <a:latin typeface="Times New Roman" panose="02020603050405020304" pitchFamily="18" charset="0"/>
                    <a:cs typeface="Times New Roman" panose="02020603050405020304" pitchFamily="18" charset="0"/>
                  </a:rPr>
                  <a:t> mm</a:t>
                </a:r>
              </a:p>
              <a:p>
                <a:pPr algn="l" rtl="0"/>
                <a:r>
                  <a:rPr lang="en-US" dirty="0">
                    <a:latin typeface="Times New Roman" panose="02020603050405020304" pitchFamily="18" charset="0"/>
                    <a:cs typeface="Times New Roman" panose="02020603050405020304" pitchFamily="18" charset="0"/>
                  </a:rPr>
                  <a:t>From moment axial interaction diagram </a:t>
                </a:r>
                <a14:m>
                  <m:oMath xmlns:m="http://schemas.openxmlformats.org/officeDocument/2006/math">
                    <m:r>
                      <m:rPr>
                        <m:sty m:val="p"/>
                      </m:rPr>
                      <a:rPr lang="ar-JO">
                        <a:latin typeface="Cambria Math" panose="02040503050406030204" pitchFamily="18" charset="0"/>
                      </a:rPr>
                      <m:t>ρ</m:t>
                    </m:r>
                    <m:r>
                      <a:rPr lang="en-US">
                        <a:latin typeface="Cambria Math" panose="02040503050406030204" pitchFamily="18" charset="0"/>
                      </a:rPr>
                      <m:t>=</m:t>
                    </m:r>
                    <m:r>
                      <a:rPr lang="en-US" i="1">
                        <a:latin typeface="Cambria Math" panose="02040503050406030204" pitchFamily="18" charset="0"/>
                      </a:rPr>
                      <m:t>0</m:t>
                    </m:r>
                    <m:r>
                      <a:rPr lang="en-US" i="1">
                        <a:latin typeface="Cambria Math" panose="02040503050406030204" pitchFamily="18" charset="0"/>
                      </a:rPr>
                      <m:t>.</m:t>
                    </m:r>
                    <m:r>
                      <a:rPr lang="en-US" i="1">
                        <a:latin typeface="Cambria Math" panose="02040503050406030204" pitchFamily="18" charset="0"/>
                      </a:rPr>
                      <m:t>01</m:t>
                    </m:r>
                  </m:oMath>
                </a14:m>
                <a:endParaRPr lang="en-US"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Column Steel </a:t>
                </a:r>
                <a14:m>
                  <m:oMath xmlns:m="http://schemas.openxmlformats.org/officeDocument/2006/math">
                    <m:r>
                      <a:rPr lang="en-US" sz="2400" b="1" i="1" u="sng" smtClean="0">
                        <a:latin typeface="Cambria Math" panose="02040503050406030204" pitchFamily="18" charset="0"/>
                      </a:rPr>
                      <m:t>𝟒𝟐</m:t>
                    </m:r>
                    <m:r>
                      <a:rPr lang="en-US" sz="2400" b="1" i="1" u="sng" smtClean="0">
                        <a:latin typeface="Cambria Math" panose="02040503050406030204" pitchFamily="18" charset="0"/>
                      </a:rPr>
                      <m:t> </m:t>
                    </m:r>
                    <m:r>
                      <a:rPr lang="en-US" sz="2400" b="1" i="1" u="sng" smtClean="0">
                        <a:latin typeface="Cambria Math" panose="02040503050406030204" pitchFamily="18" charset="0"/>
                      </a:rPr>
                      <m:t>∅</m:t>
                    </m:r>
                    <m:r>
                      <a:rPr lang="en-US" sz="2400" b="1" i="1" u="sng" smtClean="0">
                        <a:latin typeface="Cambria Math" panose="02040503050406030204" pitchFamily="18" charset="0"/>
                      </a:rPr>
                      <m:t>𝟐𝟓</m:t>
                    </m:r>
                    <m:r>
                      <a:rPr lang="en-US" sz="2400" b="1" i="1" u="sng" smtClean="0">
                        <a:latin typeface="Cambria Math" panose="02040503050406030204" pitchFamily="18" charset="0"/>
                      </a:rPr>
                      <m:t>/</m:t>
                    </m:r>
                    <m:r>
                      <a:rPr lang="en-US" sz="2400" b="1" i="1" u="sng" smtClean="0">
                        <a:latin typeface="Cambria Math" panose="02040503050406030204" pitchFamily="18" charset="0"/>
                      </a:rPr>
                      <m:t>𝒎</m:t>
                    </m:r>
                  </m:oMath>
                </a14:m>
                <a:endParaRPr lang="en-US" sz="2400" b="1" u="sng"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 Stirrups </a:t>
                </a:r>
                <a14:m>
                  <m:oMath xmlns:m="http://schemas.openxmlformats.org/officeDocument/2006/math">
                    <m:r>
                      <a:rPr lang="en-US" sz="2400" b="1" i="1" u="sng">
                        <a:latin typeface="Cambria Math" panose="02040503050406030204" pitchFamily="18" charset="0"/>
                      </a:rPr>
                      <m:t>𝟔</m:t>
                    </m:r>
                    <m:r>
                      <a:rPr lang="en-US" sz="2400" b="1" i="1" u="sng">
                        <a:latin typeface="Cambria Math" panose="02040503050406030204" pitchFamily="18" charset="0"/>
                      </a:rPr>
                      <m:t>∅</m:t>
                    </m:r>
                    <m:r>
                      <a:rPr lang="en-US" sz="2400" b="1" i="1" u="sng">
                        <a:latin typeface="Cambria Math" panose="02040503050406030204" pitchFamily="18" charset="0"/>
                      </a:rPr>
                      <m:t>𝟏𝟐</m:t>
                    </m:r>
                  </m:oMath>
                </a14:m>
                <a:r>
                  <a:rPr lang="en-US" sz="2400" b="1" u="sng" dirty="0">
                    <a:latin typeface="Times New Roman" panose="02020603050405020304" pitchFamily="18" charset="0"/>
                    <a:cs typeface="Times New Roman" panose="02020603050405020304" pitchFamily="18" charset="0"/>
                  </a:rPr>
                  <a:t>/500</a:t>
                </a:r>
                <a:r>
                  <a:rPr lang="en-US" sz="2400" b="1" u="sng" dirty="0">
                    <a:latin typeface="Times New Roman" panose="02020603050405020304" pitchFamily="18" charset="0"/>
                    <a:ea typeface="Cambria" panose="02040503050406030204" pitchFamily="18" charset="0"/>
                    <a:cs typeface="Times New Roman" panose="02020603050405020304" pitchFamily="18" charset="0"/>
                  </a:rPr>
                  <a:t> </a:t>
                </a:r>
                <a14:m>
                  <m:oMath xmlns:m="http://schemas.openxmlformats.org/officeDocument/2006/math">
                    <m:r>
                      <a:rPr lang="en-US" sz="2400" b="1" i="1" u="sng">
                        <a:latin typeface="Cambria Math" panose="02040503050406030204" pitchFamily="18" charset="0"/>
                      </a:rPr>
                      <m:t>𝒎𝒎</m:t>
                    </m:r>
                  </m:oMath>
                </a14:m>
                <a:endParaRPr lang="en-US" sz="2400" b="1" u="sng" dirty="0">
                  <a:latin typeface="Times New Roman" panose="02020603050405020304" pitchFamily="18" charset="0"/>
                  <a:ea typeface="Cambria" panose="02040503050406030204" pitchFamily="18" charset="0"/>
                  <a:cs typeface="Times New Roman" panose="02020603050405020304" pitchFamily="18" charset="0"/>
                </a:endParaRPr>
              </a:p>
              <a:p>
                <a:pPr algn="l" rtl="0"/>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𝑘</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𝑙</m:t>
                            </m:r>
                          </m:e>
                          <m:sub>
                            <m:r>
                              <a:rPr lang="en-US" i="1">
                                <a:latin typeface="Cambria Math" panose="02040503050406030204" pitchFamily="18" charset="0"/>
                              </a:rPr>
                              <m:t>𝑢</m:t>
                            </m:r>
                          </m:sub>
                        </m:sSub>
                      </m:num>
                      <m:den>
                        <m:r>
                          <a:rPr lang="en-US" i="1">
                            <a:latin typeface="Cambria Math" panose="02040503050406030204" pitchFamily="18" charset="0"/>
                          </a:rPr>
                          <m:t>𝑟</m:t>
                        </m:r>
                      </m:den>
                    </m:f>
                    <m:r>
                      <a:rPr lang="en-US" i="1">
                        <a:latin typeface="Cambria Math" panose="02040503050406030204" pitchFamily="18" charset="0"/>
                      </a:rPr>
                      <m:t>≤</m:t>
                    </m:r>
                    <m:r>
                      <a:rPr lang="en-US" i="1">
                        <a:latin typeface="Cambria Math" panose="02040503050406030204" pitchFamily="18" charset="0"/>
                      </a:rPr>
                      <m:t>34</m:t>
                    </m:r>
                    <m:r>
                      <a:rPr lang="en-US" i="1">
                        <a:latin typeface="Cambria Math" panose="02040503050406030204" pitchFamily="18" charset="0"/>
                      </a:rPr>
                      <m:t>−</m:t>
                    </m:r>
                    <m:r>
                      <a:rPr lang="en-US" i="1">
                        <a:latin typeface="Cambria Math" panose="02040503050406030204" pitchFamily="18" charset="0"/>
                      </a:rPr>
                      <m:t>12</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𝑀</m:t>
                            </m:r>
                          </m:e>
                          <m:sub>
                            <m:r>
                              <a:rPr lang="en-US" i="1">
                                <a:latin typeface="Cambria Math" panose="02040503050406030204" pitchFamily="18" charset="0"/>
                              </a:rPr>
                              <m:t>1</m:t>
                            </m:r>
                          </m:sub>
                        </m:sSub>
                      </m:num>
                      <m:den>
                        <m:sSub>
                          <m:sSubPr>
                            <m:ctrlPr>
                              <a:rPr lang="en-US" i="1">
                                <a:latin typeface="Cambria Math" panose="02040503050406030204" pitchFamily="18" charset="0"/>
                              </a:rPr>
                            </m:ctrlPr>
                          </m:sSubPr>
                          <m:e>
                            <m:r>
                              <a:rPr lang="en-US" i="1">
                                <a:latin typeface="Cambria Math" panose="02040503050406030204" pitchFamily="18" charset="0"/>
                              </a:rPr>
                              <m:t>𝑀</m:t>
                            </m:r>
                          </m:e>
                          <m:sub>
                            <m:r>
                              <a:rPr lang="en-US" i="1">
                                <a:latin typeface="Cambria Math" panose="02040503050406030204" pitchFamily="18" charset="0"/>
                              </a:rPr>
                              <m:t>2</m:t>
                            </m:r>
                          </m:sub>
                        </m:sSub>
                      </m:den>
                    </m:f>
                    <m:r>
                      <a:rPr lang="en-US" i="1">
                        <a:latin typeface="Cambria Math" panose="02040503050406030204" pitchFamily="18" charset="0"/>
                      </a:rPr>
                      <m:t> </m:t>
                    </m:r>
                  </m:oMath>
                </a14:m>
                <a:r>
                  <a:rPr lang="en-US" dirty="0">
                    <a:latin typeface="Times New Roman" panose="02020603050405020304" pitchFamily="18" charset="0"/>
                    <a:cs typeface="Times New Roman" panose="02020603050405020304" pitchFamily="18" charset="0"/>
                  </a:rPr>
                  <a:t> , </a:t>
                </a:r>
                <a:r>
                  <a:rPr lang="en-US" sz="2400" b="1" u="sng" dirty="0">
                    <a:latin typeface="Times New Roman" panose="02020603050405020304" pitchFamily="18" charset="0"/>
                    <a:cs typeface="Times New Roman" panose="02020603050405020304" pitchFamily="18" charset="0"/>
                  </a:rPr>
                  <a:t>no buckling occurs</a:t>
                </a:r>
              </a:p>
              <a:p>
                <a:endParaRPr lang="ar-SA" dirty="0"/>
              </a:p>
            </p:txBody>
          </p:sp>
        </mc:Choice>
        <mc:Fallback>
          <p:sp>
            <p:nvSpPr>
              <p:cNvPr id="3" name="عنصر نائب للمحتوى 2">
                <a:extLst>
                  <a:ext uri="{FF2B5EF4-FFF2-40B4-BE49-F238E27FC236}">
                    <a16:creationId xmlns:a16="http://schemas.microsoft.com/office/drawing/2014/main" id="{8BCC6088-C9E5-4E09-B93A-0BD05FC9F952}"/>
                  </a:ext>
                </a:extLst>
              </p:cNvPr>
              <p:cNvSpPr>
                <a:spLocks noGrp="1" noRot="1" noChangeAspect="1" noMove="1" noResize="1" noEditPoints="1" noAdjustHandles="1" noChangeArrowheads="1" noChangeShapeType="1" noTextEdit="1"/>
              </p:cNvSpPr>
              <p:nvPr>
                <p:ph idx="1"/>
              </p:nvPr>
            </p:nvSpPr>
            <p:spPr>
              <a:xfrm>
                <a:off x="1219200" y="1671638"/>
                <a:ext cx="9753600" cy="4195762"/>
              </a:xfrm>
              <a:blipFill>
                <a:blip r:embed="rId2"/>
                <a:stretch>
                  <a:fillRect l="-563" t="-12046"/>
                </a:stretch>
              </a:blipFill>
            </p:spPr>
            <p:txBody>
              <a:bodyPr/>
              <a:lstStyle/>
              <a:p>
                <a:r>
                  <a:rPr lang="ar-EG">
                    <a:noFill/>
                  </a:rPr>
                  <a:t> </a:t>
                </a:r>
              </a:p>
            </p:txBody>
          </p:sp>
        </mc:Fallback>
      </mc:AlternateContent>
      <p:pic>
        <p:nvPicPr>
          <p:cNvPr id="4" name="Picture 6">
            <a:extLst>
              <a:ext uri="{FF2B5EF4-FFF2-40B4-BE49-F238E27FC236}">
                <a16:creationId xmlns:a16="http://schemas.microsoft.com/office/drawing/2014/main" id="{2452BDB2-C5C5-40EC-B47F-4D8D244EE4E5}"/>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7032493" y="1707357"/>
            <a:ext cx="4886960" cy="3173413"/>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5271374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45C9647-22C7-4267-AC40-9DD41210B395}"/>
              </a:ext>
            </a:extLst>
          </p:cNvPr>
          <p:cNvSpPr>
            <a:spLocks noGrp="1"/>
          </p:cNvSpPr>
          <p:nvPr>
            <p:ph type="title"/>
          </p:nvPr>
        </p:nvSpPr>
        <p:spPr>
          <a:xfrm>
            <a:off x="1371600" y="398834"/>
            <a:ext cx="9601200" cy="1358529"/>
          </a:xfrm>
        </p:spPr>
        <p:txBody>
          <a:bodyPr/>
          <a:lstStyle/>
          <a:p>
            <a:pPr algn="l"/>
            <a:r>
              <a:rPr lang="en-US" b="1" u="sng" dirty="0">
                <a:latin typeface="Times New Roman" panose="02020603050405020304" pitchFamily="18" charset="0"/>
                <a:cs typeface="Times New Roman" panose="02020603050405020304" pitchFamily="18" charset="0"/>
              </a:rPr>
              <a:t>Piles Design</a:t>
            </a:r>
            <a:endParaRPr lang="ar-SA" b="1" u="sng"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عنصر نائب للمحتوى 2">
                <a:extLst>
                  <a:ext uri="{FF2B5EF4-FFF2-40B4-BE49-F238E27FC236}">
                    <a16:creationId xmlns:a16="http://schemas.microsoft.com/office/drawing/2014/main" id="{0EB9056D-B08C-427F-8B8D-610A9196A93A}"/>
                  </a:ext>
                </a:extLst>
              </p:cNvPr>
              <p:cNvSpPr>
                <a:spLocks noGrp="1"/>
              </p:cNvSpPr>
              <p:nvPr>
                <p:ph idx="1"/>
              </p:nvPr>
            </p:nvSpPr>
            <p:spPr>
              <a:xfrm>
                <a:off x="1590675" y="1414462"/>
                <a:ext cx="9601200" cy="4486275"/>
              </a:xfrm>
            </p:spPr>
            <p:txBody>
              <a:bodyPr>
                <a:normAutofit/>
              </a:bodyPr>
              <a:lstStyle/>
              <a:p>
                <a:pPr algn="l" rtl="0"/>
                <a:r>
                  <a:rPr lang="en-US" b="1" u="sng" dirty="0">
                    <a:latin typeface="Times New Roman" panose="02020603050405020304" pitchFamily="18" charset="0"/>
                    <a:cs typeface="Times New Roman" panose="02020603050405020304" pitchFamily="18" charset="0"/>
                  </a:rPr>
                  <a:t>Loads on piles:</a:t>
                </a:r>
                <a:r>
                  <a:rPr lang="en-US" b="1" dirty="0">
                    <a:latin typeface="Times New Roman" panose="02020603050405020304" pitchFamily="18" charset="0"/>
                    <a:cs typeface="Times New Roman" panose="02020603050405020304" pitchFamily="18" charset="0"/>
                  </a:rPr>
                  <a:t> </a:t>
                </a:r>
                <a:endParaRPr lang="en-US" b="1" i="1" dirty="0">
                  <a:latin typeface="Times New Roman" panose="02020603050405020304" pitchFamily="18" charset="0"/>
                  <a:cs typeface="Times New Roman" panose="02020603050405020304" pitchFamily="18" charset="0"/>
                </a:endParaRPr>
              </a:p>
              <a:p>
                <a:pPr algn="l" rtl="0"/>
                <a14:m>
                  <m:oMath xmlns:m="http://schemas.openxmlformats.org/officeDocument/2006/math">
                    <m:nary>
                      <m:naryPr>
                        <m:chr m:val="∑"/>
                        <m:limLoc m:val="undOvr"/>
                        <m:subHide m:val="on"/>
                        <m:supHide m:val="on"/>
                        <m:ctrlPr>
                          <a:rPr lang="en-US" i="1" smtClean="0">
                            <a:latin typeface="Cambria Math" panose="02040503050406030204" pitchFamily="18" charset="0"/>
                          </a:rPr>
                        </m:ctrlPr>
                      </m:naryPr>
                      <m:sub/>
                      <m:sup/>
                      <m:e>
                        <m:r>
                          <a:rPr lang="en-US" i="1">
                            <a:latin typeface="Cambria Math" panose="02040503050406030204" pitchFamily="18" charset="0"/>
                          </a:rPr>
                          <m:t>𝑃</m:t>
                        </m:r>
                      </m:e>
                    </m:nary>
                    <m:r>
                      <a:rPr lang="en-US" i="1">
                        <a:latin typeface="Cambria Math" panose="02040503050406030204" pitchFamily="18" charset="0"/>
                      </a:rPr>
                      <m:t>𝑜𝑛</m:t>
                    </m:r>
                    <m:r>
                      <a:rPr lang="en-US" i="1">
                        <a:latin typeface="Cambria Math" panose="02040503050406030204" pitchFamily="18" charset="0"/>
                      </a:rPr>
                      <m:t> </m:t>
                    </m:r>
                    <m:r>
                      <a:rPr lang="en-US" b="0" i="1" smtClean="0">
                        <a:latin typeface="Cambria Math" panose="02040503050406030204" pitchFamily="18" charset="0"/>
                      </a:rPr>
                      <m:t>𝑝𝑖𝑙𝑒𝑠</m:t>
                    </m:r>
                    <m:r>
                      <a:rPr lang="en-US" i="1">
                        <a:latin typeface="Cambria Math" panose="02040503050406030204" pitchFamily="18" charset="0"/>
                      </a:rPr>
                      <m:t>≈</m:t>
                    </m:r>
                    <m:r>
                      <a:rPr lang="en-US" i="1">
                        <a:latin typeface="Cambria Math" panose="02040503050406030204" pitchFamily="18" charset="0"/>
                      </a:rPr>
                      <m:t>8500</m:t>
                    </m:r>
                    <m:r>
                      <a:rPr lang="en-US" i="1">
                        <a:latin typeface="Cambria Math" panose="02040503050406030204" pitchFamily="18" charset="0"/>
                      </a:rPr>
                      <m:t> </m:t>
                    </m:r>
                    <m:r>
                      <m:rPr>
                        <m:sty m:val="p"/>
                      </m:rPr>
                      <a:rPr lang="en-US">
                        <a:latin typeface="Cambria Math" panose="02040503050406030204" pitchFamily="18" charset="0"/>
                      </a:rPr>
                      <m:t>kN</m:t>
                    </m:r>
                  </m:oMath>
                </a14:m>
                <a:endParaRPr lang="en-US"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Four pile are used.</a:t>
                </a:r>
              </a:p>
              <a:p>
                <a:pPr algn="l" rtl="0"/>
                <a14:m>
                  <m:oMath xmlns:m="http://schemas.openxmlformats.org/officeDocument/2006/math">
                    <m:sSub>
                      <m:sSubPr>
                        <m:ctrlPr>
                          <a:rPr lang="en-US" i="1"/>
                        </m:ctrlPr>
                      </m:sSubPr>
                      <m:e>
                        <m:r>
                          <a:rPr lang="en-US" i="1"/>
                          <m:t>𝑃</m:t>
                        </m:r>
                      </m:e>
                      <m:sub>
                        <m:r>
                          <a:rPr lang="en-US" i="1"/>
                          <m:t>𝑂𝑛</m:t>
                        </m:r>
                        <m:r>
                          <a:rPr lang="en-US" i="1"/>
                          <m:t> </m:t>
                        </m:r>
                        <m:r>
                          <a:rPr lang="en-US" i="1"/>
                          <m:t>𝑜𝑛𝑒</m:t>
                        </m:r>
                        <m:r>
                          <a:rPr lang="en-US" i="1"/>
                          <m:t> </m:t>
                        </m:r>
                        <m:r>
                          <a:rPr lang="en-US" i="1"/>
                          <m:t>𝑝𝑖𝑙𝑒</m:t>
                        </m:r>
                      </m:sub>
                    </m:sSub>
                    <m:r>
                      <a:rPr lang="en-US" i="1"/>
                      <m:t>=</m:t>
                    </m:r>
                    <m:f>
                      <m:fPr>
                        <m:ctrlPr>
                          <a:rPr lang="en-US" i="1"/>
                        </m:ctrlPr>
                      </m:fPr>
                      <m:num>
                        <m:r>
                          <a:rPr lang="en-US" i="1"/>
                          <m:t>8500</m:t>
                        </m:r>
                      </m:num>
                      <m:den>
                        <m:r>
                          <a:rPr lang="en-US" i="1"/>
                          <m:t>4</m:t>
                        </m:r>
                      </m:den>
                    </m:f>
                    <m:r>
                      <a:rPr lang="en-US" i="1"/>
                      <m:t>=</m:t>
                    </m:r>
                    <m:r>
                      <a:rPr lang="en-US" i="1"/>
                      <m:t>2125</m:t>
                    </m:r>
                    <m:r>
                      <a:rPr lang="en-US" i="1"/>
                      <m:t> </m:t>
                    </m:r>
                    <m:r>
                      <m:rPr>
                        <m:sty m:val="p"/>
                      </m:rPr>
                      <a:rPr lang="en-US"/>
                      <m:t>kN</m:t>
                    </m:r>
                    <m:r>
                      <a:rPr lang="en-US" i="1"/>
                      <m:t> </m:t>
                    </m:r>
                  </m:oMath>
                </a14:m>
                <a:endParaRPr lang="en-US"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Then take P = </a:t>
                </a:r>
                <a14:m>
                  <m:oMath xmlns:m="http://schemas.openxmlformats.org/officeDocument/2006/math">
                    <m:r>
                      <a:rPr lang="en-US" i="1"/>
                      <m:t>𝜑</m:t>
                    </m:r>
                    <m:sSub>
                      <m:sSubPr>
                        <m:ctrlPr>
                          <a:rPr lang="en-US" i="1"/>
                        </m:ctrlPr>
                      </m:sSubPr>
                      <m:e>
                        <m:r>
                          <a:rPr lang="en-US" i="1"/>
                          <m:t>𝑃</m:t>
                        </m:r>
                      </m:e>
                      <m:sub>
                        <m:r>
                          <a:rPr lang="en-US" i="1"/>
                          <m:t>𝑛</m:t>
                        </m:r>
                        <m:r>
                          <a:rPr lang="en-US" i="1"/>
                          <m:t>,(</m:t>
                        </m:r>
                        <m:r>
                          <a:rPr lang="en-US" i="1"/>
                          <m:t>𝑓𝑜𝑟</m:t>
                        </m:r>
                        <m:r>
                          <a:rPr lang="en-US" i="1"/>
                          <m:t> </m:t>
                        </m:r>
                        <m:r>
                          <a:rPr lang="en-US" i="1"/>
                          <m:t>𝑜𝑛𝑒</m:t>
                        </m:r>
                        <m:r>
                          <a:rPr lang="en-US" i="1"/>
                          <m:t> </m:t>
                        </m:r>
                        <m:r>
                          <a:rPr lang="en-US" i="1"/>
                          <m:t>𝑝𝑖𝑙𝑒</m:t>
                        </m:r>
                        <m:r>
                          <a:rPr lang="en-US" i="1"/>
                          <m:t>)</m:t>
                        </m:r>
                      </m:sub>
                    </m:sSub>
                  </m:oMath>
                </a14:m>
                <a:endParaRPr lang="en-US"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Diameter of each pile = </a:t>
                </a:r>
                <a:r>
                  <a:rPr lang="en-US" sz="2400" b="1" u="sng" dirty="0">
                    <a:latin typeface="Times New Roman" panose="02020603050405020304" pitchFamily="18" charset="0"/>
                    <a:cs typeface="Times New Roman" panose="02020603050405020304" pitchFamily="18" charset="0"/>
                  </a:rPr>
                  <a:t>600</a:t>
                </a:r>
                <a:r>
                  <a:rPr lang="en-US" dirty="0">
                    <a:latin typeface="Times New Roman" panose="02020603050405020304" pitchFamily="18" charset="0"/>
                    <a:cs typeface="Times New Roman" panose="02020603050405020304" pitchFamily="18" charset="0"/>
                  </a:rPr>
                  <a:t> mm</a:t>
                </a:r>
              </a:p>
              <a:p>
                <a:pPr algn="l" rtl="0"/>
                <a14:m>
                  <m:oMath xmlns:m="http://schemas.openxmlformats.org/officeDocument/2006/math">
                    <m:r>
                      <m:rPr>
                        <m:sty m:val="p"/>
                      </m:rPr>
                      <a:rPr lang="ar-JO">
                        <a:latin typeface="Cambria Math" panose="02040503050406030204" pitchFamily="18" charset="0"/>
                      </a:rPr>
                      <m:t>ρ</m:t>
                    </m:r>
                    <m:r>
                      <a:rPr lang="en-US" b="0" i="0" smtClean="0">
                        <a:latin typeface="Cambria Math" panose="02040503050406030204" pitchFamily="18" charset="0"/>
                      </a:rPr>
                      <m:t> </m:t>
                    </m:r>
                    <m:r>
                      <m:rPr>
                        <m:sty m:val="p"/>
                      </m:rPr>
                      <a:rPr lang="en-US" b="0" i="0" smtClean="0">
                        <a:latin typeface="Cambria Math" panose="02040503050406030204" pitchFamily="18" charset="0"/>
                      </a:rPr>
                      <m:t>is</m:t>
                    </m:r>
                    <m:r>
                      <a:rPr lang="en-US" b="0" i="0" smtClean="0">
                        <a:latin typeface="Cambria Math" panose="02040503050406030204" pitchFamily="18" charset="0"/>
                      </a:rPr>
                      <m:t> </m:t>
                    </m:r>
                    <m:r>
                      <m:rPr>
                        <m:sty m:val="p"/>
                      </m:rPr>
                      <a:rPr lang="en-US" b="0" i="0" smtClean="0">
                        <a:latin typeface="Cambria Math" panose="02040503050406030204" pitchFamily="18" charset="0"/>
                      </a:rPr>
                      <m:t>supposed</m:t>
                    </m:r>
                    <m:r>
                      <a:rPr lang="en-US" b="0" i="0" smtClean="0">
                        <a:latin typeface="Cambria Math" panose="02040503050406030204" pitchFamily="18" charset="0"/>
                      </a:rPr>
                      <m:t> </m:t>
                    </m:r>
                    <m:r>
                      <m:rPr>
                        <m:sty m:val="p"/>
                      </m:rPr>
                      <a:rPr lang="en-US" b="0" i="0" smtClean="0">
                        <a:latin typeface="Cambria Math" panose="02040503050406030204" pitchFamily="18" charset="0"/>
                      </a:rPr>
                      <m:t>to</m:t>
                    </m:r>
                    <m:r>
                      <a:rPr lang="en-US" b="0" i="0" smtClean="0">
                        <a:latin typeface="Cambria Math" panose="02040503050406030204" pitchFamily="18" charset="0"/>
                      </a:rPr>
                      <m:t> </m:t>
                    </m:r>
                    <m:r>
                      <m:rPr>
                        <m:sty m:val="p"/>
                      </m:rPr>
                      <a:rPr lang="en-US" b="0" i="0" smtClean="0">
                        <a:latin typeface="Cambria Math" panose="02040503050406030204" pitchFamily="18" charset="0"/>
                      </a:rPr>
                      <m:t>be</m:t>
                    </m:r>
                    <m:r>
                      <a:rPr lang="en-US" b="0" i="0" smtClean="0">
                        <a:latin typeface="Cambria Math" panose="02040503050406030204" pitchFamily="18" charset="0"/>
                      </a:rPr>
                      <m:t> </m:t>
                    </m:r>
                    <m:r>
                      <a:rPr lang="en-US" i="1">
                        <a:latin typeface="Cambria Math" panose="02040503050406030204" pitchFamily="18" charset="0"/>
                      </a:rPr>
                      <m:t>0</m:t>
                    </m:r>
                    <m:r>
                      <a:rPr lang="en-US" i="1">
                        <a:latin typeface="Cambria Math" panose="02040503050406030204" pitchFamily="18" charset="0"/>
                      </a:rPr>
                      <m:t>.</m:t>
                    </m:r>
                    <m:r>
                      <a:rPr lang="en-US" i="1">
                        <a:latin typeface="Cambria Math" panose="02040503050406030204" pitchFamily="18" charset="0"/>
                      </a:rPr>
                      <m:t>02</m:t>
                    </m:r>
                  </m:oMath>
                </a14:m>
                <a:endParaRPr lang="en-US"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𝐴s = 5655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𝑚𝑚</m:t>
                        </m:r>
                      </m:e>
                      <m:sup>
                        <m:r>
                          <a:rPr lang="en-US" i="1">
                            <a:latin typeface="Cambria Math" panose="02040503050406030204" pitchFamily="18" charset="0"/>
                          </a:rPr>
                          <m:t>2</m:t>
                        </m:r>
                      </m:sup>
                    </m:sSup>
                    <m:r>
                      <a:rPr lang="en-US" i="1">
                        <a:latin typeface="Cambria Math" panose="02040503050406030204" pitchFamily="18" charset="0"/>
                      </a:rPr>
                      <m:t> </m:t>
                    </m:r>
                  </m:oMath>
                </a14:m>
                <a:endParaRPr lang="en-US" dirty="0">
                  <a:latin typeface="Times New Roman" panose="02020603050405020304" pitchFamily="18" charset="0"/>
                  <a:cs typeface="Times New Roman" panose="02020603050405020304" pitchFamily="18" charset="0"/>
                </a:endParaRPr>
              </a:p>
              <a:p>
                <a:pPr algn="l" rtl="0"/>
                <a:r>
                  <a:rPr lang="en-US" sz="2400" b="1" dirty="0">
                    <a:latin typeface="Times New Roman" panose="02020603050405020304" pitchFamily="18" charset="0"/>
                    <a:cs typeface="Times New Roman" panose="02020603050405020304" pitchFamily="18" charset="0"/>
                  </a:rPr>
                  <a:t>1 ∅ 20 /90 mm</a:t>
                </a:r>
              </a:p>
              <a:p>
                <a:pPr marL="0" indent="0">
                  <a:buNone/>
                </a:pPr>
                <a:endParaRPr lang="ar-SA" dirty="0"/>
              </a:p>
            </p:txBody>
          </p:sp>
        </mc:Choice>
        <mc:Fallback>
          <p:sp>
            <p:nvSpPr>
              <p:cNvPr id="3" name="عنصر نائب للمحتوى 2">
                <a:extLst>
                  <a:ext uri="{FF2B5EF4-FFF2-40B4-BE49-F238E27FC236}">
                    <a16:creationId xmlns:a16="http://schemas.microsoft.com/office/drawing/2014/main" id="{0EB9056D-B08C-427F-8B8D-610A9196A93A}"/>
                  </a:ext>
                </a:extLst>
              </p:cNvPr>
              <p:cNvSpPr>
                <a:spLocks noGrp="1" noRot="1" noChangeAspect="1" noMove="1" noResize="1" noEditPoints="1" noAdjustHandles="1" noChangeArrowheads="1" noChangeShapeType="1" noTextEdit="1"/>
              </p:cNvSpPr>
              <p:nvPr>
                <p:ph idx="1"/>
              </p:nvPr>
            </p:nvSpPr>
            <p:spPr>
              <a:xfrm>
                <a:off x="1590675" y="1414462"/>
                <a:ext cx="9601200" cy="4486275"/>
              </a:xfrm>
              <a:blipFill>
                <a:blip r:embed="rId2"/>
                <a:stretch>
                  <a:fillRect l="-889" t="-1495"/>
                </a:stretch>
              </a:blipFill>
            </p:spPr>
            <p:txBody>
              <a:bodyPr/>
              <a:lstStyle/>
              <a:p>
                <a:r>
                  <a:rPr lang="ar-EG">
                    <a:noFill/>
                  </a:rPr>
                  <a:t> </a:t>
                </a:r>
              </a:p>
            </p:txBody>
          </p:sp>
        </mc:Fallback>
      </mc:AlternateContent>
      <p:pic>
        <p:nvPicPr>
          <p:cNvPr id="4" name="صورة 3">
            <a:extLst>
              <a:ext uri="{FF2B5EF4-FFF2-40B4-BE49-F238E27FC236}">
                <a16:creationId xmlns:a16="http://schemas.microsoft.com/office/drawing/2014/main" id="{6640A1B7-78C0-4640-8F4F-5E617ECFD62C}"/>
              </a:ext>
            </a:extLst>
          </p:cNvPr>
          <p:cNvPicPr>
            <a:picLocks noChangeAspect="1"/>
          </p:cNvPicPr>
          <p:nvPr/>
        </p:nvPicPr>
        <p:blipFill>
          <a:blip r:embed="rId3"/>
          <a:stretch>
            <a:fillRect/>
          </a:stretch>
        </p:blipFill>
        <p:spPr>
          <a:xfrm>
            <a:off x="5337426" y="3657600"/>
            <a:ext cx="6597399" cy="2605008"/>
          </a:xfrm>
          <a:prstGeom prst="rect">
            <a:avLst/>
          </a:prstGeom>
        </p:spPr>
      </p:pic>
      <p:pic>
        <p:nvPicPr>
          <p:cNvPr id="5" name="صورة 4">
            <a:extLst>
              <a:ext uri="{FF2B5EF4-FFF2-40B4-BE49-F238E27FC236}">
                <a16:creationId xmlns:a16="http://schemas.microsoft.com/office/drawing/2014/main" id="{3BA115BD-EF4C-450D-B65F-4F94115E215F}"/>
              </a:ext>
            </a:extLst>
          </p:cNvPr>
          <p:cNvPicPr>
            <a:picLocks noChangeAspect="1"/>
          </p:cNvPicPr>
          <p:nvPr/>
        </p:nvPicPr>
        <p:blipFill>
          <a:blip r:embed="rId4"/>
          <a:stretch>
            <a:fillRect/>
          </a:stretch>
        </p:blipFill>
        <p:spPr>
          <a:xfrm>
            <a:off x="6593316" y="439884"/>
            <a:ext cx="4085617" cy="3030166"/>
          </a:xfrm>
          <a:prstGeom prst="rect">
            <a:avLst/>
          </a:prstGeom>
        </p:spPr>
      </p:pic>
    </p:spTree>
    <p:extLst>
      <p:ext uri="{BB962C8B-B14F-4D97-AF65-F5344CB8AC3E}">
        <p14:creationId xmlns:p14="http://schemas.microsoft.com/office/powerpoint/2010/main" val="20317959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B0835EB-38F7-49A5-AF00-B46AE79CA784}"/>
              </a:ext>
            </a:extLst>
          </p:cNvPr>
          <p:cNvSpPr>
            <a:spLocks noGrp="1"/>
          </p:cNvSpPr>
          <p:nvPr>
            <p:ph type="title"/>
          </p:nvPr>
        </p:nvSpPr>
        <p:spPr>
          <a:xfrm>
            <a:off x="1157592" y="321492"/>
            <a:ext cx="9601200" cy="1300163"/>
          </a:xfrm>
        </p:spPr>
        <p:txBody>
          <a:bodyPr/>
          <a:lstStyle/>
          <a:p>
            <a:pPr algn="l"/>
            <a:r>
              <a:rPr lang="en-US" b="1" u="sng" dirty="0">
                <a:latin typeface="Times New Roman" panose="02020603050405020304" pitchFamily="18" charset="0"/>
                <a:cs typeface="Times New Roman" panose="02020603050405020304" pitchFamily="18" charset="0"/>
              </a:rPr>
              <a:t>Footing (Pile Cap) Design</a:t>
            </a:r>
            <a:endParaRPr lang="ar-SA" b="1" u="sng"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 name="عنصر نائب للمحتوى 2">
                <a:extLst>
                  <a:ext uri="{FF2B5EF4-FFF2-40B4-BE49-F238E27FC236}">
                    <a16:creationId xmlns:a16="http://schemas.microsoft.com/office/drawing/2014/main" id="{35E8D4B0-3312-4BE3-832C-1FB29F3B5FE9}"/>
                  </a:ext>
                </a:extLst>
              </p:cNvPr>
              <p:cNvSpPr>
                <a:spLocks noGrp="1"/>
              </p:cNvSpPr>
              <p:nvPr>
                <p:ph idx="1"/>
              </p:nvPr>
            </p:nvSpPr>
            <p:spPr>
              <a:xfrm>
                <a:off x="1371600" y="1485901"/>
                <a:ext cx="9601200" cy="4367212"/>
              </a:xfrm>
            </p:spPr>
            <p:txBody>
              <a:bodyPr/>
              <a:lstStyle/>
              <a:p>
                <a:pPr algn="l" rtl="0"/>
                <a:r>
                  <a:rPr lang="en-US" dirty="0">
                    <a:latin typeface="Times New Roman" panose="02020603050405020304" pitchFamily="18" charset="0"/>
                    <a:cs typeface="Times New Roman" panose="02020603050405020304" pitchFamily="18" charset="0"/>
                  </a:rPr>
                  <a:t>Thickness = 1100 mm</a:t>
                </a:r>
              </a:p>
              <a:p>
                <a:pPr algn="l" rtl="0"/>
                <a14:m>
                  <m:oMath xmlns:m="http://schemas.openxmlformats.org/officeDocument/2006/math">
                    <m:sSub>
                      <m:sSubPr>
                        <m:ctrlPr>
                          <a:rPr lang="en-US" sz="2400" b="1" i="1">
                            <a:solidFill>
                              <a:srgbClr val="FF0000"/>
                            </a:solidFill>
                            <a:latin typeface="Cambria Math" panose="02040503050406030204" pitchFamily="18" charset="0"/>
                          </a:rPr>
                        </m:ctrlPr>
                      </m:sSubPr>
                      <m:e>
                        <m:r>
                          <a:rPr lang="en-US" sz="2400" b="1" i="1">
                            <a:solidFill>
                              <a:srgbClr val="FF0000"/>
                            </a:solidFill>
                            <a:latin typeface="Cambria Math" panose="02040503050406030204" pitchFamily="18" charset="0"/>
                          </a:rPr>
                          <m:t>𝑴</m:t>
                        </m:r>
                      </m:e>
                      <m:sub>
                        <m:r>
                          <a:rPr lang="en-US" sz="2400" b="1" i="1">
                            <a:solidFill>
                              <a:srgbClr val="FF0000"/>
                            </a:solidFill>
                            <a:latin typeface="Cambria Math" panose="02040503050406030204" pitchFamily="18" charset="0"/>
                          </a:rPr>
                          <m:t>𝒖</m:t>
                        </m:r>
                      </m:sub>
                    </m:sSub>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𝟖𝟓𝟎𝟎</m:t>
                    </m:r>
                    <m:r>
                      <a:rPr lang="en-US" sz="2400" b="1" i="1">
                        <a:solidFill>
                          <a:srgbClr val="FF0000"/>
                        </a:solidFill>
                        <a:latin typeface="Cambria Math" panose="02040503050406030204" pitchFamily="18" charset="0"/>
                      </a:rPr>
                      <m:t> </m:t>
                    </m:r>
                    <m:r>
                      <a:rPr lang="en-US" sz="2400" b="1" i="1">
                        <a:solidFill>
                          <a:srgbClr val="FF0000"/>
                        </a:solidFill>
                        <a:latin typeface="Cambria Math" panose="02040503050406030204" pitchFamily="18" charset="0"/>
                      </a:rPr>
                      <m:t>𝒌𝑵</m:t>
                    </m:r>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𝒎</m:t>
                    </m:r>
                  </m:oMath>
                </a14:m>
                <a:endParaRPr lang="en-US" sz="2400" b="1" dirty="0">
                  <a:latin typeface="Times New Roman" panose="02020603050405020304" pitchFamily="18" charset="0"/>
                  <a:cs typeface="Times New Roman" panose="02020603050405020304" pitchFamily="18" charset="0"/>
                </a:endParaRPr>
              </a:p>
              <a:p>
                <a:pPr algn="l" rtl="0"/>
                <a14:m>
                  <m:oMath xmlns:m="http://schemas.openxmlformats.org/officeDocument/2006/math">
                    <m:r>
                      <m:rPr>
                        <m:sty m:val="p"/>
                      </m:rPr>
                      <a:rPr lang="ar-SA">
                        <a:latin typeface="Cambria Math" panose="02040503050406030204" pitchFamily="18" charset="0"/>
                      </a:rPr>
                      <m:t>ρ</m:t>
                    </m:r>
                    <m:r>
                      <a:rPr lang="en-US" i="1">
                        <a:latin typeface="Cambria Math" panose="02040503050406030204" pitchFamily="18" charset="0"/>
                      </a:rPr>
                      <m:t>=</m:t>
                    </m:r>
                    <m:r>
                      <a:rPr lang="en-US" b="0" i="1" smtClean="0">
                        <a:latin typeface="Cambria Math" panose="02040503050406030204" pitchFamily="18" charset="0"/>
                      </a:rPr>
                      <m:t>0</m:t>
                    </m:r>
                    <m:r>
                      <a:rPr lang="en-US" b="0" i="1" smtClean="0">
                        <a:latin typeface="Cambria Math" panose="02040503050406030204" pitchFamily="18" charset="0"/>
                      </a:rPr>
                      <m:t>.</m:t>
                    </m:r>
                    <m:r>
                      <a:rPr lang="en-US" b="0" i="1" smtClean="0">
                        <a:latin typeface="Cambria Math" panose="02040503050406030204" pitchFamily="18" charset="0"/>
                      </a:rPr>
                      <m:t>00584</m:t>
                    </m:r>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r>
                      <a:rPr lang="en-US" i="1">
                        <a:latin typeface="Cambria Math" panose="02040503050406030204" pitchFamily="18" charset="0"/>
                      </a:rPr>
                      <m:t>𝐴𝑠</m:t>
                    </m:r>
                    <m:r>
                      <a:rPr lang="en-US" i="1">
                        <a:latin typeface="Cambria Math" panose="02040503050406030204" pitchFamily="18" charset="0"/>
                      </a:rPr>
                      <m:t>=</m:t>
                    </m:r>
                    <m:r>
                      <a:rPr lang="en-US" i="1">
                        <a:latin typeface="Cambria Math" panose="02040503050406030204" pitchFamily="18" charset="0"/>
                      </a:rPr>
                      <m:t>26280</m:t>
                    </m:r>
                    <m:sSup>
                      <m:sSupPr>
                        <m:ctrlPr>
                          <a:rPr lang="en-US" i="1">
                            <a:latin typeface="Cambria Math" panose="02040503050406030204" pitchFamily="18" charset="0"/>
                          </a:rPr>
                        </m:ctrlPr>
                      </m:sSupPr>
                      <m:e>
                        <m:r>
                          <a:rPr lang="en-US" b="0" i="1" smtClean="0">
                            <a:latin typeface="Cambria Math" panose="02040503050406030204" pitchFamily="18" charset="0"/>
                          </a:rPr>
                          <m:t> </m:t>
                        </m:r>
                        <m:r>
                          <a:rPr lang="en-US" i="1">
                            <a:latin typeface="Cambria Math" panose="02040503050406030204" pitchFamily="18" charset="0"/>
                          </a:rPr>
                          <m:t>𝑚𝑚</m:t>
                        </m:r>
                      </m:e>
                      <m:sup>
                        <m:r>
                          <a:rPr lang="en-US" i="1">
                            <a:latin typeface="Cambria Math" panose="02040503050406030204" pitchFamily="18" charset="0"/>
                          </a:rPr>
                          <m:t>2</m:t>
                        </m:r>
                      </m:sup>
                    </m:sSup>
                    <m:r>
                      <a:rPr lang="en-US" i="1">
                        <a:latin typeface="Cambria Math" panose="02040503050406030204" pitchFamily="18" charset="0"/>
                      </a:rPr>
                      <m:t>/ </m:t>
                    </m:r>
                    <m:r>
                      <a:rPr lang="en-US" i="1">
                        <a:latin typeface="Cambria Math" panose="02040503050406030204" pitchFamily="18" charset="0"/>
                      </a:rPr>
                      <m:t>5</m:t>
                    </m:r>
                    <m:r>
                      <a:rPr lang="en-US" i="1">
                        <a:latin typeface="Cambria Math" panose="02040503050406030204" pitchFamily="18" charset="0"/>
                      </a:rPr>
                      <m:t>𝑚</m:t>
                    </m:r>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r>
                      <a:rPr lang="en-US" sz="2400" b="1" i="1" smtClean="0">
                        <a:latin typeface="Cambria Math" panose="02040503050406030204" pitchFamily="18" charset="0"/>
                      </a:rPr>
                      <m:t>𝟏𝟏</m:t>
                    </m:r>
                    <m:r>
                      <a:rPr lang="en-US" sz="2400" b="1" i="1" smtClean="0">
                        <a:latin typeface="Cambria Math" panose="02040503050406030204" pitchFamily="18" charset="0"/>
                      </a:rPr>
                      <m:t> </m:t>
                    </m:r>
                    <m:r>
                      <a:rPr lang="en-US" sz="2400" b="1" i="1">
                        <a:latin typeface="Cambria Math" panose="02040503050406030204" pitchFamily="18" charset="0"/>
                      </a:rPr>
                      <m:t>∅</m:t>
                    </m:r>
                    <m:r>
                      <a:rPr lang="en-US" sz="2400" b="1" i="1" smtClean="0">
                        <a:latin typeface="Cambria Math" panose="02040503050406030204" pitchFamily="18" charset="0"/>
                      </a:rPr>
                      <m:t> </m:t>
                    </m:r>
                    <m:r>
                      <a:rPr lang="en-US" sz="2400" b="1" i="1" smtClean="0">
                        <a:latin typeface="Cambria Math" panose="02040503050406030204" pitchFamily="18" charset="0"/>
                      </a:rPr>
                      <m:t>𝟐𝟓</m:t>
                    </m:r>
                    <m:r>
                      <a:rPr lang="en-US" sz="2400" b="1" i="1">
                        <a:latin typeface="Cambria Math" panose="02040503050406030204" pitchFamily="18" charset="0"/>
                      </a:rPr>
                      <m:t> /</m:t>
                    </m:r>
                    <m:r>
                      <a:rPr lang="en-US" sz="2400" b="1" i="1">
                        <a:latin typeface="Cambria Math" panose="02040503050406030204" pitchFamily="18" charset="0"/>
                      </a:rPr>
                      <m:t>𝒎</m:t>
                    </m:r>
                  </m:oMath>
                </a14:m>
                <a:endParaRPr lang="en-US"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Top bars:</a:t>
                </a:r>
                <a:r>
                  <a:rPr lang="es-ES" b="1" dirty="0">
                    <a:latin typeface="Times New Roman" panose="02020603050405020304" pitchFamily="18" charset="0"/>
                    <a:cs typeface="Times New Roman" panose="02020603050405020304" pitchFamily="18" charset="0"/>
                  </a:rPr>
                  <a:t> 1∅16/200 mm </a:t>
                </a:r>
              </a:p>
              <a:p>
                <a:pPr algn="l" rtl="0"/>
                <a:r>
                  <a:rPr lang="es-ES" dirty="0">
                    <a:latin typeface="Times New Roman" panose="02020603050405020304" pitchFamily="18" charset="0"/>
                    <a:cs typeface="Times New Roman" panose="02020603050405020304" pitchFamily="18" charset="0"/>
                  </a:rPr>
                  <a:t>Transverse bars</a:t>
                </a:r>
                <a:r>
                  <a:rPr lang="es-ES">
                    <a:latin typeface="Times New Roman" panose="02020603050405020304" pitchFamily="18" charset="0"/>
                    <a:cs typeface="Times New Roman" panose="02020603050405020304" pitchFamily="18" charset="0"/>
                  </a:rPr>
                  <a:t>: </a:t>
                </a:r>
                <a:r>
                  <a:rPr lang="es-ES" b="1">
                    <a:latin typeface="Times New Roman" panose="02020603050405020304" pitchFamily="18" charset="0"/>
                    <a:cs typeface="Times New Roman" panose="02020603050405020304" pitchFamily="18" charset="0"/>
                  </a:rPr>
                  <a:t>1</a:t>
                </a:r>
                <a:r>
                  <a:rPr lang="es-ES" b="1" dirty="0">
                    <a:latin typeface="Times New Roman" panose="02020603050405020304" pitchFamily="18" charset="0"/>
                    <a:cs typeface="Times New Roman" panose="02020603050405020304" pitchFamily="18" charset="0"/>
                  </a:rPr>
                  <a:t>∅16/200 mm </a:t>
                </a:r>
                <a:endParaRPr lang="ar-SA" b="1" dirty="0">
                  <a:latin typeface="Times New Roman" panose="02020603050405020304" pitchFamily="18" charset="0"/>
                  <a:cs typeface="Times New Roman" panose="02020603050405020304" pitchFamily="18" charset="0"/>
                </a:endParaRPr>
              </a:p>
              <a:p>
                <a:endParaRPr lang="ar-SA" dirty="0"/>
              </a:p>
            </p:txBody>
          </p:sp>
        </mc:Choice>
        <mc:Fallback>
          <p:sp>
            <p:nvSpPr>
              <p:cNvPr id="3" name="عنصر نائب للمحتوى 2">
                <a:extLst>
                  <a:ext uri="{FF2B5EF4-FFF2-40B4-BE49-F238E27FC236}">
                    <a16:creationId xmlns:a16="http://schemas.microsoft.com/office/drawing/2014/main" id="{35E8D4B0-3312-4BE3-832C-1FB29F3B5FE9}"/>
                  </a:ext>
                </a:extLst>
              </p:cNvPr>
              <p:cNvSpPr>
                <a:spLocks noGrp="1" noRot="1" noChangeAspect="1" noMove="1" noResize="1" noEditPoints="1" noAdjustHandles="1" noChangeArrowheads="1" noChangeShapeType="1" noTextEdit="1"/>
              </p:cNvSpPr>
              <p:nvPr>
                <p:ph idx="1"/>
              </p:nvPr>
            </p:nvSpPr>
            <p:spPr>
              <a:xfrm>
                <a:off x="1371600" y="1485901"/>
                <a:ext cx="9601200" cy="4367212"/>
              </a:xfrm>
              <a:blipFill>
                <a:blip r:embed="rId2"/>
                <a:stretch>
                  <a:fillRect l="-889" t="-1257"/>
                </a:stretch>
              </a:blipFill>
            </p:spPr>
            <p:txBody>
              <a:bodyPr/>
              <a:lstStyle/>
              <a:p>
                <a:r>
                  <a:rPr lang="ar-EG">
                    <a:noFill/>
                  </a:rPr>
                  <a:t> </a:t>
                </a:r>
              </a:p>
            </p:txBody>
          </p:sp>
        </mc:Fallback>
      </mc:AlternateContent>
      <p:pic>
        <p:nvPicPr>
          <p:cNvPr id="4" name="صورة 3">
            <a:extLst>
              <a:ext uri="{FF2B5EF4-FFF2-40B4-BE49-F238E27FC236}">
                <a16:creationId xmlns:a16="http://schemas.microsoft.com/office/drawing/2014/main" id="{DF389611-CF0B-41ED-9F1F-3895C446BCBA}"/>
              </a:ext>
            </a:extLst>
          </p:cNvPr>
          <p:cNvPicPr>
            <a:picLocks noChangeAspect="1"/>
          </p:cNvPicPr>
          <p:nvPr/>
        </p:nvPicPr>
        <p:blipFill>
          <a:blip r:embed="rId3"/>
          <a:stretch>
            <a:fillRect/>
          </a:stretch>
        </p:blipFill>
        <p:spPr>
          <a:xfrm>
            <a:off x="6172200" y="2119616"/>
            <a:ext cx="5828773" cy="2178517"/>
          </a:xfrm>
          <a:prstGeom prst="rect">
            <a:avLst/>
          </a:prstGeom>
        </p:spPr>
      </p:pic>
    </p:spTree>
    <p:extLst>
      <p:ext uri="{BB962C8B-B14F-4D97-AF65-F5344CB8AC3E}">
        <p14:creationId xmlns:p14="http://schemas.microsoft.com/office/powerpoint/2010/main" val="4116802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5A77EC2-9012-49CE-A33A-634032845253}"/>
              </a:ext>
            </a:extLst>
          </p:cNvPr>
          <p:cNvPicPr>
            <a:picLocks noChangeAspect="1"/>
          </p:cNvPicPr>
          <p:nvPr/>
        </p:nvPicPr>
        <p:blipFill rotWithShape="1">
          <a:blip r:embed="rId2">
            <a:extLst>
              <a:ext uri="{28A0092B-C50C-407E-A947-70E740481C1C}">
                <a14:useLocalDpi xmlns:a14="http://schemas.microsoft.com/office/drawing/2010/main" val="0"/>
              </a:ext>
            </a:extLst>
          </a:blip>
          <a:srcRect l="9136" t="6800" r="8221" b="12074"/>
          <a:stretch/>
        </p:blipFill>
        <p:spPr>
          <a:xfrm>
            <a:off x="6905625" y="1735165"/>
            <a:ext cx="5076908" cy="3141186"/>
          </a:xfrm>
          <a:prstGeom prst="rect">
            <a:avLst/>
          </a:prstGeom>
          <a:ln>
            <a:noFill/>
          </a:ln>
          <a:effectLst>
            <a:outerShdw blurRad="292100" dist="139700" dir="2700000" algn="tl" rotWithShape="0">
              <a:srgbClr val="333333">
                <a:alpha val="65000"/>
              </a:srgbClr>
            </a:outerShdw>
          </a:effectLst>
        </p:spPr>
      </p:pic>
      <p:pic>
        <p:nvPicPr>
          <p:cNvPr id="3" name="صورة 4">
            <a:extLst>
              <a:ext uri="{FF2B5EF4-FFF2-40B4-BE49-F238E27FC236}">
                <a16:creationId xmlns:a16="http://schemas.microsoft.com/office/drawing/2014/main" id="{C36FC22B-8B13-4DD3-8B1F-282B91293974}"/>
              </a:ext>
            </a:extLst>
          </p:cNvPr>
          <p:cNvPicPr>
            <a:picLocks noChangeAspect="1"/>
          </p:cNvPicPr>
          <p:nvPr/>
        </p:nvPicPr>
        <p:blipFill>
          <a:blip r:embed="rId3"/>
          <a:stretch>
            <a:fillRect/>
          </a:stretch>
        </p:blipFill>
        <p:spPr>
          <a:xfrm>
            <a:off x="838199" y="1858407"/>
            <a:ext cx="5828773" cy="2894702"/>
          </a:xfrm>
          <a:prstGeom prst="rect">
            <a:avLst/>
          </a:prstGeom>
        </p:spPr>
      </p:pic>
    </p:spTree>
    <p:extLst>
      <p:ext uri="{BB962C8B-B14F-4D97-AF65-F5344CB8AC3E}">
        <p14:creationId xmlns:p14="http://schemas.microsoft.com/office/powerpoint/2010/main" val="39971241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238">
            <a:extLst>
              <a:ext uri="{FF2B5EF4-FFF2-40B4-BE49-F238E27FC236}">
                <a16:creationId xmlns:a16="http://schemas.microsoft.com/office/drawing/2014/main" id="{B5829206-123C-419C-9161-4ACA0A29FA9A}"/>
              </a:ext>
            </a:extLst>
          </p:cNvPr>
          <p:cNvPicPr/>
          <p:nvPr/>
        </p:nvPicPr>
        <p:blipFill>
          <a:blip r:embed="rId2">
            <a:extLst>
              <a:ext uri="{28A0092B-C50C-407E-A947-70E740481C1C}">
                <a14:useLocalDpi xmlns:a14="http://schemas.microsoft.com/office/drawing/2010/main" val="0"/>
              </a:ext>
            </a:extLst>
          </a:blip>
          <a:stretch>
            <a:fillRect/>
          </a:stretch>
        </p:blipFill>
        <p:spPr>
          <a:xfrm>
            <a:off x="3986688" y="284797"/>
            <a:ext cx="4218623" cy="628840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229714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FF3446F-95D0-4C98-9930-E156AF12281F}"/>
              </a:ext>
            </a:extLst>
          </p:cNvPr>
          <p:cNvSpPr>
            <a:spLocks noGrp="1"/>
          </p:cNvSpPr>
          <p:nvPr>
            <p:ph type="title"/>
          </p:nvPr>
        </p:nvSpPr>
        <p:spPr>
          <a:xfrm>
            <a:off x="1371600" y="561975"/>
            <a:ext cx="9601200" cy="1609725"/>
          </a:xfrm>
        </p:spPr>
        <p:txBody>
          <a:bodyPr/>
          <a:lstStyle/>
          <a:p>
            <a:pPr algn="ctr"/>
            <a:r>
              <a:rPr lang="en-US" b="1" u="sng" dirty="0">
                <a:latin typeface="Times New Roman" panose="02020603050405020304" pitchFamily="18" charset="0"/>
                <a:cs typeface="Times New Roman" panose="02020603050405020304" pitchFamily="18" charset="0"/>
              </a:rPr>
              <a:t>Design of underpass</a:t>
            </a:r>
            <a:endParaRPr lang="ar-SA" u="sng" dirty="0">
              <a:latin typeface="Times New Roman" panose="02020603050405020304" pitchFamily="18" charset="0"/>
              <a:cs typeface="Times New Roman" panose="02020603050405020304" pitchFamily="18" charset="0"/>
            </a:endParaRPr>
          </a:p>
        </p:txBody>
      </p:sp>
      <p:pic>
        <p:nvPicPr>
          <p:cNvPr id="4" name="Picture 2" descr="Image result for design of underpass">
            <a:extLst>
              <a:ext uri="{FF2B5EF4-FFF2-40B4-BE49-F238E27FC236}">
                <a16:creationId xmlns:a16="http://schemas.microsoft.com/office/drawing/2014/main" id="{8B83FE62-A7EB-4C7A-B0AA-4EBC4D3F872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70767" y="1428750"/>
            <a:ext cx="7602866" cy="5069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32009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E13F09D-FE83-4A70-ACAD-D548E4896F92}"/>
              </a:ext>
            </a:extLst>
          </p:cNvPr>
          <p:cNvSpPr>
            <a:spLocks noGrp="1"/>
          </p:cNvSpPr>
          <p:nvPr>
            <p:ph type="title"/>
          </p:nvPr>
        </p:nvSpPr>
        <p:spPr>
          <a:xfrm>
            <a:off x="1371600" y="685800"/>
            <a:ext cx="9601200" cy="1123950"/>
          </a:xfrm>
        </p:spPr>
        <p:txBody>
          <a:bodyPr/>
          <a:lstStyle/>
          <a:p>
            <a:pPr algn="ctr"/>
            <a:r>
              <a:rPr lang="en-US" b="1" u="sng" dirty="0">
                <a:latin typeface="Times New Roman" panose="02020603050405020304" pitchFamily="18" charset="0"/>
                <a:cs typeface="Times New Roman" panose="02020603050405020304" pitchFamily="18" charset="0"/>
              </a:rPr>
              <a:t>Retaining wall design </a:t>
            </a:r>
            <a:endParaRPr lang="ar-SA" u="sng" dirty="0">
              <a:latin typeface="Times New Roman" panose="02020603050405020304" pitchFamily="18" charset="0"/>
              <a:cs typeface="Times New Roman" panose="02020603050405020304" pitchFamily="18" charset="0"/>
            </a:endParaRPr>
          </a:p>
        </p:txBody>
      </p:sp>
      <p:pic>
        <p:nvPicPr>
          <p:cNvPr id="4" name="Picture 2" descr="Image result for retaining wall design">
            <a:extLst>
              <a:ext uri="{FF2B5EF4-FFF2-40B4-BE49-F238E27FC236}">
                <a16:creationId xmlns:a16="http://schemas.microsoft.com/office/drawing/2014/main" id="{EF4B6E2B-8D84-48D3-AF53-CDC9A60B5F5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04949" y="1743075"/>
            <a:ext cx="9812547" cy="37147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87506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92377CF-F36E-4A8A-AD8D-1BA75B365D23}"/>
              </a:ext>
            </a:extLst>
          </p:cNvPr>
          <p:cNvSpPr>
            <a:spLocks noGrp="1"/>
          </p:cNvSpPr>
          <p:nvPr>
            <p:ph type="title"/>
          </p:nvPr>
        </p:nvSpPr>
        <p:spPr/>
        <p:txBody>
          <a:bodyPr/>
          <a:lstStyle/>
          <a:p>
            <a:pPr algn="ctr"/>
            <a:r>
              <a:rPr lang="en-US" b="1" u="sng" dirty="0">
                <a:latin typeface="Times New Roman" panose="02020603050405020304" pitchFamily="18" charset="0"/>
                <a:cs typeface="Times New Roman" panose="02020603050405020304" pitchFamily="18" charset="0"/>
              </a:rPr>
              <a:t>loads on Retaining wall</a:t>
            </a:r>
            <a:endParaRPr lang="ar-SA" u="sng" dirty="0">
              <a:latin typeface="Times New Roman" panose="02020603050405020304" pitchFamily="18" charset="0"/>
              <a:cs typeface="Times New Roman" panose="02020603050405020304" pitchFamily="18" charset="0"/>
            </a:endParaRPr>
          </a:p>
        </p:txBody>
      </p:sp>
      <p:pic>
        <p:nvPicPr>
          <p:cNvPr id="4" name="صورة 264">
            <a:extLst>
              <a:ext uri="{FF2B5EF4-FFF2-40B4-BE49-F238E27FC236}">
                <a16:creationId xmlns:a16="http://schemas.microsoft.com/office/drawing/2014/main" id="{518A58B5-1487-4C1A-9E1C-32DE84000EDB}"/>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679508" y="2381225"/>
            <a:ext cx="4738483" cy="2153100"/>
          </a:xfrm>
          <a:prstGeom prst="rect">
            <a:avLst/>
          </a:prstGeom>
          <a:ln>
            <a:noFill/>
          </a:ln>
          <a:effectLst>
            <a:outerShdw blurRad="292100" dist="139700" dir="2700000" algn="tl" rotWithShape="0">
              <a:srgbClr val="333333">
                <a:alpha val="65000"/>
              </a:srgbClr>
            </a:outerShdw>
          </a:effectLst>
        </p:spPr>
      </p:pic>
      <p:pic>
        <p:nvPicPr>
          <p:cNvPr id="5" name="Content Placeholder 4" descr="http://risa.com/news/wp-content/uploads/2012/05/Retaining-Wall-Modeling6.gif">
            <a:extLst>
              <a:ext uri="{FF2B5EF4-FFF2-40B4-BE49-F238E27FC236}">
                <a16:creationId xmlns:a16="http://schemas.microsoft.com/office/drawing/2014/main" id="{05B2A040-34EA-44A0-AE5F-FF869113D43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8355"/>
          <a:stretch/>
        </p:blipFill>
        <p:spPr bwMode="auto">
          <a:xfrm>
            <a:off x="1826683" y="1800113"/>
            <a:ext cx="3962399" cy="37061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93804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58B615E-122D-4960-9CAC-7462864154D0}"/>
              </a:ext>
            </a:extLst>
          </p:cNvPr>
          <p:cNvSpPr>
            <a:spLocks noGrp="1"/>
          </p:cNvSpPr>
          <p:nvPr>
            <p:ph type="title"/>
          </p:nvPr>
        </p:nvSpPr>
        <p:spPr>
          <a:xfrm>
            <a:off x="1371600" y="266700"/>
            <a:ext cx="9601200" cy="1905000"/>
          </a:xfrm>
        </p:spPr>
        <p:txBody>
          <a:bodyPr/>
          <a:lstStyle/>
          <a:p>
            <a:pPr algn="ctr"/>
            <a:r>
              <a:rPr lang="en-US" b="1" u="sng" dirty="0">
                <a:latin typeface="Times New Roman" panose="02020603050405020304" pitchFamily="18" charset="0"/>
                <a:cs typeface="Times New Roman" panose="02020603050405020304" pitchFamily="18" charset="0"/>
              </a:rPr>
              <a:t>Checked for stability </a:t>
            </a:r>
            <a:endParaRPr lang="ar-SA" u="sng" dirty="0">
              <a:latin typeface="Times New Roman" panose="02020603050405020304" pitchFamily="18" charset="0"/>
              <a:cs typeface="Times New Roman" panose="02020603050405020304" pitchFamily="18" charset="0"/>
            </a:endParaRPr>
          </a:p>
        </p:txBody>
      </p:sp>
      <p:pic>
        <p:nvPicPr>
          <p:cNvPr id="4" name="صورة 266">
            <a:extLst>
              <a:ext uri="{FF2B5EF4-FFF2-40B4-BE49-F238E27FC236}">
                <a16:creationId xmlns:a16="http://schemas.microsoft.com/office/drawing/2014/main" id="{B7DC1A7A-0329-45EA-AB96-1807759C3D90}"/>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58530" y="1428750"/>
            <a:ext cx="5274939" cy="50673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846825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DA76-C359-4BD6-98C6-C74459248A59}"/>
              </a:ext>
            </a:extLst>
          </p:cNvPr>
          <p:cNvSpPr>
            <a:spLocks noGrp="1"/>
          </p:cNvSpPr>
          <p:nvPr>
            <p:ph type="title"/>
          </p:nvPr>
        </p:nvSpPr>
        <p:spPr>
          <a:xfrm flipV="1">
            <a:off x="1371600" y="123825"/>
            <a:ext cx="9601200" cy="561975"/>
          </a:xfrm>
        </p:spPr>
        <p:txBody>
          <a:bodyPr>
            <a:normAutofit fontScale="90000"/>
          </a:bodyPr>
          <a:lstStyle/>
          <a:p>
            <a:endParaRPr lang="ar-EG" dirty="0"/>
          </a:p>
        </p:txBody>
      </p:sp>
      <p:sp>
        <p:nvSpPr>
          <p:cNvPr id="3" name="Content Placeholder 2">
            <a:extLst>
              <a:ext uri="{FF2B5EF4-FFF2-40B4-BE49-F238E27FC236}">
                <a16:creationId xmlns:a16="http://schemas.microsoft.com/office/drawing/2014/main" id="{F9DC7164-F8BB-40E4-8D17-180D236DF7B2}"/>
              </a:ext>
            </a:extLst>
          </p:cNvPr>
          <p:cNvSpPr>
            <a:spLocks noGrp="1"/>
          </p:cNvSpPr>
          <p:nvPr>
            <p:ph sz="half" idx="1"/>
          </p:nvPr>
        </p:nvSpPr>
        <p:spPr>
          <a:xfrm>
            <a:off x="1371600" y="1085850"/>
            <a:ext cx="4447786" cy="4781551"/>
          </a:xfrm>
        </p:spPr>
        <p:txBody>
          <a:bodyPr/>
          <a:lstStyle/>
          <a:p>
            <a:pPr algn="l" rtl="0"/>
            <a:r>
              <a:rPr lang="en-US" sz="2800" b="1" u="sng" dirty="0">
                <a:latin typeface="Times New Roman" panose="02020603050405020304" pitchFamily="18" charset="0"/>
                <a:cs typeface="Times New Roman" panose="02020603050405020304" pitchFamily="18" charset="0"/>
              </a:rPr>
              <a:t>Overturning and sliding:</a:t>
            </a:r>
          </a:p>
          <a:p>
            <a:endParaRPr lang="ar-EG" dirty="0"/>
          </a:p>
        </p:txBody>
      </p:sp>
      <mc:AlternateContent xmlns:mc="http://schemas.openxmlformats.org/markup-compatibility/2006">
        <mc:Choice xmlns:a14="http://schemas.microsoft.com/office/drawing/2010/main" Requires="a14">
          <p:sp>
            <p:nvSpPr>
              <p:cNvPr id="4" name="Content Placeholder 3">
                <a:extLst>
                  <a:ext uri="{FF2B5EF4-FFF2-40B4-BE49-F238E27FC236}">
                    <a16:creationId xmlns:a16="http://schemas.microsoft.com/office/drawing/2014/main" id="{34F4CC45-BDFF-4B43-BF79-AF50A439BA53}"/>
                  </a:ext>
                </a:extLst>
              </p:cNvPr>
              <p:cNvSpPr>
                <a:spLocks noGrp="1"/>
              </p:cNvSpPr>
              <p:nvPr>
                <p:ph sz="half" idx="2"/>
              </p:nvPr>
            </p:nvSpPr>
            <p:spPr>
              <a:xfrm>
                <a:off x="6877049" y="1085849"/>
                <a:ext cx="4096139" cy="4781551"/>
              </a:xfrm>
            </p:spPr>
            <p:txBody>
              <a:bodyPr/>
              <a:lstStyle/>
              <a:p>
                <a:pPr algn="l" rtl="0"/>
                <a:r>
                  <a:rPr lang="en-US" sz="2800" b="1" u="sng" dirty="0">
                    <a:latin typeface="Times New Roman" panose="02020603050405020304" pitchFamily="18" charset="0"/>
                    <a:cs typeface="Times New Roman" panose="02020603050405020304" pitchFamily="18" charset="0"/>
                  </a:rPr>
                  <a:t>Bearing:</a:t>
                </a:r>
              </a:p>
              <a:p>
                <a:pPr marL="0" indent="0" algn="l" rtl="0">
                  <a:buNone/>
                </a:pPr>
                <a:endParaRPr lang="en-US"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б =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𝑅</m:t>
                        </m:r>
                      </m:num>
                      <m:den>
                        <m:r>
                          <a:rPr lang="en-US" i="1">
                            <a:latin typeface="Cambria Math" panose="02040503050406030204" pitchFamily="18" charset="0"/>
                          </a:rPr>
                          <m:t>𝐴</m:t>
                        </m:r>
                      </m:den>
                    </m:f>
                  </m:oMath>
                </a14:m>
                <a:r>
                  <a:rPr lang="en-US" dirty="0">
                    <a:latin typeface="Times New Roman" panose="02020603050405020304" pitchFamily="18" charset="0"/>
                    <a:cs typeface="Times New Roman" panose="02020603050405020304" pitchFamily="18" charset="0"/>
                  </a:rPr>
                  <a:t> </a:t>
                </a:r>
                <a14:m>
                  <m:oMath xmlns:m="http://schemas.openxmlformats.org/officeDocument/2006/math">
                    <m:r>
                      <a:rPr lang="en-US" i="1">
                        <a:latin typeface="Cambria Math" panose="02040503050406030204" pitchFamily="18" charset="0"/>
                      </a:rPr>
                      <m:t>∓</m:t>
                    </m:r>
                  </m:oMath>
                </a14:m>
                <a:r>
                  <a:rPr lang="en-US"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𝑀𝑐</m:t>
                        </m:r>
                      </m:num>
                      <m:den>
                        <m:r>
                          <a:rPr lang="en-US" i="1">
                            <a:latin typeface="Cambria Math" panose="02040503050406030204" pitchFamily="18" charset="0"/>
                          </a:rPr>
                          <m:t>𝐼</m:t>
                        </m:r>
                      </m:den>
                    </m:f>
                  </m:oMath>
                </a14:m>
                <a:r>
                  <a:rPr lang="en-US" dirty="0">
                    <a:latin typeface="Times New Roman" panose="02020603050405020304" pitchFamily="18" charset="0"/>
                    <a:cs typeface="Times New Roman" panose="02020603050405020304" pitchFamily="18" charset="0"/>
                  </a:rPr>
                  <a:t> </a:t>
                </a:r>
                <a14:m>
                  <m:oMath xmlns:m="http://schemas.openxmlformats.org/officeDocument/2006/math">
                    <m:r>
                      <a:rPr lang="en-US" i="1">
                        <a:latin typeface="Cambria Math" panose="02040503050406030204" pitchFamily="18" charset="0"/>
                      </a:rPr>
                      <m:t>≤</m:t>
                    </m:r>
                  </m:oMath>
                </a14:m>
                <a:r>
                  <a:rPr lang="en-US"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𝑞</m:t>
                        </m:r>
                      </m:e>
                      <m:sub>
                        <m:r>
                          <a:rPr lang="en-US" i="1">
                            <a:latin typeface="Cambria Math" panose="02040503050406030204" pitchFamily="18" charset="0"/>
                          </a:rPr>
                          <m:t>𝑎𝑙𝑙𝑜𝑤𝑎𝑏𝑙𝑒</m:t>
                        </m:r>
                      </m:sub>
                    </m:sSub>
                  </m:oMath>
                </a14:m>
                <a:r>
                  <a:rPr lang="en-US" dirty="0">
                    <a:latin typeface="Times New Roman" panose="02020603050405020304" pitchFamily="18" charset="0"/>
                    <a:cs typeface="Times New Roman" panose="02020603050405020304" pitchFamily="18" charset="0"/>
                  </a:rPr>
                  <a:t> </a:t>
                </a:r>
              </a:p>
              <a:p>
                <a:pPr algn="l" rtl="0"/>
                <a:r>
                  <a:rPr lang="en-US" dirty="0">
                    <a:latin typeface="Times New Roman" panose="02020603050405020304" pitchFamily="18" charset="0"/>
                    <a:cs typeface="Times New Roman" panose="02020603050405020304" pitchFamily="18" charset="0"/>
                  </a:rPr>
                  <a:t>б = </a:t>
                </a:r>
                <a14:m>
                  <m:oMath xmlns:m="http://schemas.openxmlformats.org/officeDocument/2006/math">
                    <m:r>
                      <a:rPr lang="en-US" i="1">
                        <a:latin typeface="Cambria Math" panose="02040503050406030204" pitchFamily="18" charset="0"/>
                      </a:rPr>
                      <m:t>−</m:t>
                    </m:r>
                    <m:r>
                      <a:rPr lang="en-US" i="1">
                        <a:latin typeface="Cambria Math" panose="02040503050406030204" pitchFamily="18" charset="0"/>
                      </a:rPr>
                      <m:t>162</m:t>
                    </m:r>
                    <m:r>
                      <a:rPr lang="en-US" i="1">
                        <a:latin typeface="Cambria Math" panose="02040503050406030204" pitchFamily="18" charset="0"/>
                      </a:rPr>
                      <m:t>.</m:t>
                    </m:r>
                    <m:r>
                      <a:rPr lang="en-US" i="1">
                        <a:latin typeface="Cambria Math" panose="02040503050406030204" pitchFamily="18" charset="0"/>
                      </a:rPr>
                      <m:t>07</m:t>
                    </m:r>
                  </m:oMath>
                </a14:m>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kN</a:t>
                </a:r>
                <a:r>
                  <a:rPr lang="en-US" dirty="0">
                    <a:latin typeface="Times New Roman" panose="02020603050405020304" pitchFamily="18" charset="0"/>
                    <a:cs typeface="Times New Roman" panose="02020603050405020304" pitchFamily="18" charset="0"/>
                  </a:rPr>
                  <a:t>/</a:t>
                </a:r>
                <a14:m>
                  <m:oMath xmlns:m="http://schemas.openxmlformats.org/officeDocument/2006/math">
                    <m:sSup>
                      <m:sSupPr>
                        <m:ctrlPr>
                          <a:rPr lang="en-US" i="1">
                            <a:latin typeface="Cambria Math" panose="02040503050406030204" pitchFamily="18" charset="0"/>
                          </a:rPr>
                        </m:ctrlPr>
                      </m:sSupPr>
                      <m:e>
                        <m:r>
                          <m:rPr>
                            <m:sty m:val="p"/>
                          </m:rPr>
                          <a:rPr lang="en-US">
                            <a:latin typeface="Cambria Math" panose="02040503050406030204" pitchFamily="18" charset="0"/>
                          </a:rPr>
                          <m:t>m</m:t>
                        </m:r>
                      </m:e>
                      <m:sup>
                        <m:r>
                          <a:rPr lang="en-US">
                            <a:latin typeface="Cambria Math" panose="02040503050406030204" pitchFamily="18" charset="0"/>
                          </a:rPr>
                          <m:t>2</m:t>
                        </m:r>
                      </m:sup>
                    </m:sSup>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𝑞</m:t>
                        </m:r>
                      </m:e>
                      <m:sub>
                        <m:r>
                          <a:rPr lang="en-US" i="1">
                            <a:latin typeface="Cambria Math" panose="02040503050406030204" pitchFamily="18" charset="0"/>
                          </a:rPr>
                          <m:t>𝑎𝑙𝑙𝑜𝑤𝑎𝑏𝑙𝑒</m:t>
                        </m:r>
                      </m:sub>
                    </m:sSub>
                  </m:oMath>
                </a14:m>
                <a:r>
                  <a:rPr lang="en-US" dirty="0">
                    <a:latin typeface="Times New Roman" panose="02020603050405020304" pitchFamily="18" charset="0"/>
                    <a:cs typeface="Times New Roman" panose="02020603050405020304" pitchFamily="18" charset="0"/>
                  </a:rPr>
                  <a:t> =180 kN/</a:t>
                </a:r>
                <a14:m>
                  <m:oMath xmlns:m="http://schemas.openxmlformats.org/officeDocument/2006/math">
                    <m:sSup>
                      <m:sSupPr>
                        <m:ctrlPr>
                          <a:rPr lang="en-US" i="1">
                            <a:latin typeface="Cambria Math" panose="02040503050406030204" pitchFamily="18" charset="0"/>
                          </a:rPr>
                        </m:ctrlPr>
                      </m:sSupPr>
                      <m:e>
                        <m:r>
                          <m:rPr>
                            <m:sty m:val="p"/>
                          </m:rPr>
                          <a:rPr lang="en-US">
                            <a:latin typeface="Cambria Math" panose="02040503050406030204" pitchFamily="18" charset="0"/>
                          </a:rPr>
                          <m:t>m</m:t>
                        </m:r>
                      </m:e>
                      <m:sup>
                        <m:r>
                          <a:rPr lang="en-US">
                            <a:latin typeface="Cambria Math" panose="02040503050406030204" pitchFamily="18" charset="0"/>
                          </a:rPr>
                          <m:t>2</m:t>
                        </m:r>
                      </m:sup>
                    </m:sSup>
                  </m:oMath>
                </a14:m>
                <a:endParaRPr lang="ar-EG" dirty="0">
                  <a:latin typeface="Times New Roman" panose="02020603050405020304" pitchFamily="18" charset="0"/>
                  <a:cs typeface="Times New Roman" panose="02020603050405020304" pitchFamily="18" charset="0"/>
                </a:endParaRPr>
              </a:p>
              <a:p>
                <a:endParaRPr lang="ar-EG" dirty="0"/>
              </a:p>
            </p:txBody>
          </p:sp>
        </mc:Choice>
        <mc:Fallback>
          <p:sp>
            <p:nvSpPr>
              <p:cNvPr id="4" name="Content Placeholder 3">
                <a:extLst>
                  <a:ext uri="{FF2B5EF4-FFF2-40B4-BE49-F238E27FC236}">
                    <a16:creationId xmlns:a16="http://schemas.microsoft.com/office/drawing/2014/main" id="{34F4CC45-BDFF-4B43-BF79-AF50A439BA53}"/>
                  </a:ext>
                </a:extLst>
              </p:cNvPr>
              <p:cNvSpPr>
                <a:spLocks noGrp="1" noRot="1" noChangeAspect="1" noMove="1" noResize="1" noEditPoints="1" noAdjustHandles="1" noChangeArrowheads="1" noChangeShapeType="1" noTextEdit="1"/>
              </p:cNvSpPr>
              <p:nvPr>
                <p:ph sz="half" idx="2"/>
              </p:nvPr>
            </p:nvSpPr>
            <p:spPr>
              <a:xfrm>
                <a:off x="6877049" y="1085849"/>
                <a:ext cx="4096139" cy="4781551"/>
              </a:xfrm>
              <a:blipFill>
                <a:blip r:embed="rId2"/>
                <a:stretch>
                  <a:fillRect l="-2679" t="-1783"/>
                </a:stretch>
              </a:blipFill>
            </p:spPr>
            <p:txBody>
              <a:bodyPr/>
              <a:lstStyle/>
              <a:p>
                <a:r>
                  <a:rPr lang="ar-EG">
                    <a:noFill/>
                  </a:rPr>
                  <a:t> </a:t>
                </a:r>
              </a:p>
            </p:txBody>
          </p:sp>
        </mc:Fallback>
      </mc:AlternateContent>
      <p:pic>
        <p:nvPicPr>
          <p:cNvPr id="5" name="صورة 264">
            <a:extLst>
              <a:ext uri="{FF2B5EF4-FFF2-40B4-BE49-F238E27FC236}">
                <a16:creationId xmlns:a16="http://schemas.microsoft.com/office/drawing/2014/main" id="{84D0CB9F-190B-4C53-8632-E487E4FA27E5}"/>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1295400" y="2222499"/>
            <a:ext cx="5181600" cy="37084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234571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8DA76-1161-4FF8-BC99-33A496622C1E}"/>
              </a:ext>
            </a:extLst>
          </p:cNvPr>
          <p:cNvSpPr>
            <a:spLocks noGrp="1"/>
          </p:cNvSpPr>
          <p:nvPr>
            <p:ph type="title"/>
          </p:nvPr>
        </p:nvSpPr>
        <p:spPr>
          <a:xfrm>
            <a:off x="1371600" y="685800"/>
            <a:ext cx="9601200" cy="1095375"/>
          </a:xfrm>
        </p:spPr>
        <p:txBody>
          <a:bodyPr/>
          <a:lstStyle/>
          <a:p>
            <a:pPr algn="ctr"/>
            <a:r>
              <a:rPr lang="en-US" b="1" u="sng" dirty="0">
                <a:latin typeface="Times New Roman" panose="02020603050405020304" pitchFamily="18" charset="0"/>
                <a:cs typeface="Times New Roman" panose="02020603050405020304" pitchFamily="18" charset="0"/>
              </a:rPr>
              <a:t>Cross section </a:t>
            </a:r>
            <a:endParaRPr lang="ar-EG" u="sng" dirty="0">
              <a:latin typeface="Times New Roman" panose="02020603050405020304" pitchFamily="18" charset="0"/>
              <a:cs typeface="Times New Roman" panose="02020603050405020304" pitchFamily="18" charset="0"/>
            </a:endParaRPr>
          </a:p>
        </p:txBody>
      </p:sp>
      <p:pic>
        <p:nvPicPr>
          <p:cNvPr id="4" name="صورة 262">
            <a:extLst>
              <a:ext uri="{FF2B5EF4-FFF2-40B4-BE49-F238E27FC236}">
                <a16:creationId xmlns:a16="http://schemas.microsoft.com/office/drawing/2014/main" id="{E8E3A334-EC21-4C07-9BF5-822FEE618D84}"/>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60077" y="1781175"/>
            <a:ext cx="7824246" cy="439102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8786143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258">
            <a:extLst>
              <a:ext uri="{FF2B5EF4-FFF2-40B4-BE49-F238E27FC236}">
                <a16:creationId xmlns:a16="http://schemas.microsoft.com/office/drawing/2014/main" id="{61EC76D0-C49F-4E43-8A22-28C53FD75DC4}"/>
              </a:ext>
            </a:extLst>
          </p:cNvPr>
          <p:cNvPicPr>
            <a:picLocks/>
          </p:cNvPicPr>
          <p:nvPr/>
        </p:nvPicPr>
        <p:blipFill rotWithShape="1">
          <a:blip r:embed="rId2">
            <a:extLst>
              <a:ext uri="{28A0092B-C50C-407E-A947-70E740481C1C}">
                <a14:useLocalDpi xmlns:a14="http://schemas.microsoft.com/office/drawing/2010/main" val="0"/>
              </a:ext>
            </a:extLst>
          </a:blip>
          <a:srcRect l="18862" r="-3630" b="565"/>
          <a:stretch/>
        </p:blipFill>
        <p:spPr bwMode="auto">
          <a:xfrm>
            <a:off x="1257300" y="1014984"/>
            <a:ext cx="4003776" cy="4828031"/>
          </a:xfrm>
          <a:prstGeom prst="rect">
            <a:avLst/>
          </a:prstGeom>
          <a:ln>
            <a:noFill/>
          </a:ln>
          <a:effectLst>
            <a:outerShdw blurRad="190500" algn="tl" rotWithShape="0">
              <a:srgbClr val="000000">
                <a:alpha val="70000"/>
              </a:srgbClr>
            </a:outerShdw>
          </a:effectLst>
        </p:spPr>
      </p:pic>
      <p:pic>
        <p:nvPicPr>
          <p:cNvPr id="3" name="Picture 2">
            <a:extLst>
              <a:ext uri="{FF2B5EF4-FFF2-40B4-BE49-F238E27FC236}">
                <a16:creationId xmlns:a16="http://schemas.microsoft.com/office/drawing/2014/main" id="{5663D4BF-2542-462A-B3DF-4A00200CF07A}"/>
              </a:ext>
            </a:extLst>
          </p:cNvPr>
          <p:cNvPicPr>
            <a:picLocks noChangeAspect="1"/>
          </p:cNvPicPr>
          <p:nvPr/>
        </p:nvPicPr>
        <p:blipFill rotWithShape="1">
          <a:blip r:embed="rId3">
            <a:extLst>
              <a:ext uri="{28A0092B-C50C-407E-A947-70E740481C1C}">
                <a14:useLocalDpi xmlns:a14="http://schemas.microsoft.com/office/drawing/2010/main" val="0"/>
              </a:ext>
            </a:extLst>
          </a:blip>
          <a:srcRect l="9899" t="11995" r="-1249" b="15952"/>
          <a:stretch/>
        </p:blipFill>
        <p:spPr>
          <a:xfrm>
            <a:off x="5372734" y="2132682"/>
            <a:ext cx="6543041" cy="2592634"/>
          </a:xfrm>
          <a:prstGeom prst="rect">
            <a:avLst/>
          </a:prstGeom>
        </p:spPr>
      </p:pic>
    </p:spTree>
    <p:extLst>
      <p:ext uri="{BB962C8B-B14F-4D97-AF65-F5344CB8AC3E}">
        <p14:creationId xmlns:p14="http://schemas.microsoft.com/office/powerpoint/2010/main" val="1244132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0054A-7138-437C-A45B-B9D96DDD2C89}"/>
              </a:ext>
            </a:extLst>
          </p:cNvPr>
          <p:cNvSpPr>
            <a:spLocks noGrp="1"/>
          </p:cNvSpPr>
          <p:nvPr>
            <p:ph type="title"/>
          </p:nvPr>
        </p:nvSpPr>
        <p:spPr>
          <a:xfrm>
            <a:off x="1371600" y="685800"/>
            <a:ext cx="9601200" cy="933450"/>
          </a:xfrm>
        </p:spPr>
        <p:txBody>
          <a:bodyPr>
            <a:normAutofit fontScale="90000"/>
          </a:bodyPr>
          <a:lstStyle/>
          <a:p>
            <a:pPr algn="ctr"/>
            <a:r>
              <a:rPr lang="en-US" sz="4900" b="1" u="sng" dirty="0">
                <a:latin typeface="Times New Roman" panose="02020603050405020304" pitchFamily="18" charset="0"/>
                <a:cs typeface="Times New Roman" panose="02020603050405020304" pitchFamily="18" charset="0"/>
              </a:rPr>
              <a:t>Reinforcement</a:t>
            </a:r>
            <a:br>
              <a:rPr lang="ar-EG" dirty="0"/>
            </a:br>
            <a:endParaRPr lang="ar-EG" dirty="0"/>
          </a:p>
        </p:txBody>
      </p:sp>
      <p:sp>
        <p:nvSpPr>
          <p:cNvPr id="3" name="Content Placeholder 2">
            <a:extLst>
              <a:ext uri="{FF2B5EF4-FFF2-40B4-BE49-F238E27FC236}">
                <a16:creationId xmlns:a16="http://schemas.microsoft.com/office/drawing/2014/main" id="{20F6FB53-198A-4786-9C62-AA8235FBF95A}"/>
              </a:ext>
            </a:extLst>
          </p:cNvPr>
          <p:cNvSpPr>
            <a:spLocks noGrp="1"/>
          </p:cNvSpPr>
          <p:nvPr>
            <p:ph sz="half" idx="1"/>
          </p:nvPr>
        </p:nvSpPr>
        <p:spPr>
          <a:xfrm>
            <a:off x="1371600" y="1619251"/>
            <a:ext cx="4447786" cy="4248150"/>
          </a:xfrm>
        </p:spPr>
        <p:txBody>
          <a:bodyPr>
            <a:normAutofit/>
          </a:bodyPr>
          <a:lstStyle/>
          <a:p>
            <a:pPr algn="l" rtl="0"/>
            <a:r>
              <a:rPr lang="en-US" dirty="0"/>
              <a:t> </a:t>
            </a:r>
            <a:r>
              <a:rPr lang="en-US" sz="2800" b="1" u="sng" dirty="0">
                <a:latin typeface="Times New Roman" panose="02020603050405020304" pitchFamily="18" charset="0"/>
                <a:cs typeface="Times New Roman" panose="02020603050405020304" pitchFamily="18" charset="0"/>
              </a:rPr>
              <a:t>Top slab:</a:t>
            </a:r>
          </a:p>
          <a:p>
            <a:endParaRPr lang="ar-EG" dirty="0"/>
          </a:p>
        </p:txBody>
      </p:sp>
      <mc:AlternateContent xmlns:mc="http://schemas.openxmlformats.org/markup-compatibility/2006">
        <mc:Choice xmlns:a14="http://schemas.microsoft.com/office/drawing/2010/main" Requires="a14">
          <p:sp>
            <p:nvSpPr>
              <p:cNvPr id="4" name="Content Placeholder 3">
                <a:extLst>
                  <a:ext uri="{FF2B5EF4-FFF2-40B4-BE49-F238E27FC236}">
                    <a16:creationId xmlns:a16="http://schemas.microsoft.com/office/drawing/2014/main" id="{9AE416A1-B6CA-43AC-BBAE-F5CD333B6F42}"/>
                  </a:ext>
                </a:extLst>
              </p:cNvPr>
              <p:cNvSpPr>
                <a:spLocks noGrp="1"/>
              </p:cNvSpPr>
              <p:nvPr>
                <p:ph sz="half" idx="2"/>
              </p:nvPr>
            </p:nvSpPr>
            <p:spPr>
              <a:xfrm>
                <a:off x="7065654" y="1619251"/>
                <a:ext cx="4236887" cy="4248150"/>
              </a:xfrm>
            </p:spPr>
            <p:txBody>
              <a:bodyPr>
                <a:normAutofit/>
              </a:bodyPr>
              <a:lstStyle/>
              <a:p>
                <a:pPr algn="l" rtl="0"/>
                <a:endParaRPr lang="en-US" i="1" dirty="0">
                  <a:latin typeface="Cambria Math" panose="02040503050406030204" pitchFamily="18" charset="0"/>
                </a:endParaRPr>
              </a:p>
              <a:p>
                <a:pPr algn="l" rtl="0"/>
                <a14:m>
                  <m:oMath xmlns:m="http://schemas.openxmlformats.org/officeDocument/2006/math">
                    <m:sSub>
                      <m:sSubPr>
                        <m:ctrlPr>
                          <a:rPr lang="en-US" i="1"/>
                        </m:ctrlPr>
                      </m:sSubPr>
                      <m:e>
                        <m:r>
                          <a:rPr lang="en-US" i="1"/>
                          <m:t>𝑀</m:t>
                        </m:r>
                      </m:e>
                      <m:sub>
                        <m:r>
                          <a:rPr lang="en-US" i="1"/>
                          <m:t>𝑢</m:t>
                        </m:r>
                      </m:sub>
                    </m:sSub>
                    <m:r>
                      <a:rPr lang="ar-JO"/>
                      <m:t>=</m:t>
                    </m:r>
                    <m:r>
                      <a:rPr lang="ar-JO"/>
                      <m:t>1135</m:t>
                    </m:r>
                    <m:r>
                      <a:rPr lang="ar-JO"/>
                      <m:t> </m:t>
                    </m:r>
                    <m:r>
                      <m:rPr>
                        <m:sty m:val="p"/>
                      </m:rPr>
                      <a:rPr lang="en-US"/>
                      <m:t>kN</m:t>
                    </m:r>
                    <m:r>
                      <a:rPr lang="en-US"/>
                      <m:t>.</m:t>
                    </m:r>
                    <m:r>
                      <m:rPr>
                        <m:sty m:val="p"/>
                      </m:rPr>
                      <a:rPr lang="en-US"/>
                      <m:t>m</m:t>
                    </m:r>
                  </m:oMath>
                </a14:m>
                <a:r>
                  <a:rPr lang="en-US" dirty="0"/>
                  <a:t> </a:t>
                </a:r>
              </a:p>
              <a:p>
                <a:pPr algn="l" rtl="0"/>
                <a14:m>
                  <m:oMath xmlns:m="http://schemas.openxmlformats.org/officeDocument/2006/math">
                    <m:r>
                      <m:rPr>
                        <m:sty m:val="p"/>
                      </m:rPr>
                      <a:rPr lang="en-US"/>
                      <m:t>ρ</m:t>
                    </m:r>
                    <m:r>
                      <a:rPr lang="en-US"/>
                      <m:t>=</m:t>
                    </m:r>
                    <m:r>
                      <a:rPr lang="en-US"/>
                      <m:t>0</m:t>
                    </m:r>
                    <m:r>
                      <a:rPr lang="en-US" i="1"/>
                      <m:t>.</m:t>
                    </m:r>
                    <m:r>
                      <a:rPr lang="en-US" i="1"/>
                      <m:t>01143</m:t>
                    </m:r>
                  </m:oMath>
                </a14:m>
                <a:endParaRPr lang="en-US" dirty="0"/>
              </a:p>
              <a:p>
                <a:pPr algn="l" rtl="0"/>
                <a14:m>
                  <m:oMath xmlns:m="http://schemas.openxmlformats.org/officeDocument/2006/math">
                    <m:r>
                      <m:rPr>
                        <m:sty m:val="p"/>
                      </m:rPr>
                      <a:rPr lang="en-US"/>
                      <m:t>As</m:t>
                    </m:r>
                    <m:r>
                      <a:rPr lang="en-US"/>
                      <m:t>=</m:t>
                    </m:r>
                    <m:r>
                      <m:rPr>
                        <m:sty m:val="p"/>
                      </m:rPr>
                      <a:rPr lang="en-US"/>
                      <m:t>ρ</m:t>
                    </m:r>
                    <m:r>
                      <a:rPr lang="en-US" i="1"/>
                      <m:t>∗</m:t>
                    </m:r>
                    <m:r>
                      <m:rPr>
                        <m:sty m:val="p"/>
                      </m:rPr>
                      <a:rPr lang="en-US"/>
                      <m:t>b</m:t>
                    </m:r>
                    <m:r>
                      <a:rPr lang="en-US" i="1"/>
                      <m:t>∗</m:t>
                    </m:r>
                    <m:r>
                      <m:rPr>
                        <m:sty m:val="p"/>
                      </m:rPr>
                      <a:rPr lang="en-US"/>
                      <m:t>d</m:t>
                    </m:r>
                    <m:r>
                      <a:rPr lang="en-US"/>
                      <m:t>=</m:t>
                    </m:r>
                    <m:r>
                      <a:rPr lang="en-US"/>
                      <m:t>6173</m:t>
                    </m:r>
                    <m:r>
                      <a:rPr lang="en-US" i="1"/>
                      <m:t>.</m:t>
                    </m:r>
                    <m:r>
                      <a:rPr lang="en-US" i="1"/>
                      <m:t>98</m:t>
                    </m:r>
                    <m:r>
                      <a:rPr lang="en-US" i="1"/>
                      <m:t> </m:t>
                    </m:r>
                    <m:sSup>
                      <m:sSupPr>
                        <m:ctrlPr>
                          <a:rPr lang="en-US" i="1"/>
                        </m:ctrlPr>
                      </m:sSupPr>
                      <m:e>
                        <m:r>
                          <a:rPr lang="en-US" i="1"/>
                          <m:t>𝑚𝑚</m:t>
                        </m:r>
                      </m:e>
                      <m:sup>
                        <m:r>
                          <a:rPr lang="en-US" i="1"/>
                          <m:t>2</m:t>
                        </m:r>
                      </m:sup>
                    </m:sSup>
                  </m:oMath>
                </a14:m>
                <a:r>
                  <a:rPr lang="en-US" dirty="0"/>
                  <a:t> </a:t>
                </a:r>
              </a:p>
              <a:p>
                <a:pPr algn="l" rtl="0"/>
                <a:r>
                  <a:rPr lang="en-US" dirty="0"/>
                  <a:t>A reinforcement of </a:t>
                </a:r>
                <a14:m>
                  <m:oMath xmlns:m="http://schemas.openxmlformats.org/officeDocument/2006/math">
                    <m:r>
                      <a:rPr lang="en-US"/>
                      <m:t>13</m:t>
                    </m:r>
                    <m:r>
                      <a:rPr lang="ar-JO"/>
                      <m:t>∅</m:t>
                    </m:r>
                    <m:r>
                      <a:rPr lang="en-US"/>
                      <m:t>25</m:t>
                    </m:r>
                  </m:oMath>
                </a14:m>
                <a:r>
                  <a:rPr lang="en-US" dirty="0"/>
                  <a:t> is used</a:t>
                </a:r>
                <a:endParaRPr lang="ar-EG" dirty="0"/>
              </a:p>
            </p:txBody>
          </p:sp>
        </mc:Choice>
        <mc:Fallback>
          <p:sp>
            <p:nvSpPr>
              <p:cNvPr id="4" name="Content Placeholder 3">
                <a:extLst>
                  <a:ext uri="{FF2B5EF4-FFF2-40B4-BE49-F238E27FC236}">
                    <a16:creationId xmlns:a16="http://schemas.microsoft.com/office/drawing/2014/main" id="{9AE416A1-B6CA-43AC-BBAE-F5CD333B6F42}"/>
                  </a:ext>
                </a:extLst>
              </p:cNvPr>
              <p:cNvSpPr>
                <a:spLocks noGrp="1" noRot="1" noChangeAspect="1" noMove="1" noResize="1" noEditPoints="1" noAdjustHandles="1" noChangeArrowheads="1" noChangeShapeType="1" noTextEdit="1"/>
              </p:cNvSpPr>
              <p:nvPr>
                <p:ph sz="half" idx="2"/>
              </p:nvPr>
            </p:nvSpPr>
            <p:spPr>
              <a:xfrm>
                <a:off x="7065654" y="1619251"/>
                <a:ext cx="4236887" cy="4248150"/>
              </a:xfrm>
              <a:blipFill>
                <a:blip r:embed="rId2"/>
                <a:stretch>
                  <a:fillRect l="-1295"/>
                </a:stretch>
              </a:blipFill>
            </p:spPr>
            <p:txBody>
              <a:bodyPr/>
              <a:lstStyle/>
              <a:p>
                <a:r>
                  <a:rPr lang="ar-EG">
                    <a:noFill/>
                  </a:rPr>
                  <a:t> </a:t>
                </a:r>
              </a:p>
            </p:txBody>
          </p:sp>
        </mc:Fallback>
      </mc:AlternateContent>
      <p:pic>
        <p:nvPicPr>
          <p:cNvPr id="7" name="صورة 261">
            <a:extLst>
              <a:ext uri="{FF2B5EF4-FFF2-40B4-BE49-F238E27FC236}">
                <a16:creationId xmlns:a16="http://schemas.microsoft.com/office/drawing/2014/main" id="{B4AADFA4-30A3-4080-B2E1-4859C037253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371600" y="2277744"/>
            <a:ext cx="4321810" cy="2199640"/>
          </a:xfrm>
          <a:prstGeom prst="rect">
            <a:avLst/>
          </a:prstGeom>
          <a:ln>
            <a:noFill/>
          </a:ln>
          <a:effectLst>
            <a:outerShdw blurRad="190500" algn="tl" rotWithShape="0">
              <a:srgbClr val="000000">
                <a:alpha val="70000"/>
              </a:srgbClr>
            </a:outerShdw>
          </a:effectLst>
        </p:spPr>
      </p:pic>
      <p:pic>
        <p:nvPicPr>
          <p:cNvPr id="8" name="صورة 260">
            <a:extLst>
              <a:ext uri="{FF2B5EF4-FFF2-40B4-BE49-F238E27FC236}">
                <a16:creationId xmlns:a16="http://schemas.microsoft.com/office/drawing/2014/main" id="{3F8338DC-B8F8-4B38-89E0-AA750398756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1600" y="4943475"/>
            <a:ext cx="5274310" cy="13716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073751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51E9-12D7-4D39-A60B-8451E9DB3030}"/>
              </a:ext>
            </a:extLst>
          </p:cNvPr>
          <p:cNvSpPr>
            <a:spLocks noGrp="1"/>
          </p:cNvSpPr>
          <p:nvPr>
            <p:ph type="title"/>
          </p:nvPr>
        </p:nvSpPr>
        <p:spPr>
          <a:xfrm>
            <a:off x="1371600" y="106681"/>
            <a:ext cx="9601200" cy="45719"/>
          </a:xfrm>
        </p:spPr>
        <p:txBody>
          <a:bodyPr>
            <a:normAutofit fontScale="90000"/>
          </a:bodyPr>
          <a:lstStyle/>
          <a:p>
            <a:endParaRPr lang="ar-EG" dirty="0"/>
          </a:p>
        </p:txBody>
      </p:sp>
      <p:sp>
        <p:nvSpPr>
          <p:cNvPr id="3" name="Content Placeholder 2">
            <a:extLst>
              <a:ext uri="{FF2B5EF4-FFF2-40B4-BE49-F238E27FC236}">
                <a16:creationId xmlns:a16="http://schemas.microsoft.com/office/drawing/2014/main" id="{2CAA8763-B6FC-4427-9DBC-9BA8D5C90060}"/>
              </a:ext>
            </a:extLst>
          </p:cNvPr>
          <p:cNvSpPr>
            <a:spLocks noGrp="1"/>
          </p:cNvSpPr>
          <p:nvPr>
            <p:ph sz="half" idx="1"/>
          </p:nvPr>
        </p:nvSpPr>
        <p:spPr>
          <a:xfrm>
            <a:off x="1371600" y="771525"/>
            <a:ext cx="4447786" cy="5095875"/>
          </a:xfrm>
        </p:spPr>
        <p:txBody>
          <a:bodyPr/>
          <a:lstStyle/>
          <a:p>
            <a:pPr algn="l" rtl="0"/>
            <a:r>
              <a:rPr lang="en-US" sz="2800" b="1" u="sng" dirty="0">
                <a:latin typeface="Times New Roman" panose="02020603050405020304" pitchFamily="18" charset="0"/>
                <a:cs typeface="Times New Roman" panose="02020603050405020304" pitchFamily="18" charset="0"/>
              </a:rPr>
              <a:t>Stem :</a:t>
            </a:r>
          </a:p>
          <a:p>
            <a:endParaRPr lang="ar-EG" dirty="0"/>
          </a:p>
        </p:txBody>
      </p:sp>
      <mc:AlternateContent xmlns:mc="http://schemas.openxmlformats.org/markup-compatibility/2006">
        <mc:Choice xmlns:a14="http://schemas.microsoft.com/office/drawing/2010/main" Requires="a14">
          <p:sp>
            <p:nvSpPr>
              <p:cNvPr id="4" name="Content Placeholder 3">
                <a:extLst>
                  <a:ext uri="{FF2B5EF4-FFF2-40B4-BE49-F238E27FC236}">
                    <a16:creationId xmlns:a16="http://schemas.microsoft.com/office/drawing/2014/main" id="{9828B912-2DF9-4FBF-B99B-4A4CAB736ACB}"/>
                  </a:ext>
                </a:extLst>
              </p:cNvPr>
              <p:cNvSpPr>
                <a:spLocks noGrp="1"/>
              </p:cNvSpPr>
              <p:nvPr>
                <p:ph sz="half" idx="2"/>
              </p:nvPr>
            </p:nvSpPr>
            <p:spPr>
              <a:xfrm>
                <a:off x="6525403" y="942975"/>
                <a:ext cx="4447786" cy="4924425"/>
              </a:xfrm>
            </p:spPr>
            <p:txBody>
              <a:bodyPr/>
              <a:lstStyle/>
              <a:p>
                <a:pPr algn="l" rtl="0"/>
                <a:endParaRPr lang="en-US" dirty="0"/>
              </a:p>
              <a:p>
                <a:pPr algn="l" rtl="0"/>
                <a:endParaRPr lang="en-US" dirty="0"/>
              </a:p>
              <a:p>
                <a:pPr algn="l" rtl="0"/>
                <a14:m>
                  <m:oMath xmlns:m="http://schemas.openxmlformats.org/officeDocument/2006/math">
                    <m:r>
                      <m:rPr>
                        <m:sty m:val="p"/>
                      </m:rPr>
                      <a:rPr lang="en-US">
                        <a:latin typeface="Cambria Math" panose="02040503050406030204" pitchFamily="18" charset="0"/>
                      </a:rPr>
                      <m:t>φ</m:t>
                    </m:r>
                    <m:sSub>
                      <m:sSubPr>
                        <m:ctrlPr>
                          <a:rPr lang="en-US" i="1">
                            <a:latin typeface="Cambria Math" panose="02040503050406030204" pitchFamily="18" charset="0"/>
                          </a:rPr>
                        </m:ctrlPr>
                      </m:sSubPr>
                      <m:e>
                        <m:r>
                          <a:rPr lang="en-US" i="1">
                            <a:latin typeface="Cambria Math" panose="02040503050406030204" pitchFamily="18" charset="0"/>
                          </a:rPr>
                          <m:t>𝑉</m:t>
                        </m:r>
                      </m:e>
                      <m:sub>
                        <m:r>
                          <a:rPr lang="en-US" i="1">
                            <a:latin typeface="Cambria Math" panose="02040503050406030204" pitchFamily="18" charset="0"/>
                          </a:rPr>
                          <m:t>𝑐</m:t>
                        </m:r>
                      </m:sub>
                    </m:sSub>
                    <m:r>
                      <a:rPr lang="en-US" i="1">
                        <a:latin typeface="Cambria Math" panose="02040503050406030204" pitchFamily="18" charset="0"/>
                      </a:rPr>
                      <m:t>&gt;</m:t>
                    </m:r>
                    <m:sSub>
                      <m:sSubPr>
                        <m:ctrlPr>
                          <a:rPr lang="en-US" i="1">
                            <a:latin typeface="Cambria Math" panose="02040503050406030204" pitchFamily="18" charset="0"/>
                          </a:rPr>
                        </m:ctrlPr>
                      </m:sSubPr>
                      <m:e>
                        <m:r>
                          <a:rPr lang="en-US" i="1">
                            <a:latin typeface="Cambria Math" panose="02040503050406030204" pitchFamily="18" charset="0"/>
                          </a:rPr>
                          <m:t>𝑉</m:t>
                        </m:r>
                      </m:e>
                      <m:sub>
                        <m:r>
                          <a:rPr lang="en-US" i="1">
                            <a:latin typeface="Cambria Math" panose="02040503050406030204" pitchFamily="18" charset="0"/>
                          </a:rPr>
                          <m:t>𝑢</m:t>
                        </m:r>
                      </m:sub>
                    </m:sSub>
                    <m:r>
                      <a:rPr lang="en-US" i="1">
                        <a:latin typeface="Cambria Math" panose="02040503050406030204" pitchFamily="18" charset="0"/>
                      </a:rPr>
                      <m:t>, </m:t>
                    </m:r>
                    <m:r>
                      <a:rPr lang="en-US" i="1">
                        <a:latin typeface="Cambria Math" panose="02040503050406030204" pitchFamily="18" charset="0"/>
                      </a:rPr>
                      <m:t>𝑖𝑡</m:t>
                    </m:r>
                    <m:r>
                      <a:rPr lang="en-US" i="1">
                        <a:latin typeface="Cambria Math" panose="02040503050406030204" pitchFamily="18" charset="0"/>
                      </a:rPr>
                      <m:t> </m:t>
                    </m:r>
                    <m:r>
                      <a:rPr lang="en-US" i="1">
                        <a:latin typeface="Cambria Math" panose="02040503050406030204" pitchFamily="18" charset="0"/>
                      </a:rPr>
                      <m:t>𝑖𝑠</m:t>
                    </m:r>
                    <m:r>
                      <a:rPr lang="en-US" i="1">
                        <a:latin typeface="Cambria Math" panose="02040503050406030204" pitchFamily="18" charset="0"/>
                      </a:rPr>
                      <m:t> </m:t>
                    </m:r>
                    <m:r>
                      <a:rPr lang="en-US" i="1">
                        <a:latin typeface="Cambria Math" panose="02040503050406030204" pitchFamily="18" charset="0"/>
                      </a:rPr>
                      <m:t>𝑂𝐾</m:t>
                    </m:r>
                    <m:r>
                      <a:rPr lang="en-US" i="1">
                        <a:latin typeface="Cambria Math" panose="02040503050406030204" pitchFamily="18" charset="0"/>
                      </a:rPr>
                      <m:t>.</m:t>
                    </m:r>
                  </m:oMath>
                </a14:m>
                <a:endParaRPr lang="en-US" i="1" dirty="0"/>
              </a:p>
              <a:p>
                <a:pPr algn="l" rtl="0"/>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𝑀</m:t>
                        </m:r>
                      </m:e>
                      <m:sub>
                        <m:r>
                          <a:rPr lang="en-US" i="1">
                            <a:latin typeface="Cambria Math" panose="02040503050406030204" pitchFamily="18" charset="0"/>
                          </a:rPr>
                          <m:t>𝑢</m:t>
                        </m:r>
                      </m:sub>
                    </m:sSub>
                    <m:r>
                      <a:rPr lang="en-US" i="1">
                        <a:latin typeface="Cambria Math" panose="02040503050406030204" pitchFamily="18" charset="0"/>
                      </a:rPr>
                      <m:t>=</m:t>
                    </m:r>
                    <m:r>
                      <a:rPr lang="en-US" i="1">
                        <a:latin typeface="Cambria Math" panose="02040503050406030204" pitchFamily="18" charset="0"/>
                      </a:rPr>
                      <m:t>481</m:t>
                    </m:r>
                    <m:r>
                      <a:rPr lang="en-US" i="1">
                        <a:latin typeface="Cambria Math" panose="02040503050406030204" pitchFamily="18" charset="0"/>
                      </a:rPr>
                      <m:t>.</m:t>
                    </m:r>
                    <m:r>
                      <a:rPr lang="en-US" i="1">
                        <a:latin typeface="Cambria Math" panose="02040503050406030204" pitchFamily="18" charset="0"/>
                      </a:rPr>
                      <m:t>76</m:t>
                    </m:r>
                    <m:r>
                      <a:rPr lang="en-US" i="1">
                        <a:latin typeface="Cambria Math" panose="02040503050406030204" pitchFamily="18" charset="0"/>
                      </a:rPr>
                      <m:t> </m:t>
                    </m:r>
                    <m:r>
                      <m:rPr>
                        <m:sty m:val="p"/>
                      </m:rPr>
                      <a:rPr lang="en-US">
                        <a:latin typeface="Cambria Math" panose="02040503050406030204" pitchFamily="18" charset="0"/>
                      </a:rPr>
                      <m:t>kN</m:t>
                    </m:r>
                    <m:r>
                      <a:rPr lang="en-US">
                        <a:latin typeface="Cambria Math" panose="02040503050406030204" pitchFamily="18" charset="0"/>
                      </a:rPr>
                      <m:t>.</m:t>
                    </m:r>
                    <m:r>
                      <m:rPr>
                        <m:sty m:val="p"/>
                      </m:rPr>
                      <a:rPr lang="en-US">
                        <a:latin typeface="Cambria Math" panose="02040503050406030204" pitchFamily="18" charset="0"/>
                      </a:rPr>
                      <m:t>m</m:t>
                    </m:r>
                  </m:oMath>
                </a14:m>
                <a:endParaRPr lang="en-US" dirty="0"/>
              </a:p>
              <a:p>
                <a:pPr algn="l" rtl="0"/>
                <a14:m>
                  <m:oMath xmlns:m="http://schemas.openxmlformats.org/officeDocument/2006/math">
                    <m:r>
                      <m:rPr>
                        <m:sty m:val="p"/>
                      </m:rPr>
                      <a:rPr lang="en-US">
                        <a:latin typeface="Cambria Math" panose="02040503050406030204" pitchFamily="18" charset="0"/>
                      </a:rPr>
                      <m:t>ρ</m:t>
                    </m:r>
                    <m:r>
                      <a:rPr lang="en-US">
                        <a:latin typeface="Cambria Math" panose="02040503050406030204" pitchFamily="18" charset="0"/>
                      </a:rPr>
                      <m:t>=</m:t>
                    </m:r>
                    <m:r>
                      <a:rPr lang="en-US">
                        <a:latin typeface="Cambria Math" panose="02040503050406030204" pitchFamily="18" charset="0"/>
                      </a:rPr>
                      <m:t>0</m:t>
                    </m:r>
                    <m:r>
                      <a:rPr lang="en-US">
                        <a:latin typeface="Cambria Math" panose="02040503050406030204" pitchFamily="18" charset="0"/>
                      </a:rPr>
                      <m:t>.</m:t>
                    </m:r>
                    <m:r>
                      <a:rPr lang="en-US">
                        <a:latin typeface="Cambria Math" panose="02040503050406030204" pitchFamily="18" charset="0"/>
                      </a:rPr>
                      <m:t>00319</m:t>
                    </m:r>
                  </m:oMath>
                </a14:m>
                <a:endParaRPr lang="en-US" dirty="0"/>
              </a:p>
              <a:p>
                <a:pPr algn="l" rtl="0"/>
                <a14:m>
                  <m:oMath xmlns:m="http://schemas.openxmlformats.org/officeDocument/2006/math">
                    <m:r>
                      <m:rPr>
                        <m:sty m:val="p"/>
                      </m:rPr>
                      <a:rPr lang="en-US">
                        <a:latin typeface="Cambria Math" panose="02040503050406030204" pitchFamily="18" charset="0"/>
                      </a:rPr>
                      <m:t>As</m:t>
                    </m:r>
                    <m:r>
                      <a:rPr lang="en-US">
                        <a:latin typeface="Cambria Math" panose="02040503050406030204" pitchFamily="18" charset="0"/>
                      </a:rPr>
                      <m:t>=</m:t>
                    </m:r>
                    <m:r>
                      <a:rPr lang="en-US">
                        <a:latin typeface="Cambria Math" panose="02040503050406030204" pitchFamily="18" charset="0"/>
                      </a:rPr>
                      <m:t>2045</m:t>
                    </m:r>
                    <m:r>
                      <a:rPr lang="en-US">
                        <a:latin typeface="Cambria Math" panose="02040503050406030204" pitchFamily="18" charset="0"/>
                      </a:rPr>
                      <m:t>.</m:t>
                    </m:r>
                    <m:r>
                      <a:rPr lang="en-US">
                        <a:latin typeface="Cambria Math" panose="02040503050406030204" pitchFamily="18" charset="0"/>
                      </a:rPr>
                      <m:t>76</m:t>
                    </m:r>
                    <m:r>
                      <a:rPr lang="en-US" i="1">
                        <a:latin typeface="Cambria Math" panose="02040503050406030204" pitchFamily="18" charset="0"/>
                      </a:rPr>
                      <m:t> </m:t>
                    </m:r>
                    <m:sSup>
                      <m:sSupPr>
                        <m:ctrlPr>
                          <a:rPr lang="en-US" i="1">
                            <a:latin typeface="Cambria Math" panose="02040503050406030204" pitchFamily="18" charset="0"/>
                          </a:rPr>
                        </m:ctrlPr>
                      </m:sSupPr>
                      <m:e>
                        <m:r>
                          <m:rPr>
                            <m:sty m:val="p"/>
                          </m:rPr>
                          <a:rPr lang="en-US">
                            <a:latin typeface="Cambria Math" panose="02040503050406030204" pitchFamily="18" charset="0"/>
                          </a:rPr>
                          <m:t>mm</m:t>
                        </m:r>
                      </m:e>
                      <m:sup>
                        <m:r>
                          <a:rPr lang="en-US">
                            <a:latin typeface="Cambria Math" panose="02040503050406030204" pitchFamily="18" charset="0"/>
                          </a:rPr>
                          <m:t>2</m:t>
                        </m:r>
                      </m:sup>
                    </m:sSup>
                  </m:oMath>
                </a14:m>
                <a:endParaRPr lang="en-US" dirty="0"/>
              </a:p>
              <a:p>
                <a:pPr algn="l" rtl="0"/>
                <a:r>
                  <a:rPr lang="en-US" dirty="0"/>
                  <a:t>Then </a:t>
                </a:r>
                <a14:m>
                  <m:oMath xmlns:m="http://schemas.openxmlformats.org/officeDocument/2006/math">
                    <m:r>
                      <a:rPr lang="en-US">
                        <a:latin typeface="Cambria Math" panose="02040503050406030204" pitchFamily="18" charset="0"/>
                      </a:rPr>
                      <m:t>7</m:t>
                    </m:r>
                    <m:r>
                      <a:rPr lang="ar-JO">
                        <a:latin typeface="Cambria Math" panose="02040503050406030204" pitchFamily="18" charset="0"/>
                      </a:rPr>
                      <m:t>∅</m:t>
                    </m:r>
                    <m:r>
                      <a:rPr lang="en-US">
                        <a:latin typeface="Cambria Math" panose="02040503050406030204" pitchFamily="18" charset="0"/>
                      </a:rPr>
                      <m:t>20</m:t>
                    </m:r>
                    <m:r>
                      <a:rPr lang="en-US">
                        <a:latin typeface="Cambria Math" panose="02040503050406030204" pitchFamily="18" charset="0"/>
                      </a:rPr>
                      <m:t> </m:t>
                    </m:r>
                    <m:r>
                      <m:rPr>
                        <m:sty m:val="p"/>
                      </m:rPr>
                      <a:rPr lang="en-US">
                        <a:latin typeface="Cambria Math" panose="02040503050406030204" pitchFamily="18" charset="0"/>
                      </a:rPr>
                      <m:t>is</m:t>
                    </m:r>
                    <m:r>
                      <a:rPr lang="en-US">
                        <a:latin typeface="Cambria Math" panose="02040503050406030204" pitchFamily="18" charset="0"/>
                      </a:rPr>
                      <m:t> </m:t>
                    </m:r>
                    <m:r>
                      <m:rPr>
                        <m:sty m:val="p"/>
                      </m:rPr>
                      <a:rPr lang="en-US">
                        <a:latin typeface="Cambria Math" panose="02040503050406030204" pitchFamily="18" charset="0"/>
                      </a:rPr>
                      <m:t>used</m:t>
                    </m:r>
                    <m:r>
                      <a:rPr lang="en-US">
                        <a:latin typeface="Cambria Math" panose="02040503050406030204" pitchFamily="18" charset="0"/>
                      </a:rPr>
                      <m:t> </m:t>
                    </m:r>
                    <m:r>
                      <m:rPr>
                        <m:sty m:val="p"/>
                      </m:rPr>
                      <a:rPr lang="en-US">
                        <a:latin typeface="Cambria Math" panose="02040503050406030204" pitchFamily="18" charset="0"/>
                      </a:rPr>
                      <m:t>as</m:t>
                    </m:r>
                    <m:r>
                      <a:rPr lang="en-US">
                        <a:latin typeface="Cambria Math" panose="02040503050406030204" pitchFamily="18" charset="0"/>
                      </a:rPr>
                      <m:t> </m:t>
                    </m:r>
                    <m:r>
                      <m:rPr>
                        <m:sty m:val="p"/>
                      </m:rPr>
                      <a:rPr lang="en-US">
                        <a:latin typeface="Cambria Math" panose="02040503050406030204" pitchFamily="18" charset="0"/>
                      </a:rPr>
                      <m:t>main</m:t>
                    </m:r>
                    <m:r>
                      <a:rPr lang="en-US">
                        <a:latin typeface="Cambria Math" panose="02040503050406030204" pitchFamily="18" charset="0"/>
                      </a:rPr>
                      <m:t> </m:t>
                    </m:r>
                    <m:r>
                      <m:rPr>
                        <m:sty m:val="p"/>
                      </m:rPr>
                      <a:rPr lang="en-US">
                        <a:latin typeface="Cambria Math" panose="02040503050406030204" pitchFamily="18" charset="0"/>
                      </a:rPr>
                      <m:t>steel</m:t>
                    </m:r>
                  </m:oMath>
                </a14:m>
                <a:endParaRPr lang="en-US" dirty="0"/>
              </a:p>
              <a:p>
                <a:pPr algn="l" rtl="0"/>
                <a:r>
                  <a:rPr lang="en-US" dirty="0"/>
                  <a:t> </a:t>
                </a:r>
                <a14:m>
                  <m:oMath xmlns:m="http://schemas.openxmlformats.org/officeDocument/2006/math">
                    <m:r>
                      <a:rPr lang="en-US">
                        <a:latin typeface="Cambria Math" panose="02040503050406030204" pitchFamily="18" charset="0"/>
                      </a:rPr>
                      <m:t>6</m:t>
                    </m:r>
                    <m:r>
                      <a:rPr lang="ar-JO">
                        <a:latin typeface="Cambria Math" panose="02040503050406030204" pitchFamily="18" charset="0"/>
                      </a:rPr>
                      <m:t>∅</m:t>
                    </m:r>
                    <m:r>
                      <a:rPr lang="en-US">
                        <a:latin typeface="Cambria Math" panose="02040503050406030204" pitchFamily="18" charset="0"/>
                      </a:rPr>
                      <m:t>14</m:t>
                    </m:r>
                    <m:r>
                      <a:rPr lang="en-US">
                        <a:latin typeface="Cambria Math" panose="02040503050406030204" pitchFamily="18" charset="0"/>
                      </a:rPr>
                      <m:t> </m:t>
                    </m:r>
                    <m:r>
                      <m:rPr>
                        <m:sty m:val="p"/>
                      </m:rPr>
                      <a:rPr lang="en-US">
                        <a:latin typeface="Cambria Math" panose="02040503050406030204" pitchFamily="18" charset="0"/>
                      </a:rPr>
                      <m:t>is</m:t>
                    </m:r>
                    <m:r>
                      <a:rPr lang="en-US">
                        <a:latin typeface="Cambria Math" panose="02040503050406030204" pitchFamily="18" charset="0"/>
                      </a:rPr>
                      <m:t> </m:t>
                    </m:r>
                    <m:r>
                      <m:rPr>
                        <m:sty m:val="p"/>
                      </m:rPr>
                      <a:rPr lang="en-US">
                        <a:latin typeface="Cambria Math" panose="02040503050406030204" pitchFamily="18" charset="0"/>
                      </a:rPr>
                      <m:t>used</m:t>
                    </m:r>
                    <m:r>
                      <a:rPr lang="en-US">
                        <a:latin typeface="Cambria Math" panose="02040503050406030204" pitchFamily="18" charset="0"/>
                      </a:rPr>
                      <m:t> </m:t>
                    </m:r>
                    <m:r>
                      <m:rPr>
                        <m:sty m:val="p"/>
                      </m:rPr>
                      <a:rPr lang="en-US">
                        <a:latin typeface="Cambria Math" panose="02040503050406030204" pitchFamily="18" charset="0"/>
                      </a:rPr>
                      <m:t>as</m:t>
                    </m:r>
                    <m:r>
                      <a:rPr lang="en-US">
                        <a:latin typeface="Cambria Math" panose="02040503050406030204" pitchFamily="18" charset="0"/>
                      </a:rPr>
                      <m:t> </m:t>
                    </m:r>
                    <m:r>
                      <m:rPr>
                        <m:sty m:val="p"/>
                      </m:rPr>
                      <a:rPr lang="en-US">
                        <a:latin typeface="Cambria Math" panose="02040503050406030204" pitchFamily="18" charset="0"/>
                      </a:rPr>
                      <m:t>shrinkage</m:t>
                    </m:r>
                    <m:r>
                      <a:rPr lang="en-US">
                        <a:latin typeface="Cambria Math" panose="02040503050406030204" pitchFamily="18" charset="0"/>
                      </a:rPr>
                      <m:t> </m:t>
                    </m:r>
                    <m:r>
                      <m:rPr>
                        <m:sty m:val="p"/>
                      </m:rPr>
                      <a:rPr lang="en-US">
                        <a:latin typeface="Cambria Math" panose="02040503050406030204" pitchFamily="18" charset="0"/>
                      </a:rPr>
                      <m:t>steel</m:t>
                    </m:r>
                    <m:r>
                      <a:rPr lang="en-US">
                        <a:latin typeface="Cambria Math" panose="02040503050406030204" pitchFamily="18" charset="0"/>
                      </a:rPr>
                      <m:t>.</m:t>
                    </m:r>
                  </m:oMath>
                </a14:m>
                <a:endParaRPr lang="en-US" dirty="0"/>
              </a:p>
              <a:p>
                <a:endParaRPr lang="ar-EG" dirty="0"/>
              </a:p>
            </p:txBody>
          </p:sp>
        </mc:Choice>
        <mc:Fallback>
          <p:sp>
            <p:nvSpPr>
              <p:cNvPr id="4" name="Content Placeholder 3">
                <a:extLst>
                  <a:ext uri="{FF2B5EF4-FFF2-40B4-BE49-F238E27FC236}">
                    <a16:creationId xmlns:a16="http://schemas.microsoft.com/office/drawing/2014/main" id="{9828B912-2DF9-4FBF-B99B-4A4CAB736ACB}"/>
                  </a:ext>
                </a:extLst>
              </p:cNvPr>
              <p:cNvSpPr>
                <a:spLocks noGrp="1" noRot="1" noChangeAspect="1" noMove="1" noResize="1" noEditPoints="1" noAdjustHandles="1" noChangeArrowheads="1" noChangeShapeType="1" noTextEdit="1"/>
              </p:cNvSpPr>
              <p:nvPr>
                <p:ph sz="half" idx="2"/>
              </p:nvPr>
            </p:nvSpPr>
            <p:spPr>
              <a:xfrm>
                <a:off x="6525403" y="942975"/>
                <a:ext cx="4447786" cy="4924425"/>
              </a:xfrm>
              <a:blipFill>
                <a:blip r:embed="rId2"/>
                <a:stretch>
                  <a:fillRect l="-1233"/>
                </a:stretch>
              </a:blipFill>
            </p:spPr>
            <p:txBody>
              <a:bodyPr/>
              <a:lstStyle/>
              <a:p>
                <a:r>
                  <a:rPr lang="ar-EG">
                    <a:noFill/>
                  </a:rPr>
                  <a:t> </a:t>
                </a:r>
              </a:p>
            </p:txBody>
          </p:sp>
        </mc:Fallback>
      </mc:AlternateContent>
      <p:pic>
        <p:nvPicPr>
          <p:cNvPr id="5" name="صورة 257">
            <a:extLst>
              <a:ext uri="{FF2B5EF4-FFF2-40B4-BE49-F238E27FC236}">
                <a16:creationId xmlns:a16="http://schemas.microsoft.com/office/drawing/2014/main" id="{1BCEA858-7FFF-4845-BC7B-118BAF5872F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76565"/>
            <a:ext cx="4959991" cy="277144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285222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7599D-D44C-4B88-A5A6-4079083F1D56}"/>
              </a:ext>
            </a:extLst>
          </p:cNvPr>
          <p:cNvSpPr>
            <a:spLocks noGrp="1"/>
          </p:cNvSpPr>
          <p:nvPr>
            <p:ph type="title"/>
          </p:nvPr>
        </p:nvSpPr>
        <p:spPr>
          <a:xfrm flipV="1">
            <a:off x="1371600" y="144379"/>
            <a:ext cx="9601200" cy="182880"/>
          </a:xfrm>
        </p:spPr>
        <p:txBody>
          <a:bodyPr>
            <a:normAutofit fontScale="90000"/>
          </a:bodyPr>
          <a:lstStyle/>
          <a:p>
            <a:endParaRPr lang="ar-EG" dirty="0"/>
          </a:p>
        </p:txBody>
      </p:sp>
      <p:sp>
        <p:nvSpPr>
          <p:cNvPr id="3" name="Content Placeholder 2">
            <a:extLst>
              <a:ext uri="{FF2B5EF4-FFF2-40B4-BE49-F238E27FC236}">
                <a16:creationId xmlns:a16="http://schemas.microsoft.com/office/drawing/2014/main" id="{0A7242BC-02A1-4B58-813F-4808C5C299D0}"/>
              </a:ext>
            </a:extLst>
          </p:cNvPr>
          <p:cNvSpPr>
            <a:spLocks noGrp="1"/>
          </p:cNvSpPr>
          <p:nvPr>
            <p:ph sz="half" idx="1"/>
          </p:nvPr>
        </p:nvSpPr>
        <p:spPr>
          <a:xfrm>
            <a:off x="1371600" y="808523"/>
            <a:ext cx="4447786" cy="5058878"/>
          </a:xfrm>
        </p:spPr>
        <p:txBody>
          <a:bodyPr/>
          <a:lstStyle/>
          <a:p>
            <a:pPr algn="l" rtl="0"/>
            <a:r>
              <a:rPr lang="en-US" sz="2800" b="1" u="sng" dirty="0">
                <a:latin typeface="Times New Roman" panose="02020603050405020304" pitchFamily="18" charset="0"/>
                <a:cs typeface="Times New Roman" panose="02020603050405020304" pitchFamily="18" charset="0"/>
              </a:rPr>
              <a:t>Heel:</a:t>
            </a:r>
          </a:p>
          <a:p>
            <a:endParaRPr lang="ar-EG" dirty="0"/>
          </a:p>
        </p:txBody>
      </p:sp>
      <mc:AlternateContent xmlns:mc="http://schemas.openxmlformats.org/markup-compatibility/2006">
        <mc:Choice xmlns:a14="http://schemas.microsoft.com/office/drawing/2010/main" Requires="a14">
          <p:sp>
            <p:nvSpPr>
              <p:cNvPr id="4" name="Content Placeholder 3">
                <a:extLst>
                  <a:ext uri="{FF2B5EF4-FFF2-40B4-BE49-F238E27FC236}">
                    <a16:creationId xmlns:a16="http://schemas.microsoft.com/office/drawing/2014/main" id="{00FD7011-DEF5-422D-A387-0D05171AFC58}"/>
                  </a:ext>
                </a:extLst>
              </p:cNvPr>
              <p:cNvSpPr>
                <a:spLocks noGrp="1"/>
              </p:cNvSpPr>
              <p:nvPr>
                <p:ph sz="half" idx="2"/>
              </p:nvPr>
            </p:nvSpPr>
            <p:spPr>
              <a:xfrm>
                <a:off x="6525403" y="808523"/>
                <a:ext cx="4447786" cy="5058878"/>
              </a:xfrm>
            </p:spPr>
            <p:txBody>
              <a:bodyPr/>
              <a:lstStyle/>
              <a:p>
                <a:pPr algn="l" rtl="0"/>
                <a:endParaRPr lang="en-US" dirty="0">
                  <a:latin typeface="Cambria Math" panose="02040503050406030204" pitchFamily="18" charset="0"/>
                </a:endParaRPr>
              </a:p>
              <a:p>
                <a:pPr algn="l" rtl="0"/>
                <a14:m>
                  <m:oMath xmlns:m="http://schemas.openxmlformats.org/officeDocument/2006/math">
                    <m:r>
                      <m:rPr>
                        <m:sty m:val="p"/>
                      </m:rPr>
                      <a:rPr lang="en-US">
                        <a:latin typeface="Cambria Math" panose="02040503050406030204" pitchFamily="18" charset="0"/>
                      </a:rPr>
                      <m:t>φ</m:t>
                    </m:r>
                    <m:sSub>
                      <m:sSubPr>
                        <m:ctrlPr>
                          <a:rPr lang="en-US" i="1">
                            <a:latin typeface="Cambria Math" panose="02040503050406030204" pitchFamily="18" charset="0"/>
                          </a:rPr>
                        </m:ctrlPr>
                      </m:sSubPr>
                      <m:e>
                        <m:r>
                          <a:rPr lang="en-US" i="1">
                            <a:latin typeface="Cambria Math" panose="02040503050406030204" pitchFamily="18" charset="0"/>
                          </a:rPr>
                          <m:t>𝑉</m:t>
                        </m:r>
                      </m:e>
                      <m:sub>
                        <m:r>
                          <a:rPr lang="en-US" i="1">
                            <a:latin typeface="Cambria Math" panose="02040503050406030204" pitchFamily="18" charset="0"/>
                          </a:rPr>
                          <m:t>𝑐</m:t>
                        </m:r>
                      </m:sub>
                    </m:sSub>
                    <m:r>
                      <a:rPr lang="en-US" i="1">
                        <a:latin typeface="Cambria Math" panose="02040503050406030204" pitchFamily="18" charset="0"/>
                      </a:rPr>
                      <m:t>&gt;</m:t>
                    </m:r>
                    <m:sSub>
                      <m:sSubPr>
                        <m:ctrlPr>
                          <a:rPr lang="en-US" i="1">
                            <a:latin typeface="Cambria Math" panose="02040503050406030204" pitchFamily="18" charset="0"/>
                          </a:rPr>
                        </m:ctrlPr>
                      </m:sSubPr>
                      <m:e>
                        <m:r>
                          <a:rPr lang="en-US" i="1">
                            <a:latin typeface="Cambria Math" panose="02040503050406030204" pitchFamily="18" charset="0"/>
                          </a:rPr>
                          <m:t>𝑉</m:t>
                        </m:r>
                      </m:e>
                      <m:sub>
                        <m:r>
                          <a:rPr lang="en-US" i="1">
                            <a:latin typeface="Cambria Math" panose="02040503050406030204" pitchFamily="18" charset="0"/>
                          </a:rPr>
                          <m:t>𝑢</m:t>
                        </m:r>
                      </m:sub>
                    </m:sSub>
                    <m:r>
                      <a:rPr lang="en-US" i="1">
                        <a:latin typeface="Cambria Math" panose="02040503050406030204" pitchFamily="18" charset="0"/>
                      </a:rPr>
                      <m:t>, </m:t>
                    </m:r>
                    <m:r>
                      <a:rPr lang="en-US" i="1">
                        <a:latin typeface="Cambria Math" panose="02040503050406030204" pitchFamily="18" charset="0"/>
                      </a:rPr>
                      <m:t>𝑖𝑡</m:t>
                    </m:r>
                    <m:r>
                      <a:rPr lang="en-US" i="1">
                        <a:latin typeface="Cambria Math" panose="02040503050406030204" pitchFamily="18" charset="0"/>
                      </a:rPr>
                      <m:t> </m:t>
                    </m:r>
                    <m:r>
                      <a:rPr lang="en-US" i="1">
                        <a:latin typeface="Cambria Math" panose="02040503050406030204" pitchFamily="18" charset="0"/>
                      </a:rPr>
                      <m:t>𝑖𝑠</m:t>
                    </m:r>
                    <m:r>
                      <a:rPr lang="en-US" i="1">
                        <a:latin typeface="Cambria Math" panose="02040503050406030204" pitchFamily="18" charset="0"/>
                      </a:rPr>
                      <m:t> </m:t>
                    </m:r>
                    <m:r>
                      <a:rPr lang="en-US" i="1">
                        <a:latin typeface="Cambria Math" panose="02040503050406030204" pitchFamily="18" charset="0"/>
                      </a:rPr>
                      <m:t>𝑂𝐾</m:t>
                    </m:r>
                    <m:r>
                      <a:rPr lang="en-US" i="1">
                        <a:latin typeface="Cambria Math" panose="02040503050406030204" pitchFamily="18" charset="0"/>
                      </a:rPr>
                      <m:t>.</m:t>
                    </m:r>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sSub>
                      <m:sSubPr>
                        <m:ctrlPr>
                          <a:rPr lang="en-US" i="1">
                            <a:latin typeface="Cambria Math" panose="02040503050406030204" pitchFamily="18" charset="0"/>
                          </a:rPr>
                        </m:ctrlPr>
                      </m:sSubPr>
                      <m:e>
                        <m:r>
                          <m:rPr>
                            <m:sty m:val="p"/>
                          </m:rPr>
                          <a:rPr lang="en-US">
                            <a:latin typeface="Cambria Math" panose="02040503050406030204" pitchFamily="18" charset="0"/>
                          </a:rPr>
                          <m:t>M</m:t>
                        </m:r>
                      </m:e>
                      <m:sub>
                        <m:r>
                          <m:rPr>
                            <m:sty m:val="p"/>
                          </m:rPr>
                          <a:rPr lang="en-US">
                            <a:latin typeface="Cambria Math" panose="02040503050406030204" pitchFamily="18" charset="0"/>
                          </a:rPr>
                          <m:t>u</m:t>
                        </m:r>
                      </m:sub>
                    </m:sSub>
                    <m:r>
                      <a:rPr lang="en-US">
                        <a:latin typeface="Cambria Math" panose="02040503050406030204" pitchFamily="18" charset="0"/>
                      </a:rPr>
                      <m:t>=</m:t>
                    </m:r>
                    <m:r>
                      <a:rPr lang="en-US">
                        <a:latin typeface="Cambria Math" panose="02040503050406030204" pitchFamily="18" charset="0"/>
                      </a:rPr>
                      <m:t>2</m:t>
                    </m:r>
                    <m:r>
                      <a:rPr lang="en-US" i="1">
                        <a:latin typeface="Cambria Math" panose="02040503050406030204" pitchFamily="18" charset="0"/>
                      </a:rPr>
                      <m:t>34</m:t>
                    </m:r>
                    <m:r>
                      <a:rPr lang="en-US" i="1">
                        <a:latin typeface="Cambria Math" panose="02040503050406030204" pitchFamily="18" charset="0"/>
                      </a:rPr>
                      <m:t>.</m:t>
                    </m:r>
                    <m:r>
                      <a:rPr lang="en-US" i="1">
                        <a:latin typeface="Cambria Math" panose="02040503050406030204" pitchFamily="18" charset="0"/>
                      </a:rPr>
                      <m:t>23</m:t>
                    </m:r>
                    <m:r>
                      <a:rPr lang="en-US">
                        <a:latin typeface="Cambria Math" panose="02040503050406030204" pitchFamily="18" charset="0"/>
                      </a:rPr>
                      <m:t> </m:t>
                    </m:r>
                    <m:r>
                      <m:rPr>
                        <m:sty m:val="p"/>
                      </m:rPr>
                      <a:rPr lang="en-US">
                        <a:latin typeface="Cambria Math" panose="02040503050406030204" pitchFamily="18" charset="0"/>
                      </a:rPr>
                      <m:t>kN</m:t>
                    </m:r>
                    <m:r>
                      <a:rPr lang="en-US">
                        <a:latin typeface="Cambria Math" panose="02040503050406030204" pitchFamily="18" charset="0"/>
                      </a:rPr>
                      <m:t>.</m:t>
                    </m:r>
                    <m:r>
                      <m:rPr>
                        <m:sty m:val="p"/>
                      </m:rPr>
                      <a:rPr lang="en-US">
                        <a:latin typeface="Cambria Math" panose="02040503050406030204" pitchFamily="18" charset="0"/>
                      </a:rPr>
                      <m:t>m</m:t>
                    </m:r>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r>
                      <m:rPr>
                        <m:sty m:val="p"/>
                      </m:rPr>
                      <a:rPr lang="en-US">
                        <a:latin typeface="Cambria Math" panose="02040503050406030204" pitchFamily="18" charset="0"/>
                      </a:rPr>
                      <m:t>ρ</m:t>
                    </m:r>
                    <m:r>
                      <a:rPr lang="en-US">
                        <a:latin typeface="Cambria Math" panose="02040503050406030204" pitchFamily="18" charset="0"/>
                      </a:rPr>
                      <m:t>=</m:t>
                    </m:r>
                    <m:r>
                      <a:rPr lang="en-US">
                        <a:latin typeface="Cambria Math" panose="02040503050406030204" pitchFamily="18" charset="0"/>
                      </a:rPr>
                      <m:t>0</m:t>
                    </m:r>
                    <m:r>
                      <a:rPr lang="en-US">
                        <a:latin typeface="Cambria Math" panose="02040503050406030204" pitchFamily="18" charset="0"/>
                      </a:rPr>
                      <m:t>.</m:t>
                    </m:r>
                    <m:r>
                      <a:rPr lang="en-US">
                        <a:latin typeface="Cambria Math" panose="02040503050406030204" pitchFamily="18" charset="0"/>
                      </a:rPr>
                      <m:t>00153</m:t>
                    </m:r>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r>
                      <m:rPr>
                        <m:sty m:val="p"/>
                      </m:rPr>
                      <a:rPr lang="en-US">
                        <a:latin typeface="Cambria Math" panose="02040503050406030204" pitchFamily="18" charset="0"/>
                      </a:rPr>
                      <m:t>Use</m:t>
                    </m:r>
                    <m:r>
                      <a:rPr lang="en-US" i="1">
                        <a:latin typeface="Cambria Math" panose="02040503050406030204" pitchFamily="18" charset="0"/>
                      </a:rPr>
                      <m:t> </m:t>
                    </m:r>
                    <m:sSub>
                      <m:sSubPr>
                        <m:ctrlPr>
                          <a:rPr lang="en-US" i="1">
                            <a:latin typeface="Cambria Math" panose="02040503050406030204" pitchFamily="18" charset="0"/>
                          </a:rPr>
                        </m:ctrlPr>
                      </m:sSubPr>
                      <m:e>
                        <m:r>
                          <m:rPr>
                            <m:sty m:val="p"/>
                          </m:rPr>
                          <a:rPr lang="en-US">
                            <a:latin typeface="Cambria Math" panose="02040503050406030204" pitchFamily="18" charset="0"/>
                          </a:rPr>
                          <m:t>ρ</m:t>
                        </m:r>
                      </m:e>
                      <m:sub>
                        <m:r>
                          <a:rPr lang="en-US" i="1">
                            <a:latin typeface="Cambria Math" panose="02040503050406030204" pitchFamily="18" charset="0"/>
                          </a:rPr>
                          <m:t>𝑚𝑖𝑛</m:t>
                        </m:r>
                      </m:sub>
                    </m:sSub>
                    <m:r>
                      <a:rPr lang="en-US" i="1">
                        <a:latin typeface="Cambria Math" panose="02040503050406030204" pitchFamily="18" charset="0"/>
                      </a:rPr>
                      <m:t>=</m:t>
                    </m:r>
                    <m:r>
                      <a:rPr lang="en-US" i="1">
                        <a:latin typeface="Cambria Math" panose="02040503050406030204" pitchFamily="18" charset="0"/>
                      </a:rPr>
                      <m:t>0</m:t>
                    </m:r>
                    <m:r>
                      <a:rPr lang="en-US" i="1">
                        <a:latin typeface="Cambria Math" panose="02040503050406030204" pitchFamily="18" charset="0"/>
                      </a:rPr>
                      <m:t>.</m:t>
                    </m:r>
                    <m:r>
                      <a:rPr lang="en-US" i="1">
                        <a:latin typeface="Cambria Math" panose="02040503050406030204" pitchFamily="18" charset="0"/>
                      </a:rPr>
                      <m:t>0018</m:t>
                    </m:r>
                  </m:oMath>
                </a14:m>
                <a:endParaRPr lang="en-US" dirty="0">
                  <a:latin typeface="Times New Roman" panose="02020603050405020304" pitchFamily="18" charset="0"/>
                  <a:cs typeface="Times New Roman" panose="02020603050405020304" pitchFamily="18" charset="0"/>
                </a:endParaRPr>
              </a:p>
              <a:p>
                <a:pPr algn="l" rtl="0"/>
                <a14:m>
                  <m:oMath xmlns:m="http://schemas.openxmlformats.org/officeDocument/2006/math">
                    <m:r>
                      <m:rPr>
                        <m:sty m:val="p"/>
                      </m:rPr>
                      <a:rPr lang="en-US">
                        <a:latin typeface="Cambria Math" panose="02040503050406030204" pitchFamily="18" charset="0"/>
                      </a:rPr>
                      <m:t>As</m:t>
                    </m:r>
                    <m:r>
                      <a:rPr lang="en-US">
                        <a:latin typeface="Cambria Math" panose="02040503050406030204" pitchFamily="18" charset="0"/>
                      </a:rPr>
                      <m:t>=</m:t>
                    </m:r>
                    <m:r>
                      <a:rPr lang="en-US">
                        <a:latin typeface="Cambria Math" panose="02040503050406030204" pitchFamily="18" charset="0"/>
                      </a:rPr>
                      <m:t>1152</m:t>
                    </m:r>
                    <m:r>
                      <a:rPr lang="en-US">
                        <a:latin typeface="Cambria Math" panose="02040503050406030204" pitchFamily="18" charset="0"/>
                      </a:rPr>
                      <m:t> </m:t>
                    </m:r>
                    <m:sSup>
                      <m:sSupPr>
                        <m:ctrlPr>
                          <a:rPr lang="en-US" i="1">
                            <a:latin typeface="Cambria Math" panose="02040503050406030204" pitchFamily="18" charset="0"/>
                          </a:rPr>
                        </m:ctrlPr>
                      </m:sSupPr>
                      <m:e>
                        <m:r>
                          <m:rPr>
                            <m:sty m:val="p"/>
                          </m:rPr>
                          <a:rPr lang="en-US">
                            <a:latin typeface="Cambria Math" panose="02040503050406030204" pitchFamily="18" charset="0"/>
                          </a:rPr>
                          <m:t>mm</m:t>
                        </m:r>
                      </m:e>
                      <m:sup>
                        <m:r>
                          <a:rPr lang="en-US">
                            <a:latin typeface="Cambria Math" panose="02040503050406030204" pitchFamily="18" charset="0"/>
                          </a:rPr>
                          <m:t>2</m:t>
                        </m:r>
                      </m:sup>
                    </m:sSup>
                  </m:oMath>
                </a14:m>
                <a:endParaRPr lang="en-US" dirty="0">
                  <a:latin typeface="Times New Roman" panose="02020603050405020304" pitchFamily="18" charset="0"/>
                  <a:cs typeface="Times New Roman" panose="02020603050405020304" pitchFamily="18" charset="0"/>
                </a:endParaRPr>
              </a:p>
              <a:p>
                <a:pPr algn="l" rtl="0"/>
                <a:r>
                  <a:rPr lang="en-US" dirty="0">
                    <a:latin typeface="Times New Roman" panose="02020603050405020304" pitchFamily="18" charset="0"/>
                    <a:cs typeface="Times New Roman" panose="02020603050405020304" pitchFamily="18" charset="0"/>
                  </a:rPr>
                  <a:t>Then </a:t>
                </a:r>
                <a14:m>
                  <m:oMath xmlns:m="http://schemas.openxmlformats.org/officeDocument/2006/math">
                    <m:r>
                      <a:rPr lang="en-US">
                        <a:latin typeface="Cambria Math" panose="02040503050406030204" pitchFamily="18" charset="0"/>
                      </a:rPr>
                      <m:t>4</m:t>
                    </m:r>
                    <m:r>
                      <a:rPr lang="ar-JO">
                        <a:latin typeface="Cambria Math" panose="02040503050406030204" pitchFamily="18" charset="0"/>
                      </a:rPr>
                      <m:t>∅</m:t>
                    </m:r>
                    <m:r>
                      <a:rPr lang="en-US">
                        <a:latin typeface="Cambria Math" panose="02040503050406030204" pitchFamily="18" charset="0"/>
                      </a:rPr>
                      <m:t>20</m:t>
                    </m:r>
                    <m:r>
                      <a:rPr lang="en-US">
                        <a:latin typeface="Cambria Math" panose="02040503050406030204" pitchFamily="18" charset="0"/>
                      </a:rPr>
                      <m:t> </m:t>
                    </m:r>
                  </m:oMath>
                </a14:m>
                <a:r>
                  <a:rPr lang="en-US" dirty="0"/>
                  <a:t>is used.</a:t>
                </a:r>
              </a:p>
              <a:p>
                <a:endParaRPr lang="ar-EG" dirty="0"/>
              </a:p>
            </p:txBody>
          </p:sp>
        </mc:Choice>
        <mc:Fallback>
          <p:sp>
            <p:nvSpPr>
              <p:cNvPr id="4" name="Content Placeholder 3">
                <a:extLst>
                  <a:ext uri="{FF2B5EF4-FFF2-40B4-BE49-F238E27FC236}">
                    <a16:creationId xmlns:a16="http://schemas.microsoft.com/office/drawing/2014/main" id="{00FD7011-DEF5-422D-A387-0D05171AFC58}"/>
                  </a:ext>
                </a:extLst>
              </p:cNvPr>
              <p:cNvSpPr>
                <a:spLocks noGrp="1" noRot="1" noChangeAspect="1" noMove="1" noResize="1" noEditPoints="1" noAdjustHandles="1" noChangeArrowheads="1" noChangeShapeType="1" noTextEdit="1"/>
              </p:cNvSpPr>
              <p:nvPr>
                <p:ph sz="half" idx="2"/>
              </p:nvPr>
            </p:nvSpPr>
            <p:spPr>
              <a:xfrm>
                <a:off x="6525403" y="808523"/>
                <a:ext cx="4447786" cy="5058878"/>
              </a:xfrm>
              <a:blipFill>
                <a:blip r:embed="rId2"/>
                <a:stretch>
                  <a:fillRect l="-1233"/>
                </a:stretch>
              </a:blipFill>
            </p:spPr>
            <p:txBody>
              <a:bodyPr/>
              <a:lstStyle/>
              <a:p>
                <a:r>
                  <a:rPr lang="ar-EG">
                    <a:noFill/>
                  </a:rPr>
                  <a:t> </a:t>
                </a:r>
              </a:p>
            </p:txBody>
          </p:sp>
        </mc:Fallback>
      </mc:AlternateContent>
      <p:pic>
        <p:nvPicPr>
          <p:cNvPr id="5" name="صورة 117">
            <a:extLst>
              <a:ext uri="{FF2B5EF4-FFF2-40B4-BE49-F238E27FC236}">
                <a16:creationId xmlns:a16="http://schemas.microsoft.com/office/drawing/2014/main" id="{DDD0B857-B25B-454B-9085-680F6339CD22}"/>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1292220" y="1437370"/>
            <a:ext cx="4803780" cy="2660208"/>
          </a:xfrm>
          <a:prstGeom prst="rect">
            <a:avLst/>
          </a:prstGeom>
          <a:ln>
            <a:noFill/>
          </a:ln>
          <a:effectLst>
            <a:outerShdw blurRad="190500" algn="tl" rotWithShape="0">
              <a:srgbClr val="000000">
                <a:alpha val="70000"/>
              </a:srgbClr>
            </a:outerShdw>
          </a:effectLst>
        </p:spPr>
      </p:pic>
      <p:pic>
        <p:nvPicPr>
          <p:cNvPr id="6" name="صورة 255">
            <a:extLst>
              <a:ext uri="{FF2B5EF4-FFF2-40B4-BE49-F238E27FC236}">
                <a16:creationId xmlns:a16="http://schemas.microsoft.com/office/drawing/2014/main" id="{47705F1E-148A-43FA-9FCD-99626204E27F}"/>
              </a:ext>
            </a:extLst>
          </p:cNvPr>
          <p:cNvPicPr/>
          <p:nvPr/>
        </p:nvPicPr>
        <p:blipFill>
          <a:blip r:embed="rId4">
            <a:extLst>
              <a:ext uri="{28A0092B-C50C-407E-A947-70E740481C1C}">
                <a14:useLocalDpi xmlns:a14="http://schemas.microsoft.com/office/drawing/2010/main" val="0"/>
              </a:ext>
            </a:extLst>
          </a:blip>
          <a:srcRect l="7242" t="25089" b="11523"/>
          <a:stretch>
            <a:fillRect/>
          </a:stretch>
        </p:blipFill>
        <p:spPr bwMode="auto">
          <a:xfrm>
            <a:off x="1292220" y="4660732"/>
            <a:ext cx="4899660" cy="138874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1353534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5F292-96B1-424F-AFE1-96FFD412FCCD}"/>
              </a:ext>
            </a:extLst>
          </p:cNvPr>
          <p:cNvSpPr>
            <a:spLocks noGrp="1"/>
          </p:cNvSpPr>
          <p:nvPr>
            <p:ph type="title"/>
          </p:nvPr>
        </p:nvSpPr>
        <p:spPr>
          <a:xfrm>
            <a:off x="1371600" y="-1"/>
            <a:ext cx="9601200" cy="346509"/>
          </a:xfrm>
        </p:spPr>
        <p:txBody>
          <a:bodyPr>
            <a:normAutofit fontScale="90000"/>
          </a:bodyPr>
          <a:lstStyle/>
          <a:p>
            <a:endParaRPr lang="ar-EG" dirty="0"/>
          </a:p>
        </p:txBody>
      </p:sp>
      <p:sp>
        <p:nvSpPr>
          <p:cNvPr id="3" name="Content Placeholder 2">
            <a:extLst>
              <a:ext uri="{FF2B5EF4-FFF2-40B4-BE49-F238E27FC236}">
                <a16:creationId xmlns:a16="http://schemas.microsoft.com/office/drawing/2014/main" id="{F83F6E00-9B2B-4463-BB23-9F0E29948A10}"/>
              </a:ext>
            </a:extLst>
          </p:cNvPr>
          <p:cNvSpPr>
            <a:spLocks noGrp="1"/>
          </p:cNvSpPr>
          <p:nvPr>
            <p:ph sz="half" idx="1"/>
          </p:nvPr>
        </p:nvSpPr>
        <p:spPr>
          <a:xfrm>
            <a:off x="1371600" y="827773"/>
            <a:ext cx="4447786" cy="5039627"/>
          </a:xfrm>
        </p:spPr>
        <p:txBody>
          <a:bodyPr/>
          <a:lstStyle/>
          <a:p>
            <a:pPr algn="l" rtl="0"/>
            <a:r>
              <a:rPr lang="en-US" sz="2800" b="1" u="sng" dirty="0">
                <a:latin typeface="Times New Roman" panose="02020603050405020304" pitchFamily="18" charset="0"/>
                <a:cs typeface="Times New Roman" panose="02020603050405020304" pitchFamily="18" charset="0"/>
              </a:rPr>
              <a:t>Toe: </a:t>
            </a:r>
          </a:p>
          <a:p>
            <a:endParaRPr lang="ar-EG" dirty="0"/>
          </a:p>
        </p:txBody>
      </p:sp>
      <mc:AlternateContent xmlns:mc="http://schemas.openxmlformats.org/markup-compatibility/2006">
        <mc:Choice xmlns:a14="http://schemas.microsoft.com/office/drawing/2010/main" Requires="a14">
          <p:sp>
            <p:nvSpPr>
              <p:cNvPr id="4" name="Content Placeholder 3">
                <a:extLst>
                  <a:ext uri="{FF2B5EF4-FFF2-40B4-BE49-F238E27FC236}">
                    <a16:creationId xmlns:a16="http://schemas.microsoft.com/office/drawing/2014/main" id="{5536D5FA-759E-4DD0-9D45-5EDAD8D2440B}"/>
                  </a:ext>
                </a:extLst>
              </p:cNvPr>
              <p:cNvSpPr>
                <a:spLocks noGrp="1"/>
              </p:cNvSpPr>
              <p:nvPr>
                <p:ph sz="half" idx="2"/>
              </p:nvPr>
            </p:nvSpPr>
            <p:spPr>
              <a:xfrm>
                <a:off x="6525403" y="827773"/>
                <a:ext cx="4447786" cy="5039627"/>
              </a:xfrm>
            </p:spPr>
            <p:txBody>
              <a:bodyPr/>
              <a:lstStyle/>
              <a:p>
                <a:pPr algn="l" rtl="0"/>
                <a:endParaRPr lang="en-US" dirty="0">
                  <a:latin typeface="Cambria Math" panose="02040503050406030204" pitchFamily="18" charset="0"/>
                </a:endParaRPr>
              </a:p>
              <a:p>
                <a:pPr algn="l" rtl="0"/>
                <a14:m>
                  <m:oMath xmlns:m="http://schemas.openxmlformats.org/officeDocument/2006/math">
                    <m:r>
                      <m:rPr>
                        <m:sty m:val="p"/>
                      </m:rPr>
                      <a:rPr lang="en-US">
                        <a:latin typeface="Cambria Math" panose="02040503050406030204" pitchFamily="18" charset="0"/>
                      </a:rPr>
                      <m:t>φ</m:t>
                    </m:r>
                    <m:sSub>
                      <m:sSubPr>
                        <m:ctrlPr>
                          <a:rPr lang="en-US" i="1">
                            <a:latin typeface="Cambria Math" panose="02040503050406030204" pitchFamily="18" charset="0"/>
                          </a:rPr>
                        </m:ctrlPr>
                      </m:sSubPr>
                      <m:e>
                        <m:r>
                          <a:rPr lang="en-US" i="1">
                            <a:latin typeface="Cambria Math" panose="02040503050406030204" pitchFamily="18" charset="0"/>
                          </a:rPr>
                          <m:t>𝑉</m:t>
                        </m:r>
                      </m:e>
                      <m:sub>
                        <m:r>
                          <a:rPr lang="en-US" i="1">
                            <a:latin typeface="Cambria Math" panose="02040503050406030204" pitchFamily="18" charset="0"/>
                          </a:rPr>
                          <m:t>𝑐</m:t>
                        </m:r>
                      </m:sub>
                    </m:sSub>
                    <m:r>
                      <a:rPr lang="en-US" i="1">
                        <a:latin typeface="Cambria Math" panose="02040503050406030204" pitchFamily="18" charset="0"/>
                      </a:rPr>
                      <m:t>&gt;</m:t>
                    </m:r>
                    <m:sSub>
                      <m:sSubPr>
                        <m:ctrlPr>
                          <a:rPr lang="en-US" i="1">
                            <a:latin typeface="Cambria Math" panose="02040503050406030204" pitchFamily="18" charset="0"/>
                          </a:rPr>
                        </m:ctrlPr>
                      </m:sSubPr>
                      <m:e>
                        <m:r>
                          <a:rPr lang="en-US" i="1">
                            <a:latin typeface="Cambria Math" panose="02040503050406030204" pitchFamily="18" charset="0"/>
                          </a:rPr>
                          <m:t>𝑉</m:t>
                        </m:r>
                      </m:e>
                      <m:sub>
                        <m:r>
                          <a:rPr lang="en-US" i="1">
                            <a:latin typeface="Cambria Math" panose="02040503050406030204" pitchFamily="18" charset="0"/>
                          </a:rPr>
                          <m:t>𝑢</m:t>
                        </m:r>
                      </m:sub>
                    </m:sSub>
                    <m:r>
                      <a:rPr lang="en-US" i="1">
                        <a:latin typeface="Cambria Math" panose="02040503050406030204" pitchFamily="18" charset="0"/>
                      </a:rPr>
                      <m:t>, </m:t>
                    </m:r>
                    <m:r>
                      <a:rPr lang="en-US" i="1">
                        <a:latin typeface="Cambria Math" panose="02040503050406030204" pitchFamily="18" charset="0"/>
                      </a:rPr>
                      <m:t>𝑖𝑡</m:t>
                    </m:r>
                    <m:r>
                      <a:rPr lang="en-US" i="1">
                        <a:latin typeface="Cambria Math" panose="02040503050406030204" pitchFamily="18" charset="0"/>
                      </a:rPr>
                      <m:t> </m:t>
                    </m:r>
                    <m:r>
                      <a:rPr lang="en-US" i="1">
                        <a:latin typeface="Cambria Math" panose="02040503050406030204" pitchFamily="18" charset="0"/>
                      </a:rPr>
                      <m:t>𝑖𝑠</m:t>
                    </m:r>
                    <m:r>
                      <a:rPr lang="en-US" i="1">
                        <a:latin typeface="Cambria Math" panose="02040503050406030204" pitchFamily="18" charset="0"/>
                      </a:rPr>
                      <m:t> </m:t>
                    </m:r>
                    <m:r>
                      <a:rPr lang="en-US" i="1">
                        <a:latin typeface="Cambria Math" panose="02040503050406030204" pitchFamily="18" charset="0"/>
                      </a:rPr>
                      <m:t>𝑂𝐾</m:t>
                    </m:r>
                  </m:oMath>
                </a14:m>
                <a:r>
                  <a:rPr lang="en-US" i="1" dirty="0"/>
                  <a:t>.</a:t>
                </a:r>
              </a:p>
              <a:p>
                <a:pPr algn="l" rtl="0"/>
                <a14:m>
                  <m:oMath xmlns:m="http://schemas.openxmlformats.org/officeDocument/2006/math">
                    <m:sSub>
                      <m:sSubPr>
                        <m:ctrlPr>
                          <a:rPr lang="en-US" i="1">
                            <a:latin typeface="Cambria Math" panose="02040503050406030204" pitchFamily="18" charset="0"/>
                          </a:rPr>
                        </m:ctrlPr>
                      </m:sSubPr>
                      <m:e>
                        <m:r>
                          <m:rPr>
                            <m:sty m:val="p"/>
                          </m:rPr>
                          <a:rPr lang="en-US">
                            <a:latin typeface="Cambria Math" panose="02040503050406030204" pitchFamily="18" charset="0"/>
                          </a:rPr>
                          <m:t>M</m:t>
                        </m:r>
                      </m:e>
                      <m:sub>
                        <m:r>
                          <m:rPr>
                            <m:sty m:val="p"/>
                          </m:rPr>
                          <a:rPr lang="en-US">
                            <a:latin typeface="Cambria Math" panose="02040503050406030204" pitchFamily="18" charset="0"/>
                          </a:rPr>
                          <m:t>u</m:t>
                        </m:r>
                      </m:sub>
                    </m:sSub>
                    <m:r>
                      <a:rPr lang="en-US">
                        <a:latin typeface="Cambria Math" panose="02040503050406030204" pitchFamily="18" charset="0"/>
                      </a:rPr>
                      <m:t>=</m:t>
                    </m:r>
                    <m:r>
                      <a:rPr lang="en-US">
                        <a:latin typeface="Cambria Math" panose="02040503050406030204" pitchFamily="18" charset="0"/>
                      </a:rPr>
                      <m:t>282</m:t>
                    </m:r>
                    <m:r>
                      <a:rPr lang="en-US">
                        <a:latin typeface="Cambria Math" panose="02040503050406030204" pitchFamily="18" charset="0"/>
                      </a:rPr>
                      <m:t>.</m:t>
                    </m:r>
                    <m:r>
                      <a:rPr lang="en-US">
                        <a:latin typeface="Cambria Math" panose="02040503050406030204" pitchFamily="18" charset="0"/>
                      </a:rPr>
                      <m:t>18</m:t>
                    </m:r>
                    <m:r>
                      <a:rPr lang="en-US">
                        <a:latin typeface="Cambria Math" panose="02040503050406030204" pitchFamily="18" charset="0"/>
                      </a:rPr>
                      <m:t> </m:t>
                    </m:r>
                    <m:r>
                      <m:rPr>
                        <m:sty m:val="p"/>
                      </m:rPr>
                      <a:rPr lang="en-US">
                        <a:latin typeface="Cambria Math" panose="02040503050406030204" pitchFamily="18" charset="0"/>
                      </a:rPr>
                      <m:t>kN</m:t>
                    </m:r>
                    <m:r>
                      <a:rPr lang="en-US">
                        <a:latin typeface="Cambria Math" panose="02040503050406030204" pitchFamily="18" charset="0"/>
                      </a:rPr>
                      <m:t>.</m:t>
                    </m:r>
                    <m:r>
                      <m:rPr>
                        <m:sty m:val="p"/>
                      </m:rPr>
                      <a:rPr lang="en-US">
                        <a:latin typeface="Cambria Math" panose="02040503050406030204" pitchFamily="18" charset="0"/>
                      </a:rPr>
                      <m:t>m</m:t>
                    </m:r>
                  </m:oMath>
                </a14:m>
                <a:endParaRPr lang="en-US" dirty="0"/>
              </a:p>
              <a:p>
                <a:pPr algn="l" rtl="0"/>
                <a14:m>
                  <m:oMath xmlns:m="http://schemas.openxmlformats.org/officeDocument/2006/math">
                    <m:r>
                      <m:rPr>
                        <m:sty m:val="p"/>
                      </m:rPr>
                      <a:rPr lang="en-US">
                        <a:latin typeface="Cambria Math" panose="02040503050406030204" pitchFamily="18" charset="0"/>
                      </a:rPr>
                      <m:t>ρ</m:t>
                    </m:r>
                    <m:r>
                      <a:rPr lang="en-US">
                        <a:latin typeface="Cambria Math" panose="02040503050406030204" pitchFamily="18" charset="0"/>
                      </a:rPr>
                      <m:t>=</m:t>
                    </m:r>
                    <m:r>
                      <a:rPr lang="en-US">
                        <a:latin typeface="Cambria Math" panose="02040503050406030204" pitchFamily="18" charset="0"/>
                      </a:rPr>
                      <m:t>0</m:t>
                    </m:r>
                    <m:r>
                      <a:rPr lang="en-US">
                        <a:latin typeface="Cambria Math" panose="02040503050406030204" pitchFamily="18" charset="0"/>
                      </a:rPr>
                      <m:t>.</m:t>
                    </m:r>
                    <m:r>
                      <a:rPr lang="en-US">
                        <a:latin typeface="Cambria Math" panose="02040503050406030204" pitchFamily="18" charset="0"/>
                      </a:rPr>
                      <m:t>0019</m:t>
                    </m:r>
                  </m:oMath>
                </a14:m>
                <a:endParaRPr lang="en-US" dirty="0"/>
              </a:p>
              <a:p>
                <a:pPr algn="l" rtl="0"/>
                <a14:m>
                  <m:oMath xmlns:m="http://schemas.openxmlformats.org/officeDocument/2006/math">
                    <m:r>
                      <m:rPr>
                        <m:sty m:val="p"/>
                      </m:rPr>
                      <a:rPr lang="en-US">
                        <a:latin typeface="Cambria Math" panose="02040503050406030204" pitchFamily="18" charset="0"/>
                      </a:rPr>
                      <m:t>As</m:t>
                    </m:r>
                    <m:r>
                      <a:rPr lang="en-US">
                        <a:latin typeface="Cambria Math" panose="02040503050406030204" pitchFamily="18" charset="0"/>
                      </a:rPr>
                      <m:t>=</m:t>
                    </m:r>
                    <m:r>
                      <a:rPr lang="en-US">
                        <a:latin typeface="Cambria Math" panose="02040503050406030204" pitchFamily="18" charset="0"/>
                      </a:rPr>
                      <m:t>1216</m:t>
                    </m:r>
                    <m:r>
                      <a:rPr lang="en-US" i="1">
                        <a:latin typeface="Cambria Math" panose="02040503050406030204" pitchFamily="18" charset="0"/>
                      </a:rPr>
                      <m:t> </m:t>
                    </m:r>
                    <m:sSup>
                      <m:sSupPr>
                        <m:ctrlPr>
                          <a:rPr lang="en-US" i="1">
                            <a:latin typeface="Cambria Math" panose="02040503050406030204" pitchFamily="18" charset="0"/>
                          </a:rPr>
                        </m:ctrlPr>
                      </m:sSupPr>
                      <m:e>
                        <m:r>
                          <m:rPr>
                            <m:sty m:val="p"/>
                          </m:rPr>
                          <a:rPr lang="en-US">
                            <a:latin typeface="Cambria Math" panose="02040503050406030204" pitchFamily="18" charset="0"/>
                          </a:rPr>
                          <m:t>mm</m:t>
                        </m:r>
                      </m:e>
                      <m:sup>
                        <m:r>
                          <a:rPr lang="en-US">
                            <a:latin typeface="Cambria Math" panose="02040503050406030204" pitchFamily="18" charset="0"/>
                          </a:rPr>
                          <m:t>2</m:t>
                        </m:r>
                      </m:sup>
                    </m:sSup>
                  </m:oMath>
                </a14:m>
                <a:endParaRPr lang="en-US" dirty="0"/>
              </a:p>
              <a:p>
                <a:pPr algn="l" rtl="0"/>
                <a:r>
                  <a:rPr lang="en-US" dirty="0"/>
                  <a:t>Then </a:t>
                </a:r>
                <a14:m>
                  <m:oMath xmlns:m="http://schemas.openxmlformats.org/officeDocument/2006/math">
                    <m:r>
                      <a:rPr lang="en-US">
                        <a:latin typeface="Cambria Math" panose="02040503050406030204" pitchFamily="18" charset="0"/>
                      </a:rPr>
                      <m:t>7</m:t>
                    </m:r>
                    <m:r>
                      <a:rPr lang="ar-JO">
                        <a:latin typeface="Cambria Math" panose="02040503050406030204" pitchFamily="18" charset="0"/>
                      </a:rPr>
                      <m:t>∅</m:t>
                    </m:r>
                    <m:r>
                      <a:rPr lang="en-US">
                        <a:latin typeface="Cambria Math" panose="02040503050406030204" pitchFamily="18" charset="0"/>
                      </a:rPr>
                      <m:t>1</m:t>
                    </m:r>
                    <m:r>
                      <a:rPr lang="en-US" i="1">
                        <a:latin typeface="Cambria Math" panose="02040503050406030204" pitchFamily="18" charset="0"/>
                      </a:rPr>
                      <m:t>6</m:t>
                    </m:r>
                    <m:r>
                      <a:rPr lang="en-US">
                        <a:latin typeface="Cambria Math" panose="02040503050406030204" pitchFamily="18" charset="0"/>
                      </a:rPr>
                      <m:t> </m:t>
                    </m:r>
                    <m:r>
                      <m:rPr>
                        <m:sty m:val="p"/>
                      </m:rPr>
                      <a:rPr lang="en-US">
                        <a:latin typeface="Cambria Math" panose="02040503050406030204" pitchFamily="18" charset="0"/>
                      </a:rPr>
                      <m:t>is</m:t>
                    </m:r>
                    <m:r>
                      <a:rPr lang="en-US">
                        <a:latin typeface="Cambria Math" panose="02040503050406030204" pitchFamily="18" charset="0"/>
                      </a:rPr>
                      <m:t> </m:t>
                    </m:r>
                    <m:r>
                      <m:rPr>
                        <m:sty m:val="p"/>
                      </m:rPr>
                      <a:rPr lang="en-US">
                        <a:latin typeface="Cambria Math" panose="02040503050406030204" pitchFamily="18" charset="0"/>
                      </a:rPr>
                      <m:t>used</m:t>
                    </m:r>
                    <m:r>
                      <a:rPr lang="en-US">
                        <a:latin typeface="Cambria Math" panose="02040503050406030204" pitchFamily="18" charset="0"/>
                      </a:rPr>
                      <m:t>.</m:t>
                    </m:r>
                  </m:oMath>
                </a14:m>
                <a:endParaRPr lang="en-US" dirty="0"/>
              </a:p>
              <a:p>
                <a:pPr algn="l" rtl="0"/>
                <a:r>
                  <a:rPr lang="en-US" dirty="0"/>
                  <a:t>Shrinkage steel is used in base:</a:t>
                </a:r>
              </a:p>
              <a:p>
                <a:pPr algn="l" rtl="0"/>
                <a14:m>
                  <m:oMath xmlns:m="http://schemas.openxmlformats.org/officeDocument/2006/math">
                    <m:r>
                      <m:rPr>
                        <m:sty m:val="p"/>
                      </m:rPr>
                      <a:rPr lang="en-US">
                        <a:latin typeface="Cambria Math" panose="02040503050406030204" pitchFamily="18" charset="0"/>
                      </a:rPr>
                      <m:t>A</m:t>
                    </m:r>
                    <m:r>
                      <a:rPr lang="en-US">
                        <a:latin typeface="Cambria Math" panose="02040503050406030204" pitchFamily="18" charset="0"/>
                      </a:rPr>
                      <m:t>=</m:t>
                    </m:r>
                    <m:r>
                      <a:rPr lang="en-US">
                        <a:latin typeface="Cambria Math" panose="02040503050406030204" pitchFamily="18" charset="0"/>
                      </a:rPr>
                      <m:t>630</m:t>
                    </m:r>
                    <m:r>
                      <a:rPr lang="en-US" i="1">
                        <a:latin typeface="Cambria Math" panose="02040503050406030204" pitchFamily="18" charset="0"/>
                      </a:rPr>
                      <m:t> </m:t>
                    </m:r>
                    <m:sSup>
                      <m:sSupPr>
                        <m:ctrlPr>
                          <a:rPr lang="en-US" i="1">
                            <a:latin typeface="Cambria Math" panose="02040503050406030204" pitchFamily="18" charset="0"/>
                          </a:rPr>
                        </m:ctrlPr>
                      </m:sSupPr>
                      <m:e>
                        <m:r>
                          <m:rPr>
                            <m:sty m:val="p"/>
                          </m:rPr>
                          <a:rPr lang="en-US">
                            <a:latin typeface="Cambria Math" panose="02040503050406030204" pitchFamily="18" charset="0"/>
                          </a:rPr>
                          <m:t>mm</m:t>
                        </m:r>
                      </m:e>
                      <m:sup>
                        <m:r>
                          <a:rPr lang="en-US">
                            <a:latin typeface="Cambria Math" panose="02040503050406030204" pitchFamily="18" charset="0"/>
                          </a:rPr>
                          <m:t>2</m:t>
                        </m:r>
                      </m:sup>
                    </m:sSup>
                  </m:oMath>
                </a14:m>
                <a:endParaRPr lang="en-US" dirty="0"/>
              </a:p>
              <a:p>
                <a:pPr algn="l" rtl="0"/>
                <a:r>
                  <a:rPr lang="en-US" dirty="0"/>
                  <a:t>Then </a:t>
                </a:r>
                <a14:m>
                  <m:oMath xmlns:m="http://schemas.openxmlformats.org/officeDocument/2006/math">
                    <m:r>
                      <a:rPr lang="en-US">
                        <a:latin typeface="Cambria Math" panose="02040503050406030204" pitchFamily="18" charset="0"/>
                      </a:rPr>
                      <m:t>7</m:t>
                    </m:r>
                    <m:r>
                      <a:rPr lang="ar-JO">
                        <a:latin typeface="Cambria Math" panose="02040503050406030204" pitchFamily="18" charset="0"/>
                      </a:rPr>
                      <m:t>∅</m:t>
                    </m:r>
                    <m:r>
                      <a:rPr lang="en-US">
                        <a:latin typeface="Cambria Math" panose="02040503050406030204" pitchFamily="18" charset="0"/>
                      </a:rPr>
                      <m:t>1</m:t>
                    </m:r>
                    <m:r>
                      <a:rPr lang="en-US" i="1">
                        <a:latin typeface="Cambria Math" panose="02040503050406030204" pitchFamily="18" charset="0"/>
                      </a:rPr>
                      <m:t>6</m:t>
                    </m:r>
                    <m:r>
                      <a:rPr lang="en-US">
                        <a:latin typeface="Cambria Math" panose="02040503050406030204" pitchFamily="18" charset="0"/>
                      </a:rPr>
                      <m:t> </m:t>
                    </m:r>
                    <m:r>
                      <m:rPr>
                        <m:sty m:val="p"/>
                      </m:rPr>
                      <a:rPr lang="en-US">
                        <a:latin typeface="Cambria Math" panose="02040503050406030204" pitchFamily="18" charset="0"/>
                      </a:rPr>
                      <m:t>rienforcement</m:t>
                    </m:r>
                    <m:r>
                      <a:rPr lang="en-US">
                        <a:latin typeface="Cambria Math" panose="02040503050406030204" pitchFamily="18" charset="0"/>
                      </a:rPr>
                      <m:t> </m:t>
                    </m:r>
                    <m:r>
                      <m:rPr>
                        <m:sty m:val="p"/>
                      </m:rPr>
                      <a:rPr lang="en-US">
                        <a:latin typeface="Cambria Math" panose="02040503050406030204" pitchFamily="18" charset="0"/>
                      </a:rPr>
                      <m:t>is</m:t>
                    </m:r>
                    <m:r>
                      <a:rPr lang="en-US">
                        <a:latin typeface="Cambria Math" panose="02040503050406030204" pitchFamily="18" charset="0"/>
                      </a:rPr>
                      <m:t> </m:t>
                    </m:r>
                    <m:r>
                      <m:rPr>
                        <m:sty m:val="p"/>
                      </m:rPr>
                      <a:rPr lang="en-US">
                        <a:latin typeface="Cambria Math" panose="02040503050406030204" pitchFamily="18" charset="0"/>
                      </a:rPr>
                      <m:t>used</m:t>
                    </m:r>
                    <m:r>
                      <a:rPr lang="en-US">
                        <a:latin typeface="Cambria Math" panose="02040503050406030204" pitchFamily="18" charset="0"/>
                      </a:rPr>
                      <m:t>.</m:t>
                    </m:r>
                  </m:oMath>
                </a14:m>
                <a:endParaRPr lang="en-US" dirty="0"/>
              </a:p>
              <a:p>
                <a:endParaRPr lang="ar-EG" dirty="0"/>
              </a:p>
            </p:txBody>
          </p:sp>
        </mc:Choice>
        <mc:Fallback>
          <p:sp>
            <p:nvSpPr>
              <p:cNvPr id="4" name="Content Placeholder 3">
                <a:extLst>
                  <a:ext uri="{FF2B5EF4-FFF2-40B4-BE49-F238E27FC236}">
                    <a16:creationId xmlns:a16="http://schemas.microsoft.com/office/drawing/2014/main" id="{5536D5FA-759E-4DD0-9D45-5EDAD8D2440B}"/>
                  </a:ext>
                </a:extLst>
              </p:cNvPr>
              <p:cNvSpPr>
                <a:spLocks noGrp="1" noRot="1" noChangeAspect="1" noMove="1" noResize="1" noEditPoints="1" noAdjustHandles="1" noChangeArrowheads="1" noChangeShapeType="1" noTextEdit="1"/>
              </p:cNvSpPr>
              <p:nvPr>
                <p:ph sz="half" idx="2"/>
              </p:nvPr>
            </p:nvSpPr>
            <p:spPr>
              <a:xfrm>
                <a:off x="6525403" y="827773"/>
                <a:ext cx="4447786" cy="5039627"/>
              </a:xfrm>
              <a:blipFill>
                <a:blip r:embed="rId2"/>
                <a:stretch>
                  <a:fillRect l="-1233"/>
                </a:stretch>
              </a:blipFill>
            </p:spPr>
            <p:txBody>
              <a:bodyPr/>
              <a:lstStyle/>
              <a:p>
                <a:r>
                  <a:rPr lang="ar-EG">
                    <a:noFill/>
                  </a:rPr>
                  <a:t> </a:t>
                </a:r>
              </a:p>
            </p:txBody>
          </p:sp>
        </mc:Fallback>
      </mc:AlternateContent>
      <p:pic>
        <p:nvPicPr>
          <p:cNvPr id="5" name="صورة 254">
            <a:extLst>
              <a:ext uri="{FF2B5EF4-FFF2-40B4-BE49-F238E27FC236}">
                <a16:creationId xmlns:a16="http://schemas.microsoft.com/office/drawing/2014/main" id="{D7028BB4-E134-4155-8FB8-4DBE4E4EC04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1171380" y="1523131"/>
            <a:ext cx="4848225" cy="2059940"/>
          </a:xfrm>
          <a:prstGeom prst="rect">
            <a:avLst/>
          </a:prstGeom>
          <a:ln>
            <a:noFill/>
          </a:ln>
          <a:effectLst>
            <a:outerShdw blurRad="190500" algn="tl" rotWithShape="0">
              <a:srgbClr val="000000">
                <a:alpha val="70000"/>
              </a:srgbClr>
            </a:outerShdw>
          </a:effectLst>
        </p:spPr>
      </p:pic>
      <p:pic>
        <p:nvPicPr>
          <p:cNvPr id="6" name="صورة 252">
            <a:extLst>
              <a:ext uri="{FF2B5EF4-FFF2-40B4-BE49-F238E27FC236}">
                <a16:creationId xmlns:a16="http://schemas.microsoft.com/office/drawing/2014/main" id="{D828D784-88E3-41EC-A745-ABBE0B38CB0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58337" y="3972802"/>
            <a:ext cx="5274310" cy="178085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6615521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38B6C-783B-4186-97D1-45679C685EB3}"/>
              </a:ext>
            </a:extLst>
          </p:cNvPr>
          <p:cNvSpPr>
            <a:spLocks noGrp="1"/>
          </p:cNvSpPr>
          <p:nvPr>
            <p:ph type="title"/>
          </p:nvPr>
        </p:nvSpPr>
        <p:spPr>
          <a:xfrm>
            <a:off x="1371600" y="685800"/>
            <a:ext cx="9601200" cy="1094874"/>
          </a:xfrm>
        </p:spPr>
        <p:txBody>
          <a:bodyPr/>
          <a:lstStyle/>
          <a:p>
            <a:pPr algn="ctr"/>
            <a:r>
              <a:rPr lang="en-US" b="1" u="sng" dirty="0">
                <a:latin typeface="Times New Roman" panose="02020603050405020304" pitchFamily="18" charset="0"/>
                <a:cs typeface="Times New Roman" panose="02020603050405020304" pitchFamily="18" charset="0"/>
              </a:rPr>
              <a:t>Design of retaining wall elements </a:t>
            </a:r>
            <a:endParaRPr lang="ar-EG" u="sng" dirty="0">
              <a:latin typeface="Times New Roman" panose="02020603050405020304" pitchFamily="18" charset="0"/>
              <a:cs typeface="Times New Roman" panose="02020603050405020304" pitchFamily="18" charset="0"/>
            </a:endParaRPr>
          </a:p>
        </p:txBody>
      </p:sp>
      <p:pic>
        <p:nvPicPr>
          <p:cNvPr id="4" name="Content Placeholder 4">
            <a:extLst>
              <a:ext uri="{FF2B5EF4-FFF2-40B4-BE49-F238E27FC236}">
                <a16:creationId xmlns:a16="http://schemas.microsoft.com/office/drawing/2014/main" id="{EAB65850-4164-40A2-BAAD-C83428D9F13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00814" y="1809549"/>
            <a:ext cx="6542772" cy="4588792"/>
          </a:xfrm>
        </p:spPr>
      </p:pic>
    </p:spTree>
    <p:extLst>
      <p:ext uri="{BB962C8B-B14F-4D97-AF65-F5344CB8AC3E}">
        <p14:creationId xmlns:p14="http://schemas.microsoft.com/office/powerpoint/2010/main" val="31607730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24C6EB9-C831-4FA5-8ADD-09F739D152C0}"/>
              </a:ext>
            </a:extLst>
          </p:cNvPr>
          <p:cNvSpPr>
            <a:spLocks noGrp="1"/>
          </p:cNvSpPr>
          <p:nvPr>
            <p:ph type="title"/>
          </p:nvPr>
        </p:nvSpPr>
        <p:spPr/>
        <p:txBody>
          <a:bodyPr/>
          <a:lstStyle/>
          <a:p>
            <a:pPr algn="l"/>
            <a:r>
              <a:rPr lang="en-US" b="1" u="sng" dirty="0">
                <a:latin typeface="Times New Roman" panose="02020603050405020304" pitchFamily="18" charset="0"/>
                <a:cs typeface="Times New Roman" panose="02020603050405020304" pitchFamily="18" charset="0"/>
              </a:rPr>
              <a:t>Recommendations</a:t>
            </a:r>
            <a:endParaRPr lang="ar-SA" b="1" u="sng" dirty="0">
              <a:latin typeface="Times New Roman" panose="02020603050405020304" pitchFamily="18" charset="0"/>
              <a:cs typeface="Times New Roman" panose="02020603050405020304" pitchFamily="18" charset="0"/>
            </a:endParaRPr>
          </a:p>
        </p:txBody>
      </p:sp>
      <p:sp>
        <p:nvSpPr>
          <p:cNvPr id="3" name="عنصر نائب للمحتوى 2">
            <a:extLst>
              <a:ext uri="{FF2B5EF4-FFF2-40B4-BE49-F238E27FC236}">
                <a16:creationId xmlns:a16="http://schemas.microsoft.com/office/drawing/2014/main" id="{B6A0BB40-56C9-4FB9-9FFE-155AD4A1D97C}"/>
              </a:ext>
            </a:extLst>
          </p:cNvPr>
          <p:cNvSpPr>
            <a:spLocks noGrp="1"/>
          </p:cNvSpPr>
          <p:nvPr>
            <p:ph idx="1"/>
          </p:nvPr>
        </p:nvSpPr>
        <p:spPr>
          <a:xfrm>
            <a:off x="1371600" y="1698171"/>
            <a:ext cx="9601200" cy="4169229"/>
          </a:xfrm>
        </p:spPr>
        <p:txBody>
          <a:bodyPr>
            <a:normAutofit/>
          </a:bodyPr>
          <a:lstStyle/>
          <a:p>
            <a:pPr marL="0" indent="0" algn="l">
              <a:buNone/>
            </a:pPr>
            <a:r>
              <a:rPr lang="en-US" sz="3600" dirty="0">
                <a:latin typeface="Times New Roman" panose="02020603050405020304" pitchFamily="18" charset="0"/>
                <a:cs typeface="Times New Roman" panose="02020603050405020304" pitchFamily="18" charset="0"/>
              </a:rPr>
              <a:t>Several issues may be considered in future work in extension of this study. </a:t>
            </a:r>
            <a:r>
              <a:rPr lang="en-US" sz="3600" b="1" i="1" dirty="0">
                <a:latin typeface="Times New Roman" panose="02020603050405020304" pitchFamily="18" charset="0"/>
                <a:cs typeface="Times New Roman" panose="02020603050405020304" pitchFamily="18" charset="0"/>
              </a:rPr>
              <a:t>Cost benefit analysis </a:t>
            </a:r>
            <a:r>
              <a:rPr lang="en-US" sz="3600" dirty="0">
                <a:latin typeface="Times New Roman" panose="02020603050405020304" pitchFamily="18" charset="0"/>
                <a:cs typeface="Times New Roman" panose="02020603050405020304" pitchFamily="18" charset="0"/>
              </a:rPr>
              <a:t>is recommended to be done. The </a:t>
            </a:r>
            <a:r>
              <a:rPr lang="en-US" sz="3600" b="1" i="1" dirty="0">
                <a:latin typeface="Times New Roman" panose="02020603050405020304" pitchFamily="18" charset="0"/>
                <a:cs typeface="Times New Roman" panose="02020603050405020304" pitchFamily="18" charset="0"/>
              </a:rPr>
              <a:t>drainage</a:t>
            </a:r>
            <a:r>
              <a:rPr lang="en-US" sz="3600" dirty="0">
                <a:latin typeface="Times New Roman" panose="02020603050405020304" pitchFamily="18" charset="0"/>
                <a:cs typeface="Times New Roman" panose="02020603050405020304" pitchFamily="18" charset="0"/>
              </a:rPr>
              <a:t> consideration, and the </a:t>
            </a:r>
            <a:r>
              <a:rPr lang="en-US" sz="3600" b="1" i="1" dirty="0">
                <a:latin typeface="Times New Roman" panose="02020603050405020304" pitchFamily="18" charset="0"/>
                <a:cs typeface="Times New Roman" panose="02020603050405020304" pitchFamily="18" charset="0"/>
              </a:rPr>
              <a:t>social acceptance </a:t>
            </a:r>
            <a:r>
              <a:rPr lang="en-US" sz="3600" dirty="0">
                <a:latin typeface="Times New Roman" panose="02020603050405020304" pitchFamily="18" charset="0"/>
                <a:cs typeface="Times New Roman" panose="02020603050405020304" pitchFamily="18" charset="0"/>
              </a:rPr>
              <a:t>will be considered as well. </a:t>
            </a:r>
            <a:r>
              <a:rPr lang="en-US" sz="3600" b="1" i="1" dirty="0">
                <a:latin typeface="Times New Roman" panose="02020603050405020304" pitchFamily="18" charset="0"/>
                <a:cs typeface="Times New Roman" panose="02020603050405020304" pitchFamily="18" charset="0"/>
              </a:rPr>
              <a:t>Seismic analysis </a:t>
            </a:r>
            <a:r>
              <a:rPr lang="en-US" sz="3600" dirty="0">
                <a:latin typeface="Times New Roman" panose="02020603050405020304" pitchFamily="18" charset="0"/>
                <a:cs typeface="Times New Roman" panose="02020603050405020304" pitchFamily="18" charset="0"/>
              </a:rPr>
              <a:t>for the whole interchange is required to be done.</a:t>
            </a:r>
            <a:r>
              <a:rPr lang="ar-SA" sz="36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78746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C2D57FD-6766-4B22-9CC0-63B07BA94697}"/>
              </a:ext>
            </a:extLst>
          </p:cNvPr>
          <p:cNvSpPr>
            <a:spLocks noGrp="1"/>
          </p:cNvSpPr>
          <p:nvPr>
            <p:ph type="title"/>
          </p:nvPr>
        </p:nvSpPr>
        <p:spPr/>
        <p:txBody>
          <a:bodyPr/>
          <a:lstStyle/>
          <a:p>
            <a:pPr algn="l"/>
            <a:r>
              <a:rPr lang="ar-SA" b="1" u="sng" dirty="0"/>
              <a:t>References</a:t>
            </a:r>
            <a:br>
              <a:rPr lang="en-US" b="1" dirty="0"/>
            </a:br>
            <a:endParaRPr lang="ar-EG" dirty="0"/>
          </a:p>
        </p:txBody>
      </p:sp>
      <p:sp>
        <p:nvSpPr>
          <p:cNvPr id="4" name="Content Placeholder 3">
            <a:extLst>
              <a:ext uri="{FF2B5EF4-FFF2-40B4-BE49-F238E27FC236}">
                <a16:creationId xmlns:a16="http://schemas.microsoft.com/office/drawing/2014/main" id="{6E6E9BE6-E895-4413-935F-9624488CEA5F}"/>
              </a:ext>
            </a:extLst>
          </p:cNvPr>
          <p:cNvSpPr>
            <a:spLocks noGrp="1"/>
          </p:cNvSpPr>
          <p:nvPr>
            <p:ph idx="1"/>
          </p:nvPr>
        </p:nvSpPr>
        <p:spPr>
          <a:xfrm>
            <a:off x="1552575" y="1781175"/>
            <a:ext cx="9601200" cy="4562475"/>
          </a:xfrm>
        </p:spPr>
        <p:txBody>
          <a:bodyPr>
            <a:normAutofit/>
          </a:bodyPr>
          <a:lstStyle/>
          <a:p>
            <a:pPr algn="l" rtl="0"/>
            <a:r>
              <a:rPr lang="en-US" i="1" dirty="0">
                <a:latin typeface="Times New Roman" panose="02020603050405020304" pitchFamily="18" charset="0"/>
                <a:cs typeface="Times New Roman" panose="02020603050405020304" pitchFamily="18" charset="0"/>
              </a:rPr>
              <a:t>Abu </a:t>
            </a:r>
            <a:r>
              <a:rPr lang="en-US" i="1" dirty="0" err="1">
                <a:latin typeface="Times New Roman" panose="02020603050405020304" pitchFamily="18" charset="0"/>
                <a:cs typeface="Times New Roman" panose="02020603050405020304" pitchFamily="18" charset="0"/>
              </a:rPr>
              <a:t>Saa</a:t>
            </a:r>
            <a:r>
              <a:rPr lang="en-US" i="1" dirty="0">
                <a:latin typeface="Times New Roman" panose="02020603050405020304" pitchFamily="18" charset="0"/>
                <a:cs typeface="Times New Roman" panose="02020603050405020304" pitchFamily="18" charset="0"/>
              </a:rPr>
              <a:t> A. and </a:t>
            </a:r>
            <a:r>
              <a:rPr lang="en-US" i="1" dirty="0" err="1">
                <a:latin typeface="Times New Roman" panose="02020603050405020304" pitchFamily="18" charset="0"/>
                <a:cs typeface="Times New Roman" panose="02020603050405020304" pitchFamily="18" charset="0"/>
              </a:rPr>
              <a:t>Irshaid</a:t>
            </a:r>
            <a:r>
              <a:rPr lang="en-US" i="1" dirty="0">
                <a:latin typeface="Times New Roman" panose="02020603050405020304" pitchFamily="18" charset="0"/>
                <a:cs typeface="Times New Roman" panose="02020603050405020304" pitchFamily="18" charset="0"/>
              </a:rPr>
              <a:t> M., " Design of the Interchange at the Intersection of Haifa Road and Mohammad Bin Rashid Al-Maktoum Road", B.Sc. Graduation Project, Department of Civil Eng., An-Najah National University, Nablus, 2014.</a:t>
            </a:r>
          </a:p>
          <a:p>
            <a:pPr algn="l" rtl="0"/>
            <a:r>
              <a:rPr lang="en-US" i="1" dirty="0">
                <a:latin typeface="Times New Roman" panose="02020603050405020304" pitchFamily="18" charset="0"/>
                <a:cs typeface="Times New Roman" panose="02020603050405020304" pitchFamily="18" charset="0"/>
              </a:rPr>
              <a:t>ACI Committee 318 “Building Code Requirements for Structural Concrete (ACI 318M-11)”, American Concrete Institute, Michigan, 2011.</a:t>
            </a:r>
          </a:p>
          <a:p>
            <a:pPr algn="l" rtl="0"/>
            <a:r>
              <a:rPr lang="en-US" i="1" dirty="0">
                <a:latin typeface="Times New Roman" panose="02020603050405020304" pitchFamily="18" charset="0"/>
              </a:rPr>
              <a:t>American Association of State Highway and Transportation Officials (AASHTO), "a Policy on Geometric Design of Highways and Streets", Sixth Edition, Washington, D.C., 2011.</a:t>
            </a:r>
          </a:p>
          <a:p>
            <a:pPr algn="l" rtl="0"/>
            <a:r>
              <a:rPr lang="en-US" i="1" dirty="0" err="1">
                <a:latin typeface="Times New Roman" panose="02020603050405020304" pitchFamily="18" charset="0"/>
                <a:cs typeface="Times New Roman" panose="02020603050405020304" pitchFamily="18" charset="0"/>
              </a:rPr>
              <a:t>Chavel</a:t>
            </a:r>
            <a:r>
              <a:rPr lang="en-US" i="1" dirty="0">
                <a:latin typeface="Times New Roman" panose="02020603050405020304" pitchFamily="18" charset="0"/>
                <a:cs typeface="Times New Roman" panose="02020603050405020304" pitchFamily="18" charset="0"/>
              </a:rPr>
              <a:t> B., "Steel bridge design handbook, bridge deck design", U.S. Department of Transportation, Washington, 2015.</a:t>
            </a:r>
          </a:p>
          <a:p>
            <a:pPr algn="l" rtl="0"/>
            <a:r>
              <a:rPr lang="en-US" i="1" dirty="0">
                <a:latin typeface="Times New Roman" panose="02020603050405020304" pitchFamily="18" charset="0"/>
                <a:cs typeface="Times New Roman" panose="02020603050405020304" pitchFamily="18" charset="0"/>
              </a:rPr>
              <a:t>Chen W. and </a:t>
            </a:r>
            <a:r>
              <a:rPr lang="en-US" i="1" dirty="0" err="1">
                <a:latin typeface="Times New Roman" panose="02020603050405020304" pitchFamily="18" charset="0"/>
                <a:cs typeface="Times New Roman" panose="02020603050405020304" pitchFamily="18" charset="0"/>
              </a:rPr>
              <a:t>Duan</a:t>
            </a:r>
            <a:r>
              <a:rPr lang="en-US" i="1" dirty="0">
                <a:latin typeface="Times New Roman" panose="02020603050405020304" pitchFamily="18" charset="0"/>
                <a:cs typeface="Times New Roman" panose="02020603050405020304" pitchFamily="18" charset="0"/>
              </a:rPr>
              <a:t> L., ''Bridge Engineering Handbook: Superstructure Design', Second Edition, U.S., 2014.</a:t>
            </a:r>
            <a:endParaRPr lang="ar-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70130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94EA8460-8576-4395-8758-621161DD29A7}"/>
              </a:ext>
            </a:extLst>
          </p:cNvPr>
          <p:cNvSpPr>
            <a:spLocks noGrp="1"/>
          </p:cNvSpPr>
          <p:nvPr>
            <p:ph idx="1"/>
          </p:nvPr>
        </p:nvSpPr>
        <p:spPr>
          <a:xfrm>
            <a:off x="1371600" y="285750"/>
            <a:ext cx="9601200" cy="5581650"/>
          </a:xfrm>
        </p:spPr>
        <p:txBody>
          <a:bodyPr>
            <a:normAutofit/>
          </a:bodyPr>
          <a:lstStyle/>
          <a:p>
            <a:pPr algn="l" rtl="0"/>
            <a:r>
              <a:rPr lang="en-US" i="1" dirty="0"/>
              <a:t>Das B., "Principles of Foundation Engineering, SI", Seven Edition, U.S.A., 2011.</a:t>
            </a:r>
          </a:p>
          <a:p>
            <a:pPr algn="l" rtl="0"/>
            <a:r>
              <a:rPr lang="en-US" i="1" dirty="0"/>
              <a:t>Garber N. and </a:t>
            </a:r>
            <a:r>
              <a:rPr lang="en-US" i="1" dirty="0" err="1"/>
              <a:t>Hoel</a:t>
            </a:r>
            <a:r>
              <a:rPr lang="en-US" i="1" dirty="0"/>
              <a:t> L., "Traffic and Highway Engineering", Fourth Edition, SI, Cengage Learning, Canada, 2011.</a:t>
            </a:r>
          </a:p>
          <a:p>
            <a:pPr algn="l" rtl="0"/>
            <a:r>
              <a:rPr lang="en-US" i="1" dirty="0" err="1"/>
              <a:t>Ghannam</a:t>
            </a:r>
            <a:r>
              <a:rPr lang="en-US" i="1" dirty="0"/>
              <a:t> G., </a:t>
            </a:r>
            <a:r>
              <a:rPr lang="en-US" i="1" dirty="0" err="1"/>
              <a:t>Saadi</a:t>
            </a:r>
            <a:r>
              <a:rPr lang="en-US" i="1" dirty="0"/>
              <a:t> A., </a:t>
            </a:r>
            <a:r>
              <a:rPr lang="en-US" i="1" dirty="0" err="1"/>
              <a:t>Bitar</a:t>
            </a:r>
            <a:r>
              <a:rPr lang="en-US" i="1" dirty="0"/>
              <a:t> S. and </a:t>
            </a:r>
            <a:r>
              <a:rPr lang="en-US" i="1" dirty="0" err="1"/>
              <a:t>Samaaneh</a:t>
            </a:r>
            <a:r>
              <a:rPr lang="en-US" i="1" dirty="0"/>
              <a:t> H., "The Planning and Design of a Proposed Overpass in Nablus CBD Area", B.Sc. Graduation Project, Department of Civil Eng., An-Najah National University, Nablus, 2018.</a:t>
            </a:r>
          </a:p>
          <a:p>
            <a:pPr algn="l" rtl="0"/>
            <a:r>
              <a:rPr lang="en-US" i="1" dirty="0"/>
              <a:t>Grubb M., Wilson K., White C. and </a:t>
            </a:r>
            <a:r>
              <a:rPr lang="en-US" i="1" dirty="0" err="1"/>
              <a:t>Nickas</a:t>
            </a:r>
            <a:r>
              <a:rPr lang="en-US" i="1" dirty="0"/>
              <a:t> W., "Load and Resistance Factor Design (LRFD) for Highway Bridge Superstructures - Reference Manual", U.S. Department of Transportation, U.S.A., 2007.</a:t>
            </a:r>
          </a:p>
          <a:p>
            <a:pPr algn="l" rtl="0"/>
            <a:r>
              <a:rPr lang="es-ES" i="1" dirty="0"/>
              <a:t>Palestinian Central Bureau of Statistics, </a:t>
            </a:r>
            <a:r>
              <a:rPr lang="ar-SA" dirty="0"/>
              <a:t>الجهاز المركزي للإحصاء الفلسطيني، </a:t>
            </a:r>
            <a:r>
              <a:rPr lang="ar-SA" i="1" dirty="0"/>
              <a:t>2016</a:t>
            </a:r>
          </a:p>
          <a:p>
            <a:pPr marL="0" indent="0" algn="l" rtl="0">
              <a:buNone/>
            </a:pPr>
            <a:r>
              <a:rPr lang="ar-SA" dirty="0"/>
              <a:t>النتائج النهائية لتعداد تقرير السكان، الأراضي الفلسطينية، رام الله-فلسطين</a:t>
            </a:r>
          </a:p>
          <a:p>
            <a:pPr algn="l" rtl="0"/>
            <a:r>
              <a:rPr lang="en-US" i="1"/>
              <a:t>Transportation Research Board, “Highway Capacity Manual 2010“, 2010.</a:t>
            </a:r>
          </a:p>
          <a:p>
            <a:pPr algn="l" rtl="0"/>
            <a:endParaRPr lang="ar-SA" dirty="0"/>
          </a:p>
        </p:txBody>
      </p:sp>
    </p:spTree>
    <p:extLst>
      <p:ext uri="{BB962C8B-B14F-4D97-AF65-F5344CB8AC3E}">
        <p14:creationId xmlns:p14="http://schemas.microsoft.com/office/powerpoint/2010/main" val="2977474393"/>
      </p:ext>
    </p:extLst>
  </p:cSld>
  <p:clrMapOvr>
    <a:masterClrMapping/>
  </p:clrMapOvr>
</p:sld>
</file>

<file path=ppt/theme/theme1.xml><?xml version="1.0" encoding="utf-8"?>
<a:theme xmlns:a="http://schemas.openxmlformats.org/drawingml/2006/main" name="القص">
  <a:themeElements>
    <a:clrScheme name="أزرق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القص">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القص">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TM10001105[[fn=اقتصاص]]</Template>
  <TotalTime>2236</TotalTime>
  <Words>1139</Words>
  <Application>Microsoft Office PowerPoint</Application>
  <PresentationFormat>Widescreen</PresentationFormat>
  <Paragraphs>177</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Cambria Math</vt:lpstr>
      <vt:lpstr>Franklin Gothic Book</vt:lpstr>
      <vt:lpstr>Times New Roman</vt:lpstr>
      <vt:lpstr>القص</vt:lpstr>
      <vt:lpstr>PowerPoint Presentation</vt:lpstr>
      <vt:lpstr>Contents:</vt:lpstr>
      <vt:lpstr>What is the Interchange</vt:lpstr>
      <vt:lpstr>The Study Area</vt:lpstr>
      <vt:lpstr>PowerPoint Presentation</vt:lpstr>
      <vt:lpstr>Intersecting Roads </vt:lpstr>
      <vt:lpstr>The LOS After 20 Years Before the Interchange </vt:lpstr>
      <vt:lpstr>The LOS After 20 Years After the Interchange</vt:lpstr>
      <vt:lpstr>Interchange Design </vt:lpstr>
      <vt:lpstr>Geometric Design</vt:lpstr>
      <vt:lpstr> Structural Design of the Overpass</vt:lpstr>
      <vt:lpstr>Distribution of Overpass’s Columns</vt:lpstr>
      <vt:lpstr>Loads for Design of Overpass</vt:lpstr>
      <vt:lpstr>Model of slab </vt:lpstr>
      <vt:lpstr>Structural analysis </vt:lpstr>
      <vt:lpstr>Deck Slab Design </vt:lpstr>
      <vt:lpstr>Girder Beams Design </vt:lpstr>
      <vt:lpstr>PowerPoint Presentation</vt:lpstr>
      <vt:lpstr>PowerPoint Presentation</vt:lpstr>
      <vt:lpstr>Beam analysis for shear: </vt:lpstr>
      <vt:lpstr>Bent Beam (Cap) Design</vt:lpstr>
      <vt:lpstr>Capital Column Design</vt:lpstr>
      <vt:lpstr>Column Design</vt:lpstr>
      <vt:lpstr>Piles Design</vt:lpstr>
      <vt:lpstr>Footing (Pile Cap) Design</vt:lpstr>
      <vt:lpstr>PowerPoint Presentation</vt:lpstr>
      <vt:lpstr>PowerPoint Presentation</vt:lpstr>
      <vt:lpstr>Design of underpass</vt:lpstr>
      <vt:lpstr>Retaining wall design </vt:lpstr>
      <vt:lpstr>loads on Retaining wall</vt:lpstr>
      <vt:lpstr>Checked for stability </vt:lpstr>
      <vt:lpstr>PowerPoint Presentation</vt:lpstr>
      <vt:lpstr>Cross section </vt:lpstr>
      <vt:lpstr>PowerPoint Presentation</vt:lpstr>
      <vt:lpstr>Reinforcement </vt:lpstr>
      <vt:lpstr>PowerPoint Presentation</vt:lpstr>
      <vt:lpstr>PowerPoint Presentation</vt:lpstr>
      <vt:lpstr>PowerPoint Presentation</vt:lpstr>
      <vt:lpstr>Design of retaining wall elements </vt:lpstr>
      <vt:lpstr>Recommendations</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ashraf amarneh</dc:creator>
  <cp:lastModifiedBy>raghad m</cp:lastModifiedBy>
  <cp:revision>78</cp:revision>
  <dcterms:created xsi:type="dcterms:W3CDTF">2018-12-23T19:08:31Z</dcterms:created>
  <dcterms:modified xsi:type="dcterms:W3CDTF">2019-05-19T10:26:09Z</dcterms:modified>
</cp:coreProperties>
</file>