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2" r:id="rId1"/>
  </p:sldMasterIdLst>
  <p:sldIdLst>
    <p:sldId id="256" r:id="rId2"/>
    <p:sldId id="257" r:id="rId3"/>
    <p:sldId id="267" r:id="rId4"/>
    <p:sldId id="273" r:id="rId5"/>
    <p:sldId id="263" r:id="rId6"/>
    <p:sldId id="282" r:id="rId7"/>
    <p:sldId id="274" r:id="rId8"/>
    <p:sldId id="266" r:id="rId9"/>
    <p:sldId id="275" r:id="rId10"/>
    <p:sldId id="269" r:id="rId11"/>
    <p:sldId id="260" r:id="rId12"/>
    <p:sldId id="276" r:id="rId13"/>
    <p:sldId id="277" r:id="rId14"/>
    <p:sldId id="278" r:id="rId15"/>
    <p:sldId id="270" r:id="rId16"/>
    <p:sldId id="271" r:id="rId17"/>
    <p:sldId id="284" r:id="rId18"/>
    <p:sldId id="285" r:id="rId19"/>
    <p:sldId id="286" r:id="rId20"/>
    <p:sldId id="287" r:id="rId21"/>
    <p:sldId id="288" r:id="rId22"/>
    <p:sldId id="289" r:id="rId23"/>
    <p:sldId id="290" r:id="rId24"/>
    <p:sldId id="291" r:id="rId25"/>
    <p:sldId id="292" r:id="rId26"/>
    <p:sldId id="293" r:id="rId27"/>
    <p:sldId id="261" r:id="rId28"/>
    <p:sldId id="264" r:id="rId29"/>
    <p:sldId id="279" r:id="rId30"/>
    <p:sldId id="280" r:id="rId31"/>
    <p:sldId id="281" r:id="rId32"/>
    <p:sldId id="283" r:id="rId33"/>
    <p:sldId id="26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91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0A7289-3205-43E0-AB3C-F36D2E64259E}" type="doc">
      <dgm:prSet loTypeId="urn:microsoft.com/office/officeart/2005/8/layout/bProcess2" loCatId="process" qsTypeId="urn:microsoft.com/office/officeart/2005/8/quickstyle/simple2" qsCatId="simple" csTypeId="urn:microsoft.com/office/officeart/2005/8/colors/accent1_1" csCatId="accent1" phldr="1"/>
      <dgm:spPr/>
      <dgm:t>
        <a:bodyPr/>
        <a:lstStyle/>
        <a:p>
          <a:endParaRPr lang="en-US"/>
        </a:p>
      </dgm:t>
    </dgm:pt>
    <dgm:pt modelId="{D8B4DFA4-24F3-4B1E-88E9-99B91A9547F5}">
      <dgm:prSet custT="1"/>
      <dgm:spPr>
        <a:xfrm>
          <a:off x="3596400" y="1171"/>
          <a:ext cx="1232056" cy="1065290"/>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gm:spPr>
      <dgm:t>
        <a:bodyPr/>
        <a:lstStyle/>
        <a:p>
          <a:pPr algn="ctr"/>
          <a:r>
            <a:rPr lang="en-US" sz="1400" b="0">
              <a:solidFill>
                <a:srgbClr val="1F497D">
                  <a:lumMod val="75000"/>
                </a:srgbClr>
              </a:solidFill>
              <a:latin typeface="Times New Roman" panose="02020603050405020304" pitchFamily="18" charset="0"/>
              <a:ea typeface="+mn-ea"/>
              <a:cs typeface="Times New Roman" panose="02020603050405020304" pitchFamily="18" charset="0"/>
            </a:rPr>
            <a:t>Data alanlysis</a:t>
          </a:r>
        </a:p>
      </dgm:t>
    </dgm:pt>
    <dgm:pt modelId="{98512B40-0B9C-4C60-A27F-1128F3AE8022}" type="parTrans" cxnId="{16410522-52BA-4F5C-9DA0-329FAEECFA3E}">
      <dgm:prSet/>
      <dgm:spPr/>
      <dgm:t>
        <a:bodyPr/>
        <a:lstStyle/>
        <a:p>
          <a:pPr algn="ctr"/>
          <a:endParaRPr lang="en-US"/>
        </a:p>
      </dgm:t>
    </dgm:pt>
    <dgm:pt modelId="{18EB89DE-8031-4164-9DF7-374FCA01A6B6}" type="sibTrans" cxnId="{16410522-52BA-4F5C-9DA0-329FAEECFA3E}">
      <dgm:prSet/>
      <dgm:spPr>
        <a:xfrm rot="5304665">
          <a:off x="5204081" y="426950"/>
          <a:ext cx="323829" cy="149734"/>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gm:spPr>
      <dgm:t>
        <a:bodyPr/>
        <a:lstStyle/>
        <a:p>
          <a:pPr algn="ctr"/>
          <a:endParaRPr lang="en-US"/>
        </a:p>
      </dgm:t>
    </dgm:pt>
    <dgm:pt modelId="{DAB7FA25-B634-480D-8116-43EA1B6011A0}">
      <dgm:prSet custT="1"/>
      <dgm:spPr>
        <a:xfrm>
          <a:off x="5704987" y="1265309"/>
          <a:ext cx="1983946" cy="1911889"/>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gm:spPr>
      <dgm:t>
        <a:bodyPr/>
        <a:lstStyle/>
        <a:p>
          <a:pPr algn="ctr"/>
          <a:r>
            <a:rPr lang="en-US" sz="1400" b="0" dirty="0">
              <a:solidFill>
                <a:srgbClr val="1F497D">
                  <a:lumMod val="75000"/>
                </a:srgbClr>
              </a:solidFill>
              <a:latin typeface="Times New Roman" panose="02020603050405020304" pitchFamily="18" charset="0"/>
              <a:ea typeface="+mn-ea"/>
              <a:cs typeface="Times New Roman" panose="02020603050405020304" pitchFamily="18" charset="0"/>
            </a:rPr>
            <a:t>Conclusions </a:t>
          </a:r>
        </a:p>
        <a:p>
          <a:pPr algn="ctr"/>
          <a:r>
            <a:rPr lang="en-US" sz="1400" b="0" dirty="0">
              <a:solidFill>
                <a:srgbClr val="1F497D">
                  <a:lumMod val="75000"/>
                </a:srgbClr>
              </a:solidFill>
              <a:latin typeface="Times New Roman" panose="02020603050405020304" pitchFamily="18" charset="0"/>
              <a:ea typeface="+mn-ea"/>
              <a:cs typeface="Times New Roman" panose="02020603050405020304" pitchFamily="18" charset="0"/>
            </a:rPr>
            <a:t>&amp; Recommendations</a:t>
          </a:r>
        </a:p>
      </dgm:t>
    </dgm:pt>
    <dgm:pt modelId="{8517F1EF-A633-4402-A3E0-2289CDF4883D}" type="parTrans" cxnId="{65B6A572-D44F-4FE7-B116-50CA17AB6559}">
      <dgm:prSet/>
      <dgm:spPr/>
      <dgm:t>
        <a:bodyPr/>
        <a:lstStyle/>
        <a:p>
          <a:pPr algn="ctr"/>
          <a:endParaRPr lang="en-US"/>
        </a:p>
      </dgm:t>
    </dgm:pt>
    <dgm:pt modelId="{D25BE05C-3C90-4302-8A7F-A593B9CB8048}" type="sibTrans" cxnId="{65B6A572-D44F-4FE7-B116-50CA17AB6559}">
      <dgm:prSet/>
      <dgm:spPr/>
      <dgm:t>
        <a:bodyPr/>
        <a:lstStyle/>
        <a:p>
          <a:pPr algn="ctr"/>
          <a:endParaRPr lang="en-US"/>
        </a:p>
      </dgm:t>
    </dgm:pt>
    <dgm:pt modelId="{795C6888-6F76-47E8-9A39-4404B2CCB9D3}">
      <dgm:prSet custT="1"/>
      <dgm:spPr>
        <a:xfrm>
          <a:off x="780515" y="774264"/>
          <a:ext cx="1619267" cy="925227"/>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gm:spPr>
      <dgm:t>
        <a:bodyPr/>
        <a:lstStyle/>
        <a:p>
          <a:pPr algn="ctr"/>
          <a:r>
            <a:rPr lang="en-US" sz="1400" b="0">
              <a:solidFill>
                <a:srgbClr val="1F497D">
                  <a:lumMod val="75000"/>
                </a:srgbClr>
              </a:solidFill>
              <a:latin typeface="Times New Roman" panose="02020603050405020304" pitchFamily="18" charset="0"/>
              <a:ea typeface="+mn-ea"/>
              <a:cs typeface="Times New Roman" panose="02020603050405020304" pitchFamily="18" charset="0"/>
            </a:rPr>
            <a:t>Site selection</a:t>
          </a:r>
        </a:p>
      </dgm:t>
    </dgm:pt>
    <dgm:pt modelId="{6213B920-B1C8-4F04-B5C4-01E13CE2C338}" type="parTrans" cxnId="{085B0589-3538-4409-BFC2-3B8792C88340}">
      <dgm:prSet/>
      <dgm:spPr/>
      <dgm:t>
        <a:bodyPr/>
        <a:lstStyle/>
        <a:p>
          <a:pPr algn="ctr"/>
          <a:endParaRPr lang="en-US"/>
        </a:p>
      </dgm:t>
    </dgm:pt>
    <dgm:pt modelId="{8D535B84-53B2-4D56-9DBA-267676D7A5DF}" type="sibTrans" cxnId="{085B0589-3538-4409-BFC2-3B8792C88340}">
      <dgm:prSet/>
      <dgm:spPr>
        <a:xfrm rot="10894813">
          <a:off x="1411018" y="1786100"/>
          <a:ext cx="323829" cy="149734"/>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gm:spPr>
      <dgm:t>
        <a:bodyPr/>
        <a:lstStyle/>
        <a:p>
          <a:pPr algn="ctr"/>
          <a:endParaRPr lang="en-US"/>
        </a:p>
      </dgm:t>
    </dgm:pt>
    <dgm:pt modelId="{8D2BDDA2-850B-4F1D-9E04-2B6483FEC982}">
      <dgm:prSet custT="1"/>
      <dgm:spPr>
        <a:xfrm>
          <a:off x="465507" y="2013990"/>
          <a:ext cx="2179203" cy="986131"/>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gm:spPr>
      <dgm:t>
        <a:bodyPr/>
        <a:lstStyle/>
        <a:p>
          <a:pPr algn="ctr"/>
          <a:r>
            <a:rPr lang="en-US" sz="1400">
              <a:solidFill>
                <a:srgbClr val="1F497D">
                  <a:lumMod val="75000"/>
                </a:srgbClr>
              </a:solidFill>
              <a:latin typeface="Times New Roman" panose="02020603050405020304" pitchFamily="18" charset="0"/>
              <a:ea typeface="+mn-ea"/>
              <a:cs typeface="Times New Roman" panose="02020603050405020304" pitchFamily="18" charset="0"/>
            </a:rPr>
            <a:t>Data collection</a:t>
          </a:r>
          <a:endParaRPr lang="en-US" sz="1400" b="0">
            <a:solidFill>
              <a:srgbClr val="1F497D">
                <a:lumMod val="75000"/>
              </a:srgbClr>
            </a:solidFill>
            <a:latin typeface="Times New Roman" panose="02020603050405020304" pitchFamily="18" charset="0"/>
            <a:ea typeface="+mn-ea"/>
            <a:cs typeface="Times New Roman" panose="02020603050405020304" pitchFamily="18" charset="0"/>
          </a:endParaRPr>
        </a:p>
      </dgm:t>
    </dgm:pt>
    <dgm:pt modelId="{E010458A-5499-4921-9835-CB3294249097}" type="sibTrans" cxnId="{4965533A-EAFD-414A-ABA5-13C2462AEC58}">
      <dgm:prSet/>
      <dgm:spPr>
        <a:xfrm rot="10708845">
          <a:off x="1410802" y="3096078"/>
          <a:ext cx="323829" cy="149734"/>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gm:spPr>
      <dgm:t>
        <a:bodyPr/>
        <a:lstStyle/>
        <a:p>
          <a:pPr algn="ctr"/>
          <a:endParaRPr lang="en-US"/>
        </a:p>
      </dgm:t>
    </dgm:pt>
    <dgm:pt modelId="{0D01A39B-4964-44A2-A196-7EBA832989FC}" type="parTrans" cxnId="{4965533A-EAFD-414A-ABA5-13C2462AEC58}">
      <dgm:prSet/>
      <dgm:spPr/>
      <dgm:t>
        <a:bodyPr/>
        <a:lstStyle/>
        <a:p>
          <a:pPr algn="ctr"/>
          <a:endParaRPr lang="en-US"/>
        </a:p>
      </dgm:t>
    </dgm:pt>
    <dgm:pt modelId="{8EBEF8AE-44E4-4335-A3FB-7F1EF5C36846}">
      <dgm:prSet custT="1"/>
      <dgm:spPr>
        <a:xfrm>
          <a:off x="3472629" y="1348333"/>
          <a:ext cx="1572561" cy="1683829"/>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gm:spPr>
      <dgm:t>
        <a:bodyPr/>
        <a:lstStyle/>
        <a:p>
          <a:r>
            <a:rPr lang="en-US" sz="1400">
              <a:solidFill>
                <a:srgbClr val="1F497D">
                  <a:lumMod val="75000"/>
                </a:srgbClr>
              </a:solidFill>
              <a:latin typeface="Times New Roman" panose="02020603050405020304" pitchFamily="18" charset="0"/>
              <a:ea typeface="+mn-ea"/>
              <a:cs typeface="Times New Roman" panose="02020603050405020304" pitchFamily="18" charset="0"/>
            </a:rPr>
            <a:t>Feasibility Study by RetScreen</a:t>
          </a:r>
        </a:p>
      </dgm:t>
    </dgm:pt>
    <dgm:pt modelId="{0A05CA73-97B0-43FE-94EE-ED6D69935A8E}" type="parTrans" cxnId="{6B994E30-0E1B-4950-8306-F2EE44B89D76}">
      <dgm:prSet/>
      <dgm:spPr/>
      <dgm:t>
        <a:bodyPr/>
        <a:lstStyle/>
        <a:p>
          <a:endParaRPr lang="en-US"/>
        </a:p>
      </dgm:t>
    </dgm:pt>
    <dgm:pt modelId="{E22A8645-DCDB-4A94-BF33-AB81AC4D244D}" type="sibTrans" cxnId="{6B994E30-0E1B-4950-8306-F2EE44B89D76}">
      <dgm:prSet/>
      <dgm:spPr>
        <a:xfrm rot="21503557">
          <a:off x="4069299" y="1128405"/>
          <a:ext cx="323829" cy="149734"/>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gm:spPr>
      <dgm:t>
        <a:bodyPr/>
        <a:lstStyle/>
        <a:p>
          <a:endParaRPr lang="en-US"/>
        </a:p>
      </dgm:t>
    </dgm:pt>
    <dgm:pt modelId="{82FF89F5-188F-40AF-8F4F-97EFF25E1DF2}">
      <dgm:prSet custT="1"/>
      <dgm:spPr>
        <a:xfrm>
          <a:off x="678684" y="3333282"/>
          <a:ext cx="1822930" cy="989895"/>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gm:spPr>
      <dgm:t>
        <a:bodyPr/>
        <a:lstStyle/>
        <a:p>
          <a:pPr algn="ctr"/>
          <a:r>
            <a:rPr lang="en-US" sz="1400" b="0">
              <a:solidFill>
                <a:srgbClr val="1F497D">
                  <a:lumMod val="75000"/>
                </a:srgbClr>
              </a:solidFill>
              <a:latin typeface="Times New Roman" panose="02020603050405020304" pitchFamily="18" charset="0"/>
              <a:ea typeface="+mn-ea"/>
              <a:cs typeface="Times New Roman" panose="02020603050405020304" pitchFamily="18" charset="0"/>
            </a:rPr>
            <a:t>Design the system</a:t>
          </a:r>
        </a:p>
      </dgm:t>
    </dgm:pt>
    <dgm:pt modelId="{8697596A-D3E5-4F49-BF69-93475C4D0854}" type="parTrans" cxnId="{6E6B3FBA-671F-4BE6-983F-D38C45ACB11A}">
      <dgm:prSet/>
      <dgm:spPr/>
      <dgm:t>
        <a:bodyPr/>
        <a:lstStyle/>
        <a:p>
          <a:endParaRPr lang="en-US"/>
        </a:p>
      </dgm:t>
    </dgm:pt>
    <dgm:pt modelId="{EB5F96DC-29DB-4914-86B1-2171A1E97763}" type="sibTrans" cxnId="{6E6B3FBA-671F-4BE6-983F-D38C45ACB11A}">
      <dgm:prSet/>
      <dgm:spPr>
        <a:xfrm rot="5442387">
          <a:off x="2664474" y="3768606"/>
          <a:ext cx="323829" cy="149734"/>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gm:spPr>
      <dgm:t>
        <a:bodyPr/>
        <a:lstStyle/>
        <a:p>
          <a:endParaRPr lang="en-US"/>
        </a:p>
      </dgm:t>
    </dgm:pt>
    <dgm:pt modelId="{6C03E7FA-F418-4058-95B8-4825645C67C2}">
      <dgm:prSet custT="1"/>
      <dgm:spPr>
        <a:xfrm>
          <a:off x="3142365" y="3452498"/>
          <a:ext cx="2140127" cy="816131"/>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gm:spPr>
      <dgm:t>
        <a:bodyPr/>
        <a:lstStyle/>
        <a:p>
          <a:pPr algn="ctr"/>
          <a:r>
            <a:rPr lang="en-US" sz="1400" b="0" dirty="0">
              <a:solidFill>
                <a:srgbClr val="1F497D">
                  <a:lumMod val="75000"/>
                </a:srgbClr>
              </a:solidFill>
              <a:latin typeface="Times New Roman" panose="02020603050405020304" pitchFamily="18" charset="0"/>
              <a:ea typeface="+mn-ea"/>
              <a:cs typeface="Times New Roman" panose="02020603050405020304" pitchFamily="18" charset="0"/>
            </a:rPr>
            <a:t>Design the system by Pvsyst</a:t>
          </a:r>
        </a:p>
      </dgm:t>
    </dgm:pt>
    <dgm:pt modelId="{F87A2283-B239-41D4-8B5A-FCBD42C9C0EB}" type="parTrans" cxnId="{9E08CEBB-4FEA-4546-B37B-8BFA22147CBF}">
      <dgm:prSet/>
      <dgm:spPr/>
      <dgm:t>
        <a:bodyPr/>
        <a:lstStyle/>
        <a:p>
          <a:endParaRPr lang="en-US"/>
        </a:p>
      </dgm:t>
    </dgm:pt>
    <dgm:pt modelId="{1A187C88-79BC-48B1-842A-5AFA09AF5036}" type="sibTrans" cxnId="{9E08CEBB-4FEA-4546-B37B-8BFA22147CBF}">
      <dgm:prSet/>
      <dgm:spPr>
        <a:xfrm rot="95642">
          <a:off x="4067840" y="3163051"/>
          <a:ext cx="323829" cy="149734"/>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gm:spPr>
      <dgm:t>
        <a:bodyPr/>
        <a:lstStyle/>
        <a:p>
          <a:endParaRPr lang="en-US"/>
        </a:p>
      </dgm:t>
    </dgm:pt>
    <dgm:pt modelId="{7AFF39A5-FC00-4B94-AFBF-69EC5F09B2A7}" type="pres">
      <dgm:prSet presAssocID="{9F0A7289-3205-43E0-AB3C-F36D2E64259E}" presName="diagram" presStyleCnt="0">
        <dgm:presLayoutVars>
          <dgm:dir/>
          <dgm:resizeHandles/>
        </dgm:presLayoutVars>
      </dgm:prSet>
      <dgm:spPr/>
      <dgm:t>
        <a:bodyPr/>
        <a:lstStyle/>
        <a:p>
          <a:endParaRPr lang="en-US"/>
        </a:p>
      </dgm:t>
    </dgm:pt>
    <dgm:pt modelId="{A98CF72E-5C7A-413E-8B87-2D351F3C8339}" type="pres">
      <dgm:prSet presAssocID="{795C6888-6F76-47E8-9A39-4404B2CCB9D3}" presName="firstNode" presStyleLbl="node1" presStyleIdx="0" presStyleCnt="7" custScaleX="175013">
        <dgm:presLayoutVars>
          <dgm:bulletEnabled val="1"/>
        </dgm:presLayoutVars>
      </dgm:prSet>
      <dgm:spPr/>
      <dgm:t>
        <a:bodyPr/>
        <a:lstStyle/>
        <a:p>
          <a:endParaRPr lang="en-US"/>
        </a:p>
      </dgm:t>
    </dgm:pt>
    <dgm:pt modelId="{5CC71A35-4362-40BD-80FF-06930D5A92E9}" type="pres">
      <dgm:prSet presAssocID="{8D535B84-53B2-4D56-9DBA-267676D7A5DF}" presName="sibTrans" presStyleLbl="sibTrans2D1" presStyleIdx="0" presStyleCnt="6"/>
      <dgm:spPr/>
      <dgm:t>
        <a:bodyPr/>
        <a:lstStyle/>
        <a:p>
          <a:endParaRPr lang="en-US"/>
        </a:p>
      </dgm:t>
    </dgm:pt>
    <dgm:pt modelId="{EAF644E6-7E9C-43C9-9066-8515728C38C8}" type="pres">
      <dgm:prSet presAssocID="{8D2BDDA2-850B-4F1D-9E04-2B6483FEC982}" presName="middleNode" presStyleCnt="0"/>
      <dgm:spPr/>
    </dgm:pt>
    <dgm:pt modelId="{FFDADE61-BF45-4117-A34F-DEBFC5750BAE}" type="pres">
      <dgm:prSet presAssocID="{8D2BDDA2-850B-4F1D-9E04-2B6483FEC982}" presName="padding" presStyleLbl="node1" presStyleIdx="0" presStyleCnt="7"/>
      <dgm:spPr/>
    </dgm:pt>
    <dgm:pt modelId="{B7CAD619-EF33-4657-B795-CA17FE2E465C}" type="pres">
      <dgm:prSet presAssocID="{8D2BDDA2-850B-4F1D-9E04-2B6483FEC982}" presName="shape" presStyleLbl="node1" presStyleIdx="1" presStyleCnt="7" custScaleX="353121" custScaleY="159794" custLinFactNeighborX="-5678" custLinFactNeighborY="-1512">
        <dgm:presLayoutVars>
          <dgm:bulletEnabled val="1"/>
        </dgm:presLayoutVars>
      </dgm:prSet>
      <dgm:spPr/>
      <dgm:t>
        <a:bodyPr/>
        <a:lstStyle/>
        <a:p>
          <a:endParaRPr lang="en-US"/>
        </a:p>
      </dgm:t>
    </dgm:pt>
    <dgm:pt modelId="{1FD88F44-057B-4C6F-959E-5F1E157531BD}" type="pres">
      <dgm:prSet presAssocID="{E010458A-5499-4921-9835-CB3294249097}" presName="sibTrans" presStyleLbl="sibTrans2D1" presStyleIdx="1" presStyleCnt="6"/>
      <dgm:spPr/>
      <dgm:t>
        <a:bodyPr/>
        <a:lstStyle/>
        <a:p>
          <a:endParaRPr lang="en-US"/>
        </a:p>
      </dgm:t>
    </dgm:pt>
    <dgm:pt modelId="{4E275FBA-C9BB-4C30-B987-835726B5D44B}" type="pres">
      <dgm:prSet presAssocID="{82FF89F5-188F-40AF-8F4F-97EFF25E1DF2}" presName="middleNode" presStyleCnt="0"/>
      <dgm:spPr/>
    </dgm:pt>
    <dgm:pt modelId="{F4C1F56B-F599-4B5C-A1A8-46BD8527F54A}" type="pres">
      <dgm:prSet presAssocID="{82FF89F5-188F-40AF-8F4F-97EFF25E1DF2}" presName="padding" presStyleLbl="node1" presStyleIdx="1" presStyleCnt="7"/>
      <dgm:spPr/>
    </dgm:pt>
    <dgm:pt modelId="{36C380F8-6F7B-4054-94BE-4E3F65509FE2}" type="pres">
      <dgm:prSet presAssocID="{82FF89F5-188F-40AF-8F4F-97EFF25E1DF2}" presName="shape" presStyleLbl="node1" presStyleIdx="2" presStyleCnt="7" custScaleX="295390" custScaleY="160404">
        <dgm:presLayoutVars>
          <dgm:bulletEnabled val="1"/>
        </dgm:presLayoutVars>
      </dgm:prSet>
      <dgm:spPr/>
      <dgm:t>
        <a:bodyPr/>
        <a:lstStyle/>
        <a:p>
          <a:endParaRPr lang="en-US"/>
        </a:p>
      </dgm:t>
    </dgm:pt>
    <dgm:pt modelId="{E12AD29E-9E17-467D-8B0A-B58A81C0DC86}" type="pres">
      <dgm:prSet presAssocID="{EB5F96DC-29DB-4914-86B1-2171A1E97763}" presName="sibTrans" presStyleLbl="sibTrans2D1" presStyleIdx="2" presStyleCnt="6"/>
      <dgm:spPr/>
      <dgm:t>
        <a:bodyPr/>
        <a:lstStyle/>
        <a:p>
          <a:endParaRPr lang="en-US"/>
        </a:p>
      </dgm:t>
    </dgm:pt>
    <dgm:pt modelId="{B9D4698F-5E27-4148-95E7-7DBB420BCDBD}" type="pres">
      <dgm:prSet presAssocID="{6C03E7FA-F418-4058-95B8-4825645C67C2}" presName="middleNode" presStyleCnt="0"/>
      <dgm:spPr/>
    </dgm:pt>
    <dgm:pt modelId="{AD2098F2-4A01-4581-ACC4-0F48B4D2086D}" type="pres">
      <dgm:prSet presAssocID="{6C03E7FA-F418-4058-95B8-4825645C67C2}" presName="padding" presStyleLbl="node1" presStyleIdx="2" presStyleCnt="7"/>
      <dgm:spPr/>
    </dgm:pt>
    <dgm:pt modelId="{85480806-7B55-43D2-B278-EB9ED84A05CC}" type="pres">
      <dgm:prSet presAssocID="{6C03E7FA-F418-4058-95B8-4825645C67C2}" presName="shape" presStyleLbl="node1" presStyleIdx="3" presStyleCnt="7" custScaleX="346789" custScaleY="132247">
        <dgm:presLayoutVars>
          <dgm:bulletEnabled val="1"/>
        </dgm:presLayoutVars>
      </dgm:prSet>
      <dgm:spPr/>
      <dgm:t>
        <a:bodyPr/>
        <a:lstStyle/>
        <a:p>
          <a:endParaRPr lang="en-US"/>
        </a:p>
      </dgm:t>
    </dgm:pt>
    <dgm:pt modelId="{5F2A8C42-28CF-4406-96D7-FC14EE19CE37}" type="pres">
      <dgm:prSet presAssocID="{1A187C88-79BC-48B1-842A-5AFA09AF5036}" presName="sibTrans" presStyleLbl="sibTrans2D1" presStyleIdx="3" presStyleCnt="6"/>
      <dgm:spPr/>
      <dgm:t>
        <a:bodyPr/>
        <a:lstStyle/>
        <a:p>
          <a:endParaRPr lang="en-US"/>
        </a:p>
      </dgm:t>
    </dgm:pt>
    <dgm:pt modelId="{1E6A5214-7F42-41DC-91CE-DAAF9681C40C}" type="pres">
      <dgm:prSet presAssocID="{8EBEF8AE-44E4-4335-A3FB-7F1EF5C36846}" presName="middleNode" presStyleCnt="0"/>
      <dgm:spPr/>
    </dgm:pt>
    <dgm:pt modelId="{C051ABA5-F020-49ED-B85F-1F245A461974}" type="pres">
      <dgm:prSet presAssocID="{8EBEF8AE-44E4-4335-A3FB-7F1EF5C36846}" presName="padding" presStyleLbl="node1" presStyleIdx="3" presStyleCnt="7"/>
      <dgm:spPr/>
    </dgm:pt>
    <dgm:pt modelId="{AD258614-04AA-401D-AB19-84ABDB636D07}" type="pres">
      <dgm:prSet presAssocID="{8EBEF8AE-44E4-4335-A3FB-7F1EF5C36846}" presName="shape" presStyleLbl="node1" presStyleIdx="4" presStyleCnt="7" custScaleX="254820" custScaleY="272850" custLinFactNeighborX="7532" custLinFactNeighborY="-6799">
        <dgm:presLayoutVars>
          <dgm:bulletEnabled val="1"/>
        </dgm:presLayoutVars>
      </dgm:prSet>
      <dgm:spPr/>
      <dgm:t>
        <a:bodyPr/>
        <a:lstStyle/>
        <a:p>
          <a:endParaRPr lang="en-US"/>
        </a:p>
      </dgm:t>
    </dgm:pt>
    <dgm:pt modelId="{0B4F5C9A-E8FE-4ABB-B3B9-AD3DB5C8F356}" type="pres">
      <dgm:prSet presAssocID="{E22A8645-DCDB-4A94-BF33-AB81AC4D244D}" presName="sibTrans" presStyleLbl="sibTrans2D1" presStyleIdx="4" presStyleCnt="6"/>
      <dgm:spPr/>
      <dgm:t>
        <a:bodyPr/>
        <a:lstStyle/>
        <a:p>
          <a:endParaRPr lang="en-US"/>
        </a:p>
      </dgm:t>
    </dgm:pt>
    <dgm:pt modelId="{1F77359E-F520-4FD8-92E3-D97467EA3C27}" type="pres">
      <dgm:prSet presAssocID="{D8B4DFA4-24F3-4B1E-88E9-99B91A9547F5}" presName="middleNode" presStyleCnt="0"/>
      <dgm:spPr/>
    </dgm:pt>
    <dgm:pt modelId="{CE9DEAB7-B9C8-4C41-8543-BCD6C507AD1B}" type="pres">
      <dgm:prSet presAssocID="{D8B4DFA4-24F3-4B1E-88E9-99B91A9547F5}" presName="padding" presStyleLbl="node1" presStyleIdx="4" presStyleCnt="7"/>
      <dgm:spPr/>
    </dgm:pt>
    <dgm:pt modelId="{23334186-9361-4DE1-8BEA-4B14174D4AFF}" type="pres">
      <dgm:prSet presAssocID="{D8B4DFA4-24F3-4B1E-88E9-99B91A9547F5}" presName="shape" presStyleLbl="node1" presStyleIdx="5" presStyleCnt="7" custScaleX="199644" custScaleY="172621">
        <dgm:presLayoutVars>
          <dgm:bulletEnabled val="1"/>
        </dgm:presLayoutVars>
      </dgm:prSet>
      <dgm:spPr/>
      <dgm:t>
        <a:bodyPr/>
        <a:lstStyle/>
        <a:p>
          <a:endParaRPr lang="en-US"/>
        </a:p>
      </dgm:t>
    </dgm:pt>
    <dgm:pt modelId="{FF4B3A41-83DE-40EA-82C3-AE483643AEDC}" type="pres">
      <dgm:prSet presAssocID="{18EB89DE-8031-4164-9DF7-374FCA01A6B6}" presName="sibTrans" presStyleLbl="sibTrans2D1" presStyleIdx="5" presStyleCnt="6"/>
      <dgm:spPr/>
      <dgm:t>
        <a:bodyPr/>
        <a:lstStyle/>
        <a:p>
          <a:endParaRPr lang="en-US"/>
        </a:p>
      </dgm:t>
    </dgm:pt>
    <dgm:pt modelId="{BE51AA38-D576-41CD-BE05-3F603CC81E2F}" type="pres">
      <dgm:prSet presAssocID="{DAB7FA25-B634-480D-8116-43EA1B6011A0}" presName="lastNode" presStyleLbl="node1" presStyleIdx="6" presStyleCnt="7" custScaleX="214428" custScaleY="206640" custLinFactNeighborX="-4336" custLinFactNeighborY="1630">
        <dgm:presLayoutVars>
          <dgm:bulletEnabled val="1"/>
        </dgm:presLayoutVars>
      </dgm:prSet>
      <dgm:spPr/>
      <dgm:t>
        <a:bodyPr/>
        <a:lstStyle/>
        <a:p>
          <a:endParaRPr lang="en-US"/>
        </a:p>
      </dgm:t>
    </dgm:pt>
  </dgm:ptLst>
  <dgm:cxnLst>
    <dgm:cxn modelId="{895CF5A3-765F-4D14-BC40-8EE94DB5F780}" type="presOf" srcId="{8EBEF8AE-44E4-4335-A3FB-7F1EF5C36846}" destId="{AD258614-04AA-401D-AB19-84ABDB636D07}" srcOrd="0" destOrd="0" presId="urn:microsoft.com/office/officeart/2005/8/layout/bProcess2"/>
    <dgm:cxn modelId="{11FC7FFC-70CC-4657-B24E-C8612738FB7F}" type="presOf" srcId="{6C03E7FA-F418-4058-95B8-4825645C67C2}" destId="{85480806-7B55-43D2-B278-EB9ED84A05CC}" srcOrd="0" destOrd="0" presId="urn:microsoft.com/office/officeart/2005/8/layout/bProcess2"/>
    <dgm:cxn modelId="{474814A2-93FF-4697-9DDC-1B72B17F12F0}" type="presOf" srcId="{82FF89F5-188F-40AF-8F4F-97EFF25E1DF2}" destId="{36C380F8-6F7B-4054-94BE-4E3F65509FE2}" srcOrd="0" destOrd="0" presId="urn:microsoft.com/office/officeart/2005/8/layout/bProcess2"/>
    <dgm:cxn modelId="{4965533A-EAFD-414A-ABA5-13C2462AEC58}" srcId="{9F0A7289-3205-43E0-AB3C-F36D2E64259E}" destId="{8D2BDDA2-850B-4F1D-9E04-2B6483FEC982}" srcOrd="1" destOrd="0" parTransId="{0D01A39B-4964-44A2-A196-7EBA832989FC}" sibTransId="{E010458A-5499-4921-9835-CB3294249097}"/>
    <dgm:cxn modelId="{0BAA3C4F-6E74-42ED-9471-6B64EC5FFF3C}" type="presOf" srcId="{E010458A-5499-4921-9835-CB3294249097}" destId="{1FD88F44-057B-4C6F-959E-5F1E157531BD}" srcOrd="0" destOrd="0" presId="urn:microsoft.com/office/officeart/2005/8/layout/bProcess2"/>
    <dgm:cxn modelId="{085B0589-3538-4409-BFC2-3B8792C88340}" srcId="{9F0A7289-3205-43E0-AB3C-F36D2E64259E}" destId="{795C6888-6F76-47E8-9A39-4404B2CCB9D3}" srcOrd="0" destOrd="0" parTransId="{6213B920-B1C8-4F04-B5C4-01E13CE2C338}" sibTransId="{8D535B84-53B2-4D56-9DBA-267676D7A5DF}"/>
    <dgm:cxn modelId="{55F9B1A4-7793-4B88-96C6-DFFD283CAAF1}" type="presOf" srcId="{18EB89DE-8031-4164-9DF7-374FCA01A6B6}" destId="{FF4B3A41-83DE-40EA-82C3-AE483643AEDC}" srcOrd="0" destOrd="0" presId="urn:microsoft.com/office/officeart/2005/8/layout/bProcess2"/>
    <dgm:cxn modelId="{9E08CEBB-4FEA-4546-B37B-8BFA22147CBF}" srcId="{9F0A7289-3205-43E0-AB3C-F36D2E64259E}" destId="{6C03E7FA-F418-4058-95B8-4825645C67C2}" srcOrd="3" destOrd="0" parTransId="{F87A2283-B239-41D4-8B5A-FCBD42C9C0EB}" sibTransId="{1A187C88-79BC-48B1-842A-5AFA09AF5036}"/>
    <dgm:cxn modelId="{E38B2936-6B8D-4937-B5D7-057A991B3967}" type="presOf" srcId="{795C6888-6F76-47E8-9A39-4404B2CCB9D3}" destId="{A98CF72E-5C7A-413E-8B87-2D351F3C8339}" srcOrd="0" destOrd="0" presId="urn:microsoft.com/office/officeart/2005/8/layout/bProcess2"/>
    <dgm:cxn modelId="{C8BFE0B3-71D6-4A7C-9733-8DA8C0C34B6D}" type="presOf" srcId="{D8B4DFA4-24F3-4B1E-88E9-99B91A9547F5}" destId="{23334186-9361-4DE1-8BEA-4B14174D4AFF}" srcOrd="0" destOrd="0" presId="urn:microsoft.com/office/officeart/2005/8/layout/bProcess2"/>
    <dgm:cxn modelId="{6B994E30-0E1B-4950-8306-F2EE44B89D76}" srcId="{9F0A7289-3205-43E0-AB3C-F36D2E64259E}" destId="{8EBEF8AE-44E4-4335-A3FB-7F1EF5C36846}" srcOrd="4" destOrd="0" parTransId="{0A05CA73-97B0-43FE-94EE-ED6D69935A8E}" sibTransId="{E22A8645-DCDB-4A94-BF33-AB81AC4D244D}"/>
    <dgm:cxn modelId="{104CB57E-208A-473C-B966-CF3A1719CDAE}" type="presOf" srcId="{EB5F96DC-29DB-4914-86B1-2171A1E97763}" destId="{E12AD29E-9E17-467D-8B0A-B58A81C0DC86}" srcOrd="0" destOrd="0" presId="urn:microsoft.com/office/officeart/2005/8/layout/bProcess2"/>
    <dgm:cxn modelId="{9E154159-B044-4774-8154-6018B272EC3F}" type="presOf" srcId="{DAB7FA25-B634-480D-8116-43EA1B6011A0}" destId="{BE51AA38-D576-41CD-BE05-3F603CC81E2F}" srcOrd="0" destOrd="0" presId="urn:microsoft.com/office/officeart/2005/8/layout/bProcess2"/>
    <dgm:cxn modelId="{A2EAC7B5-6FBC-41B2-8115-BBCB7C1A8A1C}" type="presOf" srcId="{E22A8645-DCDB-4A94-BF33-AB81AC4D244D}" destId="{0B4F5C9A-E8FE-4ABB-B3B9-AD3DB5C8F356}" srcOrd="0" destOrd="0" presId="urn:microsoft.com/office/officeart/2005/8/layout/bProcess2"/>
    <dgm:cxn modelId="{16410522-52BA-4F5C-9DA0-329FAEECFA3E}" srcId="{9F0A7289-3205-43E0-AB3C-F36D2E64259E}" destId="{D8B4DFA4-24F3-4B1E-88E9-99B91A9547F5}" srcOrd="5" destOrd="0" parTransId="{98512B40-0B9C-4C60-A27F-1128F3AE8022}" sibTransId="{18EB89DE-8031-4164-9DF7-374FCA01A6B6}"/>
    <dgm:cxn modelId="{5DDE1857-A8CE-416F-9E01-04B3CECB6011}" type="presOf" srcId="{9F0A7289-3205-43E0-AB3C-F36D2E64259E}" destId="{7AFF39A5-FC00-4B94-AFBF-69EC5F09B2A7}" srcOrd="0" destOrd="0" presId="urn:microsoft.com/office/officeart/2005/8/layout/bProcess2"/>
    <dgm:cxn modelId="{98C085C2-5D9C-4F60-AE24-A6C444078E3B}" type="presOf" srcId="{8D2BDDA2-850B-4F1D-9E04-2B6483FEC982}" destId="{B7CAD619-EF33-4657-B795-CA17FE2E465C}" srcOrd="0" destOrd="0" presId="urn:microsoft.com/office/officeart/2005/8/layout/bProcess2"/>
    <dgm:cxn modelId="{3DE5C6D0-5370-4926-BBAC-38E99188F9E6}" type="presOf" srcId="{8D535B84-53B2-4D56-9DBA-267676D7A5DF}" destId="{5CC71A35-4362-40BD-80FF-06930D5A92E9}" srcOrd="0" destOrd="0" presId="urn:microsoft.com/office/officeart/2005/8/layout/bProcess2"/>
    <dgm:cxn modelId="{65B6A572-D44F-4FE7-B116-50CA17AB6559}" srcId="{9F0A7289-3205-43E0-AB3C-F36D2E64259E}" destId="{DAB7FA25-B634-480D-8116-43EA1B6011A0}" srcOrd="6" destOrd="0" parTransId="{8517F1EF-A633-4402-A3E0-2289CDF4883D}" sibTransId="{D25BE05C-3C90-4302-8A7F-A593B9CB8048}"/>
    <dgm:cxn modelId="{6E6B3FBA-671F-4BE6-983F-D38C45ACB11A}" srcId="{9F0A7289-3205-43E0-AB3C-F36D2E64259E}" destId="{82FF89F5-188F-40AF-8F4F-97EFF25E1DF2}" srcOrd="2" destOrd="0" parTransId="{8697596A-D3E5-4F49-BF69-93475C4D0854}" sibTransId="{EB5F96DC-29DB-4914-86B1-2171A1E97763}"/>
    <dgm:cxn modelId="{421EA722-0256-41B4-8714-7ECCBD6C4B65}" type="presOf" srcId="{1A187C88-79BC-48B1-842A-5AFA09AF5036}" destId="{5F2A8C42-28CF-4406-96D7-FC14EE19CE37}" srcOrd="0" destOrd="0" presId="urn:microsoft.com/office/officeart/2005/8/layout/bProcess2"/>
    <dgm:cxn modelId="{C09401C5-0C03-40C8-B1D1-B5B8DE5C59D6}" type="presParOf" srcId="{7AFF39A5-FC00-4B94-AFBF-69EC5F09B2A7}" destId="{A98CF72E-5C7A-413E-8B87-2D351F3C8339}" srcOrd="0" destOrd="0" presId="urn:microsoft.com/office/officeart/2005/8/layout/bProcess2"/>
    <dgm:cxn modelId="{8D08F36B-0016-4D88-A409-03D1CB95ABBE}" type="presParOf" srcId="{7AFF39A5-FC00-4B94-AFBF-69EC5F09B2A7}" destId="{5CC71A35-4362-40BD-80FF-06930D5A92E9}" srcOrd="1" destOrd="0" presId="urn:microsoft.com/office/officeart/2005/8/layout/bProcess2"/>
    <dgm:cxn modelId="{F172B098-DE87-4A86-AC63-167A8157C9AA}" type="presParOf" srcId="{7AFF39A5-FC00-4B94-AFBF-69EC5F09B2A7}" destId="{EAF644E6-7E9C-43C9-9066-8515728C38C8}" srcOrd="2" destOrd="0" presId="urn:microsoft.com/office/officeart/2005/8/layout/bProcess2"/>
    <dgm:cxn modelId="{9CF6311A-D966-495A-BADA-4D7A8538D6F5}" type="presParOf" srcId="{EAF644E6-7E9C-43C9-9066-8515728C38C8}" destId="{FFDADE61-BF45-4117-A34F-DEBFC5750BAE}" srcOrd="0" destOrd="0" presId="urn:microsoft.com/office/officeart/2005/8/layout/bProcess2"/>
    <dgm:cxn modelId="{9DA013C1-E475-48C5-B684-0B5D67E8DA15}" type="presParOf" srcId="{EAF644E6-7E9C-43C9-9066-8515728C38C8}" destId="{B7CAD619-EF33-4657-B795-CA17FE2E465C}" srcOrd="1" destOrd="0" presId="urn:microsoft.com/office/officeart/2005/8/layout/bProcess2"/>
    <dgm:cxn modelId="{115BD96B-5307-49D1-BBE2-EFD4D2C99CC8}" type="presParOf" srcId="{7AFF39A5-FC00-4B94-AFBF-69EC5F09B2A7}" destId="{1FD88F44-057B-4C6F-959E-5F1E157531BD}" srcOrd="3" destOrd="0" presId="urn:microsoft.com/office/officeart/2005/8/layout/bProcess2"/>
    <dgm:cxn modelId="{21E5FF65-A155-461D-8AB4-D65D622C586B}" type="presParOf" srcId="{7AFF39A5-FC00-4B94-AFBF-69EC5F09B2A7}" destId="{4E275FBA-C9BB-4C30-B987-835726B5D44B}" srcOrd="4" destOrd="0" presId="urn:microsoft.com/office/officeart/2005/8/layout/bProcess2"/>
    <dgm:cxn modelId="{A4A80A3B-1589-4C95-BD4F-3613241BFB32}" type="presParOf" srcId="{4E275FBA-C9BB-4C30-B987-835726B5D44B}" destId="{F4C1F56B-F599-4B5C-A1A8-46BD8527F54A}" srcOrd="0" destOrd="0" presId="urn:microsoft.com/office/officeart/2005/8/layout/bProcess2"/>
    <dgm:cxn modelId="{54745860-D596-4EFC-AED1-1E88778EAC06}" type="presParOf" srcId="{4E275FBA-C9BB-4C30-B987-835726B5D44B}" destId="{36C380F8-6F7B-4054-94BE-4E3F65509FE2}" srcOrd="1" destOrd="0" presId="urn:microsoft.com/office/officeart/2005/8/layout/bProcess2"/>
    <dgm:cxn modelId="{38CC6BAA-5C19-463E-A1E2-979AC452E972}" type="presParOf" srcId="{7AFF39A5-FC00-4B94-AFBF-69EC5F09B2A7}" destId="{E12AD29E-9E17-467D-8B0A-B58A81C0DC86}" srcOrd="5" destOrd="0" presId="urn:microsoft.com/office/officeart/2005/8/layout/bProcess2"/>
    <dgm:cxn modelId="{A929CC62-7B57-4F3A-A454-80F93D3A7322}" type="presParOf" srcId="{7AFF39A5-FC00-4B94-AFBF-69EC5F09B2A7}" destId="{B9D4698F-5E27-4148-95E7-7DBB420BCDBD}" srcOrd="6" destOrd="0" presId="urn:microsoft.com/office/officeart/2005/8/layout/bProcess2"/>
    <dgm:cxn modelId="{49FAFAAE-AAA4-4F55-8AA2-620DEB79AD85}" type="presParOf" srcId="{B9D4698F-5E27-4148-95E7-7DBB420BCDBD}" destId="{AD2098F2-4A01-4581-ACC4-0F48B4D2086D}" srcOrd="0" destOrd="0" presId="urn:microsoft.com/office/officeart/2005/8/layout/bProcess2"/>
    <dgm:cxn modelId="{8C180C6C-005F-4859-B7BD-A2EABFBB166A}" type="presParOf" srcId="{B9D4698F-5E27-4148-95E7-7DBB420BCDBD}" destId="{85480806-7B55-43D2-B278-EB9ED84A05CC}" srcOrd="1" destOrd="0" presId="urn:microsoft.com/office/officeart/2005/8/layout/bProcess2"/>
    <dgm:cxn modelId="{72B41EE2-26E9-4545-8812-90E94535B46D}" type="presParOf" srcId="{7AFF39A5-FC00-4B94-AFBF-69EC5F09B2A7}" destId="{5F2A8C42-28CF-4406-96D7-FC14EE19CE37}" srcOrd="7" destOrd="0" presId="urn:microsoft.com/office/officeart/2005/8/layout/bProcess2"/>
    <dgm:cxn modelId="{C9FD8C4D-2414-437C-ACC2-53E274A6A286}" type="presParOf" srcId="{7AFF39A5-FC00-4B94-AFBF-69EC5F09B2A7}" destId="{1E6A5214-7F42-41DC-91CE-DAAF9681C40C}" srcOrd="8" destOrd="0" presId="urn:microsoft.com/office/officeart/2005/8/layout/bProcess2"/>
    <dgm:cxn modelId="{63FFDA74-F72E-4FAE-9048-2EFE8BBECA7A}" type="presParOf" srcId="{1E6A5214-7F42-41DC-91CE-DAAF9681C40C}" destId="{C051ABA5-F020-49ED-B85F-1F245A461974}" srcOrd="0" destOrd="0" presId="urn:microsoft.com/office/officeart/2005/8/layout/bProcess2"/>
    <dgm:cxn modelId="{4E9AF5F9-62EF-4E08-BAFC-7CD2A9092E6F}" type="presParOf" srcId="{1E6A5214-7F42-41DC-91CE-DAAF9681C40C}" destId="{AD258614-04AA-401D-AB19-84ABDB636D07}" srcOrd="1" destOrd="0" presId="urn:microsoft.com/office/officeart/2005/8/layout/bProcess2"/>
    <dgm:cxn modelId="{56170D5E-54A2-4DAC-BBCE-5F4B28B46C40}" type="presParOf" srcId="{7AFF39A5-FC00-4B94-AFBF-69EC5F09B2A7}" destId="{0B4F5C9A-E8FE-4ABB-B3B9-AD3DB5C8F356}" srcOrd="9" destOrd="0" presId="urn:microsoft.com/office/officeart/2005/8/layout/bProcess2"/>
    <dgm:cxn modelId="{2118D042-C018-4064-9D49-7314C2E787BA}" type="presParOf" srcId="{7AFF39A5-FC00-4B94-AFBF-69EC5F09B2A7}" destId="{1F77359E-F520-4FD8-92E3-D97467EA3C27}" srcOrd="10" destOrd="0" presId="urn:microsoft.com/office/officeart/2005/8/layout/bProcess2"/>
    <dgm:cxn modelId="{800EC72B-DC02-48B2-B76A-8568EF1C7BC9}" type="presParOf" srcId="{1F77359E-F520-4FD8-92E3-D97467EA3C27}" destId="{CE9DEAB7-B9C8-4C41-8543-BCD6C507AD1B}" srcOrd="0" destOrd="0" presId="urn:microsoft.com/office/officeart/2005/8/layout/bProcess2"/>
    <dgm:cxn modelId="{85CD6767-1B1A-4E11-8F32-96431E311E09}" type="presParOf" srcId="{1F77359E-F520-4FD8-92E3-D97467EA3C27}" destId="{23334186-9361-4DE1-8BEA-4B14174D4AFF}" srcOrd="1" destOrd="0" presId="urn:microsoft.com/office/officeart/2005/8/layout/bProcess2"/>
    <dgm:cxn modelId="{D7534A2A-6BDA-4A95-B499-7737CAB50D9F}" type="presParOf" srcId="{7AFF39A5-FC00-4B94-AFBF-69EC5F09B2A7}" destId="{FF4B3A41-83DE-40EA-82C3-AE483643AEDC}" srcOrd="11" destOrd="0" presId="urn:microsoft.com/office/officeart/2005/8/layout/bProcess2"/>
    <dgm:cxn modelId="{DAC0CC1C-05E9-4492-8F5E-040D1F5FEE95}" type="presParOf" srcId="{7AFF39A5-FC00-4B94-AFBF-69EC5F09B2A7}" destId="{BE51AA38-D576-41CD-BE05-3F603CC81E2F}" srcOrd="12" destOrd="0" presId="urn:microsoft.com/office/officeart/2005/8/layout/b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8CF72E-5C7A-413E-8B87-2D351F3C8339}">
      <dsp:nvSpPr>
        <dsp:cNvPr id="0" name=""/>
        <dsp:cNvSpPr/>
      </dsp:nvSpPr>
      <dsp:spPr>
        <a:xfrm>
          <a:off x="436588" y="1638"/>
          <a:ext cx="1786293" cy="1020663"/>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a:solidFill>
                <a:srgbClr val="1F497D">
                  <a:lumMod val="75000"/>
                </a:srgbClr>
              </a:solidFill>
              <a:latin typeface="Times New Roman" panose="02020603050405020304" pitchFamily="18" charset="0"/>
              <a:ea typeface="+mn-ea"/>
              <a:cs typeface="Times New Roman" panose="02020603050405020304" pitchFamily="18" charset="0"/>
            </a:rPr>
            <a:t>Site selection</a:t>
          </a:r>
        </a:p>
      </dsp:txBody>
      <dsp:txXfrm>
        <a:off x="698185" y="151111"/>
        <a:ext cx="1263099" cy="721717"/>
      </dsp:txXfrm>
    </dsp:sp>
    <dsp:sp modelId="{5CC71A35-4362-40BD-80FF-06930D5A92E9}">
      <dsp:nvSpPr>
        <dsp:cNvPr id="0" name=""/>
        <dsp:cNvSpPr/>
      </dsp:nvSpPr>
      <dsp:spPr>
        <a:xfrm rot="10894813">
          <a:off x="1132111" y="1108964"/>
          <a:ext cx="357232" cy="184003"/>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B7CAD619-EF33-4657-B795-CA17FE2E465C}">
      <dsp:nvSpPr>
        <dsp:cNvPr id="0" name=""/>
        <dsp:cNvSpPr/>
      </dsp:nvSpPr>
      <dsp:spPr>
        <a:xfrm>
          <a:off x="89087" y="1369240"/>
          <a:ext cx="2403985" cy="1087849"/>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a:solidFill>
                <a:srgbClr val="1F497D">
                  <a:lumMod val="75000"/>
                </a:srgbClr>
              </a:solidFill>
              <a:latin typeface="Times New Roman" panose="02020603050405020304" pitchFamily="18" charset="0"/>
              <a:ea typeface="+mn-ea"/>
              <a:cs typeface="Times New Roman" panose="02020603050405020304" pitchFamily="18" charset="0"/>
            </a:rPr>
            <a:t>Data collection</a:t>
          </a:r>
          <a:endParaRPr lang="en-US" sz="1400" b="0" kern="1200">
            <a:solidFill>
              <a:srgbClr val="1F497D">
                <a:lumMod val="75000"/>
              </a:srgbClr>
            </a:solidFill>
            <a:latin typeface="Times New Roman" panose="02020603050405020304" pitchFamily="18" charset="0"/>
            <a:ea typeface="+mn-ea"/>
            <a:cs typeface="Times New Roman" panose="02020603050405020304" pitchFamily="18" charset="0"/>
          </a:endParaRPr>
        </a:p>
      </dsp:txBody>
      <dsp:txXfrm>
        <a:off x="441142" y="1528552"/>
        <a:ext cx="1699875" cy="769225"/>
      </dsp:txXfrm>
    </dsp:sp>
    <dsp:sp modelId="{1FD88F44-057B-4C6F-959E-5F1E157531BD}">
      <dsp:nvSpPr>
        <dsp:cNvPr id="0" name=""/>
        <dsp:cNvSpPr/>
      </dsp:nvSpPr>
      <dsp:spPr>
        <a:xfrm rot="10708845">
          <a:off x="1131902" y="2554065"/>
          <a:ext cx="357232" cy="184003"/>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36C380F8-6F7B-4054-94BE-4E3F65509FE2}">
      <dsp:nvSpPr>
        <dsp:cNvPr id="0" name=""/>
        <dsp:cNvSpPr/>
      </dsp:nvSpPr>
      <dsp:spPr>
        <a:xfrm>
          <a:off x="324253" y="2824615"/>
          <a:ext cx="2010963" cy="1092002"/>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a:solidFill>
                <a:srgbClr val="1F497D">
                  <a:lumMod val="75000"/>
                </a:srgbClr>
              </a:solidFill>
              <a:latin typeface="Times New Roman" panose="02020603050405020304" pitchFamily="18" charset="0"/>
              <a:ea typeface="+mn-ea"/>
              <a:cs typeface="Times New Roman" panose="02020603050405020304" pitchFamily="18" charset="0"/>
            </a:rPr>
            <a:t>Design the system</a:t>
          </a:r>
        </a:p>
      </dsp:txBody>
      <dsp:txXfrm>
        <a:off x="618752" y="2984535"/>
        <a:ext cx="1421965" cy="772162"/>
      </dsp:txXfrm>
    </dsp:sp>
    <dsp:sp modelId="{E12AD29E-9E17-467D-8B0A-B58A81C0DC86}">
      <dsp:nvSpPr>
        <dsp:cNvPr id="0" name=""/>
        <dsp:cNvSpPr/>
      </dsp:nvSpPr>
      <dsp:spPr>
        <a:xfrm rot="5442387">
          <a:off x="2515408" y="3295437"/>
          <a:ext cx="357232" cy="184003"/>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85480806-7B55-43D2-B278-EB9ED84A05CC}">
      <dsp:nvSpPr>
        <dsp:cNvPr id="0" name=""/>
        <dsp:cNvSpPr/>
      </dsp:nvSpPr>
      <dsp:spPr>
        <a:xfrm>
          <a:off x="3042059" y="2956128"/>
          <a:ext cx="2360878" cy="900314"/>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a:solidFill>
                <a:srgbClr val="1F497D">
                  <a:lumMod val="75000"/>
                </a:srgbClr>
              </a:solidFill>
              <a:latin typeface="Times New Roman" panose="02020603050405020304" pitchFamily="18" charset="0"/>
              <a:ea typeface="+mn-ea"/>
              <a:cs typeface="Times New Roman" panose="02020603050405020304" pitchFamily="18" charset="0"/>
            </a:rPr>
            <a:t>Design the system by Pvsyst</a:t>
          </a:r>
        </a:p>
      </dsp:txBody>
      <dsp:txXfrm>
        <a:off x="3387802" y="3087976"/>
        <a:ext cx="1669392" cy="636618"/>
      </dsp:txXfrm>
    </dsp:sp>
    <dsp:sp modelId="{5F2A8C42-28CF-4406-96D7-FC14EE19CE37}">
      <dsp:nvSpPr>
        <dsp:cNvPr id="0" name=""/>
        <dsp:cNvSpPr/>
      </dsp:nvSpPr>
      <dsp:spPr>
        <a:xfrm rot="95642">
          <a:off x="4063012" y="2626881"/>
          <a:ext cx="357232" cy="184003"/>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AD258614-04AA-401D-AB19-84ABDB636D07}">
      <dsp:nvSpPr>
        <dsp:cNvPr id="0" name=""/>
        <dsp:cNvSpPr/>
      </dsp:nvSpPr>
      <dsp:spPr>
        <a:xfrm>
          <a:off x="3406390" y="634921"/>
          <a:ext cx="1734769" cy="1857514"/>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a:solidFill>
                <a:srgbClr val="1F497D">
                  <a:lumMod val="75000"/>
                </a:srgbClr>
              </a:solidFill>
              <a:latin typeface="Times New Roman" panose="02020603050405020304" pitchFamily="18" charset="0"/>
              <a:ea typeface="+mn-ea"/>
              <a:cs typeface="Times New Roman" panose="02020603050405020304" pitchFamily="18" charset="0"/>
            </a:rPr>
            <a:t>Feasibility Study by RetScreen</a:t>
          </a:r>
        </a:p>
      </dsp:txBody>
      <dsp:txXfrm>
        <a:off x="3660441" y="906948"/>
        <a:ext cx="1226667" cy="1313460"/>
      </dsp:txXfrm>
    </dsp:sp>
    <dsp:sp modelId="{0B4F5C9A-E8FE-4ABB-B3B9-AD3DB5C8F356}">
      <dsp:nvSpPr>
        <dsp:cNvPr id="0" name=""/>
        <dsp:cNvSpPr/>
      </dsp:nvSpPr>
      <dsp:spPr>
        <a:xfrm rot="5030610">
          <a:off x="5561567" y="1313500"/>
          <a:ext cx="357232" cy="184003"/>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23334186-9361-4DE1-8BEA-4B14174D4AFF}">
      <dsp:nvSpPr>
        <dsp:cNvPr id="0" name=""/>
        <dsp:cNvSpPr/>
      </dsp:nvSpPr>
      <dsp:spPr>
        <a:xfrm>
          <a:off x="6327993" y="681207"/>
          <a:ext cx="1359141" cy="1175173"/>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a:solidFill>
                <a:srgbClr val="1F497D">
                  <a:lumMod val="75000"/>
                </a:srgbClr>
              </a:solidFill>
              <a:latin typeface="Times New Roman" panose="02020603050405020304" pitchFamily="18" charset="0"/>
              <a:ea typeface="+mn-ea"/>
              <a:cs typeface="Times New Roman" panose="02020603050405020304" pitchFamily="18" charset="0"/>
            </a:rPr>
            <a:t>Data alanlysis</a:t>
          </a:r>
        </a:p>
      </dsp:txBody>
      <dsp:txXfrm>
        <a:off x="6527035" y="853307"/>
        <a:ext cx="961057" cy="830973"/>
      </dsp:txXfrm>
    </dsp:sp>
    <dsp:sp modelId="{FF4B3A41-83DE-40EA-82C3-AE483643AEDC}">
      <dsp:nvSpPr>
        <dsp:cNvPr id="0" name=""/>
        <dsp:cNvSpPr/>
      </dsp:nvSpPr>
      <dsp:spPr>
        <a:xfrm rot="10876020">
          <a:off x="6811866" y="1949086"/>
          <a:ext cx="357232" cy="184003"/>
        </a:xfrm>
        <a:prstGeom prst="triangle">
          <a:avLst/>
        </a:prstGeom>
        <a:solidFill>
          <a:srgbClr val="4F81BD">
            <a:tint val="60000"/>
            <a:hueOff val="0"/>
            <a:satOff val="0"/>
            <a:lumOff val="0"/>
            <a:alphaOff val="0"/>
          </a:srgb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BE51AA38-D576-41CD-BE05-3F603CC81E2F}">
      <dsp:nvSpPr>
        <dsp:cNvPr id="0" name=""/>
        <dsp:cNvSpPr/>
      </dsp:nvSpPr>
      <dsp:spPr>
        <a:xfrm>
          <a:off x="5869013" y="2215251"/>
          <a:ext cx="2188587" cy="2109098"/>
        </a:xfrm>
        <a:prstGeom prst="ellipse">
          <a:avLst/>
        </a:prstGeom>
        <a:solidFill>
          <a:sysClr val="window" lastClr="FFFFFF">
            <a:hueOff val="0"/>
            <a:satOff val="0"/>
            <a:lumOff val="0"/>
            <a:alphaOff val="0"/>
          </a:sysClr>
        </a:solidFill>
        <a:ln w="38100" cap="flat" cmpd="sng" algn="ctr">
          <a:solidFill>
            <a:srgbClr val="4F81BD">
              <a:shade val="80000"/>
              <a:hueOff val="0"/>
              <a:satOff val="0"/>
              <a:lumOff val="0"/>
              <a:alphaOff val="0"/>
            </a:srgb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a:solidFill>
                <a:srgbClr val="1F497D">
                  <a:lumMod val="75000"/>
                </a:srgbClr>
              </a:solidFill>
              <a:latin typeface="Times New Roman" panose="02020603050405020304" pitchFamily="18" charset="0"/>
              <a:ea typeface="+mn-ea"/>
              <a:cs typeface="Times New Roman" panose="02020603050405020304" pitchFamily="18" charset="0"/>
            </a:rPr>
            <a:t>Conclusions </a:t>
          </a:r>
        </a:p>
        <a:p>
          <a:pPr lvl="0" algn="ctr" defTabSz="622300">
            <a:lnSpc>
              <a:spcPct val="90000"/>
            </a:lnSpc>
            <a:spcBef>
              <a:spcPct val="0"/>
            </a:spcBef>
            <a:spcAft>
              <a:spcPct val="35000"/>
            </a:spcAft>
          </a:pPr>
          <a:r>
            <a:rPr lang="en-US" sz="1400" b="0" kern="1200" dirty="0">
              <a:solidFill>
                <a:srgbClr val="1F497D">
                  <a:lumMod val="75000"/>
                </a:srgbClr>
              </a:solidFill>
              <a:latin typeface="Times New Roman" panose="02020603050405020304" pitchFamily="18" charset="0"/>
              <a:ea typeface="+mn-ea"/>
              <a:cs typeface="Times New Roman" panose="02020603050405020304" pitchFamily="18" charset="0"/>
            </a:rPr>
            <a:t>&amp; Recommendations</a:t>
          </a:r>
        </a:p>
      </dsp:txBody>
      <dsp:txXfrm>
        <a:off x="6189524" y="2524121"/>
        <a:ext cx="1547565" cy="149135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4BB08455-E64D-4B94-A90C-D326A8893C21}" type="datetimeFigureOut">
              <a:rPr lang="en-US" smtClean="0"/>
              <a:pPr/>
              <a:t>4/8/2018</a:t>
            </a:fld>
            <a:endParaRPr lang="en-US"/>
          </a:p>
        </p:txBody>
      </p:sp>
      <p:sp>
        <p:nvSpPr>
          <p:cNvPr id="17" name="عنصر نائب للتذييل 16"/>
          <p:cNvSpPr>
            <a:spLocks noGrp="1"/>
          </p:cNvSpPr>
          <p:nvPr>
            <p:ph type="ftr" sz="quarter" idx="11"/>
          </p:nvPr>
        </p:nvSpPr>
        <p:spPr>
          <a:xfrm>
            <a:off x="5410200" y="4205288"/>
            <a:ext cx="1295400" cy="457200"/>
          </a:xfrm>
        </p:spPr>
        <p:txBody>
          <a:bodyPr/>
          <a:lstStyle/>
          <a:p>
            <a:endParaRPr lang="en-US"/>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C98F3DF-99F4-40B8-A7EE-2FF085B56C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BB08455-E64D-4B94-A90C-D326A8893C21}" type="datetimeFigureOut">
              <a:rPr lang="en-US" smtClean="0"/>
              <a:pPr/>
              <a:t>4/8/2018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98F3DF-99F4-40B8-A7EE-2FF085B56C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BB08455-E64D-4B94-A90C-D326A8893C21}" type="datetimeFigureOut">
              <a:rPr lang="en-US" smtClean="0"/>
              <a:pPr/>
              <a:t>4/8/2018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98F3DF-99F4-40B8-A7EE-2FF085B56C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BB08455-E64D-4B94-A90C-D326A8893C21}" type="datetimeFigureOut">
              <a:rPr lang="en-US" smtClean="0"/>
              <a:pPr/>
              <a:t>4/8/2018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98F3DF-99F4-40B8-A7EE-2FF085B56C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BB08455-E64D-4B94-A90C-D326A8893C21}" type="datetimeFigureOut">
              <a:rPr lang="en-US" smtClean="0"/>
              <a:pPr/>
              <a:t>4/8/2018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98F3DF-99F4-40B8-A7EE-2FF085B56C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4BB08455-E64D-4B94-A90C-D326A8893C21}" type="datetimeFigureOut">
              <a:rPr lang="en-US" smtClean="0"/>
              <a:pPr/>
              <a:t>4/8/2018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C98F3DF-99F4-40B8-A7EE-2FF085B56C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4BB08455-E64D-4B94-A90C-D326A8893C21}" type="datetimeFigureOut">
              <a:rPr lang="en-US" smtClean="0"/>
              <a:pPr/>
              <a:t>4/8/2018</a:t>
            </a:fld>
            <a:endParaRPr lang="en-US"/>
          </a:p>
        </p:txBody>
      </p:sp>
      <p:sp>
        <p:nvSpPr>
          <p:cNvPr id="27" name="عنصر نائب لرقم الشريحة 26"/>
          <p:cNvSpPr>
            <a:spLocks noGrp="1"/>
          </p:cNvSpPr>
          <p:nvPr>
            <p:ph type="sldNum" sz="quarter" idx="11"/>
          </p:nvPr>
        </p:nvSpPr>
        <p:spPr/>
        <p:txBody>
          <a:bodyPr rtlCol="0"/>
          <a:lstStyle/>
          <a:p>
            <a:fld id="{2C98F3DF-99F4-40B8-A7EE-2FF085B56C61}" type="slidenum">
              <a:rPr lang="en-US" smtClean="0"/>
              <a:pPr/>
              <a:t>‹#›</a:t>
            </a:fld>
            <a:endParaRPr lang="en-US"/>
          </a:p>
        </p:txBody>
      </p:sp>
      <p:sp>
        <p:nvSpPr>
          <p:cNvPr id="28" name="عنصر نائب للتذييل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4BB08455-E64D-4B94-A90C-D326A8893C21}" type="datetimeFigureOut">
              <a:rPr lang="en-US" smtClean="0"/>
              <a:pPr/>
              <a:t>4/8/2018</a:t>
            </a:fld>
            <a:endParaRPr lang="en-US"/>
          </a:p>
        </p:txBody>
      </p:sp>
      <p:sp>
        <p:nvSpPr>
          <p:cNvPr id="4" name="عنصر نائب للتذييل 3"/>
          <p:cNvSpPr>
            <a:spLocks noGrp="1"/>
          </p:cNvSpPr>
          <p:nvPr>
            <p:ph type="ftr" sz="quarter" idx="11"/>
          </p:nvPr>
        </p:nvSpPr>
        <p:spPr>
          <a:xfrm>
            <a:off x="5257800" y="612648"/>
            <a:ext cx="1325880" cy="457200"/>
          </a:xfrm>
        </p:spPr>
        <p:txBody>
          <a:bodyPr/>
          <a:lstStyle/>
          <a:p>
            <a:endParaRPr lang="en-US"/>
          </a:p>
        </p:txBody>
      </p:sp>
      <p:sp>
        <p:nvSpPr>
          <p:cNvPr id="5" name="عنصر نائب لرقم الشريحة 4"/>
          <p:cNvSpPr>
            <a:spLocks noGrp="1"/>
          </p:cNvSpPr>
          <p:nvPr>
            <p:ph type="sldNum" sz="quarter" idx="12"/>
          </p:nvPr>
        </p:nvSpPr>
        <p:spPr>
          <a:xfrm>
            <a:off x="8174736" y="2272"/>
            <a:ext cx="762000" cy="365760"/>
          </a:xfrm>
        </p:spPr>
        <p:txBody>
          <a:bodyPr/>
          <a:lstStyle/>
          <a:p>
            <a:fld id="{2C98F3DF-99F4-40B8-A7EE-2FF085B56C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BB08455-E64D-4B94-A90C-D326A8893C21}" type="datetimeFigureOut">
              <a:rPr lang="en-US" smtClean="0"/>
              <a:pPr/>
              <a:t>4/8/2018</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2C98F3DF-99F4-40B8-A7EE-2FF085B56C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4BB08455-E64D-4B94-A90C-D326A8893C21}" type="datetimeFigureOut">
              <a:rPr lang="en-US" smtClean="0"/>
              <a:pPr/>
              <a:t>4/8/2018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C98F3DF-99F4-40B8-A7EE-2FF085B56C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BB08455-E64D-4B94-A90C-D326A8893C21}" type="datetimeFigureOut">
              <a:rPr lang="en-US" smtClean="0"/>
              <a:pPr/>
              <a:t>4/8/2018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C98F3DF-99F4-40B8-A7EE-2FF085B56C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4BB08455-E64D-4B94-A90C-D326A8893C21}" type="datetimeFigureOut">
              <a:rPr lang="en-US" smtClean="0"/>
              <a:pPr/>
              <a:t>4/8/2018</a:t>
            </a:fld>
            <a:endParaRPr lang="en-US"/>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C98F3DF-99F4-40B8-A7EE-2FF085B56C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213" r:id="rId1"/>
    <p:sldLayoutId id="2147484214" r:id="rId2"/>
    <p:sldLayoutId id="2147484215" r:id="rId3"/>
    <p:sldLayoutId id="2147484216" r:id="rId4"/>
    <p:sldLayoutId id="2147484217" r:id="rId5"/>
    <p:sldLayoutId id="2147484218" r:id="rId6"/>
    <p:sldLayoutId id="2147484219" r:id="rId7"/>
    <p:sldLayoutId id="2147484220" r:id="rId8"/>
    <p:sldLayoutId id="2147484221" r:id="rId9"/>
    <p:sldLayoutId id="2147484222" r:id="rId10"/>
    <p:sldLayoutId id="214748422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340768"/>
            <a:ext cx="8568952" cy="1829761"/>
          </a:xfrm>
        </p:spPr>
        <p:txBody>
          <a:bodyPr>
            <a:normAutofit fontScale="90000"/>
          </a:bodyPr>
          <a:lstStyle/>
          <a:p>
            <a:pPr algn="ctr"/>
            <a:r>
              <a:rPr lang="en-US" dirty="0" smtClean="0"/>
              <a:t>Grid Connected PV System</a:t>
            </a:r>
            <a:r>
              <a:rPr lang="ar-SA" dirty="0" smtClean="0"/>
              <a:t> </a:t>
            </a:r>
            <a:r>
              <a:rPr lang="en-US" dirty="0"/>
              <a:t>for Nablus Specialist Hospital in Nablus.</a:t>
            </a:r>
          </a:p>
        </p:txBody>
      </p:sp>
      <p:sp>
        <p:nvSpPr>
          <p:cNvPr id="3" name="Subtitle 2"/>
          <p:cNvSpPr>
            <a:spLocks noGrp="1"/>
          </p:cNvSpPr>
          <p:nvPr>
            <p:ph type="subTitle" idx="1"/>
          </p:nvPr>
        </p:nvSpPr>
        <p:spPr/>
        <p:txBody>
          <a:bodyPr/>
          <a:lstStyle/>
          <a:p>
            <a:pPr algn="ctr"/>
            <a:r>
              <a:rPr lang="en-US" dirty="0" smtClean="0"/>
              <a:t>Prepared by : Farah Abu </a:t>
            </a:r>
            <a:r>
              <a:rPr lang="en-US" dirty="0" err="1" smtClean="0"/>
              <a:t>Aisheh</a:t>
            </a:r>
            <a:r>
              <a:rPr lang="en-US" dirty="0" smtClean="0"/>
              <a:t/>
            </a:r>
            <a:br>
              <a:rPr lang="en-US" dirty="0" smtClean="0"/>
            </a:br>
            <a:endParaRPr lang="en-US" dirty="0" smtClean="0"/>
          </a:p>
          <a:p>
            <a:pPr algn="ctr"/>
            <a:r>
              <a:rPr lang="en-US" dirty="0" smtClean="0"/>
              <a:t>Supervisor : Tamer </a:t>
            </a:r>
            <a:r>
              <a:rPr lang="en-US" dirty="0" err="1" smtClean="0"/>
              <a:t>Khtib</a:t>
            </a:r>
            <a:endParaRPr lang="en-US" dirty="0"/>
          </a:p>
        </p:txBody>
      </p:sp>
    </p:spTree>
    <p:extLst>
      <p:ext uri="{BB962C8B-B14F-4D97-AF65-F5344CB8AC3E}">
        <p14:creationId xmlns:p14="http://schemas.microsoft.com/office/powerpoint/2010/main" val="25877634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r>
              <a:rPr lang="en-US" dirty="0" smtClean="0"/>
              <a:t>System sizing :</a:t>
            </a:r>
            <a:endParaRPr lang="en-US" dirty="0"/>
          </a:p>
        </p:txBody>
      </p:sp>
      <p:sp>
        <p:nvSpPr>
          <p:cNvPr id="2" name="Content Placeholder 1"/>
          <p:cNvSpPr>
            <a:spLocks noGrp="1"/>
          </p:cNvSpPr>
          <p:nvPr>
            <p:ph idx="1"/>
          </p:nvPr>
        </p:nvSpPr>
        <p:spPr/>
        <p:txBody>
          <a:bodyPr/>
          <a:lstStyle/>
          <a:p>
            <a:pPr>
              <a:buNone/>
            </a:pPr>
            <a:r>
              <a:rPr lang="en-US" dirty="0" smtClean="0"/>
              <a:t/>
            </a:r>
            <a:br>
              <a:rPr lang="en-US" dirty="0" smtClean="0"/>
            </a:br>
            <a:r>
              <a:rPr lang="en-US" dirty="0" smtClean="0"/>
              <a:t/>
            </a:r>
            <a:br>
              <a:rPr lang="en-US" dirty="0" smtClean="0"/>
            </a:b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41191898"/>
              </p:ext>
            </p:extLst>
          </p:nvPr>
        </p:nvGraphicFramePr>
        <p:xfrm>
          <a:off x="990600" y="2971800"/>
          <a:ext cx="6096000" cy="2590800"/>
        </p:xfrm>
        <a:graphic>
          <a:graphicData uri="http://schemas.openxmlformats.org/drawingml/2006/table">
            <a:tbl>
              <a:tblPr firstRow="1" bandRow="1">
                <a:tableStyleId>{5C22544A-7EE6-4342-B048-85BDC9FD1C3A}</a:tableStyleId>
              </a:tblPr>
              <a:tblGrid>
                <a:gridCol w="3048000"/>
                <a:gridCol w="3048000"/>
              </a:tblGrid>
              <a:tr h="131440">
                <a:tc>
                  <a:txBody>
                    <a:bodyPr/>
                    <a:lstStyle/>
                    <a:p>
                      <a:endParaRPr lang="en-US" dirty="0"/>
                    </a:p>
                  </a:txBody>
                  <a:tcPr/>
                </a:tc>
                <a:tc>
                  <a:txBody>
                    <a:bodyPr/>
                    <a:lstStyle/>
                    <a:p>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PV</a:t>
                      </a:r>
                      <a:r>
                        <a:rPr lang="en-US" baseline="0" dirty="0" smtClean="0"/>
                        <a:t> modules</a:t>
                      </a:r>
                      <a:endParaRPr lang="en-US" dirty="0" smtClean="0"/>
                    </a:p>
                  </a:txBody>
                  <a:tcPr/>
                </a:tc>
                <a:tc>
                  <a:txBody>
                    <a:bodyPr/>
                    <a:lstStyle/>
                    <a:p>
                      <a:r>
                        <a:rPr lang="en-US" dirty="0" smtClean="0"/>
                        <a:t>45</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Inverter</a:t>
                      </a:r>
                    </a:p>
                  </a:txBody>
                  <a:tcPr/>
                </a:tc>
                <a:tc>
                  <a:txBody>
                    <a:bodyPr/>
                    <a:lstStyle/>
                    <a:p>
                      <a:r>
                        <a:rPr lang="en-US" dirty="0" smtClean="0"/>
                        <a:t>1</a:t>
                      </a:r>
                      <a:endParaRPr lang="en-US" dirty="0"/>
                    </a:p>
                  </a:txBody>
                  <a:tcPr/>
                </a:tc>
              </a:tr>
              <a:tr h="370840">
                <a:tc>
                  <a:txBody>
                    <a:bodyPr/>
                    <a:lstStyle/>
                    <a:p>
                      <a:r>
                        <a:rPr lang="en-US" dirty="0" smtClean="0"/>
                        <a:t>SPDT</a:t>
                      </a:r>
                      <a:endParaRPr lang="en-US" dirty="0"/>
                    </a:p>
                  </a:txBody>
                  <a:tcPr/>
                </a:tc>
                <a:tc>
                  <a:txBody>
                    <a:bodyPr/>
                    <a:lstStyle/>
                    <a:p>
                      <a:r>
                        <a:rPr lang="en-US" dirty="0" smtClean="0"/>
                        <a:t>5</a:t>
                      </a:r>
                      <a:endParaRPr lang="en-US" dirty="0"/>
                    </a:p>
                  </a:txBody>
                  <a:tcPr/>
                </a:tc>
              </a:tr>
              <a:tr h="370840">
                <a:tc>
                  <a:txBody>
                    <a:bodyPr/>
                    <a:lstStyle/>
                    <a:p>
                      <a:r>
                        <a:rPr lang="en-US" dirty="0" smtClean="0"/>
                        <a:t>Electrodes</a:t>
                      </a:r>
                      <a:endParaRPr lang="en-US" dirty="0"/>
                    </a:p>
                  </a:txBody>
                  <a:tcPr/>
                </a:tc>
                <a:tc>
                  <a:txBody>
                    <a:bodyPr/>
                    <a:lstStyle/>
                    <a:p>
                      <a:r>
                        <a:rPr lang="en-US" dirty="0" smtClean="0"/>
                        <a:t>3</a:t>
                      </a:r>
                      <a:endParaRPr lang="en-US" dirty="0"/>
                    </a:p>
                  </a:txBody>
                  <a:tcPr/>
                </a:tc>
              </a:tr>
              <a:tr h="370840">
                <a:tc>
                  <a:txBody>
                    <a:bodyPr/>
                    <a:lstStyle/>
                    <a:p>
                      <a:r>
                        <a:rPr lang="en-US" dirty="0" smtClean="0"/>
                        <a:t>Wires</a:t>
                      </a:r>
                      <a:endParaRPr lang="en-US" dirty="0"/>
                    </a:p>
                  </a:txBody>
                  <a:tcPr/>
                </a:tc>
                <a:tc>
                  <a:txBody>
                    <a:bodyPr/>
                    <a:lstStyle/>
                    <a:p>
                      <a:r>
                        <a:rPr lang="en-US" dirty="0" smtClean="0"/>
                        <a:t>115m</a:t>
                      </a:r>
                      <a:endParaRPr lang="en-US" dirty="0"/>
                    </a:p>
                  </a:txBody>
                  <a:tcPr/>
                </a:tc>
              </a:tr>
              <a:tr h="370840">
                <a:tc>
                  <a:txBody>
                    <a:bodyPr/>
                    <a:lstStyle/>
                    <a:p>
                      <a:r>
                        <a:rPr lang="en-US" dirty="0" smtClean="0"/>
                        <a:t>Circuit</a:t>
                      </a:r>
                      <a:r>
                        <a:rPr lang="en-US" baseline="0" dirty="0" smtClean="0"/>
                        <a:t> Breakers</a:t>
                      </a:r>
                      <a:endParaRPr lang="en-US" dirty="0"/>
                    </a:p>
                  </a:txBody>
                  <a:tcPr/>
                </a:tc>
                <a:tc>
                  <a:txBody>
                    <a:bodyPr/>
                    <a:lstStyle/>
                    <a:p>
                      <a:r>
                        <a:rPr lang="en-US" dirty="0" smtClean="0"/>
                        <a:t>4</a:t>
                      </a:r>
                      <a:endParaRPr lang="en-US" dirty="0"/>
                    </a:p>
                  </a:txBody>
                  <a:tcPr/>
                </a:tc>
              </a:tr>
            </a:tbl>
          </a:graphicData>
        </a:graphic>
      </p:graphicFrame>
    </p:spTree>
    <p:extLst>
      <p:ext uri="{BB962C8B-B14F-4D97-AF65-F5344CB8AC3E}">
        <p14:creationId xmlns:p14="http://schemas.microsoft.com/office/powerpoint/2010/main" val="1189575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electrical diagram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590800"/>
            <a:ext cx="8229600" cy="3110167"/>
          </a:xfrm>
        </p:spPr>
      </p:pic>
    </p:spTree>
    <p:extLst>
      <p:ext uri="{BB962C8B-B14F-4D97-AF65-F5344CB8AC3E}">
        <p14:creationId xmlns:p14="http://schemas.microsoft.com/office/powerpoint/2010/main" val="661278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SPDT diagram :</a:t>
            </a:r>
            <a:endParaRPr lang="en-US" dirty="0"/>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533400" y="2590800"/>
            <a:ext cx="8229600" cy="3886200"/>
          </a:xfrm>
        </p:spPr>
      </p:pic>
    </p:spTree>
    <p:extLst>
      <p:ext uri="{BB962C8B-B14F-4D97-AF65-F5344CB8AC3E}">
        <p14:creationId xmlns:p14="http://schemas.microsoft.com/office/powerpoint/2010/main" val="2587417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524000"/>
            <a:ext cx="5441036" cy="4324350"/>
          </a:xfrm>
        </p:spPr>
      </p:pic>
    </p:spTree>
    <p:extLst>
      <p:ext uri="{BB962C8B-B14F-4D97-AF65-F5344CB8AC3E}">
        <p14:creationId xmlns:p14="http://schemas.microsoft.com/office/powerpoint/2010/main" val="2688043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Busbar</a:t>
            </a:r>
            <a:r>
              <a:rPr lang="en-US" dirty="0" smtClean="0"/>
              <a:t> diagram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19212" y="2763838"/>
            <a:ext cx="6505575" cy="3295650"/>
          </a:xfrm>
        </p:spPr>
      </p:pic>
    </p:spTree>
    <p:extLst>
      <p:ext uri="{BB962C8B-B14F-4D97-AF65-F5344CB8AC3E}">
        <p14:creationId xmlns:p14="http://schemas.microsoft.com/office/powerpoint/2010/main" val="1977162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533400"/>
            <a:ext cx="8229600" cy="1066800"/>
          </a:xfrm>
        </p:spPr>
        <p:txBody>
          <a:bodyPr/>
          <a:lstStyle/>
          <a:p>
            <a:r>
              <a:rPr lang="en-US" dirty="0" smtClean="0"/>
              <a:t>BOQ :</a:t>
            </a:r>
            <a:endParaRPr lang="en-US" dirty="0"/>
          </a:p>
        </p:txBody>
      </p:sp>
      <p:graphicFrame>
        <p:nvGraphicFramePr>
          <p:cNvPr id="5" name="عنصر نائب للمحتوى 4"/>
          <p:cNvGraphicFramePr>
            <a:graphicFrameLocks noGrp="1"/>
          </p:cNvGraphicFramePr>
          <p:nvPr>
            <p:ph idx="1"/>
          </p:nvPr>
        </p:nvGraphicFramePr>
        <p:xfrm>
          <a:off x="457200" y="1481138"/>
          <a:ext cx="8534400" cy="4577432"/>
        </p:xfrm>
        <a:graphic>
          <a:graphicData uri="http://schemas.openxmlformats.org/drawingml/2006/table">
            <a:tbl>
              <a:tblPr firstRow="1" bandRow="1">
                <a:tableStyleId>{5C22544A-7EE6-4342-B048-85BDC9FD1C3A}</a:tableStyleId>
              </a:tblPr>
              <a:tblGrid>
                <a:gridCol w="2133600"/>
                <a:gridCol w="2133600"/>
                <a:gridCol w="2133600"/>
                <a:gridCol w="2133600"/>
              </a:tblGrid>
              <a:tr h="341186">
                <a:tc>
                  <a:txBody>
                    <a:bodyPr/>
                    <a:lstStyle/>
                    <a:p>
                      <a:r>
                        <a:rPr lang="en-US" dirty="0" smtClean="0"/>
                        <a:t>Devices</a:t>
                      </a:r>
                      <a:endParaRPr lang="en-US" dirty="0"/>
                    </a:p>
                  </a:txBody>
                  <a:tcPr/>
                </a:tc>
                <a:tc>
                  <a:txBody>
                    <a:bodyPr/>
                    <a:lstStyle/>
                    <a:p>
                      <a:r>
                        <a:rPr lang="en-US" dirty="0" smtClean="0"/>
                        <a:t>Price/Device</a:t>
                      </a:r>
                      <a:endParaRPr lang="en-US" dirty="0"/>
                    </a:p>
                  </a:txBody>
                  <a:tcPr/>
                </a:tc>
                <a:tc>
                  <a:txBody>
                    <a:bodyPr/>
                    <a:lstStyle/>
                    <a:p>
                      <a:r>
                        <a:rPr lang="en-US" dirty="0" smtClean="0"/>
                        <a:t>#</a:t>
                      </a:r>
                      <a:r>
                        <a:rPr lang="en-US" baseline="0" dirty="0" smtClean="0"/>
                        <a:t> of Devices</a:t>
                      </a:r>
                      <a:endParaRPr lang="en-US" dirty="0"/>
                    </a:p>
                  </a:txBody>
                  <a:tcPr/>
                </a:tc>
                <a:tc>
                  <a:txBody>
                    <a:bodyPr/>
                    <a:lstStyle/>
                    <a:p>
                      <a:r>
                        <a:rPr lang="en-US" dirty="0" smtClean="0"/>
                        <a:t>Total Price</a:t>
                      </a:r>
                      <a:endParaRPr lang="en-US" dirty="0"/>
                    </a:p>
                  </a:txBody>
                  <a:tcPr/>
                </a:tc>
              </a:tr>
              <a:tr h="597076">
                <a:tc>
                  <a:txBody>
                    <a:bodyPr/>
                    <a:lstStyle/>
                    <a:p>
                      <a:r>
                        <a:rPr lang="en-US" dirty="0" smtClean="0"/>
                        <a:t>PV Modules (320)</a:t>
                      </a:r>
                      <a:endParaRPr lang="en-US" dirty="0"/>
                    </a:p>
                  </a:txBody>
                  <a:tcPr/>
                </a:tc>
                <a:tc>
                  <a:txBody>
                    <a:bodyPr/>
                    <a:lstStyle/>
                    <a:p>
                      <a:r>
                        <a:rPr lang="en-US" dirty="0" smtClean="0"/>
                        <a:t>180$</a:t>
                      </a:r>
                      <a:endParaRPr lang="en-US" dirty="0"/>
                    </a:p>
                  </a:txBody>
                  <a:tcPr/>
                </a:tc>
                <a:tc>
                  <a:txBody>
                    <a:bodyPr/>
                    <a:lstStyle/>
                    <a:p>
                      <a:r>
                        <a:rPr lang="en-US" smtClean="0"/>
                        <a:t>45</a:t>
                      </a:r>
                      <a:endParaRPr lang="en-US" dirty="0"/>
                    </a:p>
                  </a:txBody>
                  <a:tcPr/>
                </a:tc>
                <a:tc>
                  <a:txBody>
                    <a:bodyPr/>
                    <a:lstStyle/>
                    <a:p>
                      <a:r>
                        <a:rPr lang="en-US" dirty="0" smtClean="0"/>
                        <a:t>8100$</a:t>
                      </a:r>
                      <a:endParaRPr lang="en-US" dirty="0"/>
                    </a:p>
                  </a:txBody>
                  <a:tcPr/>
                </a:tc>
              </a:tr>
              <a:tr h="341186">
                <a:tc>
                  <a:txBody>
                    <a:bodyPr/>
                    <a:lstStyle/>
                    <a:p>
                      <a:r>
                        <a:rPr lang="en-US" dirty="0" smtClean="0"/>
                        <a:t>Inverter (15kva)</a:t>
                      </a:r>
                      <a:endParaRPr lang="en-US" dirty="0"/>
                    </a:p>
                  </a:txBody>
                  <a:tcPr/>
                </a:tc>
                <a:tc>
                  <a:txBody>
                    <a:bodyPr/>
                    <a:lstStyle/>
                    <a:p>
                      <a:r>
                        <a:rPr lang="en-US" dirty="0" smtClean="0"/>
                        <a:t>3000$</a:t>
                      </a:r>
                      <a:endParaRPr lang="en-US" dirty="0"/>
                    </a:p>
                  </a:txBody>
                  <a:tcPr/>
                </a:tc>
                <a:tc>
                  <a:txBody>
                    <a:bodyPr/>
                    <a:lstStyle/>
                    <a:p>
                      <a:r>
                        <a:rPr lang="en-US" dirty="0" smtClean="0"/>
                        <a:t>1</a:t>
                      </a:r>
                      <a:endParaRPr lang="en-US" dirty="0"/>
                    </a:p>
                  </a:txBody>
                  <a:tcPr/>
                </a:tc>
                <a:tc>
                  <a:txBody>
                    <a:bodyPr/>
                    <a:lstStyle/>
                    <a:p>
                      <a:r>
                        <a:rPr lang="en-US" dirty="0" smtClean="0"/>
                        <a:t>3000$</a:t>
                      </a:r>
                      <a:endParaRPr lang="en-US" dirty="0"/>
                    </a:p>
                  </a:txBody>
                  <a:tcPr/>
                </a:tc>
              </a:tr>
              <a:tr h="597076">
                <a:tc>
                  <a:txBody>
                    <a:bodyPr/>
                    <a:lstStyle/>
                    <a:p>
                      <a:r>
                        <a:rPr lang="en-US" dirty="0" smtClean="0"/>
                        <a:t>Circuit Breakers (DC)</a:t>
                      </a:r>
                      <a:endParaRPr lang="en-US" dirty="0"/>
                    </a:p>
                  </a:txBody>
                  <a:tcPr/>
                </a:tc>
                <a:tc>
                  <a:txBody>
                    <a:bodyPr/>
                    <a:lstStyle/>
                    <a:p>
                      <a:r>
                        <a:rPr lang="en-US" dirty="0" smtClean="0"/>
                        <a:t>30$</a:t>
                      </a:r>
                      <a:endParaRPr lang="en-US" dirty="0"/>
                    </a:p>
                  </a:txBody>
                  <a:tcPr/>
                </a:tc>
                <a:tc>
                  <a:txBody>
                    <a:bodyPr/>
                    <a:lstStyle/>
                    <a:p>
                      <a:r>
                        <a:rPr lang="en-US" dirty="0" smtClean="0"/>
                        <a:t>4</a:t>
                      </a:r>
                      <a:endParaRPr lang="en-US" dirty="0"/>
                    </a:p>
                  </a:txBody>
                  <a:tcPr/>
                </a:tc>
                <a:tc>
                  <a:txBody>
                    <a:bodyPr/>
                    <a:lstStyle/>
                    <a:p>
                      <a:r>
                        <a:rPr lang="en-US" dirty="0" smtClean="0"/>
                        <a:t>120$</a:t>
                      </a:r>
                      <a:endParaRPr lang="en-US" dirty="0"/>
                    </a:p>
                  </a:txBody>
                  <a:tcPr/>
                </a:tc>
              </a:tr>
              <a:tr h="597076">
                <a:tc>
                  <a:txBody>
                    <a:bodyPr/>
                    <a:lstStyle/>
                    <a:p>
                      <a:r>
                        <a:rPr lang="en-US" dirty="0" smtClean="0"/>
                        <a:t>Circuit Breakers (AC)</a:t>
                      </a:r>
                      <a:endParaRPr lang="en-US" dirty="0"/>
                    </a:p>
                  </a:txBody>
                  <a:tcPr/>
                </a:tc>
                <a:tc>
                  <a:txBody>
                    <a:bodyPr/>
                    <a:lstStyle/>
                    <a:p>
                      <a:r>
                        <a:rPr lang="en-US" dirty="0" smtClean="0"/>
                        <a:t>30$</a:t>
                      </a:r>
                      <a:endParaRPr lang="en-US" dirty="0"/>
                    </a:p>
                  </a:txBody>
                  <a:tcPr/>
                </a:tc>
                <a:tc>
                  <a:txBody>
                    <a:bodyPr/>
                    <a:lstStyle/>
                    <a:p>
                      <a:r>
                        <a:rPr lang="en-US" dirty="0" smtClean="0"/>
                        <a:t>1</a:t>
                      </a:r>
                      <a:endParaRPr lang="en-US" dirty="0"/>
                    </a:p>
                  </a:txBody>
                  <a:tcPr/>
                </a:tc>
                <a:tc>
                  <a:txBody>
                    <a:bodyPr/>
                    <a:lstStyle/>
                    <a:p>
                      <a:r>
                        <a:rPr lang="en-US" dirty="0" smtClean="0"/>
                        <a:t>30$</a:t>
                      </a:r>
                      <a:endParaRPr lang="en-US" dirty="0"/>
                    </a:p>
                  </a:txBody>
                  <a:tcPr/>
                </a:tc>
              </a:tr>
              <a:tr h="341186">
                <a:tc>
                  <a:txBody>
                    <a:bodyPr/>
                    <a:lstStyle/>
                    <a:p>
                      <a:r>
                        <a:rPr lang="en-US" dirty="0" smtClean="0"/>
                        <a:t>Wires (DC/4mm)</a:t>
                      </a:r>
                      <a:endParaRPr lang="en-US" dirty="0"/>
                    </a:p>
                  </a:txBody>
                  <a:tcPr/>
                </a:tc>
                <a:tc>
                  <a:txBody>
                    <a:bodyPr/>
                    <a:lstStyle/>
                    <a:p>
                      <a:r>
                        <a:rPr lang="en-US" dirty="0" smtClean="0"/>
                        <a:t>4.5 ILS/m</a:t>
                      </a:r>
                      <a:endParaRPr lang="en-US" dirty="0"/>
                    </a:p>
                  </a:txBody>
                  <a:tcPr/>
                </a:tc>
                <a:tc>
                  <a:txBody>
                    <a:bodyPr/>
                    <a:lstStyle/>
                    <a:p>
                      <a:r>
                        <a:rPr lang="en-US" dirty="0" smtClean="0"/>
                        <a:t>100m</a:t>
                      </a:r>
                      <a:endParaRPr lang="en-US" dirty="0"/>
                    </a:p>
                  </a:txBody>
                  <a:tcPr/>
                </a:tc>
                <a:tc>
                  <a:txBody>
                    <a:bodyPr/>
                    <a:lstStyle/>
                    <a:p>
                      <a:r>
                        <a:rPr lang="en-US" dirty="0" smtClean="0"/>
                        <a:t>450$</a:t>
                      </a:r>
                      <a:endParaRPr lang="en-US" dirty="0"/>
                    </a:p>
                  </a:txBody>
                  <a:tcPr/>
                </a:tc>
              </a:tr>
              <a:tr h="5970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Wires (AC/2.5mm)</a:t>
                      </a:r>
                    </a:p>
                  </a:txBody>
                  <a:tcPr/>
                </a:tc>
                <a:tc>
                  <a:txBody>
                    <a:bodyPr/>
                    <a:lstStyle/>
                    <a:p>
                      <a:r>
                        <a:rPr lang="en-US" dirty="0" smtClean="0"/>
                        <a:t>120 ILS/100m</a:t>
                      </a:r>
                      <a:endParaRPr lang="en-US" dirty="0"/>
                    </a:p>
                  </a:txBody>
                  <a:tcPr/>
                </a:tc>
                <a:tc>
                  <a:txBody>
                    <a:bodyPr/>
                    <a:lstStyle/>
                    <a:p>
                      <a:r>
                        <a:rPr lang="en-US" dirty="0" smtClean="0"/>
                        <a:t>15m</a:t>
                      </a:r>
                      <a:endParaRPr lang="en-US" dirty="0"/>
                    </a:p>
                  </a:txBody>
                  <a:tcPr/>
                </a:tc>
                <a:tc>
                  <a:txBody>
                    <a:bodyPr/>
                    <a:lstStyle/>
                    <a:p>
                      <a:r>
                        <a:rPr lang="en-US" dirty="0" smtClean="0"/>
                        <a:t>18 ILS</a:t>
                      </a:r>
                      <a:endParaRPr lang="en-US" dirty="0"/>
                    </a:p>
                  </a:txBody>
                  <a:tcPr/>
                </a:tc>
              </a:tr>
              <a:tr h="597076">
                <a:tc>
                  <a:txBody>
                    <a:bodyPr/>
                    <a:lstStyle/>
                    <a:p>
                      <a:r>
                        <a:rPr lang="en-US" dirty="0" smtClean="0"/>
                        <a:t>Electrodes (D=2cm)</a:t>
                      </a:r>
                      <a:endParaRPr lang="en-US" dirty="0"/>
                    </a:p>
                  </a:txBody>
                  <a:tcPr/>
                </a:tc>
                <a:tc>
                  <a:txBody>
                    <a:bodyPr/>
                    <a:lstStyle/>
                    <a:p>
                      <a:r>
                        <a:rPr lang="en-US" dirty="0" smtClean="0"/>
                        <a:t>300 ILS</a:t>
                      </a:r>
                      <a:endParaRPr lang="en-US" dirty="0"/>
                    </a:p>
                  </a:txBody>
                  <a:tcPr/>
                </a:tc>
                <a:tc>
                  <a:txBody>
                    <a:bodyPr/>
                    <a:lstStyle/>
                    <a:p>
                      <a:r>
                        <a:rPr lang="en-US" dirty="0" smtClean="0"/>
                        <a:t>3</a:t>
                      </a:r>
                      <a:endParaRPr lang="en-US" dirty="0"/>
                    </a:p>
                  </a:txBody>
                  <a:tcPr/>
                </a:tc>
                <a:tc>
                  <a:txBody>
                    <a:bodyPr/>
                    <a:lstStyle/>
                    <a:p>
                      <a:r>
                        <a:rPr lang="en-US" dirty="0" smtClean="0"/>
                        <a:t>900 ILS</a:t>
                      </a:r>
                      <a:endParaRPr lang="en-US" dirty="0"/>
                    </a:p>
                  </a:txBody>
                  <a:tcPr/>
                </a:tc>
              </a:tr>
              <a:tr h="341186">
                <a:tc>
                  <a:txBody>
                    <a:bodyPr/>
                    <a:lstStyle/>
                    <a:p>
                      <a:r>
                        <a:rPr lang="en-US" dirty="0" smtClean="0"/>
                        <a:t>Steel</a:t>
                      </a:r>
                      <a:r>
                        <a:rPr lang="en-US" baseline="0" dirty="0" smtClean="0"/>
                        <a:t> Structure</a:t>
                      </a:r>
                      <a:endParaRPr lang="en-US" dirty="0"/>
                    </a:p>
                  </a:txBody>
                  <a:tcPr/>
                </a:tc>
                <a:tc>
                  <a:txBody>
                    <a:bodyPr/>
                    <a:lstStyle/>
                    <a:p>
                      <a:r>
                        <a:rPr lang="en-US" dirty="0" smtClean="0"/>
                        <a:t>100$/</a:t>
                      </a:r>
                      <a:r>
                        <a:rPr lang="en-US" dirty="0" err="1" smtClean="0"/>
                        <a:t>Kw</a:t>
                      </a:r>
                      <a:endParaRPr lang="en-US" dirty="0"/>
                    </a:p>
                  </a:txBody>
                  <a:tcPr/>
                </a:tc>
                <a:tc>
                  <a:txBody>
                    <a:bodyPr/>
                    <a:lstStyle/>
                    <a:p>
                      <a:r>
                        <a:rPr lang="en-US" dirty="0" smtClean="0"/>
                        <a:t>15</a:t>
                      </a:r>
                      <a:endParaRPr lang="en-US" dirty="0"/>
                    </a:p>
                  </a:txBody>
                  <a:tcPr/>
                </a:tc>
                <a:tc>
                  <a:txBody>
                    <a:bodyPr/>
                    <a:lstStyle/>
                    <a:p>
                      <a:r>
                        <a:rPr lang="en-US" dirty="0" smtClean="0"/>
                        <a:t>1500$</a:t>
                      </a:r>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533400" y="1295400"/>
          <a:ext cx="8229600" cy="4365416"/>
        </p:xfrm>
        <a:graphic>
          <a:graphicData uri="http://schemas.openxmlformats.org/drawingml/2006/table">
            <a:tbl>
              <a:tblPr firstRow="1" bandRow="1">
                <a:tableStyleId>{5C22544A-7EE6-4342-B048-85BDC9FD1C3A}</a:tableStyleId>
              </a:tblPr>
              <a:tblGrid>
                <a:gridCol w="2057400"/>
                <a:gridCol w="2057400"/>
                <a:gridCol w="2057400"/>
                <a:gridCol w="2057400"/>
              </a:tblGrid>
              <a:tr h="465667">
                <a:tc>
                  <a:txBody>
                    <a:bodyPr/>
                    <a:lstStyle/>
                    <a:p>
                      <a:r>
                        <a:rPr lang="en-US" dirty="0" smtClean="0"/>
                        <a:t>Devices</a:t>
                      </a:r>
                      <a:endParaRPr lang="en-US" dirty="0"/>
                    </a:p>
                  </a:txBody>
                  <a:tcPr/>
                </a:tc>
                <a:tc>
                  <a:txBody>
                    <a:bodyPr/>
                    <a:lstStyle/>
                    <a:p>
                      <a:r>
                        <a:rPr lang="en-US" dirty="0" smtClean="0"/>
                        <a:t>Price/Device</a:t>
                      </a:r>
                      <a:endParaRPr lang="en-US" dirty="0"/>
                    </a:p>
                  </a:txBody>
                  <a:tcPr/>
                </a:tc>
                <a:tc>
                  <a:txBody>
                    <a:bodyPr/>
                    <a:lstStyle/>
                    <a:p>
                      <a:r>
                        <a:rPr lang="en-US" dirty="0" smtClean="0"/>
                        <a:t># of devices</a:t>
                      </a:r>
                      <a:endParaRPr lang="en-US" dirty="0"/>
                    </a:p>
                  </a:txBody>
                  <a:tcPr/>
                </a:tc>
                <a:tc>
                  <a:txBody>
                    <a:bodyPr/>
                    <a:lstStyle/>
                    <a:p>
                      <a:r>
                        <a:rPr lang="en-US" dirty="0" smtClean="0"/>
                        <a:t>Total Price</a:t>
                      </a:r>
                      <a:endParaRPr lang="en-US" dirty="0"/>
                    </a:p>
                  </a:txBody>
                  <a:tcPr/>
                </a:tc>
              </a:tr>
              <a:tr h="465667">
                <a:tc>
                  <a:txBody>
                    <a:bodyPr/>
                    <a:lstStyle/>
                    <a:p>
                      <a:r>
                        <a:rPr lang="en-US" dirty="0" smtClean="0"/>
                        <a:t>Stones</a:t>
                      </a:r>
                      <a:endParaRPr lang="en-US" dirty="0"/>
                    </a:p>
                  </a:txBody>
                  <a:tcPr/>
                </a:tc>
                <a:tc>
                  <a:txBody>
                    <a:bodyPr/>
                    <a:lstStyle/>
                    <a:p>
                      <a:r>
                        <a:rPr lang="en-US" dirty="0" smtClean="0"/>
                        <a:t>300 ILS</a:t>
                      </a:r>
                      <a:endParaRPr lang="en-US" dirty="0"/>
                    </a:p>
                  </a:txBody>
                  <a:tcPr/>
                </a:tc>
                <a:tc>
                  <a:txBody>
                    <a:bodyPr/>
                    <a:lstStyle/>
                    <a:p>
                      <a:r>
                        <a:rPr lang="en-US" dirty="0" smtClean="0"/>
                        <a:t>45</a:t>
                      </a:r>
                      <a:endParaRPr lang="en-US" dirty="0"/>
                    </a:p>
                  </a:txBody>
                  <a:tcPr/>
                </a:tc>
                <a:tc>
                  <a:txBody>
                    <a:bodyPr/>
                    <a:lstStyle/>
                    <a:p>
                      <a:r>
                        <a:rPr lang="en-US" dirty="0" smtClean="0"/>
                        <a:t>13500 ILS</a:t>
                      </a:r>
                      <a:endParaRPr lang="en-US" dirty="0"/>
                    </a:p>
                  </a:txBody>
                  <a:tcPr/>
                </a:tc>
              </a:tr>
              <a:tr h="465667">
                <a:tc>
                  <a:txBody>
                    <a:bodyPr/>
                    <a:lstStyle/>
                    <a:p>
                      <a:r>
                        <a:rPr lang="en-US" dirty="0" smtClean="0"/>
                        <a:t>SPDT (DC)</a:t>
                      </a:r>
                      <a:endParaRPr lang="en-US" dirty="0"/>
                    </a:p>
                  </a:txBody>
                  <a:tcPr/>
                </a:tc>
                <a:tc>
                  <a:txBody>
                    <a:bodyPr/>
                    <a:lstStyle/>
                    <a:p>
                      <a:r>
                        <a:rPr lang="en-US" dirty="0" smtClean="0"/>
                        <a:t>350 ILS</a:t>
                      </a:r>
                      <a:endParaRPr lang="en-US" dirty="0"/>
                    </a:p>
                  </a:txBody>
                  <a:tcPr/>
                </a:tc>
                <a:tc>
                  <a:txBody>
                    <a:bodyPr/>
                    <a:lstStyle/>
                    <a:p>
                      <a:r>
                        <a:rPr lang="en-US" dirty="0" smtClean="0"/>
                        <a:t>4</a:t>
                      </a:r>
                      <a:endParaRPr lang="en-US" dirty="0"/>
                    </a:p>
                  </a:txBody>
                  <a:tcPr/>
                </a:tc>
                <a:tc>
                  <a:txBody>
                    <a:bodyPr/>
                    <a:lstStyle/>
                    <a:p>
                      <a:r>
                        <a:rPr lang="en-US" dirty="0" smtClean="0"/>
                        <a:t>1400 ILS</a:t>
                      </a:r>
                      <a:endParaRPr lang="en-US" dirty="0"/>
                    </a:p>
                  </a:txBody>
                  <a:tcPr/>
                </a:tc>
              </a:tr>
              <a:tr h="465667">
                <a:tc>
                  <a:txBody>
                    <a:bodyPr/>
                    <a:lstStyle/>
                    <a:p>
                      <a:r>
                        <a:rPr lang="en-US" dirty="0" smtClean="0"/>
                        <a:t>SPDT (AC)</a:t>
                      </a:r>
                      <a:endParaRPr lang="en-US" dirty="0"/>
                    </a:p>
                  </a:txBody>
                  <a:tcPr/>
                </a:tc>
                <a:tc>
                  <a:txBody>
                    <a:bodyPr/>
                    <a:lstStyle/>
                    <a:p>
                      <a:r>
                        <a:rPr lang="en-US" dirty="0" smtClean="0"/>
                        <a:t>480 ILS</a:t>
                      </a:r>
                      <a:endParaRPr lang="en-US" dirty="0"/>
                    </a:p>
                  </a:txBody>
                  <a:tcPr/>
                </a:tc>
                <a:tc>
                  <a:txBody>
                    <a:bodyPr/>
                    <a:lstStyle/>
                    <a:p>
                      <a:r>
                        <a:rPr lang="en-US" dirty="0" smtClean="0"/>
                        <a:t>1</a:t>
                      </a:r>
                      <a:endParaRPr lang="en-US" dirty="0"/>
                    </a:p>
                  </a:txBody>
                  <a:tcPr/>
                </a:tc>
                <a:tc>
                  <a:txBody>
                    <a:bodyPr/>
                    <a:lstStyle/>
                    <a:p>
                      <a:r>
                        <a:rPr lang="en-US" dirty="0" smtClean="0"/>
                        <a:t>480 ILS</a:t>
                      </a:r>
                      <a:endParaRPr lang="en-US" dirty="0"/>
                    </a:p>
                  </a:txBody>
                  <a:tcPr/>
                </a:tc>
              </a:tr>
              <a:tr h="465667">
                <a:tc>
                  <a:txBody>
                    <a:bodyPr/>
                    <a:lstStyle/>
                    <a:p>
                      <a:r>
                        <a:rPr lang="en-US" dirty="0" smtClean="0"/>
                        <a:t>Surge Arrestor</a:t>
                      </a:r>
                      <a:endParaRPr lang="en-US" dirty="0"/>
                    </a:p>
                  </a:txBody>
                  <a:tcPr/>
                </a:tc>
                <a:tc>
                  <a:txBody>
                    <a:bodyPr/>
                    <a:lstStyle/>
                    <a:p>
                      <a:r>
                        <a:rPr lang="en-US" dirty="0" smtClean="0"/>
                        <a:t>400 ILS</a:t>
                      </a:r>
                      <a:endParaRPr lang="en-US" dirty="0"/>
                    </a:p>
                  </a:txBody>
                  <a:tcPr/>
                </a:tc>
                <a:tc>
                  <a:txBody>
                    <a:bodyPr/>
                    <a:lstStyle/>
                    <a:p>
                      <a:r>
                        <a:rPr lang="en-US" dirty="0" smtClean="0"/>
                        <a:t>3</a:t>
                      </a:r>
                      <a:endParaRPr lang="en-US" dirty="0"/>
                    </a:p>
                  </a:txBody>
                  <a:tcPr/>
                </a:tc>
                <a:tc>
                  <a:txBody>
                    <a:bodyPr/>
                    <a:lstStyle/>
                    <a:p>
                      <a:r>
                        <a:rPr lang="en-US" dirty="0" smtClean="0"/>
                        <a:t>1200 ILS</a:t>
                      </a:r>
                      <a:endParaRPr lang="en-US" dirty="0"/>
                    </a:p>
                  </a:txBody>
                  <a:tcPr/>
                </a:tc>
              </a:tr>
              <a:tr h="465667">
                <a:tc>
                  <a:txBody>
                    <a:bodyPr/>
                    <a:lstStyle/>
                    <a:p>
                      <a:r>
                        <a:rPr lang="en-US" dirty="0" smtClean="0"/>
                        <a:t>Bus Bar</a:t>
                      </a:r>
                      <a:endParaRPr lang="en-US" dirty="0"/>
                    </a:p>
                  </a:txBody>
                  <a:tcPr/>
                </a:tc>
                <a:tc>
                  <a:txBody>
                    <a:bodyPr/>
                    <a:lstStyle/>
                    <a:p>
                      <a:r>
                        <a:rPr lang="en-US" dirty="0" smtClean="0"/>
                        <a:t>15$</a:t>
                      </a:r>
                      <a:endParaRPr lang="en-US" dirty="0"/>
                    </a:p>
                  </a:txBody>
                  <a:tcPr/>
                </a:tc>
                <a:tc>
                  <a:txBody>
                    <a:bodyPr/>
                    <a:lstStyle/>
                    <a:p>
                      <a:r>
                        <a:rPr lang="en-US" dirty="0" smtClean="0"/>
                        <a:t>1</a:t>
                      </a:r>
                      <a:endParaRPr lang="en-US" dirty="0"/>
                    </a:p>
                  </a:txBody>
                  <a:tcPr/>
                </a:tc>
                <a:tc>
                  <a:txBody>
                    <a:bodyPr/>
                    <a:lstStyle/>
                    <a:p>
                      <a:r>
                        <a:rPr lang="en-US" dirty="0" smtClean="0"/>
                        <a:t>15$</a:t>
                      </a:r>
                      <a:endParaRPr lang="en-US" dirty="0"/>
                    </a:p>
                  </a:txBody>
                  <a:tcPr/>
                </a:tc>
              </a:tr>
              <a:tr h="465667">
                <a:tc>
                  <a:txBody>
                    <a:bodyPr/>
                    <a:lstStyle/>
                    <a:p>
                      <a:r>
                        <a:rPr lang="en-US" dirty="0" smtClean="0"/>
                        <a:t>Bidirectional Meter</a:t>
                      </a:r>
                      <a:endParaRPr lang="en-US" dirty="0"/>
                    </a:p>
                  </a:txBody>
                  <a:tcPr/>
                </a:tc>
                <a:tc>
                  <a:txBody>
                    <a:bodyPr/>
                    <a:lstStyle/>
                    <a:p>
                      <a:r>
                        <a:rPr lang="en-US" dirty="0" smtClean="0"/>
                        <a:t>100$</a:t>
                      </a:r>
                      <a:endParaRPr lang="en-US" dirty="0"/>
                    </a:p>
                  </a:txBody>
                  <a:tcPr/>
                </a:tc>
                <a:tc>
                  <a:txBody>
                    <a:bodyPr/>
                    <a:lstStyle/>
                    <a:p>
                      <a:r>
                        <a:rPr lang="en-US" dirty="0" smtClean="0"/>
                        <a:t>1</a:t>
                      </a:r>
                      <a:endParaRPr lang="en-US" dirty="0"/>
                    </a:p>
                  </a:txBody>
                  <a:tcPr/>
                </a:tc>
                <a:tc>
                  <a:txBody>
                    <a:bodyPr/>
                    <a:lstStyle/>
                    <a:p>
                      <a:r>
                        <a:rPr lang="en-US" dirty="0" smtClean="0"/>
                        <a:t>100$</a:t>
                      </a:r>
                      <a:endParaRPr lang="en-US" dirty="0"/>
                    </a:p>
                  </a:txBody>
                  <a:tcPr/>
                </a:tc>
              </a:tr>
              <a:tr h="465667">
                <a:tc>
                  <a:txBody>
                    <a:bodyPr/>
                    <a:lstStyle/>
                    <a:p>
                      <a:r>
                        <a:rPr lang="en-US" dirty="0" smtClean="0"/>
                        <a:t>Protection Box</a:t>
                      </a:r>
                      <a:endParaRPr lang="en-US" dirty="0"/>
                    </a:p>
                  </a:txBody>
                  <a:tcPr/>
                </a:tc>
                <a:tc>
                  <a:txBody>
                    <a:bodyPr/>
                    <a:lstStyle/>
                    <a:p>
                      <a:r>
                        <a:rPr lang="en-US" dirty="0" smtClean="0"/>
                        <a:t>50 ILS</a:t>
                      </a:r>
                      <a:endParaRPr lang="en-US" dirty="0"/>
                    </a:p>
                  </a:txBody>
                  <a:tcPr/>
                </a:tc>
                <a:tc>
                  <a:txBody>
                    <a:bodyPr/>
                    <a:lstStyle/>
                    <a:p>
                      <a:r>
                        <a:rPr lang="en-US" dirty="0" smtClean="0"/>
                        <a:t>2</a:t>
                      </a:r>
                      <a:endParaRPr lang="en-US" dirty="0"/>
                    </a:p>
                  </a:txBody>
                  <a:tcPr/>
                </a:tc>
                <a:tc>
                  <a:txBody>
                    <a:bodyPr/>
                    <a:lstStyle/>
                    <a:p>
                      <a:r>
                        <a:rPr lang="en-US" dirty="0" smtClean="0"/>
                        <a:t>100 ILS</a:t>
                      </a:r>
                      <a:endParaRPr lang="en-US" dirty="0"/>
                    </a:p>
                  </a:txBody>
                  <a:tcPr/>
                </a:tc>
              </a:tr>
              <a:tr h="465667">
                <a:tc>
                  <a:txBody>
                    <a:bodyPr/>
                    <a:lstStyle/>
                    <a:p>
                      <a:r>
                        <a:rPr lang="en-US" dirty="0" smtClean="0"/>
                        <a:t>Trunches</a:t>
                      </a:r>
                      <a:endParaRPr lang="en-US" dirty="0"/>
                    </a:p>
                  </a:txBody>
                  <a:tcPr/>
                </a:tc>
                <a:tc>
                  <a:txBody>
                    <a:bodyPr/>
                    <a:lstStyle/>
                    <a:p>
                      <a:r>
                        <a:rPr lang="en-US" dirty="0" smtClean="0"/>
                        <a:t>2.5 ILS/m</a:t>
                      </a:r>
                      <a:endParaRPr lang="en-US" dirty="0"/>
                    </a:p>
                  </a:txBody>
                  <a:tcPr/>
                </a:tc>
                <a:tc>
                  <a:txBody>
                    <a:bodyPr/>
                    <a:lstStyle/>
                    <a:p>
                      <a:r>
                        <a:rPr lang="en-US" dirty="0" smtClean="0"/>
                        <a:t>100m</a:t>
                      </a:r>
                      <a:endParaRPr lang="en-US" dirty="0"/>
                    </a:p>
                  </a:txBody>
                  <a:tcPr/>
                </a:tc>
                <a:tc>
                  <a:txBody>
                    <a:bodyPr/>
                    <a:lstStyle/>
                    <a:p>
                      <a:r>
                        <a:rPr lang="en-US" dirty="0" smtClean="0"/>
                        <a:t>250 ILS</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lstStyle/>
          <a:p>
            <a:r>
              <a:rPr lang="en-US" dirty="0" smtClean="0"/>
              <a:t>Designed the system by Pvsyst :</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1" y="2057400"/>
            <a:ext cx="6248400" cy="4516438"/>
          </a:xfrm>
          <a:prstGeom prst="rect">
            <a:avLst/>
          </a:prstGeom>
        </p:spPr>
      </p:pic>
    </p:spTree>
    <p:extLst>
      <p:ext uri="{BB962C8B-B14F-4D97-AF65-F5344CB8AC3E}">
        <p14:creationId xmlns:p14="http://schemas.microsoft.com/office/powerpoint/2010/main" val="2757714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066800"/>
          </a:xfrm>
        </p:spPr>
        <p:txBody>
          <a:bodyPr/>
          <a:lstStyle/>
          <a:p>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6200000">
            <a:off x="2881327" y="2249488"/>
            <a:ext cx="3381345" cy="4324350"/>
          </a:xfrm>
          <a:prstGeom prst="rect">
            <a:avLst/>
          </a:prstGeom>
        </p:spPr>
      </p:pic>
    </p:spTree>
    <p:extLst>
      <p:ext uri="{BB962C8B-B14F-4D97-AF65-F5344CB8AC3E}">
        <p14:creationId xmlns:p14="http://schemas.microsoft.com/office/powerpoint/2010/main" val="20901917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6200000">
            <a:off x="2935943" y="2249488"/>
            <a:ext cx="3272114" cy="4324350"/>
          </a:xfrm>
          <a:prstGeom prst="rect">
            <a:avLst/>
          </a:prstGeom>
        </p:spPr>
      </p:pic>
    </p:spTree>
    <p:extLst>
      <p:ext uri="{BB962C8B-B14F-4D97-AF65-F5344CB8AC3E}">
        <p14:creationId xmlns:p14="http://schemas.microsoft.com/office/powerpoint/2010/main" val="69591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pPr algn="l"/>
            <a:r>
              <a:rPr lang="en-US" dirty="0" smtClean="0"/>
              <a:t>Abstract :</a:t>
            </a:r>
            <a:endParaRPr lang="en-US" dirty="0"/>
          </a:p>
        </p:txBody>
      </p:sp>
      <p:sp>
        <p:nvSpPr>
          <p:cNvPr id="3" name="Content Placeholder 2"/>
          <p:cNvSpPr>
            <a:spLocks noGrp="1"/>
          </p:cNvSpPr>
          <p:nvPr>
            <p:ph idx="1"/>
          </p:nvPr>
        </p:nvSpPr>
        <p:spPr>
          <a:xfrm>
            <a:off x="304800" y="2057400"/>
            <a:ext cx="8229600" cy="4525963"/>
          </a:xfrm>
        </p:spPr>
        <p:txBody>
          <a:bodyPr>
            <a:normAutofit/>
          </a:bodyPr>
          <a:lstStyle/>
          <a:p>
            <a:pPr marL="109728" indent="0">
              <a:buNone/>
            </a:pPr>
            <a:r>
              <a:rPr lang="en-US" dirty="0">
                <a:latin typeface="Gill Sans MT Condensed" pitchFamily="34" charset="0"/>
              </a:rPr>
              <a:t>It's important to find new sources of </a:t>
            </a:r>
            <a:r>
              <a:rPr lang="en-US" dirty="0" smtClean="0">
                <a:latin typeface="Gill Sans MT Condensed" pitchFamily="34" charset="0"/>
              </a:rPr>
              <a:t>energy like renewable energy to produce electricity, </a:t>
            </a:r>
            <a:r>
              <a:rPr lang="en-US" dirty="0">
                <a:latin typeface="Gill Sans MT Condensed" pitchFamily="34" charset="0"/>
              </a:rPr>
              <a:t>especially in Palestine because of the lake of other sources </a:t>
            </a:r>
            <a:r>
              <a:rPr lang="en-US" dirty="0" smtClean="0">
                <a:latin typeface="Gill Sans MT Condensed" pitchFamily="34" charset="0"/>
              </a:rPr>
              <a:t>.</a:t>
            </a:r>
            <a:br>
              <a:rPr lang="en-US" dirty="0" smtClean="0">
                <a:latin typeface="Gill Sans MT Condensed" pitchFamily="34" charset="0"/>
              </a:rPr>
            </a:br>
            <a:endParaRPr lang="en-US" dirty="0" smtClean="0">
              <a:latin typeface="Gill Sans MT Condensed" pitchFamily="34" charset="0"/>
            </a:endParaRPr>
          </a:p>
          <a:p>
            <a:pPr marL="109728" indent="0">
              <a:buNone/>
            </a:pPr>
            <a:r>
              <a:rPr lang="en-US" dirty="0">
                <a:latin typeface="Gill Sans MT Condensed" pitchFamily="34" charset="0"/>
              </a:rPr>
              <a:t>Solar radiation in Palestine is </a:t>
            </a:r>
            <a:r>
              <a:rPr lang="en-US" dirty="0" smtClean="0">
                <a:latin typeface="Gill Sans MT Condensed" pitchFamily="34" charset="0"/>
              </a:rPr>
              <a:t>good , So using solar systems will produce electricity that will be enough to meet the needs.</a:t>
            </a:r>
            <a:br>
              <a:rPr lang="en-US" dirty="0" smtClean="0">
                <a:latin typeface="Gill Sans MT Condensed" pitchFamily="34" charset="0"/>
              </a:rPr>
            </a:br>
            <a:r>
              <a:rPr lang="en-US" dirty="0">
                <a:latin typeface="Gill Sans MT Condensed" pitchFamily="34" charset="0"/>
              </a:rPr>
              <a:t/>
            </a:r>
            <a:br>
              <a:rPr lang="en-US" dirty="0">
                <a:latin typeface="Gill Sans MT Condensed" pitchFamily="34" charset="0"/>
              </a:rPr>
            </a:br>
            <a:endParaRPr lang="en-US" dirty="0">
              <a:latin typeface="Gill Sans MT Condensed" pitchFamily="34" charset="0"/>
            </a:endParaRPr>
          </a:p>
        </p:txBody>
      </p:sp>
    </p:spTree>
    <p:extLst>
      <p:ext uri="{BB962C8B-B14F-4D97-AF65-F5344CB8AC3E}">
        <p14:creationId xmlns:p14="http://schemas.microsoft.com/office/powerpoint/2010/main" val="14303652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6200000">
            <a:off x="2916585" y="2249488"/>
            <a:ext cx="3310830" cy="4324350"/>
          </a:xfrm>
          <a:prstGeom prst="rect">
            <a:avLst/>
          </a:prstGeom>
        </p:spPr>
      </p:pic>
    </p:spTree>
    <p:extLst>
      <p:ext uri="{BB962C8B-B14F-4D97-AF65-F5344CB8AC3E}">
        <p14:creationId xmlns:p14="http://schemas.microsoft.com/office/powerpoint/2010/main" val="38650177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6200000">
            <a:off x="2923510" y="2249488"/>
            <a:ext cx="3296980" cy="4324350"/>
          </a:xfrm>
          <a:prstGeom prst="rect">
            <a:avLst/>
          </a:prstGeom>
        </p:spPr>
      </p:pic>
    </p:spTree>
    <p:extLst>
      <p:ext uri="{BB962C8B-B14F-4D97-AF65-F5344CB8AC3E}">
        <p14:creationId xmlns:p14="http://schemas.microsoft.com/office/powerpoint/2010/main" val="2945924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6200000">
            <a:off x="2916220" y="2249488"/>
            <a:ext cx="3311559" cy="4324350"/>
          </a:xfrm>
          <a:prstGeom prst="rect">
            <a:avLst/>
          </a:prstGeom>
        </p:spPr>
      </p:pic>
    </p:spTree>
    <p:extLst>
      <p:ext uri="{BB962C8B-B14F-4D97-AF65-F5344CB8AC3E}">
        <p14:creationId xmlns:p14="http://schemas.microsoft.com/office/powerpoint/2010/main" val="37903510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results from Pvsyst:</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6200000">
            <a:off x="2945253" y="2249488"/>
            <a:ext cx="3253494" cy="4324350"/>
          </a:xfrm>
          <a:prstGeom prst="rect">
            <a:avLst/>
          </a:prstGeom>
        </p:spPr>
      </p:pic>
    </p:spTree>
    <p:extLst>
      <p:ext uri="{BB962C8B-B14F-4D97-AF65-F5344CB8AC3E}">
        <p14:creationId xmlns:p14="http://schemas.microsoft.com/office/powerpoint/2010/main" val="4143852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6200000">
            <a:off x="2931493" y="2249488"/>
            <a:ext cx="3281014" cy="4324350"/>
          </a:xfrm>
          <a:prstGeom prst="rect">
            <a:avLst/>
          </a:prstGeom>
        </p:spPr>
      </p:pic>
    </p:spTree>
    <p:extLst>
      <p:ext uri="{BB962C8B-B14F-4D97-AF65-F5344CB8AC3E}">
        <p14:creationId xmlns:p14="http://schemas.microsoft.com/office/powerpoint/2010/main" val="130041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6200000">
            <a:off x="2892973" y="2249488"/>
            <a:ext cx="3358053" cy="4324350"/>
          </a:xfrm>
          <a:prstGeom prst="rect">
            <a:avLst/>
          </a:prstGeom>
        </p:spPr>
      </p:pic>
    </p:spTree>
    <p:extLst>
      <p:ext uri="{BB962C8B-B14F-4D97-AF65-F5344CB8AC3E}">
        <p14:creationId xmlns:p14="http://schemas.microsoft.com/office/powerpoint/2010/main" val="1383540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6200000">
            <a:off x="2942154" y="2249488"/>
            <a:ext cx="3259692" cy="4324350"/>
          </a:xfrm>
          <a:prstGeom prst="rect">
            <a:avLst/>
          </a:prstGeom>
        </p:spPr>
      </p:pic>
    </p:spTree>
    <p:extLst>
      <p:ext uri="{BB962C8B-B14F-4D97-AF65-F5344CB8AC3E}">
        <p14:creationId xmlns:p14="http://schemas.microsoft.com/office/powerpoint/2010/main" val="14534879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normAutofit/>
          </a:bodyPr>
          <a:lstStyle/>
          <a:p>
            <a:pPr algn="l"/>
            <a:r>
              <a:rPr lang="en-US" dirty="0" smtClean="0"/>
              <a:t>RetScreen Program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28800"/>
            <a:ext cx="8229600" cy="4625079"/>
          </a:xfrm>
        </p:spPr>
      </p:pic>
    </p:spTree>
    <p:extLst>
      <p:ext uri="{BB962C8B-B14F-4D97-AF65-F5344CB8AC3E}">
        <p14:creationId xmlns:p14="http://schemas.microsoft.com/office/powerpoint/2010/main" val="8567946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533400"/>
            <a:ext cx="7818923" cy="5937250"/>
          </a:xfrm>
        </p:spPr>
      </p:pic>
    </p:spTree>
    <p:extLst>
      <p:ext uri="{BB962C8B-B14F-4D97-AF65-F5344CB8AC3E}">
        <p14:creationId xmlns:p14="http://schemas.microsoft.com/office/powerpoint/2010/main" val="7035714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2520" y="838200"/>
            <a:ext cx="7318959" cy="5735638"/>
          </a:xfrm>
        </p:spPr>
      </p:pic>
    </p:spTree>
    <p:extLst>
      <p:ext uri="{BB962C8B-B14F-4D97-AF65-F5344CB8AC3E}">
        <p14:creationId xmlns:p14="http://schemas.microsoft.com/office/powerpoint/2010/main" val="1127353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Introduction:</a:t>
            </a:r>
            <a:endParaRPr lang="en-US" dirty="0"/>
          </a:p>
        </p:txBody>
      </p:sp>
      <p:sp>
        <p:nvSpPr>
          <p:cNvPr id="2" name="Content Placeholder 1"/>
          <p:cNvSpPr>
            <a:spLocks noGrp="1"/>
          </p:cNvSpPr>
          <p:nvPr>
            <p:ph idx="1"/>
          </p:nvPr>
        </p:nvSpPr>
        <p:spPr/>
        <p:txBody>
          <a:bodyPr>
            <a:normAutofit lnSpcReduction="10000"/>
          </a:bodyPr>
          <a:lstStyle/>
          <a:p>
            <a:pPr>
              <a:buFont typeface="Wingdings" pitchFamily="2" charset="2"/>
              <a:buChar char="Ø"/>
            </a:pPr>
            <a:r>
              <a:rPr lang="en-US" dirty="0" smtClean="0"/>
              <a:t>Energy situation in Palestine:</a:t>
            </a:r>
          </a:p>
          <a:p>
            <a:pPr marL="109728" indent="0">
              <a:buNone/>
            </a:pPr>
            <a:r>
              <a:rPr lang="en-US" dirty="0" smtClean="0"/>
              <a:t/>
            </a:r>
            <a:br>
              <a:rPr lang="en-US" dirty="0" smtClean="0"/>
            </a:br>
            <a:r>
              <a:rPr lang="en-US" dirty="0">
                <a:latin typeface="Gill Sans MT Condensed" pitchFamily="34" charset="0"/>
              </a:rPr>
              <a:t>is highly different compared to other countries in the Middle East due to non-availability of natural resource, financial crunch and unstable political condition.</a:t>
            </a:r>
          </a:p>
          <a:p>
            <a:endParaRPr lang="en-US" dirty="0" smtClean="0"/>
          </a:p>
          <a:p>
            <a:pPr marL="109728" indent="0">
              <a:buNone/>
            </a:pPr>
            <a:r>
              <a:rPr lang="en-US" dirty="0">
                <a:latin typeface="Gill Sans MT Condensed" pitchFamily="34" charset="0"/>
              </a:rPr>
              <a:t>H</a:t>
            </a:r>
            <a:r>
              <a:rPr lang="en-US" dirty="0" smtClean="0">
                <a:latin typeface="Gill Sans MT Condensed" pitchFamily="34" charset="0"/>
              </a:rPr>
              <a:t>eavily </a:t>
            </a:r>
            <a:r>
              <a:rPr lang="en-US" dirty="0">
                <a:latin typeface="Gill Sans MT Condensed" pitchFamily="34" charset="0"/>
              </a:rPr>
              <a:t>dependent on Israel for meeting its energy </a:t>
            </a:r>
            <a:r>
              <a:rPr lang="en-US" dirty="0" smtClean="0">
                <a:latin typeface="Gill Sans MT Condensed" pitchFamily="34" charset="0"/>
              </a:rPr>
              <a:t>requirements , about 92% of electrical energy from the Israeli </a:t>
            </a:r>
            <a:r>
              <a:rPr lang="en-US" dirty="0">
                <a:latin typeface="Gill Sans MT Condensed" pitchFamily="34" charset="0"/>
              </a:rPr>
              <a:t>E</a:t>
            </a:r>
            <a:r>
              <a:rPr lang="en-US" dirty="0" smtClean="0">
                <a:latin typeface="Gill Sans MT Condensed" pitchFamily="34" charset="0"/>
              </a:rPr>
              <a:t>lectric </a:t>
            </a:r>
            <a:r>
              <a:rPr lang="en-US" dirty="0">
                <a:latin typeface="Gill Sans MT Condensed" pitchFamily="34" charset="0"/>
              </a:rPr>
              <a:t>C</a:t>
            </a:r>
            <a:r>
              <a:rPr lang="en-US" dirty="0" smtClean="0">
                <a:latin typeface="Gill Sans MT Condensed" pitchFamily="34" charset="0"/>
              </a:rPr>
              <a:t>orporation.</a:t>
            </a:r>
            <a:endParaRPr lang="en-US" sz="2800" kern="0" dirty="0">
              <a:latin typeface="Gill Sans MT Condensed" pitchFamily="34" charset="0"/>
              <a:cs typeface="Times New Roman" panose="02020603050405020304" pitchFamily="18" charset="0"/>
            </a:endParaRPr>
          </a:p>
          <a:p>
            <a:pPr marL="109728" indent="0">
              <a:buNone/>
            </a:pPr>
            <a:r>
              <a:rPr lang="en-US" dirty="0" smtClean="0">
                <a:latin typeface="Gill Sans MT Condensed" pitchFamily="34" charset="0"/>
              </a:rPr>
              <a:t> .</a:t>
            </a:r>
            <a:br>
              <a:rPr lang="en-US" dirty="0" smtClean="0">
                <a:latin typeface="Gill Sans MT Condensed" pitchFamily="34" charset="0"/>
              </a:rPr>
            </a:br>
            <a:endParaRPr lang="en-US" dirty="0" smtClean="0">
              <a:latin typeface="Gill Sans MT Condensed" pitchFamily="34" charset="0"/>
            </a:endParaRPr>
          </a:p>
        </p:txBody>
      </p:sp>
    </p:spTree>
    <p:extLst>
      <p:ext uri="{BB962C8B-B14F-4D97-AF65-F5344CB8AC3E}">
        <p14:creationId xmlns:p14="http://schemas.microsoft.com/office/powerpoint/2010/main" val="13496295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762001"/>
            <a:ext cx="7696200" cy="5811838"/>
          </a:xfrm>
        </p:spPr>
      </p:pic>
    </p:spTree>
    <p:extLst>
      <p:ext uri="{BB962C8B-B14F-4D97-AF65-F5344CB8AC3E}">
        <p14:creationId xmlns:p14="http://schemas.microsoft.com/office/powerpoint/2010/main" val="16484784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066800"/>
          </a:xfrm>
        </p:spPr>
        <p:txBody>
          <a:bodyPr/>
          <a:lstStyle/>
          <a:p>
            <a:r>
              <a:rPr lang="en-US" dirty="0" smtClean="0"/>
              <a:t>Cash Flow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8762" y="2268538"/>
            <a:ext cx="6086475" cy="4286250"/>
          </a:xfrm>
        </p:spPr>
      </p:pic>
    </p:spTree>
    <p:extLst>
      <p:ext uri="{BB962C8B-B14F-4D97-AF65-F5344CB8AC3E}">
        <p14:creationId xmlns:p14="http://schemas.microsoft.com/office/powerpoint/2010/main" val="41982676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dirty="0">
                <a:latin typeface="Gill Sans MT Condensed" pitchFamily="34" charset="0"/>
              </a:rPr>
              <a:t>A grid Connected PV system for Nablus Specialist Hospital in Nablus is designed with 45 modules, </a:t>
            </a:r>
            <a:r>
              <a:rPr lang="en-US" dirty="0" smtClean="0">
                <a:latin typeface="Gill Sans MT Condensed" pitchFamily="34" charset="0"/>
              </a:rPr>
              <a:t>which produce 14.4kW . </a:t>
            </a:r>
            <a:r>
              <a:rPr lang="en-US" dirty="0">
                <a:latin typeface="Gill Sans MT Condensed" pitchFamily="34" charset="0"/>
              </a:rPr>
              <a:t>The total Initial cost = 14,456$, the total annual costs = 8,042$, the total annual saving and income = 3,886$. In this report system designed by using calculations and two programs which are </a:t>
            </a:r>
            <a:r>
              <a:rPr lang="en-US" dirty="0" err="1">
                <a:latin typeface="Gill Sans MT Condensed" pitchFamily="34" charset="0"/>
              </a:rPr>
              <a:t>RETscreen</a:t>
            </a:r>
            <a:r>
              <a:rPr lang="en-US" dirty="0">
                <a:latin typeface="Gill Sans MT Condensed" pitchFamily="34" charset="0"/>
              </a:rPr>
              <a:t> and PVSYST, The obtained results from PVSYST similar to calculation’s result, it show that the available area in hospital can produce 16kW and also it give an indicate to design the system, and </a:t>
            </a:r>
            <a:r>
              <a:rPr lang="en-US" dirty="0" err="1">
                <a:latin typeface="Gill Sans MT Condensed" pitchFamily="34" charset="0"/>
              </a:rPr>
              <a:t>RETscreen</a:t>
            </a:r>
            <a:r>
              <a:rPr lang="en-US" dirty="0">
                <a:latin typeface="Gill Sans MT Condensed" pitchFamily="34" charset="0"/>
              </a:rPr>
              <a:t> used to make a feasibility study and it show that the project will gain profits after 8 years.</a:t>
            </a:r>
          </a:p>
        </p:txBody>
      </p:sp>
    </p:spTree>
    <p:extLst>
      <p:ext uri="{BB962C8B-B14F-4D97-AF65-F5344CB8AC3E}">
        <p14:creationId xmlns:p14="http://schemas.microsoft.com/office/powerpoint/2010/main" val="40376176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743200"/>
            <a:ext cx="8229600" cy="3705275"/>
          </a:xfrm>
        </p:spPr>
        <p:txBody>
          <a:bodyPr/>
          <a:lstStyle/>
          <a:p>
            <a:pPr algn="ctr"/>
            <a:r>
              <a:rPr lang="en-US" dirty="0" smtClean="0"/>
              <a:t>Thanks for listening</a:t>
            </a:r>
            <a:endParaRPr lang="en-US" dirty="0"/>
          </a:p>
        </p:txBody>
      </p:sp>
    </p:spTree>
    <p:extLst>
      <p:ext uri="{BB962C8B-B14F-4D97-AF65-F5344CB8AC3E}">
        <p14:creationId xmlns:p14="http://schemas.microsoft.com/office/powerpoint/2010/main" val="18839791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04800" y="1219201"/>
            <a:ext cx="5181600" cy="3505200"/>
          </a:xfrm>
        </p:spPr>
        <p:txBody>
          <a:bodyPr>
            <a:normAutofit fontScale="92500"/>
          </a:bodyPr>
          <a:lstStyle/>
          <a:p>
            <a:pPr>
              <a:buFont typeface="Wingdings" pitchFamily="2" charset="2"/>
              <a:buChar char="Ø"/>
            </a:pPr>
            <a:r>
              <a:rPr lang="en-US" sz="3000" dirty="0" smtClean="0"/>
              <a:t>Solar Radiation In Palestine :</a:t>
            </a:r>
          </a:p>
          <a:p>
            <a:endParaRPr lang="en-US" dirty="0" smtClean="0">
              <a:latin typeface="Gill Sans MT Condensed" pitchFamily="34" charset="0"/>
            </a:endParaRPr>
          </a:p>
          <a:p>
            <a:pPr marL="109728" indent="0">
              <a:buNone/>
            </a:pPr>
            <a:r>
              <a:rPr lang="en-US" dirty="0" smtClean="0">
                <a:latin typeface="Gill Sans MT Condensed" pitchFamily="34" charset="0"/>
              </a:rPr>
              <a:t>Palestine is located between Mediterranean Sea and The Jordan River , It has highly variable climate conditions modified locally by altitude.</a:t>
            </a:r>
          </a:p>
          <a:p>
            <a:endParaRPr lang="en-US" dirty="0" smtClean="0">
              <a:latin typeface="Gill Sans MT Condensed" pitchFamily="34" charset="0"/>
            </a:endParaRPr>
          </a:p>
          <a:p>
            <a:pPr marL="109728" indent="0">
              <a:buNone/>
            </a:pPr>
            <a:r>
              <a:rPr lang="en-US" dirty="0" smtClean="0">
                <a:latin typeface="Gill Sans MT Condensed" pitchFamily="34" charset="0"/>
              </a:rPr>
              <a:t>Palestine is divided geographically into five regions with different climate conditions.</a:t>
            </a:r>
            <a:endParaRPr lang="en-US" dirty="0">
              <a:latin typeface="Gill Sans MT Condensed" pitchFamily="34" charset="0"/>
            </a:endParaRPr>
          </a:p>
        </p:txBody>
      </p:sp>
      <p:pic>
        <p:nvPicPr>
          <p:cNvPr id="4" name="صورة 3" descr="Capture 3.PNG"/>
          <p:cNvPicPr>
            <a:picLocks noChangeAspect="1"/>
          </p:cNvPicPr>
          <p:nvPr/>
        </p:nvPicPr>
        <p:blipFill>
          <a:blip r:embed="rId2"/>
          <a:stretch>
            <a:fillRect/>
          </a:stretch>
        </p:blipFill>
        <p:spPr>
          <a:xfrm>
            <a:off x="5562600" y="1981200"/>
            <a:ext cx="3147506" cy="372604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245291"/>
          </a:xfrm>
        </p:spPr>
        <p:txBody>
          <a:bodyPr/>
          <a:lstStyle/>
          <a:p>
            <a:pPr>
              <a:buFont typeface="Wingdings" pitchFamily="2" charset="2"/>
              <a:buChar char="Ø"/>
            </a:pPr>
            <a:r>
              <a:rPr lang="en-US" dirty="0" smtClean="0"/>
              <a:t>Grid Connected PV System :</a:t>
            </a:r>
          </a:p>
          <a:p>
            <a:pPr marL="109728" indent="0">
              <a:buNone/>
            </a:pPr>
            <a:r>
              <a:rPr lang="en-US" dirty="0" smtClean="0"/>
              <a:t/>
            </a:r>
            <a:br>
              <a:rPr lang="en-US" dirty="0" smtClean="0"/>
            </a:br>
            <a:r>
              <a:rPr lang="en-US" dirty="0" smtClean="0"/>
              <a:t/>
            </a:r>
            <a:br>
              <a:rPr lang="en-US" dirty="0" smtClean="0"/>
            </a:br>
            <a:r>
              <a:rPr lang="en-US" dirty="0" smtClean="0">
                <a:latin typeface="Gill Sans MT Condensed" pitchFamily="34" charset="0"/>
              </a:rPr>
              <a:t>Is </a:t>
            </a:r>
            <a:r>
              <a:rPr lang="en-US" dirty="0">
                <a:latin typeface="Gill Sans MT Condensed" pitchFamily="34" charset="0"/>
              </a:rPr>
              <a:t>an electricity generating solar PV power system that is connected to the utility </a:t>
            </a:r>
            <a:r>
              <a:rPr lang="en-US" dirty="0" smtClean="0">
                <a:latin typeface="Gill Sans MT Condensed" pitchFamily="34" charset="0"/>
              </a:rPr>
              <a:t>grid.</a:t>
            </a:r>
          </a:p>
          <a:p>
            <a:pPr marL="109728" indent="0">
              <a:buNone/>
            </a:pPr>
            <a:r>
              <a:rPr lang="en-US" dirty="0" smtClean="0">
                <a:latin typeface="Gill Sans MT Condensed" pitchFamily="34" charset="0"/>
              </a:rPr>
              <a:t/>
            </a:r>
            <a:br>
              <a:rPr lang="en-US" dirty="0" smtClean="0">
                <a:latin typeface="Gill Sans MT Condensed" pitchFamily="34" charset="0"/>
              </a:rPr>
            </a:br>
            <a:r>
              <a:rPr lang="en-US" dirty="0" smtClean="0">
                <a:latin typeface="Gill Sans MT Condensed" pitchFamily="34" charset="0"/>
              </a:rPr>
              <a:t>It consists </a:t>
            </a:r>
            <a:r>
              <a:rPr lang="en-US" dirty="0">
                <a:latin typeface="Gill Sans MT Condensed" pitchFamily="34" charset="0"/>
              </a:rPr>
              <a:t>of solar panels, one or several inverters, a power conditioning unit and grid connection equipment</a:t>
            </a:r>
            <a:r>
              <a:rPr lang="en-US" dirty="0" smtClean="0">
                <a:latin typeface="Gill Sans MT Condensed" pitchFamily="34" charset="0"/>
              </a:rPr>
              <a:t>.</a:t>
            </a:r>
            <a:br>
              <a:rPr lang="en-US" dirty="0" smtClean="0">
                <a:latin typeface="Gill Sans MT Condensed" pitchFamily="34" charset="0"/>
              </a:rPr>
            </a:br>
            <a:r>
              <a:rPr lang="en-US" dirty="0" smtClean="0">
                <a:latin typeface="Gill Sans MT Condensed" pitchFamily="34" charset="0"/>
              </a:rPr>
              <a:t/>
            </a:r>
            <a:br>
              <a:rPr lang="en-US" dirty="0" smtClean="0">
                <a:latin typeface="Gill Sans MT Condensed" pitchFamily="34" charset="0"/>
              </a:rPr>
            </a:br>
            <a:r>
              <a:rPr lang="en-US" dirty="0" smtClean="0">
                <a:latin typeface="Gill Sans MT Condensed" pitchFamily="34" charset="0"/>
              </a:rPr>
              <a:t>It can used for residential or commercial.</a:t>
            </a:r>
          </a:p>
          <a:p>
            <a:pPr marL="109728" indent="0">
              <a:buNone/>
            </a:pPr>
            <a:endParaRPr lang="en-US" dirty="0" smtClean="0">
              <a:latin typeface="Gill Sans MT Condensed" pitchFamily="34" charset="0"/>
            </a:endParaRPr>
          </a:p>
        </p:txBody>
      </p:sp>
    </p:spTree>
    <p:extLst>
      <p:ext uri="{BB962C8B-B14F-4D97-AF65-F5344CB8AC3E}">
        <p14:creationId xmlns:p14="http://schemas.microsoft.com/office/powerpoint/2010/main" val="33828579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lstStyle/>
          <a:p>
            <a:r>
              <a:rPr lang="en-US" dirty="0"/>
              <a:t>Methodology: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12051779"/>
              </p:ext>
            </p:extLst>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6165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mtClean="0"/>
              <a:t>Site Selection :</a:t>
            </a:r>
            <a:endParaRPr lang="en-US" dirty="0"/>
          </a:p>
        </p:txBody>
      </p:sp>
      <p:sp>
        <p:nvSpPr>
          <p:cNvPr id="9" name="عنصر نائب للمحتوى 8"/>
          <p:cNvSpPr>
            <a:spLocks noGrp="1"/>
          </p:cNvSpPr>
          <p:nvPr>
            <p:ph idx="1"/>
          </p:nvPr>
        </p:nvSpPr>
        <p:spPr/>
        <p:txBody>
          <a:bodyPr/>
          <a:lstStyle/>
          <a:p>
            <a:r>
              <a:rPr lang="en-US" dirty="0" smtClean="0">
                <a:latin typeface="Gill Sans MT Condensed" pitchFamily="34" charset="0"/>
              </a:rPr>
              <a:t>The site </a:t>
            </a:r>
            <a:r>
              <a:rPr lang="en-US" dirty="0" smtClean="0">
                <a:latin typeface="Gill Sans MT Condensed" pitchFamily="34" charset="0"/>
              </a:rPr>
              <a:t>selected </a:t>
            </a:r>
            <a:r>
              <a:rPr lang="en-US" dirty="0" smtClean="0">
                <a:latin typeface="Gill Sans MT Condensed" pitchFamily="34" charset="0"/>
              </a:rPr>
              <a:t>according to the hospital location and to available area which it was the roof of hospital .</a:t>
            </a:r>
          </a:p>
          <a:p>
            <a:endParaRPr lang="en-US" dirty="0" smtClean="0">
              <a:latin typeface="Gill Sans MT Condensed" pitchFamily="34" charset="0"/>
            </a:endParaRPr>
          </a:p>
          <a:p>
            <a:r>
              <a:rPr lang="en-US" dirty="0" smtClean="0">
                <a:latin typeface="Gill Sans MT Condensed" pitchFamily="34" charset="0"/>
              </a:rPr>
              <a:t>the available area for modules equal 155 m</a:t>
            </a:r>
            <a:r>
              <a:rPr lang="en-US" baseline="30000" dirty="0" smtClean="0">
                <a:latin typeface="Gill Sans MT Condensed" pitchFamily="34" charset="0"/>
              </a:rPr>
              <a:t>2</a:t>
            </a:r>
            <a:r>
              <a:rPr lang="en-US" dirty="0" smtClean="0">
                <a:latin typeface="Gill Sans MT Condensed" pitchFamily="34" charset="0"/>
              </a:rPr>
              <a:t> and its enough for 45 modules with it’s components .</a:t>
            </a: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260648"/>
            <a:ext cx="8229600" cy="1143000"/>
          </a:xfrm>
        </p:spPr>
        <p:txBody>
          <a:bodyPr/>
          <a:lstStyle/>
          <a:p>
            <a:r>
              <a:rPr lang="en-US" dirty="0" smtClean="0"/>
              <a:t>Layout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1798" y="2249488"/>
            <a:ext cx="5080404" cy="4324350"/>
          </a:xfrm>
        </p:spPr>
      </p:pic>
    </p:spTree>
    <p:extLst>
      <p:ext uri="{BB962C8B-B14F-4D97-AF65-F5344CB8AC3E}">
        <p14:creationId xmlns:p14="http://schemas.microsoft.com/office/powerpoint/2010/main" val="41842788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Data Collection :</a:t>
            </a:r>
            <a:endParaRPr lang="en-US" dirty="0"/>
          </a:p>
        </p:txBody>
      </p:sp>
      <p:sp>
        <p:nvSpPr>
          <p:cNvPr id="3" name="عنصر نائب للمحتوى 2"/>
          <p:cNvSpPr>
            <a:spLocks noGrp="1"/>
          </p:cNvSpPr>
          <p:nvPr>
            <p:ph idx="1"/>
          </p:nvPr>
        </p:nvSpPr>
        <p:spPr/>
        <p:txBody>
          <a:bodyPr/>
          <a:lstStyle/>
          <a:p>
            <a:r>
              <a:rPr lang="en-US" dirty="0" smtClean="0">
                <a:latin typeface="Gill Sans MT Condensed" pitchFamily="34" charset="0"/>
              </a:rPr>
              <a:t>A group of data required to implement </a:t>
            </a:r>
            <a:r>
              <a:rPr lang="en-US" dirty="0" err="1" smtClean="0">
                <a:latin typeface="Gill Sans MT Condensed" pitchFamily="34" charset="0"/>
              </a:rPr>
              <a:t>Pv</a:t>
            </a:r>
            <a:r>
              <a:rPr lang="en-US" dirty="0" smtClean="0">
                <a:latin typeface="Gill Sans MT Condensed" pitchFamily="34" charset="0"/>
              </a:rPr>
              <a:t> system for Palestine region, specially the daily solar radiation .</a:t>
            </a:r>
          </a:p>
          <a:p>
            <a:endParaRPr lang="en-US" dirty="0" smtClean="0">
              <a:latin typeface="Gill Sans MT Condensed" pitchFamily="34" charset="0"/>
            </a:endParaRPr>
          </a:p>
          <a:p>
            <a:r>
              <a:rPr lang="en-US" dirty="0" smtClean="0">
                <a:latin typeface="Gill Sans MT Condensed" pitchFamily="34" charset="0"/>
              </a:rPr>
              <a:t>The data in this project have been collected from  PV Companies , Palestinian Energy Authority </a:t>
            </a:r>
            <a:r>
              <a:rPr lang="en-US" dirty="0" smtClean="0">
                <a:latin typeface="Gill Sans MT Condensed" pitchFamily="34" charset="0"/>
              </a:rPr>
              <a:t>, </a:t>
            </a:r>
            <a:r>
              <a:rPr lang="en-US" dirty="0" smtClean="0">
                <a:latin typeface="Gill Sans MT Condensed" pitchFamily="34" charset="0"/>
              </a:rPr>
              <a:t>RETSCREEN and Pvsyst program</a:t>
            </a:r>
            <a:r>
              <a:rPr lang="en-US" dirty="0" smtClean="0">
                <a:latin typeface="Gill Sans MT Condensed" pitchFamily="34" charset="0"/>
              </a:rPr>
              <a:t>.</a:t>
            </a:r>
          </a:p>
          <a:p>
            <a:endParaRPr lang="en-US" dirty="0" smtClean="0"/>
          </a:p>
          <a:p>
            <a:endParaRPr lang="en-US" dirty="0" smtClean="0"/>
          </a:p>
          <a:p>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1844</TotalTime>
  <Words>516</Words>
  <Application>Microsoft Office PowerPoint</Application>
  <PresentationFormat>On-screen Show (4:3)</PresentationFormat>
  <Paragraphs>136</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حضري</vt:lpstr>
      <vt:lpstr>Grid Connected PV System for Nablus Specialist Hospital in Nablus.</vt:lpstr>
      <vt:lpstr>Abstract :</vt:lpstr>
      <vt:lpstr>Introduction:</vt:lpstr>
      <vt:lpstr>PowerPoint Presentation</vt:lpstr>
      <vt:lpstr>PowerPoint Presentation</vt:lpstr>
      <vt:lpstr>Methodology:</vt:lpstr>
      <vt:lpstr>Site Selection :</vt:lpstr>
      <vt:lpstr>Layout :</vt:lpstr>
      <vt:lpstr>Data Collection :</vt:lpstr>
      <vt:lpstr>System sizing :</vt:lpstr>
      <vt:lpstr>The electrical diagram :</vt:lpstr>
      <vt:lpstr>SPDT diagram :</vt:lpstr>
      <vt:lpstr>PowerPoint Presentation</vt:lpstr>
      <vt:lpstr>Busbar diagram :</vt:lpstr>
      <vt:lpstr>BOQ :</vt:lpstr>
      <vt:lpstr>PowerPoint Presentation</vt:lpstr>
      <vt:lpstr>Designed the system by Pvsyst :</vt:lpstr>
      <vt:lpstr>PowerPoint Presentation</vt:lpstr>
      <vt:lpstr>PowerPoint Presentation</vt:lpstr>
      <vt:lpstr>PowerPoint Presentation</vt:lpstr>
      <vt:lpstr>PowerPoint Presentation</vt:lpstr>
      <vt:lpstr>PowerPoint Presentation</vt:lpstr>
      <vt:lpstr>The results from Pvsyst:</vt:lpstr>
      <vt:lpstr>PowerPoint Presentation</vt:lpstr>
      <vt:lpstr>PowerPoint Presentation</vt:lpstr>
      <vt:lpstr>PowerPoint Presentation</vt:lpstr>
      <vt:lpstr>RetScreen Program :</vt:lpstr>
      <vt:lpstr>PowerPoint Presentation</vt:lpstr>
      <vt:lpstr>PowerPoint Presentation</vt:lpstr>
      <vt:lpstr>PowerPoint Presentation</vt:lpstr>
      <vt:lpstr>Cash Flow :</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 Connected PV System</dc:title>
  <dc:creator>dell</dc:creator>
  <cp:lastModifiedBy>dell</cp:lastModifiedBy>
  <cp:revision>79</cp:revision>
  <dcterms:created xsi:type="dcterms:W3CDTF">2017-05-04T08:57:35Z</dcterms:created>
  <dcterms:modified xsi:type="dcterms:W3CDTF">2018-04-08T08:37:51Z</dcterms:modified>
</cp:coreProperties>
</file>