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7" r:id="rId1"/>
  </p:sldMasterIdLst>
  <p:notesMasterIdLst>
    <p:notesMasterId r:id="rId22"/>
  </p:notesMasterIdLst>
  <p:sldIdLst>
    <p:sldId id="288" r:id="rId2"/>
    <p:sldId id="265" r:id="rId3"/>
    <p:sldId id="258" r:id="rId4"/>
    <p:sldId id="283" r:id="rId5"/>
    <p:sldId id="275" r:id="rId6"/>
    <p:sldId id="277" r:id="rId7"/>
    <p:sldId id="284" r:id="rId8"/>
    <p:sldId id="278" r:id="rId9"/>
    <p:sldId id="271" r:id="rId10"/>
    <p:sldId id="285" r:id="rId11"/>
    <p:sldId id="286" r:id="rId12"/>
    <p:sldId id="289" r:id="rId13"/>
    <p:sldId id="261" r:id="rId14"/>
    <p:sldId id="264" r:id="rId15"/>
    <p:sldId id="262" r:id="rId16"/>
    <p:sldId id="263" r:id="rId17"/>
    <p:sldId id="267" r:id="rId18"/>
    <p:sldId id="268" r:id="rId19"/>
    <p:sldId id="282" r:id="rId20"/>
    <p:sldId id="287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28822D6-9EA9-451D-A45D-C74B03ACA4BE}" type="datetimeFigureOut">
              <a:rPr lang="ar-SA" smtClean="0"/>
              <a:t>26/08/1438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859B15E-1762-4B3F-B853-85F8A6724BB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2339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2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744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682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324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174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6576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594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7680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855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185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45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5493A1-8C55-446C-800D-01DFB8AB083C}" type="datetimeFigureOut">
              <a:rPr lang="ar-SA" smtClean="0"/>
              <a:pPr/>
              <a:t>26/08/1438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64B607D-6B32-400F-B8F9-26FFB3736F7E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33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Multi Carrier CDMA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348880"/>
            <a:ext cx="7543801" cy="402336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  <a:defRPr/>
            </a:pPr>
            <a:r>
              <a:rPr 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  </a:t>
            </a:r>
          </a:p>
          <a:p>
            <a:pPr marL="0" indent="0" algn="ctr">
              <a:spcAft>
                <a:spcPts val="0"/>
              </a:spcAft>
              <a:buNone/>
              <a:defRPr/>
            </a:pPr>
            <a:r>
              <a:rPr lang="en-US" sz="28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Hanaa</a:t>
            </a:r>
            <a:r>
              <a:rPr lang="en-US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Namrouti</a:t>
            </a:r>
            <a:endParaRPr lang="en-US" sz="28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  <a:defRPr/>
            </a:pPr>
            <a:r>
              <a:rPr lang="en-US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Noor </a:t>
            </a:r>
            <a:r>
              <a:rPr lang="en-US" sz="28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Khanfar</a:t>
            </a:r>
            <a:endParaRPr lang="en-US" sz="28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  <a:defRPr/>
            </a:pPr>
            <a:endParaRPr lang="en-US" sz="28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  <a:defRPr/>
            </a:pPr>
            <a:r>
              <a:rPr 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by: </a:t>
            </a:r>
            <a:r>
              <a:rPr lang="en-US" sz="28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Dr.Yousef</a:t>
            </a:r>
            <a:r>
              <a:rPr 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</a:t>
            </a:r>
            <a:endParaRPr lang="en-US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03816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Space Time Coding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MIMO </a:t>
            </a:r>
            <a:r>
              <a:rPr lang="en-US" dirty="0">
                <a:solidFill>
                  <a:schemeClr val="tx1"/>
                </a:solidFill>
              </a:rPr>
              <a:t>technologies can be divided into two main categories: diversity and spatial-multiplexing 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l" rtl="0"/>
            <a:endParaRPr lang="en-US" dirty="0" smtClean="0">
              <a:solidFill>
                <a:schemeClr val="tx1"/>
              </a:solidFill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Space time coding is a Type of The diversity of MIMO Antenna and its employed </a:t>
            </a:r>
            <a:r>
              <a:rPr lang="en-US" dirty="0">
                <a:solidFill>
                  <a:schemeClr val="tx1"/>
                </a:solidFill>
              </a:rPr>
              <a:t>to improve the reliability of data </a:t>
            </a:r>
            <a:r>
              <a:rPr lang="en-US" dirty="0" smtClean="0">
                <a:solidFill>
                  <a:schemeClr val="tx1"/>
                </a:solidFill>
              </a:rPr>
              <a:t>transmission in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>
                <a:solidFill>
                  <a:schemeClr val="tx1"/>
                </a:solidFill>
              </a:rPr>
              <a:t>wireless communication system,</a:t>
            </a:r>
            <a:endParaRPr lang="en-US" dirty="0">
              <a:solidFill>
                <a:schemeClr val="tx1"/>
              </a:solidFill>
            </a:endParaRPr>
          </a:p>
          <a:p>
            <a:pPr algn="l" rtl="0"/>
            <a:endParaRPr lang="en-US" dirty="0" smtClean="0">
              <a:solidFill>
                <a:schemeClr val="tx1"/>
              </a:solidFill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(STC) technique is called Alamouti's block code.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27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1450757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MC- CDMA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916832"/>
            <a:ext cx="8153400" cy="4495800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/>
              <a:t>(MC-CDMA) is a multiple access scheme used in </a:t>
            </a:r>
            <a:r>
              <a:rPr lang="en-US" sz="3600" dirty="0" smtClean="0"/>
              <a:t>(MIMO- OFDM )combination </a:t>
            </a:r>
            <a:r>
              <a:rPr lang="en-US" sz="3600" dirty="0"/>
              <a:t>telecommunication systems, allowing the system to </a:t>
            </a:r>
            <a:r>
              <a:rPr lang="en-US" sz="3600" dirty="0" smtClean="0"/>
              <a:t>support multiple </a:t>
            </a:r>
            <a:r>
              <a:rPr lang="en-US" sz="3600" dirty="0"/>
              <a:t>users at the same time, its development aimed at </a:t>
            </a:r>
            <a:r>
              <a:rPr lang="en-US" sz="3600" dirty="0" smtClean="0"/>
              <a:t>improved performance </a:t>
            </a:r>
            <a:r>
              <a:rPr lang="en-US" sz="3600" dirty="0"/>
              <a:t>over multipath </a:t>
            </a:r>
            <a:r>
              <a:rPr lang="en-US" sz="3600" dirty="0" smtClean="0"/>
              <a:t>links.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57222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&lt;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212976"/>
            <a:ext cx="7543801" cy="4023360"/>
          </a:xfrm>
        </p:spPr>
        <p:txBody>
          <a:bodyPr/>
          <a:lstStyle/>
          <a:p>
            <a:pPr algn="ctr"/>
            <a:r>
              <a:rPr lang="en-US" sz="8800" dirty="0" smtClean="0"/>
              <a:t>Results</a:t>
            </a:r>
            <a:endParaRPr lang="en-US" sz="8800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880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3400" cy="990600"/>
          </a:xfrm>
        </p:spPr>
        <p:txBody>
          <a:bodyPr/>
          <a:lstStyle/>
          <a:p>
            <a:r>
              <a:rPr lang="en-US" b="1" dirty="0"/>
              <a:t>SISO </a:t>
            </a:r>
            <a:r>
              <a:rPr lang="en-US" b="1" dirty="0" smtClean="0"/>
              <a:t>system ( result from GP1)</a:t>
            </a:r>
            <a:endParaRPr lang="ar-SA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884" y="1772816"/>
            <a:ext cx="6768752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5476" y="888968"/>
            <a:ext cx="8379055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1" dirty="0" smtClean="0"/>
              <a:t>BER vs SNR for MIMO(STC) </a:t>
            </a:r>
            <a:r>
              <a:rPr lang="en-US" sz="5300" b="1" dirty="0"/>
              <a:t>system</a:t>
            </a:r>
            <a:r>
              <a:rPr lang="en-US" b="1" i="1" dirty="0"/>
              <a:t/>
            </a:r>
            <a:br>
              <a:rPr lang="en-US" b="1" i="1" dirty="0"/>
            </a:br>
            <a:endParaRPr lang="ar-SA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6263"/>
            <a:ext cx="7632848" cy="44630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17846"/>
            <a:ext cx="7848872" cy="1450757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(BER VS SNR )for OFDM System</a:t>
            </a:r>
            <a:endParaRPr lang="ar-SA" sz="44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44824"/>
            <a:ext cx="6496248" cy="43995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(BER vs SNR) for the combination of  MIMO and OFDM System.</a:t>
            </a:r>
            <a:endParaRPr lang="ar-SA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92" y="1761441"/>
            <a:ext cx="7179136" cy="449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(BER </a:t>
            </a:r>
            <a:r>
              <a:rPr lang="en-US" b="1" dirty="0"/>
              <a:t>vs SNR) for the combination of  MIMO and OFDM System.</a:t>
            </a:r>
            <a:endParaRPr lang="ar-SA" b="1" dirty="0"/>
          </a:p>
        </p:txBody>
      </p:sp>
      <p:pic>
        <p:nvPicPr>
          <p:cNvPr id="4" name="Picture 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3" y="1745971"/>
            <a:ext cx="7413613" cy="453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b="1" dirty="0"/>
          </a:p>
          <a:p>
            <a:pPr algn="l" rtl="0"/>
            <a:r>
              <a:rPr lang="en-US" sz="2400" dirty="0"/>
              <a:t>Our simulations behaves as expected according to theory.</a:t>
            </a:r>
            <a:r>
              <a:rPr lang="ar-SA" dirty="0"/>
              <a:t/>
            </a:r>
            <a:br>
              <a:rPr lang="ar-SA" dirty="0"/>
            </a:br>
            <a:endParaRPr lang="en-US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We </a:t>
            </a:r>
            <a:r>
              <a:rPr lang="en-US" dirty="0"/>
              <a:t>noticed </a:t>
            </a:r>
            <a:r>
              <a:rPr lang="en-US" dirty="0" smtClean="0"/>
              <a:t>the </a:t>
            </a:r>
            <a:r>
              <a:rPr lang="en-US" dirty="0"/>
              <a:t>difference between the SISO system in Project 1 and the MIMO system ,as the efficiency of the MIMO system was higher than in SISO and we noted this preference through BER VS SNR simulation 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(MC – CDMA ) is The </a:t>
            </a:r>
            <a:r>
              <a:rPr lang="en-US" dirty="0"/>
              <a:t>best system can be configured </a:t>
            </a:r>
            <a:r>
              <a:rPr lang="en-US" dirty="0" smtClean="0"/>
              <a:t>because it’s affects </a:t>
            </a:r>
            <a:r>
              <a:rPr lang="en-US" dirty="0"/>
              <a:t>time, frequency, space and </a:t>
            </a:r>
            <a:r>
              <a:rPr lang="en-US" dirty="0" smtClean="0"/>
              <a:t>code to gives </a:t>
            </a:r>
            <a:r>
              <a:rPr lang="en-US" dirty="0"/>
              <a:t>us the best BER and best performance for the whole system.</a:t>
            </a:r>
            <a:r>
              <a:rPr lang="ar-SA" dirty="0"/>
              <a:t> </a:t>
            </a:r>
            <a:endParaRPr lang="en-US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dirty="0"/>
              <a:t> We learned also a lot while creating and testing our simulator. Through trial and error, we learned the importance of MIMO and OFDM and CDMA and a combination of all of them.</a:t>
            </a:r>
            <a:r>
              <a:rPr lang="en-US" dirty="0" smtClean="0"/>
              <a:t> </a:t>
            </a:r>
            <a:r>
              <a:rPr lang="ar-EG" dirty="0"/>
              <a:t> 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 :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2960" y="2636912"/>
            <a:ext cx="7543801" cy="4023360"/>
          </a:xfrm>
        </p:spPr>
        <p:txBody>
          <a:bodyPr>
            <a:normAutofit/>
          </a:bodyPr>
          <a:lstStyle/>
          <a:p>
            <a:r>
              <a:rPr lang="en-US" sz="2800" dirty="0"/>
              <a:t>As for the future work, our Method can be tested using real data </a:t>
            </a:r>
            <a:r>
              <a:rPr lang="en-US" sz="2800" dirty="0" smtClean="0"/>
              <a:t>from JAWWAL </a:t>
            </a:r>
            <a:r>
              <a:rPr lang="en-US" sz="2800" dirty="0"/>
              <a:t>Company.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This </a:t>
            </a:r>
            <a:r>
              <a:rPr lang="en-US" sz="2800" dirty="0"/>
              <a:t>could improve our simulation.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Outlines</a:t>
            </a:r>
            <a:endParaRPr lang="en-US" sz="48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 eaLnBrk="1" hangingPunct="1"/>
            <a:endParaRPr lang="en-US" sz="2800" dirty="0" smtClean="0"/>
          </a:p>
          <a:p>
            <a:pPr algn="l" rtl="0" eaLnBrk="1" hangingPunct="1">
              <a:buFont typeface="Wingdings" panose="05000000000000000000" pitchFamily="2" charset="2"/>
              <a:buChar char="Ø"/>
            </a:pPr>
            <a:r>
              <a:rPr lang="ar-EG" sz="2800" dirty="0" smtClean="0"/>
              <a:t> </a:t>
            </a:r>
            <a:r>
              <a:rPr lang="en-US" sz="2800" dirty="0" smtClean="0"/>
              <a:t>Scope of the project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800" dirty="0" smtClean="0"/>
              <a:t> MIMO concept overview </a:t>
            </a:r>
          </a:p>
          <a:p>
            <a:pPr algn="l" rtl="0" eaLnBrk="1" hangingPunct="1">
              <a:buFont typeface="Wingdings" panose="05000000000000000000" pitchFamily="2" charset="2"/>
              <a:buChar char="Ø"/>
            </a:pPr>
            <a:r>
              <a:rPr lang="en-US" sz="2800" dirty="0" smtClean="0"/>
              <a:t> OFDM-CDMA concept overview </a:t>
            </a:r>
          </a:p>
          <a:p>
            <a:pPr algn="l" rtl="0" eaLnBrk="1" hangingPunct="1">
              <a:buFont typeface="Wingdings" panose="05000000000000000000" pitchFamily="2" charset="2"/>
              <a:buChar char="Ø"/>
            </a:pPr>
            <a:r>
              <a:rPr lang="en-US" sz="2800" dirty="0" smtClean="0"/>
              <a:t> Results </a:t>
            </a:r>
          </a:p>
          <a:p>
            <a:pPr algn="l" rtl="0" eaLnBrk="1" hangingPunct="1">
              <a:buFont typeface="Wingdings" panose="05000000000000000000" pitchFamily="2" charset="2"/>
              <a:buChar char="Ø"/>
            </a:pPr>
            <a:r>
              <a:rPr lang="en-US" sz="2800" dirty="0" smtClean="0"/>
              <a:t> Conclusions</a:t>
            </a:r>
          </a:p>
          <a:p>
            <a:pPr algn="l" rtl="0" eaLnBrk="1" hangingPunct="1">
              <a:buFont typeface="Wingdings" panose="05000000000000000000" pitchFamily="2" charset="2"/>
              <a:buChar char="Ø"/>
            </a:pPr>
            <a:r>
              <a:rPr lang="en-US" sz="2800" dirty="0"/>
              <a:t> </a:t>
            </a:r>
            <a:r>
              <a:rPr lang="en-US" sz="2800" dirty="0" err="1" smtClean="0"/>
              <a:t>Recommindations</a:t>
            </a:r>
            <a:endParaRPr lang="en-US" sz="2800" dirty="0" smtClean="0"/>
          </a:p>
          <a:p>
            <a:pPr algn="l" rtl="0" eaLnBrk="1" hangingPunct="1">
              <a:buFont typeface="Wingdings" panose="05000000000000000000" pitchFamily="2" charset="2"/>
              <a:buChar char="Ø"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&gt;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44824"/>
            <a:ext cx="5184576" cy="4318259"/>
          </a:xfrm>
        </p:spPr>
      </p:pic>
    </p:spTree>
    <p:extLst>
      <p:ext uri="{BB962C8B-B14F-4D97-AF65-F5344CB8AC3E}">
        <p14:creationId xmlns:p14="http://schemas.microsoft.com/office/powerpoint/2010/main" val="23311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Scope of the project 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2276872"/>
            <a:ext cx="8964488" cy="3600400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Our </a:t>
            </a:r>
            <a:r>
              <a:rPr lang="en-US" sz="3200" dirty="0"/>
              <a:t>project aims to enhance </a:t>
            </a:r>
            <a:r>
              <a:rPr lang="en-US" sz="3200" dirty="0" smtClean="0"/>
              <a:t> the bit rate by implement a combination of (MIMO- OFDM – CDMA) Models at the same telecommunication system through </a:t>
            </a:r>
            <a:r>
              <a:rPr lang="en-US" sz="3200" dirty="0"/>
              <a:t>Matlab simulations.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</a:t>
            </a:r>
            <a:r>
              <a:rPr lang="en-US" b="1" dirty="0" smtClean="0"/>
              <a:t>is </a:t>
            </a:r>
            <a:r>
              <a:rPr lang="en-US" b="1" dirty="0" smtClean="0"/>
              <a:t>MIMO 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153400" cy="4495800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/>
              <a:t>MIMO is effectively a radio antenna technology as it uses multiple antennas at the transmitter and receiver to enable a variety of signal paths to carry the data, choosing separate paths for each antenna to enable multiple signal paths to be used. </a:t>
            </a:r>
          </a:p>
        </p:txBody>
      </p:sp>
    </p:spTree>
    <p:extLst>
      <p:ext uri="{BB962C8B-B14F-4D97-AF65-F5344CB8AC3E}">
        <p14:creationId xmlns:p14="http://schemas.microsoft.com/office/powerpoint/2010/main" val="126096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74137"/>
            <a:ext cx="8712968" cy="1450757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Standard Radio Transmitter</a:t>
            </a:r>
            <a:r>
              <a:rPr lang="ar-EG" sz="4400" b="1" dirty="0" smtClean="0"/>
              <a:t> </a:t>
            </a:r>
            <a:r>
              <a:rPr lang="en-US" sz="4400" b="1" dirty="0" smtClean="0"/>
              <a:t>Receiver</a:t>
            </a:r>
            <a:endParaRPr lang="ar-SA" sz="4400" b="1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7929586" y="1785926"/>
            <a:ext cx="757214" cy="450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785786" y="1857364"/>
            <a:ext cx="785818" cy="450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بشكل مرفق 6"/>
          <p:cNvCxnSpPr/>
          <p:nvPr/>
        </p:nvCxnSpPr>
        <p:spPr>
          <a:xfrm rot="5400000" flipH="1" flipV="1">
            <a:off x="1500166" y="2500306"/>
            <a:ext cx="714380" cy="57150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بشكل مرفق 7"/>
          <p:cNvCxnSpPr/>
          <p:nvPr/>
        </p:nvCxnSpPr>
        <p:spPr>
          <a:xfrm rot="16200000" flipH="1">
            <a:off x="7322363" y="2393149"/>
            <a:ext cx="714380" cy="64294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ثلث متساوي الساقين 14"/>
          <p:cNvSpPr/>
          <p:nvPr/>
        </p:nvSpPr>
        <p:spPr>
          <a:xfrm rot="10800000">
            <a:off x="1928794" y="1928802"/>
            <a:ext cx="428628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ثلث متساوي الساقين 15"/>
          <p:cNvSpPr/>
          <p:nvPr/>
        </p:nvSpPr>
        <p:spPr>
          <a:xfrm rot="10800000">
            <a:off x="7143768" y="2000240"/>
            <a:ext cx="428628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 16"/>
          <p:cNvSpPr/>
          <p:nvPr/>
        </p:nvSpPr>
        <p:spPr>
          <a:xfrm rot="16200000">
            <a:off x="-829758" y="3830098"/>
            <a:ext cx="400052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Base station</a:t>
            </a:r>
            <a:endParaRPr lang="ar-S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 rot="16200000">
            <a:off x="6093082" y="3631111"/>
            <a:ext cx="44534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Mobile station</a:t>
            </a:r>
            <a:endParaRPr lang="ar-S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سهم إلى اليمين 20"/>
          <p:cNvSpPr/>
          <p:nvPr/>
        </p:nvSpPr>
        <p:spPr>
          <a:xfrm>
            <a:off x="7000892" y="3357562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سهم إلى اليمين 21"/>
          <p:cNvSpPr/>
          <p:nvPr/>
        </p:nvSpPr>
        <p:spPr>
          <a:xfrm>
            <a:off x="0" y="364331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003399"/>
              </a:solidFill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2000232" y="1928802"/>
            <a:ext cx="285752" cy="2857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1179 L 0.57257 -0.011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1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does MIMO do?</a:t>
            </a:r>
            <a:endParaRPr lang="ar-SA" b="1" dirty="0"/>
          </a:p>
        </p:txBody>
      </p:sp>
      <p:pic>
        <p:nvPicPr>
          <p:cNvPr id="4098" name="Picture 2" descr="C:\Users\pc\Desktop\aa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2147" y="1860214"/>
            <a:ext cx="7310990" cy="4423455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1857356" y="2928934"/>
            <a:ext cx="285752" cy="2857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857356" y="2928934"/>
            <a:ext cx="285752" cy="2857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1857356" y="2928934"/>
            <a:ext cx="285752" cy="2857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1785918" y="5143512"/>
            <a:ext cx="285752" cy="2857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1857356" y="5143512"/>
            <a:ext cx="285752" cy="2857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857356" y="5143512"/>
            <a:ext cx="285752" cy="28575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سهم إلى اليمين 10"/>
          <p:cNvSpPr/>
          <p:nvPr/>
        </p:nvSpPr>
        <p:spPr>
          <a:xfrm>
            <a:off x="428596" y="4000504"/>
            <a:ext cx="785818" cy="571504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إلى اليمين 11"/>
          <p:cNvSpPr/>
          <p:nvPr/>
        </p:nvSpPr>
        <p:spPr>
          <a:xfrm>
            <a:off x="7929586" y="4071942"/>
            <a:ext cx="785818" cy="571504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60116E-6 C 0.00156 -0.00278 0.00295 -0.00601 0.00503 -0.00856 C 0.00642 -0.01041 0.00851 -0.01087 0.0099 -0.01272 C 0.01493 -0.02058 0.01476 -0.0259 0.02153 -0.03168 C 0.03003 -0.0481 0.01927 -0.0289 0.03003 -0.04231 C 0.03611 -0.04994 0.0408 -0.05989 0.0467 -0.06775 C 0.05017 -0.08023 0.04601 -0.06844 0.05191 -0.07815 C 0.05417 -0.08231 0.05833 -0.09087 0.05833 -0.09064 C 0.06111 -0.10127 0.06493 -0.10844 0.0717 -0.11422 C 0.07483 -0.12486 0.07708 -0.13133 0.08351 -0.13966 C 0.08802 -0.15515 0.08819 -0.15307 0.10052 -0.14798 C 0.1066 -0.14012 0.10972 -0.1311 0.11701 -0.12486 C 0.12708 -0.10636 0.11371 -0.12948 0.12552 -0.11422 C 0.13212 -0.10567 0.13767 -0.09573 0.14566 -0.08879 C 0.15156 -0.0837 0.1599 -0.0807 0.16562 -0.07399 C 0.17274 -0.06544 0.1776 -0.05573 0.18594 -0.04856 C 0.19132 -0.03492 0.20035 -0.02289 0.20746 -0.01064 C 0.2158 0.00347 0.22066 0.02636 0.22778 0.04231 C 0.2342 0.0578 0.23351 0.04994 0.23611 0.06127 C 0.23715 0.06682 0.23507 0.07676 0.23941 0.07815 C 0.26024 0.08439 0.27847 0.09086 0.29809 0.1015 C 0.30764 0.10682 0.31615 0.11584 0.32483 0.12254 C 0.33351 0.12925 0.34896 0.13896 0.35851 0.14797 C 0.37465 0.16416 0.3875 0.18474 0.40191 0.203 C 0.4059 0.21757 0.40417 0.21133 0.40677 0.22196 C 0.40955 0.23283 0.41007 0.24439 0.41181 0.25572 L 0.41181 0.25595 C 0.41597 0.27052 0.41198 0.26705 0.42031 0.27052 C 0.4224 0.27907 0.425 0.2874 0.42708 0.29595 C 0.43837 0.29133 0.44792 0.27792 0.45712 0.26844 C 0.46146 0.25757 0.46806 0.24901 0.47378 0.23884 C 0.47552 0.2363 0.47569 0.23283 0.47726 0.23029 C 0.47743 0.22982 0.49496 0.20138 0.49566 0.20069 C 0.49705 0.19884 0.49931 0.19838 0.50069 0.19653 C 0.50764 0.18774 0.51215 0.17526 0.51719 0.16485 C 0.51823 0.163 0.51806 0.16023 0.51927 0.15861 C 0.52396 0.15121 0.53177 0.14589 0.5375 0.13942 C 0.54844 0.1267 0.55799 0.11098 0.56944 0.09942 C 0.57535 0.09364 0.57257 0.0911 0.57934 0.08231 C 0.58958 0.06959 0.60052 0.05503 0.61458 0.05063 C 0.61632 0.04925 0.61771 0.04763 0.61962 0.04647 C 0.62135 0.04555 0.62361 0.04624 0.62465 0.04439 C 0.62691 0.04069 0.62708 0.03584 0.62795 0.03167 C 0.62865 0.02959 0.62986 0.02543 0.62986 0.02566 " pathEditMode="relative" rAng="0" ptsTypes="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00" y="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91329E-6 C 0.00208 -0.00278 0.00382 -0.00625 0.00625 -0.00856 C 0.00764 -0.00995 0.00972 -0.00925 0.01111 -0.01064 C 0.01267 -0.01226 0.01285 -0.01503 0.01424 -0.01688 C 0.01736 -0.02081 0.02188 -0.02451 0.02535 -0.02752 C 0.03177 -0.04 0.04115 -0.04694 0.04792 -0.0592 C 0.05799 -0.07816 0.04514 -0.05411 0.05243 -0.07191 C 0.05712 -0.08278 0.06337 -0.09318 0.06858 -0.10359 C 0.07309 -0.11261 0.07604 -0.1207 0.08281 -0.12694 C 0.08455 -0.1318 0.08507 -0.13758 0.0875 -0.14174 C 0.09566 -0.15561 0.10538 -0.16486 0.11788 -0.16925 C 0.12257 -0.16856 0.1276 -0.16856 0.13212 -0.16694 C 0.13351 -0.16648 0.13403 -0.1637 0.13542 -0.16278 C 0.14236 -0.15769 0.14983 -0.15816 0.15608 -0.15006 C 0.16146 -0.14313 0.17691 -0.1281 0.18333 -0.12486 C 0.19306 -0.12 0.20434 -0.11862 0.21372 -0.11214 C 0.2217 -0.10636 0.21754 -0.10844 0.22639 -0.10567 C 0.23733 -0.09596 0.25156 -0.09087 0.26458 -0.08879 C 0.27361 -0.08486 0.26458 -0.08833 0.27726 -0.08463 C 0.28142 -0.08324 0.28993 -0.08047 0.28993 -0.08024 C 0.29844 -0.0807 0.35295 -0.08116 0.37431 -0.08463 C 0.38281 -0.08602 0.39149 -0.09064 0.39983 -0.09295 C 0.40938 -0.09226 0.41962 -0.09434 0.42865 -0.09087 C 0.43576 -0.0881 0.44601 -0.06336 0.45399 -0.05711 C 0.46198 -0.0511 0.46979 -0.04555 0.47795 -0.04024 C 0.48021 -0.03885 0.48455 -0.03607 0.48455 -0.03584 C 0.49028 -0.02382 0.48438 -0.03469 0.49236 -0.02544 C 0.49948 -0.01804 0.49531 -0.02081 0.50035 -0.01272 C 0.50243 -0.00948 0.50799 -0.00394 0.51007 -0.00209 C 0.51181 0.00277 0.52222 0.02173 0.52604 0.02543 C 0.53646 0.03537 0.54931 0.0393 0.56111 0.04439 C 0.57257 0.05456 0.58785 0.05317 0.59757 0.04023 C 0.60139 0.02543 0.59965 0.03167 0.60243 0.02104 C 0.60608 0.00624 0.60573 0.01965 0.60573 0.01271 " pathEditMode="relative" rAng="0" ptsTypes="fffffffffffffffffffffffffffffffff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00" y="-57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58382E-6 C 0.01909 0.00138 0.03489 0.00485 0.05347 0.00878 C 0.075 0.02034 0.09722 0.0282 0.11857 0.04046 C 0.13628 0.05086 0.15329 0.06682 0.17239 0.0719 C 0.18854 0.08323 0.16857 0.07075 0.20486 0.07861 C 0.21597 0.08115 0.22656 0.08578 0.23732 0.08994 C 0.26059 0.09872 0.28107 0.11537 0.30225 0.1304 C 0.31163 0.13688 0.33923 0.15445 0.34635 0.16647 C 0.35243 0.1778 0.35555 0.19329 0.36267 0.20254 C 0.36336 0.20485 0.36336 0.20716 0.36423 0.20901 C 0.36493 0.21109 0.36684 0.21202 0.36753 0.21387 C 0.3684 0.21664 0.36822 0.22011 0.36909 0.22266 C 0.36979 0.2252 0.37135 0.22728 0.37222 0.22959 C 0.37743 0.2437 0.37829 0.25433 0.38715 0.26566 C 0.38941 0.27537 0.396 0.28901 0.4 0.29734 C 0.40121 0.29942 0.40329 0.30381 0.40329 0.30427 C 0.4302 0.29896 0.45607 0.28832 0.48298 0.2837 C 0.49704 0.28115 0.52534 0.27699 0.52534 0.27722 C 0.53437 0.27375 0.54375 0.2719 0.55295 0.27005 C 0.5651 0.26474 0.5776 0.26335 0.59062 0.26335 " pathEditMode="relative" rAng="0" ptsTypes="fffffffffffffffffff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12139E-6 C 0.01267 -0.01364 0.00556 -0.00531 0.02083 -0.02589 C 0.02639 -0.03329 0.03785 -0.03953 0.04479 -0.04555 C 0.07066 -0.06705 0.03455 -0.03768 0.05608 -0.05849 C 0.0625 -0.06451 0.08108 -0.07768 0.08681 -0.08185 C 0.08889 -0.08323 0.08958 -0.08647 0.09149 -0.08855 C 0.09948 -0.09664 0.10885 -0.10289 0.11736 -0.10982 C 0.13229 -0.12277 0.14601 -0.1378 0.16076 -0.15098 C 0.17326 -0.17526 0.16563 -0.16138 0.18472 -0.19167 C 0.20504 -0.22358 0.19427 -0.21526 0.21215 -0.2393 C 0.21615 -0.24462 0.22101 -0.24878 0.22483 -0.25433 C 0.22917 -0.26011 0.23177 -0.26797 0.23611 -0.27352 C 0.24635 -0.28647 0.25764 -0.2978 0.26823 -0.31005 C 0.27813 -0.32138 0.28629 -0.33572 0.2974 -0.34474 C 0.31736 -0.36115 0.3066 -0.35167 0.33108 -0.37688 C 0.33368 -0.37965 0.33594 -0.38427 0.33924 -0.38543 C 0.34583 -0.38751 0.34948 -0.39052 0.35521 -0.39422 C 0.3632 -0.39907 0.3724 -0.40115 0.3809 -0.40508 C 0.38403 -0.40624 0.39045 -0.40901 0.39045 -0.40901 C 0.41997 -0.40786 0.44861 -0.4074 0.47708 -0.3963 C 0.48316 -0.39399 0.49861 -0.38844 0.50625 -0.38335 C 0.51649 -0.37664 0.52274 -0.37063 0.53368 -0.36832 C 0.53524 -0.3667 0.53663 -0.36508 0.53837 -0.36393 C 0.54149 -0.36231 0.54809 -0.35977 0.54809 -0.35953 C 0.55295 -0.3556 0.55347 -0.35584 0.55625 -0.34913 C 0.55677 -0.34682 0.55677 -0.34427 0.55781 -0.34242 C 0.55885 -0.34011 0.56111 -0.33965 0.5625 -0.33826 C 0.56528 -0.33479 0.56806 -0.33086 0.57049 -0.32716 C 0.57465 -0.32185 0.58021 -0.31884 0.58507 -0.31468 C 0.58663 -0.31306 0.58993 -0.31005 0.58993 -0.30982 C 0.59462 -0.30081 0.59983 -0.29364 0.60434 -0.28439 C 0.60625 -0.28092 0.60434 -0.27584 0.60434 -0.27144 " pathEditMode="relative" rAng="0" ptsTypes="fffffffffffffffffffffffffffffff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12139E-6 C 0.00087 -0.00162 0.00174 -0.00347 0.00295 -0.00439 C 0.00452 -0.00601 0.00643 -0.0067 0.00799 -0.00832 C 0.0092 -0.01017 0.00955 -0.01271 0.01094 -0.01433 C 0.01337 -0.01711 0.0165 -0.01803 0.01893 -0.02057 C 0.02691 -0.02844 0.029 -0.03283 0.03802 -0.03838 C 0.0474 -0.0504 0.05886 -0.0578 0.06979 -0.06636 C 0.07848 -0.07329 0.08386 -0.08439 0.09375 -0.08855 C 0.09931 -0.09572 0.10539 -0.10358 0.11285 -0.10682 C 0.12743 -0.12439 0.14636 -0.13503 0.16216 -0.15098 C 0.19323 -0.18173 0.17726 -0.16508 0.20973 -0.20115 C 0.21962 -0.21202 0.23247 -0.21757 0.24323 -0.22682 C 0.25382 -0.23653 0.26441 -0.24555 0.275 -0.25503 C 0.28941 -0.26751 0.30556 -0.2763 0.31945 -0.28948 C 0.32327 -0.29271 0.32552 -0.29803 0.329 -0.3015 C 0.33611 -0.30797 0.34393 -0.31329 0.35122 -0.31953 C 0.35729 -0.32416 0.35504 -0.32555 0.3592 -0.33156 C 0.36979 -0.34682 0.38177 -0.36046 0.3908 -0.37734 C 0.3915 -0.37572 0.39167 -0.37341 0.39236 -0.37156 C 0.39341 -0.36994 0.39514 -0.36901 0.39566 -0.3674 C 0.3974 -0.36393 0.3974 -0.3593 0.39896 -0.3556 C 0.4 -0.35329 0.40226 -0.3519 0.40365 -0.34936 C 0.40903 -0.34034 0.40556 -0.3378 0.4132 -0.33156 C 0.41806 -0.31329 0.43021 -0.29688 0.44184 -0.28531 C 0.4441 -0.2763 0.45278 -0.26474 0.45938 -0.25919 C 0.46181 -0.25063 0.46754 -0.24231 0.47361 -0.23722 C 0.48039 -0.22589 0.48629 -0.21479 0.49427 -0.20485 C 0.5007 -0.18959 0.49375 -0.2037 0.504 -0.19098 C 0.51025 -0.18289 0.51528 -0.17294 0.52153 -0.16485 C 0.525 -0.16023 0.53056 -0.15722 0.5342 -0.1526 C 0.54792 -0.13572 0.52518 -0.15329 0.5533 -0.1267 C 0.56025 -0.12023 0.56424 -0.1119 0.57084 -0.10474 C 0.57292 -0.10242 0.57518 -0.10104 0.57726 -0.09849 C 0.5849 -0.08878 0.58993 -0.0763 0.59792 -0.06636 C 0.59844 -0.06451 0.59861 -0.06242 0.59948 -0.06057 C 0.6007 -0.05803 0.604 -0.05734 0.60417 -0.05433 C 0.60625 -0.03121 0.60573 -0.03237 0.59948 -0.02057 C 0.59809 -0.01387 0.59705 -0.00809 0.59479 -0.00208 " pathEditMode="relative" rAng="0" ptsTypes="fffffffffffffffffffffffffffffffffffffA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42775E-6 C 0.0198 -0.00647 0.03907 -0.01618 0.05938 -0.02034 C 0.1007 -0.03954 0.14271 -0.05572 0.18473 -0.0615 C 0.24653 -0.08069 0.32101 -0.07191 0.37952 -0.07352 C 0.44705 -0.07954 0.49237 -0.08046 0.56754 -0.07769 C 0.57778 -0.06913 0.56719 -0.07722 0.58369 -0.06959 C 0.5915 -0.06612 0.59809 -0.05757 0.60643 -0.05757 " pathEditMode="relative" rAng="0" ptsTypes="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00" y="-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</a:t>
            </a:r>
            <a:r>
              <a:rPr lang="en-US" b="1" dirty="0" smtClean="0"/>
              <a:t>OFDM 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2060848"/>
            <a:ext cx="8153400" cy="4495800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/>
              <a:t>OFDM is a frequency-division multiplexing (FDM) scheme used as </a:t>
            </a:r>
            <a:r>
              <a:rPr lang="en-US" sz="3600" dirty="0" smtClean="0"/>
              <a:t>a digital </a:t>
            </a:r>
            <a:r>
              <a:rPr lang="en-US" sz="3600" dirty="0"/>
              <a:t>multi-carrier modulation method. A large number of </a:t>
            </a:r>
            <a:r>
              <a:rPr lang="en-US" sz="3600" dirty="0" smtClean="0"/>
              <a:t>closely spaced </a:t>
            </a:r>
            <a:r>
              <a:rPr lang="en-US" sz="3600" dirty="0"/>
              <a:t>orthogonal sub-carrier signals are used to carry data </a:t>
            </a:r>
            <a:r>
              <a:rPr lang="en-US" sz="3600" dirty="0" smtClean="0"/>
              <a:t>on several </a:t>
            </a:r>
            <a:r>
              <a:rPr lang="en-US" sz="3600" dirty="0"/>
              <a:t>parallel data streams or channels.</a:t>
            </a:r>
          </a:p>
        </p:txBody>
      </p:sp>
    </p:spTree>
    <p:extLst>
      <p:ext uri="{BB962C8B-B14F-4D97-AF65-F5344CB8AC3E}">
        <p14:creationId xmlns:p14="http://schemas.microsoft.com/office/powerpoint/2010/main" val="2332651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Subcarriers are overlapping in frequency domain </a:t>
            </a:r>
            <a:endParaRPr lang="ar-SA" sz="3200" b="1" dirty="0"/>
          </a:p>
        </p:txBody>
      </p:sp>
      <p:pic>
        <p:nvPicPr>
          <p:cNvPr id="7170" name="Picture 2" descr="C:\Users\pc\Desktop\QWQW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55903" y="1846263"/>
            <a:ext cx="6276644" cy="4022725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rot="16200000">
            <a:off x="-1575981" y="3361908"/>
            <a:ext cx="40752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Amplitude 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4357686" y="5143512"/>
            <a:ext cx="285752" cy="42862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ar-SA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سهم منحني إلى الأعلى 20"/>
          <p:cNvSpPr/>
          <p:nvPr/>
        </p:nvSpPr>
        <p:spPr>
          <a:xfrm rot="21210582">
            <a:off x="3048492" y="2946449"/>
            <a:ext cx="1592166" cy="322160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714348" y="2643182"/>
            <a:ext cx="36433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Orthogonal Subcarrier</a:t>
            </a:r>
            <a:endParaRPr lang="ar-SA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30058E-6 L 2.5E-6 -0.42983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Orthogonal frequency division multiplexing (</a:t>
            </a:r>
            <a:r>
              <a:rPr lang="en-US" sz="2800" b="1" dirty="0" smtClean="0">
                <a:solidFill>
                  <a:srgbClr val="000000"/>
                </a:solidFill>
              </a:rPr>
              <a:t>OFDM)</a:t>
            </a:r>
            <a:r>
              <a:rPr lang="en-US" sz="2800" b="1" dirty="0" smtClean="0"/>
              <a:t>  </a:t>
            </a:r>
            <a:endParaRPr lang="ar-SA" sz="2800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42910" y="4071942"/>
          <a:ext cx="2185974" cy="22536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85974"/>
              </a:tblGrid>
              <a:tr h="375605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S1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5605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S2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5605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S3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5605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S4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5605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S5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5605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S6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رابط كسهم مستقيم 6"/>
          <p:cNvCxnSpPr/>
          <p:nvPr/>
        </p:nvCxnSpPr>
        <p:spPr>
          <a:xfrm>
            <a:off x="714348" y="3857628"/>
            <a:ext cx="207170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6357950" y="3714752"/>
            <a:ext cx="214314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5400000">
            <a:off x="-714412" y="5214950"/>
            <a:ext cx="2286810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5400000">
            <a:off x="4894265" y="5106999"/>
            <a:ext cx="235745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857224" y="3214686"/>
            <a:ext cx="18573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Frequency</a:t>
            </a:r>
            <a:endParaRPr lang="ar-SA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6500826" y="3071810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Frequency</a:t>
            </a:r>
            <a:endParaRPr lang="ar-SA" sz="2800" b="1" dirty="0"/>
          </a:p>
        </p:txBody>
      </p:sp>
      <p:sp>
        <p:nvSpPr>
          <p:cNvPr id="14" name="مربع نص 13"/>
          <p:cNvSpPr txBox="1"/>
          <p:nvPr/>
        </p:nvSpPr>
        <p:spPr>
          <a:xfrm rot="16200000">
            <a:off x="-345611" y="4917621"/>
            <a:ext cx="121444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Time</a:t>
            </a:r>
          </a:p>
        </p:txBody>
      </p:sp>
      <p:sp>
        <p:nvSpPr>
          <p:cNvPr id="16" name="مربع نص 15"/>
          <p:cNvSpPr txBox="1"/>
          <p:nvPr/>
        </p:nvSpPr>
        <p:spPr>
          <a:xfrm rot="16200000">
            <a:off x="4908092" y="5021734"/>
            <a:ext cx="156554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Time</a:t>
            </a:r>
          </a:p>
        </p:txBody>
      </p:sp>
      <p:graphicFrame>
        <p:nvGraphicFramePr>
          <p:cNvPr id="17" name="جدول 16"/>
          <p:cNvGraphicFramePr>
            <a:graphicFrameLocks noGrp="1"/>
          </p:cNvGraphicFramePr>
          <p:nvPr/>
        </p:nvGraphicFramePr>
        <p:xfrm>
          <a:off x="6286512" y="3929066"/>
          <a:ext cx="2333622" cy="228601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88937"/>
                <a:gridCol w="388937"/>
                <a:gridCol w="388937"/>
                <a:gridCol w="388937"/>
                <a:gridCol w="388937"/>
                <a:gridCol w="388937"/>
              </a:tblGrid>
              <a:tr h="2286016"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S6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S5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S4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S</a:t>
                      </a:r>
                      <a:endParaRPr lang="ar-SA" dirty="0" smtClean="0"/>
                    </a:p>
                    <a:p>
                      <a:pPr algn="l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 smtClean="0"/>
                    </a:p>
                    <a:p>
                      <a:pPr algn="l" rtl="1"/>
                      <a:endParaRPr lang="ar-SA" dirty="0" smtClean="0"/>
                    </a:p>
                    <a:p>
                      <a:pPr algn="l" rtl="1"/>
                      <a:endParaRPr lang="ar-SA" dirty="0" smtClean="0"/>
                    </a:p>
                    <a:p>
                      <a:pPr algn="l" rtl="1"/>
                      <a:endParaRPr lang="ar-SA" dirty="0" smtClean="0"/>
                    </a:p>
                    <a:p>
                      <a:pPr algn="l" rtl="1"/>
                      <a:r>
                        <a:rPr lang="en-US" dirty="0" smtClean="0"/>
                        <a:t>S2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 smtClean="0"/>
                    </a:p>
                    <a:p>
                      <a:pPr algn="l" rtl="1"/>
                      <a:endParaRPr lang="ar-SA" dirty="0" smtClean="0"/>
                    </a:p>
                    <a:p>
                      <a:pPr algn="l" rtl="1"/>
                      <a:endParaRPr lang="ar-SA" dirty="0" smtClean="0"/>
                    </a:p>
                    <a:p>
                      <a:pPr algn="l" rtl="1"/>
                      <a:endParaRPr lang="ar-SA" dirty="0" smtClean="0"/>
                    </a:p>
                    <a:p>
                      <a:pPr algn="l" rtl="1"/>
                      <a:r>
                        <a:rPr lang="en-US" dirty="0" smtClean="0"/>
                        <a:t>S1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" name="رابط كسهم مستقيم 21"/>
          <p:cNvCxnSpPr/>
          <p:nvPr/>
        </p:nvCxnSpPr>
        <p:spPr>
          <a:xfrm rot="5400000">
            <a:off x="106331" y="2821777"/>
            <a:ext cx="107236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 rot="16035288">
            <a:off x="-253675" y="2698005"/>
            <a:ext cx="93737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Level</a:t>
            </a:r>
            <a:endParaRPr lang="ar-SA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" name="مستطيل 26"/>
          <p:cNvSpPr/>
          <p:nvPr/>
        </p:nvSpPr>
        <p:spPr>
          <a:xfrm rot="16200000">
            <a:off x="5169205" y="2387778"/>
            <a:ext cx="889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OFDM</a:t>
            </a:r>
            <a:endParaRPr lang="ar-SA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" name="شبه منحرف 28"/>
          <p:cNvSpPr/>
          <p:nvPr/>
        </p:nvSpPr>
        <p:spPr>
          <a:xfrm>
            <a:off x="857224" y="2357430"/>
            <a:ext cx="1928826" cy="92869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Single carrier</a:t>
            </a:r>
            <a:endParaRPr lang="ar-SA" sz="2000" b="1" dirty="0"/>
          </a:p>
        </p:txBody>
      </p:sp>
      <p:sp>
        <p:nvSpPr>
          <p:cNvPr id="32" name="مستطيل 31"/>
          <p:cNvSpPr/>
          <p:nvPr/>
        </p:nvSpPr>
        <p:spPr>
          <a:xfrm>
            <a:off x="3000364" y="3357562"/>
            <a:ext cx="21431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Serial symbols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Wide frequency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Short symbol time</a:t>
            </a:r>
            <a:endParaRPr lang="ar-SA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5" name="مثلث متساوي الساقين 34"/>
          <p:cNvSpPr/>
          <p:nvPr/>
        </p:nvSpPr>
        <p:spPr>
          <a:xfrm>
            <a:off x="6357950" y="2071678"/>
            <a:ext cx="357190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مثلث متساوي الساقين 35"/>
          <p:cNvSpPr/>
          <p:nvPr/>
        </p:nvSpPr>
        <p:spPr>
          <a:xfrm>
            <a:off x="6715140" y="2071678"/>
            <a:ext cx="357190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مثلث متساوي الساقين 36"/>
          <p:cNvSpPr/>
          <p:nvPr/>
        </p:nvSpPr>
        <p:spPr>
          <a:xfrm>
            <a:off x="7072330" y="2071678"/>
            <a:ext cx="357190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مثلث متساوي الساقين 37"/>
          <p:cNvSpPr/>
          <p:nvPr/>
        </p:nvSpPr>
        <p:spPr>
          <a:xfrm>
            <a:off x="7429520" y="2071678"/>
            <a:ext cx="357190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7786710" y="2071678"/>
            <a:ext cx="357190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8143900" y="2071678"/>
            <a:ext cx="357190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مستطيل 43"/>
          <p:cNvSpPr/>
          <p:nvPr/>
        </p:nvSpPr>
        <p:spPr>
          <a:xfrm>
            <a:off x="3214678" y="5143512"/>
            <a:ext cx="21431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parallel symbols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narrow</a:t>
            </a: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frequency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long</a:t>
            </a: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symbol time</a:t>
            </a:r>
            <a:endParaRPr lang="ar-SA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30" name="رابط مستقيم 29"/>
          <p:cNvCxnSpPr>
            <a:endCxn id="35" idx="3"/>
          </p:cNvCxnSpPr>
          <p:nvPr/>
        </p:nvCxnSpPr>
        <p:spPr>
          <a:xfrm rot="16200000" flipH="1">
            <a:off x="5804307" y="2411010"/>
            <a:ext cx="1428758" cy="35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رابط مستقيم 40"/>
          <p:cNvCxnSpPr/>
          <p:nvPr/>
        </p:nvCxnSpPr>
        <p:spPr>
          <a:xfrm rot="16200000" flipH="1">
            <a:off x="6161496" y="2411009"/>
            <a:ext cx="1428758" cy="35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رابط مستقيم 41"/>
          <p:cNvCxnSpPr/>
          <p:nvPr/>
        </p:nvCxnSpPr>
        <p:spPr>
          <a:xfrm rot="16200000" flipH="1">
            <a:off x="6518686" y="2411009"/>
            <a:ext cx="1428758" cy="35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رابط مستقيم 42"/>
          <p:cNvCxnSpPr/>
          <p:nvPr/>
        </p:nvCxnSpPr>
        <p:spPr>
          <a:xfrm rot="16200000" flipH="1">
            <a:off x="6875876" y="2411009"/>
            <a:ext cx="1428758" cy="35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رابط مستقيم 44"/>
          <p:cNvCxnSpPr/>
          <p:nvPr/>
        </p:nvCxnSpPr>
        <p:spPr>
          <a:xfrm rot="16200000" flipH="1">
            <a:off x="7233066" y="2411009"/>
            <a:ext cx="1428758" cy="35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rot="16200000" flipH="1">
            <a:off x="7590256" y="2411009"/>
            <a:ext cx="1428758" cy="35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رابط مستقيم 46"/>
          <p:cNvCxnSpPr/>
          <p:nvPr/>
        </p:nvCxnSpPr>
        <p:spPr>
          <a:xfrm rot="16200000" flipH="1">
            <a:off x="1089397" y="2553884"/>
            <a:ext cx="1428758" cy="357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 animBg="1"/>
      <p:bldP spid="32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1058</TotalTime>
  <Words>392</Words>
  <Application>Microsoft Office PowerPoint</Application>
  <PresentationFormat>On-screen Show (4:3)</PresentationFormat>
  <Paragraphs>104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Retrospect</vt:lpstr>
      <vt:lpstr> Multi Carrier CDMA system</vt:lpstr>
      <vt:lpstr>Outlines</vt:lpstr>
      <vt:lpstr>Scope of the project :</vt:lpstr>
      <vt:lpstr>What is MIMO ?</vt:lpstr>
      <vt:lpstr>Standard Radio Transmitter Receiver</vt:lpstr>
      <vt:lpstr>What does MIMO do?</vt:lpstr>
      <vt:lpstr>What is OFDM ?</vt:lpstr>
      <vt:lpstr>Subcarriers are overlapping in frequency domain </vt:lpstr>
      <vt:lpstr>Orthogonal frequency division multiplexing (OFDM)  </vt:lpstr>
      <vt:lpstr>Space Time Coding</vt:lpstr>
      <vt:lpstr>MC- CDMA</vt:lpstr>
      <vt:lpstr>&lt;</vt:lpstr>
      <vt:lpstr>SISO system ( result from GP1)</vt:lpstr>
      <vt:lpstr>BER vs SNR for MIMO(STC) system </vt:lpstr>
      <vt:lpstr>(BER VS SNR )for OFDM System</vt:lpstr>
      <vt:lpstr>(BER vs SNR) for the combination of  MIMO and OFDM System.</vt:lpstr>
      <vt:lpstr>(BER vs SNR) for the combination of  MIMO and OFDM System.</vt:lpstr>
      <vt:lpstr>Conclusion</vt:lpstr>
      <vt:lpstr>Recommendation : </vt:lpstr>
      <vt:lpstr>&gt;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pc</dc:creator>
  <cp:lastModifiedBy>Noor</cp:lastModifiedBy>
  <cp:revision>76</cp:revision>
  <dcterms:created xsi:type="dcterms:W3CDTF">2017-05-11T07:08:57Z</dcterms:created>
  <dcterms:modified xsi:type="dcterms:W3CDTF">2017-05-22T18:38:20Z</dcterms:modified>
</cp:coreProperties>
</file>