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64" r:id="rId3"/>
    <p:sldId id="262" r:id="rId4"/>
    <p:sldId id="272" r:id="rId5"/>
    <p:sldId id="273" r:id="rId6"/>
    <p:sldId id="265" r:id="rId7"/>
    <p:sldId id="267" r:id="rId8"/>
    <p:sldId id="268" r:id="rId9"/>
    <p:sldId id="266" r:id="rId10"/>
    <p:sldId id="269" r:id="rId11"/>
    <p:sldId id="270" r:id="rId12"/>
    <p:sldId id="275" r:id="rId13"/>
    <p:sldId id="315" r:id="rId14"/>
    <p:sldId id="316" r:id="rId15"/>
    <p:sldId id="317" r:id="rId16"/>
    <p:sldId id="318" r:id="rId17"/>
    <p:sldId id="319" r:id="rId18"/>
    <p:sldId id="320" r:id="rId19"/>
    <p:sldId id="276" r:id="rId20"/>
    <p:sldId id="31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30" autoAdjust="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ctus\Desktop\New%20Microsoft%20Excel%20Workshe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13397270539407127"/>
          <c:w val="0.67651431023795949"/>
          <c:h val="0.7848710567652865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Factories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B48-4C3F-879B-A52800FBACF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B48-4C3F-879B-A52800FBACF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B48-4C3F-879B-A52800FBACF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B48-4C3F-879B-A52800FBACF8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B48-4C3F-879B-A52800FBACF8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B48-4C3F-879B-A52800FBACF8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EB48-4C3F-879B-A52800FBACF8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EB48-4C3F-879B-A52800FBACF8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EB48-4C3F-879B-A52800FBACF8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EB48-4C3F-879B-A52800FBACF8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EB48-4C3F-879B-A52800FBACF8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EB48-4C3F-879B-A52800FBACF8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EB48-4C3F-879B-A52800FBACF8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EB48-4C3F-879B-A52800FBACF8}"/>
              </c:ext>
            </c:extLst>
          </c:dPt>
          <c:dPt>
            <c:idx val="14"/>
            <c:bubble3D val="0"/>
            <c:spPr>
              <a:gradFill rotWithShape="1">
                <a:gsLst>
                  <a:gs pos="0">
                    <a:schemeClr val="accent3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EB48-4C3F-879B-A52800FBACF8}"/>
              </c:ext>
            </c:extLst>
          </c:dPt>
          <c:dPt>
            <c:idx val="15"/>
            <c:bubble3D val="0"/>
            <c:spPr>
              <a:gradFill rotWithShape="1">
                <a:gsLst>
                  <a:gs pos="0">
                    <a:schemeClr val="accent4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EB48-4C3F-879B-A52800FBAC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Sheet1!$A$2:$A$17</c:f>
              <c:strCache>
                <c:ptCount val="16"/>
                <c:pt idx="0">
                  <c:v>Jenin</c:v>
                </c:pt>
                <c:pt idx="1">
                  <c:v>Tubas and the Northern Jordan Valley</c:v>
                </c:pt>
                <c:pt idx="2">
                  <c:v>Tulkarm</c:v>
                </c:pt>
                <c:pt idx="3">
                  <c:v>Nablus</c:v>
                </c:pt>
                <c:pt idx="4">
                  <c:v>Qalqilya</c:v>
                </c:pt>
                <c:pt idx="5">
                  <c:v>Salfit</c:v>
                </c:pt>
                <c:pt idx="6">
                  <c:v>Ramallah and Al-Bireh</c:v>
                </c:pt>
                <c:pt idx="7">
                  <c:v>Jericho and the Jordan Valley</c:v>
                </c:pt>
                <c:pt idx="8">
                  <c:v>Jerusalem</c:v>
                </c:pt>
                <c:pt idx="9">
                  <c:v>Bethlehem</c:v>
                </c:pt>
                <c:pt idx="10">
                  <c:v>Hebron</c:v>
                </c:pt>
                <c:pt idx="11">
                  <c:v>North Gaza</c:v>
                </c:pt>
                <c:pt idx="12">
                  <c:v>Gaza</c:v>
                </c:pt>
                <c:pt idx="13">
                  <c:v>Dair Al Balah</c:v>
                </c:pt>
                <c:pt idx="14">
                  <c:v>Khan Younes</c:v>
                </c:pt>
                <c:pt idx="15">
                  <c:v>Rafah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11</c:v>
                </c:pt>
                <c:pt idx="1">
                  <c:v>1</c:v>
                </c:pt>
                <c:pt idx="2">
                  <c:v>6</c:v>
                </c:pt>
                <c:pt idx="3">
                  <c:v>8</c:v>
                </c:pt>
                <c:pt idx="4">
                  <c:v>5</c:v>
                </c:pt>
                <c:pt idx="5">
                  <c:v>3</c:v>
                </c:pt>
                <c:pt idx="6">
                  <c:v>8</c:v>
                </c:pt>
                <c:pt idx="7">
                  <c:v>2</c:v>
                </c:pt>
                <c:pt idx="8">
                  <c:v>6</c:v>
                </c:pt>
                <c:pt idx="9">
                  <c:v>12</c:v>
                </c:pt>
                <c:pt idx="10">
                  <c:v>16</c:v>
                </c:pt>
                <c:pt idx="11">
                  <c:v>5</c:v>
                </c:pt>
                <c:pt idx="12">
                  <c:v>7</c:v>
                </c:pt>
                <c:pt idx="13">
                  <c:v>8</c:v>
                </c:pt>
                <c:pt idx="14">
                  <c:v>1</c:v>
                </c:pt>
                <c:pt idx="1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EB48-4C3F-879B-A52800FBACF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7332073167853557"/>
          <c:y val="2.2987311034572203E-2"/>
          <c:w val="0.32088405615964666"/>
          <c:h val="0.962644809485021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4" Type="http://schemas.openxmlformats.org/officeDocument/2006/relationships/image" Target="../media/image2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89F565-6142-4C71-BB87-38231BA87B0C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2787B30-2304-4649-B942-E98B838A07A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Enhance efficiency by streamlining processes</a:t>
          </a:r>
        </a:p>
      </dgm:t>
    </dgm:pt>
    <dgm:pt modelId="{7DF258D7-4925-43D5-B1C3-59C5D4B60AB1}" type="parTrans" cxnId="{763AEBEA-9431-4BE8-84B3-DFBC2026C05A}">
      <dgm:prSet/>
      <dgm:spPr/>
      <dgm:t>
        <a:bodyPr/>
        <a:lstStyle/>
        <a:p>
          <a:endParaRPr lang="en-US"/>
        </a:p>
      </dgm:t>
    </dgm:pt>
    <dgm:pt modelId="{B5708623-3FAA-4120-B2A2-64E582A0B79D}" type="sibTrans" cxnId="{763AEBEA-9431-4BE8-84B3-DFBC2026C05A}">
      <dgm:prSet/>
      <dgm:spPr/>
      <dgm:t>
        <a:bodyPr/>
        <a:lstStyle/>
        <a:p>
          <a:endParaRPr lang="en-US"/>
        </a:p>
      </dgm:t>
    </dgm:pt>
    <dgm:pt modelId="{5F967EAB-90A0-4042-95F3-488C771237E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improving accuracy</a:t>
          </a:r>
        </a:p>
      </dgm:t>
    </dgm:pt>
    <dgm:pt modelId="{062BE7D9-DF4F-4862-BDA3-827A34CAFC87}" type="parTrans" cxnId="{9DA7EAC4-154F-49D2-B5F5-E87E4E3515A8}">
      <dgm:prSet/>
      <dgm:spPr/>
      <dgm:t>
        <a:bodyPr/>
        <a:lstStyle/>
        <a:p>
          <a:endParaRPr lang="en-US"/>
        </a:p>
      </dgm:t>
    </dgm:pt>
    <dgm:pt modelId="{775D85B8-C252-4D3E-9F0D-241E7FABB87B}" type="sibTrans" cxnId="{9DA7EAC4-154F-49D2-B5F5-E87E4E3515A8}">
      <dgm:prSet/>
      <dgm:spPr/>
      <dgm:t>
        <a:bodyPr/>
        <a:lstStyle/>
        <a:p>
          <a:endParaRPr lang="en-US"/>
        </a:p>
      </dgm:t>
    </dgm:pt>
    <dgm:pt modelId="{882D5F69-2259-454F-9855-267E2F1D40D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reducing costs</a:t>
          </a:r>
        </a:p>
      </dgm:t>
    </dgm:pt>
    <dgm:pt modelId="{8B45E41E-388B-490E-9B17-C230C9ACA474}" type="parTrans" cxnId="{93578B2D-B8BE-4354-A40C-6D04093BB940}">
      <dgm:prSet/>
      <dgm:spPr/>
      <dgm:t>
        <a:bodyPr/>
        <a:lstStyle/>
        <a:p>
          <a:endParaRPr lang="en-US"/>
        </a:p>
      </dgm:t>
    </dgm:pt>
    <dgm:pt modelId="{58BF7076-1B89-4656-A39F-0A9124B22916}" type="sibTrans" cxnId="{93578B2D-B8BE-4354-A40C-6D04093BB940}">
      <dgm:prSet/>
      <dgm:spPr/>
      <dgm:t>
        <a:bodyPr/>
        <a:lstStyle/>
        <a:p>
          <a:endParaRPr lang="en-US"/>
        </a:p>
      </dgm:t>
    </dgm:pt>
    <dgm:pt modelId="{1BF650AF-F232-4172-88A0-DF886408589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ensuring consistent quality</a:t>
          </a:r>
        </a:p>
      </dgm:t>
    </dgm:pt>
    <dgm:pt modelId="{A9329C0F-D847-4151-90D2-A6ABC8EA659C}" type="parTrans" cxnId="{C28324B8-7EE1-44F7-9871-479719AE81AD}">
      <dgm:prSet/>
      <dgm:spPr/>
      <dgm:t>
        <a:bodyPr/>
        <a:lstStyle/>
        <a:p>
          <a:endParaRPr lang="en-US"/>
        </a:p>
      </dgm:t>
    </dgm:pt>
    <dgm:pt modelId="{85886762-C951-4273-ADBA-4845347232B9}" type="sibTrans" cxnId="{C28324B8-7EE1-44F7-9871-479719AE81AD}">
      <dgm:prSet/>
      <dgm:spPr/>
      <dgm:t>
        <a:bodyPr/>
        <a:lstStyle/>
        <a:p>
          <a:endParaRPr lang="en-US"/>
        </a:p>
      </dgm:t>
    </dgm:pt>
    <dgm:pt modelId="{856A5268-ECA2-4CC5-8325-E7E76B5E85A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increasing safety</a:t>
          </a:r>
        </a:p>
      </dgm:t>
    </dgm:pt>
    <dgm:pt modelId="{E46075EB-F753-4D82-8B48-B9EB4532B3F3}" type="parTrans" cxnId="{F5F096A7-2EE9-46EC-BC61-144C41793F74}">
      <dgm:prSet/>
      <dgm:spPr/>
      <dgm:t>
        <a:bodyPr/>
        <a:lstStyle/>
        <a:p>
          <a:endParaRPr lang="en-US"/>
        </a:p>
      </dgm:t>
    </dgm:pt>
    <dgm:pt modelId="{04C32D55-4841-440F-81D5-BFFF44200E87}" type="sibTrans" cxnId="{F5F096A7-2EE9-46EC-BC61-144C41793F74}">
      <dgm:prSet/>
      <dgm:spPr/>
      <dgm:t>
        <a:bodyPr/>
        <a:lstStyle/>
        <a:p>
          <a:endParaRPr lang="en-US"/>
        </a:p>
      </dgm:t>
    </dgm:pt>
    <dgm:pt modelId="{48D0F92D-C997-4932-88E8-F0B0C9F557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enabling remote monitoring and control</a:t>
          </a:r>
        </a:p>
      </dgm:t>
    </dgm:pt>
    <dgm:pt modelId="{B58AE1FC-6866-4666-A6C4-135259B86563}" type="parTrans" cxnId="{F605B7D2-47E3-4731-B93F-0965023F5C62}">
      <dgm:prSet/>
      <dgm:spPr/>
      <dgm:t>
        <a:bodyPr/>
        <a:lstStyle/>
        <a:p>
          <a:endParaRPr lang="en-US"/>
        </a:p>
      </dgm:t>
    </dgm:pt>
    <dgm:pt modelId="{2654A2E8-0E06-4945-BB1A-21EB17941411}" type="sibTrans" cxnId="{F605B7D2-47E3-4731-B93F-0965023F5C62}">
      <dgm:prSet/>
      <dgm:spPr/>
      <dgm:t>
        <a:bodyPr/>
        <a:lstStyle/>
        <a:p>
          <a:endParaRPr lang="en-US"/>
        </a:p>
      </dgm:t>
    </dgm:pt>
    <dgm:pt modelId="{FFCA3BEB-0466-4E90-A398-30A3E7C832D0}" type="pres">
      <dgm:prSet presAssocID="{B389F565-6142-4C71-BB87-38231BA87B0C}" presName="root" presStyleCnt="0">
        <dgm:presLayoutVars>
          <dgm:dir/>
          <dgm:resizeHandles val="exact"/>
        </dgm:presLayoutVars>
      </dgm:prSet>
      <dgm:spPr/>
    </dgm:pt>
    <dgm:pt modelId="{0DDB2915-812D-47DC-BB76-69AC99F890EA}" type="pres">
      <dgm:prSet presAssocID="{C2787B30-2304-4649-B942-E98B838A07AC}" presName="compNode" presStyleCnt="0"/>
      <dgm:spPr/>
    </dgm:pt>
    <dgm:pt modelId="{BDE115F1-78A1-4827-95EF-19EA315D5B5F}" type="pres">
      <dgm:prSet presAssocID="{C2787B30-2304-4649-B942-E98B838A07AC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2365B08B-E40C-483F-B799-1185CB32548A}" type="pres">
      <dgm:prSet presAssocID="{C2787B30-2304-4649-B942-E98B838A07AC}" presName="spaceRect" presStyleCnt="0"/>
      <dgm:spPr/>
    </dgm:pt>
    <dgm:pt modelId="{6D9B3A18-E472-4F5E-BF8C-687B1824C765}" type="pres">
      <dgm:prSet presAssocID="{C2787B30-2304-4649-B942-E98B838A07AC}" presName="textRect" presStyleLbl="revTx" presStyleIdx="0" presStyleCnt="6">
        <dgm:presLayoutVars>
          <dgm:chMax val="1"/>
          <dgm:chPref val="1"/>
        </dgm:presLayoutVars>
      </dgm:prSet>
      <dgm:spPr/>
    </dgm:pt>
    <dgm:pt modelId="{356378AD-FF69-4D27-8273-0A3CF08BF826}" type="pres">
      <dgm:prSet presAssocID="{B5708623-3FAA-4120-B2A2-64E582A0B79D}" presName="sibTrans" presStyleCnt="0"/>
      <dgm:spPr/>
    </dgm:pt>
    <dgm:pt modelId="{F4DE1F60-A5D8-4F1D-9716-8F39997D4039}" type="pres">
      <dgm:prSet presAssocID="{5F967EAB-90A0-4042-95F3-488C771237E5}" presName="compNode" presStyleCnt="0"/>
      <dgm:spPr/>
    </dgm:pt>
    <dgm:pt modelId="{6A2CC5EF-0D34-4A3C-9676-8F377A8809DD}" type="pres">
      <dgm:prSet presAssocID="{5F967EAB-90A0-4042-95F3-488C771237E5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8C0F5BE7-0685-42BB-A5AC-7977A5B35387}" type="pres">
      <dgm:prSet presAssocID="{5F967EAB-90A0-4042-95F3-488C771237E5}" presName="spaceRect" presStyleCnt="0"/>
      <dgm:spPr/>
    </dgm:pt>
    <dgm:pt modelId="{5B514139-C5E3-41F5-9F56-F4464D166196}" type="pres">
      <dgm:prSet presAssocID="{5F967EAB-90A0-4042-95F3-488C771237E5}" presName="textRect" presStyleLbl="revTx" presStyleIdx="1" presStyleCnt="6">
        <dgm:presLayoutVars>
          <dgm:chMax val="1"/>
          <dgm:chPref val="1"/>
        </dgm:presLayoutVars>
      </dgm:prSet>
      <dgm:spPr/>
    </dgm:pt>
    <dgm:pt modelId="{7B5F9406-0A78-4995-84D7-0F1BB3D88EB8}" type="pres">
      <dgm:prSet presAssocID="{775D85B8-C252-4D3E-9F0D-241E7FABB87B}" presName="sibTrans" presStyleCnt="0"/>
      <dgm:spPr/>
    </dgm:pt>
    <dgm:pt modelId="{5F7CB53A-9142-4377-A0BB-68E4EB4185FA}" type="pres">
      <dgm:prSet presAssocID="{882D5F69-2259-454F-9855-267E2F1D40D3}" presName="compNode" presStyleCnt="0"/>
      <dgm:spPr/>
    </dgm:pt>
    <dgm:pt modelId="{D5755F31-617D-46BF-A3D8-9199F93DFF7B}" type="pres">
      <dgm:prSet presAssocID="{882D5F69-2259-454F-9855-267E2F1D40D3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789CAED2-16E6-4AF7-8F38-B7482855689F}" type="pres">
      <dgm:prSet presAssocID="{882D5F69-2259-454F-9855-267E2F1D40D3}" presName="spaceRect" presStyleCnt="0"/>
      <dgm:spPr/>
    </dgm:pt>
    <dgm:pt modelId="{5CF12B60-7EEE-4133-BEE0-EA8A0D306607}" type="pres">
      <dgm:prSet presAssocID="{882D5F69-2259-454F-9855-267E2F1D40D3}" presName="textRect" presStyleLbl="revTx" presStyleIdx="2" presStyleCnt="6">
        <dgm:presLayoutVars>
          <dgm:chMax val="1"/>
          <dgm:chPref val="1"/>
        </dgm:presLayoutVars>
      </dgm:prSet>
      <dgm:spPr/>
    </dgm:pt>
    <dgm:pt modelId="{58328C61-E26A-47F5-91C1-77A37EAD7962}" type="pres">
      <dgm:prSet presAssocID="{58BF7076-1B89-4656-A39F-0A9124B22916}" presName="sibTrans" presStyleCnt="0"/>
      <dgm:spPr/>
    </dgm:pt>
    <dgm:pt modelId="{4653A46D-047B-41E5-B5A3-7F742259FC33}" type="pres">
      <dgm:prSet presAssocID="{1BF650AF-F232-4172-88A0-DF8864085893}" presName="compNode" presStyleCnt="0"/>
      <dgm:spPr/>
    </dgm:pt>
    <dgm:pt modelId="{34E0B76D-555E-4583-9BC2-89D42FAE4FBE}" type="pres">
      <dgm:prSet presAssocID="{1BF650AF-F232-4172-88A0-DF8864085893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980934B4-3BEE-4996-ABA9-E9C669E6E05A}" type="pres">
      <dgm:prSet presAssocID="{1BF650AF-F232-4172-88A0-DF8864085893}" presName="spaceRect" presStyleCnt="0"/>
      <dgm:spPr/>
    </dgm:pt>
    <dgm:pt modelId="{DC1C9CDD-6420-4A77-8FA9-47FEFC2821EC}" type="pres">
      <dgm:prSet presAssocID="{1BF650AF-F232-4172-88A0-DF8864085893}" presName="textRect" presStyleLbl="revTx" presStyleIdx="3" presStyleCnt="6">
        <dgm:presLayoutVars>
          <dgm:chMax val="1"/>
          <dgm:chPref val="1"/>
        </dgm:presLayoutVars>
      </dgm:prSet>
      <dgm:spPr/>
    </dgm:pt>
    <dgm:pt modelId="{F5DF0A80-68F1-4B4D-893E-5557F5B7D8F3}" type="pres">
      <dgm:prSet presAssocID="{85886762-C951-4273-ADBA-4845347232B9}" presName="sibTrans" presStyleCnt="0"/>
      <dgm:spPr/>
    </dgm:pt>
    <dgm:pt modelId="{26AE54C3-9888-4701-A6D3-924A1A037C0D}" type="pres">
      <dgm:prSet presAssocID="{856A5268-ECA2-4CC5-8325-E7E76B5E85A3}" presName="compNode" presStyleCnt="0"/>
      <dgm:spPr/>
    </dgm:pt>
    <dgm:pt modelId="{38803F33-EDBD-4129-BB6F-42AC2A995A5F}" type="pres">
      <dgm:prSet presAssocID="{856A5268-ECA2-4CC5-8325-E7E76B5E85A3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wnward trend"/>
        </a:ext>
      </dgm:extLst>
    </dgm:pt>
    <dgm:pt modelId="{44AC4CD1-8B68-49F5-AF9C-86767E5B2025}" type="pres">
      <dgm:prSet presAssocID="{856A5268-ECA2-4CC5-8325-E7E76B5E85A3}" presName="spaceRect" presStyleCnt="0"/>
      <dgm:spPr/>
    </dgm:pt>
    <dgm:pt modelId="{F87EF0C1-0ABE-4D53-890E-3D9D5306D307}" type="pres">
      <dgm:prSet presAssocID="{856A5268-ECA2-4CC5-8325-E7E76B5E85A3}" presName="textRect" presStyleLbl="revTx" presStyleIdx="4" presStyleCnt="6">
        <dgm:presLayoutVars>
          <dgm:chMax val="1"/>
          <dgm:chPref val="1"/>
        </dgm:presLayoutVars>
      </dgm:prSet>
      <dgm:spPr/>
    </dgm:pt>
    <dgm:pt modelId="{1465D171-86B2-44C5-907A-4E12DC9E91F1}" type="pres">
      <dgm:prSet presAssocID="{04C32D55-4841-440F-81D5-BFFF44200E87}" presName="sibTrans" presStyleCnt="0"/>
      <dgm:spPr/>
    </dgm:pt>
    <dgm:pt modelId="{C5B9F1DB-50C6-4CE5-B387-69B21A0B2C57}" type="pres">
      <dgm:prSet presAssocID="{48D0F92D-C997-4932-88E8-F0B0C9F55788}" presName="compNode" presStyleCnt="0"/>
      <dgm:spPr/>
    </dgm:pt>
    <dgm:pt modelId="{22E334C9-7F52-4503-B1F0-AC33C868691F}" type="pres">
      <dgm:prSet presAssocID="{48D0F92D-C997-4932-88E8-F0B0C9F55788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6B5DDA2D-4B74-4DE9-BD9F-0F4168AF1440}" type="pres">
      <dgm:prSet presAssocID="{48D0F92D-C997-4932-88E8-F0B0C9F55788}" presName="spaceRect" presStyleCnt="0"/>
      <dgm:spPr/>
    </dgm:pt>
    <dgm:pt modelId="{B99158ED-167D-4C6B-A78B-66E3B886AC91}" type="pres">
      <dgm:prSet presAssocID="{48D0F92D-C997-4932-88E8-F0B0C9F55788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6460AA19-F2DC-4BD1-9BC5-581305814881}" type="presOf" srcId="{48D0F92D-C997-4932-88E8-F0B0C9F55788}" destId="{B99158ED-167D-4C6B-A78B-66E3B886AC91}" srcOrd="0" destOrd="0" presId="urn:microsoft.com/office/officeart/2018/2/layout/IconLabelList"/>
    <dgm:cxn modelId="{93578B2D-B8BE-4354-A40C-6D04093BB940}" srcId="{B389F565-6142-4C71-BB87-38231BA87B0C}" destId="{882D5F69-2259-454F-9855-267E2F1D40D3}" srcOrd="2" destOrd="0" parTransId="{8B45E41E-388B-490E-9B17-C230C9ACA474}" sibTransId="{58BF7076-1B89-4656-A39F-0A9124B22916}"/>
    <dgm:cxn modelId="{D3A7FC5C-A415-458D-ADD6-CDC9918A9C84}" type="presOf" srcId="{B389F565-6142-4C71-BB87-38231BA87B0C}" destId="{FFCA3BEB-0466-4E90-A398-30A3E7C832D0}" srcOrd="0" destOrd="0" presId="urn:microsoft.com/office/officeart/2018/2/layout/IconLabelList"/>
    <dgm:cxn modelId="{ED25D446-80E4-4E92-BB1C-88B41B59882D}" type="presOf" srcId="{882D5F69-2259-454F-9855-267E2F1D40D3}" destId="{5CF12B60-7EEE-4133-BEE0-EA8A0D306607}" srcOrd="0" destOrd="0" presId="urn:microsoft.com/office/officeart/2018/2/layout/IconLabelList"/>
    <dgm:cxn modelId="{1BAA3772-B409-469E-81CA-F49B7DD2DBC6}" type="presOf" srcId="{5F967EAB-90A0-4042-95F3-488C771237E5}" destId="{5B514139-C5E3-41F5-9F56-F4464D166196}" srcOrd="0" destOrd="0" presId="urn:microsoft.com/office/officeart/2018/2/layout/IconLabelList"/>
    <dgm:cxn modelId="{4BAD5E77-7385-4442-99DB-663352C9DD20}" type="presOf" srcId="{C2787B30-2304-4649-B942-E98B838A07AC}" destId="{6D9B3A18-E472-4F5E-BF8C-687B1824C765}" srcOrd="0" destOrd="0" presId="urn:microsoft.com/office/officeart/2018/2/layout/IconLabelList"/>
    <dgm:cxn modelId="{F5F096A7-2EE9-46EC-BC61-144C41793F74}" srcId="{B389F565-6142-4C71-BB87-38231BA87B0C}" destId="{856A5268-ECA2-4CC5-8325-E7E76B5E85A3}" srcOrd="4" destOrd="0" parTransId="{E46075EB-F753-4D82-8B48-B9EB4532B3F3}" sibTransId="{04C32D55-4841-440F-81D5-BFFF44200E87}"/>
    <dgm:cxn modelId="{9169A0B2-7A04-491E-BAAC-FEB17671C942}" type="presOf" srcId="{1BF650AF-F232-4172-88A0-DF8864085893}" destId="{DC1C9CDD-6420-4A77-8FA9-47FEFC2821EC}" srcOrd="0" destOrd="0" presId="urn:microsoft.com/office/officeart/2018/2/layout/IconLabelList"/>
    <dgm:cxn modelId="{C28324B8-7EE1-44F7-9871-479719AE81AD}" srcId="{B389F565-6142-4C71-BB87-38231BA87B0C}" destId="{1BF650AF-F232-4172-88A0-DF8864085893}" srcOrd="3" destOrd="0" parTransId="{A9329C0F-D847-4151-90D2-A6ABC8EA659C}" sibTransId="{85886762-C951-4273-ADBA-4845347232B9}"/>
    <dgm:cxn modelId="{9DA7EAC4-154F-49D2-B5F5-E87E4E3515A8}" srcId="{B389F565-6142-4C71-BB87-38231BA87B0C}" destId="{5F967EAB-90A0-4042-95F3-488C771237E5}" srcOrd="1" destOrd="0" parTransId="{062BE7D9-DF4F-4862-BDA3-827A34CAFC87}" sibTransId="{775D85B8-C252-4D3E-9F0D-241E7FABB87B}"/>
    <dgm:cxn modelId="{F605B7D2-47E3-4731-B93F-0965023F5C62}" srcId="{B389F565-6142-4C71-BB87-38231BA87B0C}" destId="{48D0F92D-C997-4932-88E8-F0B0C9F55788}" srcOrd="5" destOrd="0" parTransId="{B58AE1FC-6866-4666-A6C4-135259B86563}" sibTransId="{2654A2E8-0E06-4945-BB1A-21EB17941411}"/>
    <dgm:cxn modelId="{7260FFE5-B3B5-4A64-ACC6-6589643DC1FE}" type="presOf" srcId="{856A5268-ECA2-4CC5-8325-E7E76B5E85A3}" destId="{F87EF0C1-0ABE-4D53-890E-3D9D5306D307}" srcOrd="0" destOrd="0" presId="urn:microsoft.com/office/officeart/2018/2/layout/IconLabelList"/>
    <dgm:cxn modelId="{763AEBEA-9431-4BE8-84B3-DFBC2026C05A}" srcId="{B389F565-6142-4C71-BB87-38231BA87B0C}" destId="{C2787B30-2304-4649-B942-E98B838A07AC}" srcOrd="0" destOrd="0" parTransId="{7DF258D7-4925-43D5-B1C3-59C5D4B60AB1}" sibTransId="{B5708623-3FAA-4120-B2A2-64E582A0B79D}"/>
    <dgm:cxn modelId="{36EC5322-3344-428C-895C-6D1227D49C39}" type="presParOf" srcId="{FFCA3BEB-0466-4E90-A398-30A3E7C832D0}" destId="{0DDB2915-812D-47DC-BB76-69AC99F890EA}" srcOrd="0" destOrd="0" presId="urn:microsoft.com/office/officeart/2018/2/layout/IconLabelList"/>
    <dgm:cxn modelId="{90D93E54-55BD-4515-B034-33EAF7567F91}" type="presParOf" srcId="{0DDB2915-812D-47DC-BB76-69AC99F890EA}" destId="{BDE115F1-78A1-4827-95EF-19EA315D5B5F}" srcOrd="0" destOrd="0" presId="urn:microsoft.com/office/officeart/2018/2/layout/IconLabelList"/>
    <dgm:cxn modelId="{D2EE8BB7-9EF9-48CA-B2A3-895DBFAE7E31}" type="presParOf" srcId="{0DDB2915-812D-47DC-BB76-69AC99F890EA}" destId="{2365B08B-E40C-483F-B799-1185CB32548A}" srcOrd="1" destOrd="0" presId="urn:microsoft.com/office/officeart/2018/2/layout/IconLabelList"/>
    <dgm:cxn modelId="{6701A642-3391-40C1-895C-4AEB165778AC}" type="presParOf" srcId="{0DDB2915-812D-47DC-BB76-69AC99F890EA}" destId="{6D9B3A18-E472-4F5E-BF8C-687B1824C765}" srcOrd="2" destOrd="0" presId="urn:microsoft.com/office/officeart/2018/2/layout/IconLabelList"/>
    <dgm:cxn modelId="{643344D3-7ED7-4214-9890-D2ACDC47AD9F}" type="presParOf" srcId="{FFCA3BEB-0466-4E90-A398-30A3E7C832D0}" destId="{356378AD-FF69-4D27-8273-0A3CF08BF826}" srcOrd="1" destOrd="0" presId="urn:microsoft.com/office/officeart/2018/2/layout/IconLabelList"/>
    <dgm:cxn modelId="{5A016C36-414E-4BD9-8088-8D67281EC7AC}" type="presParOf" srcId="{FFCA3BEB-0466-4E90-A398-30A3E7C832D0}" destId="{F4DE1F60-A5D8-4F1D-9716-8F39997D4039}" srcOrd="2" destOrd="0" presId="urn:microsoft.com/office/officeart/2018/2/layout/IconLabelList"/>
    <dgm:cxn modelId="{43C64DB1-B90F-4878-9167-A28863CE89B6}" type="presParOf" srcId="{F4DE1F60-A5D8-4F1D-9716-8F39997D4039}" destId="{6A2CC5EF-0D34-4A3C-9676-8F377A8809DD}" srcOrd="0" destOrd="0" presId="urn:microsoft.com/office/officeart/2018/2/layout/IconLabelList"/>
    <dgm:cxn modelId="{DEBC10E4-8239-4BE2-9E8A-13867382FA67}" type="presParOf" srcId="{F4DE1F60-A5D8-4F1D-9716-8F39997D4039}" destId="{8C0F5BE7-0685-42BB-A5AC-7977A5B35387}" srcOrd="1" destOrd="0" presId="urn:microsoft.com/office/officeart/2018/2/layout/IconLabelList"/>
    <dgm:cxn modelId="{BACB109D-90D1-4673-9968-002D7C869D5E}" type="presParOf" srcId="{F4DE1F60-A5D8-4F1D-9716-8F39997D4039}" destId="{5B514139-C5E3-41F5-9F56-F4464D166196}" srcOrd="2" destOrd="0" presId="urn:microsoft.com/office/officeart/2018/2/layout/IconLabelList"/>
    <dgm:cxn modelId="{A45CFD3B-AAA0-417E-93E4-B910904126BD}" type="presParOf" srcId="{FFCA3BEB-0466-4E90-A398-30A3E7C832D0}" destId="{7B5F9406-0A78-4995-84D7-0F1BB3D88EB8}" srcOrd="3" destOrd="0" presId="urn:microsoft.com/office/officeart/2018/2/layout/IconLabelList"/>
    <dgm:cxn modelId="{3928FE58-D12A-4D07-9556-F5F4AD3B474F}" type="presParOf" srcId="{FFCA3BEB-0466-4E90-A398-30A3E7C832D0}" destId="{5F7CB53A-9142-4377-A0BB-68E4EB4185FA}" srcOrd="4" destOrd="0" presId="urn:microsoft.com/office/officeart/2018/2/layout/IconLabelList"/>
    <dgm:cxn modelId="{FF55D3E5-8BD0-4AD9-918E-F91A70705801}" type="presParOf" srcId="{5F7CB53A-9142-4377-A0BB-68E4EB4185FA}" destId="{D5755F31-617D-46BF-A3D8-9199F93DFF7B}" srcOrd="0" destOrd="0" presId="urn:microsoft.com/office/officeart/2018/2/layout/IconLabelList"/>
    <dgm:cxn modelId="{3E6A7C12-A669-4E5B-AB67-51A924C32B50}" type="presParOf" srcId="{5F7CB53A-9142-4377-A0BB-68E4EB4185FA}" destId="{789CAED2-16E6-4AF7-8F38-B7482855689F}" srcOrd="1" destOrd="0" presId="urn:microsoft.com/office/officeart/2018/2/layout/IconLabelList"/>
    <dgm:cxn modelId="{A993F586-F017-4D41-BAE9-37F018C08C72}" type="presParOf" srcId="{5F7CB53A-9142-4377-A0BB-68E4EB4185FA}" destId="{5CF12B60-7EEE-4133-BEE0-EA8A0D306607}" srcOrd="2" destOrd="0" presId="urn:microsoft.com/office/officeart/2018/2/layout/IconLabelList"/>
    <dgm:cxn modelId="{4311AC46-FA09-4439-AEC5-1EA610656E8B}" type="presParOf" srcId="{FFCA3BEB-0466-4E90-A398-30A3E7C832D0}" destId="{58328C61-E26A-47F5-91C1-77A37EAD7962}" srcOrd="5" destOrd="0" presId="urn:microsoft.com/office/officeart/2018/2/layout/IconLabelList"/>
    <dgm:cxn modelId="{920A98EE-9619-4C75-AA62-15959558B32B}" type="presParOf" srcId="{FFCA3BEB-0466-4E90-A398-30A3E7C832D0}" destId="{4653A46D-047B-41E5-B5A3-7F742259FC33}" srcOrd="6" destOrd="0" presId="urn:microsoft.com/office/officeart/2018/2/layout/IconLabelList"/>
    <dgm:cxn modelId="{28614326-C493-4AFB-9A96-B7314A6A1D5A}" type="presParOf" srcId="{4653A46D-047B-41E5-B5A3-7F742259FC33}" destId="{34E0B76D-555E-4583-9BC2-89D42FAE4FBE}" srcOrd="0" destOrd="0" presId="urn:microsoft.com/office/officeart/2018/2/layout/IconLabelList"/>
    <dgm:cxn modelId="{FC745CD4-BBFF-4EF9-9D87-29C83CCF7168}" type="presParOf" srcId="{4653A46D-047B-41E5-B5A3-7F742259FC33}" destId="{980934B4-3BEE-4996-ABA9-E9C669E6E05A}" srcOrd="1" destOrd="0" presId="urn:microsoft.com/office/officeart/2018/2/layout/IconLabelList"/>
    <dgm:cxn modelId="{9715BA95-15BB-4474-8FA8-A89FC17BF257}" type="presParOf" srcId="{4653A46D-047B-41E5-B5A3-7F742259FC33}" destId="{DC1C9CDD-6420-4A77-8FA9-47FEFC2821EC}" srcOrd="2" destOrd="0" presId="urn:microsoft.com/office/officeart/2018/2/layout/IconLabelList"/>
    <dgm:cxn modelId="{88165C5F-5C47-4703-8905-09D0957FF69F}" type="presParOf" srcId="{FFCA3BEB-0466-4E90-A398-30A3E7C832D0}" destId="{F5DF0A80-68F1-4B4D-893E-5557F5B7D8F3}" srcOrd="7" destOrd="0" presId="urn:microsoft.com/office/officeart/2018/2/layout/IconLabelList"/>
    <dgm:cxn modelId="{57EEFFA0-5542-4BCF-81C6-DEA4A18F5AE4}" type="presParOf" srcId="{FFCA3BEB-0466-4E90-A398-30A3E7C832D0}" destId="{26AE54C3-9888-4701-A6D3-924A1A037C0D}" srcOrd="8" destOrd="0" presId="urn:microsoft.com/office/officeart/2018/2/layout/IconLabelList"/>
    <dgm:cxn modelId="{FDE191A7-F06F-4365-BF94-5BF5AE3FC4DB}" type="presParOf" srcId="{26AE54C3-9888-4701-A6D3-924A1A037C0D}" destId="{38803F33-EDBD-4129-BB6F-42AC2A995A5F}" srcOrd="0" destOrd="0" presId="urn:microsoft.com/office/officeart/2018/2/layout/IconLabelList"/>
    <dgm:cxn modelId="{47BBAA0E-2DCD-4DD4-9B33-53871BA33116}" type="presParOf" srcId="{26AE54C3-9888-4701-A6D3-924A1A037C0D}" destId="{44AC4CD1-8B68-49F5-AF9C-86767E5B2025}" srcOrd="1" destOrd="0" presId="urn:microsoft.com/office/officeart/2018/2/layout/IconLabelList"/>
    <dgm:cxn modelId="{945DABA2-8678-4BE9-B519-BA49181DD37E}" type="presParOf" srcId="{26AE54C3-9888-4701-A6D3-924A1A037C0D}" destId="{F87EF0C1-0ABE-4D53-890E-3D9D5306D307}" srcOrd="2" destOrd="0" presId="urn:microsoft.com/office/officeart/2018/2/layout/IconLabelList"/>
    <dgm:cxn modelId="{D72047BC-366A-4BFB-8A63-AF0DC6B9A42A}" type="presParOf" srcId="{FFCA3BEB-0466-4E90-A398-30A3E7C832D0}" destId="{1465D171-86B2-44C5-907A-4E12DC9E91F1}" srcOrd="9" destOrd="0" presId="urn:microsoft.com/office/officeart/2018/2/layout/IconLabelList"/>
    <dgm:cxn modelId="{220125C2-C52B-4D43-B646-179BBB60C958}" type="presParOf" srcId="{FFCA3BEB-0466-4E90-A398-30A3E7C832D0}" destId="{C5B9F1DB-50C6-4CE5-B387-69B21A0B2C57}" srcOrd="10" destOrd="0" presId="urn:microsoft.com/office/officeart/2018/2/layout/IconLabelList"/>
    <dgm:cxn modelId="{8DC9D6D4-8B79-41A6-B139-EA916E5B62E3}" type="presParOf" srcId="{C5B9F1DB-50C6-4CE5-B387-69B21A0B2C57}" destId="{22E334C9-7F52-4503-B1F0-AC33C868691F}" srcOrd="0" destOrd="0" presId="urn:microsoft.com/office/officeart/2018/2/layout/IconLabelList"/>
    <dgm:cxn modelId="{8DC3E9F9-4402-4BB4-A248-436180695A36}" type="presParOf" srcId="{C5B9F1DB-50C6-4CE5-B387-69B21A0B2C57}" destId="{6B5DDA2D-4B74-4DE9-BD9F-0F4168AF1440}" srcOrd="1" destOrd="0" presId="urn:microsoft.com/office/officeart/2018/2/layout/IconLabelList"/>
    <dgm:cxn modelId="{3968C5FC-B193-41D1-A4E1-32BA35188BDD}" type="presParOf" srcId="{C5B9F1DB-50C6-4CE5-B387-69B21A0B2C57}" destId="{B99158ED-167D-4C6B-A78B-66E3B886AC9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F33532-C9DF-44A8-A7C7-CEC080D1D3FA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7A9897A-6D57-4478-A954-0C02035C5E03}">
      <dgm:prSet/>
      <dgm:spPr/>
      <dgm:t>
        <a:bodyPr/>
        <a:lstStyle/>
        <a:p>
          <a:r>
            <a:rPr lang="en-US" dirty="0"/>
            <a:t>A control system was created that simulates the real system of a concrete plant without using additional units, such as load modules and analog modules, due to their high cost.</a:t>
          </a:r>
        </a:p>
      </dgm:t>
    </dgm:pt>
    <dgm:pt modelId="{1EF68558-81F4-497F-B94C-F9C4760CEB63}" type="parTrans" cxnId="{8697F6D5-3460-4868-A448-0298E2BCE850}">
      <dgm:prSet/>
      <dgm:spPr/>
      <dgm:t>
        <a:bodyPr/>
        <a:lstStyle/>
        <a:p>
          <a:endParaRPr lang="en-US"/>
        </a:p>
      </dgm:t>
    </dgm:pt>
    <dgm:pt modelId="{122A10BD-F190-4D5C-8162-389D011D0650}" type="sibTrans" cxnId="{8697F6D5-3460-4868-A448-0298E2BCE850}">
      <dgm:prSet/>
      <dgm:spPr/>
      <dgm:t>
        <a:bodyPr/>
        <a:lstStyle/>
        <a:p>
          <a:endParaRPr lang="en-US"/>
        </a:p>
      </dgm:t>
    </dgm:pt>
    <dgm:pt modelId="{FB85B4F1-C90C-4248-B7E2-AB24CA2176E8}">
      <dgm:prSet/>
      <dgm:spPr/>
      <dgm:t>
        <a:bodyPr/>
        <a:lstStyle/>
        <a:p>
          <a:r>
            <a:rPr lang="en-US"/>
            <a:t>This method is used to test the system, inspect it, and experiment with its features.</a:t>
          </a:r>
        </a:p>
      </dgm:t>
    </dgm:pt>
    <dgm:pt modelId="{307AD35E-B110-4B9B-996F-53089D6E1F9B}" type="parTrans" cxnId="{AB3F3DC2-FCEA-4725-BD91-8B883D685B58}">
      <dgm:prSet/>
      <dgm:spPr/>
      <dgm:t>
        <a:bodyPr/>
        <a:lstStyle/>
        <a:p>
          <a:endParaRPr lang="en-US"/>
        </a:p>
      </dgm:t>
    </dgm:pt>
    <dgm:pt modelId="{68BE4376-D6A4-4674-A658-B0938B37F807}" type="sibTrans" cxnId="{AB3F3DC2-FCEA-4725-BD91-8B883D685B58}">
      <dgm:prSet/>
      <dgm:spPr/>
      <dgm:t>
        <a:bodyPr/>
        <a:lstStyle/>
        <a:p>
          <a:endParaRPr lang="en-US"/>
        </a:p>
      </dgm:t>
    </dgm:pt>
    <dgm:pt modelId="{3C6EAFF0-5B39-459A-B0C7-976D13C73A03}" type="pres">
      <dgm:prSet presAssocID="{A2F33532-C9DF-44A8-A7C7-CEC080D1D3FA}" presName="root" presStyleCnt="0">
        <dgm:presLayoutVars>
          <dgm:dir/>
          <dgm:resizeHandles val="exact"/>
        </dgm:presLayoutVars>
      </dgm:prSet>
      <dgm:spPr/>
    </dgm:pt>
    <dgm:pt modelId="{23301C3F-C58E-4E3C-B72F-70EEB40C06BC}" type="pres">
      <dgm:prSet presAssocID="{B7A9897A-6D57-4478-A954-0C02035C5E03}" presName="compNode" presStyleCnt="0"/>
      <dgm:spPr/>
    </dgm:pt>
    <dgm:pt modelId="{72818411-D79C-4EB1-A5AF-9D88DE55266A}" type="pres">
      <dgm:prSet presAssocID="{B7A9897A-6D57-4478-A954-0C02035C5E0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ement truck"/>
        </a:ext>
      </dgm:extLst>
    </dgm:pt>
    <dgm:pt modelId="{0CDD6381-FB79-4E06-8186-89CECC2AC4E4}" type="pres">
      <dgm:prSet presAssocID="{B7A9897A-6D57-4478-A954-0C02035C5E03}" presName="spaceRect" presStyleCnt="0"/>
      <dgm:spPr/>
    </dgm:pt>
    <dgm:pt modelId="{856B5D9A-E803-4221-A1BE-52F24AFCE1BC}" type="pres">
      <dgm:prSet presAssocID="{B7A9897A-6D57-4478-A954-0C02035C5E03}" presName="textRect" presStyleLbl="revTx" presStyleIdx="0" presStyleCnt="2">
        <dgm:presLayoutVars>
          <dgm:chMax val="1"/>
          <dgm:chPref val="1"/>
        </dgm:presLayoutVars>
      </dgm:prSet>
      <dgm:spPr/>
    </dgm:pt>
    <dgm:pt modelId="{843317AE-8B2B-4764-8E3D-E45FB8361A99}" type="pres">
      <dgm:prSet presAssocID="{122A10BD-F190-4D5C-8162-389D011D0650}" presName="sibTrans" presStyleCnt="0"/>
      <dgm:spPr/>
    </dgm:pt>
    <dgm:pt modelId="{36E8A384-5F05-4917-9A55-4C55EA427D16}" type="pres">
      <dgm:prSet presAssocID="{FB85B4F1-C90C-4248-B7E2-AB24CA2176E8}" presName="compNode" presStyleCnt="0"/>
      <dgm:spPr/>
    </dgm:pt>
    <dgm:pt modelId="{BA02F03C-42A8-49A5-BC00-D619A9A1B832}" type="pres">
      <dgm:prSet presAssocID="{FB85B4F1-C90C-4248-B7E2-AB24CA2176E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st tubes"/>
        </a:ext>
      </dgm:extLst>
    </dgm:pt>
    <dgm:pt modelId="{9390213D-30F6-4626-A8AF-6CBADA29D20A}" type="pres">
      <dgm:prSet presAssocID="{FB85B4F1-C90C-4248-B7E2-AB24CA2176E8}" presName="spaceRect" presStyleCnt="0"/>
      <dgm:spPr/>
    </dgm:pt>
    <dgm:pt modelId="{DFA41388-64AE-428C-8728-0AB5287EFC88}" type="pres">
      <dgm:prSet presAssocID="{FB85B4F1-C90C-4248-B7E2-AB24CA2176E8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B8D6909-1F2C-4B7E-A6FE-2231D0F93D1C}" type="presOf" srcId="{A2F33532-C9DF-44A8-A7C7-CEC080D1D3FA}" destId="{3C6EAFF0-5B39-459A-B0C7-976D13C73A03}" srcOrd="0" destOrd="0" presId="urn:microsoft.com/office/officeart/2018/2/layout/IconLabelList"/>
    <dgm:cxn modelId="{7889FB28-04CF-4CC1-BAF7-D62201DD3F5A}" type="presOf" srcId="{B7A9897A-6D57-4478-A954-0C02035C5E03}" destId="{856B5D9A-E803-4221-A1BE-52F24AFCE1BC}" srcOrd="0" destOrd="0" presId="urn:microsoft.com/office/officeart/2018/2/layout/IconLabelList"/>
    <dgm:cxn modelId="{6AE32699-3D95-4B39-9202-1C09ABF2F726}" type="presOf" srcId="{FB85B4F1-C90C-4248-B7E2-AB24CA2176E8}" destId="{DFA41388-64AE-428C-8728-0AB5287EFC88}" srcOrd="0" destOrd="0" presId="urn:microsoft.com/office/officeart/2018/2/layout/IconLabelList"/>
    <dgm:cxn modelId="{AB3F3DC2-FCEA-4725-BD91-8B883D685B58}" srcId="{A2F33532-C9DF-44A8-A7C7-CEC080D1D3FA}" destId="{FB85B4F1-C90C-4248-B7E2-AB24CA2176E8}" srcOrd="1" destOrd="0" parTransId="{307AD35E-B110-4B9B-996F-53089D6E1F9B}" sibTransId="{68BE4376-D6A4-4674-A658-B0938B37F807}"/>
    <dgm:cxn modelId="{8697F6D5-3460-4868-A448-0298E2BCE850}" srcId="{A2F33532-C9DF-44A8-A7C7-CEC080D1D3FA}" destId="{B7A9897A-6D57-4478-A954-0C02035C5E03}" srcOrd="0" destOrd="0" parTransId="{1EF68558-81F4-497F-B94C-F9C4760CEB63}" sibTransId="{122A10BD-F190-4D5C-8162-389D011D0650}"/>
    <dgm:cxn modelId="{C79B454D-CEEC-4C8C-B99C-C64EF6015551}" type="presParOf" srcId="{3C6EAFF0-5B39-459A-B0C7-976D13C73A03}" destId="{23301C3F-C58E-4E3C-B72F-70EEB40C06BC}" srcOrd="0" destOrd="0" presId="urn:microsoft.com/office/officeart/2018/2/layout/IconLabelList"/>
    <dgm:cxn modelId="{26C62D6B-4187-4295-9808-F4ABABB5523F}" type="presParOf" srcId="{23301C3F-C58E-4E3C-B72F-70EEB40C06BC}" destId="{72818411-D79C-4EB1-A5AF-9D88DE55266A}" srcOrd="0" destOrd="0" presId="urn:microsoft.com/office/officeart/2018/2/layout/IconLabelList"/>
    <dgm:cxn modelId="{DD2F1B28-8C09-4F1B-AA71-E9ABD6EDE9C8}" type="presParOf" srcId="{23301C3F-C58E-4E3C-B72F-70EEB40C06BC}" destId="{0CDD6381-FB79-4E06-8186-89CECC2AC4E4}" srcOrd="1" destOrd="0" presId="urn:microsoft.com/office/officeart/2018/2/layout/IconLabelList"/>
    <dgm:cxn modelId="{931FD165-6C38-46BC-A935-24830BCD9D70}" type="presParOf" srcId="{23301C3F-C58E-4E3C-B72F-70EEB40C06BC}" destId="{856B5D9A-E803-4221-A1BE-52F24AFCE1BC}" srcOrd="2" destOrd="0" presId="urn:microsoft.com/office/officeart/2018/2/layout/IconLabelList"/>
    <dgm:cxn modelId="{4D097E8C-FF7C-4C5E-A5B6-371E33D578CD}" type="presParOf" srcId="{3C6EAFF0-5B39-459A-B0C7-976D13C73A03}" destId="{843317AE-8B2B-4764-8E3D-E45FB8361A99}" srcOrd="1" destOrd="0" presId="urn:microsoft.com/office/officeart/2018/2/layout/IconLabelList"/>
    <dgm:cxn modelId="{66DFACBC-9E5E-483E-98BC-6229710BAB73}" type="presParOf" srcId="{3C6EAFF0-5B39-459A-B0C7-976D13C73A03}" destId="{36E8A384-5F05-4917-9A55-4C55EA427D16}" srcOrd="2" destOrd="0" presId="urn:microsoft.com/office/officeart/2018/2/layout/IconLabelList"/>
    <dgm:cxn modelId="{F0DAB283-DCE9-41A6-B28C-F34CAE6B2F46}" type="presParOf" srcId="{36E8A384-5F05-4917-9A55-4C55EA427D16}" destId="{BA02F03C-42A8-49A5-BC00-D619A9A1B832}" srcOrd="0" destOrd="0" presId="urn:microsoft.com/office/officeart/2018/2/layout/IconLabelList"/>
    <dgm:cxn modelId="{AEBB16EB-22AF-4AF9-BBA7-D01D23872B38}" type="presParOf" srcId="{36E8A384-5F05-4917-9A55-4C55EA427D16}" destId="{9390213D-30F6-4626-A8AF-6CBADA29D20A}" srcOrd="1" destOrd="0" presId="urn:microsoft.com/office/officeart/2018/2/layout/IconLabelList"/>
    <dgm:cxn modelId="{F3640B9E-36ED-4E29-B0C4-076A88C1B680}" type="presParOf" srcId="{36E8A384-5F05-4917-9A55-4C55EA427D16}" destId="{DFA41388-64AE-428C-8728-0AB5287EFC8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115F1-78A1-4827-95EF-19EA315D5B5F}">
      <dsp:nvSpPr>
        <dsp:cNvPr id="0" name=""/>
        <dsp:cNvSpPr/>
      </dsp:nvSpPr>
      <dsp:spPr>
        <a:xfrm>
          <a:off x="421398" y="1206020"/>
          <a:ext cx="688183" cy="6881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9B3A18-E472-4F5E-BF8C-687B1824C765}">
      <dsp:nvSpPr>
        <dsp:cNvPr id="0" name=""/>
        <dsp:cNvSpPr/>
      </dsp:nvSpPr>
      <dsp:spPr>
        <a:xfrm>
          <a:off x="841" y="2131136"/>
          <a:ext cx="1529296" cy="611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Enhance efficiency by streamlining processes</a:t>
          </a:r>
        </a:p>
      </dsp:txBody>
      <dsp:txXfrm>
        <a:off x="841" y="2131136"/>
        <a:ext cx="1529296" cy="611718"/>
      </dsp:txXfrm>
    </dsp:sp>
    <dsp:sp modelId="{6A2CC5EF-0D34-4A3C-9676-8F377A8809DD}">
      <dsp:nvSpPr>
        <dsp:cNvPr id="0" name=""/>
        <dsp:cNvSpPr/>
      </dsp:nvSpPr>
      <dsp:spPr>
        <a:xfrm>
          <a:off x="2218322" y="1206020"/>
          <a:ext cx="688183" cy="6881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14139-C5E3-41F5-9F56-F4464D166196}">
      <dsp:nvSpPr>
        <dsp:cNvPr id="0" name=""/>
        <dsp:cNvSpPr/>
      </dsp:nvSpPr>
      <dsp:spPr>
        <a:xfrm>
          <a:off x="1797765" y="2131136"/>
          <a:ext cx="1529296" cy="611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improving accuracy</a:t>
          </a:r>
        </a:p>
      </dsp:txBody>
      <dsp:txXfrm>
        <a:off x="1797765" y="2131136"/>
        <a:ext cx="1529296" cy="611718"/>
      </dsp:txXfrm>
    </dsp:sp>
    <dsp:sp modelId="{D5755F31-617D-46BF-A3D8-9199F93DFF7B}">
      <dsp:nvSpPr>
        <dsp:cNvPr id="0" name=""/>
        <dsp:cNvSpPr/>
      </dsp:nvSpPr>
      <dsp:spPr>
        <a:xfrm>
          <a:off x="4015246" y="1206020"/>
          <a:ext cx="688183" cy="6881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F12B60-7EEE-4133-BEE0-EA8A0D306607}">
      <dsp:nvSpPr>
        <dsp:cNvPr id="0" name=""/>
        <dsp:cNvSpPr/>
      </dsp:nvSpPr>
      <dsp:spPr>
        <a:xfrm>
          <a:off x="3594689" y="2131136"/>
          <a:ext cx="1529296" cy="611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reducing costs</a:t>
          </a:r>
        </a:p>
      </dsp:txBody>
      <dsp:txXfrm>
        <a:off x="3594689" y="2131136"/>
        <a:ext cx="1529296" cy="611718"/>
      </dsp:txXfrm>
    </dsp:sp>
    <dsp:sp modelId="{34E0B76D-555E-4583-9BC2-89D42FAE4FBE}">
      <dsp:nvSpPr>
        <dsp:cNvPr id="0" name=""/>
        <dsp:cNvSpPr/>
      </dsp:nvSpPr>
      <dsp:spPr>
        <a:xfrm>
          <a:off x="5812170" y="1206020"/>
          <a:ext cx="688183" cy="68818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1C9CDD-6420-4A77-8FA9-47FEFC2821EC}">
      <dsp:nvSpPr>
        <dsp:cNvPr id="0" name=""/>
        <dsp:cNvSpPr/>
      </dsp:nvSpPr>
      <dsp:spPr>
        <a:xfrm>
          <a:off x="5391613" y="2131136"/>
          <a:ext cx="1529296" cy="611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ensuring consistent quality</a:t>
          </a:r>
        </a:p>
      </dsp:txBody>
      <dsp:txXfrm>
        <a:off x="5391613" y="2131136"/>
        <a:ext cx="1529296" cy="611718"/>
      </dsp:txXfrm>
    </dsp:sp>
    <dsp:sp modelId="{38803F33-EDBD-4129-BB6F-42AC2A995A5F}">
      <dsp:nvSpPr>
        <dsp:cNvPr id="0" name=""/>
        <dsp:cNvSpPr/>
      </dsp:nvSpPr>
      <dsp:spPr>
        <a:xfrm>
          <a:off x="7609093" y="1206020"/>
          <a:ext cx="688183" cy="68818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7EF0C1-0ABE-4D53-890E-3D9D5306D307}">
      <dsp:nvSpPr>
        <dsp:cNvPr id="0" name=""/>
        <dsp:cNvSpPr/>
      </dsp:nvSpPr>
      <dsp:spPr>
        <a:xfrm>
          <a:off x="7188537" y="2131136"/>
          <a:ext cx="1529296" cy="611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increasing safety</a:t>
          </a:r>
        </a:p>
      </dsp:txBody>
      <dsp:txXfrm>
        <a:off x="7188537" y="2131136"/>
        <a:ext cx="1529296" cy="611718"/>
      </dsp:txXfrm>
    </dsp:sp>
    <dsp:sp modelId="{22E334C9-7F52-4503-B1F0-AC33C868691F}">
      <dsp:nvSpPr>
        <dsp:cNvPr id="0" name=""/>
        <dsp:cNvSpPr/>
      </dsp:nvSpPr>
      <dsp:spPr>
        <a:xfrm>
          <a:off x="9406017" y="1206020"/>
          <a:ext cx="688183" cy="68818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9158ED-167D-4C6B-A78B-66E3B886AC91}">
      <dsp:nvSpPr>
        <dsp:cNvPr id="0" name=""/>
        <dsp:cNvSpPr/>
      </dsp:nvSpPr>
      <dsp:spPr>
        <a:xfrm>
          <a:off x="8985461" y="2131136"/>
          <a:ext cx="1529296" cy="611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enabling remote monitoring and control</a:t>
          </a:r>
        </a:p>
      </dsp:txBody>
      <dsp:txXfrm>
        <a:off x="8985461" y="2131136"/>
        <a:ext cx="1529296" cy="6117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818411-D79C-4EB1-A5AF-9D88DE55266A}">
      <dsp:nvSpPr>
        <dsp:cNvPr id="0" name=""/>
        <dsp:cNvSpPr/>
      </dsp:nvSpPr>
      <dsp:spPr>
        <a:xfrm>
          <a:off x="1747800" y="1244950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B5D9A-E803-4221-A1BE-52F24AFCE1BC}">
      <dsp:nvSpPr>
        <dsp:cNvPr id="0" name=""/>
        <dsp:cNvSpPr/>
      </dsp:nvSpPr>
      <dsp:spPr>
        <a:xfrm>
          <a:off x="559800" y="3659205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 control system was created that simulates the real system of a concrete plant without using additional units, such as load modules and analog modules, due to their high cost.</a:t>
          </a:r>
        </a:p>
      </dsp:txBody>
      <dsp:txXfrm>
        <a:off x="559800" y="3659205"/>
        <a:ext cx="4320000" cy="720000"/>
      </dsp:txXfrm>
    </dsp:sp>
    <dsp:sp modelId="{BA02F03C-42A8-49A5-BC00-D619A9A1B832}">
      <dsp:nvSpPr>
        <dsp:cNvPr id="0" name=""/>
        <dsp:cNvSpPr/>
      </dsp:nvSpPr>
      <dsp:spPr>
        <a:xfrm>
          <a:off x="6823800" y="1244950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A41388-64AE-428C-8728-0AB5287EFC88}">
      <dsp:nvSpPr>
        <dsp:cNvPr id="0" name=""/>
        <dsp:cNvSpPr/>
      </dsp:nvSpPr>
      <dsp:spPr>
        <a:xfrm>
          <a:off x="5635800" y="3659205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This method is used to test the system, inspect it, and experiment with its features.</a:t>
          </a:r>
        </a:p>
      </dsp:txBody>
      <dsp:txXfrm>
        <a:off x="5635800" y="3659205"/>
        <a:ext cx="432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5B198-7324-4BB6-87B8-3D710E138056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7F492-8FA4-45E7-974A-8F12CB892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79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7F492-8FA4-45E7-974A-8F12CB892E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43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76DA4-BBB1-1587-E92E-FB8F6BFF6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C34765-0CAC-76CD-C309-150B2EF86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3BD44-3B86-5772-2904-D970EA6D8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11C88-0AD2-0079-40D9-D2DB203B1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F7F5B-98B9-E7DB-2A35-035AB7AC1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3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BEC37-BEF2-E495-C443-0CCCC2E3A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89BE7-8E56-BDD0-F232-FA13F63EBE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2210D-452B-D9DA-0843-0456701B1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35305-B874-229E-C175-04C2E1768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7D804-16F0-0BD9-3815-8E663DB02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5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89BE47-F980-78A4-72BC-AC7208C1B2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3EE592-63CC-C613-49AB-62E8928B74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18024-54BD-D879-3B41-A1DF60F1F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11295-8476-800C-8310-7C3278666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DFE93-95BB-3E91-CD1F-F318C5739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41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448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52741-AE7F-C6D7-3AFF-40CCAA586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F0793-0838-AA68-CA1F-18CC9AF2B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AA153-6730-46FE-1BF2-47C41DB95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6DFE0-E3FF-28B0-2EAD-ED88AA73C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054B0-D56B-7735-7D7C-8036AEA5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5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80AA-CB4C-4218-87AE-B9538E442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4FAAC-2514-E340-EA1E-482C22F15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67E81-7728-93E3-A465-1E05BB2D9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CCB1F-A9A3-F1BE-67B5-513A5DB02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043A0-384F-2852-E10C-A3D686AB3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ECE9B-2F81-E254-D90B-CD9C96775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D5AB5-76FD-2FFE-7ED3-3CD029AA13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C44C22-8D5C-7950-C389-6AAE91BD3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E3B2D4-8020-A37F-B7CF-9B20DDD68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A7EF1-9E6E-F6C6-3BFA-839BCC0B2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106DF7-BC34-E30C-9EC4-46BADAC3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2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8FDDD-E060-CFA6-ED7C-8CC058FA9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AE30CD-ABC5-E8D0-5506-6403E7B77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D93AAA-1CCB-BCCF-3C60-B1298BB65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1687B8-842C-6C48-90FA-A8A9DE547C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6A5F67-7F97-799D-0FA8-20429754C4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8595D2-D6D4-F68E-EEC1-3FAA8B75F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D3151B-11A7-80B3-4A36-6908BC5E2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428AF8-2BF9-67EE-B55F-432768EDE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8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BF9A4-0BCD-128D-40C1-38628C1A5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A61C9-746E-79E0-48E0-A4C76E21B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57FDC-CD97-DAC2-CB64-FFB34B4B6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68D64-ECFF-F36E-EACB-36FC2B28E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7C8BDD-CC96-BC2E-B842-9A2B64FD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86B672-0722-5F18-5C76-4B1905904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62204-C8FF-9940-63FB-29310DE0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0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19921-639D-297C-088F-DEFC2F555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3659D-E101-2EA0-5B08-91FA51C7B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04545D-4C36-771C-9B02-EFB7483113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CA321-4CF3-DB6C-9A4F-E8BD5E224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2777B-1529-6048-28E0-B6F201132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E7CC46-7D69-62C5-4B5C-644BB3104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6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A6B52-9292-893A-AA2E-849CB5232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532AE6-9310-ADBF-312D-D1319DE190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ECAF3F-61E4-DFB7-42C3-58A9BB271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15489-D77B-540A-86B2-17EED413F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29ADD4-EA6C-046F-0448-98E8C5FAE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B4D60D-9B09-FD07-7B3C-0B6521895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21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743275-E9F2-3F2B-6ACF-23E101812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CAEB9-DA31-FF86-8D73-9762143FE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1CC86-14A1-561D-53AF-D03BF1A1E6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A747D-2962-4BD2-99F8-497C83925D58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D59A9-BCB9-29FF-47BB-C4A71A96F7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50463-E4EB-4BA3-BA50-C561673CF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6E0D9-576F-4A4D-AA8F-75F611EEB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63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E7AC69-B030-1D32-4951-D05EEE5255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pPr algn="l"/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Smart ready-mix concrete plant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407580-3143-7D6E-7267-483C90EF3E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pPr algn="l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Prepared by: Ameer Salam </a:t>
            </a:r>
          </a:p>
          <a:p>
            <a:pPr algn="l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                    Mosab Bani jaber </a:t>
            </a:r>
          </a:p>
          <a:p>
            <a:pPr algn="l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Supervisor: Dr. Samer Mayaleh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Yellow and white truck">
            <a:extLst>
              <a:ext uri="{FF2B5EF4-FFF2-40B4-BE49-F238E27FC236}">
                <a16:creationId xmlns:a16="http://schemas.microsoft.com/office/drawing/2014/main" id="{87CFEADB-D04A-1FF1-6F6C-A06BAE88CB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03" r="35965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19C759-EE3E-C904-B05D-EA0A7DF65C6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882" y="-9144"/>
            <a:ext cx="3339626" cy="2690200"/>
          </a:xfrm>
          <a:prstGeom prst="ellipse">
            <a:avLst/>
          </a:prstGeom>
          <a:ln w="3175" cap="rnd">
            <a:solidFill>
              <a:srgbClr val="92D050"/>
            </a:solidFill>
            <a:prstDash val="sysDot"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171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E09A85-06BE-8EEE-7326-2AB1285D6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Objectives</a:t>
            </a:r>
            <a:endParaRPr lang="en-US" sz="5400" dirty="0"/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0553E8A-C67A-CEE1-7321-C1636D3A90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468970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9928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4FE2F9-85A7-6AB8-F146-FDDFF5295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5200" kern="1200">
                <a:latin typeface="+mj-lt"/>
                <a:ea typeface="+mj-ea"/>
                <a:cs typeface="+mj-cs"/>
              </a:rPr>
              <a:t>Methodology </a:t>
            </a:r>
          </a:p>
        </p:txBody>
      </p:sp>
      <p:graphicFrame>
        <p:nvGraphicFramePr>
          <p:cNvPr id="37" name="Content Placeholder 8">
            <a:extLst>
              <a:ext uri="{FF2B5EF4-FFF2-40B4-BE49-F238E27FC236}">
                <a16:creationId xmlns:a16="http://schemas.microsoft.com/office/drawing/2014/main" id="{D5E50F22-9B2C-2418-0FAB-4370DB6A8D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164393"/>
              </p:ext>
            </p:extLst>
          </p:nvPr>
        </p:nvGraphicFramePr>
        <p:xfrm>
          <a:off x="838200" y="557188"/>
          <a:ext cx="10515600" cy="5624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017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2481EA-A39A-C285-D503-4620E19AD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900" b="1" i="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Interface design for Control and Monitoring (SCADA)</a:t>
            </a:r>
            <a:br>
              <a:rPr lang="en-US" sz="2900" b="1" i="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br>
              <a:rPr lang="en-US" sz="29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9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8CEC2-8B02-4F4F-87C3-D80329F5B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1684" y="1670857"/>
            <a:ext cx="10178934" cy="5579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factory control interface was created using DIA View software.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7667955-DAEC-8BC4-B579-34B21A6919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" r="7079" b="2"/>
          <a:stretch/>
        </p:blipFill>
        <p:spPr bwMode="auto">
          <a:xfrm>
            <a:off x="1" y="3356043"/>
            <a:ext cx="4231532" cy="3218378"/>
          </a:xfrm>
          <a:prstGeom prst="rect">
            <a:avLst/>
          </a:prstGeom>
          <a:noFill/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9CED0974-FDA7-896B-51D9-9B48D6D68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264" y="3356043"/>
            <a:ext cx="7636481" cy="321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8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22479A-4BA0-4542-B059-2DB155FFC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/>
              <a:t>Chosen PLC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CE846-BDDE-2A0B-6DDE-F9876D0FF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2547479"/>
            <a:ext cx="6090877" cy="3768107"/>
          </a:xfrm>
        </p:spPr>
        <p:txBody>
          <a:bodyPr anchor="t"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DVP-14 SS2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Economic and Compact PLC. Max. 480 I/O points: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Adopts 32-bit CPU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Program capacity: 8k steps/Data register: 5k words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Higher execution speed compared to the \</a:t>
            </a:r>
            <a:r>
              <a:rPr lang="ar-SA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competition: LD: 0.35μς, ΜΟΥ: 3.4με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Built-in RS-232 and RS-485 ports (Master/Slave)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Supports standard MODBUS ASCII/RTU protocol </a:t>
            </a:r>
            <a:r>
              <a:rPr lang="ar-SA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PLC Link function</a:t>
            </a:r>
          </a:p>
          <a:p>
            <a:pPr marL="0" indent="0">
              <a:buNone/>
            </a:pPr>
            <a:endParaRPr lang="en-US" sz="15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C481CC-4705-B8EB-530E-551E90D19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98828" y="640080"/>
            <a:ext cx="1659408" cy="5577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9985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A7F8A95B-8B0C-A315-7844-B3375BB876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934466"/>
            <a:ext cx="10905066" cy="498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76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EA821-2A9B-F156-E58C-F8F174301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Serial Communications</a:t>
            </a:r>
            <a:endParaRPr lang="en-US" sz="36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435BAEA-44BA-D621-BD71-B7CD56C6FB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8877" y="1864536"/>
            <a:ext cx="889108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97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01F16D-B3CA-1ED9-A135-C18B8D9B5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/>
              <a:t>The difference between</a:t>
            </a:r>
            <a:r>
              <a:rPr lang="ar-SA" sz="4200"/>
              <a:t> </a:t>
            </a:r>
            <a:r>
              <a:rPr lang="en-US" sz="4200"/>
              <a:t>RS-485 and RS-232 :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D695234-2DE4-D35D-159F-597FBBBA59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688785"/>
              </p:ext>
            </p:extLst>
          </p:nvPr>
        </p:nvGraphicFramePr>
        <p:xfrm>
          <a:off x="838200" y="2250280"/>
          <a:ext cx="10515600" cy="4050799"/>
        </p:xfrm>
        <a:graphic>
          <a:graphicData uri="http://schemas.openxmlformats.org/drawingml/2006/table">
            <a:tbl>
              <a:tblPr firstRow="1" bandRow="1">
                <a:solidFill>
                  <a:srgbClr val="F7F7F7"/>
                </a:solidFill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58218401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49883161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793907241"/>
                    </a:ext>
                  </a:extLst>
                </a:gridCol>
              </a:tblGrid>
              <a:tr h="493777">
                <a:tc>
                  <a:txBody>
                    <a:bodyPr/>
                    <a:lstStyle/>
                    <a:p>
                      <a:pPr algn="ctr"/>
                      <a:r>
                        <a:rPr lang="en-US" sz="2400" b="1" cap="all" spc="60" dirty="0">
                          <a:solidFill>
                            <a:schemeClr val="tx1"/>
                          </a:solidFill>
                        </a:rPr>
                        <a:t>The feature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cap="all" spc="60" dirty="0">
                          <a:solidFill>
                            <a:schemeClr val="tx1"/>
                          </a:solidFill>
                        </a:rPr>
                        <a:t>RS-485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cap="all" spc="60" dirty="0">
                          <a:solidFill>
                            <a:schemeClr val="tx1"/>
                          </a:solidFill>
                        </a:rPr>
                        <a:t>RS-232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9352655"/>
                  </a:ext>
                </a:extLst>
              </a:tr>
              <a:tr h="661417"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Definition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Multi-point communication standard	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Single-ended communication standard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087744"/>
                  </a:ext>
                </a:extLst>
              </a:tr>
              <a:tr h="417577"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Wiring	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Differential (twisted pair)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Single-ended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557433"/>
                  </a:ext>
                </a:extLst>
              </a:tr>
              <a:tr h="417577"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Maximum Cable Length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Up to 1200 meters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up to 20 meters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474498"/>
                  </a:ext>
                </a:extLst>
              </a:tr>
              <a:tr h="417577"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Maximum Data Rate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Up to 50 Mbps (for short distances)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Up to 20 Kbps (for short distances)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031445"/>
                  </a:ext>
                </a:extLst>
              </a:tr>
              <a:tr h="417577"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Noise Immunity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Low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227835"/>
                  </a:ext>
                </a:extLst>
              </a:tr>
              <a:tr h="417577"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Voltage Levels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(±1.5 to ±6)V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(±5 to ±15)V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426634"/>
                  </a:ext>
                </a:extLst>
              </a:tr>
              <a:tr h="661417"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Number of Devices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>
                          <a:solidFill>
                            <a:schemeClr val="tx1"/>
                          </a:solidFill>
                        </a:rPr>
                        <a:t>Up to 32 Master and 32 Slave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cap="none" spc="0" dirty="0">
                          <a:solidFill>
                            <a:schemeClr val="tx1"/>
                          </a:solidFill>
                        </a:rPr>
                        <a:t>Typically one transmitter and one receiver</a:t>
                      </a:r>
                    </a:p>
                  </a:txBody>
                  <a:tcPr marB="9144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222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9510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9A320C9-9735-4D13-8279-C1C674841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2544CF4-9B52-4A7B-A4B3-88C72729B7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7126"/>
            <a:ext cx="11167447" cy="2018806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75862C5-5C00-4421-BC7B-9B7B86DBC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6755CC-AECE-50A6-FBEB-11DE061C5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US" sz="4000"/>
              <a:t>The difference between</a:t>
            </a:r>
            <a:r>
              <a:rPr lang="ar-SA" sz="4000"/>
              <a:t> </a:t>
            </a:r>
            <a:r>
              <a:rPr lang="en-US" sz="4000"/>
              <a:t>RTU and ASCII: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9440EF-9BE9-4AE9-8C28-00B02296C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BD5D131-2662-3A7F-1B49-40862B021A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770994"/>
              </p:ext>
            </p:extLst>
          </p:nvPr>
        </p:nvGraphicFramePr>
        <p:xfrm>
          <a:off x="1115568" y="2370266"/>
          <a:ext cx="10168129" cy="3792840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2956391">
                  <a:extLst>
                    <a:ext uri="{9D8B030D-6E8A-4147-A177-3AD203B41FA5}">
                      <a16:colId xmlns:a16="http://schemas.microsoft.com/office/drawing/2014/main" val="466255434"/>
                    </a:ext>
                  </a:extLst>
                </a:gridCol>
                <a:gridCol w="3078612">
                  <a:extLst>
                    <a:ext uri="{9D8B030D-6E8A-4147-A177-3AD203B41FA5}">
                      <a16:colId xmlns:a16="http://schemas.microsoft.com/office/drawing/2014/main" val="2771296186"/>
                    </a:ext>
                  </a:extLst>
                </a:gridCol>
                <a:gridCol w="4133126">
                  <a:extLst>
                    <a:ext uri="{9D8B030D-6E8A-4147-A177-3AD203B41FA5}">
                      <a16:colId xmlns:a16="http://schemas.microsoft.com/office/drawing/2014/main" val="1206566542"/>
                    </a:ext>
                  </a:extLst>
                </a:gridCol>
              </a:tblGrid>
              <a:tr h="780397">
                <a:tc>
                  <a:txBody>
                    <a:bodyPr/>
                    <a:lstStyle/>
                    <a:p>
                      <a:pPr algn="ctr"/>
                      <a:r>
                        <a:rPr lang="en-US" sz="2900" b="1" cap="none" spc="0">
                          <a:solidFill>
                            <a:schemeClr val="tx1"/>
                          </a:solidFill>
                        </a:rPr>
                        <a:t>The feature</a:t>
                      </a:r>
                    </a:p>
                  </a:txBody>
                  <a:tcPr marL="114604" marR="163720" marT="32744" marB="245579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900" b="1" cap="none" spc="0">
                          <a:solidFill>
                            <a:schemeClr val="tx1"/>
                          </a:solidFill>
                        </a:rPr>
                        <a:t>RTU</a:t>
                      </a:r>
                    </a:p>
                  </a:txBody>
                  <a:tcPr marL="114604" marR="163720" marT="32744" marB="245579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900" b="1" cap="none" spc="0">
                          <a:solidFill>
                            <a:schemeClr val="tx1"/>
                          </a:solidFill>
                        </a:rPr>
                        <a:t>ASCII</a:t>
                      </a:r>
                    </a:p>
                  </a:txBody>
                  <a:tcPr marL="114604" marR="163720" marT="32744" marB="245579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277843"/>
                  </a:ext>
                </a:extLst>
              </a:tr>
              <a:tr h="671251"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Data format</a:t>
                      </a:r>
                    </a:p>
                  </a:txBody>
                  <a:tcPr marL="114604" marR="163720" marT="32744" marB="245579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Binary</a:t>
                      </a:r>
                    </a:p>
                  </a:txBody>
                  <a:tcPr marL="114604" marR="163720" marT="32744" marB="2455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Text-based (human-readable)</a:t>
                      </a:r>
                    </a:p>
                  </a:txBody>
                  <a:tcPr marL="114604" marR="163720" marT="32744" marB="2455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0986075"/>
                  </a:ext>
                </a:extLst>
              </a:tr>
              <a:tr h="6712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Transmission Speed</a:t>
                      </a:r>
                    </a:p>
                  </a:txBody>
                  <a:tcPr marL="114604" marR="163720" marT="32744" marB="245579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Faster</a:t>
                      </a:r>
                    </a:p>
                  </a:txBody>
                  <a:tcPr marL="114604" marR="163720" marT="32744" marB="2455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Slower</a:t>
                      </a:r>
                    </a:p>
                  </a:txBody>
                  <a:tcPr marL="114604" marR="163720" marT="32744" marB="2455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53398"/>
                  </a:ext>
                </a:extLst>
              </a:tr>
              <a:tr h="671251"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Error Rate</a:t>
                      </a:r>
                    </a:p>
                  </a:txBody>
                  <a:tcPr marL="114604" marR="163720" marT="32744" marB="245579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More</a:t>
                      </a:r>
                    </a:p>
                  </a:txBody>
                  <a:tcPr marL="114604" marR="163720" marT="32744" marB="2455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   less	</a:t>
                      </a:r>
                    </a:p>
                  </a:txBody>
                  <a:tcPr marL="114604" marR="163720" marT="32744" marB="2455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700759"/>
                  </a:ext>
                </a:extLst>
              </a:tr>
              <a:tr h="998690"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Applications</a:t>
                      </a:r>
                    </a:p>
                  </a:txBody>
                  <a:tcPr marL="114604" marR="163720" marT="32744" marB="245579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>
                          <a:solidFill>
                            <a:schemeClr val="tx1"/>
                          </a:solidFill>
                        </a:rPr>
                        <a:t>Industrial automation, harsh environments</a:t>
                      </a:r>
                    </a:p>
                  </a:txBody>
                  <a:tcPr marL="114604" marR="163720" marT="32744" marB="2455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cap="none" spc="0" dirty="0">
                          <a:solidFill>
                            <a:schemeClr val="tx1"/>
                          </a:solidFill>
                        </a:rPr>
                        <a:t>development</a:t>
                      </a:r>
                    </a:p>
                  </a:txBody>
                  <a:tcPr marL="114604" marR="163720" marT="32744" marB="2455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937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565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96C8BAF-68F3-4B78-B238-35DF5D8656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4CD6D0-5A87-4BA2-A13A-0E40511C3C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4774" y="699565"/>
            <a:ext cx="3553132" cy="5156200"/>
            <a:chOff x="7807230" y="2012810"/>
            <a:chExt cx="3251252" cy="345986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877EAC0-2063-444D-8EE9-72FED2E03B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C155BF8-661A-4F4A-B4EC-923105C69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device&#10;&#10;Description automatically generated">
            <a:extLst>
              <a:ext uri="{FF2B5EF4-FFF2-40B4-BE49-F238E27FC236}">
                <a16:creationId xmlns:a16="http://schemas.microsoft.com/office/drawing/2014/main" id="{DB6EA5B2-0AEB-C23D-845B-05D307CF4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52" y="872793"/>
            <a:ext cx="1863775" cy="4809744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9537076-EF48-4F72-9164-FD8260D55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19434" y="699565"/>
            <a:ext cx="3553132" cy="5156200"/>
            <a:chOff x="7807230" y="2012810"/>
            <a:chExt cx="3251252" cy="345986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89673CB-C48B-4D05-B6E4-B88CD5BAA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6C31A20-B341-476E-8C04-A26C87E1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 descr="A black and yellow cable&#10;&#10;Description automatically generated">
            <a:extLst>
              <a:ext uri="{FF2B5EF4-FFF2-40B4-BE49-F238E27FC236}">
                <a16:creationId xmlns:a16="http://schemas.microsoft.com/office/drawing/2014/main" id="{7DFE0A66-C8B2-318F-AEA4-2504E755C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3" y="1672893"/>
            <a:ext cx="3209544" cy="3209544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6EFC3492-86BD-4D75-B5B4-C2DBFE0BD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104093" y="699565"/>
            <a:ext cx="3553132" cy="5156200"/>
            <a:chOff x="7807230" y="2012810"/>
            <a:chExt cx="3251252" cy="345986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72E5074-2516-4705-BFF1-F508394A0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259E4C-F24C-4180-AEC3-76255D535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 descr="A collection of electronic devices&#10;&#10;Description automatically generated">
            <a:extLst>
              <a:ext uri="{FF2B5EF4-FFF2-40B4-BE49-F238E27FC236}">
                <a16:creationId xmlns:a16="http://schemas.microsoft.com/office/drawing/2014/main" id="{E009D460-0186-724D-734A-AB8A6F2C4B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87" y="2354921"/>
            <a:ext cx="3209544" cy="184548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E359188-BD43-7BBF-E192-21BDF5722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7413" y="1525270"/>
            <a:ext cx="1189383" cy="52994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u="sng" dirty="0">
                <a:solidFill>
                  <a:schemeClr val="accent2"/>
                </a:solidFill>
              </a:rPr>
              <a:t>RS-232</a:t>
            </a:r>
          </a:p>
        </p:txBody>
      </p:sp>
    </p:spTree>
    <p:extLst>
      <p:ext uri="{BB962C8B-B14F-4D97-AF65-F5344CB8AC3E}">
        <p14:creationId xmlns:p14="http://schemas.microsoft.com/office/powerpoint/2010/main" val="1660898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ED9ED0-7B24-D958-C6BF-6C3544FA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2600" dirty="0"/>
              <a:t>Future work </a:t>
            </a:r>
            <a:br>
              <a:rPr lang="en-US" sz="2600" dirty="0"/>
            </a:br>
            <a:endParaRPr lang="en-US" sz="1200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6A3D6-21FB-B7CB-D3AC-C69357DA8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/>
              <a:t>Future work includes:</a:t>
            </a:r>
          </a:p>
          <a:p>
            <a:r>
              <a:rPr lang="en-US" sz="1500" dirty="0"/>
              <a:t>Developing the SCADA program and programming the PLC for the ready-mixed concrete control system.</a:t>
            </a:r>
          </a:p>
          <a:p>
            <a:r>
              <a:rPr lang="en-US" sz="1500" dirty="0"/>
              <a:t>Utilizing load cell units and adding an analog unit to network sensors like Moisture Sensors and RFID Sensors.</a:t>
            </a:r>
          </a:p>
          <a:p>
            <a:r>
              <a:rPr lang="en-US" sz="1500" dirty="0"/>
              <a:t>Employing the latest AI and machine learning technologies to optimize the control system efficiency.</a:t>
            </a:r>
          </a:p>
          <a:p>
            <a:r>
              <a:rPr lang="en-US" sz="1500" dirty="0"/>
              <a:t>Designing a user-friendly SCADA interface for easy operation and monitoring, with multiple communication options for different clients</a:t>
            </a:r>
          </a:p>
          <a:p>
            <a:pPr marL="0" indent="0">
              <a:buNone/>
            </a:pPr>
            <a:r>
              <a:rPr lang="en-US" sz="1500" dirty="0"/>
              <a:t>Enhancements will focus on:</a:t>
            </a:r>
          </a:p>
          <a:p>
            <a:r>
              <a:rPr lang="en-US" sz="1500" dirty="0"/>
              <a:t>Real-time data acquisition and analysis for predictive maintenance and reduced downtime.</a:t>
            </a:r>
          </a:p>
          <a:p>
            <a:r>
              <a:rPr lang="en-US" sz="1500" dirty="0"/>
              <a:t>Integration with cloud services for remote monitoring and control worldwide.</a:t>
            </a:r>
          </a:p>
          <a:p>
            <a:r>
              <a:rPr lang="en-US" sz="1500" dirty="0"/>
              <a:t>Supporting mobile device compatibility for operational flexibility.</a:t>
            </a:r>
          </a:p>
        </p:txBody>
      </p:sp>
    </p:spTree>
    <p:extLst>
      <p:ext uri="{BB962C8B-B14F-4D97-AF65-F5344CB8AC3E}">
        <p14:creationId xmlns:p14="http://schemas.microsoft.com/office/powerpoint/2010/main" val="547722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40BDA5-475A-F11C-6F84-0B60D211A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Introduction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84DB8BE-5D87-0478-2E14-7D336DE0844C}"/>
              </a:ext>
            </a:extLst>
          </p:cNvPr>
          <p:cNvSpPr txBox="1">
            <a:spLocks/>
          </p:cNvSpPr>
          <p:nvPr/>
        </p:nvSpPr>
        <p:spPr>
          <a:xfrm>
            <a:off x="411480" y="2684095"/>
            <a:ext cx="4443154" cy="3492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  The concrete industry is important globally, especially in Palestine, where it is vital for infrastructure and reconstruction projects, contributing to the economy and creating job opportunities.</a:t>
            </a:r>
          </a:p>
          <a:p>
            <a:pPr marL="0" indent="0">
              <a:buNone/>
            </a:pPr>
            <a:endParaRPr lang="ar-SA" sz="1800" dirty="0"/>
          </a:p>
          <a:p>
            <a:pPr marL="0" indent="0">
              <a:buNone/>
            </a:pPr>
            <a:r>
              <a:rPr lang="en-US" sz="1800" dirty="0"/>
              <a:t>  The following graph shows the percentages of factories in each region in Palestine.</a:t>
            </a: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91D1F8F3-0B22-BF5D-205D-6852DC278C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3180218"/>
              </p:ext>
            </p:extLst>
          </p:nvPr>
        </p:nvGraphicFramePr>
        <p:xfrm>
          <a:off x="5385816" y="625683"/>
          <a:ext cx="6440424" cy="55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8228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BEDB01E6-578A-462F-BF32-C2C3AA7DEEA1}"/>
              </a:ext>
            </a:extLst>
          </p:cNvPr>
          <p:cNvGrpSpPr/>
          <p:nvPr/>
        </p:nvGrpSpPr>
        <p:grpSpPr>
          <a:xfrm>
            <a:off x="3853273" y="1699781"/>
            <a:ext cx="4118114" cy="2453928"/>
            <a:chOff x="7981066" y="2575110"/>
            <a:chExt cx="1017088" cy="1215057"/>
          </a:xfrm>
          <a:solidFill>
            <a:schemeClr val="accent1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686EFE8-A78C-4299-840D-6FDC52CBF015}"/>
                </a:ext>
              </a:extLst>
            </p:cNvPr>
            <p:cNvSpPr/>
            <p:nvPr/>
          </p:nvSpPr>
          <p:spPr>
            <a:xfrm>
              <a:off x="7981066" y="2811194"/>
              <a:ext cx="1017088" cy="978973"/>
            </a:xfrm>
            <a:custGeom>
              <a:avLst/>
              <a:gdLst>
                <a:gd name="connsiteX0" fmla="*/ 1708938 w 2163080"/>
                <a:gd name="connsiteY0" fmla="*/ 2004560 h 2082019"/>
                <a:gd name="connsiteX1" fmla="*/ 1708938 w 2163080"/>
                <a:gd name="connsiteY1" fmla="*/ 2044384 h 2082019"/>
                <a:gd name="connsiteX2" fmla="*/ 2059441 w 2163080"/>
                <a:gd name="connsiteY2" fmla="*/ 2044384 h 2082019"/>
                <a:gd name="connsiteX3" fmla="*/ 2059441 w 2163080"/>
                <a:gd name="connsiteY3" fmla="*/ 2004560 h 2082019"/>
                <a:gd name="connsiteX4" fmla="*/ 1293406 w 2163080"/>
                <a:gd name="connsiteY4" fmla="*/ 2004560 h 2082019"/>
                <a:gd name="connsiteX5" fmla="*/ 1293406 w 2163080"/>
                <a:gd name="connsiteY5" fmla="*/ 2044384 h 2082019"/>
                <a:gd name="connsiteX6" fmla="*/ 1643909 w 2163080"/>
                <a:gd name="connsiteY6" fmla="*/ 2044384 h 2082019"/>
                <a:gd name="connsiteX7" fmla="*/ 1643909 w 2163080"/>
                <a:gd name="connsiteY7" fmla="*/ 2004560 h 2082019"/>
                <a:gd name="connsiteX8" fmla="*/ 1708938 w 2163080"/>
                <a:gd name="connsiteY8" fmla="*/ 1943463 h 2082019"/>
                <a:gd name="connsiteX9" fmla="*/ 1708938 w 2163080"/>
                <a:gd name="connsiteY9" fmla="*/ 1983287 h 2082019"/>
                <a:gd name="connsiteX10" fmla="*/ 2059441 w 2163080"/>
                <a:gd name="connsiteY10" fmla="*/ 1983287 h 2082019"/>
                <a:gd name="connsiteX11" fmla="*/ 2059441 w 2163080"/>
                <a:gd name="connsiteY11" fmla="*/ 1943463 h 2082019"/>
                <a:gd name="connsiteX12" fmla="*/ 1293406 w 2163080"/>
                <a:gd name="connsiteY12" fmla="*/ 1943463 h 2082019"/>
                <a:gd name="connsiteX13" fmla="*/ 1293406 w 2163080"/>
                <a:gd name="connsiteY13" fmla="*/ 1983287 h 2082019"/>
                <a:gd name="connsiteX14" fmla="*/ 1643909 w 2163080"/>
                <a:gd name="connsiteY14" fmla="*/ 1983287 h 2082019"/>
                <a:gd name="connsiteX15" fmla="*/ 1643909 w 2163080"/>
                <a:gd name="connsiteY15" fmla="*/ 1943463 h 2082019"/>
                <a:gd name="connsiteX16" fmla="*/ 1708938 w 2163080"/>
                <a:gd name="connsiteY16" fmla="*/ 1882367 h 2082019"/>
                <a:gd name="connsiteX17" fmla="*/ 1708938 w 2163080"/>
                <a:gd name="connsiteY17" fmla="*/ 1922191 h 2082019"/>
                <a:gd name="connsiteX18" fmla="*/ 2059441 w 2163080"/>
                <a:gd name="connsiteY18" fmla="*/ 1922191 h 2082019"/>
                <a:gd name="connsiteX19" fmla="*/ 2059441 w 2163080"/>
                <a:gd name="connsiteY19" fmla="*/ 1882367 h 2082019"/>
                <a:gd name="connsiteX20" fmla="*/ 1293406 w 2163080"/>
                <a:gd name="connsiteY20" fmla="*/ 1882367 h 2082019"/>
                <a:gd name="connsiteX21" fmla="*/ 1293406 w 2163080"/>
                <a:gd name="connsiteY21" fmla="*/ 1922191 h 2082019"/>
                <a:gd name="connsiteX22" fmla="*/ 1643909 w 2163080"/>
                <a:gd name="connsiteY22" fmla="*/ 1922191 h 2082019"/>
                <a:gd name="connsiteX23" fmla="*/ 1643909 w 2163080"/>
                <a:gd name="connsiteY23" fmla="*/ 1882367 h 2082019"/>
                <a:gd name="connsiteX24" fmla="*/ 1024178 w 2163080"/>
                <a:gd name="connsiteY24" fmla="*/ 1873675 h 2082019"/>
                <a:gd name="connsiteX25" fmla="*/ 1024178 w 2163080"/>
                <a:gd name="connsiteY25" fmla="*/ 1939321 h 2082019"/>
                <a:gd name="connsiteX26" fmla="*/ 1122274 w 2163080"/>
                <a:gd name="connsiteY26" fmla="*/ 1939321 h 2082019"/>
                <a:gd name="connsiteX27" fmla="*/ 1122274 w 2163080"/>
                <a:gd name="connsiteY27" fmla="*/ 1873675 h 2082019"/>
                <a:gd name="connsiteX28" fmla="*/ 840577 w 2163080"/>
                <a:gd name="connsiteY28" fmla="*/ 1873675 h 2082019"/>
                <a:gd name="connsiteX29" fmla="*/ 840577 w 2163080"/>
                <a:gd name="connsiteY29" fmla="*/ 1939321 h 2082019"/>
                <a:gd name="connsiteX30" fmla="*/ 938673 w 2163080"/>
                <a:gd name="connsiteY30" fmla="*/ 1939321 h 2082019"/>
                <a:gd name="connsiteX31" fmla="*/ 938673 w 2163080"/>
                <a:gd name="connsiteY31" fmla="*/ 1873675 h 2082019"/>
                <a:gd name="connsiteX32" fmla="*/ 656977 w 2163080"/>
                <a:gd name="connsiteY32" fmla="*/ 1873675 h 2082019"/>
                <a:gd name="connsiteX33" fmla="*/ 656977 w 2163080"/>
                <a:gd name="connsiteY33" fmla="*/ 1939321 h 2082019"/>
                <a:gd name="connsiteX34" fmla="*/ 755073 w 2163080"/>
                <a:gd name="connsiteY34" fmla="*/ 1939321 h 2082019"/>
                <a:gd name="connsiteX35" fmla="*/ 755073 w 2163080"/>
                <a:gd name="connsiteY35" fmla="*/ 1873675 h 2082019"/>
                <a:gd name="connsiteX36" fmla="*/ 1708938 w 2163080"/>
                <a:gd name="connsiteY36" fmla="*/ 1821270 h 2082019"/>
                <a:gd name="connsiteX37" fmla="*/ 1708938 w 2163080"/>
                <a:gd name="connsiteY37" fmla="*/ 1861094 h 2082019"/>
                <a:gd name="connsiteX38" fmla="*/ 2059441 w 2163080"/>
                <a:gd name="connsiteY38" fmla="*/ 1861094 h 2082019"/>
                <a:gd name="connsiteX39" fmla="*/ 2059441 w 2163080"/>
                <a:gd name="connsiteY39" fmla="*/ 1821270 h 2082019"/>
                <a:gd name="connsiteX40" fmla="*/ 1293406 w 2163080"/>
                <a:gd name="connsiteY40" fmla="*/ 1821270 h 2082019"/>
                <a:gd name="connsiteX41" fmla="*/ 1293406 w 2163080"/>
                <a:gd name="connsiteY41" fmla="*/ 1861094 h 2082019"/>
                <a:gd name="connsiteX42" fmla="*/ 1643909 w 2163080"/>
                <a:gd name="connsiteY42" fmla="*/ 1861094 h 2082019"/>
                <a:gd name="connsiteX43" fmla="*/ 1643909 w 2163080"/>
                <a:gd name="connsiteY43" fmla="*/ 1821270 h 2082019"/>
                <a:gd name="connsiteX44" fmla="*/ 1024178 w 2163080"/>
                <a:gd name="connsiteY44" fmla="*/ 1737466 h 2082019"/>
                <a:gd name="connsiteX45" fmla="*/ 1024178 w 2163080"/>
                <a:gd name="connsiteY45" fmla="*/ 1803112 h 2082019"/>
                <a:gd name="connsiteX46" fmla="*/ 1122274 w 2163080"/>
                <a:gd name="connsiteY46" fmla="*/ 1803112 h 2082019"/>
                <a:gd name="connsiteX47" fmla="*/ 1122274 w 2163080"/>
                <a:gd name="connsiteY47" fmla="*/ 1737466 h 2082019"/>
                <a:gd name="connsiteX48" fmla="*/ 840577 w 2163080"/>
                <a:gd name="connsiteY48" fmla="*/ 1737466 h 2082019"/>
                <a:gd name="connsiteX49" fmla="*/ 840577 w 2163080"/>
                <a:gd name="connsiteY49" fmla="*/ 1803112 h 2082019"/>
                <a:gd name="connsiteX50" fmla="*/ 938673 w 2163080"/>
                <a:gd name="connsiteY50" fmla="*/ 1803112 h 2082019"/>
                <a:gd name="connsiteX51" fmla="*/ 938673 w 2163080"/>
                <a:gd name="connsiteY51" fmla="*/ 1737466 h 2082019"/>
                <a:gd name="connsiteX52" fmla="*/ 656977 w 2163080"/>
                <a:gd name="connsiteY52" fmla="*/ 1737466 h 2082019"/>
                <a:gd name="connsiteX53" fmla="*/ 656977 w 2163080"/>
                <a:gd name="connsiteY53" fmla="*/ 1803112 h 2082019"/>
                <a:gd name="connsiteX54" fmla="*/ 755073 w 2163080"/>
                <a:gd name="connsiteY54" fmla="*/ 1803112 h 2082019"/>
                <a:gd name="connsiteX55" fmla="*/ 755073 w 2163080"/>
                <a:gd name="connsiteY55" fmla="*/ 1737466 h 2082019"/>
                <a:gd name="connsiteX56" fmla="*/ 1024178 w 2163080"/>
                <a:gd name="connsiteY56" fmla="*/ 1601257 h 2082019"/>
                <a:gd name="connsiteX57" fmla="*/ 1024178 w 2163080"/>
                <a:gd name="connsiteY57" fmla="*/ 1666903 h 2082019"/>
                <a:gd name="connsiteX58" fmla="*/ 1122274 w 2163080"/>
                <a:gd name="connsiteY58" fmla="*/ 1666903 h 2082019"/>
                <a:gd name="connsiteX59" fmla="*/ 1122274 w 2163080"/>
                <a:gd name="connsiteY59" fmla="*/ 1601257 h 2082019"/>
                <a:gd name="connsiteX60" fmla="*/ 840577 w 2163080"/>
                <a:gd name="connsiteY60" fmla="*/ 1601257 h 2082019"/>
                <a:gd name="connsiteX61" fmla="*/ 840577 w 2163080"/>
                <a:gd name="connsiteY61" fmla="*/ 1666903 h 2082019"/>
                <a:gd name="connsiteX62" fmla="*/ 938673 w 2163080"/>
                <a:gd name="connsiteY62" fmla="*/ 1666903 h 2082019"/>
                <a:gd name="connsiteX63" fmla="*/ 938673 w 2163080"/>
                <a:gd name="connsiteY63" fmla="*/ 1601257 h 2082019"/>
                <a:gd name="connsiteX64" fmla="*/ 656977 w 2163080"/>
                <a:gd name="connsiteY64" fmla="*/ 1601257 h 2082019"/>
                <a:gd name="connsiteX65" fmla="*/ 656977 w 2163080"/>
                <a:gd name="connsiteY65" fmla="*/ 1666903 h 2082019"/>
                <a:gd name="connsiteX66" fmla="*/ 755073 w 2163080"/>
                <a:gd name="connsiteY66" fmla="*/ 1666903 h 2082019"/>
                <a:gd name="connsiteX67" fmla="*/ 755073 w 2163080"/>
                <a:gd name="connsiteY67" fmla="*/ 1601257 h 2082019"/>
                <a:gd name="connsiteX68" fmla="*/ 1949811 w 2163080"/>
                <a:gd name="connsiteY68" fmla="*/ 1437108 h 2082019"/>
                <a:gd name="connsiteX69" fmla="*/ 1949811 w 2163080"/>
                <a:gd name="connsiteY69" fmla="*/ 1502754 h 2082019"/>
                <a:gd name="connsiteX70" fmla="*/ 2047907 w 2163080"/>
                <a:gd name="connsiteY70" fmla="*/ 1502754 h 2082019"/>
                <a:gd name="connsiteX71" fmla="*/ 2047907 w 2163080"/>
                <a:gd name="connsiteY71" fmla="*/ 1437108 h 2082019"/>
                <a:gd name="connsiteX72" fmla="*/ 1766210 w 2163080"/>
                <a:gd name="connsiteY72" fmla="*/ 1437108 h 2082019"/>
                <a:gd name="connsiteX73" fmla="*/ 1766210 w 2163080"/>
                <a:gd name="connsiteY73" fmla="*/ 1502754 h 2082019"/>
                <a:gd name="connsiteX74" fmla="*/ 1864306 w 2163080"/>
                <a:gd name="connsiteY74" fmla="*/ 1502754 h 2082019"/>
                <a:gd name="connsiteX75" fmla="*/ 1864306 w 2163080"/>
                <a:gd name="connsiteY75" fmla="*/ 1437108 h 2082019"/>
                <a:gd name="connsiteX76" fmla="*/ 1582610 w 2163080"/>
                <a:gd name="connsiteY76" fmla="*/ 1437108 h 2082019"/>
                <a:gd name="connsiteX77" fmla="*/ 1582610 w 2163080"/>
                <a:gd name="connsiteY77" fmla="*/ 1502754 h 2082019"/>
                <a:gd name="connsiteX78" fmla="*/ 1680706 w 2163080"/>
                <a:gd name="connsiteY78" fmla="*/ 1502754 h 2082019"/>
                <a:gd name="connsiteX79" fmla="*/ 1680706 w 2163080"/>
                <a:gd name="connsiteY79" fmla="*/ 1437108 h 2082019"/>
                <a:gd name="connsiteX80" fmla="*/ 1386037 w 2163080"/>
                <a:gd name="connsiteY80" fmla="*/ 1437108 h 2082019"/>
                <a:gd name="connsiteX81" fmla="*/ 1386037 w 2163080"/>
                <a:gd name="connsiteY81" fmla="*/ 1502754 h 2082019"/>
                <a:gd name="connsiteX82" fmla="*/ 1484133 w 2163080"/>
                <a:gd name="connsiteY82" fmla="*/ 1502754 h 2082019"/>
                <a:gd name="connsiteX83" fmla="*/ 1484133 w 2163080"/>
                <a:gd name="connsiteY83" fmla="*/ 1437108 h 2082019"/>
                <a:gd name="connsiteX84" fmla="*/ 1202437 w 2163080"/>
                <a:gd name="connsiteY84" fmla="*/ 1437108 h 2082019"/>
                <a:gd name="connsiteX85" fmla="*/ 1202437 w 2163080"/>
                <a:gd name="connsiteY85" fmla="*/ 1502754 h 2082019"/>
                <a:gd name="connsiteX86" fmla="*/ 1300533 w 2163080"/>
                <a:gd name="connsiteY86" fmla="*/ 1502754 h 2082019"/>
                <a:gd name="connsiteX87" fmla="*/ 1300533 w 2163080"/>
                <a:gd name="connsiteY87" fmla="*/ 1437108 h 2082019"/>
                <a:gd name="connsiteX88" fmla="*/ 1024178 w 2163080"/>
                <a:gd name="connsiteY88" fmla="*/ 1437108 h 2082019"/>
                <a:gd name="connsiteX89" fmla="*/ 1024178 w 2163080"/>
                <a:gd name="connsiteY89" fmla="*/ 1502754 h 2082019"/>
                <a:gd name="connsiteX90" fmla="*/ 1122274 w 2163080"/>
                <a:gd name="connsiteY90" fmla="*/ 1502754 h 2082019"/>
                <a:gd name="connsiteX91" fmla="*/ 1122274 w 2163080"/>
                <a:gd name="connsiteY91" fmla="*/ 1437108 h 2082019"/>
                <a:gd name="connsiteX92" fmla="*/ 840577 w 2163080"/>
                <a:gd name="connsiteY92" fmla="*/ 1437108 h 2082019"/>
                <a:gd name="connsiteX93" fmla="*/ 840577 w 2163080"/>
                <a:gd name="connsiteY93" fmla="*/ 1502754 h 2082019"/>
                <a:gd name="connsiteX94" fmla="*/ 938673 w 2163080"/>
                <a:gd name="connsiteY94" fmla="*/ 1502754 h 2082019"/>
                <a:gd name="connsiteX95" fmla="*/ 938673 w 2163080"/>
                <a:gd name="connsiteY95" fmla="*/ 1437108 h 2082019"/>
                <a:gd name="connsiteX96" fmla="*/ 656977 w 2163080"/>
                <a:gd name="connsiteY96" fmla="*/ 1437108 h 2082019"/>
                <a:gd name="connsiteX97" fmla="*/ 656977 w 2163080"/>
                <a:gd name="connsiteY97" fmla="*/ 1502754 h 2082019"/>
                <a:gd name="connsiteX98" fmla="*/ 755073 w 2163080"/>
                <a:gd name="connsiteY98" fmla="*/ 1502754 h 2082019"/>
                <a:gd name="connsiteX99" fmla="*/ 755073 w 2163080"/>
                <a:gd name="connsiteY99" fmla="*/ 1437108 h 2082019"/>
                <a:gd name="connsiteX100" fmla="*/ 1037978 w 2163080"/>
                <a:gd name="connsiteY100" fmla="*/ 331011 h 2082019"/>
                <a:gd name="connsiteX101" fmla="*/ 1037978 w 2163080"/>
                <a:gd name="connsiteY101" fmla="*/ 465308 h 2082019"/>
                <a:gd name="connsiteX102" fmla="*/ 1059098 w 2163080"/>
                <a:gd name="connsiteY102" fmla="*/ 468502 h 2082019"/>
                <a:gd name="connsiteX103" fmla="*/ 1162875 w 2163080"/>
                <a:gd name="connsiteY103" fmla="*/ 562591 h 2082019"/>
                <a:gd name="connsiteX104" fmla="*/ 1173239 w 2163080"/>
                <a:gd name="connsiteY104" fmla="*/ 613926 h 2082019"/>
                <a:gd name="connsiteX105" fmla="*/ 1175942 w 2163080"/>
                <a:gd name="connsiteY105" fmla="*/ 613926 h 2082019"/>
                <a:gd name="connsiteX106" fmla="*/ 1175942 w 2163080"/>
                <a:gd name="connsiteY106" fmla="*/ 627317 h 2082019"/>
                <a:gd name="connsiteX107" fmla="*/ 1175943 w 2163080"/>
                <a:gd name="connsiteY107" fmla="*/ 627321 h 2082019"/>
                <a:gd name="connsiteX108" fmla="*/ 1175942 w 2163080"/>
                <a:gd name="connsiteY108" fmla="*/ 1063497 h 2082019"/>
                <a:gd name="connsiteX109" fmla="*/ 1283069 w 2163080"/>
                <a:gd name="connsiteY109" fmla="*/ 1063497 h 2082019"/>
                <a:gd name="connsiteX110" fmla="*/ 1283069 w 2163080"/>
                <a:gd name="connsiteY110" fmla="*/ 627216 h 2082019"/>
                <a:gd name="connsiteX111" fmla="*/ 1384635 w 2163080"/>
                <a:gd name="connsiteY111" fmla="*/ 473988 h 2082019"/>
                <a:gd name="connsiteX112" fmla="*/ 1437863 w 2163080"/>
                <a:gd name="connsiteY112" fmla="*/ 463242 h 2082019"/>
                <a:gd name="connsiteX113" fmla="*/ 1437863 w 2163080"/>
                <a:gd name="connsiteY113" fmla="*/ 331011 h 2082019"/>
                <a:gd name="connsiteX114" fmla="*/ 785279 w 2163080"/>
                <a:gd name="connsiteY114" fmla="*/ 331011 h 2082019"/>
                <a:gd name="connsiteX115" fmla="*/ 785279 w 2163080"/>
                <a:gd name="connsiteY115" fmla="*/ 1063497 h 2082019"/>
                <a:gd name="connsiteX116" fmla="*/ 843351 w 2163080"/>
                <a:gd name="connsiteY116" fmla="*/ 1063497 h 2082019"/>
                <a:gd name="connsiteX117" fmla="*/ 843351 w 2163080"/>
                <a:gd name="connsiteY117" fmla="*/ 627321 h 2082019"/>
                <a:gd name="connsiteX118" fmla="*/ 944917 w 2163080"/>
                <a:gd name="connsiteY118" fmla="*/ 474094 h 2082019"/>
                <a:gd name="connsiteX119" fmla="*/ 996379 w 2163080"/>
                <a:gd name="connsiteY119" fmla="*/ 463704 h 2082019"/>
                <a:gd name="connsiteX120" fmla="*/ 996379 w 2163080"/>
                <a:gd name="connsiteY120" fmla="*/ 331011 h 2082019"/>
                <a:gd name="connsiteX121" fmla="*/ 683756 w 2163080"/>
                <a:gd name="connsiteY121" fmla="*/ 0 h 2082019"/>
                <a:gd name="connsiteX122" fmla="*/ 785279 w 2163080"/>
                <a:gd name="connsiteY122" fmla="*/ 0 h 2082019"/>
                <a:gd name="connsiteX123" fmla="*/ 785279 w 2163080"/>
                <a:gd name="connsiteY123" fmla="*/ 1 h 2082019"/>
                <a:gd name="connsiteX124" fmla="*/ 785279 w 2163080"/>
                <a:gd name="connsiteY124" fmla="*/ 150699 h 2082019"/>
                <a:gd name="connsiteX125" fmla="*/ 785279 w 2163080"/>
                <a:gd name="connsiteY125" fmla="*/ 150703 h 2082019"/>
                <a:gd name="connsiteX126" fmla="*/ 785279 w 2163080"/>
                <a:gd name="connsiteY126" fmla="*/ 185573 h 2082019"/>
                <a:gd name="connsiteX127" fmla="*/ 785279 w 2163080"/>
                <a:gd name="connsiteY127" fmla="*/ 268612 h 2082019"/>
                <a:gd name="connsiteX128" fmla="*/ 1437863 w 2163080"/>
                <a:gd name="connsiteY128" fmla="*/ 268612 h 2082019"/>
                <a:gd name="connsiteX129" fmla="*/ 1437863 w 2163080"/>
                <a:gd name="connsiteY129" fmla="*/ 268180 h 2082019"/>
                <a:gd name="connsiteX130" fmla="*/ 1479462 w 2163080"/>
                <a:gd name="connsiteY130" fmla="*/ 268180 h 2082019"/>
                <a:gd name="connsiteX131" fmla="*/ 1479462 w 2163080"/>
                <a:gd name="connsiteY131" fmla="*/ 466997 h 2082019"/>
                <a:gd name="connsiteX132" fmla="*/ 1514095 w 2163080"/>
                <a:gd name="connsiteY132" fmla="*/ 473988 h 2082019"/>
                <a:gd name="connsiteX133" fmla="*/ 1608185 w 2163080"/>
                <a:gd name="connsiteY133" fmla="*/ 577765 h 2082019"/>
                <a:gd name="connsiteX134" fmla="*/ 1613636 w 2163080"/>
                <a:gd name="connsiteY134" fmla="*/ 613821 h 2082019"/>
                <a:gd name="connsiteX135" fmla="*/ 1615660 w 2163080"/>
                <a:gd name="connsiteY135" fmla="*/ 613821 h 2082019"/>
                <a:gd name="connsiteX136" fmla="*/ 1615660 w 2163080"/>
                <a:gd name="connsiteY136" fmla="*/ 627210 h 2082019"/>
                <a:gd name="connsiteX137" fmla="*/ 1615661 w 2163080"/>
                <a:gd name="connsiteY137" fmla="*/ 627216 h 2082019"/>
                <a:gd name="connsiteX138" fmla="*/ 1615660 w 2163080"/>
                <a:gd name="connsiteY138" fmla="*/ 1063497 h 2082019"/>
                <a:gd name="connsiteX139" fmla="*/ 2163080 w 2163080"/>
                <a:gd name="connsiteY139" fmla="*/ 1063497 h 2082019"/>
                <a:gd name="connsiteX140" fmla="*/ 2163080 w 2163080"/>
                <a:gd name="connsiteY140" fmla="*/ 1184656 h 2082019"/>
                <a:gd name="connsiteX141" fmla="*/ 2163080 w 2163080"/>
                <a:gd name="connsiteY141" fmla="*/ 1530190 h 2082019"/>
                <a:gd name="connsiteX142" fmla="*/ 2163080 w 2163080"/>
                <a:gd name="connsiteY142" fmla="*/ 2078653 h 2082019"/>
                <a:gd name="connsiteX143" fmla="*/ 2163080 w 2163080"/>
                <a:gd name="connsiteY143" fmla="*/ 2082019 h 2082019"/>
                <a:gd name="connsiteX144" fmla="*/ 499194 w 2163080"/>
                <a:gd name="connsiteY144" fmla="*/ 2082019 h 2082019"/>
                <a:gd name="connsiteX145" fmla="*/ 499105 w 2163080"/>
                <a:gd name="connsiteY145" fmla="*/ 2082019 h 2082019"/>
                <a:gd name="connsiteX146" fmla="*/ 421721 w 2163080"/>
                <a:gd name="connsiteY146" fmla="*/ 2082019 h 2082019"/>
                <a:gd name="connsiteX147" fmla="*/ 421721 w 2163080"/>
                <a:gd name="connsiteY147" fmla="*/ 1864776 h 2082019"/>
                <a:gd name="connsiteX148" fmla="*/ 327071 w 2163080"/>
                <a:gd name="connsiteY148" fmla="*/ 1864776 h 2082019"/>
                <a:gd name="connsiteX149" fmla="*/ 327071 w 2163080"/>
                <a:gd name="connsiteY149" fmla="*/ 2082019 h 2082019"/>
                <a:gd name="connsiteX150" fmla="*/ 249597 w 2163080"/>
                <a:gd name="connsiteY150" fmla="*/ 2082019 h 2082019"/>
                <a:gd name="connsiteX151" fmla="*/ 249597 w 2163080"/>
                <a:gd name="connsiteY151" fmla="*/ 2082018 h 2082019"/>
                <a:gd name="connsiteX152" fmla="*/ 163326 w 2163080"/>
                <a:gd name="connsiteY152" fmla="*/ 2082018 h 2082019"/>
                <a:gd name="connsiteX153" fmla="*/ 163326 w 2163080"/>
                <a:gd name="connsiteY153" fmla="*/ 1864776 h 2082019"/>
                <a:gd name="connsiteX154" fmla="*/ 68676 w 2163080"/>
                <a:gd name="connsiteY154" fmla="*/ 1864776 h 2082019"/>
                <a:gd name="connsiteX155" fmla="*/ 68676 w 2163080"/>
                <a:gd name="connsiteY155" fmla="*/ 2082018 h 2082019"/>
                <a:gd name="connsiteX156" fmla="*/ 0 w 2163080"/>
                <a:gd name="connsiteY156" fmla="*/ 2082018 h 2082019"/>
                <a:gd name="connsiteX157" fmla="*/ 0 w 2163080"/>
                <a:gd name="connsiteY157" fmla="*/ 1070653 h 2082019"/>
                <a:gd name="connsiteX158" fmla="*/ 0 w 2163080"/>
                <a:gd name="connsiteY158" fmla="*/ 957871 h 2082019"/>
                <a:gd name="connsiteX159" fmla="*/ 0 w 2163080"/>
                <a:gd name="connsiteY159" fmla="*/ 957207 h 2082019"/>
                <a:gd name="connsiteX160" fmla="*/ 91842 w 2163080"/>
                <a:gd name="connsiteY160" fmla="*/ 957207 h 2082019"/>
                <a:gd name="connsiteX161" fmla="*/ 91842 w 2163080"/>
                <a:gd name="connsiteY161" fmla="*/ 351653 h 2082019"/>
                <a:gd name="connsiteX162" fmla="*/ 91841 w 2163080"/>
                <a:gd name="connsiteY162" fmla="*/ 351653 h 2082019"/>
                <a:gd name="connsiteX163" fmla="*/ 91841 w 2163080"/>
                <a:gd name="connsiteY163" fmla="*/ 185571 h 2082019"/>
                <a:gd name="connsiteX164" fmla="*/ 237438 w 2163080"/>
                <a:gd name="connsiteY164" fmla="*/ 185571 h 2082019"/>
                <a:gd name="connsiteX165" fmla="*/ 383036 w 2163080"/>
                <a:gd name="connsiteY165" fmla="*/ 185571 h 2082019"/>
                <a:gd name="connsiteX166" fmla="*/ 383037 w 2163080"/>
                <a:gd name="connsiteY166" fmla="*/ 185571 h 2082019"/>
                <a:gd name="connsiteX167" fmla="*/ 383037 w 2163080"/>
                <a:gd name="connsiteY167" fmla="*/ 337527 h 2082019"/>
                <a:gd name="connsiteX168" fmla="*/ 383038 w 2163080"/>
                <a:gd name="connsiteY168" fmla="*/ 337527 h 2082019"/>
                <a:gd name="connsiteX169" fmla="*/ 383038 w 2163080"/>
                <a:gd name="connsiteY169" fmla="*/ 337530 h 2082019"/>
                <a:gd name="connsiteX170" fmla="*/ 383038 w 2163080"/>
                <a:gd name="connsiteY170" fmla="*/ 955499 h 2082019"/>
                <a:gd name="connsiteX171" fmla="*/ 499194 w 2163080"/>
                <a:gd name="connsiteY171" fmla="*/ 955499 h 2082019"/>
                <a:gd name="connsiteX172" fmla="*/ 499194 w 2163080"/>
                <a:gd name="connsiteY172" fmla="*/ 956944 h 2082019"/>
                <a:gd name="connsiteX173" fmla="*/ 499194 w 2163080"/>
                <a:gd name="connsiteY173" fmla="*/ 1063497 h 2082019"/>
                <a:gd name="connsiteX174" fmla="*/ 591966 w 2163080"/>
                <a:gd name="connsiteY174" fmla="*/ 1063497 h 2082019"/>
                <a:gd name="connsiteX175" fmla="*/ 591966 w 2163080"/>
                <a:gd name="connsiteY175" fmla="*/ 185573 h 2082019"/>
                <a:gd name="connsiteX176" fmla="*/ 591966 w 2163080"/>
                <a:gd name="connsiteY176" fmla="*/ 150703 h 2082019"/>
                <a:gd name="connsiteX177" fmla="*/ 591966 w 2163080"/>
                <a:gd name="connsiteY177" fmla="*/ 1 h 2082019"/>
                <a:gd name="connsiteX178" fmla="*/ 683756 w 2163080"/>
                <a:gd name="connsiteY178" fmla="*/ 1 h 208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2163080" h="2082019">
                  <a:moveTo>
                    <a:pt x="1708938" y="2004560"/>
                  </a:moveTo>
                  <a:lnTo>
                    <a:pt x="1708938" y="2044384"/>
                  </a:lnTo>
                  <a:lnTo>
                    <a:pt x="2059441" y="2044384"/>
                  </a:lnTo>
                  <a:lnTo>
                    <a:pt x="2059441" y="2004560"/>
                  </a:lnTo>
                  <a:close/>
                  <a:moveTo>
                    <a:pt x="1293406" y="2004560"/>
                  </a:moveTo>
                  <a:lnTo>
                    <a:pt x="1293406" y="2044384"/>
                  </a:lnTo>
                  <a:lnTo>
                    <a:pt x="1643909" y="2044384"/>
                  </a:lnTo>
                  <a:lnTo>
                    <a:pt x="1643909" y="2004560"/>
                  </a:lnTo>
                  <a:close/>
                  <a:moveTo>
                    <a:pt x="1708938" y="1943463"/>
                  </a:moveTo>
                  <a:lnTo>
                    <a:pt x="1708938" y="1983287"/>
                  </a:lnTo>
                  <a:lnTo>
                    <a:pt x="2059441" y="1983287"/>
                  </a:lnTo>
                  <a:lnTo>
                    <a:pt x="2059441" y="1943463"/>
                  </a:lnTo>
                  <a:close/>
                  <a:moveTo>
                    <a:pt x="1293406" y="1943463"/>
                  </a:moveTo>
                  <a:lnTo>
                    <a:pt x="1293406" y="1983287"/>
                  </a:lnTo>
                  <a:lnTo>
                    <a:pt x="1643909" y="1983287"/>
                  </a:lnTo>
                  <a:lnTo>
                    <a:pt x="1643909" y="1943463"/>
                  </a:lnTo>
                  <a:close/>
                  <a:moveTo>
                    <a:pt x="1708938" y="1882367"/>
                  </a:moveTo>
                  <a:lnTo>
                    <a:pt x="1708938" y="1922191"/>
                  </a:lnTo>
                  <a:lnTo>
                    <a:pt x="2059441" y="1922191"/>
                  </a:lnTo>
                  <a:lnTo>
                    <a:pt x="2059441" y="1882367"/>
                  </a:lnTo>
                  <a:close/>
                  <a:moveTo>
                    <a:pt x="1293406" y="1882367"/>
                  </a:moveTo>
                  <a:lnTo>
                    <a:pt x="1293406" y="1922191"/>
                  </a:lnTo>
                  <a:lnTo>
                    <a:pt x="1643909" y="1922191"/>
                  </a:lnTo>
                  <a:lnTo>
                    <a:pt x="1643909" y="1882367"/>
                  </a:lnTo>
                  <a:close/>
                  <a:moveTo>
                    <a:pt x="1024178" y="1873675"/>
                  </a:moveTo>
                  <a:lnTo>
                    <a:pt x="1024178" y="1939321"/>
                  </a:lnTo>
                  <a:lnTo>
                    <a:pt x="1122274" y="1939321"/>
                  </a:lnTo>
                  <a:lnTo>
                    <a:pt x="1122274" y="1873675"/>
                  </a:lnTo>
                  <a:close/>
                  <a:moveTo>
                    <a:pt x="840577" y="1873675"/>
                  </a:moveTo>
                  <a:lnTo>
                    <a:pt x="840577" y="1939321"/>
                  </a:lnTo>
                  <a:lnTo>
                    <a:pt x="938673" y="1939321"/>
                  </a:lnTo>
                  <a:lnTo>
                    <a:pt x="938673" y="1873675"/>
                  </a:lnTo>
                  <a:close/>
                  <a:moveTo>
                    <a:pt x="656977" y="1873675"/>
                  </a:moveTo>
                  <a:lnTo>
                    <a:pt x="656977" y="1939321"/>
                  </a:lnTo>
                  <a:lnTo>
                    <a:pt x="755073" y="1939321"/>
                  </a:lnTo>
                  <a:lnTo>
                    <a:pt x="755073" y="1873675"/>
                  </a:lnTo>
                  <a:close/>
                  <a:moveTo>
                    <a:pt x="1708938" y="1821270"/>
                  </a:moveTo>
                  <a:lnTo>
                    <a:pt x="1708938" y="1861094"/>
                  </a:lnTo>
                  <a:lnTo>
                    <a:pt x="2059441" y="1861094"/>
                  </a:lnTo>
                  <a:lnTo>
                    <a:pt x="2059441" y="1821270"/>
                  </a:lnTo>
                  <a:close/>
                  <a:moveTo>
                    <a:pt x="1293406" y="1821270"/>
                  </a:moveTo>
                  <a:lnTo>
                    <a:pt x="1293406" y="1861094"/>
                  </a:lnTo>
                  <a:lnTo>
                    <a:pt x="1643909" y="1861094"/>
                  </a:lnTo>
                  <a:lnTo>
                    <a:pt x="1643909" y="1821270"/>
                  </a:lnTo>
                  <a:close/>
                  <a:moveTo>
                    <a:pt x="1024178" y="1737466"/>
                  </a:moveTo>
                  <a:lnTo>
                    <a:pt x="1024178" y="1803112"/>
                  </a:lnTo>
                  <a:lnTo>
                    <a:pt x="1122274" y="1803112"/>
                  </a:lnTo>
                  <a:lnTo>
                    <a:pt x="1122274" y="1737466"/>
                  </a:lnTo>
                  <a:close/>
                  <a:moveTo>
                    <a:pt x="840577" y="1737466"/>
                  </a:moveTo>
                  <a:lnTo>
                    <a:pt x="840577" y="1803112"/>
                  </a:lnTo>
                  <a:lnTo>
                    <a:pt x="938673" y="1803112"/>
                  </a:lnTo>
                  <a:lnTo>
                    <a:pt x="938673" y="1737466"/>
                  </a:lnTo>
                  <a:close/>
                  <a:moveTo>
                    <a:pt x="656977" y="1737466"/>
                  </a:moveTo>
                  <a:lnTo>
                    <a:pt x="656977" y="1803112"/>
                  </a:lnTo>
                  <a:lnTo>
                    <a:pt x="755073" y="1803112"/>
                  </a:lnTo>
                  <a:lnTo>
                    <a:pt x="755073" y="1737466"/>
                  </a:lnTo>
                  <a:close/>
                  <a:moveTo>
                    <a:pt x="1024178" y="1601257"/>
                  </a:moveTo>
                  <a:lnTo>
                    <a:pt x="1024178" y="1666903"/>
                  </a:lnTo>
                  <a:lnTo>
                    <a:pt x="1122274" y="1666903"/>
                  </a:lnTo>
                  <a:lnTo>
                    <a:pt x="1122274" y="1601257"/>
                  </a:lnTo>
                  <a:close/>
                  <a:moveTo>
                    <a:pt x="840577" y="1601257"/>
                  </a:moveTo>
                  <a:lnTo>
                    <a:pt x="840577" y="1666903"/>
                  </a:lnTo>
                  <a:lnTo>
                    <a:pt x="938673" y="1666903"/>
                  </a:lnTo>
                  <a:lnTo>
                    <a:pt x="938673" y="1601257"/>
                  </a:lnTo>
                  <a:close/>
                  <a:moveTo>
                    <a:pt x="656977" y="1601257"/>
                  </a:moveTo>
                  <a:lnTo>
                    <a:pt x="656977" y="1666903"/>
                  </a:lnTo>
                  <a:lnTo>
                    <a:pt x="755073" y="1666903"/>
                  </a:lnTo>
                  <a:lnTo>
                    <a:pt x="755073" y="1601257"/>
                  </a:lnTo>
                  <a:close/>
                  <a:moveTo>
                    <a:pt x="1949811" y="1437108"/>
                  </a:moveTo>
                  <a:lnTo>
                    <a:pt x="1949811" y="1502754"/>
                  </a:lnTo>
                  <a:lnTo>
                    <a:pt x="2047907" y="1502754"/>
                  </a:lnTo>
                  <a:lnTo>
                    <a:pt x="2047907" y="1437108"/>
                  </a:lnTo>
                  <a:close/>
                  <a:moveTo>
                    <a:pt x="1766210" y="1437108"/>
                  </a:moveTo>
                  <a:lnTo>
                    <a:pt x="1766210" y="1502754"/>
                  </a:lnTo>
                  <a:lnTo>
                    <a:pt x="1864306" y="1502754"/>
                  </a:lnTo>
                  <a:lnTo>
                    <a:pt x="1864306" y="1437108"/>
                  </a:lnTo>
                  <a:close/>
                  <a:moveTo>
                    <a:pt x="1582610" y="1437108"/>
                  </a:moveTo>
                  <a:lnTo>
                    <a:pt x="1582610" y="1502754"/>
                  </a:lnTo>
                  <a:lnTo>
                    <a:pt x="1680706" y="1502754"/>
                  </a:lnTo>
                  <a:lnTo>
                    <a:pt x="1680706" y="1437108"/>
                  </a:lnTo>
                  <a:close/>
                  <a:moveTo>
                    <a:pt x="1386037" y="1437108"/>
                  </a:moveTo>
                  <a:lnTo>
                    <a:pt x="1386037" y="1502754"/>
                  </a:lnTo>
                  <a:lnTo>
                    <a:pt x="1484133" y="1502754"/>
                  </a:lnTo>
                  <a:lnTo>
                    <a:pt x="1484133" y="1437108"/>
                  </a:lnTo>
                  <a:close/>
                  <a:moveTo>
                    <a:pt x="1202437" y="1437108"/>
                  </a:moveTo>
                  <a:lnTo>
                    <a:pt x="1202437" y="1502754"/>
                  </a:lnTo>
                  <a:lnTo>
                    <a:pt x="1300533" y="1502754"/>
                  </a:lnTo>
                  <a:lnTo>
                    <a:pt x="1300533" y="1437108"/>
                  </a:lnTo>
                  <a:close/>
                  <a:moveTo>
                    <a:pt x="1024178" y="1437108"/>
                  </a:moveTo>
                  <a:lnTo>
                    <a:pt x="1024178" y="1502754"/>
                  </a:lnTo>
                  <a:lnTo>
                    <a:pt x="1122274" y="1502754"/>
                  </a:lnTo>
                  <a:lnTo>
                    <a:pt x="1122274" y="1437108"/>
                  </a:lnTo>
                  <a:close/>
                  <a:moveTo>
                    <a:pt x="840577" y="1437108"/>
                  </a:moveTo>
                  <a:lnTo>
                    <a:pt x="840577" y="1502754"/>
                  </a:lnTo>
                  <a:lnTo>
                    <a:pt x="938673" y="1502754"/>
                  </a:lnTo>
                  <a:lnTo>
                    <a:pt x="938673" y="1437108"/>
                  </a:lnTo>
                  <a:close/>
                  <a:moveTo>
                    <a:pt x="656977" y="1437108"/>
                  </a:moveTo>
                  <a:lnTo>
                    <a:pt x="656977" y="1502754"/>
                  </a:lnTo>
                  <a:lnTo>
                    <a:pt x="755073" y="1502754"/>
                  </a:lnTo>
                  <a:lnTo>
                    <a:pt x="755073" y="1437108"/>
                  </a:lnTo>
                  <a:close/>
                  <a:moveTo>
                    <a:pt x="1037978" y="331011"/>
                  </a:moveTo>
                  <a:lnTo>
                    <a:pt x="1037978" y="465308"/>
                  </a:lnTo>
                  <a:lnTo>
                    <a:pt x="1059098" y="468502"/>
                  </a:lnTo>
                  <a:cubicBezTo>
                    <a:pt x="1105963" y="483078"/>
                    <a:pt x="1143941" y="517827"/>
                    <a:pt x="1162875" y="562591"/>
                  </a:cubicBezTo>
                  <a:lnTo>
                    <a:pt x="1173239" y="613926"/>
                  </a:lnTo>
                  <a:lnTo>
                    <a:pt x="1175942" y="613926"/>
                  </a:lnTo>
                  <a:lnTo>
                    <a:pt x="1175942" y="627317"/>
                  </a:lnTo>
                  <a:lnTo>
                    <a:pt x="1175943" y="627321"/>
                  </a:lnTo>
                  <a:lnTo>
                    <a:pt x="1175942" y="1063497"/>
                  </a:lnTo>
                  <a:lnTo>
                    <a:pt x="1283069" y="1063497"/>
                  </a:lnTo>
                  <a:lnTo>
                    <a:pt x="1283069" y="627216"/>
                  </a:lnTo>
                  <a:cubicBezTo>
                    <a:pt x="1283069" y="558334"/>
                    <a:pt x="1324949" y="499233"/>
                    <a:pt x="1384635" y="473988"/>
                  </a:cubicBezTo>
                  <a:lnTo>
                    <a:pt x="1437863" y="463242"/>
                  </a:lnTo>
                  <a:lnTo>
                    <a:pt x="1437863" y="331011"/>
                  </a:lnTo>
                  <a:close/>
                  <a:moveTo>
                    <a:pt x="785279" y="331011"/>
                  </a:moveTo>
                  <a:lnTo>
                    <a:pt x="785279" y="1063497"/>
                  </a:lnTo>
                  <a:lnTo>
                    <a:pt x="843351" y="1063497"/>
                  </a:lnTo>
                  <a:lnTo>
                    <a:pt x="843351" y="627321"/>
                  </a:lnTo>
                  <a:cubicBezTo>
                    <a:pt x="843351" y="558439"/>
                    <a:pt x="885231" y="499339"/>
                    <a:pt x="944917" y="474094"/>
                  </a:cubicBezTo>
                  <a:lnTo>
                    <a:pt x="996379" y="463704"/>
                  </a:lnTo>
                  <a:lnTo>
                    <a:pt x="996379" y="331011"/>
                  </a:lnTo>
                  <a:close/>
                  <a:moveTo>
                    <a:pt x="683756" y="0"/>
                  </a:moveTo>
                  <a:lnTo>
                    <a:pt x="785279" y="0"/>
                  </a:lnTo>
                  <a:lnTo>
                    <a:pt x="785279" y="1"/>
                  </a:lnTo>
                  <a:lnTo>
                    <a:pt x="785279" y="150699"/>
                  </a:lnTo>
                  <a:lnTo>
                    <a:pt x="785279" y="150703"/>
                  </a:lnTo>
                  <a:lnTo>
                    <a:pt x="785279" y="185573"/>
                  </a:lnTo>
                  <a:lnTo>
                    <a:pt x="785279" y="268612"/>
                  </a:lnTo>
                  <a:lnTo>
                    <a:pt x="1437863" y="268612"/>
                  </a:lnTo>
                  <a:lnTo>
                    <a:pt x="1437863" y="268180"/>
                  </a:lnTo>
                  <a:lnTo>
                    <a:pt x="1479462" y="268180"/>
                  </a:lnTo>
                  <a:lnTo>
                    <a:pt x="1479462" y="466997"/>
                  </a:lnTo>
                  <a:lnTo>
                    <a:pt x="1514095" y="473988"/>
                  </a:lnTo>
                  <a:cubicBezTo>
                    <a:pt x="1558860" y="492922"/>
                    <a:pt x="1593608" y="530900"/>
                    <a:pt x="1608185" y="577765"/>
                  </a:cubicBezTo>
                  <a:lnTo>
                    <a:pt x="1613636" y="613821"/>
                  </a:lnTo>
                  <a:lnTo>
                    <a:pt x="1615660" y="613821"/>
                  </a:lnTo>
                  <a:lnTo>
                    <a:pt x="1615660" y="627210"/>
                  </a:lnTo>
                  <a:lnTo>
                    <a:pt x="1615661" y="627216"/>
                  </a:lnTo>
                  <a:lnTo>
                    <a:pt x="1615660" y="1063497"/>
                  </a:lnTo>
                  <a:lnTo>
                    <a:pt x="2163080" y="1063497"/>
                  </a:lnTo>
                  <a:lnTo>
                    <a:pt x="2163080" y="1184656"/>
                  </a:lnTo>
                  <a:lnTo>
                    <a:pt x="2163080" y="1530190"/>
                  </a:lnTo>
                  <a:lnTo>
                    <a:pt x="2163080" y="2078653"/>
                  </a:lnTo>
                  <a:lnTo>
                    <a:pt x="2163080" y="2082019"/>
                  </a:lnTo>
                  <a:lnTo>
                    <a:pt x="499194" y="2082019"/>
                  </a:lnTo>
                  <a:lnTo>
                    <a:pt x="499105" y="2082019"/>
                  </a:lnTo>
                  <a:lnTo>
                    <a:pt x="421721" y="2082019"/>
                  </a:lnTo>
                  <a:lnTo>
                    <a:pt x="421721" y="1864776"/>
                  </a:lnTo>
                  <a:lnTo>
                    <a:pt x="327071" y="1864776"/>
                  </a:lnTo>
                  <a:lnTo>
                    <a:pt x="327071" y="2082019"/>
                  </a:lnTo>
                  <a:lnTo>
                    <a:pt x="249597" y="2082019"/>
                  </a:lnTo>
                  <a:lnTo>
                    <a:pt x="249597" y="2082018"/>
                  </a:lnTo>
                  <a:lnTo>
                    <a:pt x="163326" y="2082018"/>
                  </a:lnTo>
                  <a:lnTo>
                    <a:pt x="163326" y="1864776"/>
                  </a:lnTo>
                  <a:lnTo>
                    <a:pt x="68676" y="1864776"/>
                  </a:lnTo>
                  <a:lnTo>
                    <a:pt x="68676" y="2082018"/>
                  </a:lnTo>
                  <a:lnTo>
                    <a:pt x="0" y="2082018"/>
                  </a:lnTo>
                  <a:lnTo>
                    <a:pt x="0" y="1070653"/>
                  </a:lnTo>
                  <a:lnTo>
                    <a:pt x="0" y="957871"/>
                  </a:lnTo>
                  <a:lnTo>
                    <a:pt x="0" y="957207"/>
                  </a:lnTo>
                  <a:lnTo>
                    <a:pt x="91842" y="957207"/>
                  </a:lnTo>
                  <a:lnTo>
                    <a:pt x="91842" y="351653"/>
                  </a:lnTo>
                  <a:lnTo>
                    <a:pt x="91841" y="351653"/>
                  </a:lnTo>
                  <a:lnTo>
                    <a:pt x="91841" y="185571"/>
                  </a:lnTo>
                  <a:lnTo>
                    <a:pt x="237438" y="185571"/>
                  </a:lnTo>
                  <a:lnTo>
                    <a:pt x="383036" y="185571"/>
                  </a:lnTo>
                  <a:lnTo>
                    <a:pt x="383037" y="185571"/>
                  </a:lnTo>
                  <a:lnTo>
                    <a:pt x="383037" y="337527"/>
                  </a:lnTo>
                  <a:lnTo>
                    <a:pt x="383038" y="337527"/>
                  </a:lnTo>
                  <a:lnTo>
                    <a:pt x="383038" y="337530"/>
                  </a:lnTo>
                  <a:lnTo>
                    <a:pt x="383038" y="955499"/>
                  </a:lnTo>
                  <a:lnTo>
                    <a:pt x="499194" y="955499"/>
                  </a:lnTo>
                  <a:lnTo>
                    <a:pt x="499194" y="956944"/>
                  </a:lnTo>
                  <a:lnTo>
                    <a:pt x="499194" y="1063497"/>
                  </a:lnTo>
                  <a:lnTo>
                    <a:pt x="591966" y="1063497"/>
                  </a:lnTo>
                  <a:lnTo>
                    <a:pt x="591966" y="185573"/>
                  </a:lnTo>
                  <a:lnTo>
                    <a:pt x="591966" y="150703"/>
                  </a:lnTo>
                  <a:lnTo>
                    <a:pt x="591966" y="1"/>
                  </a:lnTo>
                  <a:lnTo>
                    <a:pt x="683756" y="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Graphic 12">
              <a:extLst>
                <a:ext uri="{FF2B5EF4-FFF2-40B4-BE49-F238E27FC236}">
                  <a16:creationId xmlns:a16="http://schemas.microsoft.com/office/drawing/2014/main" id="{521DE834-C4EC-4D1D-B2BE-B86330067E3B}"/>
                </a:ext>
              </a:extLst>
            </p:cNvPr>
            <p:cNvSpPr/>
            <p:nvPr/>
          </p:nvSpPr>
          <p:spPr>
            <a:xfrm>
              <a:off x="8006387" y="2575110"/>
              <a:ext cx="629297" cy="357806"/>
            </a:xfrm>
            <a:custGeom>
              <a:avLst/>
              <a:gdLst>
                <a:gd name="connsiteX0" fmla="*/ 11922847 w 11944350"/>
                <a:gd name="connsiteY0" fmla="*/ 958396 h 6791325"/>
                <a:gd name="connsiteX1" fmla="*/ 9884497 w 11944350"/>
                <a:gd name="connsiteY1" fmla="*/ 6848 h 6791325"/>
                <a:gd name="connsiteX2" fmla="*/ 6293573 w 11944350"/>
                <a:gd name="connsiteY2" fmla="*/ 1401308 h 6791325"/>
                <a:gd name="connsiteX3" fmla="*/ 1673948 w 11944350"/>
                <a:gd name="connsiteY3" fmla="*/ 996496 h 6791325"/>
                <a:gd name="connsiteX4" fmla="*/ 1488210 w 11944350"/>
                <a:gd name="connsiteY4" fmla="*/ 2358571 h 6791325"/>
                <a:gd name="connsiteX5" fmla="*/ 1841588 w 11944350"/>
                <a:gd name="connsiteY5" fmla="*/ 3539671 h 6791325"/>
                <a:gd name="connsiteX6" fmla="*/ 155663 w 11944350"/>
                <a:gd name="connsiteY6" fmla="*/ 4530271 h 6791325"/>
                <a:gd name="connsiteX7" fmla="*/ 1294853 w 11944350"/>
                <a:gd name="connsiteY7" fmla="*/ 6156188 h 6791325"/>
                <a:gd name="connsiteX8" fmla="*/ 1816823 w 11944350"/>
                <a:gd name="connsiteY8" fmla="*/ 6426699 h 6791325"/>
                <a:gd name="connsiteX9" fmla="*/ 2181630 w 11944350"/>
                <a:gd name="connsiteY9" fmla="*/ 6753406 h 6791325"/>
                <a:gd name="connsiteX10" fmla="*/ 2930295 w 11944350"/>
                <a:gd name="connsiteY10" fmla="*/ 6784838 h 6791325"/>
                <a:gd name="connsiteX11" fmla="*/ 2451188 w 11944350"/>
                <a:gd name="connsiteY11" fmla="*/ 6126661 h 6791325"/>
                <a:gd name="connsiteX12" fmla="*/ 2352128 w 11944350"/>
                <a:gd name="connsiteY12" fmla="*/ 5419906 h 6791325"/>
                <a:gd name="connsiteX13" fmla="*/ 3638003 w 11944350"/>
                <a:gd name="connsiteY13" fmla="*/ 4676003 h 6791325"/>
                <a:gd name="connsiteX14" fmla="*/ 3425595 w 11944350"/>
                <a:gd name="connsiteY14" fmla="*/ 3607298 h 6791325"/>
                <a:gd name="connsiteX15" fmla="*/ 5353456 w 11944350"/>
                <a:gd name="connsiteY15" fmla="*/ 3782558 h 6791325"/>
                <a:gd name="connsiteX16" fmla="*/ 7006995 w 11944350"/>
                <a:gd name="connsiteY16" fmla="*/ 3392986 h 6791325"/>
                <a:gd name="connsiteX17" fmla="*/ 8492895 w 11944350"/>
                <a:gd name="connsiteY17" fmla="*/ 2407148 h 6791325"/>
                <a:gd name="connsiteX18" fmla="*/ 10588395 w 11944350"/>
                <a:gd name="connsiteY18" fmla="*/ 2607173 h 6791325"/>
                <a:gd name="connsiteX19" fmla="*/ 11922847 w 11944350"/>
                <a:gd name="connsiteY19" fmla="*/ 958396 h 679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944350" h="6791325">
                  <a:moveTo>
                    <a:pt x="11922847" y="958396"/>
                  </a:moveTo>
                  <a:cubicBezTo>
                    <a:pt x="11710441" y="147818"/>
                    <a:pt x="10620780" y="-40777"/>
                    <a:pt x="9884497" y="6848"/>
                  </a:cubicBezTo>
                  <a:cubicBezTo>
                    <a:pt x="8818650" y="76381"/>
                    <a:pt x="7229881" y="1044121"/>
                    <a:pt x="6293573" y="1401308"/>
                  </a:cubicBezTo>
                  <a:cubicBezTo>
                    <a:pt x="4570501" y="2059486"/>
                    <a:pt x="3269385" y="-370342"/>
                    <a:pt x="1673948" y="996496"/>
                  </a:cubicBezTo>
                  <a:cubicBezTo>
                    <a:pt x="1366290" y="1260338"/>
                    <a:pt x="1319618" y="1964236"/>
                    <a:pt x="1488210" y="2358571"/>
                  </a:cubicBezTo>
                  <a:cubicBezTo>
                    <a:pt x="1616798" y="2657656"/>
                    <a:pt x="1783485" y="3209153"/>
                    <a:pt x="1841588" y="3539671"/>
                  </a:cubicBezTo>
                  <a:cubicBezTo>
                    <a:pt x="1971128" y="4275953"/>
                    <a:pt x="487133" y="3938768"/>
                    <a:pt x="155663" y="4530271"/>
                  </a:cubicBezTo>
                  <a:cubicBezTo>
                    <a:pt x="-386310" y="5498011"/>
                    <a:pt x="607148" y="5906633"/>
                    <a:pt x="1294853" y="6156188"/>
                  </a:cubicBezTo>
                  <a:cubicBezTo>
                    <a:pt x="1482495" y="6223816"/>
                    <a:pt x="1677758" y="6279061"/>
                    <a:pt x="1816823" y="6426699"/>
                  </a:cubicBezTo>
                  <a:cubicBezTo>
                    <a:pt x="1829205" y="6440033"/>
                    <a:pt x="2205443" y="6767693"/>
                    <a:pt x="2181630" y="6753406"/>
                  </a:cubicBezTo>
                  <a:cubicBezTo>
                    <a:pt x="2294025" y="6823891"/>
                    <a:pt x="2802660" y="6784838"/>
                    <a:pt x="2930295" y="6784838"/>
                  </a:cubicBezTo>
                  <a:cubicBezTo>
                    <a:pt x="2831235" y="6709591"/>
                    <a:pt x="2550248" y="6259058"/>
                    <a:pt x="2451188" y="6126661"/>
                  </a:cubicBezTo>
                  <a:cubicBezTo>
                    <a:pt x="2279738" y="5898061"/>
                    <a:pt x="2165438" y="5698036"/>
                    <a:pt x="2352128" y="5419906"/>
                  </a:cubicBezTo>
                  <a:cubicBezTo>
                    <a:pt x="2632163" y="5002711"/>
                    <a:pt x="3646575" y="5310368"/>
                    <a:pt x="3638003" y="4676003"/>
                  </a:cubicBezTo>
                  <a:cubicBezTo>
                    <a:pt x="3631335" y="4198801"/>
                    <a:pt x="2949345" y="4121648"/>
                    <a:pt x="3425595" y="3607298"/>
                  </a:cubicBezTo>
                  <a:cubicBezTo>
                    <a:pt x="3972330" y="3016748"/>
                    <a:pt x="4710518" y="3607298"/>
                    <a:pt x="5353456" y="3782558"/>
                  </a:cubicBezTo>
                  <a:cubicBezTo>
                    <a:pt x="5906858" y="3934006"/>
                    <a:pt x="6559320" y="3850186"/>
                    <a:pt x="7006995" y="3392986"/>
                  </a:cubicBezTo>
                  <a:cubicBezTo>
                    <a:pt x="7565160" y="2821486"/>
                    <a:pt x="7475626" y="2466203"/>
                    <a:pt x="8492895" y="2407148"/>
                  </a:cubicBezTo>
                  <a:cubicBezTo>
                    <a:pt x="9212985" y="2365238"/>
                    <a:pt x="9866400" y="2736713"/>
                    <a:pt x="10588395" y="2607173"/>
                  </a:cubicBezTo>
                  <a:cubicBezTo>
                    <a:pt x="11225618" y="2491921"/>
                    <a:pt x="12105728" y="1653721"/>
                    <a:pt x="11922847" y="958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F8DB6FFD-AFE5-43BD-ABD6-00113C4BD74C}"/>
              </a:ext>
            </a:extLst>
          </p:cNvPr>
          <p:cNvSpPr/>
          <p:nvPr/>
        </p:nvSpPr>
        <p:spPr>
          <a:xfrm>
            <a:off x="0" y="4153709"/>
            <a:ext cx="12192000" cy="13812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542FDA-6944-41BC-817D-DE672C425147}"/>
              </a:ext>
            </a:extLst>
          </p:cNvPr>
          <p:cNvSpPr txBox="1"/>
          <p:nvPr/>
        </p:nvSpPr>
        <p:spPr>
          <a:xfrm>
            <a:off x="3680299" y="4163010"/>
            <a:ext cx="4831402" cy="99520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867" dirty="0">
                <a:solidFill>
                  <a:schemeClr val="bg1"/>
                </a:solidFill>
                <a:cs typeface="Arial" pitchFamily="34" charset="0"/>
              </a:rPr>
              <a:t>MERCI !</a:t>
            </a:r>
            <a:endParaRPr lang="ko-KR" altLang="en-US" sz="5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0BB3550-DA19-4ABC-AB48-BD1351F9C880}"/>
              </a:ext>
            </a:extLst>
          </p:cNvPr>
          <p:cNvSpPr txBox="1"/>
          <p:nvPr/>
        </p:nvSpPr>
        <p:spPr>
          <a:xfrm>
            <a:off x="2651135" y="5083911"/>
            <a:ext cx="6889730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Its NOT the End, Its just the beginning of a GREAT Journey…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" name="Picture 2" descr="A close up of a logo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C2E8C28D-0C96-4F1A-86C6-2B482EC947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524" y="5114885"/>
            <a:ext cx="348682" cy="34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845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40BDA5-475A-F11C-6F84-0B60D211A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1500326"/>
            <a:ext cx="3429000" cy="858266"/>
          </a:xfrm>
        </p:spPr>
        <p:txBody>
          <a:bodyPr anchor="b">
            <a:normAutofit/>
          </a:bodyPr>
          <a:lstStyle/>
          <a:p>
            <a:r>
              <a:rPr lang="en-US" sz="5000" dirty="0"/>
              <a:t>Introduction</a:t>
            </a:r>
          </a:p>
        </p:txBody>
      </p:sp>
      <p:sp>
        <p:nvSpPr>
          <p:cNvPr id="48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6334B-CF15-F153-793A-93BD62CC7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200" dirty="0"/>
              <a:t>There are two types of concrete factories in Palestine:</a:t>
            </a:r>
          </a:p>
          <a:p>
            <a:r>
              <a:rPr lang="en-US" sz="2200" dirty="0"/>
              <a:t>Dry mix concrete plant </a:t>
            </a:r>
          </a:p>
          <a:p>
            <a:r>
              <a:rPr lang="en-US" sz="2200" dirty="0"/>
              <a:t>Wet mix concrete plant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F4D64C4-ADDD-F223-518B-6EF2215D9F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587236"/>
              </p:ext>
            </p:extLst>
          </p:nvPr>
        </p:nvGraphicFramePr>
        <p:xfrm>
          <a:off x="4654296" y="1094598"/>
          <a:ext cx="6903721" cy="4668806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672345">
                  <a:extLst>
                    <a:ext uri="{9D8B030D-6E8A-4147-A177-3AD203B41FA5}">
                      <a16:colId xmlns:a16="http://schemas.microsoft.com/office/drawing/2014/main" val="3127207718"/>
                    </a:ext>
                  </a:extLst>
                </a:gridCol>
                <a:gridCol w="2583089">
                  <a:extLst>
                    <a:ext uri="{9D8B030D-6E8A-4147-A177-3AD203B41FA5}">
                      <a16:colId xmlns:a16="http://schemas.microsoft.com/office/drawing/2014/main" val="3508039788"/>
                    </a:ext>
                  </a:extLst>
                </a:gridCol>
                <a:gridCol w="2648287">
                  <a:extLst>
                    <a:ext uri="{9D8B030D-6E8A-4147-A177-3AD203B41FA5}">
                      <a16:colId xmlns:a16="http://schemas.microsoft.com/office/drawing/2014/main" val="3178440803"/>
                    </a:ext>
                  </a:extLst>
                </a:gridCol>
              </a:tblGrid>
              <a:tr h="641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The feature</a:t>
                      </a:r>
                      <a:endParaRPr lang="en-US" sz="2100" b="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kern="0" cap="none" spc="0" dirty="0">
                          <a:solidFill>
                            <a:schemeClr val="tx1"/>
                          </a:solidFill>
                          <a:effectLst/>
                        </a:rPr>
                        <a:t>Wet concrete plant</a:t>
                      </a:r>
                      <a:endParaRPr lang="en-US" sz="2100" b="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kern="0" cap="none" spc="0" dirty="0">
                          <a:solidFill>
                            <a:schemeClr val="tx1"/>
                          </a:solidFill>
                          <a:effectLst/>
                        </a:rPr>
                        <a:t>Dry concrete plant</a:t>
                      </a:r>
                      <a:endParaRPr lang="en-US" sz="2100" b="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037455"/>
                  </a:ext>
                </a:extLst>
              </a:tr>
              <a:tr h="1001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kern="0" cap="none" spc="0" dirty="0">
                          <a:solidFill>
                            <a:schemeClr val="tx1"/>
                          </a:solidFill>
                          <a:effectLst/>
                        </a:rPr>
                        <a:t>Mixing method</a:t>
                      </a:r>
                      <a:endParaRPr lang="en-US" sz="2100" b="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 dirty="0">
                          <a:solidFill>
                            <a:schemeClr val="tx1"/>
                          </a:solidFill>
                          <a:effectLst/>
                        </a:rPr>
                        <a:t>Mix all ingredients together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Mix the dry ingredients first, then add the water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4201464"/>
                  </a:ext>
                </a:extLst>
              </a:tr>
              <a:tr h="641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kern="0" cap="none" spc="0">
                          <a:solidFill>
                            <a:schemeClr val="tx1"/>
                          </a:solidFill>
                          <a:effectLst/>
                        </a:rPr>
                        <a:t>The quality</a:t>
                      </a:r>
                      <a:endParaRPr lang="en-US" sz="2100" b="0" kern="1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 dirty="0">
                          <a:solidFill>
                            <a:schemeClr val="tx1"/>
                          </a:solidFill>
                          <a:effectLst/>
                        </a:rPr>
                        <a:t>Higher quality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>
                          <a:solidFill>
                            <a:schemeClr val="tx1"/>
                          </a:solidFill>
                          <a:effectLst/>
                        </a:rPr>
                        <a:t>Lower quality</a:t>
                      </a:r>
                      <a:endParaRPr lang="en-US" sz="1500" kern="1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30488"/>
                  </a:ext>
                </a:extLst>
              </a:tr>
              <a:tr h="641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kern="0" cap="none" spc="0">
                          <a:solidFill>
                            <a:schemeClr val="tx1"/>
                          </a:solidFill>
                          <a:effectLst/>
                        </a:rPr>
                        <a:t>The cost</a:t>
                      </a:r>
                      <a:endParaRPr lang="en-US" sz="2100" b="0" kern="1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 dirty="0">
                          <a:solidFill>
                            <a:schemeClr val="tx1"/>
                          </a:solidFill>
                          <a:effectLst/>
                        </a:rPr>
                        <a:t>Higher cost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 dirty="0">
                          <a:solidFill>
                            <a:schemeClr val="tx1"/>
                          </a:solidFill>
                          <a:effectLst/>
                        </a:rPr>
                        <a:t>lower price or cheaper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0835854"/>
                  </a:ext>
                </a:extLst>
              </a:tr>
              <a:tr h="6419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kern="0" cap="none" spc="0">
                          <a:solidFill>
                            <a:schemeClr val="tx1"/>
                          </a:solidFill>
                          <a:effectLst/>
                        </a:rPr>
                        <a:t>Flexibility</a:t>
                      </a:r>
                      <a:endParaRPr lang="en-US" sz="2100" b="0" kern="1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 dirty="0">
                          <a:solidFill>
                            <a:schemeClr val="tx1"/>
                          </a:solidFill>
                          <a:effectLst/>
                        </a:rPr>
                        <a:t>Less flexible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 dirty="0">
                          <a:solidFill>
                            <a:schemeClr val="tx1"/>
                          </a:solidFill>
                          <a:effectLst/>
                        </a:rPr>
                        <a:t>More flexible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16932"/>
                  </a:ext>
                </a:extLst>
              </a:tr>
              <a:tr h="1099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kern="0" cap="none" spc="0">
                          <a:solidFill>
                            <a:schemeClr val="tx1"/>
                          </a:solidFill>
                          <a:effectLst/>
                        </a:rPr>
                        <a:t>Applications</a:t>
                      </a:r>
                      <a:endParaRPr lang="en-US" sz="2100" b="0" kern="1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 dirty="0">
                          <a:solidFill>
                            <a:schemeClr val="tx1"/>
                          </a:solidFill>
                          <a:effectLst/>
                        </a:rPr>
                        <a:t>Applications that require high quality Such as bridges and tunnels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0" cap="none" spc="0" dirty="0">
                          <a:solidFill>
                            <a:schemeClr val="tx1"/>
                          </a:solidFill>
                          <a:effectLst/>
                        </a:rPr>
                        <a:t>Applications that do not require high quality such as sidewalks and roads</a:t>
                      </a:r>
                      <a:endParaRPr lang="en-US" sz="1500" kern="1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79" marR="58679" marT="146943" marB="11735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756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378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23C66ED-DBBF-12CA-7F5E-813E0E7D0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7622"/>
            <a:ext cx="12192000" cy="6894986"/>
            <a:chOff x="0" y="-7622"/>
            <a:chExt cx="12192000" cy="689498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002B52-2669-1ED7-2E0F-0627FC31DF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-7621"/>
              <a:ext cx="12192000" cy="6887364"/>
            </a:xfrm>
            <a:prstGeom prst="rect">
              <a:avLst/>
            </a:prstGeom>
            <a:gradFill>
              <a:gsLst>
                <a:gs pos="8000">
                  <a:schemeClr val="accent5"/>
                </a:gs>
                <a:gs pos="100000">
                  <a:schemeClr val="accent2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2E9EC0D-91EA-9D35-F655-335C580AB3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9" y="0"/>
              <a:ext cx="8216919" cy="6887364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  <a:alpha val="79000"/>
                  </a:schemeClr>
                </a:gs>
                <a:gs pos="40000">
                  <a:schemeClr val="accent5">
                    <a:lumMod val="60000"/>
                    <a:lumOff val="40000"/>
                    <a:alpha val="0"/>
                  </a:schemeClr>
                </a:gs>
              </a:gsLst>
              <a:lin ang="19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70627C-B480-1145-72DC-5B59DBE048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39978" y="-7622"/>
              <a:ext cx="8451623" cy="6887367"/>
            </a:xfrm>
            <a:prstGeom prst="rect">
              <a:avLst/>
            </a:prstGeom>
            <a:gradFill>
              <a:gsLst>
                <a:gs pos="0">
                  <a:schemeClr val="accent5">
                    <a:lumMod val="75000"/>
                    <a:alpha val="67000"/>
                  </a:schemeClr>
                </a:gs>
                <a:gs pos="60000">
                  <a:schemeClr val="accent5">
                    <a:alpha val="0"/>
                  </a:scheme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F81D39-93D1-019C-74DC-4710F53346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9127281" y="7060"/>
              <a:ext cx="3064320" cy="6872683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58000"/>
                  </a:schemeClr>
                </a:gs>
                <a:gs pos="41000">
                  <a:schemeClr val="accent2">
                    <a:alpha val="0"/>
                  </a:schemeClr>
                </a:gs>
              </a:gsLst>
              <a:lin ang="12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pic>
        <p:nvPicPr>
          <p:cNvPr id="9" name="Content Placeholder 8" descr="A conveyor belt loading a truck">
            <a:extLst>
              <a:ext uri="{FF2B5EF4-FFF2-40B4-BE49-F238E27FC236}">
                <a16:creationId xmlns:a16="http://schemas.microsoft.com/office/drawing/2014/main" id="{9E4C7865-F07C-4BE8-819B-3106C6DD05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9"/>
          <a:stretch/>
        </p:blipFill>
        <p:spPr>
          <a:xfrm>
            <a:off x="20" y="-7624"/>
            <a:ext cx="12191981" cy="688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18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23C66ED-DBBF-12CA-7F5E-813E0E7D0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7622"/>
            <a:ext cx="12192000" cy="6894986"/>
            <a:chOff x="0" y="-7622"/>
            <a:chExt cx="12192000" cy="68949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3002B52-2669-1ED7-2E0F-0627FC31DF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-7621"/>
              <a:ext cx="12192000" cy="6887364"/>
            </a:xfrm>
            <a:prstGeom prst="rect">
              <a:avLst/>
            </a:prstGeom>
            <a:gradFill>
              <a:gsLst>
                <a:gs pos="8000">
                  <a:schemeClr val="accent5"/>
                </a:gs>
                <a:gs pos="100000">
                  <a:schemeClr val="accent2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E9EC0D-91EA-9D35-F655-335C580AB3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9" y="0"/>
              <a:ext cx="8216919" cy="6887364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  <a:alpha val="79000"/>
                  </a:schemeClr>
                </a:gs>
                <a:gs pos="40000">
                  <a:schemeClr val="accent5">
                    <a:lumMod val="60000"/>
                    <a:lumOff val="40000"/>
                    <a:alpha val="0"/>
                  </a:schemeClr>
                </a:gs>
              </a:gsLst>
              <a:lin ang="19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70627C-B480-1145-72DC-5B59DBE048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39978" y="-7622"/>
              <a:ext cx="8451623" cy="6887367"/>
            </a:xfrm>
            <a:prstGeom prst="rect">
              <a:avLst/>
            </a:prstGeom>
            <a:gradFill>
              <a:gsLst>
                <a:gs pos="0">
                  <a:schemeClr val="accent5">
                    <a:lumMod val="75000"/>
                    <a:alpha val="67000"/>
                  </a:schemeClr>
                </a:gs>
                <a:gs pos="60000">
                  <a:schemeClr val="accent5">
                    <a:alpha val="0"/>
                  </a:scheme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F81D39-93D1-019C-74DC-4710F53346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9127281" y="7060"/>
              <a:ext cx="3064320" cy="6872683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58000"/>
                  </a:schemeClr>
                </a:gs>
                <a:gs pos="41000">
                  <a:schemeClr val="accent2">
                    <a:alpha val="0"/>
                  </a:schemeClr>
                </a:gs>
              </a:gsLst>
              <a:lin ang="12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pic>
        <p:nvPicPr>
          <p:cNvPr id="5" name="Content Placeholder 4" descr="A blue tower with a few silos&#10;&#10;Description automatically generated with medium confidence">
            <a:extLst>
              <a:ext uri="{FF2B5EF4-FFF2-40B4-BE49-F238E27FC236}">
                <a16:creationId xmlns:a16="http://schemas.microsoft.com/office/drawing/2014/main" id="{62881625-43F5-94E2-8CF6-2914180DC9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0"/>
          <a:stretch/>
        </p:blipFill>
        <p:spPr>
          <a:xfrm>
            <a:off x="20" y="-7624"/>
            <a:ext cx="12191981" cy="688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456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957C0A39-8CC4-F805-A622-F9561BEE51AE}"/>
              </a:ext>
            </a:extLst>
          </p:cNvPr>
          <p:cNvSpPr txBox="1">
            <a:spLocks/>
          </p:cNvSpPr>
          <p:nvPr/>
        </p:nvSpPr>
        <p:spPr>
          <a:xfrm>
            <a:off x="330507" y="504825"/>
            <a:ext cx="4979670" cy="29241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3000" dirty="0">
                <a:latin typeface="+mj-lt"/>
                <a:ea typeface="+mj-ea"/>
                <a:cs typeface="+mj-cs"/>
              </a:rPr>
              <a:t>Challenges encountered by ready-mixed concrete factories in Palestine:</a:t>
            </a: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sz="3000" dirty="0"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sz="3000" dirty="0">
              <a:latin typeface="+mj-lt"/>
              <a:ea typeface="+mj-ea"/>
              <a:cs typeface="+mj-cs"/>
            </a:endParaRPr>
          </a:p>
        </p:txBody>
      </p:sp>
      <p:sp>
        <p:nvSpPr>
          <p:cNvPr id="5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9B5A-1A44-2EC3-0B0A-4D9BC2FDA2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9" r="19898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DD634523-9434-6119-8025-C02D6D39C8FC}"/>
              </a:ext>
            </a:extLst>
          </p:cNvPr>
          <p:cNvSpPr txBox="1">
            <a:spLocks/>
          </p:cNvSpPr>
          <p:nvPr/>
        </p:nvSpPr>
        <p:spPr>
          <a:xfrm>
            <a:off x="328982" y="3110095"/>
            <a:ext cx="4979670" cy="7207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Inadequate control programs:</a:t>
            </a:r>
          </a:p>
        </p:txBody>
      </p:sp>
    </p:spTree>
    <p:extLst>
      <p:ext uri="{BB962C8B-B14F-4D97-AF65-F5344CB8AC3E}">
        <p14:creationId xmlns:p14="http://schemas.microsoft.com/office/powerpoint/2010/main" val="1315958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71AE589-D281-9369-FBF3-A9D95EF4478C}"/>
              </a:ext>
            </a:extLst>
          </p:cNvPr>
          <p:cNvSpPr txBox="1">
            <a:spLocks/>
          </p:cNvSpPr>
          <p:nvPr/>
        </p:nvSpPr>
        <p:spPr>
          <a:xfrm>
            <a:off x="838200" y="4138163"/>
            <a:ext cx="9132651" cy="2106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4400" b="1" kern="12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2.   Error in weight measurement.</a:t>
            </a:r>
          </a:p>
        </p:txBody>
      </p:sp>
      <p:pic>
        <p:nvPicPr>
          <p:cNvPr id="8" name="Picture 7" descr="A close-up of a concrete surface&#10;&#10;Description automatically generated">
            <a:extLst>
              <a:ext uri="{FF2B5EF4-FFF2-40B4-BE49-F238E27FC236}">
                <a16:creationId xmlns:a16="http://schemas.microsoft.com/office/drawing/2014/main" id="{4E5BF16E-9921-A954-DEA2-ECA6DCE09D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r="22356" b="1"/>
          <a:stretch/>
        </p:blipFill>
        <p:spPr>
          <a:xfrm>
            <a:off x="-5760" y="1"/>
            <a:ext cx="3045372" cy="3429000"/>
          </a:xfrm>
          <a:prstGeom prst="rect">
            <a:avLst/>
          </a:prstGeom>
        </p:spPr>
      </p:pic>
      <p:pic>
        <p:nvPicPr>
          <p:cNvPr id="6" name="Picture 5" descr="A close-up of a concrete wall&#10;&#10;Description automatically generated">
            <a:extLst>
              <a:ext uri="{FF2B5EF4-FFF2-40B4-BE49-F238E27FC236}">
                <a16:creationId xmlns:a16="http://schemas.microsoft.com/office/drawing/2014/main" id="{D21ADEDB-ACE1-041B-4000-44D5839C98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6" r="35581" b="3"/>
          <a:stretch/>
        </p:blipFill>
        <p:spPr>
          <a:xfrm>
            <a:off x="3039388" y="1"/>
            <a:ext cx="3038983" cy="3429000"/>
          </a:xfrm>
          <a:prstGeom prst="rect">
            <a:avLst/>
          </a:prstGeom>
        </p:spPr>
      </p:pic>
      <p:pic>
        <p:nvPicPr>
          <p:cNvPr id="10" name="Picture 9" descr="A close up of a crack in the ground&#10;&#10;Description automatically generated">
            <a:extLst>
              <a:ext uri="{FF2B5EF4-FFF2-40B4-BE49-F238E27FC236}">
                <a16:creationId xmlns:a16="http://schemas.microsoft.com/office/drawing/2014/main" id="{52070C46-6130-B25A-3B5D-DC51F3DB74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5" r="26428" b="-1"/>
          <a:stretch/>
        </p:blipFill>
        <p:spPr>
          <a:xfrm>
            <a:off x="6077296" y="1"/>
            <a:ext cx="3045373" cy="3429000"/>
          </a:xfrm>
          <a:prstGeom prst="rect">
            <a:avLst/>
          </a:prstGeom>
        </p:spPr>
      </p:pic>
      <p:pic>
        <p:nvPicPr>
          <p:cNvPr id="12" name="Picture 11" descr="A close-up of a hole in a concrete wall&#10;&#10;Description automatically generated">
            <a:extLst>
              <a:ext uri="{FF2B5EF4-FFF2-40B4-BE49-F238E27FC236}">
                <a16:creationId xmlns:a16="http://schemas.microsoft.com/office/drawing/2014/main" id="{E4EDEB24-D071-C869-F95D-CD8A9DB6A9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0" r="26867" b="-3"/>
          <a:stretch/>
        </p:blipFill>
        <p:spPr>
          <a:xfrm>
            <a:off x="9113430" y="10"/>
            <a:ext cx="3068704" cy="342899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6424E61-514D-9BA6-8EF5-09A0F1A7F8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3401859"/>
            <a:ext cx="12207200" cy="123363"/>
            <a:chOff x="-5025" y="6737718"/>
            <a:chExt cx="12207200" cy="12336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9EEE235-411B-84AB-0C0D-412B1E9D9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16AF629-C94C-11CA-743E-2F97C5745E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60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7212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69D47016-023F-44BD-981C-50E7A10A6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sketchy line">
            <a:extLst>
              <a:ext uri="{FF2B5EF4-FFF2-40B4-BE49-F238E27FC236}">
                <a16:creationId xmlns:a16="http://schemas.microsoft.com/office/drawing/2014/main" id="{6D8B37B0-0682-433E-BC8D-498C04ABD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471415" y="141274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2786C-E6F7-2EC5-31E2-A2EC24DF9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1263" y="457200"/>
            <a:ext cx="6007608" cy="192938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ar-SA" sz="4400" dirty="0">
                <a:solidFill>
                  <a:schemeClr val="accent2"/>
                </a:solidFill>
              </a:rPr>
              <a:t>3</a:t>
            </a:r>
            <a:r>
              <a:rPr lang="en-US" sz="4400" dirty="0">
                <a:solidFill>
                  <a:schemeClr val="accent2"/>
                </a:solidFill>
              </a:rPr>
              <a:t>.  Human errors </a:t>
            </a:r>
          </a:p>
          <a:p>
            <a:endParaRPr lang="en-US" sz="2200" dirty="0"/>
          </a:p>
        </p:txBody>
      </p:sp>
      <p:pic>
        <p:nvPicPr>
          <p:cNvPr id="8" name="Picture 7" descr="A person talking on a cell phone next to a truck&#10;&#10;Description automatically generated">
            <a:extLst>
              <a:ext uri="{FF2B5EF4-FFF2-40B4-BE49-F238E27FC236}">
                <a16:creationId xmlns:a16="http://schemas.microsoft.com/office/drawing/2014/main" id="{52EF6460-52E2-C1FA-18FD-5B686073D5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4" y="2583950"/>
            <a:ext cx="5468112" cy="3649964"/>
          </a:xfrm>
          <a:prstGeom prst="rect">
            <a:avLst/>
          </a:prstGeom>
        </p:spPr>
      </p:pic>
      <p:pic>
        <p:nvPicPr>
          <p:cNvPr id="6" name="Picture 5" descr="A person in a hardhat talking on the phone&#10;&#10;Description automatically generated">
            <a:extLst>
              <a:ext uri="{FF2B5EF4-FFF2-40B4-BE49-F238E27FC236}">
                <a16:creationId xmlns:a16="http://schemas.microsoft.com/office/drawing/2014/main" id="{61145527-2820-C2F7-D250-5FC7FA694C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496" y="2583950"/>
            <a:ext cx="5468112" cy="364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579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C44B0-59DD-0965-7969-369C9A41F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200" dirty="0">
              <a:latin typeface="Söhne"/>
            </a:endParaRPr>
          </a:p>
          <a:p>
            <a:r>
              <a:rPr lang="en-US" sz="2200" dirty="0">
                <a:solidFill>
                  <a:srgbClr val="FF0000"/>
                </a:solidFill>
              </a:rPr>
              <a:t>Rainfall</a:t>
            </a:r>
            <a:r>
              <a:rPr lang="en-US" sz="2200" dirty="0"/>
              <a:t>  can harm concrete quality, especially during curing. Excess rainwater dilutes the mix, weakening the final product.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>
                <a:solidFill>
                  <a:srgbClr val="FF0000"/>
                </a:solidFill>
              </a:rPr>
              <a:t>High humidity </a:t>
            </a:r>
            <a:r>
              <a:rPr lang="en-US" sz="2200" dirty="0"/>
              <a:t>can slow down the curing process of concrete. Curing is essential for the development of strength and durability, </a:t>
            </a:r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29C9DE1-27B1-C730-6730-B6C83590316F}"/>
              </a:ext>
            </a:extLst>
          </p:cNvPr>
          <p:cNvSpPr txBox="1">
            <a:spLocks/>
          </p:cNvSpPr>
          <p:nvPr/>
        </p:nvSpPr>
        <p:spPr>
          <a:xfrm>
            <a:off x="814939" y="4668253"/>
            <a:ext cx="4835090" cy="1238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9756A9-8B00-492A-3FA4-8036C0C0B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ar-SA" sz="4400" b="0" i="0" dirty="0">
                <a:solidFill>
                  <a:schemeClr val="accent2"/>
                </a:solidFill>
                <a:effectLst/>
                <a:latin typeface="Söhne"/>
              </a:rPr>
              <a:t>4</a:t>
            </a:r>
            <a:r>
              <a:rPr lang="en-US" sz="4400" b="0" i="0" dirty="0">
                <a:solidFill>
                  <a:schemeClr val="accent2"/>
                </a:solidFill>
                <a:effectLst/>
                <a:latin typeface="Söhne"/>
              </a:rPr>
              <a:t>. Weather-related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911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AAAC517-3609-4AED-9DB5-9BF587AE6727}">
  <we:reference id="wa200005566" version="3.0.0.2" store="en-US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1998</TotalTime>
  <Words>644</Words>
  <Application>Microsoft Office PowerPoint</Application>
  <PresentationFormat>Widescreen</PresentationFormat>
  <Paragraphs>115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Söhne</vt:lpstr>
      <vt:lpstr>Times New Roman</vt:lpstr>
      <vt:lpstr>Wingdings</vt:lpstr>
      <vt:lpstr>Office Theme</vt:lpstr>
      <vt:lpstr>Smart ready-mix concrete plant</vt:lpstr>
      <vt:lpstr>Introduction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Weather-related problems</vt:lpstr>
      <vt:lpstr>Objectives</vt:lpstr>
      <vt:lpstr>Methodology </vt:lpstr>
      <vt:lpstr>Interface design for Control and Monitoring (SCADA)  </vt:lpstr>
      <vt:lpstr>Chosen PLC</vt:lpstr>
      <vt:lpstr>PowerPoint Presentation</vt:lpstr>
      <vt:lpstr>Serial Communications</vt:lpstr>
      <vt:lpstr>The difference between RS-485 and RS-232 :</vt:lpstr>
      <vt:lpstr>The difference between RTU and ASCII:</vt:lpstr>
      <vt:lpstr>PowerPoint Presentation</vt:lpstr>
      <vt:lpstr>Future work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Auto-Batch concrete control system</dc:title>
  <dc:creator>ameer salam</dc:creator>
  <cp:lastModifiedBy>ameer salam</cp:lastModifiedBy>
  <cp:revision>16</cp:revision>
  <dcterms:created xsi:type="dcterms:W3CDTF">2024-02-01T20:07:13Z</dcterms:created>
  <dcterms:modified xsi:type="dcterms:W3CDTF">2024-06-29T23:04:15Z</dcterms:modified>
</cp:coreProperties>
</file>