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</p:sldIdLst>
  <p:sldSz cx="18288000" cy="10287000"/>
  <p:notesSz cx="6858000" cy="9144000"/>
  <p:embeddedFontLst>
    <p:embeddedFont>
      <p:font typeface="Be Vietnam Ultra-Bold" charset="1" panose="00000900000000000000"/>
      <p:regular r:id="rId50"/>
    </p:embeddedFont>
    <p:embeddedFont>
      <p:font typeface="Roca Two" charset="1" panose="00000500000000000000"/>
      <p:regular r:id="rId51"/>
    </p:embeddedFont>
    <p:embeddedFont>
      <p:font typeface="Be Vietnam" charset="1" panose="00000500000000000000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fonts/font50.fntdata" Type="http://schemas.openxmlformats.org/officeDocument/2006/relationships/font"/><Relationship Id="rId51" Target="fonts/font51.fntdata" Type="http://schemas.openxmlformats.org/officeDocument/2006/relationships/font"/><Relationship Id="rId52" Target="fonts/font52.fntdata" Type="http://schemas.openxmlformats.org/officeDocument/2006/relationships/font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37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41.png" Type="http://schemas.openxmlformats.org/officeDocument/2006/relationships/image"/><Relationship Id="rId4" Target="../media/image42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Relationship Id="rId3" Target="../media/image44.png" Type="http://schemas.openxmlformats.org/officeDocument/2006/relationships/image"/><Relationship Id="rId4" Target="../media/image45.png" Type="http://schemas.openxmlformats.org/officeDocument/2006/relationships/image"/><Relationship Id="rId5" Target="../media/image46.png" Type="http://schemas.openxmlformats.org/officeDocument/2006/relationships/image"/><Relationship Id="rId6" Target="../media/image47.png" Type="http://schemas.openxmlformats.org/officeDocument/2006/relationships/image"/><Relationship Id="rId7" Target="../media/image4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Relationship Id="rId3" Target="../media/image5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Relationship Id="rId3" Target="../media/image52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jpeg" Type="http://schemas.openxmlformats.org/officeDocument/2006/relationships/image"/><Relationship Id="rId3" Target="../media/image5.png" Type="http://schemas.openxmlformats.org/officeDocument/2006/relationships/image"/><Relationship Id="rId4" Target="../media/image54.png" Type="http://schemas.openxmlformats.org/officeDocument/2006/relationships/image"/><Relationship Id="rId5" Target="../media/image55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57.svg" Type="http://schemas.openxmlformats.org/officeDocument/2006/relationships/image"/><Relationship Id="rId4" Target="../media/image58.png" Type="http://schemas.openxmlformats.org/officeDocument/2006/relationships/image"/><Relationship Id="rId5" Target="../media/image59.svg" Type="http://schemas.openxmlformats.org/officeDocument/2006/relationships/image"/><Relationship Id="rId6" Target="../media/image60.png" Type="http://schemas.openxmlformats.org/officeDocument/2006/relationships/image"/><Relationship Id="rId7" Target="../media/image61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2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3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5.pn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7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8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9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0.png" Type="http://schemas.openxmlformats.org/officeDocument/2006/relationships/image"/><Relationship Id="rId3" Target="../media/image71.svg" Type="http://schemas.openxmlformats.org/officeDocument/2006/relationships/image"/><Relationship Id="rId4" Target="../media/image72.png" Type="http://schemas.openxmlformats.org/officeDocument/2006/relationships/image"/><Relationship Id="rId5" Target="../media/image73.svg" Type="http://schemas.openxmlformats.org/officeDocument/2006/relationships/image"/><Relationship Id="rId6" Target="../media/image74.png" Type="http://schemas.openxmlformats.org/officeDocument/2006/relationships/image"/><Relationship Id="rId7" Target="../media/image75.svg" Type="http://schemas.openxmlformats.org/officeDocument/2006/relationships/image"/><Relationship Id="rId8" Target="../media/image76.png" Type="http://schemas.openxmlformats.org/officeDocument/2006/relationships/image"/><Relationship Id="rId9" Target="../media/image77.sv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8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29875" y="0"/>
            <a:ext cx="7858125" cy="10287000"/>
            <a:chOff x="0" y="0"/>
            <a:chExt cx="1392443" cy="18228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92443" cy="1822834"/>
            </a:xfrm>
            <a:custGeom>
              <a:avLst/>
              <a:gdLst/>
              <a:ahLst/>
              <a:cxnLst/>
              <a:rect r="r" b="b" t="t" l="l"/>
              <a:pathLst>
                <a:path h="1822834" w="1392443">
                  <a:moveTo>
                    <a:pt x="29556" y="0"/>
                  </a:moveTo>
                  <a:lnTo>
                    <a:pt x="1362887" y="0"/>
                  </a:lnTo>
                  <a:cubicBezTo>
                    <a:pt x="1370725" y="0"/>
                    <a:pt x="1378243" y="3114"/>
                    <a:pt x="1383786" y="8657"/>
                  </a:cubicBezTo>
                  <a:cubicBezTo>
                    <a:pt x="1389329" y="14200"/>
                    <a:pt x="1392443" y="21718"/>
                    <a:pt x="1392443" y="29556"/>
                  </a:cubicBezTo>
                  <a:lnTo>
                    <a:pt x="1392443" y="1793278"/>
                  </a:lnTo>
                  <a:cubicBezTo>
                    <a:pt x="1392443" y="1809602"/>
                    <a:pt x="1379210" y="1822834"/>
                    <a:pt x="1362887" y="1822834"/>
                  </a:cubicBezTo>
                  <a:lnTo>
                    <a:pt x="29556" y="1822834"/>
                  </a:lnTo>
                  <a:cubicBezTo>
                    <a:pt x="13233" y="1822834"/>
                    <a:pt x="0" y="1809602"/>
                    <a:pt x="0" y="1793278"/>
                  </a:cubicBezTo>
                  <a:lnTo>
                    <a:pt x="0" y="29556"/>
                  </a:lnTo>
                  <a:cubicBezTo>
                    <a:pt x="0" y="13233"/>
                    <a:pt x="13233" y="0"/>
                    <a:pt x="29556" y="0"/>
                  </a:cubicBezTo>
                  <a:close/>
                </a:path>
              </a:pathLst>
            </a:custGeom>
            <a:blipFill>
              <a:blip r:embed="rId2"/>
              <a:stretch>
                <a:fillRect l="-15454" t="0" r="-1545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410691" y="8062394"/>
            <a:ext cx="3695647" cy="1967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b="true" sz="2799" spc="55">
                <a:solidFill>
                  <a:srgbClr val="3D5E6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PREPARED BY </a:t>
            </a:r>
          </a:p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  <a:r>
              <a:rPr lang="en-US" b="true" sz="2799" spc="55">
                <a:solidFill>
                  <a:srgbClr val="3D5E6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 ADAM FATTOUH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b="true" sz="2799" spc="55">
                <a:solidFill>
                  <a:srgbClr val="3D5E6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OSAID BARAHMEH</a:t>
            </a:r>
          </a:p>
          <a:p>
            <a:pPr algn="ctr" marL="0" indent="0" lvl="0">
              <a:lnSpc>
                <a:spcPts val="3919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147165" y="666750"/>
            <a:ext cx="7364021" cy="3886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7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ERP </a:t>
            </a: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System with Power BI Analytics to Measure Performance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21556" y="4221481"/>
            <a:ext cx="5122944" cy="1731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1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Inventory Rules</a:t>
            </a:r>
          </a:p>
        </p:txBody>
      </p:sp>
      <p:sp>
        <p:nvSpPr>
          <p:cNvPr name="AutoShape 3" id="3"/>
          <p:cNvSpPr/>
          <p:nvPr/>
        </p:nvSpPr>
        <p:spPr>
          <a:xfrm>
            <a:off x="1221556" y="6743701"/>
            <a:ext cx="5122944" cy="0"/>
          </a:xfrm>
          <a:prstGeom prst="line">
            <a:avLst/>
          </a:prstGeom>
          <a:ln cap="flat" w="38100">
            <a:solidFill>
              <a:srgbClr val="272B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7474140" y="627732"/>
            <a:ext cx="10299510" cy="4028533"/>
          </a:xfrm>
          <a:custGeom>
            <a:avLst/>
            <a:gdLst/>
            <a:ahLst/>
            <a:cxnLst/>
            <a:rect r="r" b="b" t="t" l="l"/>
            <a:pathLst>
              <a:path h="4028533" w="10299510">
                <a:moveTo>
                  <a:pt x="0" y="0"/>
                </a:moveTo>
                <a:lnTo>
                  <a:pt x="10299510" y="0"/>
                </a:lnTo>
                <a:lnTo>
                  <a:pt x="10299510" y="4028533"/>
                </a:lnTo>
                <a:lnTo>
                  <a:pt x="0" y="40285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80" r="0" b="-21479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474140" y="5263902"/>
            <a:ext cx="10813860" cy="5023098"/>
            <a:chOff x="0" y="0"/>
            <a:chExt cx="1749818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49818" cy="812800"/>
            </a:xfrm>
            <a:custGeom>
              <a:avLst/>
              <a:gdLst/>
              <a:ahLst/>
              <a:cxnLst/>
              <a:rect r="r" b="b" t="t" l="l"/>
              <a:pathLst>
                <a:path h="812800" w="1749818">
                  <a:moveTo>
                    <a:pt x="0" y="0"/>
                  </a:moveTo>
                  <a:lnTo>
                    <a:pt x="1749818" y="0"/>
                  </a:lnTo>
                  <a:lnTo>
                    <a:pt x="174981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0" t="-591" r="0" b="-591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028700"/>
            <a:ext cx="18288000" cy="8026840"/>
          </a:xfrm>
          <a:custGeom>
            <a:avLst/>
            <a:gdLst/>
            <a:ahLst/>
            <a:cxnLst/>
            <a:rect r="r" b="b" t="t" l="l"/>
            <a:pathLst>
              <a:path h="8026840" w="18288000">
                <a:moveTo>
                  <a:pt x="0" y="0"/>
                </a:moveTo>
                <a:lnTo>
                  <a:pt x="18288000" y="0"/>
                </a:lnTo>
                <a:lnTo>
                  <a:pt x="18288000" y="8026840"/>
                </a:lnTo>
                <a:lnTo>
                  <a:pt x="0" y="80268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79" t="0" r="-4682" b="-4217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-66675"/>
            <a:ext cx="7333638" cy="1033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1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Product Variants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1555" y="5711912"/>
            <a:ext cx="11301259" cy="5410478"/>
          </a:xfrm>
          <a:custGeom>
            <a:avLst/>
            <a:gdLst/>
            <a:ahLst/>
            <a:cxnLst/>
            <a:rect r="r" b="b" t="t" l="l"/>
            <a:pathLst>
              <a:path h="5410478" w="11301259">
                <a:moveTo>
                  <a:pt x="0" y="0"/>
                </a:moveTo>
                <a:lnTo>
                  <a:pt x="11301259" y="0"/>
                </a:lnTo>
                <a:lnTo>
                  <a:pt x="11301259" y="5410478"/>
                </a:lnTo>
                <a:lnTo>
                  <a:pt x="0" y="54104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81555" y="1237193"/>
            <a:ext cx="11301259" cy="4266225"/>
          </a:xfrm>
          <a:custGeom>
            <a:avLst/>
            <a:gdLst/>
            <a:ahLst/>
            <a:cxnLst/>
            <a:rect r="r" b="b" t="t" l="l"/>
            <a:pathLst>
              <a:path h="4266225" w="11301259">
                <a:moveTo>
                  <a:pt x="0" y="0"/>
                </a:moveTo>
                <a:lnTo>
                  <a:pt x="11301259" y="0"/>
                </a:lnTo>
                <a:lnTo>
                  <a:pt x="11301259" y="4266226"/>
                </a:lnTo>
                <a:lnTo>
                  <a:pt x="0" y="42662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0" y="118745"/>
            <a:ext cx="7030276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 u="none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Product Overview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107672" y="679510"/>
            <a:ext cx="6208561" cy="3854388"/>
          </a:xfrm>
          <a:custGeom>
            <a:avLst/>
            <a:gdLst/>
            <a:ahLst/>
            <a:cxnLst/>
            <a:rect r="r" b="b" t="t" l="l"/>
            <a:pathLst>
              <a:path h="3854388" w="6208561">
                <a:moveTo>
                  <a:pt x="0" y="0"/>
                </a:moveTo>
                <a:lnTo>
                  <a:pt x="6208561" y="0"/>
                </a:lnTo>
                <a:lnTo>
                  <a:pt x="6208561" y="3854388"/>
                </a:lnTo>
                <a:lnTo>
                  <a:pt x="0" y="3854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412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620654" y="5826157"/>
            <a:ext cx="7182596" cy="2971799"/>
          </a:xfrm>
          <a:custGeom>
            <a:avLst/>
            <a:gdLst/>
            <a:ahLst/>
            <a:cxnLst/>
            <a:rect r="r" b="b" t="t" l="l"/>
            <a:pathLst>
              <a:path h="2971799" w="7182596">
                <a:moveTo>
                  <a:pt x="0" y="0"/>
                </a:moveTo>
                <a:lnTo>
                  <a:pt x="7182596" y="0"/>
                </a:lnTo>
                <a:lnTo>
                  <a:pt x="7182596" y="2971799"/>
                </a:lnTo>
                <a:lnTo>
                  <a:pt x="0" y="29717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700155" y="3456007"/>
            <a:ext cx="5122944" cy="1731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1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Product Overview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1700155" y="5978227"/>
            <a:ext cx="6770652" cy="0"/>
          </a:xfrm>
          <a:prstGeom prst="line">
            <a:avLst/>
          </a:prstGeom>
          <a:ln cap="flat" w="38100">
            <a:solidFill>
              <a:srgbClr val="262A3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4171950"/>
            <a:ext cx="4549535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79"/>
              </a:lnSpc>
            </a:pPr>
            <a:r>
              <a:rPr lang="en-US" sz="6399" u="none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Product Category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6612693" y="3085038"/>
            <a:ext cx="11160957" cy="6068770"/>
          </a:xfrm>
          <a:custGeom>
            <a:avLst/>
            <a:gdLst/>
            <a:ahLst/>
            <a:cxnLst/>
            <a:rect r="r" b="b" t="t" l="l"/>
            <a:pathLst>
              <a:path h="6068770" w="11160957">
                <a:moveTo>
                  <a:pt x="0" y="0"/>
                </a:moveTo>
                <a:lnTo>
                  <a:pt x="11160957" y="0"/>
                </a:lnTo>
                <a:lnTo>
                  <a:pt x="11160957" y="6068770"/>
                </a:lnTo>
                <a:lnTo>
                  <a:pt x="0" y="60687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612693" y="1133192"/>
            <a:ext cx="11160957" cy="1171900"/>
          </a:xfrm>
          <a:custGeom>
            <a:avLst/>
            <a:gdLst/>
            <a:ahLst/>
            <a:cxnLst/>
            <a:rect r="r" b="b" t="t" l="l"/>
            <a:pathLst>
              <a:path h="1171900" w="11160957">
                <a:moveTo>
                  <a:pt x="0" y="0"/>
                </a:moveTo>
                <a:lnTo>
                  <a:pt x="11160957" y="0"/>
                </a:lnTo>
                <a:lnTo>
                  <a:pt x="11160957" y="1171900"/>
                </a:lnTo>
                <a:lnTo>
                  <a:pt x="0" y="11719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953452"/>
            <a:ext cx="14794629" cy="7304848"/>
          </a:xfrm>
          <a:custGeom>
            <a:avLst/>
            <a:gdLst/>
            <a:ahLst/>
            <a:cxnLst/>
            <a:rect r="r" b="b" t="t" l="l"/>
            <a:pathLst>
              <a:path h="7304848" w="14794629">
                <a:moveTo>
                  <a:pt x="0" y="0"/>
                </a:moveTo>
                <a:lnTo>
                  <a:pt x="14794629" y="0"/>
                </a:lnTo>
                <a:lnTo>
                  <a:pt x="14794629" y="7304848"/>
                </a:lnTo>
                <a:lnTo>
                  <a:pt x="0" y="73048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57150"/>
            <a:ext cx="10705301" cy="179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 u="none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Product Reordring Rules &amp; Repleshmint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51971" y="1373771"/>
            <a:ext cx="17529611" cy="8392301"/>
          </a:xfrm>
          <a:custGeom>
            <a:avLst/>
            <a:gdLst/>
            <a:ahLst/>
            <a:cxnLst/>
            <a:rect r="r" b="b" t="t" l="l"/>
            <a:pathLst>
              <a:path h="8392301" w="17529611">
                <a:moveTo>
                  <a:pt x="0" y="0"/>
                </a:moveTo>
                <a:lnTo>
                  <a:pt x="17529611" y="0"/>
                </a:lnTo>
                <a:lnTo>
                  <a:pt x="17529611" y="8392302"/>
                </a:lnTo>
                <a:lnTo>
                  <a:pt x="0" y="83923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118745"/>
            <a:ext cx="7030276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Stock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21556" y="4221481"/>
            <a:ext cx="5122944" cy="1731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1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Inventory valuation</a:t>
            </a:r>
          </a:p>
        </p:txBody>
      </p:sp>
      <p:sp>
        <p:nvSpPr>
          <p:cNvPr name="AutoShape 3" id="3"/>
          <p:cNvSpPr/>
          <p:nvPr/>
        </p:nvSpPr>
        <p:spPr>
          <a:xfrm>
            <a:off x="1221556" y="6743701"/>
            <a:ext cx="5122944" cy="0"/>
          </a:xfrm>
          <a:prstGeom prst="line">
            <a:avLst/>
          </a:prstGeom>
          <a:ln cap="flat" w="38100">
            <a:solidFill>
              <a:srgbClr val="272B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8793251" y="514350"/>
            <a:ext cx="8928213" cy="4508748"/>
          </a:xfrm>
          <a:custGeom>
            <a:avLst/>
            <a:gdLst/>
            <a:ahLst/>
            <a:cxnLst/>
            <a:rect r="r" b="b" t="t" l="l"/>
            <a:pathLst>
              <a:path h="4508748" w="8928213">
                <a:moveTo>
                  <a:pt x="0" y="0"/>
                </a:moveTo>
                <a:lnTo>
                  <a:pt x="8928214" y="0"/>
                </a:lnTo>
                <a:lnTo>
                  <a:pt x="8928214" y="4508748"/>
                </a:lnTo>
                <a:lnTo>
                  <a:pt x="0" y="45087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506111" y="5263902"/>
            <a:ext cx="7502495" cy="4508748"/>
          </a:xfrm>
          <a:custGeom>
            <a:avLst/>
            <a:gdLst/>
            <a:ahLst/>
            <a:cxnLst/>
            <a:rect r="r" b="b" t="t" l="l"/>
            <a:pathLst>
              <a:path h="4508748" w="7502495">
                <a:moveTo>
                  <a:pt x="0" y="0"/>
                </a:moveTo>
                <a:lnTo>
                  <a:pt x="7502495" y="0"/>
                </a:lnTo>
                <a:lnTo>
                  <a:pt x="7502495" y="4508748"/>
                </a:lnTo>
                <a:lnTo>
                  <a:pt x="0" y="45087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3592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67886" y="1361948"/>
            <a:ext cx="15952227" cy="7896352"/>
          </a:xfrm>
          <a:custGeom>
            <a:avLst/>
            <a:gdLst/>
            <a:ahLst/>
            <a:cxnLst/>
            <a:rect r="r" b="b" t="t" l="l"/>
            <a:pathLst>
              <a:path h="7896352" w="15952227">
                <a:moveTo>
                  <a:pt x="0" y="0"/>
                </a:moveTo>
                <a:lnTo>
                  <a:pt x="15952228" y="0"/>
                </a:lnTo>
                <a:lnTo>
                  <a:pt x="15952228" y="7896352"/>
                </a:lnTo>
                <a:lnTo>
                  <a:pt x="0" y="78963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118745"/>
            <a:ext cx="7030276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Sales Quotations 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532794"/>
            <a:ext cx="15686306" cy="7725506"/>
          </a:xfrm>
          <a:custGeom>
            <a:avLst/>
            <a:gdLst/>
            <a:ahLst/>
            <a:cxnLst/>
            <a:rect r="r" b="b" t="t" l="l"/>
            <a:pathLst>
              <a:path h="7725506" w="15686306">
                <a:moveTo>
                  <a:pt x="0" y="0"/>
                </a:moveTo>
                <a:lnTo>
                  <a:pt x="15686306" y="0"/>
                </a:lnTo>
                <a:lnTo>
                  <a:pt x="15686306" y="7725506"/>
                </a:lnTo>
                <a:lnTo>
                  <a:pt x="0" y="77255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118745"/>
            <a:ext cx="7030276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Sales Order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28700"/>
            <a:ext cx="9763125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7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C</a:t>
            </a: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ompany Overview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429875" y="0"/>
            <a:ext cx="7858125" cy="10287000"/>
            <a:chOff x="0" y="0"/>
            <a:chExt cx="1392443" cy="182283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92443" cy="1822834"/>
            </a:xfrm>
            <a:custGeom>
              <a:avLst/>
              <a:gdLst/>
              <a:ahLst/>
              <a:cxnLst/>
              <a:rect r="r" b="b" t="t" l="l"/>
              <a:pathLst>
                <a:path h="1822834" w="1392443">
                  <a:moveTo>
                    <a:pt x="29556" y="0"/>
                  </a:moveTo>
                  <a:lnTo>
                    <a:pt x="1362887" y="0"/>
                  </a:lnTo>
                  <a:cubicBezTo>
                    <a:pt x="1370725" y="0"/>
                    <a:pt x="1378243" y="3114"/>
                    <a:pt x="1383786" y="8657"/>
                  </a:cubicBezTo>
                  <a:cubicBezTo>
                    <a:pt x="1389329" y="14200"/>
                    <a:pt x="1392443" y="21718"/>
                    <a:pt x="1392443" y="29556"/>
                  </a:cubicBezTo>
                  <a:lnTo>
                    <a:pt x="1392443" y="1793278"/>
                  </a:lnTo>
                  <a:cubicBezTo>
                    <a:pt x="1392443" y="1809602"/>
                    <a:pt x="1379210" y="1822834"/>
                    <a:pt x="1362887" y="1822834"/>
                  </a:cubicBezTo>
                  <a:lnTo>
                    <a:pt x="29556" y="1822834"/>
                  </a:lnTo>
                  <a:cubicBezTo>
                    <a:pt x="13233" y="1822834"/>
                    <a:pt x="0" y="1809602"/>
                    <a:pt x="0" y="1793278"/>
                  </a:cubicBezTo>
                  <a:lnTo>
                    <a:pt x="0" y="29556"/>
                  </a:lnTo>
                  <a:cubicBezTo>
                    <a:pt x="0" y="13233"/>
                    <a:pt x="13233" y="0"/>
                    <a:pt x="29556" y="0"/>
                  </a:cubicBezTo>
                  <a:close/>
                </a:path>
              </a:pathLst>
            </a:custGeom>
            <a:blipFill>
              <a:blip r:embed="rId2"/>
              <a:stretch>
                <a:fillRect l="-2548" t="0" r="-2548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769517" y="2541440"/>
            <a:ext cx="6716860" cy="6716860"/>
          </a:xfrm>
          <a:custGeom>
            <a:avLst/>
            <a:gdLst/>
            <a:ahLst/>
            <a:cxnLst/>
            <a:rect r="r" b="b" t="t" l="l"/>
            <a:pathLst>
              <a:path h="6716860" w="6716860">
                <a:moveTo>
                  <a:pt x="0" y="0"/>
                </a:moveTo>
                <a:lnTo>
                  <a:pt x="6716859" y="0"/>
                </a:lnTo>
                <a:lnTo>
                  <a:pt x="6716859" y="6716860"/>
                </a:lnTo>
                <a:lnTo>
                  <a:pt x="0" y="67168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47380" y="1487257"/>
            <a:ext cx="16711920" cy="7771043"/>
          </a:xfrm>
          <a:custGeom>
            <a:avLst/>
            <a:gdLst/>
            <a:ahLst/>
            <a:cxnLst/>
            <a:rect r="r" b="b" t="t" l="l"/>
            <a:pathLst>
              <a:path h="7771043" w="16711920">
                <a:moveTo>
                  <a:pt x="0" y="0"/>
                </a:moveTo>
                <a:lnTo>
                  <a:pt x="16711920" y="0"/>
                </a:lnTo>
                <a:lnTo>
                  <a:pt x="16711920" y="7771043"/>
                </a:lnTo>
                <a:lnTo>
                  <a:pt x="0" y="77710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118745"/>
            <a:ext cx="7030276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Sales Team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61035" y="1529944"/>
            <a:ext cx="13765929" cy="7227113"/>
          </a:xfrm>
          <a:custGeom>
            <a:avLst/>
            <a:gdLst/>
            <a:ahLst/>
            <a:cxnLst/>
            <a:rect r="r" b="b" t="t" l="l"/>
            <a:pathLst>
              <a:path h="7227113" w="13765929">
                <a:moveTo>
                  <a:pt x="0" y="0"/>
                </a:moveTo>
                <a:lnTo>
                  <a:pt x="13765930" y="0"/>
                </a:lnTo>
                <a:lnTo>
                  <a:pt x="13765930" y="7227112"/>
                </a:lnTo>
                <a:lnTo>
                  <a:pt x="0" y="72271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-9525" y="57150"/>
            <a:ext cx="7030276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Pricelist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31100" y="1140235"/>
            <a:ext cx="9372600" cy="3256979"/>
          </a:xfrm>
          <a:custGeom>
            <a:avLst/>
            <a:gdLst/>
            <a:ahLst/>
            <a:cxnLst/>
            <a:rect r="r" b="b" t="t" l="l"/>
            <a:pathLst>
              <a:path h="3256979" w="9372600">
                <a:moveTo>
                  <a:pt x="0" y="0"/>
                </a:moveTo>
                <a:lnTo>
                  <a:pt x="9372600" y="0"/>
                </a:lnTo>
                <a:lnTo>
                  <a:pt x="9372600" y="3256978"/>
                </a:lnTo>
                <a:lnTo>
                  <a:pt x="0" y="32569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115905" y="4959762"/>
            <a:ext cx="11172095" cy="4845683"/>
            <a:chOff x="0" y="0"/>
            <a:chExt cx="1807785" cy="78409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807785" cy="784092"/>
            </a:xfrm>
            <a:custGeom>
              <a:avLst/>
              <a:gdLst/>
              <a:ahLst/>
              <a:cxnLst/>
              <a:rect r="r" b="b" t="t" l="l"/>
              <a:pathLst>
                <a:path h="784092" w="1807785">
                  <a:moveTo>
                    <a:pt x="0" y="0"/>
                  </a:moveTo>
                  <a:lnTo>
                    <a:pt x="1807785" y="0"/>
                  </a:lnTo>
                  <a:lnTo>
                    <a:pt x="1807785" y="784092"/>
                  </a:lnTo>
                  <a:lnTo>
                    <a:pt x="0" y="784092"/>
                  </a:lnTo>
                  <a:close/>
                </a:path>
              </a:pathLst>
            </a:custGeom>
            <a:blipFill>
              <a:blip r:embed="rId3"/>
              <a:stretch>
                <a:fillRect l="0" t="-290" r="0" b="-29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1028700" y="4714891"/>
            <a:ext cx="5634415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 u="none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Customers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124741" y="1841125"/>
            <a:ext cx="13627126" cy="6898733"/>
          </a:xfrm>
          <a:custGeom>
            <a:avLst/>
            <a:gdLst/>
            <a:ahLst/>
            <a:cxnLst/>
            <a:rect r="r" b="b" t="t" l="l"/>
            <a:pathLst>
              <a:path h="6898733" w="13627126">
                <a:moveTo>
                  <a:pt x="0" y="0"/>
                </a:moveTo>
                <a:lnTo>
                  <a:pt x="13627126" y="0"/>
                </a:lnTo>
                <a:lnTo>
                  <a:pt x="13627126" y="6898733"/>
                </a:lnTo>
                <a:lnTo>
                  <a:pt x="0" y="68987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02562" y="300282"/>
            <a:ext cx="8635741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Requestsfor Quotation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26335" y="1860746"/>
            <a:ext cx="11946834" cy="6167553"/>
          </a:xfrm>
          <a:custGeom>
            <a:avLst/>
            <a:gdLst/>
            <a:ahLst/>
            <a:cxnLst/>
            <a:rect r="r" b="b" t="t" l="l"/>
            <a:pathLst>
              <a:path h="6167553" w="11946834">
                <a:moveTo>
                  <a:pt x="0" y="0"/>
                </a:moveTo>
                <a:lnTo>
                  <a:pt x="11946834" y="0"/>
                </a:lnTo>
                <a:lnTo>
                  <a:pt x="11946834" y="6167553"/>
                </a:lnTo>
                <a:lnTo>
                  <a:pt x="0" y="61675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118745"/>
            <a:ext cx="7030276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Purchase Order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54731" y="1311455"/>
            <a:ext cx="11301259" cy="1836455"/>
          </a:xfrm>
          <a:custGeom>
            <a:avLst/>
            <a:gdLst/>
            <a:ahLst/>
            <a:cxnLst/>
            <a:rect r="r" b="b" t="t" l="l"/>
            <a:pathLst>
              <a:path h="1836455" w="11301259">
                <a:moveTo>
                  <a:pt x="0" y="0"/>
                </a:moveTo>
                <a:lnTo>
                  <a:pt x="11301259" y="0"/>
                </a:lnTo>
                <a:lnTo>
                  <a:pt x="11301259" y="1836455"/>
                </a:lnTo>
                <a:lnTo>
                  <a:pt x="0" y="18364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54731" y="3430665"/>
            <a:ext cx="8730540" cy="5827635"/>
          </a:xfrm>
          <a:custGeom>
            <a:avLst/>
            <a:gdLst/>
            <a:ahLst/>
            <a:cxnLst/>
            <a:rect r="r" b="b" t="t" l="l"/>
            <a:pathLst>
              <a:path h="5827635" w="8730540">
                <a:moveTo>
                  <a:pt x="0" y="0"/>
                </a:moveTo>
                <a:lnTo>
                  <a:pt x="8730540" y="0"/>
                </a:lnTo>
                <a:lnTo>
                  <a:pt x="8730540" y="5827635"/>
                </a:lnTo>
                <a:lnTo>
                  <a:pt x="0" y="5827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0" y="118745"/>
            <a:ext cx="7030276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Vendors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99901" y="1514771"/>
            <a:ext cx="9144000" cy="4446270"/>
          </a:xfrm>
          <a:custGeom>
            <a:avLst/>
            <a:gdLst/>
            <a:ahLst/>
            <a:cxnLst/>
            <a:rect r="r" b="b" t="t" l="l"/>
            <a:pathLst>
              <a:path h="4446270" w="9144000">
                <a:moveTo>
                  <a:pt x="0" y="0"/>
                </a:moveTo>
                <a:lnTo>
                  <a:pt x="9144000" y="0"/>
                </a:lnTo>
                <a:lnTo>
                  <a:pt x="9144000" y="4446270"/>
                </a:lnTo>
                <a:lnTo>
                  <a:pt x="0" y="44462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9901" y="6447112"/>
            <a:ext cx="11301259" cy="2811188"/>
          </a:xfrm>
          <a:custGeom>
            <a:avLst/>
            <a:gdLst/>
            <a:ahLst/>
            <a:cxnLst/>
            <a:rect r="r" b="b" t="t" l="l"/>
            <a:pathLst>
              <a:path h="2811188" w="11301259">
                <a:moveTo>
                  <a:pt x="0" y="0"/>
                </a:moveTo>
                <a:lnTo>
                  <a:pt x="11301259" y="0"/>
                </a:lnTo>
                <a:lnTo>
                  <a:pt x="11301259" y="2811188"/>
                </a:lnTo>
                <a:lnTo>
                  <a:pt x="0" y="28111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0" y="118745"/>
            <a:ext cx="7030276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Vendors Pricelists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99901" y="1571116"/>
            <a:ext cx="11301259" cy="2684049"/>
          </a:xfrm>
          <a:custGeom>
            <a:avLst/>
            <a:gdLst/>
            <a:ahLst/>
            <a:cxnLst/>
            <a:rect r="r" b="b" t="t" l="l"/>
            <a:pathLst>
              <a:path h="2684049" w="11301259">
                <a:moveTo>
                  <a:pt x="0" y="0"/>
                </a:moveTo>
                <a:lnTo>
                  <a:pt x="11301259" y="0"/>
                </a:lnTo>
                <a:lnTo>
                  <a:pt x="11301259" y="2684049"/>
                </a:lnTo>
                <a:lnTo>
                  <a:pt x="0" y="26840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9901" y="4587179"/>
            <a:ext cx="11301259" cy="4407491"/>
          </a:xfrm>
          <a:custGeom>
            <a:avLst/>
            <a:gdLst/>
            <a:ahLst/>
            <a:cxnLst/>
            <a:rect r="r" b="b" t="t" l="l"/>
            <a:pathLst>
              <a:path h="4407491" w="11301259">
                <a:moveTo>
                  <a:pt x="0" y="0"/>
                </a:moveTo>
                <a:lnTo>
                  <a:pt x="11301259" y="0"/>
                </a:lnTo>
                <a:lnTo>
                  <a:pt x="11301259" y="4407491"/>
                </a:lnTo>
                <a:lnTo>
                  <a:pt x="0" y="44074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99901" y="327786"/>
            <a:ext cx="7030276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Point Of Sales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50591" y="1428759"/>
            <a:ext cx="7841143" cy="3714741"/>
          </a:xfrm>
          <a:custGeom>
            <a:avLst/>
            <a:gdLst/>
            <a:ahLst/>
            <a:cxnLst/>
            <a:rect r="r" b="b" t="t" l="l"/>
            <a:pathLst>
              <a:path h="3714741" w="7841143">
                <a:moveTo>
                  <a:pt x="0" y="0"/>
                </a:moveTo>
                <a:lnTo>
                  <a:pt x="7841142" y="0"/>
                </a:lnTo>
                <a:lnTo>
                  <a:pt x="7841142" y="3714741"/>
                </a:lnTo>
                <a:lnTo>
                  <a:pt x="0" y="37147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0591" y="5543559"/>
            <a:ext cx="7841143" cy="3714741"/>
          </a:xfrm>
          <a:custGeom>
            <a:avLst/>
            <a:gdLst/>
            <a:ahLst/>
            <a:cxnLst/>
            <a:rect r="r" b="b" t="t" l="l"/>
            <a:pathLst>
              <a:path h="3714741" w="7841143">
                <a:moveTo>
                  <a:pt x="0" y="0"/>
                </a:moveTo>
                <a:lnTo>
                  <a:pt x="7841142" y="0"/>
                </a:lnTo>
                <a:lnTo>
                  <a:pt x="7841142" y="3714741"/>
                </a:lnTo>
                <a:lnTo>
                  <a:pt x="0" y="37147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0" y="118745"/>
            <a:ext cx="7030276" cy="90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039"/>
              </a:lnSpc>
              <a:spcBef>
                <a:spcPct val="0"/>
              </a:spcBef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Point Of Sales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8413473" y="3640503"/>
            <a:ext cx="4921830" cy="3005993"/>
          </a:xfrm>
          <a:custGeom>
            <a:avLst/>
            <a:gdLst/>
            <a:ahLst/>
            <a:cxnLst/>
            <a:rect r="r" b="b" t="t" l="l"/>
            <a:pathLst>
              <a:path h="3005993" w="4921830">
                <a:moveTo>
                  <a:pt x="0" y="0"/>
                </a:moveTo>
                <a:lnTo>
                  <a:pt x="4921830" y="0"/>
                </a:lnTo>
                <a:lnTo>
                  <a:pt x="4921830" y="3005994"/>
                </a:lnTo>
                <a:lnTo>
                  <a:pt x="0" y="30059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67050" y="1640158"/>
            <a:ext cx="4726301" cy="2659505"/>
          </a:xfrm>
          <a:custGeom>
            <a:avLst/>
            <a:gdLst/>
            <a:ahLst/>
            <a:cxnLst/>
            <a:rect r="r" b="b" t="t" l="l"/>
            <a:pathLst>
              <a:path h="2659505" w="4726301">
                <a:moveTo>
                  <a:pt x="0" y="0"/>
                </a:moveTo>
                <a:lnTo>
                  <a:pt x="4726301" y="0"/>
                </a:lnTo>
                <a:lnTo>
                  <a:pt x="4726301" y="2659506"/>
                </a:lnTo>
                <a:lnTo>
                  <a:pt x="0" y="26595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1779" r="-9074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667050" y="5884429"/>
            <a:ext cx="5620950" cy="3407701"/>
          </a:xfrm>
          <a:custGeom>
            <a:avLst/>
            <a:gdLst/>
            <a:ahLst/>
            <a:cxnLst/>
            <a:rect r="r" b="b" t="t" l="l"/>
            <a:pathLst>
              <a:path h="3407701" w="5620950">
                <a:moveTo>
                  <a:pt x="0" y="0"/>
                </a:moveTo>
                <a:lnTo>
                  <a:pt x="5620950" y="0"/>
                </a:lnTo>
                <a:lnTo>
                  <a:pt x="5620950" y="3407701"/>
                </a:lnTo>
                <a:lnTo>
                  <a:pt x="0" y="340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536885" y="2071914"/>
            <a:ext cx="4726301" cy="1795995"/>
          </a:xfrm>
          <a:custGeom>
            <a:avLst/>
            <a:gdLst/>
            <a:ahLst/>
            <a:cxnLst/>
            <a:rect r="r" b="b" t="t" l="l"/>
            <a:pathLst>
              <a:path h="1795995" w="4726301">
                <a:moveTo>
                  <a:pt x="0" y="0"/>
                </a:moveTo>
                <a:lnTo>
                  <a:pt x="4726302" y="0"/>
                </a:lnTo>
                <a:lnTo>
                  <a:pt x="4726302" y="1795994"/>
                </a:lnTo>
                <a:lnTo>
                  <a:pt x="0" y="17959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251711" y="6346276"/>
            <a:ext cx="6011475" cy="2469593"/>
          </a:xfrm>
          <a:custGeom>
            <a:avLst/>
            <a:gdLst/>
            <a:ahLst/>
            <a:cxnLst/>
            <a:rect r="r" b="b" t="t" l="l"/>
            <a:pathLst>
              <a:path h="2469593" w="6011475">
                <a:moveTo>
                  <a:pt x="0" y="0"/>
                </a:moveTo>
                <a:lnTo>
                  <a:pt x="6011476" y="0"/>
                </a:lnTo>
                <a:lnTo>
                  <a:pt x="6011476" y="2469592"/>
                </a:lnTo>
                <a:lnTo>
                  <a:pt x="0" y="24695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9258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53912" y="7281041"/>
            <a:ext cx="1977259" cy="1977259"/>
          </a:xfrm>
          <a:custGeom>
            <a:avLst/>
            <a:gdLst/>
            <a:ahLst/>
            <a:cxnLst/>
            <a:rect r="r" b="b" t="t" l="l"/>
            <a:pathLst>
              <a:path h="1977259" w="1977259">
                <a:moveTo>
                  <a:pt x="0" y="0"/>
                </a:moveTo>
                <a:lnTo>
                  <a:pt x="1977259" y="0"/>
                </a:lnTo>
                <a:lnTo>
                  <a:pt x="1977259" y="1977259"/>
                </a:lnTo>
                <a:lnTo>
                  <a:pt x="0" y="19772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621470" y="7281041"/>
            <a:ext cx="1977259" cy="1977259"/>
          </a:xfrm>
          <a:custGeom>
            <a:avLst/>
            <a:gdLst/>
            <a:ahLst/>
            <a:cxnLst/>
            <a:rect r="r" b="b" t="t" l="l"/>
            <a:pathLst>
              <a:path h="1977259" w="1977259">
                <a:moveTo>
                  <a:pt x="0" y="0"/>
                </a:moveTo>
                <a:lnTo>
                  <a:pt x="1977260" y="0"/>
                </a:lnTo>
                <a:lnTo>
                  <a:pt x="1977260" y="1977259"/>
                </a:lnTo>
                <a:lnTo>
                  <a:pt x="0" y="19772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53912" y="1019175"/>
            <a:ext cx="4997800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</a:pPr>
            <a:r>
              <a:rPr lang="en-US" sz="7500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Help Desk &amp; Repair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29875" y="0"/>
            <a:ext cx="7858125" cy="10287000"/>
            <a:chOff x="0" y="0"/>
            <a:chExt cx="1392443" cy="18228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92443" cy="1822834"/>
            </a:xfrm>
            <a:custGeom>
              <a:avLst/>
              <a:gdLst/>
              <a:ahLst/>
              <a:cxnLst/>
              <a:rect r="r" b="b" t="t" l="l"/>
              <a:pathLst>
                <a:path h="1822834" w="1392443">
                  <a:moveTo>
                    <a:pt x="29556" y="0"/>
                  </a:moveTo>
                  <a:lnTo>
                    <a:pt x="1362887" y="0"/>
                  </a:lnTo>
                  <a:cubicBezTo>
                    <a:pt x="1370725" y="0"/>
                    <a:pt x="1378243" y="3114"/>
                    <a:pt x="1383786" y="8657"/>
                  </a:cubicBezTo>
                  <a:cubicBezTo>
                    <a:pt x="1389329" y="14200"/>
                    <a:pt x="1392443" y="21718"/>
                    <a:pt x="1392443" y="29556"/>
                  </a:cubicBezTo>
                  <a:lnTo>
                    <a:pt x="1392443" y="1793278"/>
                  </a:lnTo>
                  <a:cubicBezTo>
                    <a:pt x="1392443" y="1809602"/>
                    <a:pt x="1379210" y="1822834"/>
                    <a:pt x="1362887" y="1822834"/>
                  </a:cubicBezTo>
                  <a:lnTo>
                    <a:pt x="29556" y="1822834"/>
                  </a:lnTo>
                  <a:cubicBezTo>
                    <a:pt x="13233" y="1822834"/>
                    <a:pt x="0" y="1809602"/>
                    <a:pt x="0" y="1793278"/>
                  </a:cubicBezTo>
                  <a:lnTo>
                    <a:pt x="0" y="29556"/>
                  </a:lnTo>
                  <a:cubicBezTo>
                    <a:pt x="0" y="13233"/>
                    <a:pt x="13233" y="0"/>
                    <a:pt x="29556" y="0"/>
                  </a:cubicBezTo>
                  <a:close/>
                </a:path>
              </a:pathLst>
            </a:custGeom>
            <a:blipFill>
              <a:blip r:embed="rId2"/>
              <a:stretch>
                <a:fillRect l="-245" t="0" r="-245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841375" y="2894538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41375" y="4199463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6"/>
                </a:lnTo>
                <a:lnTo>
                  <a:pt x="0" y="1873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41375" y="5714573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41375" y="7025848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94444" y="801778"/>
            <a:ext cx="9763125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7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Problem Statement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44123" y="2659588"/>
            <a:ext cx="4854606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N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on-standardized inventory.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44123" y="4058176"/>
            <a:ext cx="4854606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L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ack of real-time visibility.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44123" y="5573286"/>
            <a:ext cx="4738056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D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ecisions not based on data.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44123" y="6884561"/>
            <a:ext cx="5483184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Lack of operational automation.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19217" y="466986"/>
            <a:ext cx="12181532" cy="1704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600"/>
              </a:lnSpc>
            </a:pPr>
            <a:r>
              <a:rPr lang="en-US" sz="6000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Automation &amp; Integration  – n8n &amp;</a:t>
            </a:r>
          </a:p>
          <a:p>
            <a:pPr algn="just" marL="0" indent="0" lvl="0">
              <a:lnSpc>
                <a:spcPts val="6600"/>
              </a:lnSpc>
              <a:spcBef>
                <a:spcPct val="0"/>
              </a:spcBef>
            </a:pPr>
            <a:r>
              <a:rPr lang="en-US" sz="6000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Odoo Automation 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60213" y="0"/>
            <a:ext cx="5627787" cy="10287000"/>
          </a:xfrm>
          <a:custGeom>
            <a:avLst/>
            <a:gdLst/>
            <a:ahLst/>
            <a:cxnLst/>
            <a:rect r="r" b="b" t="t" l="l"/>
            <a:pathLst>
              <a:path h="10287000" w="5627787">
                <a:moveTo>
                  <a:pt x="0" y="0"/>
                </a:moveTo>
                <a:lnTo>
                  <a:pt x="5627787" y="0"/>
                </a:lnTo>
                <a:lnTo>
                  <a:pt x="562778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362" t="0" r="-30685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41375" y="2894538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41375" y="4199463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6"/>
                </a:lnTo>
                <a:lnTo>
                  <a:pt x="0" y="1873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41375" y="5510739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41375" y="6719763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44123" y="2659588"/>
            <a:ext cx="6942286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Aut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omating data flow between systems.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44123" y="4058176"/>
            <a:ext cx="7899877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R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eal-time updates of operational information.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44123" y="5275788"/>
            <a:ext cx="9590331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Reduci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ng human error and reliance on manual processes.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44123" y="6578475"/>
            <a:ext cx="7763679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Runn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ing intelligent, event-driven processes.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666750"/>
            <a:ext cx="16592550" cy="0"/>
          </a:xfrm>
          <a:prstGeom prst="line">
            <a:avLst/>
          </a:prstGeom>
          <a:ln cap="flat" w="2857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962899" y="4138438"/>
            <a:ext cx="13709272" cy="2416259"/>
          </a:xfrm>
          <a:custGeom>
            <a:avLst/>
            <a:gdLst/>
            <a:ahLst/>
            <a:cxnLst/>
            <a:rect r="r" b="b" t="t" l="l"/>
            <a:pathLst>
              <a:path h="2416259" w="13709272">
                <a:moveTo>
                  <a:pt x="0" y="0"/>
                </a:moveTo>
                <a:lnTo>
                  <a:pt x="13709272" y="0"/>
                </a:lnTo>
                <a:lnTo>
                  <a:pt x="13709272" y="2416259"/>
                </a:lnTo>
                <a:lnTo>
                  <a:pt x="0" y="24162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0065" y="1233948"/>
            <a:ext cx="16841185" cy="222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spc="63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AI-Based Automated Sales, Inventory &amp; Purchase Workflow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666750"/>
            <a:ext cx="16592550" cy="0"/>
          </a:xfrm>
          <a:prstGeom prst="line">
            <a:avLst/>
          </a:prstGeom>
          <a:ln cap="flat" w="2857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2317693" y="3336722"/>
            <a:ext cx="13765929" cy="1806778"/>
          </a:xfrm>
          <a:custGeom>
            <a:avLst/>
            <a:gdLst/>
            <a:ahLst/>
            <a:cxnLst/>
            <a:rect r="r" b="b" t="t" l="l"/>
            <a:pathLst>
              <a:path h="1806778" w="13765929">
                <a:moveTo>
                  <a:pt x="0" y="0"/>
                </a:moveTo>
                <a:lnTo>
                  <a:pt x="13765929" y="0"/>
                </a:lnTo>
                <a:lnTo>
                  <a:pt x="13765929" y="1806778"/>
                </a:lnTo>
                <a:lnTo>
                  <a:pt x="0" y="18067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17693" y="5532186"/>
            <a:ext cx="11301259" cy="3093720"/>
          </a:xfrm>
          <a:custGeom>
            <a:avLst/>
            <a:gdLst/>
            <a:ahLst/>
            <a:cxnLst/>
            <a:rect r="r" b="b" t="t" l="l"/>
            <a:pathLst>
              <a:path h="3093720" w="11301259">
                <a:moveTo>
                  <a:pt x="0" y="0"/>
                </a:moveTo>
                <a:lnTo>
                  <a:pt x="11301259" y="0"/>
                </a:lnTo>
                <a:lnTo>
                  <a:pt x="11301259" y="3093720"/>
                </a:lnTo>
                <a:lnTo>
                  <a:pt x="0" y="30937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80065" y="1233948"/>
            <a:ext cx="16841185" cy="1094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spc="63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Odoo Stock Shortage Alert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77984" y="0"/>
            <a:ext cx="5610016" cy="10287000"/>
          </a:xfrm>
          <a:custGeom>
            <a:avLst/>
            <a:gdLst/>
            <a:ahLst/>
            <a:cxnLst/>
            <a:rect r="r" b="b" t="t" l="l"/>
            <a:pathLst>
              <a:path h="10287000" w="5610016">
                <a:moveTo>
                  <a:pt x="0" y="0"/>
                </a:moveTo>
                <a:lnTo>
                  <a:pt x="5610016" y="0"/>
                </a:lnTo>
                <a:lnTo>
                  <a:pt x="561001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911" t="0" r="-3091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41375" y="2894538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96797" y="4000938"/>
            <a:ext cx="10964183" cy="4879062"/>
          </a:xfrm>
          <a:custGeom>
            <a:avLst/>
            <a:gdLst/>
            <a:ahLst/>
            <a:cxnLst/>
            <a:rect r="r" b="b" t="t" l="l"/>
            <a:pathLst>
              <a:path h="4879062" w="10964183">
                <a:moveTo>
                  <a:pt x="0" y="0"/>
                </a:moveTo>
                <a:lnTo>
                  <a:pt x="10964183" y="0"/>
                </a:lnTo>
                <a:lnTo>
                  <a:pt x="10964183" y="4879062"/>
                </a:lnTo>
                <a:lnTo>
                  <a:pt x="0" y="4879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22067" y="542925"/>
            <a:ext cx="12137231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9"/>
              </a:lnSpc>
              <a:spcBef>
                <a:spcPct val="0"/>
              </a:spcBef>
            </a:pPr>
            <a:r>
              <a:rPr lang="en-US" sz="6399">
                <a:solidFill>
                  <a:srgbClr val="000000"/>
                </a:solidFill>
                <a:latin typeface="Roca Two"/>
                <a:ea typeface="Roca Two"/>
                <a:cs typeface="Roca Two"/>
                <a:sym typeface="Roca Two"/>
              </a:rPr>
              <a:t>Business Intelligence  </a:t>
            </a:r>
            <a:r>
              <a:rPr lang="en-US" sz="6399">
                <a:solidFill>
                  <a:srgbClr val="000000"/>
                </a:solidFill>
                <a:latin typeface="Roca Two"/>
                <a:ea typeface="Roca Two"/>
                <a:cs typeface="Roca Two"/>
                <a:sym typeface="Roca Two"/>
              </a:rPr>
              <a:t>– Power BI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44123" y="2659588"/>
            <a:ext cx="10316857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b="true" sz="2600" spc="52">
                <a:solidFill>
                  <a:srgbClr val="1D2737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we </a:t>
            </a:r>
            <a:r>
              <a:rPr lang="en-US" b="true" sz="2600" spc="52">
                <a:solidFill>
                  <a:srgbClr val="1D2737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adopted the Business Intelligence Life Cycle methodology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104094" y="5860348"/>
            <a:ext cx="819071" cy="111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100"/>
              </a:lnSpc>
            </a:pPr>
            <a:r>
              <a:rPr lang="en-US" b="true" sz="6500" spc="130">
                <a:solidFill>
                  <a:srgbClr val="1D2737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BI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715413" y="7893936"/>
            <a:ext cx="5962571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</a:pPr>
            <a:r>
              <a:rPr lang="en-US" b="true" sz="3999" spc="79">
                <a:solidFill>
                  <a:srgbClr val="1D2737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Dashboards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531493" y="6100061"/>
            <a:ext cx="4029487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</a:pPr>
            <a:r>
              <a:rPr lang="en-US" b="true" sz="3999" spc="79">
                <a:solidFill>
                  <a:srgbClr val="1D2737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Data Modeling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531493" y="4306186"/>
            <a:ext cx="2070929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</a:pPr>
            <a:r>
              <a:rPr lang="en-US" b="true" sz="3999" spc="79">
                <a:solidFill>
                  <a:srgbClr val="1D2737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ETL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348343" y="666750"/>
            <a:ext cx="17272907" cy="0"/>
          </a:xfrm>
          <a:prstGeom prst="line">
            <a:avLst/>
          </a:prstGeom>
          <a:ln cap="flat" w="2857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5186507" y="2223194"/>
            <a:ext cx="1859842" cy="1808696"/>
          </a:xfrm>
          <a:custGeom>
            <a:avLst/>
            <a:gdLst/>
            <a:ahLst/>
            <a:cxnLst/>
            <a:rect r="r" b="b" t="t" l="l"/>
            <a:pathLst>
              <a:path h="1808696" w="1859842">
                <a:moveTo>
                  <a:pt x="0" y="0"/>
                </a:moveTo>
                <a:lnTo>
                  <a:pt x="1859842" y="0"/>
                </a:lnTo>
                <a:lnTo>
                  <a:pt x="1859842" y="1808696"/>
                </a:lnTo>
                <a:lnTo>
                  <a:pt x="0" y="18086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195179" y="4898868"/>
            <a:ext cx="2064121" cy="1625495"/>
          </a:xfrm>
          <a:custGeom>
            <a:avLst/>
            <a:gdLst/>
            <a:ahLst/>
            <a:cxnLst/>
            <a:rect r="r" b="b" t="t" l="l"/>
            <a:pathLst>
              <a:path h="1625495" w="2064121">
                <a:moveTo>
                  <a:pt x="0" y="0"/>
                </a:moveTo>
                <a:lnTo>
                  <a:pt x="2064121" y="0"/>
                </a:lnTo>
                <a:lnTo>
                  <a:pt x="2064121" y="1625495"/>
                </a:lnTo>
                <a:lnTo>
                  <a:pt x="0" y="16254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186507" y="7391138"/>
            <a:ext cx="1942309" cy="1942309"/>
          </a:xfrm>
          <a:custGeom>
            <a:avLst/>
            <a:gdLst/>
            <a:ahLst/>
            <a:cxnLst/>
            <a:rect r="r" b="b" t="t" l="l"/>
            <a:pathLst>
              <a:path h="1942309" w="1942309">
                <a:moveTo>
                  <a:pt x="0" y="0"/>
                </a:moveTo>
                <a:lnTo>
                  <a:pt x="1942309" y="0"/>
                </a:lnTo>
                <a:lnTo>
                  <a:pt x="1942309" y="1942309"/>
                </a:lnTo>
                <a:lnTo>
                  <a:pt x="0" y="19423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48343" y="1200150"/>
            <a:ext cx="3619500" cy="1120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99"/>
              </a:lnSpc>
            </a:pPr>
            <a:r>
              <a:rPr lang="en-US" sz="84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ETL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81236" y="2594239"/>
            <a:ext cx="10264568" cy="1793454"/>
            <a:chOff x="0" y="0"/>
            <a:chExt cx="13686091" cy="2391272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76200"/>
              <a:ext cx="8349274" cy="8805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599"/>
                </a:lnSpc>
                <a:spcBef>
                  <a:spcPct val="0"/>
                </a:spcBef>
              </a:pPr>
              <a:r>
                <a:rPr lang="en-US" b="true" sz="3999" spc="39">
                  <a:solidFill>
                    <a:srgbClr val="2F5D7C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Extract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013322"/>
              <a:ext cx="13686091" cy="1377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</a:pPr>
              <a:r>
                <a:rPr lang="en-US" sz="2999" spc="59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M</a:t>
              </a:r>
              <a:r>
                <a:rPr lang="en-US" sz="2999" spc="59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anually extracting sales and inventory data from the Odoo ERP system.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81236" y="7218897"/>
            <a:ext cx="10264568" cy="1837126"/>
            <a:chOff x="0" y="0"/>
            <a:chExt cx="13686091" cy="2449501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76200"/>
              <a:ext cx="8349274" cy="8805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599"/>
                </a:lnSpc>
                <a:spcBef>
                  <a:spcPct val="0"/>
                </a:spcBef>
              </a:pPr>
              <a:r>
                <a:rPr lang="en-US" b="true" sz="3999" spc="39">
                  <a:solidFill>
                    <a:srgbClr val="2F5D7C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Load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062026"/>
              <a:ext cx="13686091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 spc="60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Lo</a:t>
              </a:r>
              <a:r>
                <a:rPr lang="en-US" sz="3000" spc="60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ading clean data into Power BI to be ready for building </a:t>
              </a:r>
              <a:r>
                <a:rPr lang="en-US" b="true" sz="3000" spc="60">
                  <a:solidFill>
                    <a:srgbClr val="1D2737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Star Schema </a:t>
              </a:r>
              <a:r>
                <a:rPr lang="en-US" sz="3000" spc="60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models.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81236" y="4898868"/>
            <a:ext cx="9619328" cy="1808854"/>
            <a:chOff x="0" y="0"/>
            <a:chExt cx="12825771" cy="2411806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76200"/>
              <a:ext cx="7824431" cy="8805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599"/>
                </a:lnSpc>
                <a:spcBef>
                  <a:spcPct val="0"/>
                </a:spcBef>
              </a:pPr>
              <a:r>
                <a:rPr lang="en-US" b="true" sz="3999" spc="39">
                  <a:solidFill>
                    <a:srgbClr val="2F5D7C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Transfer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1024331"/>
              <a:ext cx="12825771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 spc="60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C</a:t>
              </a:r>
              <a:r>
                <a:rPr lang="en-US" sz="3000" spc="60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leaning the data using </a:t>
              </a:r>
              <a:r>
                <a:rPr lang="en-US" b="true" sz="3000" spc="60">
                  <a:solidFill>
                    <a:srgbClr val="1D2737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Power Query</a:t>
              </a:r>
              <a:r>
                <a:rPr lang="en-US" sz="3000" spc="60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 within Power BI Using </a:t>
              </a:r>
              <a:r>
                <a:rPr lang="en-US" b="true" sz="3000" spc="60">
                  <a:solidFill>
                    <a:srgbClr val="1D2737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DAX</a:t>
              </a:r>
              <a:r>
                <a:rPr lang="en-US" sz="3000" spc="60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666750" y="666750"/>
            <a:ext cx="12192121" cy="0"/>
          </a:xfrm>
          <a:prstGeom prst="line">
            <a:avLst/>
          </a:prstGeom>
          <a:ln cap="flat" w="2857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3458990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4763915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6075190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304611" y="0"/>
            <a:ext cx="4983389" cy="10287000"/>
          </a:xfrm>
          <a:custGeom>
            <a:avLst/>
            <a:gdLst/>
            <a:ahLst/>
            <a:cxnLst/>
            <a:rect r="r" b="b" t="t" l="l"/>
            <a:pathLst>
              <a:path h="10287000" w="4983389">
                <a:moveTo>
                  <a:pt x="0" y="0"/>
                </a:moveTo>
                <a:lnTo>
                  <a:pt x="4983389" y="0"/>
                </a:lnTo>
                <a:lnTo>
                  <a:pt x="498338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137" t="0" r="-34761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66750" y="1472564"/>
            <a:ext cx="16954500" cy="848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9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Data Modeling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31448" y="3224040"/>
            <a:ext cx="9201071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We used the Star Sche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ma model, built within Power BI.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31448" y="4622628"/>
            <a:ext cx="11873163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W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e built two separate models: one for sales and the other for inventory.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31448" y="5840240"/>
            <a:ext cx="10678903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creati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ng Fact Tables  and linking them to Dimension.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700" y="666750"/>
            <a:ext cx="16592550" cy="0"/>
          </a:xfrm>
          <a:prstGeom prst="line">
            <a:avLst/>
          </a:prstGeom>
          <a:ln cap="flat" w="2857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527925" y="2766319"/>
            <a:ext cx="15232150" cy="7106890"/>
          </a:xfrm>
          <a:custGeom>
            <a:avLst/>
            <a:gdLst/>
            <a:ahLst/>
            <a:cxnLst/>
            <a:rect r="r" b="b" t="t" l="l"/>
            <a:pathLst>
              <a:path h="7106890" w="15232150">
                <a:moveTo>
                  <a:pt x="0" y="0"/>
                </a:moveTo>
                <a:lnTo>
                  <a:pt x="15232150" y="0"/>
                </a:lnTo>
                <a:lnTo>
                  <a:pt x="15232150" y="7106891"/>
                </a:lnTo>
                <a:lnTo>
                  <a:pt x="0" y="7106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738" r="0" b="-8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152525"/>
            <a:ext cx="16954500" cy="848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9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Sales Star  Schema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700" y="666750"/>
            <a:ext cx="16592550" cy="0"/>
          </a:xfrm>
          <a:prstGeom prst="line">
            <a:avLst/>
          </a:prstGeom>
          <a:ln cap="flat" w="2857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2353310"/>
            <a:ext cx="15240416" cy="7267131"/>
          </a:xfrm>
          <a:custGeom>
            <a:avLst/>
            <a:gdLst/>
            <a:ahLst/>
            <a:cxnLst/>
            <a:rect r="r" b="b" t="t" l="l"/>
            <a:pathLst>
              <a:path h="7267131" w="15240416">
                <a:moveTo>
                  <a:pt x="0" y="0"/>
                </a:moveTo>
                <a:lnTo>
                  <a:pt x="15240416" y="0"/>
                </a:lnTo>
                <a:lnTo>
                  <a:pt x="15240416" y="7267131"/>
                </a:lnTo>
                <a:lnTo>
                  <a:pt x="0" y="72671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938" r="0" b="-1393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152525"/>
            <a:ext cx="16954500" cy="848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9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Inventory Star Schema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700" y="666750"/>
            <a:ext cx="16592550" cy="0"/>
          </a:xfrm>
          <a:prstGeom prst="line">
            <a:avLst/>
          </a:prstGeom>
          <a:ln cap="flat" w="2857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2285148" y="2320924"/>
            <a:ext cx="13146203" cy="7494429"/>
          </a:xfrm>
          <a:custGeom>
            <a:avLst/>
            <a:gdLst/>
            <a:ahLst/>
            <a:cxnLst/>
            <a:rect r="r" b="b" t="t" l="l"/>
            <a:pathLst>
              <a:path h="7494429" w="13146203">
                <a:moveTo>
                  <a:pt x="0" y="0"/>
                </a:moveTo>
                <a:lnTo>
                  <a:pt x="13146204" y="0"/>
                </a:lnTo>
                <a:lnTo>
                  <a:pt x="13146204" y="7494430"/>
                </a:lnTo>
                <a:lnTo>
                  <a:pt x="0" y="74944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53" t="-7714" r="-653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200150"/>
            <a:ext cx="16954500" cy="1120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99"/>
              </a:lnSpc>
            </a:pPr>
            <a:r>
              <a:rPr lang="en-US" sz="84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Dashborads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700" y="666750"/>
            <a:ext cx="16592550" cy="0"/>
          </a:xfrm>
          <a:prstGeom prst="line">
            <a:avLst/>
          </a:prstGeom>
          <a:ln cap="flat" w="2857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2013276" y="1624558"/>
            <a:ext cx="14698823" cy="8456423"/>
          </a:xfrm>
          <a:custGeom>
            <a:avLst/>
            <a:gdLst/>
            <a:ahLst/>
            <a:cxnLst/>
            <a:rect r="r" b="b" t="t" l="l"/>
            <a:pathLst>
              <a:path h="8456423" w="14698823">
                <a:moveTo>
                  <a:pt x="0" y="0"/>
                </a:moveTo>
                <a:lnTo>
                  <a:pt x="14698824" y="0"/>
                </a:lnTo>
                <a:lnTo>
                  <a:pt x="14698824" y="8456423"/>
                </a:lnTo>
                <a:lnTo>
                  <a:pt x="0" y="84564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98" r="0" b="-29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29343" y="1024313"/>
            <a:ext cx="9125181" cy="6002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74"/>
              </a:lnSpc>
            </a:pPr>
            <a:r>
              <a:rPr lang="en-US" sz="4574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Sales Dashborad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844888" y="0"/>
            <a:ext cx="7443112" cy="10287000"/>
            <a:chOff x="0" y="0"/>
            <a:chExt cx="972985" cy="13447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72985" cy="1344746"/>
            </a:xfrm>
            <a:custGeom>
              <a:avLst/>
              <a:gdLst/>
              <a:ahLst/>
              <a:cxnLst/>
              <a:rect r="r" b="b" t="t" l="l"/>
              <a:pathLst>
                <a:path h="1344746" w="972985">
                  <a:moveTo>
                    <a:pt x="31204" y="0"/>
                  </a:moveTo>
                  <a:lnTo>
                    <a:pt x="941780" y="0"/>
                  </a:lnTo>
                  <a:cubicBezTo>
                    <a:pt x="959014" y="0"/>
                    <a:pt x="972985" y="13971"/>
                    <a:pt x="972985" y="31204"/>
                  </a:cubicBezTo>
                  <a:lnTo>
                    <a:pt x="972985" y="1313542"/>
                  </a:lnTo>
                  <a:cubicBezTo>
                    <a:pt x="972985" y="1321817"/>
                    <a:pt x="969697" y="1329754"/>
                    <a:pt x="963845" y="1335606"/>
                  </a:cubicBezTo>
                  <a:cubicBezTo>
                    <a:pt x="957993" y="1341458"/>
                    <a:pt x="950056" y="1344746"/>
                    <a:pt x="941780" y="1344746"/>
                  </a:cubicBezTo>
                  <a:lnTo>
                    <a:pt x="31204" y="1344746"/>
                  </a:lnTo>
                  <a:cubicBezTo>
                    <a:pt x="22928" y="1344746"/>
                    <a:pt x="14992" y="1341458"/>
                    <a:pt x="9140" y="1335606"/>
                  </a:cubicBezTo>
                  <a:cubicBezTo>
                    <a:pt x="3288" y="1329754"/>
                    <a:pt x="0" y="1321817"/>
                    <a:pt x="0" y="1313542"/>
                  </a:cubicBezTo>
                  <a:lnTo>
                    <a:pt x="0" y="31204"/>
                  </a:lnTo>
                  <a:cubicBezTo>
                    <a:pt x="0" y="22928"/>
                    <a:pt x="3288" y="14992"/>
                    <a:pt x="9140" y="9140"/>
                  </a:cubicBezTo>
                  <a:cubicBezTo>
                    <a:pt x="14992" y="3288"/>
                    <a:pt x="22928" y="0"/>
                    <a:pt x="31204" y="0"/>
                  </a:cubicBezTo>
                  <a:close/>
                </a:path>
              </a:pathLst>
            </a:custGeom>
            <a:blipFill>
              <a:blip r:embed="rId2"/>
              <a:stretch>
                <a:fillRect l="-12832" t="0" r="-12832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86650" y="833353"/>
            <a:ext cx="9627486" cy="8620293"/>
            <a:chOff x="0" y="0"/>
            <a:chExt cx="12836648" cy="11493725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123825"/>
              <a:ext cx="12836648" cy="14183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959"/>
                </a:lnSpc>
              </a:pPr>
              <a:r>
                <a:rPr lang="en-US" sz="6399">
                  <a:solidFill>
                    <a:srgbClr val="1D2737"/>
                  </a:solidFill>
                  <a:latin typeface="Roca Two"/>
                  <a:ea typeface="Roca Two"/>
                  <a:cs typeface="Roca Two"/>
                  <a:sym typeface="Roca Two"/>
                </a:rPr>
                <a:t>Primary Objective</a:t>
              </a:r>
            </a:p>
          </p:txBody>
        </p:sp>
        <p:sp>
          <p:nvSpPr>
            <p:cNvPr name="AutoShape 6" id="6"/>
            <p:cNvSpPr/>
            <p:nvPr/>
          </p:nvSpPr>
          <p:spPr>
            <a:xfrm>
              <a:off x="0" y="4362940"/>
              <a:ext cx="12836648" cy="0"/>
            </a:xfrm>
            <a:prstGeom prst="line">
              <a:avLst/>
            </a:prstGeom>
            <a:ln cap="rnd" w="12700">
              <a:solidFill>
                <a:srgbClr val="20324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7" id="7"/>
            <p:cNvSpPr txBox="true"/>
            <p:nvPr/>
          </p:nvSpPr>
          <p:spPr>
            <a:xfrm rot="0">
              <a:off x="0" y="2630587"/>
              <a:ext cx="12836648" cy="11787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sz="2600" spc="52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Building a u</a:t>
              </a:r>
              <a:r>
                <a:rPr lang="en-US" sz="2600" spc="52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nified ERP system for managing sales, inventory, and purchasing.</a:t>
              </a:r>
            </a:p>
          </p:txBody>
        </p:sp>
        <p:sp>
          <p:nvSpPr>
            <p:cNvPr name="AutoShape 8" id="8"/>
            <p:cNvSpPr/>
            <p:nvPr/>
          </p:nvSpPr>
          <p:spPr>
            <a:xfrm>
              <a:off x="0" y="6601249"/>
              <a:ext cx="12836648" cy="0"/>
            </a:xfrm>
            <a:prstGeom prst="line">
              <a:avLst/>
            </a:prstGeom>
            <a:ln cap="rnd" w="12700">
              <a:solidFill>
                <a:srgbClr val="20324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9" id="9"/>
            <p:cNvSpPr txBox="true"/>
            <p:nvPr/>
          </p:nvSpPr>
          <p:spPr>
            <a:xfrm rot="0">
              <a:off x="0" y="4868896"/>
              <a:ext cx="12836648" cy="11787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sz="2600" spc="52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Pr</a:t>
              </a:r>
              <a:r>
                <a:rPr lang="en-US" sz="2600" spc="52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oviding real-time visibility into inventory across branches.</a:t>
              </a:r>
            </a:p>
          </p:txBody>
        </p:sp>
        <p:sp>
          <p:nvSpPr>
            <p:cNvPr name="AutoShape 10" id="10"/>
            <p:cNvSpPr/>
            <p:nvPr/>
          </p:nvSpPr>
          <p:spPr>
            <a:xfrm>
              <a:off x="0" y="8229957"/>
              <a:ext cx="12836648" cy="0"/>
            </a:xfrm>
            <a:prstGeom prst="line">
              <a:avLst/>
            </a:prstGeom>
            <a:ln cap="rnd" w="12700">
              <a:solidFill>
                <a:srgbClr val="20324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1" id="11"/>
            <p:cNvSpPr txBox="true"/>
            <p:nvPr/>
          </p:nvSpPr>
          <p:spPr>
            <a:xfrm rot="0">
              <a:off x="0" y="7107205"/>
              <a:ext cx="12836648" cy="569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sz="2600" spc="52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A</a:t>
              </a:r>
              <a:r>
                <a:rPr lang="en-US" sz="2600" spc="52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utomating processes and reducing manual errors.</a:t>
              </a:r>
            </a:p>
          </p:txBody>
        </p:sp>
        <p:sp>
          <p:nvSpPr>
            <p:cNvPr name="AutoShape 12" id="12"/>
            <p:cNvSpPr/>
            <p:nvPr/>
          </p:nvSpPr>
          <p:spPr>
            <a:xfrm>
              <a:off x="0" y="9858666"/>
              <a:ext cx="12836648" cy="0"/>
            </a:xfrm>
            <a:prstGeom prst="line">
              <a:avLst/>
            </a:prstGeom>
            <a:ln cap="rnd" w="12700">
              <a:solidFill>
                <a:srgbClr val="20324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3" id="13"/>
            <p:cNvSpPr txBox="true"/>
            <p:nvPr/>
          </p:nvSpPr>
          <p:spPr>
            <a:xfrm rot="0">
              <a:off x="0" y="8735913"/>
              <a:ext cx="12836648" cy="569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sz="2600" spc="52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Support</a:t>
              </a:r>
              <a:r>
                <a:rPr lang="en-US" sz="2600" spc="52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ing management with analytical dashboards.</a:t>
              </a:r>
            </a:p>
          </p:txBody>
        </p:sp>
        <p:sp>
          <p:nvSpPr>
            <p:cNvPr name="AutoShape 14" id="14"/>
            <p:cNvSpPr/>
            <p:nvPr/>
          </p:nvSpPr>
          <p:spPr>
            <a:xfrm>
              <a:off x="0" y="11487375"/>
              <a:ext cx="12836648" cy="0"/>
            </a:xfrm>
            <a:prstGeom prst="line">
              <a:avLst/>
            </a:prstGeom>
            <a:ln cap="rnd" w="12700">
              <a:solidFill>
                <a:srgbClr val="20324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5" id="15"/>
            <p:cNvSpPr txBox="true"/>
            <p:nvPr/>
          </p:nvSpPr>
          <p:spPr>
            <a:xfrm rot="0">
              <a:off x="0" y="10364622"/>
              <a:ext cx="12836648" cy="569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40"/>
                </a:lnSpc>
              </a:pPr>
              <a:r>
                <a:rPr lang="en-US" sz="2600" spc="52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En</a:t>
              </a:r>
              <a:r>
                <a:rPr lang="en-US" sz="2600" spc="52">
                  <a:solidFill>
                    <a:srgbClr val="1D2737"/>
                  </a:solidFill>
                  <a:latin typeface="Be Vietnam"/>
                  <a:ea typeface="Be Vietnam"/>
                  <a:cs typeface="Be Vietnam"/>
                  <a:sym typeface="Be Vietnam"/>
                </a:rPr>
                <a:t>abling data-driven decision-making.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700" y="666750"/>
            <a:ext cx="16592550" cy="0"/>
          </a:xfrm>
          <a:prstGeom prst="line">
            <a:avLst/>
          </a:prstGeom>
          <a:ln cap="flat" w="2857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802788" y="1624558"/>
            <a:ext cx="14765793" cy="8490331"/>
          </a:xfrm>
          <a:custGeom>
            <a:avLst/>
            <a:gdLst/>
            <a:ahLst/>
            <a:cxnLst/>
            <a:rect r="r" b="b" t="t" l="l"/>
            <a:pathLst>
              <a:path h="8490331" w="14765793">
                <a:moveTo>
                  <a:pt x="0" y="0"/>
                </a:moveTo>
                <a:lnTo>
                  <a:pt x="14765793" y="0"/>
                </a:lnTo>
                <a:lnTo>
                  <a:pt x="14765793" y="8490331"/>
                </a:lnTo>
                <a:lnTo>
                  <a:pt x="0" y="8490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29343" y="1024313"/>
            <a:ext cx="9125181" cy="6002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74"/>
              </a:lnSpc>
            </a:pPr>
            <a:r>
              <a:rPr lang="en-US" sz="4574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invnetory Dashborad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666750" y="666750"/>
            <a:ext cx="10624004" cy="0"/>
          </a:xfrm>
          <a:prstGeom prst="line">
            <a:avLst/>
          </a:prstGeom>
          <a:ln cap="flat" w="2857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3458990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4763915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6075190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110350" y="0"/>
            <a:ext cx="6177650" cy="10300770"/>
          </a:xfrm>
          <a:custGeom>
            <a:avLst/>
            <a:gdLst/>
            <a:ahLst/>
            <a:cxnLst/>
            <a:rect r="r" b="b" t="t" l="l"/>
            <a:pathLst>
              <a:path h="10300770" w="6177650">
                <a:moveTo>
                  <a:pt x="0" y="0"/>
                </a:moveTo>
                <a:lnTo>
                  <a:pt x="6177650" y="0"/>
                </a:lnTo>
                <a:lnTo>
                  <a:pt x="6177650" y="10300770"/>
                </a:lnTo>
                <a:lnTo>
                  <a:pt x="0" y="103007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555" t="0" r="-2149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66750" y="1489855"/>
            <a:ext cx="3589385" cy="848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9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 T</a:t>
            </a: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esting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31448" y="3224040"/>
            <a:ext cx="10153571" cy="895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Using real data from Abu Zahr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a Company relating to products and inventory.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31448" y="4622628"/>
            <a:ext cx="9859306" cy="895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Imp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lementing operational scenarios within the Odoo system.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31448" y="5840240"/>
            <a:ext cx="10678903" cy="895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40"/>
              </a:lnSpc>
            </a:pP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n8</a:t>
            </a:r>
            <a:r>
              <a:rPr lang="en-US" sz="2600" spc="52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n testing to ensure that sales and inventory data are automated and updated automatically.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666750" y="666750"/>
            <a:ext cx="11222624" cy="0"/>
          </a:xfrm>
          <a:prstGeom prst="line">
            <a:avLst/>
          </a:prstGeom>
          <a:ln cap="flat" w="2857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3458990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5237163"/>
            <a:ext cx="187325" cy="187325"/>
          </a:xfrm>
          <a:custGeom>
            <a:avLst/>
            <a:gdLst/>
            <a:ahLst/>
            <a:cxnLst/>
            <a:rect r="r" b="b" t="t" l="l"/>
            <a:pathLst>
              <a:path h="187325" w="187325">
                <a:moveTo>
                  <a:pt x="0" y="0"/>
                </a:moveTo>
                <a:lnTo>
                  <a:pt x="187325" y="0"/>
                </a:lnTo>
                <a:lnTo>
                  <a:pt x="187325" y="187325"/>
                </a:lnTo>
                <a:lnTo>
                  <a:pt x="0" y="187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395412" y="0"/>
            <a:ext cx="5892588" cy="10287000"/>
          </a:xfrm>
          <a:custGeom>
            <a:avLst/>
            <a:gdLst/>
            <a:ahLst/>
            <a:cxnLst/>
            <a:rect r="r" b="b" t="t" l="l"/>
            <a:pathLst>
              <a:path h="10287000" w="5892588">
                <a:moveTo>
                  <a:pt x="0" y="0"/>
                </a:moveTo>
                <a:lnTo>
                  <a:pt x="5892588" y="0"/>
                </a:lnTo>
                <a:lnTo>
                  <a:pt x="589258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760" t="0" r="-9623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66750" y="1489855"/>
            <a:ext cx="8477250" cy="848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9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 Evaluation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31448" y="3204990"/>
            <a:ext cx="10153571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</a:pPr>
            <a:r>
              <a:rPr lang="en-US" sz="3000" spc="60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The dashboard displayed</a:t>
            </a:r>
            <a:r>
              <a:rPr lang="en-US" sz="3000" spc="60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 analytical results reflecting actual changes in sales and inventory.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31448" y="5076825"/>
            <a:ext cx="9859306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</a:pPr>
            <a:r>
              <a:rPr lang="en-US" sz="3000" spc="60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Th</a:t>
            </a:r>
            <a:r>
              <a:rPr lang="en-US" sz="3000" spc="60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e results contributed to evaluating the system's accuracy and efficiency in supporting decision-making.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0000">
            <a:off x="947290" y="6860683"/>
            <a:ext cx="6843109" cy="0"/>
          </a:xfrm>
          <a:prstGeom prst="line">
            <a:avLst/>
          </a:prstGeom>
          <a:ln cap="rnd" w="952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0">
            <a:off x="0" y="3443891"/>
            <a:ext cx="18246628" cy="0"/>
          </a:xfrm>
          <a:prstGeom prst="line">
            <a:avLst/>
          </a:prstGeom>
          <a:ln cap="rnd" w="952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5400000">
            <a:off x="5243715" y="7053476"/>
            <a:ext cx="7228694" cy="0"/>
          </a:xfrm>
          <a:prstGeom prst="line">
            <a:avLst/>
          </a:prstGeom>
          <a:ln cap="rnd" w="952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5400000">
            <a:off x="10172548" y="6860683"/>
            <a:ext cx="6843109" cy="0"/>
          </a:xfrm>
          <a:prstGeom prst="line">
            <a:avLst/>
          </a:prstGeom>
          <a:ln cap="rnd" w="9525">
            <a:solidFill>
              <a:srgbClr val="1D27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415955" y="4520216"/>
            <a:ext cx="1643201" cy="1643201"/>
          </a:xfrm>
          <a:custGeom>
            <a:avLst/>
            <a:gdLst/>
            <a:ahLst/>
            <a:cxnLst/>
            <a:rect r="r" b="b" t="t" l="l"/>
            <a:pathLst>
              <a:path h="1643201" w="1643201">
                <a:moveTo>
                  <a:pt x="0" y="0"/>
                </a:moveTo>
                <a:lnTo>
                  <a:pt x="1643202" y="0"/>
                </a:lnTo>
                <a:lnTo>
                  <a:pt x="1643202" y="1643202"/>
                </a:lnTo>
                <a:lnTo>
                  <a:pt x="0" y="16432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749464" y="4520216"/>
            <a:ext cx="1564388" cy="1511590"/>
          </a:xfrm>
          <a:custGeom>
            <a:avLst/>
            <a:gdLst/>
            <a:ahLst/>
            <a:cxnLst/>
            <a:rect r="r" b="b" t="t" l="l"/>
            <a:pathLst>
              <a:path h="1511590" w="1564388">
                <a:moveTo>
                  <a:pt x="0" y="0"/>
                </a:moveTo>
                <a:lnTo>
                  <a:pt x="1564388" y="0"/>
                </a:lnTo>
                <a:lnTo>
                  <a:pt x="1564388" y="1511591"/>
                </a:lnTo>
                <a:lnTo>
                  <a:pt x="0" y="15115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167750" y="4520216"/>
            <a:ext cx="1561248" cy="1561248"/>
          </a:xfrm>
          <a:custGeom>
            <a:avLst/>
            <a:gdLst/>
            <a:ahLst/>
            <a:cxnLst/>
            <a:rect r="r" b="b" t="t" l="l"/>
            <a:pathLst>
              <a:path h="1561248" w="1561248">
                <a:moveTo>
                  <a:pt x="0" y="0"/>
                </a:moveTo>
                <a:lnTo>
                  <a:pt x="1561248" y="0"/>
                </a:lnTo>
                <a:lnTo>
                  <a:pt x="1561248" y="1561248"/>
                </a:lnTo>
                <a:lnTo>
                  <a:pt x="0" y="15612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827020" y="4545045"/>
            <a:ext cx="2151730" cy="1511590"/>
          </a:xfrm>
          <a:custGeom>
            <a:avLst/>
            <a:gdLst/>
            <a:ahLst/>
            <a:cxnLst/>
            <a:rect r="r" b="b" t="t" l="l"/>
            <a:pathLst>
              <a:path h="1511590" w="2151730">
                <a:moveTo>
                  <a:pt x="0" y="0"/>
                </a:moveTo>
                <a:lnTo>
                  <a:pt x="2151730" y="0"/>
                </a:lnTo>
                <a:lnTo>
                  <a:pt x="2151730" y="1511590"/>
                </a:lnTo>
                <a:lnTo>
                  <a:pt x="0" y="15115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4216310" y="6931012"/>
            <a:ext cx="3373149" cy="7235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56"/>
              </a:lnSpc>
            </a:pPr>
            <a:r>
              <a:rPr lang="en-US" sz="2273" spc="45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E</a:t>
            </a:r>
            <a:r>
              <a:rPr lang="en-US" sz="2273" spc="45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nhancing the alert system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926879" y="6931012"/>
            <a:ext cx="3373149" cy="7235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56"/>
              </a:lnSpc>
            </a:pPr>
            <a:r>
              <a:rPr lang="en-US" sz="2273" spc="45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Ad</a:t>
            </a:r>
            <a:r>
              <a:rPr lang="en-US" sz="2273" spc="45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ding a specialized dashboard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539508" y="6931012"/>
            <a:ext cx="3373149" cy="1095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56"/>
              </a:lnSpc>
            </a:pPr>
            <a:r>
              <a:rPr lang="en-US" sz="2273" spc="45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Utilizing p</a:t>
            </a:r>
            <a:r>
              <a:rPr lang="en-US" sz="2273" spc="45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redictive analytics and artificial intelligence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26516" y="6931012"/>
            <a:ext cx="3373149" cy="1095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56"/>
              </a:lnSpc>
            </a:pPr>
            <a:r>
              <a:rPr lang="en-US" sz="2273" spc="45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I</a:t>
            </a:r>
            <a:r>
              <a:rPr lang="en-US" sz="2273" spc="45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ntegrating the system with an e-commerce platform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730426" y="1028700"/>
            <a:ext cx="12827148" cy="135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665"/>
              </a:lnSpc>
            </a:pPr>
            <a:r>
              <a:rPr lang="en-US" sz="8887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Future improvements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30300" y="4057750"/>
            <a:ext cx="3086100" cy="2171499"/>
            <a:chOff x="0" y="0"/>
            <a:chExt cx="812800" cy="57191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571917"/>
            </a:xfrm>
            <a:custGeom>
              <a:avLst/>
              <a:gdLst/>
              <a:ahLst/>
              <a:cxnLst/>
              <a:rect r="r" b="b" t="t" l="l"/>
              <a:pathLst>
                <a:path h="571917" w="812800">
                  <a:moveTo>
                    <a:pt x="609600" y="0"/>
                  </a:moveTo>
                  <a:cubicBezTo>
                    <a:pt x="721824" y="0"/>
                    <a:pt x="812800" y="128028"/>
                    <a:pt x="812800" y="285959"/>
                  </a:cubicBezTo>
                  <a:cubicBezTo>
                    <a:pt x="812800" y="443889"/>
                    <a:pt x="721824" y="571917"/>
                    <a:pt x="609600" y="571917"/>
                  </a:cubicBezTo>
                  <a:lnTo>
                    <a:pt x="203200" y="571917"/>
                  </a:lnTo>
                  <a:cubicBezTo>
                    <a:pt x="90976" y="571917"/>
                    <a:pt x="0" y="443889"/>
                    <a:pt x="0" y="285959"/>
                  </a:cubicBezTo>
                  <a:cubicBezTo>
                    <a:pt x="0" y="12802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6195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6467343" y="4057750"/>
            <a:ext cx="3086100" cy="2171499"/>
            <a:chOff x="0" y="0"/>
            <a:chExt cx="812800" cy="57191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571917"/>
            </a:xfrm>
            <a:custGeom>
              <a:avLst/>
              <a:gdLst/>
              <a:ahLst/>
              <a:cxnLst/>
              <a:rect r="r" b="b" t="t" l="l"/>
              <a:pathLst>
                <a:path h="571917" w="812800">
                  <a:moveTo>
                    <a:pt x="609600" y="0"/>
                  </a:moveTo>
                  <a:cubicBezTo>
                    <a:pt x="721824" y="0"/>
                    <a:pt x="812800" y="128028"/>
                    <a:pt x="812800" y="285959"/>
                  </a:cubicBezTo>
                  <a:cubicBezTo>
                    <a:pt x="812800" y="443889"/>
                    <a:pt x="721824" y="571917"/>
                    <a:pt x="609600" y="571917"/>
                  </a:cubicBezTo>
                  <a:lnTo>
                    <a:pt x="203200" y="571917"/>
                  </a:lnTo>
                  <a:cubicBezTo>
                    <a:pt x="90976" y="571917"/>
                    <a:pt x="0" y="443889"/>
                    <a:pt x="0" y="285959"/>
                  </a:cubicBezTo>
                  <a:cubicBezTo>
                    <a:pt x="0" y="12802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0324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812800" cy="6195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2891734" y="4305400"/>
            <a:ext cx="12761693" cy="34194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125"/>
              </a:lnSpc>
            </a:pPr>
            <a:r>
              <a:rPr lang="en-US" sz="13125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Thank you for listening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33353" y="763609"/>
            <a:ext cx="5076245" cy="8759781"/>
            <a:chOff x="0" y="0"/>
            <a:chExt cx="812800" cy="140260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1402602"/>
            </a:xfrm>
            <a:custGeom>
              <a:avLst/>
              <a:gdLst/>
              <a:ahLst/>
              <a:cxnLst/>
              <a:rect r="r" b="b" t="t" l="l"/>
              <a:pathLst>
                <a:path h="1402602" w="812800">
                  <a:moveTo>
                    <a:pt x="45754" y="0"/>
                  </a:moveTo>
                  <a:lnTo>
                    <a:pt x="767046" y="0"/>
                  </a:lnTo>
                  <a:cubicBezTo>
                    <a:pt x="779181" y="0"/>
                    <a:pt x="790818" y="4820"/>
                    <a:pt x="799399" y="13401"/>
                  </a:cubicBezTo>
                  <a:cubicBezTo>
                    <a:pt x="807980" y="21981"/>
                    <a:pt x="812800" y="33619"/>
                    <a:pt x="812800" y="45754"/>
                  </a:cubicBezTo>
                  <a:lnTo>
                    <a:pt x="812800" y="1356848"/>
                  </a:lnTo>
                  <a:cubicBezTo>
                    <a:pt x="812800" y="1382117"/>
                    <a:pt x="792315" y="1402602"/>
                    <a:pt x="767046" y="1402602"/>
                  </a:cubicBezTo>
                  <a:lnTo>
                    <a:pt x="45754" y="1402602"/>
                  </a:lnTo>
                  <a:cubicBezTo>
                    <a:pt x="33619" y="1402602"/>
                    <a:pt x="21981" y="1397781"/>
                    <a:pt x="13401" y="1389201"/>
                  </a:cubicBezTo>
                  <a:cubicBezTo>
                    <a:pt x="4820" y="1380620"/>
                    <a:pt x="0" y="1368983"/>
                    <a:pt x="0" y="1356848"/>
                  </a:cubicBezTo>
                  <a:lnTo>
                    <a:pt x="0" y="45754"/>
                  </a:lnTo>
                  <a:cubicBezTo>
                    <a:pt x="0" y="33619"/>
                    <a:pt x="4820" y="21981"/>
                    <a:pt x="13401" y="13401"/>
                  </a:cubicBezTo>
                  <a:cubicBezTo>
                    <a:pt x="21981" y="4820"/>
                    <a:pt x="33619" y="0"/>
                    <a:pt x="45754" y="0"/>
                  </a:cubicBezTo>
                  <a:close/>
                </a:path>
              </a:pathLst>
            </a:custGeom>
            <a:blipFill>
              <a:blip r:embed="rId2"/>
              <a:stretch>
                <a:fillRect l="-1229" t="0" r="-1229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9368154" y="788352"/>
            <a:ext cx="8156639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79"/>
              </a:lnSpc>
              <a:spcBef>
                <a:spcPct val="0"/>
              </a:spcBef>
            </a:pPr>
            <a:r>
              <a:rPr lang="en-US" sz="6399" u="none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System Architecture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44000" y="2964487"/>
            <a:ext cx="1630236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0</a:t>
            </a:r>
            <a:r>
              <a:rPr lang="en-US" sz="7500" u="none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4760968"/>
            <a:ext cx="1630236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0</a:t>
            </a:r>
            <a:r>
              <a:rPr lang="en-US" sz="7500" u="none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2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44000" y="6769242"/>
            <a:ext cx="1630236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0</a:t>
            </a:r>
            <a:r>
              <a:rPr lang="en-US" sz="7500" u="none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3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774236" y="6788292"/>
            <a:ext cx="5986748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</a:pPr>
            <a:r>
              <a:rPr lang="en-US" sz="3000" spc="60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A</a:t>
            </a:r>
            <a:r>
              <a:rPr lang="en-US" sz="3000" spc="60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nalytics &amp; BI Layer – Power BI</a:t>
            </a:r>
          </a:p>
          <a:p>
            <a:pPr algn="l" marL="0" indent="0" lvl="0">
              <a:lnSpc>
                <a:spcPts val="420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0774236" y="4885915"/>
            <a:ext cx="7302894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</a:pPr>
            <a:r>
              <a:rPr lang="en-US" sz="3000" spc="60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A</a:t>
            </a:r>
            <a:r>
              <a:rPr lang="en-US" sz="3000" spc="60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utomation &amp; Integration Layer – n8n</a:t>
            </a:r>
          </a:p>
          <a:p>
            <a:pPr algn="l" marL="0" indent="0" lvl="0">
              <a:lnSpc>
                <a:spcPts val="4200"/>
              </a:lnSpc>
            </a:pPr>
            <a:r>
              <a:rPr lang="en-US" sz="3000" spc="60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774236" y="3059737"/>
            <a:ext cx="6455720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</a:pPr>
            <a:r>
              <a:rPr lang="en-US" sz="3000" spc="60" u="none">
                <a:solidFill>
                  <a:srgbClr val="1D2737"/>
                </a:solidFill>
                <a:latin typeface="Be Vietnam"/>
                <a:ea typeface="Be Vietnam"/>
                <a:cs typeface="Be Vietnam"/>
                <a:sym typeface="Be Vietnam"/>
              </a:rPr>
              <a:t>Operational Layer – ERP (Odoo)</a:t>
            </a:r>
          </a:p>
          <a:p>
            <a:pPr algn="l" marL="0" indent="0" lvl="0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243539" y="1375038"/>
            <a:ext cx="8627795" cy="7536925"/>
          </a:xfrm>
          <a:custGeom>
            <a:avLst/>
            <a:gdLst/>
            <a:ahLst/>
            <a:cxnLst/>
            <a:rect r="r" b="b" t="t" l="l"/>
            <a:pathLst>
              <a:path h="7536925" w="8627795">
                <a:moveTo>
                  <a:pt x="0" y="0"/>
                </a:moveTo>
                <a:lnTo>
                  <a:pt x="8627795" y="0"/>
                </a:lnTo>
                <a:lnTo>
                  <a:pt x="8627795" y="7536924"/>
                </a:lnTo>
                <a:lnTo>
                  <a:pt x="0" y="75369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48463" y="1028700"/>
            <a:ext cx="5108885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79"/>
              </a:lnSpc>
              <a:spcBef>
                <a:spcPct val="0"/>
              </a:spcBef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ERP System With ODOO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193543"/>
            <a:ext cx="18288000" cy="7899915"/>
          </a:xfrm>
          <a:custGeom>
            <a:avLst/>
            <a:gdLst/>
            <a:ahLst/>
            <a:cxnLst/>
            <a:rect r="r" b="b" t="t" l="l"/>
            <a:pathLst>
              <a:path h="7899915" w="18288000">
                <a:moveTo>
                  <a:pt x="0" y="0"/>
                </a:moveTo>
                <a:lnTo>
                  <a:pt x="18288000" y="0"/>
                </a:lnTo>
                <a:lnTo>
                  <a:pt x="18288000" y="7899914"/>
                </a:lnTo>
                <a:lnTo>
                  <a:pt x="0" y="78999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6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-66675"/>
            <a:ext cx="8937218" cy="1033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1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Inventory Overview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19447" y="3417263"/>
            <a:ext cx="10271227" cy="5292447"/>
          </a:xfrm>
          <a:custGeom>
            <a:avLst/>
            <a:gdLst/>
            <a:ahLst/>
            <a:cxnLst/>
            <a:rect r="r" b="b" t="t" l="l"/>
            <a:pathLst>
              <a:path h="5292447" w="10271227">
                <a:moveTo>
                  <a:pt x="0" y="0"/>
                </a:moveTo>
                <a:lnTo>
                  <a:pt x="10271228" y="0"/>
                </a:lnTo>
                <a:lnTo>
                  <a:pt x="10271228" y="5292446"/>
                </a:lnTo>
                <a:lnTo>
                  <a:pt x="0" y="52924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4116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1577291"/>
            <a:ext cx="10652722" cy="1557961"/>
          </a:xfrm>
          <a:custGeom>
            <a:avLst/>
            <a:gdLst/>
            <a:ahLst/>
            <a:cxnLst/>
            <a:rect r="r" b="b" t="t" l="l"/>
            <a:pathLst>
              <a:path h="1557961" w="10652722">
                <a:moveTo>
                  <a:pt x="0" y="0"/>
                </a:moveTo>
                <a:lnTo>
                  <a:pt x="10652722" y="0"/>
                </a:lnTo>
                <a:lnTo>
                  <a:pt x="10652722" y="1557960"/>
                </a:lnTo>
                <a:lnTo>
                  <a:pt x="0" y="15579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231346" y="4657725"/>
            <a:ext cx="5828549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67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Warehouses</a:t>
            </a:r>
          </a:p>
        </p:txBody>
      </p:sp>
      <p:sp>
        <p:nvSpPr>
          <p:cNvPr name="AutoShape 5" id="5"/>
          <p:cNvSpPr/>
          <p:nvPr/>
        </p:nvSpPr>
        <p:spPr>
          <a:xfrm rot="0">
            <a:off x="12788936" y="1038225"/>
            <a:ext cx="4470364" cy="0"/>
          </a:xfrm>
          <a:prstGeom prst="line">
            <a:avLst/>
          </a:prstGeom>
          <a:ln cap="rnd" w="28575">
            <a:solidFill>
              <a:srgbClr val="272B37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14350" y="1209733"/>
            <a:ext cx="17259300" cy="8823817"/>
          </a:xfrm>
          <a:custGeom>
            <a:avLst/>
            <a:gdLst/>
            <a:ahLst/>
            <a:cxnLst/>
            <a:rect r="r" b="b" t="t" l="l"/>
            <a:pathLst>
              <a:path h="8823817" w="17259300">
                <a:moveTo>
                  <a:pt x="0" y="0"/>
                </a:moveTo>
                <a:lnTo>
                  <a:pt x="17259300" y="0"/>
                </a:lnTo>
                <a:lnTo>
                  <a:pt x="17259300" y="8823817"/>
                </a:lnTo>
                <a:lnTo>
                  <a:pt x="0" y="88238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525" y="-66675"/>
            <a:ext cx="9043115" cy="1033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19"/>
              </a:lnSpc>
            </a:pPr>
            <a:r>
              <a:rPr lang="en-US" sz="6399">
                <a:solidFill>
                  <a:srgbClr val="1D2737"/>
                </a:solidFill>
                <a:latin typeface="Roca Two"/>
                <a:ea typeface="Roca Two"/>
                <a:cs typeface="Roca Two"/>
                <a:sym typeface="Roca Two"/>
              </a:rPr>
              <a:t>Inventory Operation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Presentation - System Analytics</dc:description>
  <dc:identifier>DAG8LCKYee4</dc:identifier>
  <dcterms:modified xsi:type="dcterms:W3CDTF">2011-08-01T06:04:30Z</dcterms:modified>
  <cp:revision>1</cp:revision>
  <dc:title>Presentation - Graduation Project</dc:title>
</cp:coreProperties>
</file>