
<file path=[Content_Types].xml><?xml version="1.0" encoding="utf-8"?>
<Types xmlns="http://schemas.openxmlformats.org/package/2006/content-types">
  <Default ContentType="application/x-fontdata" Extension="fntdata"/>
  <Default ContentType="image/jpeg" Extension="jpeg"/>
  <Default ContentType="image/png" Extension="png"/>
  <Default ContentType="application/vnd.openxmlformats-package.relationships+xml" Extension="rels"/>
  <Default ContentType="image/svg+xml" Extension="svg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22.xml"/>
  <Override ContentType="application/vnd.openxmlformats-officedocument.presentationml.slide+xml" PartName="/ppt/slides/slide23.xml"/>
  <Override ContentType="application/vnd.openxmlformats-officedocument.presentationml.slide+xml" PartName="/ppt/slides/slide24.xml"/>
  <Override ContentType="application/vnd.openxmlformats-officedocument.presentationml.slide+xml" PartName="/ppt/slides/slide25.xml"/>
  <Override ContentType="application/vnd.openxmlformats-officedocument.presentationml.slide+xml" PartName="/ppt/slides/slide26.xml"/>
  <Override ContentType="application/vnd.openxmlformats-officedocument.presentationml.slide+xml" PartName="/ppt/slides/slide27.xml"/>
  <Override ContentType="application/vnd.openxmlformats-officedocument.presentationml.slide+xml" PartName="/ppt/slides/slide28.xml"/>
  <Override ContentType="application/vnd.openxmlformats-officedocument.presentationml.slide+xml" PartName="/ppt/slides/slide29.xml"/>
  <Override ContentType="application/vnd.openxmlformats-officedocument.presentationml.slide+xml" PartName="/ppt/slides/slide30.xml"/>
  <Override ContentType="application/vnd.openxmlformats-officedocument.presentationml.slide+xml" PartName="/ppt/slides/slide31.xml"/>
  <Override ContentType="application/vnd.openxmlformats-officedocument.presentationml.slide+xml" PartName="/ppt/slides/slide32.xml"/>
  <Override ContentType="application/vnd.openxmlformats-officedocument.presentationml.slide+xml" PartName="/ppt/slides/slide33.xml"/>
  <Override ContentType="application/vnd.openxmlformats-officedocument.presentationml.slide+xml" PartName="/ppt/slides/slide34.xml"/>
  <Override ContentType="application/vnd.openxmlformats-officedocument.presentationml.slide+xml" PartName="/ppt/slides/slide35.xml"/>
  <Override ContentType="application/vnd.openxmlformats-officedocument.presentationml.slide+xml" PartName="/ppt/slides/slide36.xml"/>
  <Override ContentType="application/vnd.openxmlformats-officedocument.presentationml.slide+xml" PartName="/ppt/slides/slide37.xml"/>
  <Override ContentType="application/vnd.openxmlformats-officedocument.presentationml.slide+xml" PartName="/ppt/slides/slide38.xml"/>
  <Override ContentType="application/vnd.openxmlformats-officedocument.presentationml.slide+xml" PartName="/ppt/slides/slide39.xml"/>
  <Override ContentType="application/vnd.openxmlformats-officedocument.presentationml.slide+xml" PartName="/ppt/slides/slide40.xml"/>
  <Override ContentType="application/vnd.openxmlformats-officedocument.presentationml.slide+xml" PartName="/ppt/slides/slide41.xml"/>
  <Override ContentType="application/vnd.openxmlformats-officedocument.presentationml.slide+xml" PartName="/ppt/slides/slide42.xml"/>
  <Override ContentType="application/vnd.openxmlformats-officedocument.presentationml.slide+xml" PartName="/ppt/slides/slide43.xml"/>
  <Override ContentType="application/vnd.openxmlformats-officedocument.presentationml.slide+xml" PartName="/ppt/slides/slide44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</Types>
</file>

<file path=_rels/.rels><?xml version="1.0" encoding="UTF-8" standalone="yes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embedTrueTypeFonts="true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8" r:id="rId38"/>
    <p:sldId id="289" r:id="rId39"/>
    <p:sldId id="290" r:id="rId40"/>
    <p:sldId id="291" r:id="rId41"/>
    <p:sldId id="292" r:id="rId42"/>
    <p:sldId id="293" r:id="rId43"/>
    <p:sldId id="294" r:id="rId44"/>
    <p:sldId id="295" r:id="rId45"/>
    <p:sldId id="296" r:id="rId46"/>
    <p:sldId id="297" r:id="rId47"/>
    <p:sldId id="298" r:id="rId48"/>
    <p:sldId id="299" r:id="rId49"/>
  </p:sldIdLst>
  <p:sldSz cx="18288000" cy="10287000"/>
  <p:notesSz cx="6858000" cy="9144000"/>
  <p:embeddedFontLst>
    <p:embeddedFont>
      <p:font typeface="Be Vietnam Ultra-Bold" charset="1" panose="00000900000000000000"/>
      <p:regular r:id="rId50"/>
    </p:embeddedFont>
    <p:embeddedFont>
      <p:font typeface="Roca Two" charset="1" panose="00000500000000000000"/>
      <p:regular r:id="rId51"/>
    </p:embeddedFont>
    <p:embeddedFont>
      <p:font typeface="Be Vietnam" charset="1" panose="00000500000000000000"/>
      <p:regular r:id="rId52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<Relationships xmlns="http://schemas.openxmlformats.org/package/2006/relationships"><Relationship Id="rId1" Target="slideMasters/slideMaster1.xml" Type="http://schemas.openxmlformats.org/officeDocument/2006/relationships/slideMaster"/><Relationship Id="rId10" Target="slides/slide5.xml" Type="http://schemas.openxmlformats.org/officeDocument/2006/relationships/slide"/><Relationship Id="rId11" Target="slides/slide6.xml" Type="http://schemas.openxmlformats.org/officeDocument/2006/relationships/slide"/><Relationship Id="rId12" Target="slides/slide7.xml" Type="http://schemas.openxmlformats.org/officeDocument/2006/relationships/slide"/><Relationship Id="rId13" Target="slides/slide8.xml" Type="http://schemas.openxmlformats.org/officeDocument/2006/relationships/slide"/><Relationship Id="rId14" Target="slides/slide9.xml" Type="http://schemas.openxmlformats.org/officeDocument/2006/relationships/slide"/><Relationship Id="rId15" Target="slides/slide10.xml" Type="http://schemas.openxmlformats.org/officeDocument/2006/relationships/slide"/><Relationship Id="rId16" Target="slides/slide11.xml" Type="http://schemas.openxmlformats.org/officeDocument/2006/relationships/slide"/><Relationship Id="rId17" Target="slides/slide12.xml" Type="http://schemas.openxmlformats.org/officeDocument/2006/relationships/slide"/><Relationship Id="rId18" Target="slides/slide13.xml" Type="http://schemas.openxmlformats.org/officeDocument/2006/relationships/slide"/><Relationship Id="rId19" Target="slides/slide14.xml" Type="http://schemas.openxmlformats.org/officeDocument/2006/relationships/slide"/><Relationship Id="rId2" Target="presProps.xml" Type="http://schemas.openxmlformats.org/officeDocument/2006/relationships/presProps"/><Relationship Id="rId20" Target="slides/slide15.xml" Type="http://schemas.openxmlformats.org/officeDocument/2006/relationships/slide"/><Relationship Id="rId21" Target="slides/slide16.xml" Type="http://schemas.openxmlformats.org/officeDocument/2006/relationships/slide"/><Relationship Id="rId22" Target="slides/slide17.xml" Type="http://schemas.openxmlformats.org/officeDocument/2006/relationships/slide"/><Relationship Id="rId23" Target="slides/slide18.xml" Type="http://schemas.openxmlformats.org/officeDocument/2006/relationships/slide"/><Relationship Id="rId24" Target="slides/slide19.xml" Type="http://schemas.openxmlformats.org/officeDocument/2006/relationships/slide"/><Relationship Id="rId25" Target="slides/slide20.xml" Type="http://schemas.openxmlformats.org/officeDocument/2006/relationships/slide"/><Relationship Id="rId26" Target="slides/slide21.xml" Type="http://schemas.openxmlformats.org/officeDocument/2006/relationships/slide"/><Relationship Id="rId27" Target="slides/slide22.xml" Type="http://schemas.openxmlformats.org/officeDocument/2006/relationships/slide"/><Relationship Id="rId28" Target="slides/slide23.xml" Type="http://schemas.openxmlformats.org/officeDocument/2006/relationships/slide"/><Relationship Id="rId29" Target="slides/slide24.xml" Type="http://schemas.openxmlformats.org/officeDocument/2006/relationships/slide"/><Relationship Id="rId3" Target="viewProps.xml" Type="http://schemas.openxmlformats.org/officeDocument/2006/relationships/viewProps"/><Relationship Id="rId30" Target="slides/slide25.xml" Type="http://schemas.openxmlformats.org/officeDocument/2006/relationships/slide"/><Relationship Id="rId31" Target="slides/slide26.xml" Type="http://schemas.openxmlformats.org/officeDocument/2006/relationships/slide"/><Relationship Id="rId32" Target="slides/slide27.xml" Type="http://schemas.openxmlformats.org/officeDocument/2006/relationships/slide"/><Relationship Id="rId33" Target="slides/slide28.xml" Type="http://schemas.openxmlformats.org/officeDocument/2006/relationships/slide"/><Relationship Id="rId34" Target="slides/slide29.xml" Type="http://schemas.openxmlformats.org/officeDocument/2006/relationships/slide"/><Relationship Id="rId35" Target="slides/slide30.xml" Type="http://schemas.openxmlformats.org/officeDocument/2006/relationships/slide"/><Relationship Id="rId36" Target="slides/slide31.xml" Type="http://schemas.openxmlformats.org/officeDocument/2006/relationships/slide"/><Relationship Id="rId37" Target="slides/slide32.xml" Type="http://schemas.openxmlformats.org/officeDocument/2006/relationships/slide"/><Relationship Id="rId38" Target="slides/slide33.xml" Type="http://schemas.openxmlformats.org/officeDocument/2006/relationships/slide"/><Relationship Id="rId39" Target="slides/slide34.xml" Type="http://schemas.openxmlformats.org/officeDocument/2006/relationships/slide"/><Relationship Id="rId4" Target="theme/theme1.xml" Type="http://schemas.openxmlformats.org/officeDocument/2006/relationships/theme"/><Relationship Id="rId40" Target="slides/slide35.xml" Type="http://schemas.openxmlformats.org/officeDocument/2006/relationships/slide"/><Relationship Id="rId41" Target="slides/slide36.xml" Type="http://schemas.openxmlformats.org/officeDocument/2006/relationships/slide"/><Relationship Id="rId42" Target="slides/slide37.xml" Type="http://schemas.openxmlformats.org/officeDocument/2006/relationships/slide"/><Relationship Id="rId43" Target="slides/slide38.xml" Type="http://schemas.openxmlformats.org/officeDocument/2006/relationships/slide"/><Relationship Id="rId44" Target="slides/slide39.xml" Type="http://schemas.openxmlformats.org/officeDocument/2006/relationships/slide"/><Relationship Id="rId45" Target="slides/slide40.xml" Type="http://schemas.openxmlformats.org/officeDocument/2006/relationships/slide"/><Relationship Id="rId46" Target="slides/slide41.xml" Type="http://schemas.openxmlformats.org/officeDocument/2006/relationships/slide"/><Relationship Id="rId47" Target="slides/slide42.xml" Type="http://schemas.openxmlformats.org/officeDocument/2006/relationships/slide"/><Relationship Id="rId48" Target="slides/slide43.xml" Type="http://schemas.openxmlformats.org/officeDocument/2006/relationships/slide"/><Relationship Id="rId49" Target="slides/slide44.xml" Type="http://schemas.openxmlformats.org/officeDocument/2006/relationships/slide"/><Relationship Id="rId5" Target="tableStyles.xml" Type="http://schemas.openxmlformats.org/officeDocument/2006/relationships/tableStyles"/><Relationship Id="rId50" Target="fonts/font50.fntdata" Type="http://schemas.openxmlformats.org/officeDocument/2006/relationships/font"/><Relationship Id="rId51" Target="fonts/font51.fntdata" Type="http://schemas.openxmlformats.org/officeDocument/2006/relationships/font"/><Relationship Id="rId52" Target="fonts/font52.fntdata" Type="http://schemas.openxmlformats.org/officeDocument/2006/relationships/font"/><Relationship Id="rId6" Target="slides/slide1.xml" Type="http://schemas.openxmlformats.org/officeDocument/2006/relationships/slide"/><Relationship Id="rId7" Target="slides/slide2.xml" Type="http://schemas.openxmlformats.org/officeDocument/2006/relationships/slide"/><Relationship Id="rId8" Target="slides/slide3.xml" Type="http://schemas.openxmlformats.org/officeDocument/2006/relationships/slide"/><Relationship Id="rId9" Target="slides/slide4.xml" Type="http://schemas.openxmlformats.org/officeDocument/2006/relationships/slide"/></Relationships>
</file>

<file path=ppt/slideLayouts/_rels/slideLayout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jpeg" Type="http://schemas.openxmlformats.org/officeDocument/2006/relationships/image"/></Relationships>
</file>

<file path=ppt/slides/_rels/slide1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3.png" Type="http://schemas.openxmlformats.org/officeDocument/2006/relationships/image"/><Relationship Id="rId3" Target="../media/image14.png" Type="http://schemas.openxmlformats.org/officeDocument/2006/relationships/image"/></Relationships>
</file>

<file path=ppt/slides/_rels/slide1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5.png" Type="http://schemas.openxmlformats.org/officeDocument/2006/relationships/image"/></Relationships>
</file>

<file path=ppt/slides/_rels/slide1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6.png" Type="http://schemas.openxmlformats.org/officeDocument/2006/relationships/image"/><Relationship Id="rId3" Target="../media/image17.png" Type="http://schemas.openxmlformats.org/officeDocument/2006/relationships/image"/></Relationships>
</file>

<file path=ppt/slides/_rels/slide1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8.png" Type="http://schemas.openxmlformats.org/officeDocument/2006/relationships/image"/><Relationship Id="rId3" Target="../media/image19.png" Type="http://schemas.openxmlformats.org/officeDocument/2006/relationships/image"/></Relationships>
</file>

<file path=ppt/slides/_rels/slide1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0.png" Type="http://schemas.openxmlformats.org/officeDocument/2006/relationships/image"/><Relationship Id="rId3" Target="../media/image21.png" Type="http://schemas.openxmlformats.org/officeDocument/2006/relationships/image"/></Relationships>
</file>

<file path=ppt/slides/_rels/slide1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2.png" Type="http://schemas.openxmlformats.org/officeDocument/2006/relationships/image"/></Relationships>
</file>

<file path=ppt/slides/_rels/slide1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3.png" Type="http://schemas.openxmlformats.org/officeDocument/2006/relationships/image"/></Relationships>
</file>

<file path=ppt/slides/_rels/slide1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4.png" Type="http://schemas.openxmlformats.org/officeDocument/2006/relationships/image"/><Relationship Id="rId3" Target="../media/image25.png" Type="http://schemas.openxmlformats.org/officeDocument/2006/relationships/image"/></Relationships>
</file>

<file path=ppt/slides/_rels/slide1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6.png" Type="http://schemas.openxmlformats.org/officeDocument/2006/relationships/image"/></Relationships>
</file>

<file path=ppt/slides/_rels/slide1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7.png" Type="http://schemas.openxmlformats.org/officeDocument/2006/relationships/image"/></Relationships>
</file>

<file path=ppt/slides/_rels/slide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.png" Type="http://schemas.openxmlformats.org/officeDocument/2006/relationships/image"/><Relationship Id="rId3" Target="../media/image3.png" Type="http://schemas.openxmlformats.org/officeDocument/2006/relationships/image"/></Relationships>
</file>

<file path=ppt/slides/_rels/slide2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8.png" Type="http://schemas.openxmlformats.org/officeDocument/2006/relationships/image"/></Relationships>
</file>

<file path=ppt/slides/_rels/slide2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9.png" Type="http://schemas.openxmlformats.org/officeDocument/2006/relationships/image"/></Relationships>
</file>

<file path=ppt/slides/_rels/slide2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0.png" Type="http://schemas.openxmlformats.org/officeDocument/2006/relationships/image"/><Relationship Id="rId3" Target="../media/image31.png" Type="http://schemas.openxmlformats.org/officeDocument/2006/relationships/image"/></Relationships>
</file>

<file path=ppt/slides/_rels/slide2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2.png" Type="http://schemas.openxmlformats.org/officeDocument/2006/relationships/image"/></Relationships>
</file>

<file path=ppt/slides/_rels/slide2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3.png" Type="http://schemas.openxmlformats.org/officeDocument/2006/relationships/image"/></Relationships>
</file>

<file path=ppt/slides/_rels/slide2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4.png" Type="http://schemas.openxmlformats.org/officeDocument/2006/relationships/image"/><Relationship Id="rId3" Target="../media/image35.png" Type="http://schemas.openxmlformats.org/officeDocument/2006/relationships/image"/></Relationships>
</file>

<file path=ppt/slides/_rels/slide2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6.png" Type="http://schemas.openxmlformats.org/officeDocument/2006/relationships/image"/><Relationship Id="rId3" Target="../media/image37.png" Type="http://schemas.openxmlformats.org/officeDocument/2006/relationships/image"/></Relationships>
</file>

<file path=ppt/slides/_rels/slide2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8.png" Type="http://schemas.openxmlformats.org/officeDocument/2006/relationships/image"/><Relationship Id="rId3" Target="../media/image39.png" Type="http://schemas.openxmlformats.org/officeDocument/2006/relationships/image"/></Relationships>
</file>

<file path=ppt/slides/_rels/slide2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0.png" Type="http://schemas.openxmlformats.org/officeDocument/2006/relationships/image"/><Relationship Id="rId3" Target="../media/image41.png" Type="http://schemas.openxmlformats.org/officeDocument/2006/relationships/image"/><Relationship Id="rId4" Target="../media/image42.png" Type="http://schemas.openxmlformats.org/officeDocument/2006/relationships/image"/></Relationships>
</file>

<file path=ppt/slides/_rels/slide2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3.png" Type="http://schemas.openxmlformats.org/officeDocument/2006/relationships/image"/><Relationship Id="rId3" Target="../media/image44.png" Type="http://schemas.openxmlformats.org/officeDocument/2006/relationships/image"/><Relationship Id="rId4" Target="../media/image45.png" Type="http://schemas.openxmlformats.org/officeDocument/2006/relationships/image"/><Relationship Id="rId5" Target="../media/image46.png" Type="http://schemas.openxmlformats.org/officeDocument/2006/relationships/image"/><Relationship Id="rId6" Target="../media/image47.png" Type="http://schemas.openxmlformats.org/officeDocument/2006/relationships/image"/><Relationship Id="rId7" Target="../media/image48.svg" Type="http://schemas.openxmlformats.org/officeDocument/2006/relationships/image"/></Relationships>
</file>

<file path=ppt/slides/_rels/slide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.png" Type="http://schemas.openxmlformats.org/officeDocument/2006/relationships/image"/><Relationship Id="rId3" Target="../media/image5.png" Type="http://schemas.openxmlformats.org/officeDocument/2006/relationships/image"/></Relationships>
</file>

<file path=ppt/slides/_rels/slide3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9.png" Type="http://schemas.openxmlformats.org/officeDocument/2006/relationships/image"/><Relationship Id="rId3" Target="../media/image5.png" Type="http://schemas.openxmlformats.org/officeDocument/2006/relationships/image"/></Relationships>
</file>

<file path=ppt/slides/_rels/slide3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50.png" Type="http://schemas.openxmlformats.org/officeDocument/2006/relationships/image"/></Relationships>
</file>

<file path=ppt/slides/_rels/slide3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51.png" Type="http://schemas.openxmlformats.org/officeDocument/2006/relationships/image"/><Relationship Id="rId3" Target="../media/image52.png" Type="http://schemas.openxmlformats.org/officeDocument/2006/relationships/image"/></Relationships>
</file>

<file path=ppt/slides/_rels/slide3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53.jpeg" Type="http://schemas.openxmlformats.org/officeDocument/2006/relationships/image"/><Relationship Id="rId3" Target="../media/image5.png" Type="http://schemas.openxmlformats.org/officeDocument/2006/relationships/image"/><Relationship Id="rId4" Target="../media/image54.png" Type="http://schemas.openxmlformats.org/officeDocument/2006/relationships/image"/><Relationship Id="rId5" Target="../media/image55.svg" Type="http://schemas.openxmlformats.org/officeDocument/2006/relationships/image"/></Relationships>
</file>

<file path=ppt/slides/_rels/slide3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56.png" Type="http://schemas.openxmlformats.org/officeDocument/2006/relationships/image"/><Relationship Id="rId3" Target="../media/image57.svg" Type="http://schemas.openxmlformats.org/officeDocument/2006/relationships/image"/><Relationship Id="rId4" Target="../media/image58.png" Type="http://schemas.openxmlformats.org/officeDocument/2006/relationships/image"/><Relationship Id="rId5" Target="../media/image59.svg" Type="http://schemas.openxmlformats.org/officeDocument/2006/relationships/image"/><Relationship Id="rId6" Target="../media/image60.png" Type="http://schemas.openxmlformats.org/officeDocument/2006/relationships/image"/><Relationship Id="rId7" Target="../media/image61.svg" Type="http://schemas.openxmlformats.org/officeDocument/2006/relationships/image"/></Relationships>
</file>

<file path=ppt/slides/_rels/slide3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5.png" Type="http://schemas.openxmlformats.org/officeDocument/2006/relationships/image"/><Relationship Id="rId3" Target="../media/image62.png" Type="http://schemas.openxmlformats.org/officeDocument/2006/relationships/image"/></Relationships>
</file>

<file path=ppt/slides/_rels/slide3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63.png" Type="http://schemas.openxmlformats.org/officeDocument/2006/relationships/image"/></Relationships>
</file>

<file path=ppt/slides/_rels/slide3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64.png" Type="http://schemas.openxmlformats.org/officeDocument/2006/relationships/image"/></Relationships>
</file>

<file path=ppt/slides/_rels/slide3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65.png" Type="http://schemas.openxmlformats.org/officeDocument/2006/relationships/image"/></Relationships>
</file>

<file path=ppt/slides/_rels/slide3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66.png" Type="http://schemas.openxmlformats.org/officeDocument/2006/relationships/image"/></Relationships>
</file>

<file path=ppt/slides/_rels/slide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6.png" Type="http://schemas.openxmlformats.org/officeDocument/2006/relationships/image"/></Relationships>
</file>

<file path=ppt/slides/_rels/slide4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67.png" Type="http://schemas.openxmlformats.org/officeDocument/2006/relationships/image"/></Relationships>
</file>

<file path=ppt/slides/_rels/slide4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5.png" Type="http://schemas.openxmlformats.org/officeDocument/2006/relationships/image"/><Relationship Id="rId3" Target="../media/image68.png" Type="http://schemas.openxmlformats.org/officeDocument/2006/relationships/image"/></Relationships>
</file>

<file path=ppt/slides/_rels/slide4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5.png" Type="http://schemas.openxmlformats.org/officeDocument/2006/relationships/image"/><Relationship Id="rId3" Target="../media/image69.png" Type="http://schemas.openxmlformats.org/officeDocument/2006/relationships/image"/></Relationships>
</file>

<file path=ppt/slides/_rels/slide4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70.png" Type="http://schemas.openxmlformats.org/officeDocument/2006/relationships/image"/><Relationship Id="rId3" Target="../media/image71.svg" Type="http://schemas.openxmlformats.org/officeDocument/2006/relationships/image"/><Relationship Id="rId4" Target="../media/image72.png" Type="http://schemas.openxmlformats.org/officeDocument/2006/relationships/image"/><Relationship Id="rId5" Target="../media/image73.svg" Type="http://schemas.openxmlformats.org/officeDocument/2006/relationships/image"/><Relationship Id="rId6" Target="../media/image74.png" Type="http://schemas.openxmlformats.org/officeDocument/2006/relationships/image"/><Relationship Id="rId7" Target="../media/image75.svg" Type="http://schemas.openxmlformats.org/officeDocument/2006/relationships/image"/><Relationship Id="rId8" Target="../media/image76.png" Type="http://schemas.openxmlformats.org/officeDocument/2006/relationships/image"/><Relationship Id="rId9" Target="../media/image77.svg" Type="http://schemas.openxmlformats.org/officeDocument/2006/relationships/image"/></Relationships>
</file>

<file path=ppt/slides/_rels/slide4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78.jpeg" Type="http://schemas.openxmlformats.org/officeDocument/2006/relationships/image"/></Relationships>
</file>

<file path=ppt/slides/_rels/slide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7.jpeg" Type="http://schemas.openxmlformats.org/officeDocument/2006/relationships/image"/></Relationships>
</file>

<file path=ppt/slides/_rels/slide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8.png" Type="http://schemas.openxmlformats.org/officeDocument/2006/relationships/image"/></Relationships>
</file>

<file path=ppt/slides/_rels/slide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9.png" Type="http://schemas.openxmlformats.org/officeDocument/2006/relationships/image"/></Relationships>
</file>

<file path=ppt/slides/_rels/slide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0.png" Type="http://schemas.openxmlformats.org/officeDocument/2006/relationships/image"/><Relationship Id="rId3" Target="../media/image11.png" Type="http://schemas.openxmlformats.org/officeDocument/2006/relationships/image"/></Relationships>
</file>

<file path=ppt/slides/_rels/slide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2.png" Type="http://schemas.openxmlformats.org/officeDocument/2006/relationships/image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D9D9D9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0429875" y="0"/>
            <a:ext cx="7858125" cy="10287000"/>
            <a:chOff x="0" y="0"/>
            <a:chExt cx="1392443" cy="1822834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392443" cy="1822834"/>
            </a:xfrm>
            <a:custGeom>
              <a:avLst/>
              <a:gdLst/>
              <a:ahLst/>
              <a:cxnLst/>
              <a:rect r="r" b="b" t="t" l="l"/>
              <a:pathLst>
                <a:path h="1822834" w="1392443">
                  <a:moveTo>
                    <a:pt x="29556" y="0"/>
                  </a:moveTo>
                  <a:lnTo>
                    <a:pt x="1362887" y="0"/>
                  </a:lnTo>
                  <a:cubicBezTo>
                    <a:pt x="1370725" y="0"/>
                    <a:pt x="1378243" y="3114"/>
                    <a:pt x="1383786" y="8657"/>
                  </a:cubicBezTo>
                  <a:cubicBezTo>
                    <a:pt x="1389329" y="14200"/>
                    <a:pt x="1392443" y="21718"/>
                    <a:pt x="1392443" y="29556"/>
                  </a:cubicBezTo>
                  <a:lnTo>
                    <a:pt x="1392443" y="1793278"/>
                  </a:lnTo>
                  <a:cubicBezTo>
                    <a:pt x="1392443" y="1809602"/>
                    <a:pt x="1379210" y="1822834"/>
                    <a:pt x="1362887" y="1822834"/>
                  </a:cubicBezTo>
                  <a:lnTo>
                    <a:pt x="29556" y="1822834"/>
                  </a:lnTo>
                  <a:cubicBezTo>
                    <a:pt x="13233" y="1822834"/>
                    <a:pt x="0" y="1809602"/>
                    <a:pt x="0" y="1793278"/>
                  </a:cubicBezTo>
                  <a:lnTo>
                    <a:pt x="0" y="29556"/>
                  </a:lnTo>
                  <a:cubicBezTo>
                    <a:pt x="0" y="13233"/>
                    <a:pt x="13233" y="0"/>
                    <a:pt x="29556" y="0"/>
                  </a:cubicBezTo>
                  <a:close/>
                </a:path>
              </a:pathLst>
            </a:custGeom>
            <a:blipFill>
              <a:blip r:embed="rId2"/>
              <a:stretch>
                <a:fillRect l="-15454" t="0" r="-15454" b="0"/>
              </a:stretch>
            </a:blipFill>
          </p:spPr>
        </p:sp>
      </p:grpSp>
      <p:sp>
        <p:nvSpPr>
          <p:cNvPr name="TextBox 4" id="4"/>
          <p:cNvSpPr txBox="true"/>
          <p:nvPr/>
        </p:nvSpPr>
        <p:spPr>
          <a:xfrm rot="0">
            <a:off x="410691" y="8062394"/>
            <a:ext cx="3695647" cy="196723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3919"/>
              </a:lnSpc>
              <a:spcBef>
                <a:spcPct val="0"/>
              </a:spcBef>
            </a:pPr>
            <a:r>
              <a:rPr lang="en-US" b="true" sz="2799" spc="55">
                <a:solidFill>
                  <a:srgbClr val="3D5E6F"/>
                </a:solidFill>
                <a:latin typeface="Be Vietnam Ultra-Bold"/>
                <a:ea typeface="Be Vietnam Ultra-Bold"/>
                <a:cs typeface="Be Vietnam Ultra-Bold"/>
                <a:sym typeface="Be Vietnam Ultra-Bold"/>
              </a:rPr>
              <a:t>PREPARED BY </a:t>
            </a:r>
          </a:p>
          <a:p>
            <a:pPr algn="ctr" marL="0" indent="0" lvl="0">
              <a:lnSpc>
                <a:spcPts val="3919"/>
              </a:lnSpc>
              <a:spcBef>
                <a:spcPct val="0"/>
              </a:spcBef>
            </a:pPr>
            <a:r>
              <a:rPr lang="en-US" b="true" sz="2799" spc="55">
                <a:solidFill>
                  <a:srgbClr val="3D5E6F"/>
                </a:solidFill>
                <a:latin typeface="Be Vietnam Ultra-Bold"/>
                <a:ea typeface="Be Vietnam Ultra-Bold"/>
                <a:cs typeface="Be Vietnam Ultra-Bold"/>
                <a:sym typeface="Be Vietnam Ultra-Bold"/>
              </a:rPr>
              <a:t> ADAM FATTOUH</a:t>
            </a:r>
          </a:p>
          <a:p>
            <a:pPr algn="ctr">
              <a:lnSpc>
                <a:spcPts val="3919"/>
              </a:lnSpc>
              <a:spcBef>
                <a:spcPct val="0"/>
              </a:spcBef>
            </a:pPr>
            <a:r>
              <a:rPr lang="en-US" b="true" sz="2799" spc="55">
                <a:solidFill>
                  <a:srgbClr val="3D5E6F"/>
                </a:solidFill>
                <a:latin typeface="Be Vietnam Ultra-Bold"/>
                <a:ea typeface="Be Vietnam Ultra-Bold"/>
                <a:cs typeface="Be Vietnam Ultra-Bold"/>
                <a:sym typeface="Be Vietnam Ultra-Bold"/>
              </a:rPr>
              <a:t>OSAID BARAHMEH</a:t>
            </a:r>
          </a:p>
          <a:p>
            <a:pPr algn="ctr" marL="0" indent="0" lvl="0">
              <a:lnSpc>
                <a:spcPts val="3919"/>
              </a:lnSpc>
              <a:spcBef>
                <a:spcPct val="0"/>
              </a:spcBef>
            </a:pPr>
          </a:p>
        </p:txBody>
      </p:sp>
      <p:sp>
        <p:nvSpPr>
          <p:cNvPr name="TextBox 5" id="5"/>
          <p:cNvSpPr txBox="true"/>
          <p:nvPr/>
        </p:nvSpPr>
        <p:spPr>
          <a:xfrm rot="0">
            <a:off x="1147165" y="666750"/>
            <a:ext cx="7364021" cy="38862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7679"/>
              </a:lnSpc>
            </a:pPr>
            <a:r>
              <a:rPr lang="en-US" sz="6399">
                <a:solidFill>
                  <a:srgbClr val="1D2737"/>
                </a:solidFill>
                <a:latin typeface="Roca Two"/>
                <a:ea typeface="Roca Two"/>
                <a:cs typeface="Roca Two"/>
                <a:sym typeface="Roca Two"/>
              </a:rPr>
              <a:t>ERP </a:t>
            </a:r>
            <a:r>
              <a:rPr lang="en-US" sz="6399">
                <a:solidFill>
                  <a:srgbClr val="1D2737"/>
                </a:solidFill>
                <a:latin typeface="Roca Two"/>
                <a:ea typeface="Roca Two"/>
                <a:cs typeface="Roca Two"/>
                <a:sym typeface="Roca Two"/>
              </a:rPr>
              <a:t>System with Power BI Analytics to Measure Performance</a:t>
            </a:r>
          </a:p>
        </p:txBody>
      </p:sp>
    </p:spTree>
  </p:cSld>
  <p:clrMapOvr>
    <a:masterClrMapping/>
  </p:clrMapOvr>
</p:sld>
</file>

<file path=ppt/slides/slide1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D9D9D9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1221556" y="4221481"/>
            <a:ext cx="5122944" cy="173164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6719"/>
              </a:lnSpc>
            </a:pPr>
            <a:r>
              <a:rPr lang="en-US" sz="6399">
                <a:solidFill>
                  <a:srgbClr val="1D2737"/>
                </a:solidFill>
                <a:latin typeface="Roca Two"/>
                <a:ea typeface="Roca Two"/>
                <a:cs typeface="Roca Two"/>
                <a:sym typeface="Roca Two"/>
              </a:rPr>
              <a:t>Inventory Rules</a:t>
            </a:r>
          </a:p>
        </p:txBody>
      </p:sp>
      <p:sp>
        <p:nvSpPr>
          <p:cNvPr name="AutoShape 3" id="3"/>
          <p:cNvSpPr/>
          <p:nvPr/>
        </p:nvSpPr>
        <p:spPr>
          <a:xfrm>
            <a:off x="1221556" y="6743701"/>
            <a:ext cx="5122944" cy="0"/>
          </a:xfrm>
          <a:prstGeom prst="line">
            <a:avLst/>
          </a:prstGeom>
          <a:ln cap="flat" w="38100">
            <a:solidFill>
              <a:srgbClr val="272B37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4" id="4"/>
          <p:cNvSpPr/>
          <p:nvPr/>
        </p:nvSpPr>
        <p:spPr>
          <a:xfrm flipH="false" flipV="false" rot="0">
            <a:off x="7474140" y="627732"/>
            <a:ext cx="10299510" cy="4028533"/>
          </a:xfrm>
          <a:custGeom>
            <a:avLst/>
            <a:gdLst/>
            <a:ahLst/>
            <a:cxnLst/>
            <a:rect r="r" b="b" t="t" l="l"/>
            <a:pathLst>
              <a:path h="4028533" w="10299510">
                <a:moveTo>
                  <a:pt x="0" y="0"/>
                </a:moveTo>
                <a:lnTo>
                  <a:pt x="10299510" y="0"/>
                </a:lnTo>
                <a:lnTo>
                  <a:pt x="10299510" y="4028533"/>
                </a:lnTo>
                <a:lnTo>
                  <a:pt x="0" y="402853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280" r="0" b="-21479"/>
            </a:stretch>
          </a:blipFill>
        </p:spPr>
      </p:sp>
      <p:grpSp>
        <p:nvGrpSpPr>
          <p:cNvPr name="Group 5" id="5"/>
          <p:cNvGrpSpPr/>
          <p:nvPr/>
        </p:nvGrpSpPr>
        <p:grpSpPr>
          <a:xfrm rot="0">
            <a:off x="7474140" y="5263902"/>
            <a:ext cx="10813860" cy="5023098"/>
            <a:chOff x="0" y="0"/>
            <a:chExt cx="1749818" cy="812800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1749818" cy="812800"/>
            </a:xfrm>
            <a:custGeom>
              <a:avLst/>
              <a:gdLst/>
              <a:ahLst/>
              <a:cxnLst/>
              <a:rect r="r" b="b" t="t" l="l"/>
              <a:pathLst>
                <a:path h="812800" w="1749818">
                  <a:moveTo>
                    <a:pt x="0" y="0"/>
                  </a:moveTo>
                  <a:lnTo>
                    <a:pt x="1749818" y="0"/>
                  </a:lnTo>
                  <a:lnTo>
                    <a:pt x="1749818" y="812800"/>
                  </a:lnTo>
                  <a:lnTo>
                    <a:pt x="0" y="812800"/>
                  </a:lnTo>
                  <a:close/>
                </a:path>
              </a:pathLst>
            </a:custGeom>
            <a:blipFill>
              <a:blip r:embed="rId3"/>
              <a:stretch>
                <a:fillRect l="0" t="-591" r="0" b="-591"/>
              </a:stretch>
            </a:blipFill>
          </p:spPr>
        </p:sp>
      </p:grpSp>
    </p:spTree>
  </p:cSld>
  <p:clrMapOvr>
    <a:masterClrMapping/>
  </p:clrMapOvr>
</p:sld>
</file>

<file path=ppt/slides/slide1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D9D9D9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1028700"/>
            <a:ext cx="18288000" cy="8026840"/>
          </a:xfrm>
          <a:custGeom>
            <a:avLst/>
            <a:gdLst/>
            <a:ahLst/>
            <a:cxnLst/>
            <a:rect r="r" b="b" t="t" l="l"/>
            <a:pathLst>
              <a:path h="8026840" w="18288000">
                <a:moveTo>
                  <a:pt x="0" y="0"/>
                </a:moveTo>
                <a:lnTo>
                  <a:pt x="18288000" y="0"/>
                </a:lnTo>
                <a:lnTo>
                  <a:pt x="18288000" y="8026840"/>
                </a:lnTo>
                <a:lnTo>
                  <a:pt x="0" y="802684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079" t="0" r="-4682" b="-4217"/>
            </a:stretch>
          </a:blipFill>
        </p:spPr>
      </p:sp>
      <p:sp>
        <p:nvSpPr>
          <p:cNvPr name="TextBox 3" id="3"/>
          <p:cNvSpPr txBox="true"/>
          <p:nvPr/>
        </p:nvSpPr>
        <p:spPr>
          <a:xfrm rot="0">
            <a:off x="0" y="-66675"/>
            <a:ext cx="7333638" cy="103314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8319"/>
              </a:lnSpc>
            </a:pPr>
            <a:r>
              <a:rPr lang="en-US" sz="6399">
                <a:solidFill>
                  <a:srgbClr val="1D2737"/>
                </a:solidFill>
                <a:latin typeface="Roca Two"/>
                <a:ea typeface="Roca Two"/>
                <a:cs typeface="Roca Two"/>
                <a:sym typeface="Roca Two"/>
              </a:rPr>
              <a:t>Product Variants</a:t>
            </a:r>
          </a:p>
        </p:txBody>
      </p:sp>
    </p:spTree>
  </p:cSld>
  <p:clrMapOvr>
    <a:masterClrMapping/>
  </p:clrMapOvr>
</p:sld>
</file>

<file path=ppt/slides/slide1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D9D9D9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481555" y="5711912"/>
            <a:ext cx="11301259" cy="5410478"/>
          </a:xfrm>
          <a:custGeom>
            <a:avLst/>
            <a:gdLst/>
            <a:ahLst/>
            <a:cxnLst/>
            <a:rect r="r" b="b" t="t" l="l"/>
            <a:pathLst>
              <a:path h="5410478" w="11301259">
                <a:moveTo>
                  <a:pt x="0" y="0"/>
                </a:moveTo>
                <a:lnTo>
                  <a:pt x="11301259" y="0"/>
                </a:lnTo>
                <a:lnTo>
                  <a:pt x="11301259" y="5410478"/>
                </a:lnTo>
                <a:lnTo>
                  <a:pt x="0" y="541047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481555" y="1237193"/>
            <a:ext cx="11301259" cy="4266225"/>
          </a:xfrm>
          <a:custGeom>
            <a:avLst/>
            <a:gdLst/>
            <a:ahLst/>
            <a:cxnLst/>
            <a:rect r="r" b="b" t="t" l="l"/>
            <a:pathLst>
              <a:path h="4266225" w="11301259">
                <a:moveTo>
                  <a:pt x="0" y="0"/>
                </a:moveTo>
                <a:lnTo>
                  <a:pt x="11301259" y="0"/>
                </a:lnTo>
                <a:lnTo>
                  <a:pt x="11301259" y="4266226"/>
                </a:lnTo>
                <a:lnTo>
                  <a:pt x="0" y="4266226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TextBox 4" id="4"/>
          <p:cNvSpPr txBox="true"/>
          <p:nvPr/>
        </p:nvSpPr>
        <p:spPr>
          <a:xfrm rot="0">
            <a:off x="0" y="118745"/>
            <a:ext cx="7030276" cy="90995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r" marL="0" indent="0" lvl="0">
              <a:lnSpc>
                <a:spcPts val="7039"/>
              </a:lnSpc>
              <a:spcBef>
                <a:spcPct val="0"/>
              </a:spcBef>
            </a:pPr>
            <a:r>
              <a:rPr lang="en-US" sz="6399" u="none">
                <a:solidFill>
                  <a:srgbClr val="1D2737"/>
                </a:solidFill>
                <a:latin typeface="Roca Two"/>
                <a:ea typeface="Roca Two"/>
                <a:cs typeface="Roca Two"/>
                <a:sym typeface="Roca Two"/>
              </a:rPr>
              <a:t>Product Overview</a:t>
            </a:r>
          </a:p>
        </p:txBody>
      </p:sp>
    </p:spTree>
  </p:cSld>
  <p:clrMapOvr>
    <a:masterClrMapping/>
  </p:clrMapOvr>
</p:sld>
</file>

<file path=ppt/slides/slide1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D9D9D9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0107672" y="679510"/>
            <a:ext cx="6208561" cy="3854388"/>
          </a:xfrm>
          <a:custGeom>
            <a:avLst/>
            <a:gdLst/>
            <a:ahLst/>
            <a:cxnLst/>
            <a:rect r="r" b="b" t="t" l="l"/>
            <a:pathLst>
              <a:path h="3854388" w="6208561">
                <a:moveTo>
                  <a:pt x="0" y="0"/>
                </a:moveTo>
                <a:lnTo>
                  <a:pt x="6208561" y="0"/>
                </a:lnTo>
                <a:lnTo>
                  <a:pt x="6208561" y="3854388"/>
                </a:lnTo>
                <a:lnTo>
                  <a:pt x="0" y="385438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-412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9620654" y="5826157"/>
            <a:ext cx="7182596" cy="2971799"/>
          </a:xfrm>
          <a:custGeom>
            <a:avLst/>
            <a:gdLst/>
            <a:ahLst/>
            <a:cxnLst/>
            <a:rect r="r" b="b" t="t" l="l"/>
            <a:pathLst>
              <a:path h="2971799" w="7182596">
                <a:moveTo>
                  <a:pt x="0" y="0"/>
                </a:moveTo>
                <a:lnTo>
                  <a:pt x="7182596" y="0"/>
                </a:lnTo>
                <a:lnTo>
                  <a:pt x="7182596" y="2971799"/>
                </a:lnTo>
                <a:lnTo>
                  <a:pt x="0" y="2971799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TextBox 4" id="4"/>
          <p:cNvSpPr txBox="true"/>
          <p:nvPr/>
        </p:nvSpPr>
        <p:spPr>
          <a:xfrm rot="0">
            <a:off x="1700155" y="3456007"/>
            <a:ext cx="5122944" cy="173164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6719"/>
              </a:lnSpc>
            </a:pPr>
            <a:r>
              <a:rPr lang="en-US" sz="6399">
                <a:solidFill>
                  <a:srgbClr val="1D2737"/>
                </a:solidFill>
                <a:latin typeface="Roca Two"/>
                <a:ea typeface="Roca Two"/>
                <a:cs typeface="Roca Two"/>
                <a:sym typeface="Roca Two"/>
              </a:rPr>
              <a:t>Product Overview</a:t>
            </a:r>
          </a:p>
        </p:txBody>
      </p:sp>
      <p:sp>
        <p:nvSpPr>
          <p:cNvPr name="AutoShape 5" id="5"/>
          <p:cNvSpPr/>
          <p:nvPr/>
        </p:nvSpPr>
        <p:spPr>
          <a:xfrm flipV="true">
            <a:off x="1700155" y="5978227"/>
            <a:ext cx="6770652" cy="0"/>
          </a:xfrm>
          <a:prstGeom prst="line">
            <a:avLst/>
          </a:prstGeom>
          <a:ln cap="flat" w="38100">
            <a:solidFill>
              <a:srgbClr val="262A36"/>
            </a:solidFill>
            <a:prstDash val="solid"/>
            <a:headEnd type="none" len="sm" w="sm"/>
            <a:tailEnd type="none" len="sm" w="sm"/>
          </a:ln>
        </p:spPr>
      </p:sp>
    </p:spTree>
  </p:cSld>
  <p:clrMapOvr>
    <a:masterClrMapping/>
  </p:clrMapOvr>
</p:sld>
</file>

<file path=ppt/slides/slide1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D9D9D9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1028700" y="4171950"/>
            <a:ext cx="4549535" cy="19431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7679"/>
              </a:lnSpc>
            </a:pPr>
            <a:r>
              <a:rPr lang="en-US" sz="6399" u="none">
                <a:solidFill>
                  <a:srgbClr val="1D2737"/>
                </a:solidFill>
                <a:latin typeface="Roca Two"/>
                <a:ea typeface="Roca Two"/>
                <a:cs typeface="Roca Two"/>
                <a:sym typeface="Roca Two"/>
              </a:rPr>
              <a:t>Product Category</a:t>
            </a:r>
          </a:p>
        </p:txBody>
      </p:sp>
      <p:sp>
        <p:nvSpPr>
          <p:cNvPr name="Freeform 3" id="3"/>
          <p:cNvSpPr/>
          <p:nvPr/>
        </p:nvSpPr>
        <p:spPr>
          <a:xfrm flipH="false" flipV="false" rot="0">
            <a:off x="6612693" y="3085038"/>
            <a:ext cx="11160957" cy="6068770"/>
          </a:xfrm>
          <a:custGeom>
            <a:avLst/>
            <a:gdLst/>
            <a:ahLst/>
            <a:cxnLst/>
            <a:rect r="r" b="b" t="t" l="l"/>
            <a:pathLst>
              <a:path h="6068770" w="11160957">
                <a:moveTo>
                  <a:pt x="0" y="0"/>
                </a:moveTo>
                <a:lnTo>
                  <a:pt x="11160957" y="0"/>
                </a:lnTo>
                <a:lnTo>
                  <a:pt x="11160957" y="6068770"/>
                </a:lnTo>
                <a:lnTo>
                  <a:pt x="0" y="606877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6612693" y="1133192"/>
            <a:ext cx="11160957" cy="1171900"/>
          </a:xfrm>
          <a:custGeom>
            <a:avLst/>
            <a:gdLst/>
            <a:ahLst/>
            <a:cxnLst/>
            <a:rect r="r" b="b" t="t" l="l"/>
            <a:pathLst>
              <a:path h="1171900" w="11160957">
                <a:moveTo>
                  <a:pt x="0" y="0"/>
                </a:moveTo>
                <a:lnTo>
                  <a:pt x="11160957" y="0"/>
                </a:lnTo>
                <a:lnTo>
                  <a:pt x="11160957" y="1171900"/>
                </a:lnTo>
                <a:lnTo>
                  <a:pt x="0" y="117190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1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D9D9D9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028700" y="1953452"/>
            <a:ext cx="14794629" cy="7304848"/>
          </a:xfrm>
          <a:custGeom>
            <a:avLst/>
            <a:gdLst/>
            <a:ahLst/>
            <a:cxnLst/>
            <a:rect r="r" b="b" t="t" l="l"/>
            <a:pathLst>
              <a:path h="7304848" w="14794629">
                <a:moveTo>
                  <a:pt x="0" y="0"/>
                </a:moveTo>
                <a:lnTo>
                  <a:pt x="14794629" y="0"/>
                </a:lnTo>
                <a:lnTo>
                  <a:pt x="14794629" y="7304848"/>
                </a:lnTo>
                <a:lnTo>
                  <a:pt x="0" y="730484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TextBox 3" id="3"/>
          <p:cNvSpPr txBox="true"/>
          <p:nvPr/>
        </p:nvSpPr>
        <p:spPr>
          <a:xfrm rot="0">
            <a:off x="0" y="57150"/>
            <a:ext cx="10705301" cy="179578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 marL="0" indent="0" lvl="0">
              <a:lnSpc>
                <a:spcPts val="7039"/>
              </a:lnSpc>
              <a:spcBef>
                <a:spcPct val="0"/>
              </a:spcBef>
            </a:pPr>
            <a:r>
              <a:rPr lang="en-US" sz="6399" u="none">
                <a:solidFill>
                  <a:srgbClr val="1D2737"/>
                </a:solidFill>
                <a:latin typeface="Roca Two"/>
                <a:ea typeface="Roca Two"/>
                <a:cs typeface="Roca Two"/>
                <a:sym typeface="Roca Two"/>
              </a:rPr>
              <a:t>Product Reordring Rules &amp; Repleshmint</a:t>
            </a:r>
          </a:p>
        </p:txBody>
      </p:sp>
    </p:spTree>
  </p:cSld>
  <p:clrMapOvr>
    <a:masterClrMapping/>
  </p:clrMapOvr>
</p:sld>
</file>

<file path=ppt/slides/slide1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D9D9D9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451971" y="1373771"/>
            <a:ext cx="17529611" cy="8392301"/>
          </a:xfrm>
          <a:custGeom>
            <a:avLst/>
            <a:gdLst/>
            <a:ahLst/>
            <a:cxnLst/>
            <a:rect r="r" b="b" t="t" l="l"/>
            <a:pathLst>
              <a:path h="8392301" w="17529611">
                <a:moveTo>
                  <a:pt x="0" y="0"/>
                </a:moveTo>
                <a:lnTo>
                  <a:pt x="17529611" y="0"/>
                </a:lnTo>
                <a:lnTo>
                  <a:pt x="17529611" y="8392302"/>
                </a:lnTo>
                <a:lnTo>
                  <a:pt x="0" y="839230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TextBox 3" id="3"/>
          <p:cNvSpPr txBox="true"/>
          <p:nvPr/>
        </p:nvSpPr>
        <p:spPr>
          <a:xfrm rot="0">
            <a:off x="0" y="118745"/>
            <a:ext cx="7030276" cy="90995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 marL="0" indent="0" lvl="0">
              <a:lnSpc>
                <a:spcPts val="7039"/>
              </a:lnSpc>
              <a:spcBef>
                <a:spcPct val="0"/>
              </a:spcBef>
            </a:pPr>
            <a:r>
              <a:rPr lang="en-US" sz="6399">
                <a:solidFill>
                  <a:srgbClr val="1D2737"/>
                </a:solidFill>
                <a:latin typeface="Roca Two"/>
                <a:ea typeface="Roca Two"/>
                <a:cs typeface="Roca Two"/>
                <a:sym typeface="Roca Two"/>
              </a:rPr>
              <a:t>Stock</a:t>
            </a:r>
          </a:p>
        </p:txBody>
      </p:sp>
    </p:spTree>
  </p:cSld>
  <p:clrMapOvr>
    <a:masterClrMapping/>
  </p:clrMapOvr>
</p:sld>
</file>

<file path=ppt/slides/slide1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D9D9D9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1221556" y="4221481"/>
            <a:ext cx="5122944" cy="173164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6719"/>
              </a:lnSpc>
            </a:pPr>
            <a:r>
              <a:rPr lang="en-US" sz="6399">
                <a:solidFill>
                  <a:srgbClr val="1D2737"/>
                </a:solidFill>
                <a:latin typeface="Roca Two"/>
                <a:ea typeface="Roca Two"/>
                <a:cs typeface="Roca Two"/>
                <a:sym typeface="Roca Two"/>
              </a:rPr>
              <a:t>Inventory valuation</a:t>
            </a:r>
          </a:p>
        </p:txBody>
      </p:sp>
      <p:sp>
        <p:nvSpPr>
          <p:cNvPr name="AutoShape 3" id="3"/>
          <p:cNvSpPr/>
          <p:nvPr/>
        </p:nvSpPr>
        <p:spPr>
          <a:xfrm>
            <a:off x="1221556" y="6743701"/>
            <a:ext cx="5122944" cy="0"/>
          </a:xfrm>
          <a:prstGeom prst="line">
            <a:avLst/>
          </a:prstGeom>
          <a:ln cap="flat" w="38100">
            <a:solidFill>
              <a:srgbClr val="272B37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4" id="4"/>
          <p:cNvSpPr/>
          <p:nvPr/>
        </p:nvSpPr>
        <p:spPr>
          <a:xfrm flipH="false" flipV="false" rot="0">
            <a:off x="8793251" y="514350"/>
            <a:ext cx="8928213" cy="4508748"/>
          </a:xfrm>
          <a:custGeom>
            <a:avLst/>
            <a:gdLst/>
            <a:ahLst/>
            <a:cxnLst/>
            <a:rect r="r" b="b" t="t" l="l"/>
            <a:pathLst>
              <a:path h="4508748" w="8928213">
                <a:moveTo>
                  <a:pt x="0" y="0"/>
                </a:moveTo>
                <a:lnTo>
                  <a:pt x="8928214" y="0"/>
                </a:lnTo>
                <a:lnTo>
                  <a:pt x="8928214" y="4508748"/>
                </a:lnTo>
                <a:lnTo>
                  <a:pt x="0" y="450874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9506111" y="5263902"/>
            <a:ext cx="7502495" cy="4508748"/>
          </a:xfrm>
          <a:custGeom>
            <a:avLst/>
            <a:gdLst/>
            <a:ahLst/>
            <a:cxnLst/>
            <a:rect r="r" b="b" t="t" l="l"/>
            <a:pathLst>
              <a:path h="4508748" w="7502495">
                <a:moveTo>
                  <a:pt x="0" y="0"/>
                </a:moveTo>
                <a:lnTo>
                  <a:pt x="7502495" y="0"/>
                </a:lnTo>
                <a:lnTo>
                  <a:pt x="7502495" y="4508748"/>
                </a:lnTo>
                <a:lnTo>
                  <a:pt x="0" y="4508748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-23592" b="0"/>
            </a:stretch>
          </a:blipFill>
        </p:spPr>
      </p:sp>
    </p:spTree>
  </p:cSld>
  <p:clrMapOvr>
    <a:masterClrMapping/>
  </p:clrMapOvr>
</p:sld>
</file>

<file path=ppt/slides/slide1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D9D9D9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167886" y="1361948"/>
            <a:ext cx="15952227" cy="7896352"/>
          </a:xfrm>
          <a:custGeom>
            <a:avLst/>
            <a:gdLst/>
            <a:ahLst/>
            <a:cxnLst/>
            <a:rect r="r" b="b" t="t" l="l"/>
            <a:pathLst>
              <a:path h="7896352" w="15952227">
                <a:moveTo>
                  <a:pt x="0" y="0"/>
                </a:moveTo>
                <a:lnTo>
                  <a:pt x="15952228" y="0"/>
                </a:lnTo>
                <a:lnTo>
                  <a:pt x="15952228" y="7896352"/>
                </a:lnTo>
                <a:lnTo>
                  <a:pt x="0" y="789635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TextBox 3" id="3"/>
          <p:cNvSpPr txBox="true"/>
          <p:nvPr/>
        </p:nvSpPr>
        <p:spPr>
          <a:xfrm rot="0">
            <a:off x="0" y="118745"/>
            <a:ext cx="7030276" cy="90995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r" marL="0" indent="0" lvl="0">
              <a:lnSpc>
                <a:spcPts val="7039"/>
              </a:lnSpc>
              <a:spcBef>
                <a:spcPct val="0"/>
              </a:spcBef>
            </a:pPr>
            <a:r>
              <a:rPr lang="en-US" sz="6399">
                <a:solidFill>
                  <a:srgbClr val="1D2737"/>
                </a:solidFill>
                <a:latin typeface="Roca Two"/>
                <a:ea typeface="Roca Two"/>
                <a:cs typeface="Roca Two"/>
                <a:sym typeface="Roca Two"/>
              </a:rPr>
              <a:t>Sales Quotations </a:t>
            </a:r>
          </a:p>
        </p:txBody>
      </p:sp>
    </p:spTree>
  </p:cSld>
  <p:clrMapOvr>
    <a:masterClrMapping/>
  </p:clrMapOvr>
</p:sld>
</file>

<file path=ppt/slides/slide1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D9D9D9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028700" y="1532794"/>
            <a:ext cx="15686306" cy="7725506"/>
          </a:xfrm>
          <a:custGeom>
            <a:avLst/>
            <a:gdLst/>
            <a:ahLst/>
            <a:cxnLst/>
            <a:rect r="r" b="b" t="t" l="l"/>
            <a:pathLst>
              <a:path h="7725506" w="15686306">
                <a:moveTo>
                  <a:pt x="0" y="0"/>
                </a:moveTo>
                <a:lnTo>
                  <a:pt x="15686306" y="0"/>
                </a:lnTo>
                <a:lnTo>
                  <a:pt x="15686306" y="7725506"/>
                </a:lnTo>
                <a:lnTo>
                  <a:pt x="0" y="772550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TextBox 3" id="3"/>
          <p:cNvSpPr txBox="true"/>
          <p:nvPr/>
        </p:nvSpPr>
        <p:spPr>
          <a:xfrm rot="0">
            <a:off x="0" y="118745"/>
            <a:ext cx="7030276" cy="90995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 marL="0" indent="0" lvl="0">
              <a:lnSpc>
                <a:spcPts val="7039"/>
              </a:lnSpc>
              <a:spcBef>
                <a:spcPct val="0"/>
              </a:spcBef>
            </a:pPr>
            <a:r>
              <a:rPr lang="en-US" sz="6399">
                <a:solidFill>
                  <a:srgbClr val="1D2737"/>
                </a:solidFill>
                <a:latin typeface="Roca Two"/>
                <a:ea typeface="Roca Two"/>
                <a:cs typeface="Roca Two"/>
                <a:sym typeface="Roca Two"/>
              </a:rPr>
              <a:t>Sales Order</a:t>
            </a:r>
          </a:p>
        </p:txBody>
      </p:sp>
    </p:spTree>
  </p:cSld>
  <p:clrMapOvr>
    <a:masterClrMapping/>
  </p:clrMapOvr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D9D9D9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1028700" y="1028700"/>
            <a:ext cx="9763125" cy="9715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7679"/>
              </a:lnSpc>
            </a:pPr>
            <a:r>
              <a:rPr lang="en-US" sz="6399">
                <a:solidFill>
                  <a:srgbClr val="1D2737"/>
                </a:solidFill>
                <a:latin typeface="Roca Two"/>
                <a:ea typeface="Roca Two"/>
                <a:cs typeface="Roca Two"/>
                <a:sym typeface="Roca Two"/>
              </a:rPr>
              <a:t>C</a:t>
            </a:r>
            <a:r>
              <a:rPr lang="en-US" sz="6399">
                <a:solidFill>
                  <a:srgbClr val="1D2737"/>
                </a:solidFill>
                <a:latin typeface="Roca Two"/>
                <a:ea typeface="Roca Two"/>
                <a:cs typeface="Roca Two"/>
                <a:sym typeface="Roca Two"/>
              </a:rPr>
              <a:t>ompany Overview</a:t>
            </a:r>
          </a:p>
        </p:txBody>
      </p:sp>
      <p:grpSp>
        <p:nvGrpSpPr>
          <p:cNvPr name="Group 3" id="3"/>
          <p:cNvGrpSpPr/>
          <p:nvPr/>
        </p:nvGrpSpPr>
        <p:grpSpPr>
          <a:xfrm rot="0">
            <a:off x="10429875" y="0"/>
            <a:ext cx="7858125" cy="10287000"/>
            <a:chOff x="0" y="0"/>
            <a:chExt cx="1392443" cy="1822834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1392443" cy="1822834"/>
            </a:xfrm>
            <a:custGeom>
              <a:avLst/>
              <a:gdLst/>
              <a:ahLst/>
              <a:cxnLst/>
              <a:rect r="r" b="b" t="t" l="l"/>
              <a:pathLst>
                <a:path h="1822834" w="1392443">
                  <a:moveTo>
                    <a:pt x="29556" y="0"/>
                  </a:moveTo>
                  <a:lnTo>
                    <a:pt x="1362887" y="0"/>
                  </a:lnTo>
                  <a:cubicBezTo>
                    <a:pt x="1370725" y="0"/>
                    <a:pt x="1378243" y="3114"/>
                    <a:pt x="1383786" y="8657"/>
                  </a:cubicBezTo>
                  <a:cubicBezTo>
                    <a:pt x="1389329" y="14200"/>
                    <a:pt x="1392443" y="21718"/>
                    <a:pt x="1392443" y="29556"/>
                  </a:cubicBezTo>
                  <a:lnTo>
                    <a:pt x="1392443" y="1793278"/>
                  </a:lnTo>
                  <a:cubicBezTo>
                    <a:pt x="1392443" y="1809602"/>
                    <a:pt x="1379210" y="1822834"/>
                    <a:pt x="1362887" y="1822834"/>
                  </a:cubicBezTo>
                  <a:lnTo>
                    <a:pt x="29556" y="1822834"/>
                  </a:lnTo>
                  <a:cubicBezTo>
                    <a:pt x="13233" y="1822834"/>
                    <a:pt x="0" y="1809602"/>
                    <a:pt x="0" y="1793278"/>
                  </a:cubicBezTo>
                  <a:lnTo>
                    <a:pt x="0" y="29556"/>
                  </a:lnTo>
                  <a:cubicBezTo>
                    <a:pt x="0" y="13233"/>
                    <a:pt x="13233" y="0"/>
                    <a:pt x="29556" y="0"/>
                  </a:cubicBezTo>
                  <a:close/>
                </a:path>
              </a:pathLst>
            </a:custGeom>
            <a:blipFill>
              <a:blip r:embed="rId2"/>
              <a:stretch>
                <a:fillRect l="-2548" t="0" r="-2548" b="0"/>
              </a:stretch>
            </a:blipFill>
          </p:spPr>
        </p:sp>
      </p:grpSp>
      <p:sp>
        <p:nvSpPr>
          <p:cNvPr name="Freeform 5" id="5"/>
          <p:cNvSpPr/>
          <p:nvPr/>
        </p:nvSpPr>
        <p:spPr>
          <a:xfrm flipH="false" flipV="false" rot="0">
            <a:off x="1769517" y="2541440"/>
            <a:ext cx="6716860" cy="6716860"/>
          </a:xfrm>
          <a:custGeom>
            <a:avLst/>
            <a:gdLst/>
            <a:ahLst/>
            <a:cxnLst/>
            <a:rect r="r" b="b" t="t" l="l"/>
            <a:pathLst>
              <a:path h="6716860" w="6716860">
                <a:moveTo>
                  <a:pt x="0" y="0"/>
                </a:moveTo>
                <a:lnTo>
                  <a:pt x="6716859" y="0"/>
                </a:lnTo>
                <a:lnTo>
                  <a:pt x="6716859" y="6716860"/>
                </a:lnTo>
                <a:lnTo>
                  <a:pt x="0" y="671686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2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D9D9D9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547380" y="1487257"/>
            <a:ext cx="16711920" cy="7771043"/>
          </a:xfrm>
          <a:custGeom>
            <a:avLst/>
            <a:gdLst/>
            <a:ahLst/>
            <a:cxnLst/>
            <a:rect r="r" b="b" t="t" l="l"/>
            <a:pathLst>
              <a:path h="7771043" w="16711920">
                <a:moveTo>
                  <a:pt x="0" y="0"/>
                </a:moveTo>
                <a:lnTo>
                  <a:pt x="16711920" y="0"/>
                </a:lnTo>
                <a:lnTo>
                  <a:pt x="16711920" y="7771043"/>
                </a:lnTo>
                <a:lnTo>
                  <a:pt x="0" y="777104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TextBox 3" id="3"/>
          <p:cNvSpPr txBox="true"/>
          <p:nvPr/>
        </p:nvSpPr>
        <p:spPr>
          <a:xfrm rot="0">
            <a:off x="0" y="118745"/>
            <a:ext cx="7030276" cy="90995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 marL="0" indent="0" lvl="0">
              <a:lnSpc>
                <a:spcPts val="7039"/>
              </a:lnSpc>
              <a:spcBef>
                <a:spcPct val="0"/>
              </a:spcBef>
            </a:pPr>
            <a:r>
              <a:rPr lang="en-US" sz="6399">
                <a:solidFill>
                  <a:srgbClr val="1D2737"/>
                </a:solidFill>
                <a:latin typeface="Roca Two"/>
                <a:ea typeface="Roca Two"/>
                <a:cs typeface="Roca Two"/>
                <a:sym typeface="Roca Two"/>
              </a:rPr>
              <a:t>Sales Team</a:t>
            </a:r>
          </a:p>
        </p:txBody>
      </p:sp>
    </p:spTree>
  </p:cSld>
  <p:clrMapOvr>
    <a:masterClrMapping/>
  </p:clrMapOvr>
</p:sld>
</file>

<file path=ppt/slides/slide2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D9D9D9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2261035" y="1529944"/>
            <a:ext cx="13765929" cy="7227113"/>
          </a:xfrm>
          <a:custGeom>
            <a:avLst/>
            <a:gdLst/>
            <a:ahLst/>
            <a:cxnLst/>
            <a:rect r="r" b="b" t="t" l="l"/>
            <a:pathLst>
              <a:path h="7227113" w="13765929">
                <a:moveTo>
                  <a:pt x="0" y="0"/>
                </a:moveTo>
                <a:lnTo>
                  <a:pt x="13765930" y="0"/>
                </a:lnTo>
                <a:lnTo>
                  <a:pt x="13765930" y="7227112"/>
                </a:lnTo>
                <a:lnTo>
                  <a:pt x="0" y="722711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TextBox 3" id="3"/>
          <p:cNvSpPr txBox="true"/>
          <p:nvPr/>
        </p:nvSpPr>
        <p:spPr>
          <a:xfrm rot="0">
            <a:off x="-9525" y="57150"/>
            <a:ext cx="7030276" cy="90995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 marL="0" indent="0" lvl="0">
              <a:lnSpc>
                <a:spcPts val="7039"/>
              </a:lnSpc>
              <a:spcBef>
                <a:spcPct val="0"/>
              </a:spcBef>
            </a:pPr>
            <a:r>
              <a:rPr lang="en-US" sz="6399">
                <a:solidFill>
                  <a:srgbClr val="1D2737"/>
                </a:solidFill>
                <a:latin typeface="Roca Two"/>
                <a:ea typeface="Roca Two"/>
                <a:cs typeface="Roca Two"/>
                <a:sym typeface="Roca Two"/>
              </a:rPr>
              <a:t>Pricelist</a:t>
            </a:r>
          </a:p>
        </p:txBody>
      </p:sp>
    </p:spTree>
  </p:cSld>
  <p:clrMapOvr>
    <a:masterClrMapping/>
  </p:clrMapOvr>
</p:sld>
</file>

<file path=ppt/slides/slide2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D9D9D9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7531100" y="1140235"/>
            <a:ext cx="9372600" cy="3256979"/>
          </a:xfrm>
          <a:custGeom>
            <a:avLst/>
            <a:gdLst/>
            <a:ahLst/>
            <a:cxnLst/>
            <a:rect r="r" b="b" t="t" l="l"/>
            <a:pathLst>
              <a:path h="3256979" w="9372600">
                <a:moveTo>
                  <a:pt x="0" y="0"/>
                </a:moveTo>
                <a:lnTo>
                  <a:pt x="9372600" y="0"/>
                </a:lnTo>
                <a:lnTo>
                  <a:pt x="9372600" y="3256978"/>
                </a:lnTo>
                <a:lnTo>
                  <a:pt x="0" y="325697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grpSp>
        <p:nvGrpSpPr>
          <p:cNvPr name="Group 3" id="3"/>
          <p:cNvGrpSpPr/>
          <p:nvPr/>
        </p:nvGrpSpPr>
        <p:grpSpPr>
          <a:xfrm rot="0">
            <a:off x="7115905" y="4959762"/>
            <a:ext cx="11172095" cy="4845683"/>
            <a:chOff x="0" y="0"/>
            <a:chExt cx="1807785" cy="784092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1807785" cy="784092"/>
            </a:xfrm>
            <a:custGeom>
              <a:avLst/>
              <a:gdLst/>
              <a:ahLst/>
              <a:cxnLst/>
              <a:rect r="r" b="b" t="t" l="l"/>
              <a:pathLst>
                <a:path h="784092" w="1807785">
                  <a:moveTo>
                    <a:pt x="0" y="0"/>
                  </a:moveTo>
                  <a:lnTo>
                    <a:pt x="1807785" y="0"/>
                  </a:lnTo>
                  <a:lnTo>
                    <a:pt x="1807785" y="784092"/>
                  </a:lnTo>
                  <a:lnTo>
                    <a:pt x="0" y="784092"/>
                  </a:lnTo>
                  <a:close/>
                </a:path>
              </a:pathLst>
            </a:custGeom>
            <a:blipFill>
              <a:blip r:embed="rId3"/>
              <a:stretch>
                <a:fillRect l="0" t="-290" r="0" b="-290"/>
              </a:stretch>
            </a:blipFill>
          </p:spPr>
        </p:sp>
      </p:grpSp>
      <p:sp>
        <p:nvSpPr>
          <p:cNvPr name="TextBox 5" id="5"/>
          <p:cNvSpPr txBox="true"/>
          <p:nvPr/>
        </p:nvSpPr>
        <p:spPr>
          <a:xfrm rot="0">
            <a:off x="1028700" y="4714891"/>
            <a:ext cx="5634415" cy="90995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7039"/>
              </a:lnSpc>
              <a:spcBef>
                <a:spcPct val="0"/>
              </a:spcBef>
            </a:pPr>
            <a:r>
              <a:rPr lang="en-US" sz="6399" u="none">
                <a:solidFill>
                  <a:srgbClr val="1D2737"/>
                </a:solidFill>
                <a:latin typeface="Roca Two"/>
                <a:ea typeface="Roca Two"/>
                <a:cs typeface="Roca Two"/>
                <a:sym typeface="Roca Two"/>
              </a:rPr>
              <a:t>Customers</a:t>
            </a:r>
          </a:p>
        </p:txBody>
      </p:sp>
    </p:spTree>
  </p:cSld>
  <p:clrMapOvr>
    <a:masterClrMapping/>
  </p:clrMapOvr>
</p:sld>
</file>

<file path=ppt/slides/slide2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D9D9D9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2124741" y="1841125"/>
            <a:ext cx="13627126" cy="6898733"/>
          </a:xfrm>
          <a:custGeom>
            <a:avLst/>
            <a:gdLst/>
            <a:ahLst/>
            <a:cxnLst/>
            <a:rect r="r" b="b" t="t" l="l"/>
            <a:pathLst>
              <a:path h="6898733" w="13627126">
                <a:moveTo>
                  <a:pt x="0" y="0"/>
                </a:moveTo>
                <a:lnTo>
                  <a:pt x="13627126" y="0"/>
                </a:lnTo>
                <a:lnTo>
                  <a:pt x="13627126" y="6898733"/>
                </a:lnTo>
                <a:lnTo>
                  <a:pt x="0" y="689873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TextBox 3" id="3"/>
          <p:cNvSpPr txBox="true"/>
          <p:nvPr/>
        </p:nvSpPr>
        <p:spPr>
          <a:xfrm rot="0">
            <a:off x="302562" y="300282"/>
            <a:ext cx="8635741" cy="90995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 marL="0" indent="0" lvl="0">
              <a:lnSpc>
                <a:spcPts val="7039"/>
              </a:lnSpc>
              <a:spcBef>
                <a:spcPct val="0"/>
              </a:spcBef>
            </a:pPr>
            <a:r>
              <a:rPr lang="en-US" sz="6399">
                <a:solidFill>
                  <a:srgbClr val="1D2737"/>
                </a:solidFill>
                <a:latin typeface="Roca Two"/>
                <a:ea typeface="Roca Two"/>
                <a:cs typeface="Roca Two"/>
                <a:sym typeface="Roca Two"/>
              </a:rPr>
              <a:t>Requestsfor Quotation</a:t>
            </a:r>
          </a:p>
        </p:txBody>
      </p:sp>
    </p:spTree>
  </p:cSld>
  <p:clrMapOvr>
    <a:masterClrMapping/>
  </p:clrMapOvr>
</p:sld>
</file>

<file path=ppt/slides/slide2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D9D9D9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2626335" y="1860746"/>
            <a:ext cx="11946834" cy="6167553"/>
          </a:xfrm>
          <a:custGeom>
            <a:avLst/>
            <a:gdLst/>
            <a:ahLst/>
            <a:cxnLst/>
            <a:rect r="r" b="b" t="t" l="l"/>
            <a:pathLst>
              <a:path h="6167553" w="11946834">
                <a:moveTo>
                  <a:pt x="0" y="0"/>
                </a:moveTo>
                <a:lnTo>
                  <a:pt x="11946834" y="0"/>
                </a:lnTo>
                <a:lnTo>
                  <a:pt x="11946834" y="6167553"/>
                </a:lnTo>
                <a:lnTo>
                  <a:pt x="0" y="616755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TextBox 3" id="3"/>
          <p:cNvSpPr txBox="true"/>
          <p:nvPr/>
        </p:nvSpPr>
        <p:spPr>
          <a:xfrm rot="0">
            <a:off x="0" y="118745"/>
            <a:ext cx="7030276" cy="90995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r" marL="0" indent="0" lvl="0">
              <a:lnSpc>
                <a:spcPts val="7039"/>
              </a:lnSpc>
              <a:spcBef>
                <a:spcPct val="0"/>
              </a:spcBef>
            </a:pPr>
            <a:r>
              <a:rPr lang="en-US" sz="6399">
                <a:solidFill>
                  <a:srgbClr val="1D2737"/>
                </a:solidFill>
                <a:latin typeface="Roca Two"/>
                <a:ea typeface="Roca Two"/>
                <a:cs typeface="Roca Two"/>
                <a:sym typeface="Roca Two"/>
              </a:rPr>
              <a:t>Purchase Order</a:t>
            </a:r>
          </a:p>
        </p:txBody>
      </p:sp>
    </p:spTree>
  </p:cSld>
  <p:clrMapOvr>
    <a:masterClrMapping/>
  </p:clrMapOvr>
</p:sld>
</file>

<file path=ppt/slides/slide2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D9D9D9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654731" y="1311455"/>
            <a:ext cx="11301259" cy="1836455"/>
          </a:xfrm>
          <a:custGeom>
            <a:avLst/>
            <a:gdLst/>
            <a:ahLst/>
            <a:cxnLst/>
            <a:rect r="r" b="b" t="t" l="l"/>
            <a:pathLst>
              <a:path h="1836455" w="11301259">
                <a:moveTo>
                  <a:pt x="0" y="0"/>
                </a:moveTo>
                <a:lnTo>
                  <a:pt x="11301259" y="0"/>
                </a:lnTo>
                <a:lnTo>
                  <a:pt x="11301259" y="1836455"/>
                </a:lnTo>
                <a:lnTo>
                  <a:pt x="0" y="183645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654731" y="3430665"/>
            <a:ext cx="8730540" cy="5827635"/>
          </a:xfrm>
          <a:custGeom>
            <a:avLst/>
            <a:gdLst/>
            <a:ahLst/>
            <a:cxnLst/>
            <a:rect r="r" b="b" t="t" l="l"/>
            <a:pathLst>
              <a:path h="5827635" w="8730540">
                <a:moveTo>
                  <a:pt x="0" y="0"/>
                </a:moveTo>
                <a:lnTo>
                  <a:pt x="8730540" y="0"/>
                </a:lnTo>
                <a:lnTo>
                  <a:pt x="8730540" y="5827635"/>
                </a:lnTo>
                <a:lnTo>
                  <a:pt x="0" y="582763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TextBox 4" id="4"/>
          <p:cNvSpPr txBox="true"/>
          <p:nvPr/>
        </p:nvSpPr>
        <p:spPr>
          <a:xfrm rot="0">
            <a:off x="0" y="118745"/>
            <a:ext cx="7030276" cy="90995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 marL="0" indent="0" lvl="0">
              <a:lnSpc>
                <a:spcPts val="7039"/>
              </a:lnSpc>
              <a:spcBef>
                <a:spcPct val="0"/>
              </a:spcBef>
            </a:pPr>
            <a:r>
              <a:rPr lang="en-US" sz="6399">
                <a:solidFill>
                  <a:srgbClr val="1D2737"/>
                </a:solidFill>
                <a:latin typeface="Roca Two"/>
                <a:ea typeface="Roca Two"/>
                <a:cs typeface="Roca Two"/>
                <a:sym typeface="Roca Two"/>
              </a:rPr>
              <a:t>Vendors</a:t>
            </a:r>
          </a:p>
        </p:txBody>
      </p:sp>
    </p:spTree>
  </p:cSld>
  <p:clrMapOvr>
    <a:masterClrMapping/>
  </p:clrMapOvr>
</p:sld>
</file>

<file path=ppt/slides/slide2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D9D9D9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299901" y="1514771"/>
            <a:ext cx="9144000" cy="4446270"/>
          </a:xfrm>
          <a:custGeom>
            <a:avLst/>
            <a:gdLst/>
            <a:ahLst/>
            <a:cxnLst/>
            <a:rect r="r" b="b" t="t" l="l"/>
            <a:pathLst>
              <a:path h="4446270" w="9144000">
                <a:moveTo>
                  <a:pt x="0" y="0"/>
                </a:moveTo>
                <a:lnTo>
                  <a:pt x="9144000" y="0"/>
                </a:lnTo>
                <a:lnTo>
                  <a:pt x="9144000" y="4446270"/>
                </a:lnTo>
                <a:lnTo>
                  <a:pt x="0" y="444627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299901" y="6447112"/>
            <a:ext cx="11301259" cy="2811188"/>
          </a:xfrm>
          <a:custGeom>
            <a:avLst/>
            <a:gdLst/>
            <a:ahLst/>
            <a:cxnLst/>
            <a:rect r="r" b="b" t="t" l="l"/>
            <a:pathLst>
              <a:path h="2811188" w="11301259">
                <a:moveTo>
                  <a:pt x="0" y="0"/>
                </a:moveTo>
                <a:lnTo>
                  <a:pt x="11301259" y="0"/>
                </a:lnTo>
                <a:lnTo>
                  <a:pt x="11301259" y="2811188"/>
                </a:lnTo>
                <a:lnTo>
                  <a:pt x="0" y="2811188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TextBox 4" id="4"/>
          <p:cNvSpPr txBox="true"/>
          <p:nvPr/>
        </p:nvSpPr>
        <p:spPr>
          <a:xfrm rot="0">
            <a:off x="0" y="118745"/>
            <a:ext cx="7030276" cy="90995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 marL="0" indent="0" lvl="0">
              <a:lnSpc>
                <a:spcPts val="7039"/>
              </a:lnSpc>
              <a:spcBef>
                <a:spcPct val="0"/>
              </a:spcBef>
            </a:pPr>
            <a:r>
              <a:rPr lang="en-US" sz="6399">
                <a:solidFill>
                  <a:srgbClr val="1D2737"/>
                </a:solidFill>
                <a:latin typeface="Roca Two"/>
                <a:ea typeface="Roca Two"/>
                <a:cs typeface="Roca Two"/>
                <a:sym typeface="Roca Two"/>
              </a:rPr>
              <a:t>Vendors Pricelists</a:t>
            </a:r>
          </a:p>
        </p:txBody>
      </p:sp>
    </p:spTree>
  </p:cSld>
  <p:clrMapOvr>
    <a:masterClrMapping/>
  </p:clrMapOvr>
</p:sld>
</file>

<file path=ppt/slides/slide2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D9D9D9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299901" y="1571116"/>
            <a:ext cx="11301259" cy="2684049"/>
          </a:xfrm>
          <a:custGeom>
            <a:avLst/>
            <a:gdLst/>
            <a:ahLst/>
            <a:cxnLst/>
            <a:rect r="r" b="b" t="t" l="l"/>
            <a:pathLst>
              <a:path h="2684049" w="11301259">
                <a:moveTo>
                  <a:pt x="0" y="0"/>
                </a:moveTo>
                <a:lnTo>
                  <a:pt x="11301259" y="0"/>
                </a:lnTo>
                <a:lnTo>
                  <a:pt x="11301259" y="2684049"/>
                </a:lnTo>
                <a:lnTo>
                  <a:pt x="0" y="2684049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299901" y="4587179"/>
            <a:ext cx="11301259" cy="4407491"/>
          </a:xfrm>
          <a:custGeom>
            <a:avLst/>
            <a:gdLst/>
            <a:ahLst/>
            <a:cxnLst/>
            <a:rect r="r" b="b" t="t" l="l"/>
            <a:pathLst>
              <a:path h="4407491" w="11301259">
                <a:moveTo>
                  <a:pt x="0" y="0"/>
                </a:moveTo>
                <a:lnTo>
                  <a:pt x="11301259" y="0"/>
                </a:lnTo>
                <a:lnTo>
                  <a:pt x="11301259" y="4407491"/>
                </a:lnTo>
                <a:lnTo>
                  <a:pt x="0" y="440749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TextBox 4" id="4"/>
          <p:cNvSpPr txBox="true"/>
          <p:nvPr/>
        </p:nvSpPr>
        <p:spPr>
          <a:xfrm rot="0">
            <a:off x="299901" y="327786"/>
            <a:ext cx="7030276" cy="90995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 marL="0" indent="0" lvl="0">
              <a:lnSpc>
                <a:spcPts val="7039"/>
              </a:lnSpc>
              <a:spcBef>
                <a:spcPct val="0"/>
              </a:spcBef>
            </a:pPr>
            <a:r>
              <a:rPr lang="en-US" sz="6399">
                <a:solidFill>
                  <a:srgbClr val="1D2737"/>
                </a:solidFill>
                <a:latin typeface="Roca Two"/>
                <a:ea typeface="Roca Two"/>
                <a:cs typeface="Roca Two"/>
                <a:sym typeface="Roca Two"/>
              </a:rPr>
              <a:t>Point Of Sales</a:t>
            </a:r>
          </a:p>
        </p:txBody>
      </p:sp>
    </p:spTree>
  </p:cSld>
  <p:clrMapOvr>
    <a:masterClrMapping/>
  </p:clrMapOvr>
</p:sld>
</file>

<file path=ppt/slides/slide2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D9D9D9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350591" y="1428759"/>
            <a:ext cx="7841143" cy="3714741"/>
          </a:xfrm>
          <a:custGeom>
            <a:avLst/>
            <a:gdLst/>
            <a:ahLst/>
            <a:cxnLst/>
            <a:rect r="r" b="b" t="t" l="l"/>
            <a:pathLst>
              <a:path h="3714741" w="7841143">
                <a:moveTo>
                  <a:pt x="0" y="0"/>
                </a:moveTo>
                <a:lnTo>
                  <a:pt x="7841142" y="0"/>
                </a:lnTo>
                <a:lnTo>
                  <a:pt x="7841142" y="3714741"/>
                </a:lnTo>
                <a:lnTo>
                  <a:pt x="0" y="3714741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350591" y="5543559"/>
            <a:ext cx="7841143" cy="3714741"/>
          </a:xfrm>
          <a:custGeom>
            <a:avLst/>
            <a:gdLst/>
            <a:ahLst/>
            <a:cxnLst/>
            <a:rect r="r" b="b" t="t" l="l"/>
            <a:pathLst>
              <a:path h="3714741" w="7841143">
                <a:moveTo>
                  <a:pt x="0" y="0"/>
                </a:moveTo>
                <a:lnTo>
                  <a:pt x="7841142" y="0"/>
                </a:lnTo>
                <a:lnTo>
                  <a:pt x="7841142" y="3714741"/>
                </a:lnTo>
                <a:lnTo>
                  <a:pt x="0" y="371474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TextBox 4" id="4"/>
          <p:cNvSpPr txBox="true"/>
          <p:nvPr/>
        </p:nvSpPr>
        <p:spPr>
          <a:xfrm rot="0">
            <a:off x="0" y="118745"/>
            <a:ext cx="7030276" cy="90995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 marL="0" indent="0" lvl="0">
              <a:lnSpc>
                <a:spcPts val="7039"/>
              </a:lnSpc>
              <a:spcBef>
                <a:spcPct val="0"/>
              </a:spcBef>
            </a:pPr>
            <a:r>
              <a:rPr lang="en-US" sz="6399">
                <a:solidFill>
                  <a:srgbClr val="1D2737"/>
                </a:solidFill>
                <a:latin typeface="Roca Two"/>
                <a:ea typeface="Roca Two"/>
                <a:cs typeface="Roca Two"/>
                <a:sym typeface="Roca Two"/>
              </a:rPr>
              <a:t>Point Of Sales</a:t>
            </a:r>
          </a:p>
        </p:txBody>
      </p:sp>
      <p:sp>
        <p:nvSpPr>
          <p:cNvPr name="Freeform 5" id="5"/>
          <p:cNvSpPr/>
          <p:nvPr/>
        </p:nvSpPr>
        <p:spPr>
          <a:xfrm flipH="false" flipV="false" rot="0">
            <a:off x="8413473" y="3640503"/>
            <a:ext cx="4921830" cy="3005993"/>
          </a:xfrm>
          <a:custGeom>
            <a:avLst/>
            <a:gdLst/>
            <a:ahLst/>
            <a:cxnLst/>
            <a:rect r="r" b="b" t="t" l="l"/>
            <a:pathLst>
              <a:path h="3005993" w="4921830">
                <a:moveTo>
                  <a:pt x="0" y="0"/>
                </a:moveTo>
                <a:lnTo>
                  <a:pt x="4921830" y="0"/>
                </a:lnTo>
                <a:lnTo>
                  <a:pt x="4921830" y="3005994"/>
                </a:lnTo>
                <a:lnTo>
                  <a:pt x="0" y="3005994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2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D9D9D9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2667050" y="1640158"/>
            <a:ext cx="4726301" cy="2659505"/>
          </a:xfrm>
          <a:custGeom>
            <a:avLst/>
            <a:gdLst/>
            <a:ahLst/>
            <a:cxnLst/>
            <a:rect r="r" b="b" t="t" l="l"/>
            <a:pathLst>
              <a:path h="2659505" w="4726301">
                <a:moveTo>
                  <a:pt x="0" y="0"/>
                </a:moveTo>
                <a:lnTo>
                  <a:pt x="4726301" y="0"/>
                </a:lnTo>
                <a:lnTo>
                  <a:pt x="4726301" y="2659506"/>
                </a:lnTo>
                <a:lnTo>
                  <a:pt x="0" y="265950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31779" r="-90746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2667050" y="5884429"/>
            <a:ext cx="5620950" cy="3407701"/>
          </a:xfrm>
          <a:custGeom>
            <a:avLst/>
            <a:gdLst/>
            <a:ahLst/>
            <a:cxnLst/>
            <a:rect r="r" b="b" t="t" l="l"/>
            <a:pathLst>
              <a:path h="3407701" w="5620950">
                <a:moveTo>
                  <a:pt x="0" y="0"/>
                </a:moveTo>
                <a:lnTo>
                  <a:pt x="5620950" y="0"/>
                </a:lnTo>
                <a:lnTo>
                  <a:pt x="5620950" y="3407701"/>
                </a:lnTo>
                <a:lnTo>
                  <a:pt x="0" y="340770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7536885" y="2071914"/>
            <a:ext cx="4726301" cy="1795995"/>
          </a:xfrm>
          <a:custGeom>
            <a:avLst/>
            <a:gdLst/>
            <a:ahLst/>
            <a:cxnLst/>
            <a:rect r="r" b="b" t="t" l="l"/>
            <a:pathLst>
              <a:path h="1795995" w="4726301">
                <a:moveTo>
                  <a:pt x="0" y="0"/>
                </a:moveTo>
                <a:lnTo>
                  <a:pt x="4726302" y="0"/>
                </a:lnTo>
                <a:lnTo>
                  <a:pt x="4726302" y="1795994"/>
                </a:lnTo>
                <a:lnTo>
                  <a:pt x="0" y="1795994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6251711" y="6346276"/>
            <a:ext cx="6011475" cy="2469593"/>
          </a:xfrm>
          <a:custGeom>
            <a:avLst/>
            <a:gdLst/>
            <a:ahLst/>
            <a:cxnLst/>
            <a:rect r="r" b="b" t="t" l="l"/>
            <a:pathLst>
              <a:path h="2469593" w="6011475">
                <a:moveTo>
                  <a:pt x="0" y="0"/>
                </a:moveTo>
                <a:lnTo>
                  <a:pt x="6011476" y="0"/>
                </a:lnTo>
                <a:lnTo>
                  <a:pt x="6011476" y="2469592"/>
                </a:lnTo>
                <a:lnTo>
                  <a:pt x="0" y="2469592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-39258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1253912" y="7281041"/>
            <a:ext cx="1977259" cy="1977259"/>
          </a:xfrm>
          <a:custGeom>
            <a:avLst/>
            <a:gdLst/>
            <a:ahLst/>
            <a:cxnLst/>
            <a:rect r="r" b="b" t="t" l="l"/>
            <a:pathLst>
              <a:path h="1977259" w="1977259">
                <a:moveTo>
                  <a:pt x="0" y="0"/>
                </a:moveTo>
                <a:lnTo>
                  <a:pt x="1977259" y="0"/>
                </a:lnTo>
                <a:lnTo>
                  <a:pt x="1977259" y="1977259"/>
                </a:lnTo>
                <a:lnTo>
                  <a:pt x="0" y="1977259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3621470" y="7281041"/>
            <a:ext cx="1977259" cy="1977259"/>
          </a:xfrm>
          <a:custGeom>
            <a:avLst/>
            <a:gdLst/>
            <a:ahLst/>
            <a:cxnLst/>
            <a:rect r="r" b="b" t="t" l="l"/>
            <a:pathLst>
              <a:path h="1977259" w="1977259">
                <a:moveTo>
                  <a:pt x="0" y="0"/>
                </a:moveTo>
                <a:lnTo>
                  <a:pt x="1977260" y="0"/>
                </a:lnTo>
                <a:lnTo>
                  <a:pt x="1977260" y="1977259"/>
                </a:lnTo>
                <a:lnTo>
                  <a:pt x="0" y="1977259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8" id="8"/>
          <p:cNvSpPr txBox="true"/>
          <p:nvPr/>
        </p:nvSpPr>
        <p:spPr>
          <a:xfrm rot="0">
            <a:off x="1253912" y="1019175"/>
            <a:ext cx="4997800" cy="22955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9000"/>
              </a:lnSpc>
            </a:pPr>
            <a:r>
              <a:rPr lang="en-US" sz="7500">
                <a:solidFill>
                  <a:srgbClr val="1D2737"/>
                </a:solidFill>
                <a:latin typeface="Roca Two"/>
                <a:ea typeface="Roca Two"/>
                <a:cs typeface="Roca Two"/>
                <a:sym typeface="Roca Two"/>
              </a:rPr>
              <a:t>Help Desk &amp; Repair</a:t>
            </a:r>
          </a:p>
        </p:txBody>
      </p:sp>
    </p:spTree>
  </p:cSld>
  <p:clrMapOvr>
    <a:masterClrMapping/>
  </p:clrMapOvr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D9D9D9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0429875" y="0"/>
            <a:ext cx="7858125" cy="10287000"/>
            <a:chOff x="0" y="0"/>
            <a:chExt cx="1392443" cy="1822834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392443" cy="1822834"/>
            </a:xfrm>
            <a:custGeom>
              <a:avLst/>
              <a:gdLst/>
              <a:ahLst/>
              <a:cxnLst/>
              <a:rect r="r" b="b" t="t" l="l"/>
              <a:pathLst>
                <a:path h="1822834" w="1392443">
                  <a:moveTo>
                    <a:pt x="29556" y="0"/>
                  </a:moveTo>
                  <a:lnTo>
                    <a:pt x="1362887" y="0"/>
                  </a:lnTo>
                  <a:cubicBezTo>
                    <a:pt x="1370725" y="0"/>
                    <a:pt x="1378243" y="3114"/>
                    <a:pt x="1383786" y="8657"/>
                  </a:cubicBezTo>
                  <a:cubicBezTo>
                    <a:pt x="1389329" y="14200"/>
                    <a:pt x="1392443" y="21718"/>
                    <a:pt x="1392443" y="29556"/>
                  </a:cubicBezTo>
                  <a:lnTo>
                    <a:pt x="1392443" y="1793278"/>
                  </a:lnTo>
                  <a:cubicBezTo>
                    <a:pt x="1392443" y="1809602"/>
                    <a:pt x="1379210" y="1822834"/>
                    <a:pt x="1362887" y="1822834"/>
                  </a:cubicBezTo>
                  <a:lnTo>
                    <a:pt x="29556" y="1822834"/>
                  </a:lnTo>
                  <a:cubicBezTo>
                    <a:pt x="13233" y="1822834"/>
                    <a:pt x="0" y="1809602"/>
                    <a:pt x="0" y="1793278"/>
                  </a:cubicBezTo>
                  <a:lnTo>
                    <a:pt x="0" y="29556"/>
                  </a:lnTo>
                  <a:cubicBezTo>
                    <a:pt x="0" y="13233"/>
                    <a:pt x="13233" y="0"/>
                    <a:pt x="29556" y="0"/>
                  </a:cubicBezTo>
                  <a:close/>
                </a:path>
              </a:pathLst>
            </a:custGeom>
            <a:blipFill>
              <a:blip r:embed="rId2"/>
              <a:stretch>
                <a:fillRect l="-245" t="0" r="-245" b="0"/>
              </a:stretch>
            </a:blipFill>
          </p:spPr>
        </p:sp>
      </p:grpSp>
      <p:sp>
        <p:nvSpPr>
          <p:cNvPr name="Freeform 4" id="4"/>
          <p:cNvSpPr/>
          <p:nvPr/>
        </p:nvSpPr>
        <p:spPr>
          <a:xfrm flipH="false" flipV="false" rot="0">
            <a:off x="841375" y="2894538"/>
            <a:ext cx="187325" cy="187325"/>
          </a:xfrm>
          <a:custGeom>
            <a:avLst/>
            <a:gdLst/>
            <a:ahLst/>
            <a:cxnLst/>
            <a:rect r="r" b="b" t="t" l="l"/>
            <a:pathLst>
              <a:path h="187325" w="187325">
                <a:moveTo>
                  <a:pt x="0" y="0"/>
                </a:moveTo>
                <a:lnTo>
                  <a:pt x="187325" y="0"/>
                </a:lnTo>
                <a:lnTo>
                  <a:pt x="187325" y="187325"/>
                </a:lnTo>
                <a:lnTo>
                  <a:pt x="0" y="1873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841375" y="4199463"/>
            <a:ext cx="187325" cy="187325"/>
          </a:xfrm>
          <a:custGeom>
            <a:avLst/>
            <a:gdLst/>
            <a:ahLst/>
            <a:cxnLst/>
            <a:rect r="r" b="b" t="t" l="l"/>
            <a:pathLst>
              <a:path h="187325" w="187325">
                <a:moveTo>
                  <a:pt x="0" y="0"/>
                </a:moveTo>
                <a:lnTo>
                  <a:pt x="187325" y="0"/>
                </a:lnTo>
                <a:lnTo>
                  <a:pt x="187325" y="187326"/>
                </a:lnTo>
                <a:lnTo>
                  <a:pt x="0" y="187326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841375" y="5714573"/>
            <a:ext cx="187325" cy="187325"/>
          </a:xfrm>
          <a:custGeom>
            <a:avLst/>
            <a:gdLst/>
            <a:ahLst/>
            <a:cxnLst/>
            <a:rect r="r" b="b" t="t" l="l"/>
            <a:pathLst>
              <a:path h="187325" w="187325">
                <a:moveTo>
                  <a:pt x="0" y="0"/>
                </a:moveTo>
                <a:lnTo>
                  <a:pt x="187325" y="0"/>
                </a:lnTo>
                <a:lnTo>
                  <a:pt x="187325" y="187325"/>
                </a:lnTo>
                <a:lnTo>
                  <a:pt x="0" y="1873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841375" y="7025848"/>
            <a:ext cx="187325" cy="187325"/>
          </a:xfrm>
          <a:custGeom>
            <a:avLst/>
            <a:gdLst/>
            <a:ahLst/>
            <a:cxnLst/>
            <a:rect r="r" b="b" t="t" l="l"/>
            <a:pathLst>
              <a:path h="187325" w="187325">
                <a:moveTo>
                  <a:pt x="0" y="0"/>
                </a:moveTo>
                <a:lnTo>
                  <a:pt x="187325" y="0"/>
                </a:lnTo>
                <a:lnTo>
                  <a:pt x="187325" y="187325"/>
                </a:lnTo>
                <a:lnTo>
                  <a:pt x="0" y="1873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TextBox 8" id="8"/>
          <p:cNvSpPr txBox="true"/>
          <p:nvPr/>
        </p:nvSpPr>
        <p:spPr>
          <a:xfrm rot="0">
            <a:off x="394444" y="801778"/>
            <a:ext cx="9763125" cy="9715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7679"/>
              </a:lnSpc>
            </a:pPr>
            <a:r>
              <a:rPr lang="en-US" sz="6399">
                <a:solidFill>
                  <a:srgbClr val="1D2737"/>
                </a:solidFill>
                <a:latin typeface="Roca Two"/>
                <a:ea typeface="Roca Two"/>
                <a:cs typeface="Roca Two"/>
                <a:sym typeface="Roca Two"/>
              </a:rPr>
              <a:t>Problem Statement 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1244123" y="2659588"/>
            <a:ext cx="4854606" cy="43878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3640"/>
              </a:lnSpc>
            </a:pPr>
            <a:r>
              <a:rPr lang="en-US" sz="2600" spc="52">
                <a:solidFill>
                  <a:srgbClr val="1D2737"/>
                </a:solidFill>
                <a:latin typeface="Be Vietnam"/>
                <a:ea typeface="Be Vietnam"/>
                <a:cs typeface="Be Vietnam"/>
                <a:sym typeface="Be Vietnam"/>
              </a:rPr>
              <a:t>N</a:t>
            </a:r>
            <a:r>
              <a:rPr lang="en-US" sz="2600" spc="52">
                <a:solidFill>
                  <a:srgbClr val="1D2737"/>
                </a:solidFill>
                <a:latin typeface="Be Vietnam"/>
                <a:ea typeface="Be Vietnam"/>
                <a:cs typeface="Be Vietnam"/>
                <a:sym typeface="Be Vietnam"/>
              </a:rPr>
              <a:t>on-standardized inventory.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1244123" y="4058176"/>
            <a:ext cx="4854606" cy="43878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3640"/>
              </a:lnSpc>
            </a:pPr>
            <a:r>
              <a:rPr lang="en-US" sz="2600" spc="52">
                <a:solidFill>
                  <a:srgbClr val="1D2737"/>
                </a:solidFill>
                <a:latin typeface="Be Vietnam"/>
                <a:ea typeface="Be Vietnam"/>
                <a:cs typeface="Be Vietnam"/>
                <a:sym typeface="Be Vietnam"/>
              </a:rPr>
              <a:t>L</a:t>
            </a:r>
            <a:r>
              <a:rPr lang="en-US" sz="2600" spc="52">
                <a:solidFill>
                  <a:srgbClr val="1D2737"/>
                </a:solidFill>
                <a:latin typeface="Be Vietnam"/>
                <a:ea typeface="Be Vietnam"/>
                <a:cs typeface="Be Vietnam"/>
                <a:sym typeface="Be Vietnam"/>
              </a:rPr>
              <a:t>ack of real-time visibility.</a:t>
            </a:r>
          </a:p>
        </p:txBody>
      </p:sp>
      <p:sp>
        <p:nvSpPr>
          <p:cNvPr name="TextBox 11" id="11"/>
          <p:cNvSpPr txBox="true"/>
          <p:nvPr/>
        </p:nvSpPr>
        <p:spPr>
          <a:xfrm rot="0">
            <a:off x="1244123" y="5573286"/>
            <a:ext cx="4738056" cy="43878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3640"/>
              </a:lnSpc>
            </a:pPr>
            <a:r>
              <a:rPr lang="en-US" sz="2600" spc="52">
                <a:solidFill>
                  <a:srgbClr val="1D2737"/>
                </a:solidFill>
                <a:latin typeface="Be Vietnam"/>
                <a:ea typeface="Be Vietnam"/>
                <a:cs typeface="Be Vietnam"/>
                <a:sym typeface="Be Vietnam"/>
              </a:rPr>
              <a:t>D</a:t>
            </a:r>
            <a:r>
              <a:rPr lang="en-US" sz="2600" spc="52">
                <a:solidFill>
                  <a:srgbClr val="1D2737"/>
                </a:solidFill>
                <a:latin typeface="Be Vietnam"/>
                <a:ea typeface="Be Vietnam"/>
                <a:cs typeface="Be Vietnam"/>
                <a:sym typeface="Be Vietnam"/>
              </a:rPr>
              <a:t>ecisions not based on data.</a:t>
            </a:r>
          </a:p>
        </p:txBody>
      </p:sp>
      <p:sp>
        <p:nvSpPr>
          <p:cNvPr name="TextBox 12" id="12"/>
          <p:cNvSpPr txBox="true"/>
          <p:nvPr/>
        </p:nvSpPr>
        <p:spPr>
          <a:xfrm rot="0">
            <a:off x="1244123" y="6884561"/>
            <a:ext cx="5483184" cy="43878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640"/>
              </a:lnSpc>
              <a:spcBef>
                <a:spcPct val="0"/>
              </a:spcBef>
            </a:pPr>
            <a:r>
              <a:rPr lang="en-US" sz="2600" spc="52">
                <a:solidFill>
                  <a:srgbClr val="1D2737"/>
                </a:solidFill>
                <a:latin typeface="Be Vietnam"/>
                <a:ea typeface="Be Vietnam"/>
                <a:cs typeface="Be Vietnam"/>
                <a:sym typeface="Be Vietnam"/>
              </a:rPr>
              <a:t>Lack of operational automation.</a:t>
            </a:r>
          </a:p>
        </p:txBody>
      </p:sp>
    </p:spTree>
  </p:cSld>
  <p:clrMapOvr>
    <a:masterClrMapping/>
  </p:clrMapOvr>
</p:sld>
</file>

<file path=ppt/slides/slide3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D9D9D9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219217" y="466986"/>
            <a:ext cx="12181532" cy="17049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>
              <a:lnSpc>
                <a:spcPts val="6600"/>
              </a:lnSpc>
            </a:pPr>
            <a:r>
              <a:rPr lang="en-US" sz="6000">
                <a:solidFill>
                  <a:srgbClr val="1D2737"/>
                </a:solidFill>
                <a:latin typeface="Roca Two"/>
                <a:ea typeface="Roca Two"/>
                <a:cs typeface="Roca Two"/>
                <a:sym typeface="Roca Two"/>
              </a:rPr>
              <a:t>Automation &amp; Integration  – n8n &amp;</a:t>
            </a:r>
          </a:p>
          <a:p>
            <a:pPr algn="just" marL="0" indent="0" lvl="0">
              <a:lnSpc>
                <a:spcPts val="6600"/>
              </a:lnSpc>
              <a:spcBef>
                <a:spcPct val="0"/>
              </a:spcBef>
            </a:pPr>
            <a:r>
              <a:rPr lang="en-US" sz="6000">
                <a:solidFill>
                  <a:srgbClr val="1D2737"/>
                </a:solidFill>
                <a:latin typeface="Roca Two"/>
                <a:ea typeface="Roca Two"/>
                <a:cs typeface="Roca Two"/>
                <a:sym typeface="Roca Two"/>
              </a:rPr>
              <a:t>Odoo Automation </a:t>
            </a:r>
          </a:p>
        </p:txBody>
      </p:sp>
      <p:sp>
        <p:nvSpPr>
          <p:cNvPr name="Freeform 3" id="3"/>
          <p:cNvSpPr/>
          <p:nvPr/>
        </p:nvSpPr>
        <p:spPr>
          <a:xfrm flipH="false" flipV="false" rot="0">
            <a:off x="12660213" y="0"/>
            <a:ext cx="5627787" cy="10287000"/>
          </a:xfrm>
          <a:custGeom>
            <a:avLst/>
            <a:gdLst/>
            <a:ahLst/>
            <a:cxnLst/>
            <a:rect r="r" b="b" t="t" l="l"/>
            <a:pathLst>
              <a:path h="10287000" w="5627787">
                <a:moveTo>
                  <a:pt x="0" y="0"/>
                </a:moveTo>
                <a:lnTo>
                  <a:pt x="5627787" y="0"/>
                </a:lnTo>
                <a:lnTo>
                  <a:pt x="5627787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5362" t="0" r="-30685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841375" y="2894538"/>
            <a:ext cx="187325" cy="187325"/>
          </a:xfrm>
          <a:custGeom>
            <a:avLst/>
            <a:gdLst/>
            <a:ahLst/>
            <a:cxnLst/>
            <a:rect r="r" b="b" t="t" l="l"/>
            <a:pathLst>
              <a:path h="187325" w="187325">
                <a:moveTo>
                  <a:pt x="0" y="0"/>
                </a:moveTo>
                <a:lnTo>
                  <a:pt x="187325" y="0"/>
                </a:lnTo>
                <a:lnTo>
                  <a:pt x="187325" y="187325"/>
                </a:lnTo>
                <a:lnTo>
                  <a:pt x="0" y="1873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841375" y="4199463"/>
            <a:ext cx="187325" cy="187325"/>
          </a:xfrm>
          <a:custGeom>
            <a:avLst/>
            <a:gdLst/>
            <a:ahLst/>
            <a:cxnLst/>
            <a:rect r="r" b="b" t="t" l="l"/>
            <a:pathLst>
              <a:path h="187325" w="187325">
                <a:moveTo>
                  <a:pt x="0" y="0"/>
                </a:moveTo>
                <a:lnTo>
                  <a:pt x="187325" y="0"/>
                </a:lnTo>
                <a:lnTo>
                  <a:pt x="187325" y="187326"/>
                </a:lnTo>
                <a:lnTo>
                  <a:pt x="0" y="187326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841375" y="5510739"/>
            <a:ext cx="187325" cy="187325"/>
          </a:xfrm>
          <a:custGeom>
            <a:avLst/>
            <a:gdLst/>
            <a:ahLst/>
            <a:cxnLst/>
            <a:rect r="r" b="b" t="t" l="l"/>
            <a:pathLst>
              <a:path h="187325" w="187325">
                <a:moveTo>
                  <a:pt x="0" y="0"/>
                </a:moveTo>
                <a:lnTo>
                  <a:pt x="187325" y="0"/>
                </a:lnTo>
                <a:lnTo>
                  <a:pt x="187325" y="187325"/>
                </a:lnTo>
                <a:lnTo>
                  <a:pt x="0" y="1873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841375" y="6719763"/>
            <a:ext cx="187325" cy="187325"/>
          </a:xfrm>
          <a:custGeom>
            <a:avLst/>
            <a:gdLst/>
            <a:ahLst/>
            <a:cxnLst/>
            <a:rect r="r" b="b" t="t" l="l"/>
            <a:pathLst>
              <a:path h="187325" w="187325">
                <a:moveTo>
                  <a:pt x="0" y="0"/>
                </a:moveTo>
                <a:lnTo>
                  <a:pt x="187325" y="0"/>
                </a:lnTo>
                <a:lnTo>
                  <a:pt x="187325" y="187325"/>
                </a:lnTo>
                <a:lnTo>
                  <a:pt x="0" y="1873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TextBox 8" id="8"/>
          <p:cNvSpPr txBox="true"/>
          <p:nvPr/>
        </p:nvSpPr>
        <p:spPr>
          <a:xfrm rot="0">
            <a:off x="1244123" y="2659588"/>
            <a:ext cx="6942286" cy="43878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3640"/>
              </a:lnSpc>
            </a:pPr>
            <a:r>
              <a:rPr lang="en-US" sz="2600" spc="52">
                <a:solidFill>
                  <a:srgbClr val="1D2737"/>
                </a:solidFill>
                <a:latin typeface="Be Vietnam"/>
                <a:ea typeface="Be Vietnam"/>
                <a:cs typeface="Be Vietnam"/>
                <a:sym typeface="Be Vietnam"/>
              </a:rPr>
              <a:t>Aut</a:t>
            </a:r>
            <a:r>
              <a:rPr lang="en-US" sz="2600" spc="52">
                <a:solidFill>
                  <a:srgbClr val="1D2737"/>
                </a:solidFill>
                <a:latin typeface="Be Vietnam"/>
                <a:ea typeface="Be Vietnam"/>
                <a:cs typeface="Be Vietnam"/>
                <a:sym typeface="Be Vietnam"/>
              </a:rPr>
              <a:t>omating data flow between systems.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1244123" y="4058176"/>
            <a:ext cx="7899877" cy="43878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3640"/>
              </a:lnSpc>
            </a:pPr>
            <a:r>
              <a:rPr lang="en-US" sz="2600" spc="52">
                <a:solidFill>
                  <a:srgbClr val="1D2737"/>
                </a:solidFill>
                <a:latin typeface="Be Vietnam"/>
                <a:ea typeface="Be Vietnam"/>
                <a:cs typeface="Be Vietnam"/>
                <a:sym typeface="Be Vietnam"/>
              </a:rPr>
              <a:t>R</a:t>
            </a:r>
            <a:r>
              <a:rPr lang="en-US" sz="2600" spc="52">
                <a:solidFill>
                  <a:srgbClr val="1D2737"/>
                </a:solidFill>
                <a:latin typeface="Be Vietnam"/>
                <a:ea typeface="Be Vietnam"/>
                <a:cs typeface="Be Vietnam"/>
                <a:sym typeface="Be Vietnam"/>
              </a:rPr>
              <a:t>eal-time updates of operational information.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1244123" y="5275788"/>
            <a:ext cx="9590331" cy="43878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3640"/>
              </a:lnSpc>
            </a:pPr>
            <a:r>
              <a:rPr lang="en-US" sz="2600" spc="52">
                <a:solidFill>
                  <a:srgbClr val="1D2737"/>
                </a:solidFill>
                <a:latin typeface="Be Vietnam"/>
                <a:ea typeface="Be Vietnam"/>
                <a:cs typeface="Be Vietnam"/>
                <a:sym typeface="Be Vietnam"/>
              </a:rPr>
              <a:t>Reduci</a:t>
            </a:r>
            <a:r>
              <a:rPr lang="en-US" sz="2600" spc="52">
                <a:solidFill>
                  <a:srgbClr val="1D2737"/>
                </a:solidFill>
                <a:latin typeface="Be Vietnam"/>
                <a:ea typeface="Be Vietnam"/>
                <a:cs typeface="Be Vietnam"/>
                <a:sym typeface="Be Vietnam"/>
              </a:rPr>
              <a:t>ng human error and reliance on manual processes.</a:t>
            </a:r>
          </a:p>
        </p:txBody>
      </p:sp>
      <p:sp>
        <p:nvSpPr>
          <p:cNvPr name="TextBox 11" id="11"/>
          <p:cNvSpPr txBox="true"/>
          <p:nvPr/>
        </p:nvSpPr>
        <p:spPr>
          <a:xfrm rot="0">
            <a:off x="1244123" y="6578475"/>
            <a:ext cx="7763679" cy="43878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3640"/>
              </a:lnSpc>
            </a:pPr>
            <a:r>
              <a:rPr lang="en-US" sz="2600" spc="52">
                <a:solidFill>
                  <a:srgbClr val="1D2737"/>
                </a:solidFill>
                <a:latin typeface="Be Vietnam"/>
                <a:ea typeface="Be Vietnam"/>
                <a:cs typeface="Be Vietnam"/>
                <a:sym typeface="Be Vietnam"/>
              </a:rPr>
              <a:t>Runn</a:t>
            </a:r>
            <a:r>
              <a:rPr lang="en-US" sz="2600" spc="52">
                <a:solidFill>
                  <a:srgbClr val="1D2737"/>
                </a:solidFill>
                <a:latin typeface="Be Vietnam"/>
                <a:ea typeface="Be Vietnam"/>
                <a:cs typeface="Be Vietnam"/>
                <a:sym typeface="Be Vietnam"/>
              </a:rPr>
              <a:t>ing intelligent, event-driven processes.</a:t>
            </a:r>
          </a:p>
        </p:txBody>
      </p:sp>
    </p:spTree>
  </p:cSld>
  <p:clrMapOvr>
    <a:masterClrMapping/>
  </p:clrMapOvr>
</p:sld>
</file>

<file path=ppt/slides/slide3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D9D9D9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AutoShape 2" id="2"/>
          <p:cNvSpPr/>
          <p:nvPr/>
        </p:nvSpPr>
        <p:spPr>
          <a:xfrm>
            <a:off x="1028700" y="666750"/>
            <a:ext cx="16592550" cy="0"/>
          </a:xfrm>
          <a:prstGeom prst="line">
            <a:avLst/>
          </a:prstGeom>
          <a:ln cap="flat" w="28575">
            <a:solidFill>
              <a:srgbClr val="1D2737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3" id="3"/>
          <p:cNvSpPr/>
          <p:nvPr/>
        </p:nvSpPr>
        <p:spPr>
          <a:xfrm flipH="false" flipV="false" rot="0">
            <a:off x="1962899" y="4138438"/>
            <a:ext cx="13709272" cy="2416259"/>
          </a:xfrm>
          <a:custGeom>
            <a:avLst/>
            <a:gdLst/>
            <a:ahLst/>
            <a:cxnLst/>
            <a:rect r="r" b="b" t="t" l="l"/>
            <a:pathLst>
              <a:path h="2416259" w="13709272">
                <a:moveTo>
                  <a:pt x="0" y="0"/>
                </a:moveTo>
                <a:lnTo>
                  <a:pt x="13709272" y="0"/>
                </a:lnTo>
                <a:lnTo>
                  <a:pt x="13709272" y="2416259"/>
                </a:lnTo>
                <a:lnTo>
                  <a:pt x="0" y="2416259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TextBox 4" id="4"/>
          <p:cNvSpPr txBox="true"/>
          <p:nvPr/>
        </p:nvSpPr>
        <p:spPr>
          <a:xfrm rot="0">
            <a:off x="780065" y="1233948"/>
            <a:ext cx="16841185" cy="222821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8959"/>
              </a:lnSpc>
              <a:spcBef>
                <a:spcPct val="0"/>
              </a:spcBef>
            </a:pPr>
            <a:r>
              <a:rPr lang="en-US" sz="6399" spc="63">
                <a:solidFill>
                  <a:srgbClr val="1D2737"/>
                </a:solidFill>
                <a:latin typeface="Roca Two"/>
                <a:ea typeface="Roca Two"/>
                <a:cs typeface="Roca Two"/>
                <a:sym typeface="Roca Two"/>
              </a:rPr>
              <a:t>AI-Based Automated Sales, Inventory &amp; Purchase Workflow</a:t>
            </a:r>
          </a:p>
        </p:txBody>
      </p:sp>
    </p:spTree>
  </p:cSld>
  <p:clrMapOvr>
    <a:masterClrMapping/>
  </p:clrMapOvr>
</p:sld>
</file>

<file path=ppt/slides/slide3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D9D9D9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AutoShape 2" id="2"/>
          <p:cNvSpPr/>
          <p:nvPr/>
        </p:nvSpPr>
        <p:spPr>
          <a:xfrm>
            <a:off x="1028700" y="666750"/>
            <a:ext cx="16592550" cy="0"/>
          </a:xfrm>
          <a:prstGeom prst="line">
            <a:avLst/>
          </a:prstGeom>
          <a:ln cap="flat" w="28575">
            <a:solidFill>
              <a:srgbClr val="1D2737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3" id="3"/>
          <p:cNvSpPr/>
          <p:nvPr/>
        </p:nvSpPr>
        <p:spPr>
          <a:xfrm flipH="false" flipV="false" rot="0">
            <a:off x="2317693" y="3336722"/>
            <a:ext cx="13765929" cy="1806778"/>
          </a:xfrm>
          <a:custGeom>
            <a:avLst/>
            <a:gdLst/>
            <a:ahLst/>
            <a:cxnLst/>
            <a:rect r="r" b="b" t="t" l="l"/>
            <a:pathLst>
              <a:path h="1806778" w="13765929">
                <a:moveTo>
                  <a:pt x="0" y="0"/>
                </a:moveTo>
                <a:lnTo>
                  <a:pt x="13765929" y="0"/>
                </a:lnTo>
                <a:lnTo>
                  <a:pt x="13765929" y="1806778"/>
                </a:lnTo>
                <a:lnTo>
                  <a:pt x="0" y="180677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2317693" y="5532186"/>
            <a:ext cx="11301259" cy="3093720"/>
          </a:xfrm>
          <a:custGeom>
            <a:avLst/>
            <a:gdLst/>
            <a:ahLst/>
            <a:cxnLst/>
            <a:rect r="r" b="b" t="t" l="l"/>
            <a:pathLst>
              <a:path h="3093720" w="11301259">
                <a:moveTo>
                  <a:pt x="0" y="0"/>
                </a:moveTo>
                <a:lnTo>
                  <a:pt x="11301259" y="0"/>
                </a:lnTo>
                <a:lnTo>
                  <a:pt x="11301259" y="3093720"/>
                </a:lnTo>
                <a:lnTo>
                  <a:pt x="0" y="309372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TextBox 5" id="5"/>
          <p:cNvSpPr txBox="true"/>
          <p:nvPr/>
        </p:nvSpPr>
        <p:spPr>
          <a:xfrm rot="0">
            <a:off x="780065" y="1233948"/>
            <a:ext cx="16841185" cy="109474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8959"/>
              </a:lnSpc>
              <a:spcBef>
                <a:spcPct val="0"/>
              </a:spcBef>
            </a:pPr>
            <a:r>
              <a:rPr lang="en-US" sz="6399" spc="63">
                <a:solidFill>
                  <a:srgbClr val="1D2737"/>
                </a:solidFill>
                <a:latin typeface="Roca Two"/>
                <a:ea typeface="Roca Two"/>
                <a:cs typeface="Roca Two"/>
                <a:sym typeface="Roca Two"/>
              </a:rPr>
              <a:t>Odoo Stock Shortage Alert</a:t>
            </a:r>
          </a:p>
        </p:txBody>
      </p:sp>
    </p:spTree>
  </p:cSld>
  <p:clrMapOvr>
    <a:masterClrMapping/>
  </p:clrMapOvr>
</p:sld>
</file>

<file path=ppt/slides/slide3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D9D9D9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2677984" y="0"/>
            <a:ext cx="5610016" cy="10287000"/>
          </a:xfrm>
          <a:custGeom>
            <a:avLst/>
            <a:gdLst/>
            <a:ahLst/>
            <a:cxnLst/>
            <a:rect r="r" b="b" t="t" l="l"/>
            <a:pathLst>
              <a:path h="10287000" w="5610016">
                <a:moveTo>
                  <a:pt x="0" y="0"/>
                </a:moveTo>
                <a:lnTo>
                  <a:pt x="5610016" y="0"/>
                </a:lnTo>
                <a:lnTo>
                  <a:pt x="5610016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30911" t="0" r="-30911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841375" y="2894538"/>
            <a:ext cx="187325" cy="187325"/>
          </a:xfrm>
          <a:custGeom>
            <a:avLst/>
            <a:gdLst/>
            <a:ahLst/>
            <a:cxnLst/>
            <a:rect r="r" b="b" t="t" l="l"/>
            <a:pathLst>
              <a:path h="187325" w="187325">
                <a:moveTo>
                  <a:pt x="0" y="0"/>
                </a:moveTo>
                <a:lnTo>
                  <a:pt x="187325" y="0"/>
                </a:lnTo>
                <a:lnTo>
                  <a:pt x="187325" y="187325"/>
                </a:lnTo>
                <a:lnTo>
                  <a:pt x="0" y="1873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596797" y="4000938"/>
            <a:ext cx="10964183" cy="4879062"/>
          </a:xfrm>
          <a:custGeom>
            <a:avLst/>
            <a:gdLst/>
            <a:ahLst/>
            <a:cxnLst/>
            <a:rect r="r" b="b" t="t" l="l"/>
            <a:pathLst>
              <a:path h="4879062" w="10964183">
                <a:moveTo>
                  <a:pt x="0" y="0"/>
                </a:moveTo>
                <a:lnTo>
                  <a:pt x="10964183" y="0"/>
                </a:lnTo>
                <a:lnTo>
                  <a:pt x="10964183" y="4879062"/>
                </a:lnTo>
                <a:lnTo>
                  <a:pt x="0" y="4879062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5" id="5"/>
          <p:cNvSpPr txBox="true"/>
          <p:nvPr/>
        </p:nvSpPr>
        <p:spPr>
          <a:xfrm rot="0">
            <a:off x="322067" y="542925"/>
            <a:ext cx="12137231" cy="9715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679"/>
              </a:lnSpc>
              <a:spcBef>
                <a:spcPct val="0"/>
              </a:spcBef>
            </a:pPr>
            <a:r>
              <a:rPr lang="en-US" sz="6399">
                <a:solidFill>
                  <a:srgbClr val="000000"/>
                </a:solidFill>
                <a:latin typeface="Roca Two"/>
                <a:ea typeface="Roca Two"/>
                <a:cs typeface="Roca Two"/>
                <a:sym typeface="Roca Two"/>
              </a:rPr>
              <a:t>Business Intelligence  </a:t>
            </a:r>
            <a:r>
              <a:rPr lang="en-US" sz="6399">
                <a:solidFill>
                  <a:srgbClr val="000000"/>
                </a:solidFill>
                <a:latin typeface="Roca Two"/>
                <a:ea typeface="Roca Two"/>
                <a:cs typeface="Roca Two"/>
                <a:sym typeface="Roca Two"/>
              </a:rPr>
              <a:t>– Power BI</a:t>
            </a:r>
          </a:p>
        </p:txBody>
      </p:sp>
      <p:sp>
        <p:nvSpPr>
          <p:cNvPr name="TextBox 6" id="6"/>
          <p:cNvSpPr txBox="true"/>
          <p:nvPr/>
        </p:nvSpPr>
        <p:spPr>
          <a:xfrm rot="0">
            <a:off x="1244123" y="2659588"/>
            <a:ext cx="10316857" cy="43878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3640"/>
              </a:lnSpc>
            </a:pPr>
            <a:r>
              <a:rPr lang="en-US" b="true" sz="2600" spc="52">
                <a:solidFill>
                  <a:srgbClr val="1D2737"/>
                </a:solidFill>
                <a:latin typeface="Be Vietnam Ultra-Bold"/>
                <a:ea typeface="Be Vietnam Ultra-Bold"/>
                <a:cs typeface="Be Vietnam Ultra-Bold"/>
                <a:sym typeface="Be Vietnam Ultra-Bold"/>
              </a:rPr>
              <a:t>we </a:t>
            </a:r>
            <a:r>
              <a:rPr lang="en-US" b="true" sz="2600" spc="52">
                <a:solidFill>
                  <a:srgbClr val="1D2737"/>
                </a:solidFill>
                <a:latin typeface="Be Vietnam Ultra-Bold"/>
                <a:ea typeface="Be Vietnam Ultra-Bold"/>
                <a:cs typeface="Be Vietnam Ultra-Bold"/>
                <a:sym typeface="Be Vietnam Ultra-Bold"/>
              </a:rPr>
              <a:t>adopted the Business Intelligence Life Cycle methodology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2104094" y="5860348"/>
            <a:ext cx="819071" cy="11112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9100"/>
              </a:lnSpc>
            </a:pPr>
            <a:r>
              <a:rPr lang="en-US" b="true" sz="6500" spc="130">
                <a:solidFill>
                  <a:srgbClr val="1D2737"/>
                </a:solidFill>
                <a:latin typeface="Be Vietnam Ultra-Bold"/>
                <a:ea typeface="Be Vietnam Ultra-Bold"/>
                <a:cs typeface="Be Vietnam Ultra-Bold"/>
                <a:sym typeface="Be Vietnam Ultra-Bold"/>
              </a:rPr>
              <a:t>BI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6715413" y="7893936"/>
            <a:ext cx="5962571" cy="6794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5599"/>
              </a:lnSpc>
            </a:pPr>
            <a:r>
              <a:rPr lang="en-US" b="true" sz="3999" spc="79">
                <a:solidFill>
                  <a:srgbClr val="1D2737"/>
                </a:solidFill>
                <a:latin typeface="Be Vietnam Ultra-Bold"/>
                <a:ea typeface="Be Vietnam Ultra-Bold"/>
                <a:cs typeface="Be Vietnam Ultra-Bold"/>
                <a:sym typeface="Be Vietnam Ultra-Bold"/>
              </a:rPr>
              <a:t>Dashboards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7531493" y="6100061"/>
            <a:ext cx="4029487" cy="6794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5599"/>
              </a:lnSpc>
            </a:pPr>
            <a:r>
              <a:rPr lang="en-US" b="true" sz="3999" spc="79">
                <a:solidFill>
                  <a:srgbClr val="1D2737"/>
                </a:solidFill>
                <a:latin typeface="Be Vietnam Ultra-Bold"/>
                <a:ea typeface="Be Vietnam Ultra-Bold"/>
                <a:cs typeface="Be Vietnam Ultra-Bold"/>
                <a:sym typeface="Be Vietnam Ultra-Bold"/>
              </a:rPr>
              <a:t>Data Modeling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7531493" y="4306186"/>
            <a:ext cx="2070929" cy="6794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5599"/>
              </a:lnSpc>
            </a:pPr>
            <a:r>
              <a:rPr lang="en-US" b="true" sz="3999" spc="79">
                <a:solidFill>
                  <a:srgbClr val="1D2737"/>
                </a:solidFill>
                <a:latin typeface="Be Vietnam Ultra-Bold"/>
                <a:ea typeface="Be Vietnam Ultra-Bold"/>
                <a:cs typeface="Be Vietnam Ultra-Bold"/>
                <a:sym typeface="Be Vietnam Ultra-Bold"/>
              </a:rPr>
              <a:t>ETL</a:t>
            </a:r>
          </a:p>
        </p:txBody>
      </p:sp>
    </p:spTree>
  </p:cSld>
  <p:clrMapOvr>
    <a:masterClrMapping/>
  </p:clrMapOvr>
</p:sld>
</file>

<file path=ppt/slides/slide3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D9D9D9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AutoShape 2" id="2"/>
          <p:cNvSpPr/>
          <p:nvPr/>
        </p:nvSpPr>
        <p:spPr>
          <a:xfrm>
            <a:off x="348343" y="666750"/>
            <a:ext cx="17272907" cy="0"/>
          </a:xfrm>
          <a:prstGeom prst="line">
            <a:avLst/>
          </a:prstGeom>
          <a:ln cap="flat" w="28575">
            <a:solidFill>
              <a:srgbClr val="1D2737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3" id="3"/>
          <p:cNvSpPr/>
          <p:nvPr/>
        </p:nvSpPr>
        <p:spPr>
          <a:xfrm flipH="false" flipV="false" rot="0">
            <a:off x="15186507" y="2223194"/>
            <a:ext cx="1859842" cy="1808696"/>
          </a:xfrm>
          <a:custGeom>
            <a:avLst/>
            <a:gdLst/>
            <a:ahLst/>
            <a:cxnLst/>
            <a:rect r="r" b="b" t="t" l="l"/>
            <a:pathLst>
              <a:path h="1808696" w="1859842">
                <a:moveTo>
                  <a:pt x="0" y="0"/>
                </a:moveTo>
                <a:lnTo>
                  <a:pt x="1859842" y="0"/>
                </a:lnTo>
                <a:lnTo>
                  <a:pt x="1859842" y="1808696"/>
                </a:lnTo>
                <a:lnTo>
                  <a:pt x="0" y="180869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5195179" y="4898868"/>
            <a:ext cx="2064121" cy="1625495"/>
          </a:xfrm>
          <a:custGeom>
            <a:avLst/>
            <a:gdLst/>
            <a:ahLst/>
            <a:cxnLst/>
            <a:rect r="r" b="b" t="t" l="l"/>
            <a:pathLst>
              <a:path h="1625495" w="2064121">
                <a:moveTo>
                  <a:pt x="0" y="0"/>
                </a:moveTo>
                <a:lnTo>
                  <a:pt x="2064121" y="0"/>
                </a:lnTo>
                <a:lnTo>
                  <a:pt x="2064121" y="1625495"/>
                </a:lnTo>
                <a:lnTo>
                  <a:pt x="0" y="1625495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15186507" y="7391138"/>
            <a:ext cx="1942309" cy="1942309"/>
          </a:xfrm>
          <a:custGeom>
            <a:avLst/>
            <a:gdLst/>
            <a:ahLst/>
            <a:cxnLst/>
            <a:rect r="r" b="b" t="t" l="l"/>
            <a:pathLst>
              <a:path h="1942309" w="1942309">
                <a:moveTo>
                  <a:pt x="0" y="0"/>
                </a:moveTo>
                <a:lnTo>
                  <a:pt x="1942309" y="0"/>
                </a:lnTo>
                <a:lnTo>
                  <a:pt x="1942309" y="1942309"/>
                </a:lnTo>
                <a:lnTo>
                  <a:pt x="0" y="1942309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6" id="6"/>
          <p:cNvSpPr txBox="true"/>
          <p:nvPr/>
        </p:nvSpPr>
        <p:spPr>
          <a:xfrm rot="0">
            <a:off x="348343" y="1200150"/>
            <a:ext cx="3619500" cy="112077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8499"/>
              </a:lnSpc>
            </a:pPr>
            <a:r>
              <a:rPr lang="en-US" sz="8499">
                <a:solidFill>
                  <a:srgbClr val="1D2737"/>
                </a:solidFill>
                <a:latin typeface="Roca Two"/>
                <a:ea typeface="Roca Two"/>
                <a:cs typeface="Roca Two"/>
                <a:sym typeface="Roca Two"/>
              </a:rPr>
              <a:t>ETL</a:t>
            </a:r>
          </a:p>
        </p:txBody>
      </p:sp>
      <p:grpSp>
        <p:nvGrpSpPr>
          <p:cNvPr name="Group 7" id="7"/>
          <p:cNvGrpSpPr/>
          <p:nvPr/>
        </p:nvGrpSpPr>
        <p:grpSpPr>
          <a:xfrm rot="0">
            <a:off x="681236" y="2594239"/>
            <a:ext cx="10264568" cy="1793454"/>
            <a:chOff x="0" y="0"/>
            <a:chExt cx="13686091" cy="2391272"/>
          </a:xfrm>
        </p:grpSpPr>
        <p:sp>
          <p:nvSpPr>
            <p:cNvPr name="TextBox 8" id="8"/>
            <p:cNvSpPr txBox="true"/>
            <p:nvPr/>
          </p:nvSpPr>
          <p:spPr>
            <a:xfrm rot="0">
              <a:off x="0" y="-76200"/>
              <a:ext cx="8349274" cy="880533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 marL="0" indent="0" lvl="0">
                <a:lnSpc>
                  <a:spcPts val="5599"/>
                </a:lnSpc>
                <a:spcBef>
                  <a:spcPct val="0"/>
                </a:spcBef>
              </a:pPr>
              <a:r>
                <a:rPr lang="en-US" b="true" sz="3999" spc="39">
                  <a:solidFill>
                    <a:srgbClr val="2F5D7C"/>
                  </a:solidFill>
                  <a:latin typeface="Be Vietnam Ultra-Bold"/>
                  <a:ea typeface="Be Vietnam Ultra-Bold"/>
                  <a:cs typeface="Be Vietnam Ultra-Bold"/>
                  <a:sym typeface="Be Vietnam Ultra-Bold"/>
                </a:rPr>
                <a:t>Extract</a:t>
              </a:r>
            </a:p>
          </p:txBody>
        </p:sp>
        <p:sp>
          <p:nvSpPr>
            <p:cNvPr name="TextBox 9" id="9"/>
            <p:cNvSpPr txBox="true"/>
            <p:nvPr/>
          </p:nvSpPr>
          <p:spPr>
            <a:xfrm rot="0">
              <a:off x="0" y="1013322"/>
              <a:ext cx="13686091" cy="1377950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 marL="0" indent="0" lvl="0">
                <a:lnSpc>
                  <a:spcPts val="4199"/>
                </a:lnSpc>
              </a:pPr>
              <a:r>
                <a:rPr lang="en-US" sz="2999" spc="59">
                  <a:solidFill>
                    <a:srgbClr val="1D2737"/>
                  </a:solidFill>
                  <a:latin typeface="Be Vietnam"/>
                  <a:ea typeface="Be Vietnam"/>
                  <a:cs typeface="Be Vietnam"/>
                  <a:sym typeface="Be Vietnam"/>
                </a:rPr>
                <a:t>M</a:t>
              </a:r>
              <a:r>
                <a:rPr lang="en-US" sz="2999" spc="59">
                  <a:solidFill>
                    <a:srgbClr val="1D2737"/>
                  </a:solidFill>
                  <a:latin typeface="Be Vietnam"/>
                  <a:ea typeface="Be Vietnam"/>
                  <a:cs typeface="Be Vietnam"/>
                  <a:sym typeface="Be Vietnam"/>
                </a:rPr>
                <a:t>anually extracting sales and inventory data from the Odoo ERP system.</a:t>
              </a:r>
            </a:p>
          </p:txBody>
        </p:sp>
      </p:grpSp>
      <p:grpSp>
        <p:nvGrpSpPr>
          <p:cNvPr name="Group 10" id="10"/>
          <p:cNvGrpSpPr/>
          <p:nvPr/>
        </p:nvGrpSpPr>
        <p:grpSpPr>
          <a:xfrm rot="0">
            <a:off x="681236" y="7218897"/>
            <a:ext cx="10264568" cy="1837126"/>
            <a:chOff x="0" y="0"/>
            <a:chExt cx="13686091" cy="2449501"/>
          </a:xfrm>
        </p:grpSpPr>
        <p:sp>
          <p:nvSpPr>
            <p:cNvPr name="TextBox 11" id="11"/>
            <p:cNvSpPr txBox="true"/>
            <p:nvPr/>
          </p:nvSpPr>
          <p:spPr>
            <a:xfrm rot="0">
              <a:off x="0" y="-76200"/>
              <a:ext cx="8349274" cy="880533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 marL="0" indent="0" lvl="0">
                <a:lnSpc>
                  <a:spcPts val="5599"/>
                </a:lnSpc>
                <a:spcBef>
                  <a:spcPct val="0"/>
                </a:spcBef>
              </a:pPr>
              <a:r>
                <a:rPr lang="en-US" b="true" sz="3999" spc="39">
                  <a:solidFill>
                    <a:srgbClr val="2F5D7C"/>
                  </a:solidFill>
                  <a:latin typeface="Be Vietnam Ultra-Bold"/>
                  <a:ea typeface="Be Vietnam Ultra-Bold"/>
                  <a:cs typeface="Be Vietnam Ultra-Bold"/>
                  <a:sym typeface="Be Vietnam Ultra-Bold"/>
                </a:rPr>
                <a:t>Load</a:t>
              </a:r>
            </a:p>
          </p:txBody>
        </p:sp>
        <p:sp>
          <p:nvSpPr>
            <p:cNvPr name="TextBox 12" id="12"/>
            <p:cNvSpPr txBox="true"/>
            <p:nvPr/>
          </p:nvSpPr>
          <p:spPr>
            <a:xfrm rot="0">
              <a:off x="0" y="1062026"/>
              <a:ext cx="13686091" cy="1387475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 marL="0" indent="0" lvl="0">
                <a:lnSpc>
                  <a:spcPts val="4200"/>
                </a:lnSpc>
              </a:pPr>
              <a:r>
                <a:rPr lang="en-US" sz="3000" spc="60">
                  <a:solidFill>
                    <a:srgbClr val="1D2737"/>
                  </a:solidFill>
                  <a:latin typeface="Be Vietnam"/>
                  <a:ea typeface="Be Vietnam"/>
                  <a:cs typeface="Be Vietnam"/>
                  <a:sym typeface="Be Vietnam"/>
                </a:rPr>
                <a:t>Lo</a:t>
              </a:r>
              <a:r>
                <a:rPr lang="en-US" sz="3000" spc="60">
                  <a:solidFill>
                    <a:srgbClr val="1D2737"/>
                  </a:solidFill>
                  <a:latin typeface="Be Vietnam"/>
                  <a:ea typeface="Be Vietnam"/>
                  <a:cs typeface="Be Vietnam"/>
                  <a:sym typeface="Be Vietnam"/>
                </a:rPr>
                <a:t>ading clean data into Power BI to be ready for building </a:t>
              </a:r>
              <a:r>
                <a:rPr lang="en-US" b="true" sz="3000" spc="60">
                  <a:solidFill>
                    <a:srgbClr val="1D2737"/>
                  </a:solidFill>
                  <a:latin typeface="Be Vietnam Ultra-Bold"/>
                  <a:ea typeface="Be Vietnam Ultra-Bold"/>
                  <a:cs typeface="Be Vietnam Ultra-Bold"/>
                  <a:sym typeface="Be Vietnam Ultra-Bold"/>
                </a:rPr>
                <a:t>Star Schema </a:t>
              </a:r>
              <a:r>
                <a:rPr lang="en-US" sz="3000" spc="60">
                  <a:solidFill>
                    <a:srgbClr val="1D2737"/>
                  </a:solidFill>
                  <a:latin typeface="Be Vietnam"/>
                  <a:ea typeface="Be Vietnam"/>
                  <a:cs typeface="Be Vietnam"/>
                  <a:sym typeface="Be Vietnam"/>
                </a:rPr>
                <a:t>models.</a:t>
              </a:r>
            </a:p>
          </p:txBody>
        </p:sp>
      </p:grpSp>
      <p:grpSp>
        <p:nvGrpSpPr>
          <p:cNvPr name="Group 13" id="13"/>
          <p:cNvGrpSpPr/>
          <p:nvPr/>
        </p:nvGrpSpPr>
        <p:grpSpPr>
          <a:xfrm rot="0">
            <a:off x="681236" y="4898868"/>
            <a:ext cx="9619328" cy="1808854"/>
            <a:chOff x="0" y="0"/>
            <a:chExt cx="12825771" cy="2411806"/>
          </a:xfrm>
        </p:grpSpPr>
        <p:sp>
          <p:nvSpPr>
            <p:cNvPr name="TextBox 14" id="14"/>
            <p:cNvSpPr txBox="true"/>
            <p:nvPr/>
          </p:nvSpPr>
          <p:spPr>
            <a:xfrm rot="0">
              <a:off x="0" y="-76200"/>
              <a:ext cx="7824431" cy="880533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 marL="0" indent="0" lvl="0">
                <a:lnSpc>
                  <a:spcPts val="5599"/>
                </a:lnSpc>
                <a:spcBef>
                  <a:spcPct val="0"/>
                </a:spcBef>
              </a:pPr>
              <a:r>
                <a:rPr lang="en-US" b="true" sz="3999" spc="39">
                  <a:solidFill>
                    <a:srgbClr val="2F5D7C"/>
                  </a:solidFill>
                  <a:latin typeface="Be Vietnam Ultra-Bold"/>
                  <a:ea typeface="Be Vietnam Ultra-Bold"/>
                  <a:cs typeface="Be Vietnam Ultra-Bold"/>
                  <a:sym typeface="Be Vietnam Ultra-Bold"/>
                </a:rPr>
                <a:t>Transfer</a:t>
              </a:r>
            </a:p>
          </p:txBody>
        </p:sp>
        <p:sp>
          <p:nvSpPr>
            <p:cNvPr name="TextBox 15" id="15"/>
            <p:cNvSpPr txBox="true"/>
            <p:nvPr/>
          </p:nvSpPr>
          <p:spPr>
            <a:xfrm rot="0">
              <a:off x="0" y="1024331"/>
              <a:ext cx="12825771" cy="1387475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 marL="0" indent="0" lvl="0">
                <a:lnSpc>
                  <a:spcPts val="4200"/>
                </a:lnSpc>
              </a:pPr>
              <a:r>
                <a:rPr lang="en-US" sz="3000" spc="60">
                  <a:solidFill>
                    <a:srgbClr val="1D2737"/>
                  </a:solidFill>
                  <a:latin typeface="Be Vietnam"/>
                  <a:ea typeface="Be Vietnam"/>
                  <a:cs typeface="Be Vietnam"/>
                  <a:sym typeface="Be Vietnam"/>
                </a:rPr>
                <a:t>C</a:t>
              </a:r>
              <a:r>
                <a:rPr lang="en-US" sz="3000" spc="60">
                  <a:solidFill>
                    <a:srgbClr val="1D2737"/>
                  </a:solidFill>
                  <a:latin typeface="Be Vietnam"/>
                  <a:ea typeface="Be Vietnam"/>
                  <a:cs typeface="Be Vietnam"/>
                  <a:sym typeface="Be Vietnam"/>
                </a:rPr>
                <a:t>leaning the data using </a:t>
              </a:r>
              <a:r>
                <a:rPr lang="en-US" b="true" sz="3000" spc="60">
                  <a:solidFill>
                    <a:srgbClr val="1D2737"/>
                  </a:solidFill>
                  <a:latin typeface="Be Vietnam Ultra-Bold"/>
                  <a:ea typeface="Be Vietnam Ultra-Bold"/>
                  <a:cs typeface="Be Vietnam Ultra-Bold"/>
                  <a:sym typeface="Be Vietnam Ultra-Bold"/>
                </a:rPr>
                <a:t>Power Query</a:t>
              </a:r>
              <a:r>
                <a:rPr lang="en-US" sz="3000" spc="60">
                  <a:solidFill>
                    <a:srgbClr val="1D2737"/>
                  </a:solidFill>
                  <a:latin typeface="Be Vietnam"/>
                  <a:ea typeface="Be Vietnam"/>
                  <a:cs typeface="Be Vietnam"/>
                  <a:sym typeface="Be Vietnam"/>
                </a:rPr>
                <a:t> within Power BI Using </a:t>
              </a:r>
              <a:r>
                <a:rPr lang="en-US" b="true" sz="3000" spc="60">
                  <a:solidFill>
                    <a:srgbClr val="1D2737"/>
                  </a:solidFill>
                  <a:latin typeface="Be Vietnam Ultra-Bold"/>
                  <a:ea typeface="Be Vietnam Ultra-Bold"/>
                  <a:cs typeface="Be Vietnam Ultra-Bold"/>
                  <a:sym typeface="Be Vietnam Ultra-Bold"/>
                </a:rPr>
                <a:t>DAX</a:t>
              </a:r>
              <a:r>
                <a:rPr lang="en-US" sz="3000" spc="60">
                  <a:solidFill>
                    <a:srgbClr val="1D2737"/>
                  </a:solidFill>
                  <a:latin typeface="Be Vietnam"/>
                  <a:ea typeface="Be Vietnam"/>
                  <a:cs typeface="Be Vietnam"/>
                  <a:sym typeface="Be Vietnam"/>
                </a:rPr>
                <a:t>.</a:t>
              </a:r>
            </a:p>
          </p:txBody>
        </p:sp>
      </p:grpSp>
    </p:spTree>
  </p:cSld>
  <p:clrMapOvr>
    <a:masterClrMapping/>
  </p:clrMapOvr>
</p:sld>
</file>

<file path=ppt/slides/slide3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D9D9D9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AutoShape 2" id="2"/>
          <p:cNvSpPr/>
          <p:nvPr/>
        </p:nvSpPr>
        <p:spPr>
          <a:xfrm>
            <a:off x="666750" y="666750"/>
            <a:ext cx="12192121" cy="0"/>
          </a:xfrm>
          <a:prstGeom prst="line">
            <a:avLst/>
          </a:prstGeom>
          <a:ln cap="flat" w="28575">
            <a:solidFill>
              <a:srgbClr val="1D2737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3" id="3"/>
          <p:cNvSpPr/>
          <p:nvPr/>
        </p:nvSpPr>
        <p:spPr>
          <a:xfrm flipH="false" flipV="false" rot="0">
            <a:off x="1028700" y="3458990"/>
            <a:ext cx="187325" cy="187325"/>
          </a:xfrm>
          <a:custGeom>
            <a:avLst/>
            <a:gdLst/>
            <a:ahLst/>
            <a:cxnLst/>
            <a:rect r="r" b="b" t="t" l="l"/>
            <a:pathLst>
              <a:path h="187325" w="187325">
                <a:moveTo>
                  <a:pt x="0" y="0"/>
                </a:moveTo>
                <a:lnTo>
                  <a:pt x="187325" y="0"/>
                </a:lnTo>
                <a:lnTo>
                  <a:pt x="187325" y="187325"/>
                </a:lnTo>
                <a:lnTo>
                  <a:pt x="0" y="18732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028700" y="4763915"/>
            <a:ext cx="187325" cy="187325"/>
          </a:xfrm>
          <a:custGeom>
            <a:avLst/>
            <a:gdLst/>
            <a:ahLst/>
            <a:cxnLst/>
            <a:rect r="r" b="b" t="t" l="l"/>
            <a:pathLst>
              <a:path h="187325" w="187325">
                <a:moveTo>
                  <a:pt x="0" y="0"/>
                </a:moveTo>
                <a:lnTo>
                  <a:pt x="187325" y="0"/>
                </a:lnTo>
                <a:lnTo>
                  <a:pt x="187325" y="187325"/>
                </a:lnTo>
                <a:lnTo>
                  <a:pt x="0" y="18732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1028700" y="6075190"/>
            <a:ext cx="187325" cy="187325"/>
          </a:xfrm>
          <a:custGeom>
            <a:avLst/>
            <a:gdLst/>
            <a:ahLst/>
            <a:cxnLst/>
            <a:rect r="r" b="b" t="t" l="l"/>
            <a:pathLst>
              <a:path h="187325" w="187325">
                <a:moveTo>
                  <a:pt x="0" y="0"/>
                </a:moveTo>
                <a:lnTo>
                  <a:pt x="187325" y="0"/>
                </a:lnTo>
                <a:lnTo>
                  <a:pt x="187325" y="187325"/>
                </a:lnTo>
                <a:lnTo>
                  <a:pt x="0" y="18732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13304611" y="0"/>
            <a:ext cx="4983389" cy="10287000"/>
          </a:xfrm>
          <a:custGeom>
            <a:avLst/>
            <a:gdLst/>
            <a:ahLst/>
            <a:cxnLst/>
            <a:rect r="r" b="b" t="t" l="l"/>
            <a:pathLst>
              <a:path h="10287000" w="4983389">
                <a:moveTo>
                  <a:pt x="0" y="0"/>
                </a:moveTo>
                <a:lnTo>
                  <a:pt x="4983389" y="0"/>
                </a:lnTo>
                <a:lnTo>
                  <a:pt x="4983389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21137" t="0" r="-34761" b="0"/>
            </a:stretch>
          </a:blipFill>
        </p:spPr>
      </p:sp>
      <p:sp>
        <p:nvSpPr>
          <p:cNvPr name="TextBox 7" id="7"/>
          <p:cNvSpPr txBox="true"/>
          <p:nvPr/>
        </p:nvSpPr>
        <p:spPr>
          <a:xfrm rot="0">
            <a:off x="666750" y="1472564"/>
            <a:ext cx="16954500" cy="84836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6399"/>
              </a:lnSpc>
            </a:pPr>
            <a:r>
              <a:rPr lang="en-US" sz="6399">
                <a:solidFill>
                  <a:srgbClr val="1D2737"/>
                </a:solidFill>
                <a:latin typeface="Roca Two"/>
                <a:ea typeface="Roca Two"/>
                <a:cs typeface="Roca Two"/>
                <a:sym typeface="Roca Two"/>
              </a:rPr>
              <a:t>Data Modeling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1431448" y="3224040"/>
            <a:ext cx="9201071" cy="43878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3640"/>
              </a:lnSpc>
            </a:pPr>
            <a:r>
              <a:rPr lang="en-US" sz="2600" spc="52">
                <a:solidFill>
                  <a:srgbClr val="1D2737"/>
                </a:solidFill>
                <a:latin typeface="Be Vietnam"/>
                <a:ea typeface="Be Vietnam"/>
                <a:cs typeface="Be Vietnam"/>
                <a:sym typeface="Be Vietnam"/>
              </a:rPr>
              <a:t>We used the Star Sche</a:t>
            </a:r>
            <a:r>
              <a:rPr lang="en-US" sz="2600" spc="52">
                <a:solidFill>
                  <a:srgbClr val="1D2737"/>
                </a:solidFill>
                <a:latin typeface="Be Vietnam"/>
                <a:ea typeface="Be Vietnam"/>
                <a:cs typeface="Be Vietnam"/>
                <a:sym typeface="Be Vietnam"/>
              </a:rPr>
              <a:t>ma model, built within Power BI.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1431448" y="4622628"/>
            <a:ext cx="11873163" cy="43878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3640"/>
              </a:lnSpc>
            </a:pPr>
            <a:r>
              <a:rPr lang="en-US" sz="2600" spc="52">
                <a:solidFill>
                  <a:srgbClr val="1D2737"/>
                </a:solidFill>
                <a:latin typeface="Be Vietnam"/>
                <a:ea typeface="Be Vietnam"/>
                <a:cs typeface="Be Vietnam"/>
                <a:sym typeface="Be Vietnam"/>
              </a:rPr>
              <a:t>W</a:t>
            </a:r>
            <a:r>
              <a:rPr lang="en-US" sz="2600" spc="52">
                <a:solidFill>
                  <a:srgbClr val="1D2737"/>
                </a:solidFill>
                <a:latin typeface="Be Vietnam"/>
                <a:ea typeface="Be Vietnam"/>
                <a:cs typeface="Be Vietnam"/>
                <a:sym typeface="Be Vietnam"/>
              </a:rPr>
              <a:t>e built two separate models: one for sales and the other for inventory.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1431448" y="5840240"/>
            <a:ext cx="10678903" cy="43878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3640"/>
              </a:lnSpc>
            </a:pPr>
            <a:r>
              <a:rPr lang="en-US" sz="2600" spc="52">
                <a:solidFill>
                  <a:srgbClr val="1D2737"/>
                </a:solidFill>
                <a:latin typeface="Be Vietnam"/>
                <a:ea typeface="Be Vietnam"/>
                <a:cs typeface="Be Vietnam"/>
                <a:sym typeface="Be Vietnam"/>
              </a:rPr>
              <a:t>creati</a:t>
            </a:r>
            <a:r>
              <a:rPr lang="en-US" sz="2600" spc="52">
                <a:solidFill>
                  <a:srgbClr val="1D2737"/>
                </a:solidFill>
                <a:latin typeface="Be Vietnam"/>
                <a:ea typeface="Be Vietnam"/>
                <a:cs typeface="Be Vietnam"/>
                <a:sym typeface="Be Vietnam"/>
              </a:rPr>
              <a:t>ng Fact Tables  and linking them to Dimension.</a:t>
            </a:r>
          </a:p>
        </p:txBody>
      </p:sp>
    </p:spTree>
  </p:cSld>
  <p:clrMapOvr>
    <a:masterClrMapping/>
  </p:clrMapOvr>
</p:sld>
</file>

<file path=ppt/slides/slide3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D9D9D9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AutoShape 2" id="2"/>
          <p:cNvSpPr/>
          <p:nvPr/>
        </p:nvSpPr>
        <p:spPr>
          <a:xfrm flipV="true">
            <a:off x="1028700" y="666750"/>
            <a:ext cx="16592550" cy="0"/>
          </a:xfrm>
          <a:prstGeom prst="line">
            <a:avLst/>
          </a:prstGeom>
          <a:ln cap="flat" w="28575">
            <a:solidFill>
              <a:srgbClr val="1D2737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3" id="3"/>
          <p:cNvSpPr/>
          <p:nvPr/>
        </p:nvSpPr>
        <p:spPr>
          <a:xfrm flipH="false" flipV="false" rot="0">
            <a:off x="1527925" y="2766319"/>
            <a:ext cx="15232150" cy="7106890"/>
          </a:xfrm>
          <a:custGeom>
            <a:avLst/>
            <a:gdLst/>
            <a:ahLst/>
            <a:cxnLst/>
            <a:rect r="r" b="b" t="t" l="l"/>
            <a:pathLst>
              <a:path h="7106890" w="15232150">
                <a:moveTo>
                  <a:pt x="0" y="0"/>
                </a:moveTo>
                <a:lnTo>
                  <a:pt x="15232150" y="0"/>
                </a:lnTo>
                <a:lnTo>
                  <a:pt x="15232150" y="7106891"/>
                </a:lnTo>
                <a:lnTo>
                  <a:pt x="0" y="7106891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8738" r="0" b="-86"/>
            </a:stretch>
          </a:blipFill>
        </p:spPr>
      </p:sp>
      <p:sp>
        <p:nvSpPr>
          <p:cNvPr name="TextBox 4" id="4"/>
          <p:cNvSpPr txBox="true"/>
          <p:nvPr/>
        </p:nvSpPr>
        <p:spPr>
          <a:xfrm rot="0">
            <a:off x="1028700" y="1152525"/>
            <a:ext cx="16954500" cy="84836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6399"/>
              </a:lnSpc>
            </a:pPr>
            <a:r>
              <a:rPr lang="en-US" sz="6399">
                <a:solidFill>
                  <a:srgbClr val="1D2737"/>
                </a:solidFill>
                <a:latin typeface="Roca Two"/>
                <a:ea typeface="Roca Two"/>
                <a:cs typeface="Roca Two"/>
                <a:sym typeface="Roca Two"/>
              </a:rPr>
              <a:t>Sales Star  Schema</a:t>
            </a:r>
          </a:p>
        </p:txBody>
      </p:sp>
    </p:spTree>
  </p:cSld>
  <p:clrMapOvr>
    <a:masterClrMapping/>
  </p:clrMapOvr>
</p:sld>
</file>

<file path=ppt/slides/slide3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D9D9D9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AutoShape 2" id="2"/>
          <p:cNvSpPr/>
          <p:nvPr/>
        </p:nvSpPr>
        <p:spPr>
          <a:xfrm flipV="true">
            <a:off x="1028700" y="666750"/>
            <a:ext cx="16592550" cy="0"/>
          </a:xfrm>
          <a:prstGeom prst="line">
            <a:avLst/>
          </a:prstGeom>
          <a:ln cap="flat" w="28575">
            <a:solidFill>
              <a:srgbClr val="1D2737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3" id="3"/>
          <p:cNvSpPr/>
          <p:nvPr/>
        </p:nvSpPr>
        <p:spPr>
          <a:xfrm flipH="false" flipV="false" rot="0">
            <a:off x="1028700" y="2353310"/>
            <a:ext cx="15240416" cy="7267131"/>
          </a:xfrm>
          <a:custGeom>
            <a:avLst/>
            <a:gdLst/>
            <a:ahLst/>
            <a:cxnLst/>
            <a:rect r="r" b="b" t="t" l="l"/>
            <a:pathLst>
              <a:path h="7267131" w="15240416">
                <a:moveTo>
                  <a:pt x="0" y="0"/>
                </a:moveTo>
                <a:lnTo>
                  <a:pt x="15240416" y="0"/>
                </a:lnTo>
                <a:lnTo>
                  <a:pt x="15240416" y="7267131"/>
                </a:lnTo>
                <a:lnTo>
                  <a:pt x="0" y="7267131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13938" r="0" b="-13938"/>
            </a:stretch>
          </a:blipFill>
        </p:spPr>
      </p:sp>
      <p:sp>
        <p:nvSpPr>
          <p:cNvPr name="TextBox 4" id="4"/>
          <p:cNvSpPr txBox="true"/>
          <p:nvPr/>
        </p:nvSpPr>
        <p:spPr>
          <a:xfrm rot="0">
            <a:off x="1028700" y="1152525"/>
            <a:ext cx="16954500" cy="84836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6399"/>
              </a:lnSpc>
            </a:pPr>
            <a:r>
              <a:rPr lang="en-US" sz="6399">
                <a:solidFill>
                  <a:srgbClr val="1D2737"/>
                </a:solidFill>
                <a:latin typeface="Roca Two"/>
                <a:ea typeface="Roca Two"/>
                <a:cs typeface="Roca Two"/>
                <a:sym typeface="Roca Two"/>
              </a:rPr>
              <a:t>Inventory Star Schema</a:t>
            </a:r>
          </a:p>
        </p:txBody>
      </p:sp>
    </p:spTree>
  </p:cSld>
  <p:clrMapOvr>
    <a:masterClrMapping/>
  </p:clrMapOvr>
</p:sld>
</file>

<file path=ppt/slides/slide3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D9D9D9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AutoShape 2" id="2"/>
          <p:cNvSpPr/>
          <p:nvPr/>
        </p:nvSpPr>
        <p:spPr>
          <a:xfrm flipV="true">
            <a:off x="1028700" y="666750"/>
            <a:ext cx="16592550" cy="0"/>
          </a:xfrm>
          <a:prstGeom prst="line">
            <a:avLst/>
          </a:prstGeom>
          <a:ln cap="flat" w="28575">
            <a:solidFill>
              <a:srgbClr val="1D2737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3" id="3"/>
          <p:cNvSpPr/>
          <p:nvPr/>
        </p:nvSpPr>
        <p:spPr>
          <a:xfrm flipH="false" flipV="false" rot="0">
            <a:off x="2285148" y="2320924"/>
            <a:ext cx="13146203" cy="7494429"/>
          </a:xfrm>
          <a:custGeom>
            <a:avLst/>
            <a:gdLst/>
            <a:ahLst/>
            <a:cxnLst/>
            <a:rect r="r" b="b" t="t" l="l"/>
            <a:pathLst>
              <a:path h="7494429" w="13146203">
                <a:moveTo>
                  <a:pt x="0" y="0"/>
                </a:moveTo>
                <a:lnTo>
                  <a:pt x="13146204" y="0"/>
                </a:lnTo>
                <a:lnTo>
                  <a:pt x="13146204" y="7494430"/>
                </a:lnTo>
                <a:lnTo>
                  <a:pt x="0" y="749443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53" t="-7714" r="-653" b="0"/>
            </a:stretch>
          </a:blipFill>
        </p:spPr>
      </p:sp>
      <p:sp>
        <p:nvSpPr>
          <p:cNvPr name="TextBox 4" id="4"/>
          <p:cNvSpPr txBox="true"/>
          <p:nvPr/>
        </p:nvSpPr>
        <p:spPr>
          <a:xfrm rot="0">
            <a:off x="1028700" y="1200150"/>
            <a:ext cx="16954500" cy="112077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8499"/>
              </a:lnSpc>
            </a:pPr>
            <a:r>
              <a:rPr lang="en-US" sz="8499">
                <a:solidFill>
                  <a:srgbClr val="1D2737"/>
                </a:solidFill>
                <a:latin typeface="Roca Two"/>
                <a:ea typeface="Roca Two"/>
                <a:cs typeface="Roca Two"/>
                <a:sym typeface="Roca Two"/>
              </a:rPr>
              <a:t>Dashborads</a:t>
            </a:r>
          </a:p>
        </p:txBody>
      </p:sp>
    </p:spTree>
  </p:cSld>
  <p:clrMapOvr>
    <a:masterClrMapping/>
  </p:clrMapOvr>
</p:sld>
</file>

<file path=ppt/slides/slide3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D9D9D9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AutoShape 2" id="2"/>
          <p:cNvSpPr/>
          <p:nvPr/>
        </p:nvSpPr>
        <p:spPr>
          <a:xfrm flipV="true">
            <a:off x="1028700" y="666750"/>
            <a:ext cx="16592550" cy="0"/>
          </a:xfrm>
          <a:prstGeom prst="line">
            <a:avLst/>
          </a:prstGeom>
          <a:ln cap="flat" w="28575">
            <a:solidFill>
              <a:srgbClr val="1D2737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3" id="3"/>
          <p:cNvSpPr/>
          <p:nvPr/>
        </p:nvSpPr>
        <p:spPr>
          <a:xfrm flipH="false" flipV="false" rot="0">
            <a:off x="2013276" y="1624558"/>
            <a:ext cx="14698823" cy="8456423"/>
          </a:xfrm>
          <a:custGeom>
            <a:avLst/>
            <a:gdLst/>
            <a:ahLst/>
            <a:cxnLst/>
            <a:rect r="r" b="b" t="t" l="l"/>
            <a:pathLst>
              <a:path h="8456423" w="14698823">
                <a:moveTo>
                  <a:pt x="0" y="0"/>
                </a:moveTo>
                <a:lnTo>
                  <a:pt x="14698824" y="0"/>
                </a:lnTo>
                <a:lnTo>
                  <a:pt x="14698824" y="8456423"/>
                </a:lnTo>
                <a:lnTo>
                  <a:pt x="0" y="845642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298" r="0" b="-298"/>
            </a:stretch>
          </a:blipFill>
        </p:spPr>
      </p:sp>
      <p:sp>
        <p:nvSpPr>
          <p:cNvPr name="TextBox 4" id="4"/>
          <p:cNvSpPr txBox="true"/>
          <p:nvPr/>
        </p:nvSpPr>
        <p:spPr>
          <a:xfrm rot="0">
            <a:off x="729343" y="1024313"/>
            <a:ext cx="9125181" cy="60024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4574"/>
              </a:lnSpc>
            </a:pPr>
            <a:r>
              <a:rPr lang="en-US" sz="4574">
                <a:solidFill>
                  <a:srgbClr val="1D2737"/>
                </a:solidFill>
                <a:latin typeface="Roca Two"/>
                <a:ea typeface="Roca Two"/>
                <a:cs typeface="Roca Two"/>
                <a:sym typeface="Roca Two"/>
              </a:rPr>
              <a:t>Sales Dashborad</a:t>
            </a:r>
          </a:p>
        </p:txBody>
      </p:sp>
    </p:spTree>
  </p:cSld>
  <p:clrMapOvr>
    <a:masterClrMapping/>
  </p:clrMapOvr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D9D9D9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0844888" y="0"/>
            <a:ext cx="7443112" cy="10287000"/>
            <a:chOff x="0" y="0"/>
            <a:chExt cx="972985" cy="1344746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972985" cy="1344746"/>
            </a:xfrm>
            <a:custGeom>
              <a:avLst/>
              <a:gdLst/>
              <a:ahLst/>
              <a:cxnLst/>
              <a:rect r="r" b="b" t="t" l="l"/>
              <a:pathLst>
                <a:path h="1344746" w="972985">
                  <a:moveTo>
                    <a:pt x="31204" y="0"/>
                  </a:moveTo>
                  <a:lnTo>
                    <a:pt x="941780" y="0"/>
                  </a:lnTo>
                  <a:cubicBezTo>
                    <a:pt x="959014" y="0"/>
                    <a:pt x="972985" y="13971"/>
                    <a:pt x="972985" y="31204"/>
                  </a:cubicBezTo>
                  <a:lnTo>
                    <a:pt x="972985" y="1313542"/>
                  </a:lnTo>
                  <a:cubicBezTo>
                    <a:pt x="972985" y="1321817"/>
                    <a:pt x="969697" y="1329754"/>
                    <a:pt x="963845" y="1335606"/>
                  </a:cubicBezTo>
                  <a:cubicBezTo>
                    <a:pt x="957993" y="1341458"/>
                    <a:pt x="950056" y="1344746"/>
                    <a:pt x="941780" y="1344746"/>
                  </a:cubicBezTo>
                  <a:lnTo>
                    <a:pt x="31204" y="1344746"/>
                  </a:lnTo>
                  <a:cubicBezTo>
                    <a:pt x="22928" y="1344746"/>
                    <a:pt x="14992" y="1341458"/>
                    <a:pt x="9140" y="1335606"/>
                  </a:cubicBezTo>
                  <a:cubicBezTo>
                    <a:pt x="3288" y="1329754"/>
                    <a:pt x="0" y="1321817"/>
                    <a:pt x="0" y="1313542"/>
                  </a:cubicBezTo>
                  <a:lnTo>
                    <a:pt x="0" y="31204"/>
                  </a:lnTo>
                  <a:cubicBezTo>
                    <a:pt x="0" y="22928"/>
                    <a:pt x="3288" y="14992"/>
                    <a:pt x="9140" y="9140"/>
                  </a:cubicBezTo>
                  <a:cubicBezTo>
                    <a:pt x="14992" y="3288"/>
                    <a:pt x="22928" y="0"/>
                    <a:pt x="31204" y="0"/>
                  </a:cubicBezTo>
                  <a:close/>
                </a:path>
              </a:pathLst>
            </a:custGeom>
            <a:blipFill>
              <a:blip r:embed="rId2"/>
              <a:stretch>
                <a:fillRect l="-12832" t="0" r="-12832" b="0"/>
              </a:stretch>
            </a:blipFill>
          </p:spPr>
        </p:sp>
      </p:grpSp>
      <p:grpSp>
        <p:nvGrpSpPr>
          <p:cNvPr name="Group 4" id="4"/>
          <p:cNvGrpSpPr/>
          <p:nvPr/>
        </p:nvGrpSpPr>
        <p:grpSpPr>
          <a:xfrm rot="0">
            <a:off x="786650" y="833353"/>
            <a:ext cx="9627486" cy="8620293"/>
            <a:chOff x="0" y="0"/>
            <a:chExt cx="12836648" cy="11493725"/>
          </a:xfrm>
        </p:grpSpPr>
        <p:sp>
          <p:nvSpPr>
            <p:cNvPr name="TextBox 5" id="5"/>
            <p:cNvSpPr txBox="true"/>
            <p:nvPr/>
          </p:nvSpPr>
          <p:spPr>
            <a:xfrm rot="0">
              <a:off x="0" y="-123825"/>
              <a:ext cx="12836648" cy="1418378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 marL="0" indent="0" lvl="0">
                <a:lnSpc>
                  <a:spcPts val="8959"/>
                </a:lnSpc>
              </a:pPr>
              <a:r>
                <a:rPr lang="en-US" sz="6399">
                  <a:solidFill>
                    <a:srgbClr val="1D2737"/>
                  </a:solidFill>
                  <a:latin typeface="Roca Two"/>
                  <a:ea typeface="Roca Two"/>
                  <a:cs typeface="Roca Two"/>
                  <a:sym typeface="Roca Two"/>
                </a:rPr>
                <a:t>Primary Objective</a:t>
              </a:r>
            </a:p>
          </p:txBody>
        </p:sp>
        <p:sp>
          <p:nvSpPr>
            <p:cNvPr name="AutoShape 6" id="6"/>
            <p:cNvSpPr/>
            <p:nvPr/>
          </p:nvSpPr>
          <p:spPr>
            <a:xfrm>
              <a:off x="0" y="4362940"/>
              <a:ext cx="12836648" cy="0"/>
            </a:xfrm>
            <a:prstGeom prst="line">
              <a:avLst/>
            </a:prstGeom>
            <a:ln cap="rnd" w="12700">
              <a:solidFill>
                <a:srgbClr val="203240"/>
              </a:solidFill>
              <a:prstDash val="solid"/>
              <a:headEnd type="none" len="sm" w="sm"/>
              <a:tailEnd type="none" len="sm" w="sm"/>
            </a:ln>
          </p:spPr>
        </p:sp>
        <p:sp>
          <p:nvSpPr>
            <p:cNvPr name="TextBox 7" id="7"/>
            <p:cNvSpPr txBox="true"/>
            <p:nvPr/>
          </p:nvSpPr>
          <p:spPr>
            <a:xfrm rot="0">
              <a:off x="0" y="2630587"/>
              <a:ext cx="12836648" cy="1178772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 marL="0" indent="0" lvl="0">
                <a:lnSpc>
                  <a:spcPts val="3640"/>
                </a:lnSpc>
              </a:pPr>
              <a:r>
                <a:rPr lang="en-US" sz="2600" spc="52">
                  <a:solidFill>
                    <a:srgbClr val="1D2737"/>
                  </a:solidFill>
                  <a:latin typeface="Be Vietnam"/>
                  <a:ea typeface="Be Vietnam"/>
                  <a:cs typeface="Be Vietnam"/>
                  <a:sym typeface="Be Vietnam"/>
                </a:rPr>
                <a:t>Building a u</a:t>
              </a:r>
              <a:r>
                <a:rPr lang="en-US" sz="2600" spc="52">
                  <a:solidFill>
                    <a:srgbClr val="1D2737"/>
                  </a:solidFill>
                  <a:latin typeface="Be Vietnam"/>
                  <a:ea typeface="Be Vietnam"/>
                  <a:cs typeface="Be Vietnam"/>
                  <a:sym typeface="Be Vietnam"/>
                </a:rPr>
                <a:t>nified ERP system for managing sales, inventory, and purchasing.</a:t>
              </a:r>
            </a:p>
          </p:txBody>
        </p:sp>
        <p:sp>
          <p:nvSpPr>
            <p:cNvPr name="AutoShape 8" id="8"/>
            <p:cNvSpPr/>
            <p:nvPr/>
          </p:nvSpPr>
          <p:spPr>
            <a:xfrm>
              <a:off x="0" y="6601249"/>
              <a:ext cx="12836648" cy="0"/>
            </a:xfrm>
            <a:prstGeom prst="line">
              <a:avLst/>
            </a:prstGeom>
            <a:ln cap="rnd" w="12700">
              <a:solidFill>
                <a:srgbClr val="203240"/>
              </a:solidFill>
              <a:prstDash val="solid"/>
              <a:headEnd type="none" len="sm" w="sm"/>
              <a:tailEnd type="none" len="sm" w="sm"/>
            </a:ln>
          </p:spPr>
        </p:sp>
        <p:sp>
          <p:nvSpPr>
            <p:cNvPr name="TextBox 9" id="9"/>
            <p:cNvSpPr txBox="true"/>
            <p:nvPr/>
          </p:nvSpPr>
          <p:spPr>
            <a:xfrm rot="0">
              <a:off x="0" y="4868896"/>
              <a:ext cx="12836648" cy="1178772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 marL="0" indent="0" lvl="0">
                <a:lnSpc>
                  <a:spcPts val="3640"/>
                </a:lnSpc>
              </a:pPr>
              <a:r>
                <a:rPr lang="en-US" sz="2600" spc="52">
                  <a:solidFill>
                    <a:srgbClr val="1D2737"/>
                  </a:solidFill>
                  <a:latin typeface="Be Vietnam"/>
                  <a:ea typeface="Be Vietnam"/>
                  <a:cs typeface="Be Vietnam"/>
                  <a:sym typeface="Be Vietnam"/>
                </a:rPr>
                <a:t>Pr</a:t>
              </a:r>
              <a:r>
                <a:rPr lang="en-US" sz="2600" spc="52">
                  <a:solidFill>
                    <a:srgbClr val="1D2737"/>
                  </a:solidFill>
                  <a:latin typeface="Be Vietnam"/>
                  <a:ea typeface="Be Vietnam"/>
                  <a:cs typeface="Be Vietnam"/>
                  <a:sym typeface="Be Vietnam"/>
                </a:rPr>
                <a:t>oviding real-time visibility into inventory across branches.</a:t>
              </a:r>
            </a:p>
          </p:txBody>
        </p:sp>
        <p:sp>
          <p:nvSpPr>
            <p:cNvPr name="AutoShape 10" id="10"/>
            <p:cNvSpPr/>
            <p:nvPr/>
          </p:nvSpPr>
          <p:spPr>
            <a:xfrm>
              <a:off x="0" y="8229957"/>
              <a:ext cx="12836648" cy="0"/>
            </a:xfrm>
            <a:prstGeom prst="line">
              <a:avLst/>
            </a:prstGeom>
            <a:ln cap="rnd" w="12700">
              <a:solidFill>
                <a:srgbClr val="203240"/>
              </a:solidFill>
              <a:prstDash val="solid"/>
              <a:headEnd type="none" len="sm" w="sm"/>
              <a:tailEnd type="none" len="sm" w="sm"/>
            </a:ln>
          </p:spPr>
        </p:sp>
        <p:sp>
          <p:nvSpPr>
            <p:cNvPr name="TextBox 11" id="11"/>
            <p:cNvSpPr txBox="true"/>
            <p:nvPr/>
          </p:nvSpPr>
          <p:spPr>
            <a:xfrm rot="0">
              <a:off x="0" y="7107205"/>
              <a:ext cx="12836648" cy="569172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 marL="0" indent="0" lvl="0">
                <a:lnSpc>
                  <a:spcPts val="3640"/>
                </a:lnSpc>
              </a:pPr>
              <a:r>
                <a:rPr lang="en-US" sz="2600" spc="52">
                  <a:solidFill>
                    <a:srgbClr val="1D2737"/>
                  </a:solidFill>
                  <a:latin typeface="Be Vietnam"/>
                  <a:ea typeface="Be Vietnam"/>
                  <a:cs typeface="Be Vietnam"/>
                  <a:sym typeface="Be Vietnam"/>
                </a:rPr>
                <a:t>A</a:t>
              </a:r>
              <a:r>
                <a:rPr lang="en-US" sz="2600" spc="52">
                  <a:solidFill>
                    <a:srgbClr val="1D2737"/>
                  </a:solidFill>
                  <a:latin typeface="Be Vietnam"/>
                  <a:ea typeface="Be Vietnam"/>
                  <a:cs typeface="Be Vietnam"/>
                  <a:sym typeface="Be Vietnam"/>
                </a:rPr>
                <a:t>utomating processes and reducing manual errors.</a:t>
              </a:r>
            </a:p>
          </p:txBody>
        </p:sp>
        <p:sp>
          <p:nvSpPr>
            <p:cNvPr name="AutoShape 12" id="12"/>
            <p:cNvSpPr/>
            <p:nvPr/>
          </p:nvSpPr>
          <p:spPr>
            <a:xfrm>
              <a:off x="0" y="9858666"/>
              <a:ext cx="12836648" cy="0"/>
            </a:xfrm>
            <a:prstGeom prst="line">
              <a:avLst/>
            </a:prstGeom>
            <a:ln cap="rnd" w="12700">
              <a:solidFill>
                <a:srgbClr val="203240"/>
              </a:solidFill>
              <a:prstDash val="solid"/>
              <a:headEnd type="none" len="sm" w="sm"/>
              <a:tailEnd type="none" len="sm" w="sm"/>
            </a:ln>
          </p:spPr>
        </p:sp>
        <p:sp>
          <p:nvSpPr>
            <p:cNvPr name="TextBox 13" id="13"/>
            <p:cNvSpPr txBox="true"/>
            <p:nvPr/>
          </p:nvSpPr>
          <p:spPr>
            <a:xfrm rot="0">
              <a:off x="0" y="8735913"/>
              <a:ext cx="12836648" cy="569172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 marL="0" indent="0" lvl="0">
                <a:lnSpc>
                  <a:spcPts val="3640"/>
                </a:lnSpc>
              </a:pPr>
              <a:r>
                <a:rPr lang="en-US" sz="2600" spc="52">
                  <a:solidFill>
                    <a:srgbClr val="1D2737"/>
                  </a:solidFill>
                  <a:latin typeface="Be Vietnam"/>
                  <a:ea typeface="Be Vietnam"/>
                  <a:cs typeface="Be Vietnam"/>
                  <a:sym typeface="Be Vietnam"/>
                </a:rPr>
                <a:t>Support</a:t>
              </a:r>
              <a:r>
                <a:rPr lang="en-US" sz="2600" spc="52">
                  <a:solidFill>
                    <a:srgbClr val="1D2737"/>
                  </a:solidFill>
                  <a:latin typeface="Be Vietnam"/>
                  <a:ea typeface="Be Vietnam"/>
                  <a:cs typeface="Be Vietnam"/>
                  <a:sym typeface="Be Vietnam"/>
                </a:rPr>
                <a:t>ing management with analytical dashboards.</a:t>
              </a:r>
            </a:p>
          </p:txBody>
        </p:sp>
        <p:sp>
          <p:nvSpPr>
            <p:cNvPr name="AutoShape 14" id="14"/>
            <p:cNvSpPr/>
            <p:nvPr/>
          </p:nvSpPr>
          <p:spPr>
            <a:xfrm>
              <a:off x="0" y="11487375"/>
              <a:ext cx="12836648" cy="0"/>
            </a:xfrm>
            <a:prstGeom prst="line">
              <a:avLst/>
            </a:prstGeom>
            <a:ln cap="rnd" w="12700">
              <a:solidFill>
                <a:srgbClr val="203240"/>
              </a:solidFill>
              <a:prstDash val="solid"/>
              <a:headEnd type="none" len="sm" w="sm"/>
              <a:tailEnd type="none" len="sm" w="sm"/>
            </a:ln>
          </p:spPr>
        </p:sp>
        <p:sp>
          <p:nvSpPr>
            <p:cNvPr name="TextBox 15" id="15"/>
            <p:cNvSpPr txBox="true"/>
            <p:nvPr/>
          </p:nvSpPr>
          <p:spPr>
            <a:xfrm rot="0">
              <a:off x="0" y="10364622"/>
              <a:ext cx="12836648" cy="569172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 marL="0" indent="0" lvl="0">
                <a:lnSpc>
                  <a:spcPts val="3640"/>
                </a:lnSpc>
              </a:pPr>
              <a:r>
                <a:rPr lang="en-US" sz="2600" spc="52">
                  <a:solidFill>
                    <a:srgbClr val="1D2737"/>
                  </a:solidFill>
                  <a:latin typeface="Be Vietnam"/>
                  <a:ea typeface="Be Vietnam"/>
                  <a:cs typeface="Be Vietnam"/>
                  <a:sym typeface="Be Vietnam"/>
                </a:rPr>
                <a:t>En</a:t>
              </a:r>
              <a:r>
                <a:rPr lang="en-US" sz="2600" spc="52">
                  <a:solidFill>
                    <a:srgbClr val="1D2737"/>
                  </a:solidFill>
                  <a:latin typeface="Be Vietnam"/>
                  <a:ea typeface="Be Vietnam"/>
                  <a:cs typeface="Be Vietnam"/>
                  <a:sym typeface="Be Vietnam"/>
                </a:rPr>
                <a:t>abling data-driven decision-making.</a:t>
              </a:r>
            </a:p>
          </p:txBody>
        </p:sp>
      </p:grpSp>
    </p:spTree>
  </p:cSld>
  <p:clrMapOvr>
    <a:masterClrMapping/>
  </p:clrMapOvr>
</p:sld>
</file>

<file path=ppt/slides/slide4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D9D9D9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AutoShape 2" id="2"/>
          <p:cNvSpPr/>
          <p:nvPr/>
        </p:nvSpPr>
        <p:spPr>
          <a:xfrm flipV="true">
            <a:off x="1028700" y="666750"/>
            <a:ext cx="16592550" cy="0"/>
          </a:xfrm>
          <a:prstGeom prst="line">
            <a:avLst/>
          </a:prstGeom>
          <a:ln cap="flat" w="28575">
            <a:solidFill>
              <a:srgbClr val="1D2737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3" id="3"/>
          <p:cNvSpPr/>
          <p:nvPr/>
        </p:nvSpPr>
        <p:spPr>
          <a:xfrm flipH="false" flipV="false" rot="0">
            <a:off x="1802788" y="1624558"/>
            <a:ext cx="14765793" cy="8490331"/>
          </a:xfrm>
          <a:custGeom>
            <a:avLst/>
            <a:gdLst/>
            <a:ahLst/>
            <a:cxnLst/>
            <a:rect r="r" b="b" t="t" l="l"/>
            <a:pathLst>
              <a:path h="8490331" w="14765793">
                <a:moveTo>
                  <a:pt x="0" y="0"/>
                </a:moveTo>
                <a:lnTo>
                  <a:pt x="14765793" y="0"/>
                </a:lnTo>
                <a:lnTo>
                  <a:pt x="14765793" y="8490331"/>
                </a:lnTo>
                <a:lnTo>
                  <a:pt x="0" y="8490331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TextBox 4" id="4"/>
          <p:cNvSpPr txBox="true"/>
          <p:nvPr/>
        </p:nvSpPr>
        <p:spPr>
          <a:xfrm rot="0">
            <a:off x="729343" y="1024313"/>
            <a:ext cx="9125181" cy="60024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4574"/>
              </a:lnSpc>
            </a:pPr>
            <a:r>
              <a:rPr lang="en-US" sz="4574">
                <a:solidFill>
                  <a:srgbClr val="1D2737"/>
                </a:solidFill>
                <a:latin typeface="Roca Two"/>
                <a:ea typeface="Roca Two"/>
                <a:cs typeface="Roca Two"/>
                <a:sym typeface="Roca Two"/>
              </a:rPr>
              <a:t>invnetory Dashborad</a:t>
            </a:r>
          </a:p>
        </p:txBody>
      </p:sp>
    </p:spTree>
  </p:cSld>
  <p:clrMapOvr>
    <a:masterClrMapping/>
  </p:clrMapOvr>
</p:sld>
</file>

<file path=ppt/slides/slide4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D9D9D9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AutoShape 2" id="2"/>
          <p:cNvSpPr/>
          <p:nvPr/>
        </p:nvSpPr>
        <p:spPr>
          <a:xfrm>
            <a:off x="666750" y="666750"/>
            <a:ext cx="10624004" cy="0"/>
          </a:xfrm>
          <a:prstGeom prst="line">
            <a:avLst/>
          </a:prstGeom>
          <a:ln cap="flat" w="28575">
            <a:solidFill>
              <a:srgbClr val="1D2737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3" id="3"/>
          <p:cNvSpPr/>
          <p:nvPr/>
        </p:nvSpPr>
        <p:spPr>
          <a:xfrm flipH="false" flipV="false" rot="0">
            <a:off x="1028700" y="3458990"/>
            <a:ext cx="187325" cy="187325"/>
          </a:xfrm>
          <a:custGeom>
            <a:avLst/>
            <a:gdLst/>
            <a:ahLst/>
            <a:cxnLst/>
            <a:rect r="r" b="b" t="t" l="l"/>
            <a:pathLst>
              <a:path h="187325" w="187325">
                <a:moveTo>
                  <a:pt x="0" y="0"/>
                </a:moveTo>
                <a:lnTo>
                  <a:pt x="187325" y="0"/>
                </a:lnTo>
                <a:lnTo>
                  <a:pt x="187325" y="187325"/>
                </a:lnTo>
                <a:lnTo>
                  <a:pt x="0" y="18732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028700" y="4763915"/>
            <a:ext cx="187325" cy="187325"/>
          </a:xfrm>
          <a:custGeom>
            <a:avLst/>
            <a:gdLst/>
            <a:ahLst/>
            <a:cxnLst/>
            <a:rect r="r" b="b" t="t" l="l"/>
            <a:pathLst>
              <a:path h="187325" w="187325">
                <a:moveTo>
                  <a:pt x="0" y="0"/>
                </a:moveTo>
                <a:lnTo>
                  <a:pt x="187325" y="0"/>
                </a:lnTo>
                <a:lnTo>
                  <a:pt x="187325" y="187325"/>
                </a:lnTo>
                <a:lnTo>
                  <a:pt x="0" y="18732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1028700" y="6075190"/>
            <a:ext cx="187325" cy="187325"/>
          </a:xfrm>
          <a:custGeom>
            <a:avLst/>
            <a:gdLst/>
            <a:ahLst/>
            <a:cxnLst/>
            <a:rect r="r" b="b" t="t" l="l"/>
            <a:pathLst>
              <a:path h="187325" w="187325">
                <a:moveTo>
                  <a:pt x="0" y="0"/>
                </a:moveTo>
                <a:lnTo>
                  <a:pt x="187325" y="0"/>
                </a:lnTo>
                <a:lnTo>
                  <a:pt x="187325" y="187325"/>
                </a:lnTo>
                <a:lnTo>
                  <a:pt x="0" y="18732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12110350" y="0"/>
            <a:ext cx="6177650" cy="10300770"/>
          </a:xfrm>
          <a:custGeom>
            <a:avLst/>
            <a:gdLst/>
            <a:ahLst/>
            <a:cxnLst/>
            <a:rect r="r" b="b" t="t" l="l"/>
            <a:pathLst>
              <a:path h="10300770" w="6177650">
                <a:moveTo>
                  <a:pt x="0" y="0"/>
                </a:moveTo>
                <a:lnTo>
                  <a:pt x="6177650" y="0"/>
                </a:lnTo>
                <a:lnTo>
                  <a:pt x="6177650" y="10300770"/>
                </a:lnTo>
                <a:lnTo>
                  <a:pt x="0" y="1030077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9555" t="0" r="-2149" b="0"/>
            </a:stretch>
          </a:blipFill>
        </p:spPr>
      </p:sp>
      <p:sp>
        <p:nvSpPr>
          <p:cNvPr name="TextBox 7" id="7"/>
          <p:cNvSpPr txBox="true"/>
          <p:nvPr/>
        </p:nvSpPr>
        <p:spPr>
          <a:xfrm rot="0">
            <a:off x="666750" y="1489855"/>
            <a:ext cx="3589385" cy="84836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6399"/>
              </a:lnSpc>
            </a:pPr>
            <a:r>
              <a:rPr lang="en-US" sz="6399">
                <a:solidFill>
                  <a:srgbClr val="1D2737"/>
                </a:solidFill>
                <a:latin typeface="Roca Two"/>
                <a:ea typeface="Roca Two"/>
                <a:cs typeface="Roca Two"/>
                <a:sym typeface="Roca Two"/>
              </a:rPr>
              <a:t> T</a:t>
            </a:r>
            <a:r>
              <a:rPr lang="en-US" sz="6399">
                <a:solidFill>
                  <a:srgbClr val="1D2737"/>
                </a:solidFill>
                <a:latin typeface="Roca Two"/>
                <a:ea typeface="Roca Two"/>
                <a:cs typeface="Roca Two"/>
                <a:sym typeface="Roca Two"/>
              </a:rPr>
              <a:t>esting 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1431448" y="3224040"/>
            <a:ext cx="10153571" cy="89598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3640"/>
              </a:lnSpc>
            </a:pPr>
            <a:r>
              <a:rPr lang="en-US" sz="2600" spc="52">
                <a:solidFill>
                  <a:srgbClr val="1D2737"/>
                </a:solidFill>
                <a:latin typeface="Be Vietnam"/>
                <a:ea typeface="Be Vietnam"/>
                <a:cs typeface="Be Vietnam"/>
                <a:sym typeface="Be Vietnam"/>
              </a:rPr>
              <a:t>Using real data from Abu Zahr</a:t>
            </a:r>
            <a:r>
              <a:rPr lang="en-US" sz="2600" spc="52">
                <a:solidFill>
                  <a:srgbClr val="1D2737"/>
                </a:solidFill>
                <a:latin typeface="Be Vietnam"/>
                <a:ea typeface="Be Vietnam"/>
                <a:cs typeface="Be Vietnam"/>
                <a:sym typeface="Be Vietnam"/>
              </a:rPr>
              <a:t>a Company relating to products and inventory.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1431448" y="4622628"/>
            <a:ext cx="9859306" cy="89598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3640"/>
              </a:lnSpc>
            </a:pPr>
            <a:r>
              <a:rPr lang="en-US" sz="2600" spc="52">
                <a:solidFill>
                  <a:srgbClr val="1D2737"/>
                </a:solidFill>
                <a:latin typeface="Be Vietnam"/>
                <a:ea typeface="Be Vietnam"/>
                <a:cs typeface="Be Vietnam"/>
                <a:sym typeface="Be Vietnam"/>
              </a:rPr>
              <a:t>Imp</a:t>
            </a:r>
            <a:r>
              <a:rPr lang="en-US" sz="2600" spc="52">
                <a:solidFill>
                  <a:srgbClr val="1D2737"/>
                </a:solidFill>
                <a:latin typeface="Be Vietnam"/>
                <a:ea typeface="Be Vietnam"/>
                <a:cs typeface="Be Vietnam"/>
                <a:sym typeface="Be Vietnam"/>
              </a:rPr>
              <a:t>lementing operational scenarios within the Odoo system.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1431448" y="5840240"/>
            <a:ext cx="10678903" cy="89598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3640"/>
              </a:lnSpc>
            </a:pPr>
            <a:r>
              <a:rPr lang="en-US" sz="2600" spc="52">
                <a:solidFill>
                  <a:srgbClr val="1D2737"/>
                </a:solidFill>
                <a:latin typeface="Be Vietnam"/>
                <a:ea typeface="Be Vietnam"/>
                <a:cs typeface="Be Vietnam"/>
                <a:sym typeface="Be Vietnam"/>
              </a:rPr>
              <a:t>n8</a:t>
            </a:r>
            <a:r>
              <a:rPr lang="en-US" sz="2600" spc="52">
                <a:solidFill>
                  <a:srgbClr val="1D2737"/>
                </a:solidFill>
                <a:latin typeface="Be Vietnam"/>
                <a:ea typeface="Be Vietnam"/>
                <a:cs typeface="Be Vietnam"/>
                <a:sym typeface="Be Vietnam"/>
              </a:rPr>
              <a:t>n testing to ensure that sales and inventory data are automated and updated automatically.</a:t>
            </a:r>
          </a:p>
        </p:txBody>
      </p:sp>
    </p:spTree>
  </p:cSld>
  <p:clrMapOvr>
    <a:masterClrMapping/>
  </p:clrMapOvr>
</p:sld>
</file>

<file path=ppt/slides/slide4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D9D9D9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AutoShape 2" id="2"/>
          <p:cNvSpPr/>
          <p:nvPr/>
        </p:nvSpPr>
        <p:spPr>
          <a:xfrm flipV="true">
            <a:off x="666750" y="666750"/>
            <a:ext cx="11222624" cy="0"/>
          </a:xfrm>
          <a:prstGeom prst="line">
            <a:avLst/>
          </a:prstGeom>
          <a:ln cap="flat" w="28575">
            <a:solidFill>
              <a:srgbClr val="1D2737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3" id="3"/>
          <p:cNvSpPr/>
          <p:nvPr/>
        </p:nvSpPr>
        <p:spPr>
          <a:xfrm flipH="false" flipV="false" rot="0">
            <a:off x="1028700" y="3458990"/>
            <a:ext cx="187325" cy="187325"/>
          </a:xfrm>
          <a:custGeom>
            <a:avLst/>
            <a:gdLst/>
            <a:ahLst/>
            <a:cxnLst/>
            <a:rect r="r" b="b" t="t" l="l"/>
            <a:pathLst>
              <a:path h="187325" w="187325">
                <a:moveTo>
                  <a:pt x="0" y="0"/>
                </a:moveTo>
                <a:lnTo>
                  <a:pt x="187325" y="0"/>
                </a:lnTo>
                <a:lnTo>
                  <a:pt x="187325" y="187325"/>
                </a:lnTo>
                <a:lnTo>
                  <a:pt x="0" y="18732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028700" y="5237163"/>
            <a:ext cx="187325" cy="187325"/>
          </a:xfrm>
          <a:custGeom>
            <a:avLst/>
            <a:gdLst/>
            <a:ahLst/>
            <a:cxnLst/>
            <a:rect r="r" b="b" t="t" l="l"/>
            <a:pathLst>
              <a:path h="187325" w="187325">
                <a:moveTo>
                  <a:pt x="0" y="0"/>
                </a:moveTo>
                <a:lnTo>
                  <a:pt x="187325" y="0"/>
                </a:lnTo>
                <a:lnTo>
                  <a:pt x="187325" y="187325"/>
                </a:lnTo>
                <a:lnTo>
                  <a:pt x="0" y="18732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12395412" y="0"/>
            <a:ext cx="5892588" cy="10287000"/>
          </a:xfrm>
          <a:custGeom>
            <a:avLst/>
            <a:gdLst/>
            <a:ahLst/>
            <a:cxnLst/>
            <a:rect r="r" b="b" t="t" l="l"/>
            <a:pathLst>
              <a:path h="10287000" w="5892588">
                <a:moveTo>
                  <a:pt x="0" y="0"/>
                </a:moveTo>
                <a:lnTo>
                  <a:pt x="5892588" y="0"/>
                </a:lnTo>
                <a:lnTo>
                  <a:pt x="5892588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6760" t="0" r="-9623" b="0"/>
            </a:stretch>
          </a:blipFill>
        </p:spPr>
      </p:sp>
      <p:sp>
        <p:nvSpPr>
          <p:cNvPr name="TextBox 6" id="6"/>
          <p:cNvSpPr txBox="true"/>
          <p:nvPr/>
        </p:nvSpPr>
        <p:spPr>
          <a:xfrm rot="0">
            <a:off x="666750" y="1489855"/>
            <a:ext cx="8477250" cy="84836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6399"/>
              </a:lnSpc>
            </a:pPr>
            <a:r>
              <a:rPr lang="en-US" sz="6399">
                <a:solidFill>
                  <a:srgbClr val="1D2737"/>
                </a:solidFill>
                <a:latin typeface="Roca Two"/>
                <a:ea typeface="Roca Two"/>
                <a:cs typeface="Roca Two"/>
                <a:sym typeface="Roca Two"/>
              </a:rPr>
              <a:t> Evaluation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1431448" y="3204990"/>
            <a:ext cx="10153571" cy="10572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4200"/>
              </a:lnSpc>
            </a:pPr>
            <a:r>
              <a:rPr lang="en-US" sz="3000" spc="60">
                <a:solidFill>
                  <a:srgbClr val="1D2737"/>
                </a:solidFill>
                <a:latin typeface="Be Vietnam"/>
                <a:ea typeface="Be Vietnam"/>
                <a:cs typeface="Be Vietnam"/>
                <a:sym typeface="Be Vietnam"/>
              </a:rPr>
              <a:t>The dashboard displayed</a:t>
            </a:r>
            <a:r>
              <a:rPr lang="en-US" sz="3000" spc="60">
                <a:solidFill>
                  <a:srgbClr val="1D2737"/>
                </a:solidFill>
                <a:latin typeface="Be Vietnam"/>
                <a:ea typeface="Be Vietnam"/>
                <a:cs typeface="Be Vietnam"/>
                <a:sym typeface="Be Vietnam"/>
              </a:rPr>
              <a:t> analytical results reflecting actual changes in sales and inventory.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1431448" y="5076825"/>
            <a:ext cx="9859306" cy="15906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4200"/>
              </a:lnSpc>
            </a:pPr>
            <a:r>
              <a:rPr lang="en-US" sz="3000" spc="60">
                <a:solidFill>
                  <a:srgbClr val="1D2737"/>
                </a:solidFill>
                <a:latin typeface="Be Vietnam"/>
                <a:ea typeface="Be Vietnam"/>
                <a:cs typeface="Be Vietnam"/>
                <a:sym typeface="Be Vietnam"/>
              </a:rPr>
              <a:t>Th</a:t>
            </a:r>
            <a:r>
              <a:rPr lang="en-US" sz="3000" spc="60">
                <a:solidFill>
                  <a:srgbClr val="1D2737"/>
                </a:solidFill>
                <a:latin typeface="Be Vietnam"/>
                <a:ea typeface="Be Vietnam"/>
                <a:cs typeface="Be Vietnam"/>
                <a:sym typeface="Be Vietnam"/>
              </a:rPr>
              <a:t>e results contributed to evaluating the system's accuracy and efficiency in supporting decision-making.</a:t>
            </a:r>
          </a:p>
        </p:txBody>
      </p:sp>
    </p:spTree>
  </p:cSld>
  <p:clrMapOvr>
    <a:masterClrMapping/>
  </p:clrMapOvr>
</p:sld>
</file>

<file path=ppt/slides/slide4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D9D9D9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AutoShape 2" id="2"/>
          <p:cNvSpPr/>
          <p:nvPr/>
        </p:nvSpPr>
        <p:spPr>
          <a:xfrm rot="5400000">
            <a:off x="947290" y="6860683"/>
            <a:ext cx="6843109" cy="0"/>
          </a:xfrm>
          <a:prstGeom prst="line">
            <a:avLst/>
          </a:prstGeom>
          <a:ln cap="rnd" w="9525">
            <a:solidFill>
              <a:srgbClr val="1D2737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3" id="3"/>
          <p:cNvSpPr/>
          <p:nvPr/>
        </p:nvSpPr>
        <p:spPr>
          <a:xfrm rot="0">
            <a:off x="0" y="3443891"/>
            <a:ext cx="18246628" cy="0"/>
          </a:xfrm>
          <a:prstGeom prst="line">
            <a:avLst/>
          </a:prstGeom>
          <a:ln cap="rnd" w="9525">
            <a:solidFill>
              <a:srgbClr val="1D2737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4" id="4"/>
          <p:cNvSpPr/>
          <p:nvPr/>
        </p:nvSpPr>
        <p:spPr>
          <a:xfrm rot="5400000">
            <a:off x="5243715" y="7053476"/>
            <a:ext cx="7228694" cy="0"/>
          </a:xfrm>
          <a:prstGeom prst="line">
            <a:avLst/>
          </a:prstGeom>
          <a:ln cap="rnd" w="9525">
            <a:solidFill>
              <a:srgbClr val="1D2737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5" id="5"/>
          <p:cNvSpPr/>
          <p:nvPr/>
        </p:nvSpPr>
        <p:spPr>
          <a:xfrm rot="5400000">
            <a:off x="10172548" y="6860683"/>
            <a:ext cx="6843109" cy="0"/>
          </a:xfrm>
          <a:prstGeom prst="line">
            <a:avLst/>
          </a:prstGeom>
          <a:ln cap="rnd" w="9525">
            <a:solidFill>
              <a:srgbClr val="1D2737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6" id="6"/>
          <p:cNvSpPr/>
          <p:nvPr/>
        </p:nvSpPr>
        <p:spPr>
          <a:xfrm flipH="false" flipV="false" rot="0">
            <a:off x="1415955" y="4520216"/>
            <a:ext cx="1643201" cy="1643201"/>
          </a:xfrm>
          <a:custGeom>
            <a:avLst/>
            <a:gdLst/>
            <a:ahLst/>
            <a:cxnLst/>
            <a:rect r="r" b="b" t="t" l="l"/>
            <a:pathLst>
              <a:path h="1643201" w="1643201">
                <a:moveTo>
                  <a:pt x="0" y="0"/>
                </a:moveTo>
                <a:lnTo>
                  <a:pt x="1643202" y="0"/>
                </a:lnTo>
                <a:lnTo>
                  <a:pt x="1643202" y="1643202"/>
                </a:lnTo>
                <a:lnTo>
                  <a:pt x="0" y="1643202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5749464" y="4520216"/>
            <a:ext cx="1564388" cy="1511590"/>
          </a:xfrm>
          <a:custGeom>
            <a:avLst/>
            <a:gdLst/>
            <a:ahLst/>
            <a:cxnLst/>
            <a:rect r="r" b="b" t="t" l="l"/>
            <a:pathLst>
              <a:path h="1511590" w="1564388">
                <a:moveTo>
                  <a:pt x="0" y="0"/>
                </a:moveTo>
                <a:lnTo>
                  <a:pt x="1564388" y="0"/>
                </a:lnTo>
                <a:lnTo>
                  <a:pt x="1564388" y="1511591"/>
                </a:lnTo>
                <a:lnTo>
                  <a:pt x="0" y="1511591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10167750" y="4520216"/>
            <a:ext cx="1561248" cy="1561248"/>
          </a:xfrm>
          <a:custGeom>
            <a:avLst/>
            <a:gdLst/>
            <a:ahLst/>
            <a:cxnLst/>
            <a:rect r="r" b="b" t="t" l="l"/>
            <a:pathLst>
              <a:path h="1561248" w="1561248">
                <a:moveTo>
                  <a:pt x="0" y="0"/>
                </a:moveTo>
                <a:lnTo>
                  <a:pt x="1561248" y="0"/>
                </a:lnTo>
                <a:lnTo>
                  <a:pt x="1561248" y="1561248"/>
                </a:lnTo>
                <a:lnTo>
                  <a:pt x="0" y="1561248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14827020" y="4545045"/>
            <a:ext cx="2151730" cy="1511590"/>
          </a:xfrm>
          <a:custGeom>
            <a:avLst/>
            <a:gdLst/>
            <a:ahLst/>
            <a:cxnLst/>
            <a:rect r="r" b="b" t="t" l="l"/>
            <a:pathLst>
              <a:path h="1511590" w="2151730">
                <a:moveTo>
                  <a:pt x="0" y="0"/>
                </a:moveTo>
                <a:lnTo>
                  <a:pt x="2151730" y="0"/>
                </a:lnTo>
                <a:lnTo>
                  <a:pt x="2151730" y="1511590"/>
                </a:lnTo>
                <a:lnTo>
                  <a:pt x="0" y="1511590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10" id="10"/>
          <p:cNvSpPr txBox="true"/>
          <p:nvPr/>
        </p:nvSpPr>
        <p:spPr>
          <a:xfrm rot="0">
            <a:off x="14216310" y="6931012"/>
            <a:ext cx="3373149" cy="7235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2956"/>
              </a:lnSpc>
            </a:pPr>
            <a:r>
              <a:rPr lang="en-US" sz="2273" spc="45">
                <a:solidFill>
                  <a:srgbClr val="1D2737"/>
                </a:solidFill>
                <a:latin typeface="Be Vietnam"/>
                <a:ea typeface="Be Vietnam"/>
                <a:cs typeface="Be Vietnam"/>
                <a:sym typeface="Be Vietnam"/>
              </a:rPr>
              <a:t>E</a:t>
            </a:r>
            <a:r>
              <a:rPr lang="en-US" sz="2273" spc="45">
                <a:solidFill>
                  <a:srgbClr val="1D2737"/>
                </a:solidFill>
                <a:latin typeface="Be Vietnam"/>
                <a:ea typeface="Be Vietnam"/>
                <a:cs typeface="Be Vietnam"/>
                <a:sym typeface="Be Vietnam"/>
              </a:rPr>
              <a:t>nhancing the alert system </a:t>
            </a:r>
          </a:p>
        </p:txBody>
      </p:sp>
      <p:sp>
        <p:nvSpPr>
          <p:cNvPr name="TextBox 11" id="11"/>
          <p:cNvSpPr txBox="true"/>
          <p:nvPr/>
        </p:nvSpPr>
        <p:spPr>
          <a:xfrm rot="0">
            <a:off x="4926879" y="6931012"/>
            <a:ext cx="3373149" cy="7235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2956"/>
              </a:lnSpc>
            </a:pPr>
            <a:r>
              <a:rPr lang="en-US" sz="2273" spc="45">
                <a:solidFill>
                  <a:srgbClr val="1D2737"/>
                </a:solidFill>
                <a:latin typeface="Be Vietnam"/>
                <a:ea typeface="Be Vietnam"/>
                <a:cs typeface="Be Vietnam"/>
                <a:sym typeface="Be Vietnam"/>
              </a:rPr>
              <a:t>Ad</a:t>
            </a:r>
            <a:r>
              <a:rPr lang="en-US" sz="2273" spc="45">
                <a:solidFill>
                  <a:srgbClr val="1D2737"/>
                </a:solidFill>
                <a:latin typeface="Be Vietnam"/>
                <a:ea typeface="Be Vietnam"/>
                <a:cs typeface="Be Vietnam"/>
                <a:sym typeface="Be Vietnam"/>
              </a:rPr>
              <a:t>ding a specialized dashboard </a:t>
            </a:r>
          </a:p>
        </p:txBody>
      </p:sp>
      <p:sp>
        <p:nvSpPr>
          <p:cNvPr name="TextBox 12" id="12"/>
          <p:cNvSpPr txBox="true"/>
          <p:nvPr/>
        </p:nvSpPr>
        <p:spPr>
          <a:xfrm rot="0">
            <a:off x="9539508" y="6931012"/>
            <a:ext cx="3373149" cy="109507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2956"/>
              </a:lnSpc>
            </a:pPr>
            <a:r>
              <a:rPr lang="en-US" sz="2273" spc="45">
                <a:solidFill>
                  <a:srgbClr val="1D2737"/>
                </a:solidFill>
                <a:latin typeface="Be Vietnam"/>
                <a:ea typeface="Be Vietnam"/>
                <a:cs typeface="Be Vietnam"/>
                <a:sym typeface="Be Vietnam"/>
              </a:rPr>
              <a:t>Utilizing p</a:t>
            </a:r>
            <a:r>
              <a:rPr lang="en-US" sz="2273" spc="45">
                <a:solidFill>
                  <a:srgbClr val="1D2737"/>
                </a:solidFill>
                <a:latin typeface="Be Vietnam"/>
                <a:ea typeface="Be Vietnam"/>
                <a:cs typeface="Be Vietnam"/>
                <a:sym typeface="Be Vietnam"/>
              </a:rPr>
              <a:t>redictive analytics and artificial intelligence </a:t>
            </a:r>
          </a:p>
        </p:txBody>
      </p:sp>
      <p:sp>
        <p:nvSpPr>
          <p:cNvPr name="TextBox 13" id="13"/>
          <p:cNvSpPr txBox="true"/>
          <p:nvPr/>
        </p:nvSpPr>
        <p:spPr>
          <a:xfrm rot="0">
            <a:off x="526516" y="6931012"/>
            <a:ext cx="3373149" cy="109507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2956"/>
              </a:lnSpc>
            </a:pPr>
            <a:r>
              <a:rPr lang="en-US" sz="2273" spc="45">
                <a:solidFill>
                  <a:srgbClr val="1D2737"/>
                </a:solidFill>
                <a:latin typeface="Be Vietnam"/>
                <a:ea typeface="Be Vietnam"/>
                <a:cs typeface="Be Vietnam"/>
                <a:sym typeface="Be Vietnam"/>
              </a:rPr>
              <a:t>I</a:t>
            </a:r>
            <a:r>
              <a:rPr lang="en-US" sz="2273" spc="45">
                <a:solidFill>
                  <a:srgbClr val="1D2737"/>
                </a:solidFill>
                <a:latin typeface="Be Vietnam"/>
                <a:ea typeface="Be Vietnam"/>
                <a:cs typeface="Be Vietnam"/>
                <a:sym typeface="Be Vietnam"/>
              </a:rPr>
              <a:t>ntegrating the system with an e-commerce platform </a:t>
            </a:r>
          </a:p>
        </p:txBody>
      </p:sp>
      <p:sp>
        <p:nvSpPr>
          <p:cNvPr name="TextBox 14" id="14"/>
          <p:cNvSpPr txBox="true"/>
          <p:nvPr/>
        </p:nvSpPr>
        <p:spPr>
          <a:xfrm rot="0">
            <a:off x="2730426" y="1028700"/>
            <a:ext cx="12827148" cy="13525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10665"/>
              </a:lnSpc>
            </a:pPr>
            <a:r>
              <a:rPr lang="en-US" sz="8887">
                <a:solidFill>
                  <a:srgbClr val="1D2737"/>
                </a:solidFill>
                <a:latin typeface="Roca Two"/>
                <a:ea typeface="Roca Two"/>
                <a:cs typeface="Roca Two"/>
                <a:sym typeface="Roca Two"/>
              </a:rPr>
              <a:t>Future improvements</a:t>
            </a:r>
          </a:p>
        </p:txBody>
      </p:sp>
    </p:spTree>
  </p:cSld>
  <p:clrMapOvr>
    <a:masterClrMapping/>
  </p:clrMapOvr>
</p:sld>
</file>

<file path=ppt/slides/slide4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0"/>
            <a:ext cx="18288000" cy="10287000"/>
          </a:xfrm>
          <a:custGeom>
            <a:avLst/>
            <a:gdLst/>
            <a:ahLst/>
            <a:cxnLst/>
            <a:rect r="r" b="b" t="t" l="l"/>
            <a:pathLst>
              <a:path h="10287000" w="18288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grpSp>
        <p:nvGrpSpPr>
          <p:cNvPr name="Group 3" id="3"/>
          <p:cNvGrpSpPr/>
          <p:nvPr/>
        </p:nvGrpSpPr>
        <p:grpSpPr>
          <a:xfrm rot="0">
            <a:off x="-1130300" y="4057750"/>
            <a:ext cx="3086100" cy="2171499"/>
            <a:chOff x="0" y="0"/>
            <a:chExt cx="812800" cy="571917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812800" cy="571917"/>
            </a:xfrm>
            <a:custGeom>
              <a:avLst/>
              <a:gdLst/>
              <a:ahLst/>
              <a:cxnLst/>
              <a:rect r="r" b="b" t="t" l="l"/>
              <a:pathLst>
                <a:path h="571917" w="812800">
                  <a:moveTo>
                    <a:pt x="609600" y="0"/>
                  </a:moveTo>
                  <a:cubicBezTo>
                    <a:pt x="721824" y="0"/>
                    <a:pt x="812800" y="128028"/>
                    <a:pt x="812800" y="285959"/>
                  </a:cubicBezTo>
                  <a:cubicBezTo>
                    <a:pt x="812800" y="443889"/>
                    <a:pt x="721824" y="571917"/>
                    <a:pt x="609600" y="571917"/>
                  </a:cubicBezTo>
                  <a:lnTo>
                    <a:pt x="203200" y="571917"/>
                  </a:lnTo>
                  <a:cubicBezTo>
                    <a:pt x="90976" y="571917"/>
                    <a:pt x="0" y="443889"/>
                    <a:pt x="0" y="285959"/>
                  </a:cubicBezTo>
                  <a:cubicBezTo>
                    <a:pt x="0" y="128028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TextBox 5" id="5"/>
            <p:cNvSpPr txBox="true"/>
            <p:nvPr/>
          </p:nvSpPr>
          <p:spPr>
            <a:xfrm>
              <a:off x="0" y="-47625"/>
              <a:ext cx="812800" cy="619542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6" id="6"/>
          <p:cNvGrpSpPr/>
          <p:nvPr/>
        </p:nvGrpSpPr>
        <p:grpSpPr>
          <a:xfrm rot="0">
            <a:off x="16467343" y="4057750"/>
            <a:ext cx="3086100" cy="2171499"/>
            <a:chOff x="0" y="0"/>
            <a:chExt cx="812800" cy="571917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812800" cy="571917"/>
            </a:xfrm>
            <a:custGeom>
              <a:avLst/>
              <a:gdLst/>
              <a:ahLst/>
              <a:cxnLst/>
              <a:rect r="r" b="b" t="t" l="l"/>
              <a:pathLst>
                <a:path h="571917" w="812800">
                  <a:moveTo>
                    <a:pt x="609600" y="0"/>
                  </a:moveTo>
                  <a:cubicBezTo>
                    <a:pt x="721824" y="0"/>
                    <a:pt x="812800" y="128028"/>
                    <a:pt x="812800" y="285959"/>
                  </a:cubicBezTo>
                  <a:cubicBezTo>
                    <a:pt x="812800" y="443889"/>
                    <a:pt x="721824" y="571917"/>
                    <a:pt x="609600" y="571917"/>
                  </a:cubicBezTo>
                  <a:lnTo>
                    <a:pt x="203200" y="571917"/>
                  </a:lnTo>
                  <a:cubicBezTo>
                    <a:pt x="90976" y="571917"/>
                    <a:pt x="0" y="443889"/>
                    <a:pt x="0" y="285959"/>
                  </a:cubicBezTo>
                  <a:cubicBezTo>
                    <a:pt x="0" y="128028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203240"/>
            </a:solidFill>
          </p:spPr>
        </p:sp>
        <p:sp>
          <p:nvSpPr>
            <p:cNvPr name="TextBox 8" id="8"/>
            <p:cNvSpPr txBox="true"/>
            <p:nvPr/>
          </p:nvSpPr>
          <p:spPr>
            <a:xfrm>
              <a:off x="0" y="-47625"/>
              <a:ext cx="812800" cy="619542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TextBox 9" id="9"/>
          <p:cNvSpPr txBox="true"/>
          <p:nvPr/>
        </p:nvSpPr>
        <p:spPr>
          <a:xfrm rot="0">
            <a:off x="2891734" y="4305400"/>
            <a:ext cx="12761693" cy="341948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13125"/>
              </a:lnSpc>
            </a:pPr>
            <a:r>
              <a:rPr lang="en-US" sz="13125">
                <a:solidFill>
                  <a:srgbClr val="1D2737"/>
                </a:solidFill>
                <a:latin typeface="Roca Two"/>
                <a:ea typeface="Roca Two"/>
                <a:cs typeface="Roca Two"/>
                <a:sym typeface="Roca Two"/>
              </a:rPr>
              <a:t>Thank you for listening</a:t>
            </a:r>
          </a:p>
        </p:txBody>
      </p:sp>
    </p:spTree>
  </p:cSld>
  <p:clrMapOvr>
    <a:masterClrMapping/>
  </p:clrMapOvr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D9D9D9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733353" y="763609"/>
            <a:ext cx="5076245" cy="8759781"/>
            <a:chOff x="0" y="0"/>
            <a:chExt cx="812800" cy="1402602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812800" cy="1402602"/>
            </a:xfrm>
            <a:custGeom>
              <a:avLst/>
              <a:gdLst/>
              <a:ahLst/>
              <a:cxnLst/>
              <a:rect r="r" b="b" t="t" l="l"/>
              <a:pathLst>
                <a:path h="1402602" w="812800">
                  <a:moveTo>
                    <a:pt x="45754" y="0"/>
                  </a:moveTo>
                  <a:lnTo>
                    <a:pt x="767046" y="0"/>
                  </a:lnTo>
                  <a:cubicBezTo>
                    <a:pt x="779181" y="0"/>
                    <a:pt x="790818" y="4820"/>
                    <a:pt x="799399" y="13401"/>
                  </a:cubicBezTo>
                  <a:cubicBezTo>
                    <a:pt x="807980" y="21981"/>
                    <a:pt x="812800" y="33619"/>
                    <a:pt x="812800" y="45754"/>
                  </a:cubicBezTo>
                  <a:lnTo>
                    <a:pt x="812800" y="1356848"/>
                  </a:lnTo>
                  <a:cubicBezTo>
                    <a:pt x="812800" y="1382117"/>
                    <a:pt x="792315" y="1402602"/>
                    <a:pt x="767046" y="1402602"/>
                  </a:cubicBezTo>
                  <a:lnTo>
                    <a:pt x="45754" y="1402602"/>
                  </a:lnTo>
                  <a:cubicBezTo>
                    <a:pt x="33619" y="1402602"/>
                    <a:pt x="21981" y="1397781"/>
                    <a:pt x="13401" y="1389201"/>
                  </a:cubicBezTo>
                  <a:cubicBezTo>
                    <a:pt x="4820" y="1380620"/>
                    <a:pt x="0" y="1368983"/>
                    <a:pt x="0" y="1356848"/>
                  </a:cubicBezTo>
                  <a:lnTo>
                    <a:pt x="0" y="45754"/>
                  </a:lnTo>
                  <a:cubicBezTo>
                    <a:pt x="0" y="33619"/>
                    <a:pt x="4820" y="21981"/>
                    <a:pt x="13401" y="13401"/>
                  </a:cubicBezTo>
                  <a:cubicBezTo>
                    <a:pt x="21981" y="4820"/>
                    <a:pt x="33619" y="0"/>
                    <a:pt x="45754" y="0"/>
                  </a:cubicBezTo>
                  <a:close/>
                </a:path>
              </a:pathLst>
            </a:custGeom>
            <a:blipFill>
              <a:blip r:embed="rId2"/>
              <a:stretch>
                <a:fillRect l="-1229" t="0" r="-1229" b="0"/>
              </a:stretch>
            </a:blipFill>
          </p:spPr>
        </p:sp>
      </p:grpSp>
      <p:sp>
        <p:nvSpPr>
          <p:cNvPr name="TextBox 4" id="4"/>
          <p:cNvSpPr txBox="true"/>
          <p:nvPr/>
        </p:nvSpPr>
        <p:spPr>
          <a:xfrm rot="0">
            <a:off x="9368154" y="788352"/>
            <a:ext cx="8156639" cy="9715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7679"/>
              </a:lnSpc>
              <a:spcBef>
                <a:spcPct val="0"/>
              </a:spcBef>
            </a:pPr>
            <a:r>
              <a:rPr lang="en-US" sz="6399" u="none">
                <a:solidFill>
                  <a:srgbClr val="1D2737"/>
                </a:solidFill>
                <a:latin typeface="Roca Two"/>
                <a:ea typeface="Roca Two"/>
                <a:cs typeface="Roca Two"/>
                <a:sym typeface="Roca Two"/>
              </a:rPr>
              <a:t>System Architecture</a:t>
            </a:r>
          </a:p>
        </p:txBody>
      </p:sp>
      <p:sp>
        <p:nvSpPr>
          <p:cNvPr name="TextBox 5" id="5"/>
          <p:cNvSpPr txBox="true"/>
          <p:nvPr/>
        </p:nvSpPr>
        <p:spPr>
          <a:xfrm rot="0">
            <a:off x="9144000" y="2964487"/>
            <a:ext cx="1630236" cy="11525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1">
              <a:lnSpc>
                <a:spcPts val="9000"/>
              </a:lnSpc>
              <a:spcBef>
                <a:spcPct val="0"/>
              </a:spcBef>
            </a:pPr>
            <a:r>
              <a:rPr lang="en-US" sz="7500">
                <a:solidFill>
                  <a:srgbClr val="1D2737"/>
                </a:solidFill>
                <a:latin typeface="Roca Two"/>
                <a:ea typeface="Roca Two"/>
                <a:cs typeface="Roca Two"/>
                <a:sym typeface="Roca Two"/>
              </a:rPr>
              <a:t>0</a:t>
            </a:r>
            <a:r>
              <a:rPr lang="en-US" sz="7500" u="none">
                <a:solidFill>
                  <a:srgbClr val="1D2737"/>
                </a:solidFill>
                <a:latin typeface="Roca Two"/>
                <a:ea typeface="Roca Two"/>
                <a:cs typeface="Roca Two"/>
                <a:sym typeface="Roca Two"/>
              </a:rPr>
              <a:t>1</a:t>
            </a:r>
          </a:p>
        </p:txBody>
      </p:sp>
      <p:sp>
        <p:nvSpPr>
          <p:cNvPr name="TextBox 6" id="6"/>
          <p:cNvSpPr txBox="true"/>
          <p:nvPr/>
        </p:nvSpPr>
        <p:spPr>
          <a:xfrm rot="0">
            <a:off x="9144000" y="4760968"/>
            <a:ext cx="1630236" cy="11525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1">
              <a:lnSpc>
                <a:spcPts val="9000"/>
              </a:lnSpc>
              <a:spcBef>
                <a:spcPct val="0"/>
              </a:spcBef>
            </a:pPr>
            <a:r>
              <a:rPr lang="en-US" sz="7500">
                <a:solidFill>
                  <a:srgbClr val="1D2737"/>
                </a:solidFill>
                <a:latin typeface="Roca Two"/>
                <a:ea typeface="Roca Two"/>
                <a:cs typeface="Roca Two"/>
                <a:sym typeface="Roca Two"/>
              </a:rPr>
              <a:t>0</a:t>
            </a:r>
            <a:r>
              <a:rPr lang="en-US" sz="7500" u="none">
                <a:solidFill>
                  <a:srgbClr val="1D2737"/>
                </a:solidFill>
                <a:latin typeface="Roca Two"/>
                <a:ea typeface="Roca Two"/>
                <a:cs typeface="Roca Two"/>
                <a:sym typeface="Roca Two"/>
              </a:rPr>
              <a:t>2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9144000" y="6769242"/>
            <a:ext cx="1630236" cy="11525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1">
              <a:lnSpc>
                <a:spcPts val="9000"/>
              </a:lnSpc>
              <a:spcBef>
                <a:spcPct val="0"/>
              </a:spcBef>
            </a:pPr>
            <a:r>
              <a:rPr lang="en-US" sz="7500">
                <a:solidFill>
                  <a:srgbClr val="1D2737"/>
                </a:solidFill>
                <a:latin typeface="Roca Two"/>
                <a:ea typeface="Roca Two"/>
                <a:cs typeface="Roca Two"/>
                <a:sym typeface="Roca Two"/>
              </a:rPr>
              <a:t>0</a:t>
            </a:r>
            <a:r>
              <a:rPr lang="en-US" sz="7500" u="none">
                <a:solidFill>
                  <a:srgbClr val="1D2737"/>
                </a:solidFill>
                <a:latin typeface="Roca Two"/>
                <a:ea typeface="Roca Two"/>
                <a:cs typeface="Roca Two"/>
                <a:sym typeface="Roca Two"/>
              </a:rPr>
              <a:t>3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10774236" y="6788292"/>
            <a:ext cx="5986748" cy="10572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4200"/>
              </a:lnSpc>
            </a:pPr>
            <a:r>
              <a:rPr lang="en-US" sz="3000" spc="60">
                <a:solidFill>
                  <a:srgbClr val="1D2737"/>
                </a:solidFill>
                <a:latin typeface="Be Vietnam"/>
                <a:ea typeface="Be Vietnam"/>
                <a:cs typeface="Be Vietnam"/>
                <a:sym typeface="Be Vietnam"/>
              </a:rPr>
              <a:t>A</a:t>
            </a:r>
            <a:r>
              <a:rPr lang="en-US" sz="3000" spc="60">
                <a:solidFill>
                  <a:srgbClr val="1D2737"/>
                </a:solidFill>
                <a:latin typeface="Be Vietnam"/>
                <a:ea typeface="Be Vietnam"/>
                <a:cs typeface="Be Vietnam"/>
                <a:sym typeface="Be Vietnam"/>
              </a:rPr>
              <a:t>nalytics &amp; BI Layer – Power BI</a:t>
            </a:r>
          </a:p>
          <a:p>
            <a:pPr algn="l" marL="0" indent="0" lvl="0">
              <a:lnSpc>
                <a:spcPts val="4200"/>
              </a:lnSpc>
            </a:pPr>
          </a:p>
        </p:txBody>
      </p:sp>
      <p:sp>
        <p:nvSpPr>
          <p:cNvPr name="TextBox 9" id="9"/>
          <p:cNvSpPr txBox="true"/>
          <p:nvPr/>
        </p:nvSpPr>
        <p:spPr>
          <a:xfrm rot="0">
            <a:off x="10774236" y="4885915"/>
            <a:ext cx="7302894" cy="10572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4200"/>
              </a:lnSpc>
            </a:pPr>
            <a:r>
              <a:rPr lang="en-US" sz="3000" spc="60">
                <a:solidFill>
                  <a:srgbClr val="1D2737"/>
                </a:solidFill>
                <a:latin typeface="Be Vietnam"/>
                <a:ea typeface="Be Vietnam"/>
                <a:cs typeface="Be Vietnam"/>
                <a:sym typeface="Be Vietnam"/>
              </a:rPr>
              <a:t>A</a:t>
            </a:r>
            <a:r>
              <a:rPr lang="en-US" sz="3000" spc="60">
                <a:solidFill>
                  <a:srgbClr val="1D2737"/>
                </a:solidFill>
                <a:latin typeface="Be Vietnam"/>
                <a:ea typeface="Be Vietnam"/>
                <a:cs typeface="Be Vietnam"/>
                <a:sym typeface="Be Vietnam"/>
              </a:rPr>
              <a:t>utomation &amp; Integration Layer – n8n</a:t>
            </a:r>
          </a:p>
          <a:p>
            <a:pPr algn="l" marL="0" indent="0" lvl="0">
              <a:lnSpc>
                <a:spcPts val="4200"/>
              </a:lnSpc>
            </a:pPr>
            <a:r>
              <a:rPr lang="en-US" sz="3000" spc="60">
                <a:solidFill>
                  <a:srgbClr val="1D2737"/>
                </a:solidFill>
                <a:latin typeface="Be Vietnam"/>
                <a:ea typeface="Be Vietnam"/>
                <a:cs typeface="Be Vietnam"/>
                <a:sym typeface="Be Vietnam"/>
              </a:rPr>
              <a:t>.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10774236" y="3059737"/>
            <a:ext cx="6455720" cy="10572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4200"/>
              </a:lnSpc>
            </a:pPr>
            <a:r>
              <a:rPr lang="en-US" sz="3000" spc="60" u="none">
                <a:solidFill>
                  <a:srgbClr val="1D2737"/>
                </a:solidFill>
                <a:latin typeface="Be Vietnam"/>
                <a:ea typeface="Be Vietnam"/>
                <a:cs typeface="Be Vietnam"/>
                <a:sym typeface="Be Vietnam"/>
              </a:rPr>
              <a:t>Operational Layer – ERP (Odoo)</a:t>
            </a:r>
          </a:p>
          <a:p>
            <a:pPr algn="l" marL="0" indent="0" lvl="0">
              <a:lnSpc>
                <a:spcPts val="4200"/>
              </a:lnSpc>
            </a:pPr>
          </a:p>
        </p:txBody>
      </p:sp>
    </p:spTree>
  </p:cSld>
  <p:clrMapOvr>
    <a:masterClrMapping/>
  </p:clrMapOvr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D9D9D9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8243539" y="1375038"/>
            <a:ext cx="8627795" cy="7536925"/>
          </a:xfrm>
          <a:custGeom>
            <a:avLst/>
            <a:gdLst/>
            <a:ahLst/>
            <a:cxnLst/>
            <a:rect r="r" b="b" t="t" l="l"/>
            <a:pathLst>
              <a:path h="7536925" w="8627795">
                <a:moveTo>
                  <a:pt x="0" y="0"/>
                </a:moveTo>
                <a:lnTo>
                  <a:pt x="8627795" y="0"/>
                </a:lnTo>
                <a:lnTo>
                  <a:pt x="8627795" y="7536924"/>
                </a:lnTo>
                <a:lnTo>
                  <a:pt x="0" y="753692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TextBox 3" id="3"/>
          <p:cNvSpPr txBox="true"/>
          <p:nvPr/>
        </p:nvSpPr>
        <p:spPr>
          <a:xfrm rot="0">
            <a:off x="548463" y="1028700"/>
            <a:ext cx="5108885" cy="19431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7679"/>
              </a:lnSpc>
              <a:spcBef>
                <a:spcPct val="0"/>
              </a:spcBef>
            </a:pPr>
            <a:r>
              <a:rPr lang="en-US" sz="6399">
                <a:solidFill>
                  <a:srgbClr val="1D2737"/>
                </a:solidFill>
                <a:latin typeface="Roca Two"/>
                <a:ea typeface="Roca Two"/>
                <a:cs typeface="Roca Two"/>
                <a:sym typeface="Roca Two"/>
              </a:rPr>
              <a:t>ERP System With ODOO</a:t>
            </a:r>
          </a:p>
        </p:txBody>
      </p:sp>
    </p:spTree>
  </p:cSld>
  <p:clrMapOvr>
    <a:masterClrMapping/>
  </p:clrMapOvr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D9D9D9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1193543"/>
            <a:ext cx="18288000" cy="7899915"/>
          </a:xfrm>
          <a:custGeom>
            <a:avLst/>
            <a:gdLst/>
            <a:ahLst/>
            <a:cxnLst/>
            <a:rect r="r" b="b" t="t" l="l"/>
            <a:pathLst>
              <a:path h="7899915" w="18288000">
                <a:moveTo>
                  <a:pt x="0" y="0"/>
                </a:moveTo>
                <a:lnTo>
                  <a:pt x="18288000" y="0"/>
                </a:lnTo>
                <a:lnTo>
                  <a:pt x="18288000" y="7899914"/>
                </a:lnTo>
                <a:lnTo>
                  <a:pt x="0" y="789991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-167" b="0"/>
            </a:stretch>
          </a:blipFill>
        </p:spPr>
      </p:sp>
      <p:sp>
        <p:nvSpPr>
          <p:cNvPr name="TextBox 3" id="3"/>
          <p:cNvSpPr txBox="true"/>
          <p:nvPr/>
        </p:nvSpPr>
        <p:spPr>
          <a:xfrm rot="0">
            <a:off x="0" y="-66675"/>
            <a:ext cx="8937218" cy="103314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8319"/>
              </a:lnSpc>
            </a:pPr>
            <a:r>
              <a:rPr lang="en-US" sz="6399">
                <a:solidFill>
                  <a:srgbClr val="1D2737"/>
                </a:solidFill>
                <a:latin typeface="Roca Two"/>
                <a:ea typeface="Roca Two"/>
                <a:cs typeface="Roca Two"/>
                <a:sym typeface="Roca Two"/>
              </a:rPr>
              <a:t>Inventory Overview</a:t>
            </a:r>
          </a:p>
        </p:txBody>
      </p:sp>
    </p:spTree>
  </p:cSld>
  <p:clrMapOvr>
    <a:masterClrMapping/>
  </p:clrMapOvr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D9D9D9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219447" y="3417263"/>
            <a:ext cx="10271227" cy="5292447"/>
          </a:xfrm>
          <a:custGeom>
            <a:avLst/>
            <a:gdLst/>
            <a:ahLst/>
            <a:cxnLst/>
            <a:rect r="r" b="b" t="t" l="l"/>
            <a:pathLst>
              <a:path h="5292447" w="10271227">
                <a:moveTo>
                  <a:pt x="0" y="0"/>
                </a:moveTo>
                <a:lnTo>
                  <a:pt x="10271228" y="0"/>
                </a:lnTo>
                <a:lnTo>
                  <a:pt x="10271228" y="5292446"/>
                </a:lnTo>
                <a:lnTo>
                  <a:pt x="0" y="529244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-41169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028700" y="1577291"/>
            <a:ext cx="10652722" cy="1557961"/>
          </a:xfrm>
          <a:custGeom>
            <a:avLst/>
            <a:gdLst/>
            <a:ahLst/>
            <a:cxnLst/>
            <a:rect r="r" b="b" t="t" l="l"/>
            <a:pathLst>
              <a:path h="1557961" w="10652722">
                <a:moveTo>
                  <a:pt x="0" y="0"/>
                </a:moveTo>
                <a:lnTo>
                  <a:pt x="10652722" y="0"/>
                </a:lnTo>
                <a:lnTo>
                  <a:pt x="10652722" y="1557960"/>
                </a:lnTo>
                <a:lnTo>
                  <a:pt x="0" y="155796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TextBox 4" id="4"/>
          <p:cNvSpPr txBox="true"/>
          <p:nvPr/>
        </p:nvSpPr>
        <p:spPr>
          <a:xfrm rot="0">
            <a:off x="12231346" y="4657725"/>
            <a:ext cx="5828549" cy="9715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 marL="0" indent="0" lvl="0">
              <a:lnSpc>
                <a:spcPts val="7679"/>
              </a:lnSpc>
            </a:pPr>
            <a:r>
              <a:rPr lang="en-US" sz="6399">
                <a:solidFill>
                  <a:srgbClr val="1D2737"/>
                </a:solidFill>
                <a:latin typeface="Roca Two"/>
                <a:ea typeface="Roca Two"/>
                <a:cs typeface="Roca Two"/>
                <a:sym typeface="Roca Two"/>
              </a:rPr>
              <a:t>Warehouses</a:t>
            </a:r>
          </a:p>
        </p:txBody>
      </p:sp>
      <p:sp>
        <p:nvSpPr>
          <p:cNvPr name="AutoShape 5" id="5"/>
          <p:cNvSpPr/>
          <p:nvPr/>
        </p:nvSpPr>
        <p:spPr>
          <a:xfrm rot="0">
            <a:off x="12788936" y="1038225"/>
            <a:ext cx="4470364" cy="0"/>
          </a:xfrm>
          <a:prstGeom prst="line">
            <a:avLst/>
          </a:prstGeom>
          <a:ln cap="rnd" w="28575">
            <a:solidFill>
              <a:srgbClr val="272B37"/>
            </a:solidFill>
            <a:prstDash val="solid"/>
            <a:headEnd type="none" len="sm" w="sm"/>
            <a:tailEnd type="none" len="sm" w="sm"/>
          </a:ln>
        </p:spPr>
      </p:sp>
    </p:spTree>
  </p:cSld>
  <p:clrMapOvr>
    <a:masterClrMapping/>
  </p:clrMapOvr>
</p:sld>
</file>

<file path=ppt/slides/slide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D9D9D9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514350" y="1209733"/>
            <a:ext cx="17259300" cy="8823817"/>
          </a:xfrm>
          <a:custGeom>
            <a:avLst/>
            <a:gdLst/>
            <a:ahLst/>
            <a:cxnLst/>
            <a:rect r="r" b="b" t="t" l="l"/>
            <a:pathLst>
              <a:path h="8823817" w="17259300">
                <a:moveTo>
                  <a:pt x="0" y="0"/>
                </a:moveTo>
                <a:lnTo>
                  <a:pt x="17259300" y="0"/>
                </a:lnTo>
                <a:lnTo>
                  <a:pt x="17259300" y="8823817"/>
                </a:lnTo>
                <a:lnTo>
                  <a:pt x="0" y="8823817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TextBox 3" id="3"/>
          <p:cNvSpPr txBox="true"/>
          <p:nvPr/>
        </p:nvSpPr>
        <p:spPr>
          <a:xfrm rot="0">
            <a:off x="9525" y="-66675"/>
            <a:ext cx="9043115" cy="103314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8319"/>
              </a:lnSpc>
            </a:pPr>
            <a:r>
              <a:rPr lang="en-US" sz="6399">
                <a:solidFill>
                  <a:srgbClr val="1D2737"/>
                </a:solidFill>
                <a:latin typeface="Roca Two"/>
                <a:ea typeface="Roca Two"/>
                <a:cs typeface="Roca Two"/>
                <a:sym typeface="Roca Two"/>
              </a:rPr>
              <a:t>Inventory Operation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:description>Presentation - System Analytics</dc:description>
  <dc:identifier>DAG8LCKYee4</dc:identifier>
  <dcterms:modified xsi:type="dcterms:W3CDTF">2011-08-01T06:04:30Z</dcterms:modified>
  <cp:revision>1</cp:revision>
  <dc:title>Presentation - Graduation Project</dc:title>
</cp:coreProperties>
</file>