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40" r:id="rId15"/>
    <p:sldMasterId id="2147483864" r:id="rId16"/>
    <p:sldMasterId id="2147483876" r:id="rId17"/>
    <p:sldMasterId id="2147483888" r:id="rId18"/>
  </p:sldMasterIdLst>
  <p:notesMasterIdLst>
    <p:notesMasterId r:id="rId68"/>
  </p:notesMasterIdLst>
  <p:sldIdLst>
    <p:sldId id="264" r:id="rId19"/>
    <p:sldId id="298" r:id="rId20"/>
    <p:sldId id="270" r:id="rId21"/>
    <p:sldId id="265" r:id="rId22"/>
    <p:sldId id="300" r:id="rId23"/>
    <p:sldId id="267" r:id="rId24"/>
    <p:sldId id="268" r:id="rId25"/>
    <p:sldId id="269" r:id="rId26"/>
    <p:sldId id="312" r:id="rId27"/>
    <p:sldId id="284" r:id="rId28"/>
    <p:sldId id="271" r:id="rId29"/>
    <p:sldId id="272" r:id="rId30"/>
    <p:sldId id="273" r:id="rId31"/>
    <p:sldId id="274" r:id="rId32"/>
    <p:sldId id="275" r:id="rId33"/>
    <p:sldId id="258" r:id="rId34"/>
    <p:sldId id="259" r:id="rId35"/>
    <p:sldId id="260" r:id="rId36"/>
    <p:sldId id="261" r:id="rId37"/>
    <p:sldId id="276" r:id="rId38"/>
    <p:sldId id="277" r:id="rId39"/>
    <p:sldId id="262" r:id="rId40"/>
    <p:sldId id="263" r:id="rId41"/>
    <p:sldId id="285" r:id="rId42"/>
    <p:sldId id="279" r:id="rId43"/>
    <p:sldId id="280" r:id="rId44"/>
    <p:sldId id="319" r:id="rId45"/>
    <p:sldId id="320" r:id="rId46"/>
    <p:sldId id="322" r:id="rId47"/>
    <p:sldId id="321" r:id="rId48"/>
    <p:sldId id="323" r:id="rId49"/>
    <p:sldId id="324" r:id="rId50"/>
    <p:sldId id="289" r:id="rId51"/>
    <p:sldId id="291" r:id="rId52"/>
    <p:sldId id="313" r:id="rId53"/>
    <p:sldId id="310" r:id="rId54"/>
    <p:sldId id="299" r:id="rId55"/>
    <p:sldId id="286" r:id="rId56"/>
    <p:sldId id="292" r:id="rId57"/>
    <p:sldId id="293" r:id="rId58"/>
    <p:sldId id="304" r:id="rId59"/>
    <p:sldId id="297" r:id="rId60"/>
    <p:sldId id="317" r:id="rId61"/>
    <p:sldId id="316" r:id="rId62"/>
    <p:sldId id="311" r:id="rId63"/>
    <p:sldId id="295" r:id="rId64"/>
    <p:sldId id="309" r:id="rId65"/>
    <p:sldId id="314" r:id="rId66"/>
    <p:sldId id="308"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1866" y="-4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slide" Target="slides/slide37.xml"/><Relationship Id="rId63" Type="http://schemas.openxmlformats.org/officeDocument/2006/relationships/slide" Target="slides/slide45.xml"/><Relationship Id="rId68"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slide" Target="slides/slide35.xml"/><Relationship Id="rId58" Type="http://schemas.openxmlformats.org/officeDocument/2006/relationships/slide" Target="slides/slide40.xml"/><Relationship Id="rId66" Type="http://schemas.openxmlformats.org/officeDocument/2006/relationships/slide" Target="slides/slide48.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61" Type="http://schemas.openxmlformats.org/officeDocument/2006/relationships/slide" Target="slides/slide43.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3.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1071B-D12F-4CA9-AE06-728D2906869C}" type="datetimeFigureOut">
              <a:rPr lang="en-US" smtClean="0"/>
              <a:t>5/13/2014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3A2CEC-9671-4334-9532-2E6C0D3A9033}" type="slidenum">
              <a:rPr lang="en-US" smtClean="0"/>
              <a:t>‹#›</a:t>
            </a:fld>
            <a:endParaRPr lang="en-US" dirty="0"/>
          </a:p>
        </p:txBody>
      </p:sp>
    </p:spTree>
    <p:extLst>
      <p:ext uri="{BB962C8B-B14F-4D97-AF65-F5344CB8AC3E}">
        <p14:creationId xmlns:p14="http://schemas.microsoft.com/office/powerpoint/2010/main" val="3188768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DA1C06-6FBF-41AF-8491-61281CE19080}" type="slidenum">
              <a:rPr lang="ar-SA" smtClean="0">
                <a:solidFill>
                  <a:prstClr val="black"/>
                </a:solidFill>
              </a:rPr>
              <a:pPr/>
              <a:t>11</a:t>
            </a:fld>
            <a:endParaRPr lang="ar-SA" dirty="0">
              <a:solidFill>
                <a:prstClr val="black"/>
              </a:solidFill>
            </a:endParaRPr>
          </a:p>
        </p:txBody>
      </p:sp>
    </p:spTree>
    <p:extLst>
      <p:ext uri="{BB962C8B-B14F-4D97-AF65-F5344CB8AC3E}">
        <p14:creationId xmlns:p14="http://schemas.microsoft.com/office/powerpoint/2010/main" val="2104658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a:t>
            </a:r>
            <a:r>
              <a:rPr lang="en-US" dirty="0" err="1" smtClean="0"/>
              <a:t>arduino</a:t>
            </a:r>
            <a:r>
              <a:rPr lang="en-US" dirty="0" smtClean="0"/>
              <a:t> we can generate signal waveform</a:t>
            </a:r>
            <a:r>
              <a:rPr lang="en-US" baseline="0" dirty="0" smtClean="0"/>
              <a:t> with the desired duty cycle.</a:t>
            </a:r>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t>23</a:t>
            </a:fld>
            <a:endParaRPr lang="en-US" dirty="0"/>
          </a:p>
        </p:txBody>
      </p:sp>
    </p:spTree>
    <p:extLst>
      <p:ext uri="{BB962C8B-B14F-4D97-AF65-F5344CB8AC3E}">
        <p14:creationId xmlns:p14="http://schemas.microsoft.com/office/powerpoint/2010/main" val="3190137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هون حنحكي عن مواصفات الموتور الي استخدمناه</a:t>
            </a:r>
            <a:r>
              <a:rPr lang="ar-SY" baseline="0" dirty="0" smtClean="0"/>
              <a:t> </a:t>
            </a:r>
            <a:endParaRPr lang="en-US" dirty="0"/>
          </a:p>
        </p:txBody>
      </p:sp>
      <p:sp>
        <p:nvSpPr>
          <p:cNvPr id="4" name="Slide Number Placeholder 3"/>
          <p:cNvSpPr>
            <a:spLocks noGrp="1"/>
          </p:cNvSpPr>
          <p:nvPr>
            <p:ph type="sldNum" sz="quarter" idx="10"/>
          </p:nvPr>
        </p:nvSpPr>
        <p:spPr/>
        <p:txBody>
          <a:bodyPr/>
          <a:lstStyle/>
          <a:p>
            <a:fld id="{BBDA1C06-6FBF-41AF-8491-61281CE19080}" type="slidenum">
              <a:rPr lang="ar-SA" smtClean="0">
                <a:solidFill>
                  <a:prstClr val="black"/>
                </a:solidFill>
              </a:rPr>
              <a:pPr/>
              <a:t>34</a:t>
            </a:fld>
            <a:endParaRPr lang="ar-SA" dirty="0">
              <a:solidFill>
                <a:prstClr val="black"/>
              </a:solidFill>
            </a:endParaRPr>
          </a:p>
        </p:txBody>
      </p:sp>
    </p:spTree>
    <p:extLst>
      <p:ext uri="{BB962C8B-B14F-4D97-AF65-F5344CB8AC3E}">
        <p14:creationId xmlns:p14="http://schemas.microsoft.com/office/powerpoint/2010/main" val="281313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ar-SY" dirty="0" smtClean="0"/>
              <a:t>هون</a:t>
            </a:r>
            <a:r>
              <a:rPr lang="ar-SY" baseline="0" dirty="0" smtClean="0"/>
              <a:t> حنحكي انه احنا صممنا باب يمكننا من انه نجرب السيستم الي بنيناه حاولنا نوجد مسافة مناسبة للحركة للباب وصمننا السيستم وزمن البلسات بناء على هاي المسافة وممكن نحكي شوية تفاصيل عن تتصميمه </a:t>
            </a:r>
            <a:endParaRPr lang="en-US" dirty="0" smtClean="0"/>
          </a:p>
          <a:p>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450964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هون حنحكي كيف انه قدرنا نطبق هاد الكيرف بشكل عملي من خلال البلسات الي طلعناهم من الاوردوينو .. وحنحكي كل جزء كيف نتج معنا وحنكمل حكي بالسلايد</a:t>
            </a:r>
            <a:r>
              <a:rPr lang="ar-SY" baseline="0" dirty="0" smtClean="0"/>
              <a:t> الي بعدها </a:t>
            </a:r>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t>39</a:t>
            </a:fld>
            <a:endParaRPr lang="en-US" dirty="0"/>
          </a:p>
        </p:txBody>
      </p:sp>
    </p:spTree>
    <p:extLst>
      <p:ext uri="{BB962C8B-B14F-4D97-AF65-F5344CB8AC3E}">
        <p14:creationId xmlns:p14="http://schemas.microsoft.com/office/powerpoint/2010/main" val="3906003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هون</a:t>
            </a:r>
            <a:r>
              <a:rPr lang="ar-SY" baseline="0" dirty="0" smtClean="0"/>
              <a:t> بدنا نشرح انه كيف قدرنا نحقق هاد الكيرف بشكل عملي من خلال انه اتحكمنا بالتسارع وخلينا الموتور يتباطئ والباب يوقف بالاخر.. وازا بنعرف المسافة الي بفتحها الباب الي صممناه بكون احسن مشان نحكي بالزبط اكم المسافة الي اشتغلنا عليها . </a:t>
            </a:r>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t>41</a:t>
            </a:fld>
            <a:endParaRPr lang="en-US" dirty="0"/>
          </a:p>
        </p:txBody>
      </p:sp>
    </p:spTree>
    <p:extLst>
      <p:ext uri="{BB962C8B-B14F-4D97-AF65-F5344CB8AC3E}">
        <p14:creationId xmlns:p14="http://schemas.microsoft.com/office/powerpoint/2010/main" val="3283490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Y" dirty="0" smtClean="0"/>
              <a:t>هون حنحكي كيف انه قدرنا نطبق هاد الكيرف بشكل عملي من خلال البلسات الي طلعناهم من الاوردوينو .. وحنحكي كل جزء كيف نتج معنا وحنكمل حكي بالسلايد</a:t>
            </a:r>
            <a:r>
              <a:rPr lang="ar-SY" baseline="0" dirty="0" smtClean="0"/>
              <a:t> الي بعدها </a:t>
            </a:r>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3906003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 the other hand we have a future work plan to improve our system, first by using a sensor to check the status of the door before applying the user’s order, and then by making the system send a message  to the user  to confirm the success of the process, this will require the use of a GSM module that will take instructions from the microcontroller to send messages to the user mobile, another thing we plan to do is to give the user the option to control the system either by entering the password then the controlling number or by sending a message to the system to give the required order.</a:t>
            </a:r>
          </a:p>
          <a:p>
            <a:endParaRPr lang="en-US" dirty="0"/>
          </a:p>
        </p:txBody>
      </p:sp>
      <p:sp>
        <p:nvSpPr>
          <p:cNvPr id="4" name="Slide Number Placeholder 3"/>
          <p:cNvSpPr>
            <a:spLocks noGrp="1"/>
          </p:cNvSpPr>
          <p:nvPr>
            <p:ph type="sldNum" sz="quarter" idx="10"/>
          </p:nvPr>
        </p:nvSpPr>
        <p:spPr/>
        <p:txBody>
          <a:bodyPr/>
          <a:lstStyle/>
          <a:p>
            <a:fld id="{5F3A2CEC-9671-4334-9532-2E6C0D3A9033}" type="slidenum">
              <a:rPr lang="en-US" smtClean="0"/>
              <a:t>49</a:t>
            </a:fld>
            <a:endParaRPr lang="en-US" dirty="0"/>
          </a:p>
        </p:txBody>
      </p:sp>
    </p:spTree>
    <p:extLst>
      <p:ext uri="{BB962C8B-B14F-4D97-AF65-F5344CB8AC3E}">
        <p14:creationId xmlns:p14="http://schemas.microsoft.com/office/powerpoint/2010/main" val="25488567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1590898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7599140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27949436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20674672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871362739"/>
      </p:ext>
    </p:extLst>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603560281"/>
      </p:ext>
    </p:extLst>
  </p:cSld>
  <p:clrMapOvr>
    <a:overrideClrMapping bg1="dk1" tx1="lt1" bg2="dk2" tx2="lt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34246586"/>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987200351"/>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3112226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85877768"/>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887978644"/>
      </p:ext>
    </p:extLst>
  </p:cSld>
  <p:clrMapOvr>
    <a:overrideClrMapping bg1="dk1" tx1="lt1" bg2="dk2" tx2="lt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61815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0603117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1219652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406366659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89555581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903596089"/>
      </p:ext>
    </p:extLst>
  </p:cSld>
  <p:clrMapOvr>
    <a:overrideClrMapping bg1="dk1" tx1="lt1" bg2="dk2" tx2="lt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382801376"/>
      </p:ext>
    </p:extLst>
  </p:cSld>
  <p:clrMapOvr>
    <a:overrideClrMapping bg1="dk1" tx1="lt1" bg2="dk2" tx2="lt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82483561"/>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232577401"/>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419649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4231202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077045101"/>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117738986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853364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1123499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264507718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311137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811365598"/>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959730565"/>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80125352"/>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188481377"/>
      </p:ext>
    </p:extLst>
  </p:cSld>
  <p:clrMapOvr>
    <a:overrideClrMapping bg1="dk1" tx1="lt1" bg2="dk2" tx2="lt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0245213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3216058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39005266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743083226"/>
      </p:ext>
    </p:extLst>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2822606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394543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251911725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47683332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550901189"/>
      </p:ext>
    </p:extLst>
  </p:cSld>
  <p:clrMapOvr>
    <a:overrideClrMapping bg1="dk1" tx1="lt1" bg2="dk2" tx2="lt2" accent1="accent1" accent2="accent2" accent3="accent3" accent4="accent4" accent5="accent5" accent6="accent6" hlink="hlink" folHlink="folHlink"/>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46807687"/>
      </p:ext>
    </p:extLst>
  </p:cSld>
  <p:clrMapOvr>
    <a:overrideClrMapping bg1="dk1" tx1="lt1" bg2="dk2" tx2="lt2" accent1="accent1" accent2="accent2" accent3="accent3" accent4="accent4" accent5="accent5" accent6="accent6" hlink="hlink" folHlink="folHlink"/>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89432801"/>
      </p:ext>
    </p:extLst>
  </p:cSld>
  <p:clrMapOvr>
    <a:overrideClrMapping bg1="lt1" tx1="dk1" bg2="lt2" tx2="dk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259756106"/>
      </p:ext>
    </p:extLst>
  </p:cSld>
  <p:clrMapOvr>
    <a:overrideClrMapping bg1="dk1" tx1="lt1" bg2="dk2" tx2="lt2" accent1="accent1" accent2="accent2" accent3="accent3" accent4="accent4" accent5="accent5" accent6="accent6" hlink="hlink" folHlink="folHlink"/>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36441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713273575"/>
      </p:ext>
    </p:extLst>
  </p:cSld>
  <p:clrMapOvr>
    <a:overrideClrMapping bg1="dk1" tx1="lt1" bg2="dk2" tx2="lt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280811"/>
      </p:ext>
    </p:extLst>
  </p:cSld>
  <p:clrMapOvr>
    <a:overrideClrMapping bg1="lt1" tx1="dk1" bg2="lt2" tx2="dk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451752136"/>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34303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7803494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93969366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04126025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937796923"/>
      </p:ext>
    </p:extLst>
  </p:cSld>
  <p:clrMapOvr>
    <a:overrideClrMapping bg1="dk1" tx1="lt1" bg2="dk2" tx2="lt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234447177"/>
      </p:ext>
    </p:extLst>
  </p:cSld>
  <p:clrMapOvr>
    <a:overrideClrMapping bg1="dk1" tx1="lt1" bg2="dk2" tx2="lt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98068065"/>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80413014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538150624"/>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8251782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48417281"/>
      </p:ext>
    </p:extLst>
  </p:cSld>
  <p:clrMapOvr>
    <a:overrideClrMapping bg1="lt1" tx1="dk1" bg2="lt2" tx2="dk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965724512"/>
      </p:ext>
    </p:extLst>
  </p:cSld>
  <p:clrMapOvr>
    <a:overrideClrMapping bg1="dk1" tx1="lt1" bg2="dk2" tx2="lt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1812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5000627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405531940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10415619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03211455"/>
      </p:ext>
    </p:extLst>
  </p:cSld>
  <p:clrMapOvr>
    <a:overrideClrMapping bg1="dk1" tx1="lt1" bg2="dk2" tx2="lt2" accent1="accent1" accent2="accent2" accent3="accent3" accent4="accent4" accent5="accent5" accent6="accent6" hlink="hlink" folHlink="folHlink"/>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88200159"/>
      </p:ext>
    </p:extLst>
  </p:cSld>
  <p:clrMapOvr>
    <a:overrideClrMapping bg1="dk1" tx1="lt1" bg2="dk2" tx2="lt2" accent1="accent1" accent2="accent2" accent3="accent3" accent4="accent4" accent5="accent5" accent6="accent6" hlink="hlink" folHlink="folHlink"/>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8915549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46598202"/>
      </p:ext>
    </p:extLst>
  </p:cSld>
  <p:clrMapOvr>
    <a:overrideClrMapping bg1="lt1" tx1="dk1" bg2="lt2" tx2="dk2" accent1="accent1" accent2="accent2" accent3="accent3" accent4="accent4" accent5="accent5" accent6="accent6" hlink="hlink" folHlink="folHlink"/>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463236374"/>
      </p:ext>
    </p:extLst>
  </p:cSld>
  <p:clrMapOvr>
    <a:overrideClrMapping bg1="dk1" tx1="lt1" bg2="dk2" tx2="lt2" accent1="accent1" accent2="accent2" accent3="accent3" accent4="accent4" accent5="accent5" accent6="accent6" hlink="hlink" folHlink="folHlink"/>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6059971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84742114"/>
      </p:ext>
    </p:extLst>
  </p:cSld>
  <p:clrMapOvr>
    <a:overrideClrMapping bg1="lt1" tx1="dk1" bg2="lt2" tx2="dk2" accent1="accent1" accent2="accent2" accent3="accent3" accent4="accent4" accent5="accent5" accent6="accent6" hlink="hlink" folHlink="folHlink"/>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12762918"/>
      </p:ext>
    </p:extLst>
  </p:cSld>
  <p:clrMapOvr>
    <a:overrideClrMapping bg1="dk1" tx1="lt1" bg2="dk2" tx2="lt2" accent1="accent1" accent2="accent2" accent3="accent3" accent4="accent4" accent5="accent5" accent6="accent6" hlink="hlink" folHlink="folHlink"/>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2610560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2957351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233761629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21573842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935322987"/>
      </p:ext>
    </p:extLst>
  </p:cSld>
  <p:clrMapOvr>
    <a:overrideClrMapping bg1="dk1" tx1="lt1" bg2="dk2" tx2="lt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580197675"/>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997727873"/>
      </p:ext>
    </p:extLst>
  </p:cSld>
  <p:clrMapOvr>
    <a:overrideClrMapping bg1="dk1" tx1="lt1" bg2="dk2" tx2="lt2" accent1="accent1" accent2="accent2" accent3="accent3" accent4="accent4" accent5="accent5" accent6="accent6" hlink="hlink" folHlink="folHlink"/>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64636418"/>
      </p:ext>
    </p:extLst>
  </p:cSld>
  <p:clrMapOvr>
    <a:overrideClrMapping bg1="lt1" tx1="dk1" bg2="lt2" tx2="dk2" accent1="accent1" accent2="accent2" accent3="accent3" accent4="accent4" accent5="accent5" accent6="accent6" hlink="hlink" folHlink="folHlink"/>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901612834"/>
      </p:ext>
    </p:extLst>
  </p:cSld>
  <p:clrMapOvr>
    <a:overrideClrMapping bg1="dk1" tx1="lt1" bg2="dk2" tx2="lt2" accent1="accent1" accent2="accent2" accent3="accent3" accent4="accent4" accent5="accent5" accent6="accent6" hlink="hlink" folHlink="folHlink"/>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64165949"/>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09271770"/>
      </p:ext>
    </p:extLst>
  </p:cSld>
  <p:clrMapOvr>
    <a:overrideClrMapping bg1="lt1" tx1="dk1" bg2="lt2" tx2="dk2" accent1="accent1" accent2="accent2" accent3="accent3" accent4="accent4" accent5="accent5" accent6="accent6" hlink="hlink" folHlink="folHlink"/>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92186141"/>
      </p:ext>
    </p:extLst>
  </p:cSld>
  <p:clrMapOvr>
    <a:overrideClrMapping bg1="dk1" tx1="lt1" bg2="dk2" tx2="lt2" accent1="accent1" accent2="accent2" accent3="accent3" accent4="accent4" accent5="accent5" accent6="accent6" hlink="hlink" folHlink="folHlink"/>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0109237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7729742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45725965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59260454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82183935"/>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4756689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875061184"/>
      </p:ext>
    </p:extLst>
  </p:cSld>
  <p:clrMapOvr>
    <a:overrideClrMapping bg1="dk1" tx1="lt1" bg2="dk2" tx2="lt2" accent1="accent1" accent2="accent2" accent3="accent3" accent4="accent4" accent5="accent5" accent6="accent6" hlink="hlink" folHlink="folHlink"/>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70575951"/>
      </p:ext>
    </p:extLst>
  </p:cSld>
  <p:clrMapOvr>
    <a:overrideClrMapping bg1="lt1" tx1="dk1" bg2="lt2" tx2="dk2" accent1="accent1" accent2="accent2" accent3="accent3" accent4="accent4" accent5="accent5" accent6="accent6" hlink="hlink" folHlink="folHlink"/>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32259924"/>
      </p:ext>
    </p:extLst>
  </p:cSld>
  <p:clrMapOvr>
    <a:overrideClrMapping bg1="dk1" tx1="lt1" bg2="dk2" tx2="lt2" accent1="accent1" accent2="accent2" accent3="accent3" accent4="accent4" accent5="accent5" accent6="accent6" hlink="hlink" folHlink="folHlink"/>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12744227"/>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82464792"/>
      </p:ext>
    </p:extLst>
  </p:cSld>
  <p:clrMapOvr>
    <a:overrideClrMapping bg1="lt1" tx1="dk1" bg2="lt2" tx2="dk2" accent1="accent1" accent2="accent2" accent3="accent3" accent4="accent4" accent5="accent5" accent6="accent6" hlink="hlink" folHlink="folHlink"/>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850395470"/>
      </p:ext>
    </p:extLst>
  </p:cSld>
  <p:clrMapOvr>
    <a:overrideClrMapping bg1="dk1" tx1="lt1" bg2="dk2" tx2="lt2" accent1="accent1" accent2="accent2" accent3="accent3" accent4="accent4" accent5="accent5" accent6="accent6" hlink="hlink" folHlink="folHlink"/>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6902615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7377124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233881936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39287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82658253"/>
      </p:ext>
    </p:extLst>
  </p:cSld>
  <p:clrMapOvr>
    <a:overrideClrMapping bg1="lt1" tx1="dk1" bg2="lt2" tx2="dk2" accent1="accent1" accent2="accent2" accent3="accent3" accent4="accent4" accent5="accent5" accent6="accent6" hlink="hlink" folHlink="folHlink"/>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22671501"/>
      </p:ext>
    </p:extLst>
  </p:cSld>
  <p:clrMapOvr>
    <a:overrideClrMapping bg1="dk1" tx1="lt1" bg2="dk2" tx2="lt2" accent1="accent1" accent2="accent2" accent3="accent3" accent4="accent4" accent5="accent5" accent6="accent6" hlink="hlink" folHlink="folHlink"/>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039436442"/>
      </p:ext>
    </p:extLst>
  </p:cSld>
  <p:clrMapOvr>
    <a:overrideClrMapping bg1="dk1" tx1="lt1" bg2="dk2" tx2="lt2" accent1="accent1" accent2="accent2" accent3="accent3" accent4="accent4" accent5="accent5" accent6="accent6" hlink="hlink" folHlink="folHlink"/>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53806170"/>
      </p:ext>
    </p:extLst>
  </p:cSld>
  <p:clrMapOvr>
    <a:overrideClrMapping bg1="lt1" tx1="dk1" bg2="lt2" tx2="dk2" accent1="accent1" accent2="accent2" accent3="accent3" accent4="accent4" accent5="accent5" accent6="accent6" hlink="hlink" folHlink="folHlink"/>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737011043"/>
      </p:ext>
    </p:extLst>
  </p:cSld>
  <p:clrMapOvr>
    <a:overrideClrMapping bg1="dk1" tx1="lt1" bg2="dk2" tx2="lt2" accent1="accent1" accent2="accent2" accent3="accent3" accent4="accent4" accent5="accent5" accent6="accent6" hlink="hlink" folHlink="folHlink"/>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6052855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01394904"/>
      </p:ext>
    </p:extLst>
  </p:cSld>
  <p:clrMapOvr>
    <a:overrideClrMapping bg1="lt1" tx1="dk1" bg2="lt2" tx2="dk2" accent1="accent1" accent2="accent2" accent3="accent3" accent4="accent4" accent5="accent5" accent6="accent6" hlink="hlink" folHlink="folHlink"/>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224879925"/>
      </p:ext>
    </p:extLst>
  </p:cSld>
  <p:clrMapOvr>
    <a:overrideClrMapping bg1="dk1" tx1="lt1" bg2="dk2" tx2="lt2" accent1="accent1" accent2="accent2" accent3="accent3" accent4="accent4" accent5="accent5" accent6="accent6" hlink="hlink" folHlink="folHlink"/>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8761981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79472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963196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59733993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86564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57098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10521271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7398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32041648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56833648"/>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0344799"/>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091638384"/>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5935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89142548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31937125"/>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757350847"/>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448624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49746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9834222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432022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921701193"/>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492279733"/>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57243882"/>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34912748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362515690"/>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365261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2415973"/>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729337858"/>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283092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267043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5650098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3829080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230135753"/>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43815708"/>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8653387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71295344"/>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011831538"/>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356137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89453495"/>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3442593516"/>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0347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1203577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6563970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6902985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251363560"/>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158753183"/>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650718451"/>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35378216"/>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703947361"/>
      </p:ext>
    </p:extLst>
  </p:cSld>
  <p:clrMapOvr>
    <a:overrideClrMapping bg1="dk1" tx1="lt1" bg2="dk2" tx2="lt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103126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96312112"/>
      </p:ext>
    </p:extLst>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810738270"/>
      </p:ext>
    </p:extLst>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567760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8541221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6923120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4222158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04173050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665015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447710515"/>
      </p:ext>
    </p:extLst>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38980394"/>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938543400"/>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336665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7494747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442144306"/>
      </p:ext>
    </p:extLst>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305414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396643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8537508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119260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21617176"/>
      </p:ext>
    </p:extLst>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825311751"/>
      </p:ext>
    </p:extLst>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016683915"/>
      </p:ext>
    </p:extLst>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62755591"/>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2459088250"/>
      </p:ext>
    </p:extLst>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4011599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59005014"/>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697624819"/>
      </p:ext>
    </p:extLst>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01805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9921376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2C027CA9-B77C-4081-A5FB-40ED7E621AB9}" type="datetimeFigureOut">
              <a:rPr lang="en-US" smtClean="0"/>
              <a:pPr/>
              <a:t>5/13/2014</a:t>
            </a:fld>
            <a:endParaRPr lang="en-US"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dirty="0">
              <a:solidFill>
                <a:srgbClr val="2DA2BF">
                  <a:tint val="20000"/>
                </a:srgbClr>
              </a:solidFill>
            </a:endParaRP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153A224-CB6C-4226-8B36-A1B2BCD7E218}" type="slidenum">
              <a:rPr lang="en-US" smtClean="0"/>
              <a:pPr/>
              <a:t>‹#›</a:t>
            </a:fld>
            <a:endParaRPr lang="en-US" dirty="0"/>
          </a:p>
        </p:txBody>
      </p:sp>
    </p:spTree>
    <p:extLst>
      <p:ext uri="{BB962C8B-B14F-4D97-AF65-F5344CB8AC3E}">
        <p14:creationId xmlns:p14="http://schemas.microsoft.com/office/powerpoint/2010/main" val="3203296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2763988015"/>
      </p:ext>
    </p:extLst>
  </p:cSld>
  <p:clrMapOvr>
    <a:overrideClrMapping bg1="dk1" tx1="lt1" bg2="dk2" tx2="lt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406335858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white"/>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954637745"/>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208534195"/>
      </p:ext>
    </p:extLst>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8" name="عنصر نائب للتذييل 7"/>
          <p:cNvSpPr>
            <a:spLocks noGrp="1"/>
          </p:cNvSpPr>
          <p:nvPr>
            <p:ph type="ftr" sz="quarter" idx="11"/>
          </p:nvPr>
        </p:nvSpPr>
        <p:spPr/>
        <p:txBody>
          <a:bodyPr/>
          <a:lstStyle>
            <a:extLst/>
          </a:lstStyle>
          <a:p>
            <a:endParaRPr lang="en-US" dirty="0">
              <a:solidFill>
                <a:prstClr val="black"/>
              </a:solidFill>
            </a:endParaRPr>
          </a:p>
        </p:txBody>
      </p:sp>
      <p:sp>
        <p:nvSpPr>
          <p:cNvPr id="9" name="عنصر نائب لرقم الشريحة 8"/>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02490509"/>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4" name="عنصر نائب للتذييل 3"/>
          <p:cNvSpPr>
            <a:spLocks noGrp="1"/>
          </p:cNvSpPr>
          <p:nvPr>
            <p:ph type="ftr" sz="quarter" idx="11"/>
          </p:nvPr>
        </p:nvSpPr>
        <p:spPr/>
        <p:txBody>
          <a:bodyPr/>
          <a:lstStyle>
            <a:extLst/>
          </a:lstStyle>
          <a:p>
            <a:endParaRPr lang="en-US" dirty="0">
              <a:solidFill>
                <a:prstClr val="white"/>
              </a:solidFill>
            </a:endParaRPr>
          </a:p>
        </p:txBody>
      </p:sp>
      <p:sp>
        <p:nvSpPr>
          <p:cNvPr id="5" name="عنصر نائب لرقم الشريحة 4"/>
          <p:cNvSpPr>
            <a:spLocks noGrp="1"/>
          </p:cNvSpPr>
          <p:nvPr>
            <p:ph type="sldNum" sz="quarter" idx="12"/>
          </p:nvPr>
        </p:nvSpPr>
        <p:spPr/>
        <p:txBody>
          <a:bodyPr/>
          <a:lstStyle>
            <a:extLst/>
          </a:lstStyle>
          <a:p>
            <a:fld id="{5153A224-CB6C-4226-8B36-A1B2BCD7E218}" type="slidenum">
              <a:rPr lang="en-US" smtClean="0">
                <a:solidFill>
                  <a:prstClr val="white"/>
                </a:solidFill>
              </a:rPr>
              <a:pPr/>
              <a:t>‹#›</a:t>
            </a:fld>
            <a:endParaRPr lang="en-US" dirty="0">
              <a:solidFill>
                <a:prstClr val="white"/>
              </a:solidFill>
            </a:endParaRP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003461657"/>
      </p:ext>
    </p:extLst>
  </p:cSld>
  <p:clrMapOvr>
    <a:overrideClrMapping bg1="dk1" tx1="lt1" bg2="dk2" tx2="lt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3" name="عنصر نائب للتذييل 2"/>
          <p:cNvSpPr>
            <a:spLocks noGrp="1"/>
          </p:cNvSpPr>
          <p:nvPr>
            <p:ph type="ftr" sz="quarter" idx="11"/>
          </p:nvPr>
        </p:nvSpPr>
        <p:spPr/>
        <p:txBody>
          <a:bodyPr/>
          <a:lstStyle>
            <a:extLst/>
          </a:lstStyle>
          <a:p>
            <a:endParaRPr lang="en-US" dirty="0">
              <a:solidFill>
                <a:prstClr val="black"/>
              </a:solidFill>
            </a:endParaRPr>
          </a:p>
        </p:txBody>
      </p:sp>
      <p:sp>
        <p:nvSpPr>
          <p:cNvPr id="4" name="عنصر نائب لرقم الشريحة 3"/>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1728034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6" name="عنصر نائب للتذييل 5"/>
          <p:cNvSpPr>
            <a:spLocks noGrp="1"/>
          </p:cNvSpPr>
          <p:nvPr>
            <p:ph type="ftr" sz="quarter" idx="11"/>
          </p:nvPr>
        </p:nvSpPr>
        <p:spPr/>
        <p:txBody>
          <a:bodyPr/>
          <a:lstStyle>
            <a:extLst/>
          </a:lstStyle>
          <a:p>
            <a:endParaRPr lang="en-US" dirty="0">
              <a:solidFill>
                <a:prstClr val="black"/>
              </a:solidFill>
            </a:endParaRPr>
          </a:p>
        </p:txBody>
      </p:sp>
      <p:sp>
        <p:nvSpPr>
          <p:cNvPr id="7" name="عنصر نائب لرقم الشريحة 6"/>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193932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dirty="0"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2C027CA9-B77C-4081-A5FB-40ED7E621AB9}" type="datetimeFigureOut">
              <a:rPr lang="en-US" smtClean="0">
                <a:solidFill>
                  <a:prstClr val="white"/>
                </a:solidFill>
              </a:rPr>
              <a:pPr/>
              <a:t>5/13/2014</a:t>
            </a:fld>
            <a:endParaRPr lang="en-US" dirty="0">
              <a:solidFill>
                <a:prstClr val="white"/>
              </a:solidFill>
            </a:endParaRP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solidFill>
                <a:prstClr val="white"/>
              </a:solidFill>
            </a:endParaRP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153A224-CB6C-4226-8B36-A1B2BCD7E218}" type="slidenum">
              <a:rPr lang="en-US" smtClean="0">
                <a:solidFill>
                  <a:prstClr val="white"/>
                </a:solidFill>
              </a:rPr>
              <a:pPr/>
              <a:t>‹#›</a:t>
            </a:fld>
            <a:endParaRPr lang="en-US" dirty="0">
              <a:solidFill>
                <a:prstClr val="white"/>
              </a:solidFill>
            </a:endParaRP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white"/>
              </a:solidFill>
            </a:endParaRPr>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dirty="0">
              <a:solidFill>
                <a:prstClr val="white"/>
              </a:solidFill>
            </a:endParaRPr>
          </a:p>
        </p:txBody>
      </p:sp>
    </p:spTree>
    <p:extLst>
      <p:ext uri="{BB962C8B-B14F-4D97-AF65-F5344CB8AC3E}">
        <p14:creationId xmlns:p14="http://schemas.microsoft.com/office/powerpoint/2010/main" val="1855140001"/>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952012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5" name="عنصر نائب للتذييل 4"/>
          <p:cNvSpPr>
            <a:spLocks noGrp="1"/>
          </p:cNvSpPr>
          <p:nvPr>
            <p:ph type="ftr" sz="quarter" idx="11"/>
          </p:nvPr>
        </p:nvSpPr>
        <p:spPr/>
        <p:txBody>
          <a:bodyPr/>
          <a:lstStyle>
            <a:extLst/>
          </a:lstStyle>
          <a:p>
            <a:endParaRPr lang="en-US" dirty="0">
              <a:solidFill>
                <a:prstClr val="black"/>
              </a:solidFill>
            </a:endParaRPr>
          </a:p>
        </p:txBody>
      </p:sp>
      <p:sp>
        <p:nvSpPr>
          <p:cNvPr id="6" name="عنصر نائب لرقم الشريحة 5"/>
          <p:cNvSpPr>
            <a:spLocks noGrp="1"/>
          </p:cNvSpPr>
          <p:nvPr>
            <p:ph type="sldNum" sz="quarter" idx="12"/>
          </p:nvPr>
        </p:nvSpPr>
        <p:spPr/>
        <p:txBody>
          <a:bodyPr/>
          <a:lstStyle>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11711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1.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563350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5350611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6156754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46860559"/>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1575686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8979830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89172514"/>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3045614"/>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36291441"/>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19345869"/>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50768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937525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6257156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183422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9889494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9656710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9832951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dirty="0">
              <a:solidFill>
                <a:prstClr val="black"/>
              </a:solidFill>
            </a:endParaRPr>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dirty="0">
              <a:solidFill>
                <a:prstClr val="white"/>
              </a:solidFill>
            </a:endParaRPr>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C027CA9-B77C-4081-A5FB-40ED7E621AB9}" type="datetimeFigureOut">
              <a:rPr lang="en-US" smtClean="0">
                <a:solidFill>
                  <a:prstClr val="black"/>
                </a:solidFill>
              </a:rPr>
              <a:pPr/>
              <a:t>5/13/2014</a:t>
            </a:fld>
            <a:endParaRPr lang="en-US" dirty="0">
              <a:solidFill>
                <a:prstClr val="black"/>
              </a:solidFill>
            </a:endParaRP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solidFill>
                <a:prstClr val="black"/>
              </a:solidFill>
            </a:endParaRP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53A224-CB6C-4226-8B36-A1B2BCD7E218}"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8559696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3.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167.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7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36.png"/><Relationship Id="rId5" Type="http://schemas.openxmlformats.org/officeDocument/2006/relationships/image" Target="../media/image32.png"/><Relationship Id="rId4" Type="http://schemas.openxmlformats.org/officeDocument/2006/relationships/image" Target="../media/image31.png"/></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5.png"/><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47664" y="764704"/>
            <a:ext cx="5465440" cy="1080120"/>
          </a:xfrm>
        </p:spPr>
        <p:txBody>
          <a:bodyPr>
            <a:noAutofit/>
          </a:bodyPr>
          <a:lstStyle/>
          <a:p>
            <a:pPr algn="ctr"/>
            <a:r>
              <a:rPr lang="en-US" sz="2800" dirty="0" smtClean="0">
                <a:solidFill>
                  <a:srgbClr val="00B0F0"/>
                </a:solidFill>
                <a:latin typeface="Times New Roman" pitchFamily="18" charset="0"/>
                <a:cs typeface="Times New Roman" pitchFamily="18" charset="0"/>
              </a:rPr>
              <a:t>CELL PHONE BASED DTMF   CONTROLLED GARAGE DOOR OPENING SYSTEM.</a:t>
            </a:r>
            <a:endParaRPr lang="en-US" sz="2800" dirty="0">
              <a:solidFill>
                <a:srgbClr val="00B0F0"/>
              </a:solidFill>
              <a:latin typeface="Times New Roman" pitchFamily="18" charset="0"/>
              <a:cs typeface="Times New Roman" pitchFamily="18" charset="0"/>
            </a:endParaRPr>
          </a:p>
        </p:txBody>
      </p:sp>
      <p:sp>
        <p:nvSpPr>
          <p:cNvPr id="3" name="عنوان فرعي 2"/>
          <p:cNvSpPr>
            <a:spLocks noGrp="1"/>
          </p:cNvSpPr>
          <p:nvPr>
            <p:ph type="subTitle" idx="1"/>
          </p:nvPr>
        </p:nvSpPr>
        <p:spPr>
          <a:xfrm>
            <a:off x="1835696" y="2204864"/>
            <a:ext cx="5114778" cy="1101248"/>
          </a:xfrm>
        </p:spPr>
        <p:txBody>
          <a:bodyPr>
            <a:noAutofit/>
          </a:bodyPr>
          <a:lstStyle/>
          <a:p>
            <a:pPr algn="ctr"/>
            <a:r>
              <a:rPr lang="en-US" sz="3200" dirty="0" smtClean="0">
                <a:solidFill>
                  <a:schemeClr val="accent4">
                    <a:lumMod val="75000"/>
                  </a:schemeClr>
                </a:solidFill>
                <a:latin typeface="Cooper Black" pitchFamily="18" charset="0"/>
              </a:rPr>
              <a:t>Prepared By:</a:t>
            </a:r>
          </a:p>
          <a:p>
            <a:pPr algn="ctr"/>
            <a:r>
              <a:rPr lang="en-US" sz="3200" dirty="0" smtClean="0">
                <a:solidFill>
                  <a:schemeClr val="accent4">
                    <a:lumMod val="75000"/>
                  </a:schemeClr>
                </a:solidFill>
                <a:latin typeface="Cooper Black" pitchFamily="18" charset="0"/>
              </a:rPr>
              <a:t>Fatima Dmaidi.</a:t>
            </a:r>
          </a:p>
          <a:p>
            <a:pPr algn="ctr"/>
            <a:r>
              <a:rPr lang="en-US" sz="3200" dirty="0" smtClean="0">
                <a:solidFill>
                  <a:schemeClr val="accent4">
                    <a:lumMod val="75000"/>
                  </a:schemeClr>
                </a:solidFill>
                <a:latin typeface="Cooper Black" pitchFamily="18" charset="0"/>
              </a:rPr>
              <a:t>Majd Darweesh.</a:t>
            </a:r>
          </a:p>
          <a:p>
            <a:pPr algn="ctr"/>
            <a:r>
              <a:rPr lang="en-US" sz="3200" dirty="0" smtClean="0">
                <a:solidFill>
                  <a:schemeClr val="accent4">
                    <a:lumMod val="75000"/>
                  </a:schemeClr>
                </a:solidFill>
                <a:latin typeface="Cooper Black" pitchFamily="18" charset="0"/>
              </a:rPr>
              <a:t>Noor Salman.</a:t>
            </a:r>
            <a:endParaRPr lang="en-US" sz="3200" dirty="0">
              <a:solidFill>
                <a:schemeClr val="accent4">
                  <a:lumMod val="75000"/>
                </a:schemeClr>
              </a:solidFill>
              <a:latin typeface="Cooper Black" pitchFamily="18" charset="0"/>
            </a:endParaRPr>
          </a:p>
        </p:txBody>
      </p:sp>
      <p:sp>
        <p:nvSpPr>
          <p:cNvPr id="4" name="مستطيل 3"/>
          <p:cNvSpPr/>
          <p:nvPr/>
        </p:nvSpPr>
        <p:spPr>
          <a:xfrm>
            <a:off x="1907704" y="5445224"/>
            <a:ext cx="4572000" cy="954107"/>
          </a:xfrm>
          <a:prstGeom prst="rect">
            <a:avLst/>
          </a:prstGeom>
        </p:spPr>
        <p:txBody>
          <a:bodyPr>
            <a:spAutoFit/>
          </a:bodyPr>
          <a:lstStyle/>
          <a:p>
            <a:pPr algn="ctr"/>
            <a:r>
              <a:rPr lang="en-US" sz="2800" b="1" dirty="0">
                <a:solidFill>
                  <a:srgbClr val="39639D">
                    <a:lumMod val="75000"/>
                  </a:srgbClr>
                </a:solidFill>
                <a:latin typeface="Cooper Black" pitchFamily="18" charset="0"/>
              </a:rPr>
              <a:t>SUPERVISOR:</a:t>
            </a:r>
          </a:p>
          <a:p>
            <a:pPr algn="ctr"/>
            <a:r>
              <a:rPr lang="en-US" sz="2800" b="1" dirty="0">
                <a:solidFill>
                  <a:srgbClr val="39639D">
                    <a:lumMod val="75000"/>
                  </a:srgbClr>
                </a:solidFill>
                <a:latin typeface="Cooper Black" pitchFamily="18" charset="0"/>
              </a:rPr>
              <a:t>Dr.Kamel Subhi.</a:t>
            </a:r>
          </a:p>
        </p:txBody>
      </p:sp>
    </p:spTree>
    <p:extLst>
      <p:ext uri="{BB962C8B-B14F-4D97-AF65-F5344CB8AC3E}">
        <p14:creationId xmlns:p14="http://schemas.microsoft.com/office/powerpoint/2010/main" val="2148114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327" y="-76200"/>
            <a:ext cx="7924799"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109" y="4419600"/>
            <a:ext cx="7620000" cy="223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3520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dirty="0" smtClean="0">
                <a:latin typeface="Cooper Black" pitchFamily="18" charset="0"/>
                <a:ea typeface="Adobe Gothic Std B" pitchFamily="34" charset="-128"/>
              </a:rPr>
              <a:t>Design.</a:t>
            </a:r>
          </a:p>
          <a:p>
            <a:r>
              <a:rPr lang="en-US" sz="2800" dirty="0">
                <a:latin typeface="Cooper Black" pitchFamily="18" charset="0"/>
                <a:ea typeface="Adobe Gothic Std B" pitchFamily="34" charset="-128"/>
              </a:rPr>
              <a:t>Flow chart of the project. </a:t>
            </a:r>
            <a:endParaRPr lang="en-US" dirty="0" smtClean="0">
              <a:latin typeface="Cooper Black" pitchFamily="18" charset="0"/>
              <a:ea typeface="Adobe Gothic Std B" pitchFamily="34" charset="-128"/>
            </a:endParaRPr>
          </a:p>
          <a:p>
            <a:r>
              <a:rPr lang="en-US" sz="4100" dirty="0" smtClean="0">
                <a:solidFill>
                  <a:schemeClr val="bg2">
                    <a:lumMod val="50000"/>
                  </a:schemeClr>
                </a:solidFill>
                <a:latin typeface="Cooper Black" pitchFamily="18" charset="0"/>
                <a:ea typeface="Adobe Gothic Std B" pitchFamily="34" charset="-128"/>
              </a:rPr>
              <a:t>DTMF.</a:t>
            </a:r>
            <a:endParaRPr lang="en-US" dirty="0">
              <a:latin typeface="Cooper Black" pitchFamily="18" charset="0"/>
              <a:ea typeface="Adobe Gothic Std B" pitchFamily="34" charset="-128"/>
            </a:endParaRPr>
          </a:p>
          <a:p>
            <a:r>
              <a:rPr lang="en-US" dirty="0">
                <a:latin typeface="Cooper Black" pitchFamily="18" charset="0"/>
                <a:ea typeface="Adobe Gothic Std B" pitchFamily="34" charset="-128"/>
              </a:rPr>
              <a:t>Arduino.</a:t>
            </a:r>
          </a:p>
          <a:p>
            <a:r>
              <a:rPr lang="en-US" dirty="0">
                <a:latin typeface="Cooper Black" pitchFamily="18" charset="0"/>
                <a:ea typeface="Adobe Gothic Std B" pitchFamily="34" charset="-128"/>
              </a:rPr>
              <a:t>H-Bridge.</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2721278" y="3098230"/>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3247680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DTMF is a common communication term for touch tone phones.</a:t>
            </a:r>
          </a:p>
          <a:p>
            <a:pPr>
              <a:buNone/>
            </a:pPr>
            <a:endParaRPr lang="en-US" dirty="0"/>
          </a:p>
        </p:txBody>
      </p:sp>
      <p:sp>
        <p:nvSpPr>
          <p:cNvPr id="2" name="عنوان 1"/>
          <p:cNvSpPr>
            <a:spLocks noGrp="1"/>
          </p:cNvSpPr>
          <p:nvPr>
            <p:ph type="title"/>
          </p:nvPr>
        </p:nvSpPr>
        <p:spPr/>
        <p:txBody>
          <a:bodyPr>
            <a:normAutofit/>
          </a:bodyPr>
          <a:lstStyle/>
          <a:p>
            <a:r>
              <a:rPr lang="en-US" sz="4400" dirty="0" smtClean="0">
                <a:solidFill>
                  <a:schemeClr val="accent1"/>
                </a:solidFill>
                <a:latin typeface="Cooper Black" pitchFamily="18" charset="0"/>
              </a:rPr>
              <a:t>DTMF :</a:t>
            </a:r>
            <a:endParaRPr lang="en-US" sz="4400" dirty="0">
              <a:solidFill>
                <a:schemeClr val="accent1"/>
              </a:solidFill>
              <a:latin typeface="Cooper Black" pitchFamily="18" charset="0"/>
            </a:endParaRPr>
          </a:p>
        </p:txBody>
      </p:sp>
      <p:pic>
        <p:nvPicPr>
          <p:cNvPr id="7" name="صورة 6" descr="jajoa.GIF"/>
          <p:cNvPicPr>
            <a:picLocks noChangeAspect="1"/>
          </p:cNvPicPr>
          <p:nvPr/>
        </p:nvPicPr>
        <p:blipFill>
          <a:blip r:embed="rId2" cstate="print"/>
          <a:stretch>
            <a:fillRect/>
          </a:stretch>
        </p:blipFill>
        <p:spPr>
          <a:xfrm>
            <a:off x="2555776" y="3068960"/>
            <a:ext cx="4314825" cy="2438400"/>
          </a:xfrm>
          <a:prstGeom prst="rect">
            <a:avLst/>
          </a:prstGeom>
        </p:spPr>
      </p:pic>
      <p:sp>
        <p:nvSpPr>
          <p:cNvPr id="3" name="TextBox 2"/>
          <p:cNvSpPr txBox="1"/>
          <p:nvPr/>
        </p:nvSpPr>
        <p:spPr>
          <a:xfrm>
            <a:off x="2987824" y="5661248"/>
            <a:ext cx="3528392" cy="369332"/>
          </a:xfrm>
          <a:prstGeom prst="rect">
            <a:avLst/>
          </a:prstGeom>
          <a:noFill/>
        </p:spPr>
        <p:txBody>
          <a:bodyPr wrap="square" rtlCol="0">
            <a:spAutoFit/>
          </a:bodyPr>
          <a:lstStyle/>
          <a:p>
            <a:pPr algn="ctr"/>
            <a:r>
              <a:rPr lang="en-US" dirty="0" smtClean="0">
                <a:solidFill>
                  <a:prstClr val="black"/>
                </a:solidFill>
              </a:rPr>
              <a:t>16 button keypad.</a:t>
            </a:r>
            <a:endParaRPr lang="en-US" dirty="0">
              <a:solidFill>
                <a:prstClr val="black"/>
              </a:solidFill>
            </a:endParaRPr>
          </a:p>
        </p:txBody>
      </p:sp>
    </p:spTree>
    <p:extLst>
      <p:ext uri="{BB962C8B-B14F-4D97-AF65-F5344CB8AC3E}">
        <p14:creationId xmlns:p14="http://schemas.microsoft.com/office/powerpoint/2010/main" val="2128205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The frequencies generated on pressing different keys are shown in the table:</a:t>
            </a:r>
            <a:endParaRPr lang="en-US" dirty="0">
              <a:latin typeface="Times New Roman" pitchFamily="18" charset="0"/>
              <a:cs typeface="Times New Roman" pitchFamily="18" charset="0"/>
            </a:endParaRPr>
          </a:p>
        </p:txBody>
      </p:sp>
      <p:sp>
        <p:nvSpPr>
          <p:cNvPr id="2" name="عنوان 1"/>
          <p:cNvSpPr>
            <a:spLocks noGrp="1"/>
          </p:cNvSpPr>
          <p:nvPr>
            <p:ph type="title"/>
          </p:nvPr>
        </p:nvSpPr>
        <p:spPr/>
        <p:txBody>
          <a:bodyPr>
            <a:normAutofit/>
          </a:bodyPr>
          <a:lstStyle/>
          <a:p>
            <a:r>
              <a:rPr lang="en-US" sz="4400" dirty="0" smtClean="0">
                <a:solidFill>
                  <a:schemeClr val="accent1"/>
                </a:solidFill>
                <a:latin typeface="Cooper Black" pitchFamily="18" charset="0"/>
              </a:rPr>
              <a:t>DTMF :</a:t>
            </a:r>
            <a:endParaRPr lang="en-US" sz="4400" dirty="0">
              <a:solidFill>
                <a:schemeClr val="accent1"/>
              </a:solidFill>
              <a:latin typeface="Cooper Black" pitchFamily="18" charset="0"/>
            </a:endParaRPr>
          </a:p>
        </p:txBody>
      </p:sp>
      <p:sp>
        <p:nvSpPr>
          <p:cNvPr id="3" name="TextBox 2"/>
          <p:cNvSpPr txBox="1"/>
          <p:nvPr/>
        </p:nvSpPr>
        <p:spPr>
          <a:xfrm>
            <a:off x="2987824" y="5661248"/>
            <a:ext cx="3528392" cy="369332"/>
          </a:xfrm>
          <a:prstGeom prst="rect">
            <a:avLst/>
          </a:prstGeom>
          <a:noFill/>
        </p:spPr>
        <p:txBody>
          <a:bodyPr wrap="square" rtlCol="0">
            <a:spAutoFit/>
          </a:bodyPr>
          <a:lstStyle/>
          <a:p>
            <a:pPr algn="ctr"/>
            <a:endParaRPr lang="en-US" dirty="0">
              <a:solidFill>
                <a:prstClr val="black"/>
              </a:solidFill>
            </a:endParaRPr>
          </a:p>
        </p:txBody>
      </p:sp>
      <p:graphicFrame>
        <p:nvGraphicFramePr>
          <p:cNvPr id="2109" name="Table 2108"/>
          <p:cNvGraphicFramePr>
            <a:graphicFrameLocks noGrp="1"/>
          </p:cNvGraphicFramePr>
          <p:nvPr>
            <p:extLst>
              <p:ext uri="{D42A27DB-BD31-4B8C-83A1-F6EECF244321}">
                <p14:modId xmlns:p14="http://schemas.microsoft.com/office/powerpoint/2010/main" val="1407475093"/>
              </p:ext>
            </p:extLst>
          </p:nvPr>
        </p:nvGraphicFramePr>
        <p:xfrm>
          <a:off x="1691680" y="3068960"/>
          <a:ext cx="6600056" cy="2651760"/>
        </p:xfrm>
        <a:graphic>
          <a:graphicData uri="http://schemas.openxmlformats.org/drawingml/2006/table">
            <a:tbl>
              <a:tblPr firstRow="1" bandRow="1">
                <a:tableStyleId>{ED083AE6-46FA-4A59-8FB0-9F97EB10719F}</a:tableStyleId>
              </a:tblPr>
              <a:tblGrid>
                <a:gridCol w="1650014"/>
                <a:gridCol w="1650014"/>
                <a:gridCol w="1650014"/>
                <a:gridCol w="1650014"/>
              </a:tblGrid>
              <a:tr h="734226">
                <a:tc>
                  <a:txBody>
                    <a:bodyPr/>
                    <a:lstStyle/>
                    <a:p>
                      <a:r>
                        <a:rPr lang="en-US" sz="2400" dirty="0" smtClean="0">
                          <a:latin typeface="Britannic Bold" pitchFamily="34" charset="0"/>
                        </a:rPr>
                        <a:t>DTMF frequency</a:t>
                      </a:r>
                    </a:p>
                  </a:txBody>
                  <a:tcPr/>
                </a:tc>
                <a:tc>
                  <a:txBody>
                    <a:bodyPr/>
                    <a:lstStyle/>
                    <a:p>
                      <a:r>
                        <a:rPr lang="en-US" sz="2400" dirty="0" smtClean="0">
                          <a:latin typeface="Britannic Bold" pitchFamily="34" charset="0"/>
                        </a:rPr>
                        <a:t>1209</a:t>
                      </a:r>
                    </a:p>
                    <a:p>
                      <a:r>
                        <a:rPr lang="en-US" sz="2400" dirty="0" smtClean="0">
                          <a:latin typeface="Britannic Bold" pitchFamily="34" charset="0"/>
                        </a:rPr>
                        <a:t>Hz</a:t>
                      </a:r>
                      <a:endParaRPr lang="en-US" sz="2400" dirty="0">
                        <a:latin typeface="Britannic Bold" pitchFamily="34" charset="0"/>
                      </a:endParaRPr>
                    </a:p>
                  </a:txBody>
                  <a:tcPr/>
                </a:tc>
                <a:tc>
                  <a:txBody>
                    <a:bodyPr/>
                    <a:lstStyle/>
                    <a:p>
                      <a:r>
                        <a:rPr lang="en-US" sz="2400" dirty="0" smtClean="0">
                          <a:latin typeface="Britannic Bold" pitchFamily="34" charset="0"/>
                        </a:rPr>
                        <a:t>1336</a:t>
                      </a:r>
                    </a:p>
                    <a:p>
                      <a:r>
                        <a:rPr lang="en-US" sz="2400" dirty="0" smtClean="0">
                          <a:latin typeface="Britannic Bold" pitchFamily="34" charset="0"/>
                        </a:rPr>
                        <a:t>Hz</a:t>
                      </a:r>
                      <a:endParaRPr lang="en-US" sz="2400" dirty="0">
                        <a:latin typeface="Britannic Bold" pitchFamily="34" charset="0"/>
                      </a:endParaRPr>
                    </a:p>
                  </a:txBody>
                  <a:tcPr/>
                </a:tc>
                <a:tc>
                  <a:txBody>
                    <a:bodyPr/>
                    <a:lstStyle/>
                    <a:p>
                      <a:r>
                        <a:rPr lang="en-US" sz="2400" dirty="0" smtClean="0">
                          <a:latin typeface="Britannic Bold" pitchFamily="34" charset="0"/>
                        </a:rPr>
                        <a:t>1447</a:t>
                      </a:r>
                    </a:p>
                    <a:p>
                      <a:r>
                        <a:rPr lang="en-US" sz="2400" dirty="0" smtClean="0">
                          <a:latin typeface="Britannic Bold" pitchFamily="34" charset="0"/>
                        </a:rPr>
                        <a:t>Hz</a:t>
                      </a:r>
                      <a:endParaRPr lang="en-US" sz="2400" dirty="0">
                        <a:latin typeface="Britannic Bold" pitchFamily="34" charset="0"/>
                      </a:endParaRPr>
                    </a:p>
                  </a:txBody>
                  <a:tcPr/>
                </a:tc>
              </a:tr>
              <a:tr h="437892">
                <a:tc>
                  <a:txBody>
                    <a:bodyPr/>
                    <a:lstStyle/>
                    <a:p>
                      <a:r>
                        <a:rPr lang="en-US" sz="2400" dirty="0" smtClean="0">
                          <a:latin typeface="Britannic Bold" pitchFamily="34" charset="0"/>
                        </a:rPr>
                        <a:t>697 Hz</a:t>
                      </a:r>
                      <a:endParaRPr lang="en-US" sz="2400" dirty="0">
                        <a:latin typeface="Britannic Bold" pitchFamily="34" charset="0"/>
                      </a:endParaRPr>
                    </a:p>
                  </a:txBody>
                  <a:tcPr/>
                </a:tc>
                <a:tc>
                  <a:txBody>
                    <a:bodyPr/>
                    <a:lstStyle/>
                    <a:p>
                      <a:r>
                        <a:rPr lang="en-US" sz="2400" dirty="0" smtClean="0">
                          <a:latin typeface="Britannic Bold" pitchFamily="34" charset="0"/>
                        </a:rPr>
                        <a:t>1</a:t>
                      </a:r>
                      <a:endParaRPr lang="en-US" sz="2400" dirty="0">
                        <a:latin typeface="Britannic Bold" pitchFamily="34" charset="0"/>
                      </a:endParaRPr>
                    </a:p>
                  </a:txBody>
                  <a:tcPr/>
                </a:tc>
                <a:tc>
                  <a:txBody>
                    <a:bodyPr/>
                    <a:lstStyle/>
                    <a:p>
                      <a:r>
                        <a:rPr lang="en-US" sz="2400" dirty="0" smtClean="0">
                          <a:latin typeface="Britannic Bold" pitchFamily="34" charset="0"/>
                        </a:rPr>
                        <a:t>2</a:t>
                      </a:r>
                      <a:endParaRPr lang="en-US" sz="2400" dirty="0">
                        <a:latin typeface="Britannic Bold" pitchFamily="34" charset="0"/>
                      </a:endParaRPr>
                    </a:p>
                  </a:txBody>
                  <a:tcPr/>
                </a:tc>
                <a:tc>
                  <a:txBody>
                    <a:bodyPr/>
                    <a:lstStyle/>
                    <a:p>
                      <a:r>
                        <a:rPr lang="en-US" sz="2400" dirty="0" smtClean="0">
                          <a:latin typeface="Britannic Bold" pitchFamily="34" charset="0"/>
                        </a:rPr>
                        <a:t>3</a:t>
                      </a:r>
                      <a:endParaRPr lang="en-US" sz="2400" dirty="0">
                        <a:latin typeface="Britannic Bold" pitchFamily="34" charset="0"/>
                      </a:endParaRPr>
                    </a:p>
                  </a:txBody>
                  <a:tcPr/>
                </a:tc>
              </a:tr>
              <a:tr h="425385">
                <a:tc>
                  <a:txBody>
                    <a:bodyPr/>
                    <a:lstStyle/>
                    <a:p>
                      <a:r>
                        <a:rPr lang="en-US" sz="2400" dirty="0" smtClean="0">
                          <a:latin typeface="Britannic Bold" pitchFamily="34" charset="0"/>
                        </a:rPr>
                        <a:t>770 Hz</a:t>
                      </a:r>
                      <a:endParaRPr lang="en-US" sz="2400" dirty="0">
                        <a:latin typeface="Britannic Bold" pitchFamily="34" charset="0"/>
                      </a:endParaRPr>
                    </a:p>
                  </a:txBody>
                  <a:tcPr/>
                </a:tc>
                <a:tc>
                  <a:txBody>
                    <a:bodyPr/>
                    <a:lstStyle/>
                    <a:p>
                      <a:r>
                        <a:rPr lang="en-US" sz="2400" dirty="0" smtClean="0">
                          <a:latin typeface="Britannic Bold" pitchFamily="34" charset="0"/>
                        </a:rPr>
                        <a:t>4</a:t>
                      </a:r>
                      <a:endParaRPr lang="en-US" sz="2400" dirty="0">
                        <a:latin typeface="Britannic Bold" pitchFamily="34" charset="0"/>
                      </a:endParaRPr>
                    </a:p>
                  </a:txBody>
                  <a:tcPr/>
                </a:tc>
                <a:tc>
                  <a:txBody>
                    <a:bodyPr/>
                    <a:lstStyle/>
                    <a:p>
                      <a:r>
                        <a:rPr lang="en-US" sz="2400" dirty="0" smtClean="0">
                          <a:latin typeface="Britannic Bold" pitchFamily="34" charset="0"/>
                        </a:rPr>
                        <a:t>5</a:t>
                      </a:r>
                      <a:endParaRPr lang="en-US" sz="2400" dirty="0">
                        <a:latin typeface="Britannic Bold" pitchFamily="34" charset="0"/>
                      </a:endParaRPr>
                    </a:p>
                  </a:txBody>
                  <a:tcPr/>
                </a:tc>
                <a:tc>
                  <a:txBody>
                    <a:bodyPr/>
                    <a:lstStyle/>
                    <a:p>
                      <a:r>
                        <a:rPr lang="en-US" sz="2400" dirty="0" smtClean="0">
                          <a:latin typeface="Britannic Bold" pitchFamily="34" charset="0"/>
                        </a:rPr>
                        <a:t>6</a:t>
                      </a:r>
                      <a:endParaRPr lang="en-US" sz="2400" dirty="0">
                        <a:latin typeface="Britannic Bold" pitchFamily="34" charset="0"/>
                      </a:endParaRPr>
                    </a:p>
                  </a:txBody>
                  <a:tcPr/>
                </a:tc>
              </a:tr>
              <a:tr h="425385">
                <a:tc>
                  <a:txBody>
                    <a:bodyPr/>
                    <a:lstStyle/>
                    <a:p>
                      <a:r>
                        <a:rPr lang="en-US" sz="2400" dirty="0" smtClean="0">
                          <a:latin typeface="Britannic Bold" pitchFamily="34" charset="0"/>
                        </a:rPr>
                        <a:t>852 Hz</a:t>
                      </a:r>
                      <a:endParaRPr lang="en-US" sz="2400" dirty="0">
                        <a:latin typeface="Britannic Bold" pitchFamily="34" charset="0"/>
                      </a:endParaRPr>
                    </a:p>
                  </a:txBody>
                  <a:tcPr/>
                </a:tc>
                <a:tc>
                  <a:txBody>
                    <a:bodyPr/>
                    <a:lstStyle/>
                    <a:p>
                      <a:r>
                        <a:rPr lang="en-US" sz="2400" dirty="0" smtClean="0">
                          <a:latin typeface="Britannic Bold" pitchFamily="34" charset="0"/>
                        </a:rPr>
                        <a:t>7</a:t>
                      </a:r>
                      <a:endParaRPr lang="en-US" sz="2400" dirty="0">
                        <a:latin typeface="Britannic Bold" pitchFamily="34" charset="0"/>
                      </a:endParaRPr>
                    </a:p>
                  </a:txBody>
                  <a:tcPr/>
                </a:tc>
                <a:tc>
                  <a:txBody>
                    <a:bodyPr/>
                    <a:lstStyle/>
                    <a:p>
                      <a:r>
                        <a:rPr lang="en-US" sz="2400" dirty="0" smtClean="0">
                          <a:latin typeface="Britannic Bold" pitchFamily="34" charset="0"/>
                        </a:rPr>
                        <a:t>8</a:t>
                      </a:r>
                      <a:endParaRPr lang="en-US" sz="2400" dirty="0">
                        <a:latin typeface="Britannic Bold" pitchFamily="34" charset="0"/>
                      </a:endParaRPr>
                    </a:p>
                  </a:txBody>
                  <a:tcPr/>
                </a:tc>
                <a:tc>
                  <a:txBody>
                    <a:bodyPr/>
                    <a:lstStyle/>
                    <a:p>
                      <a:r>
                        <a:rPr lang="en-US" sz="2400" dirty="0" smtClean="0">
                          <a:latin typeface="Britannic Bold" pitchFamily="34" charset="0"/>
                        </a:rPr>
                        <a:t>9</a:t>
                      </a:r>
                      <a:endParaRPr lang="en-US" sz="2400" dirty="0">
                        <a:latin typeface="Britannic Bold" pitchFamily="34" charset="0"/>
                      </a:endParaRPr>
                    </a:p>
                  </a:txBody>
                  <a:tcPr/>
                </a:tc>
              </a:tr>
              <a:tr h="425385">
                <a:tc>
                  <a:txBody>
                    <a:bodyPr/>
                    <a:lstStyle/>
                    <a:p>
                      <a:r>
                        <a:rPr lang="en-US" sz="2400" dirty="0" smtClean="0">
                          <a:latin typeface="Britannic Bold" pitchFamily="34" charset="0"/>
                        </a:rPr>
                        <a:t>941 Hz</a:t>
                      </a:r>
                      <a:endParaRPr lang="en-US" sz="2400" dirty="0">
                        <a:latin typeface="Britannic Bold" pitchFamily="34" charset="0"/>
                      </a:endParaRPr>
                    </a:p>
                  </a:txBody>
                  <a:tcPr/>
                </a:tc>
                <a:tc>
                  <a:txBody>
                    <a:bodyPr/>
                    <a:lstStyle/>
                    <a:p>
                      <a:r>
                        <a:rPr lang="en-US" sz="2400" dirty="0" smtClean="0">
                          <a:latin typeface="Britannic Bold" pitchFamily="34" charset="0"/>
                        </a:rPr>
                        <a:t>*</a:t>
                      </a:r>
                      <a:endParaRPr lang="en-US" sz="2400" dirty="0">
                        <a:latin typeface="Britannic Bold" pitchFamily="34" charset="0"/>
                      </a:endParaRPr>
                    </a:p>
                  </a:txBody>
                  <a:tcPr/>
                </a:tc>
                <a:tc>
                  <a:txBody>
                    <a:bodyPr/>
                    <a:lstStyle/>
                    <a:p>
                      <a:r>
                        <a:rPr lang="en-US" sz="2400" dirty="0" smtClean="0">
                          <a:latin typeface="Britannic Bold" pitchFamily="34" charset="0"/>
                        </a:rPr>
                        <a:t>0</a:t>
                      </a:r>
                      <a:endParaRPr lang="en-US" sz="2400" dirty="0">
                        <a:latin typeface="Britannic Bold" pitchFamily="34" charset="0"/>
                      </a:endParaRPr>
                    </a:p>
                  </a:txBody>
                  <a:tcPr/>
                </a:tc>
                <a:tc>
                  <a:txBody>
                    <a:bodyPr/>
                    <a:lstStyle/>
                    <a:p>
                      <a:r>
                        <a:rPr lang="en-US" sz="2400" dirty="0" smtClean="0">
                          <a:latin typeface="Britannic Bold" pitchFamily="34" charset="0"/>
                        </a:rPr>
                        <a:t>#</a:t>
                      </a:r>
                      <a:endParaRPr lang="en-US" sz="2400" dirty="0">
                        <a:latin typeface="Britannic Bold" pitchFamily="34" charset="0"/>
                      </a:endParaRPr>
                    </a:p>
                  </a:txBody>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152401"/>
            <a:ext cx="19145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57535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jajaj.JPG"/>
          <p:cNvPicPr>
            <a:picLocks noGrp="1" noChangeAspect="1"/>
          </p:cNvPicPr>
          <p:nvPr>
            <p:ph idx="1"/>
          </p:nvPr>
        </p:nvPicPr>
        <p:blipFill>
          <a:blip r:embed="rId2" cstate="print"/>
          <a:stretch>
            <a:fillRect/>
          </a:stretch>
        </p:blipFill>
        <p:spPr>
          <a:xfrm>
            <a:off x="1691680" y="2420888"/>
            <a:ext cx="5904656" cy="4284712"/>
          </a:xfrm>
        </p:spPr>
      </p:pic>
      <p:sp>
        <p:nvSpPr>
          <p:cNvPr id="2" name="عنوان 1"/>
          <p:cNvSpPr>
            <a:spLocks noGrp="1"/>
          </p:cNvSpPr>
          <p:nvPr>
            <p:ph type="title"/>
          </p:nvPr>
        </p:nvSpPr>
        <p:spPr>
          <a:xfrm>
            <a:off x="457200" y="320040"/>
            <a:ext cx="7239000" cy="660688"/>
          </a:xfrm>
        </p:spPr>
        <p:txBody>
          <a:bodyPr>
            <a:noAutofit/>
          </a:bodyPr>
          <a:lstStyle/>
          <a:p>
            <a:r>
              <a:rPr lang="en-US" sz="4400" dirty="0" smtClean="0">
                <a:solidFill>
                  <a:schemeClr val="accent1"/>
                </a:solidFill>
                <a:latin typeface="Cooper Black" pitchFamily="18" charset="0"/>
                <a:cs typeface="Times New Roman" pitchFamily="18" charset="0"/>
              </a:rPr>
              <a:t>DTMF Decoder:</a:t>
            </a:r>
            <a:endParaRPr lang="en-US" sz="4400" dirty="0">
              <a:solidFill>
                <a:schemeClr val="accent1"/>
              </a:solidFill>
              <a:latin typeface="Cooper Black" pitchFamily="18" charset="0"/>
              <a:cs typeface="Times New Roman" pitchFamily="18" charset="0"/>
            </a:endParaRPr>
          </a:p>
        </p:txBody>
      </p:sp>
      <p:sp>
        <p:nvSpPr>
          <p:cNvPr id="5" name="مستطيل 4"/>
          <p:cNvSpPr/>
          <p:nvPr/>
        </p:nvSpPr>
        <p:spPr>
          <a:xfrm>
            <a:off x="323528" y="1340768"/>
            <a:ext cx="8100392" cy="1615827"/>
          </a:xfrm>
          <a:prstGeom prst="rect">
            <a:avLst/>
          </a:prstGeom>
        </p:spPr>
        <p:txBody>
          <a:bodyPr wrap="square">
            <a:spAutoFit/>
          </a:bodyPr>
          <a:lstStyle/>
          <a:p>
            <a:pPr marL="457200" indent="-457200" algn="just">
              <a:buFont typeface="Wingdings" pitchFamily="2" charset="2"/>
              <a:buChar char="Ø"/>
            </a:pPr>
            <a:r>
              <a:rPr lang="en-US" sz="2700" dirty="0">
                <a:solidFill>
                  <a:prstClr val="black"/>
                </a:solidFill>
                <a:latin typeface="Times New Roman" pitchFamily="18" charset="0"/>
                <a:cs typeface="Times New Roman" pitchFamily="18" charset="0"/>
              </a:rPr>
              <a:t>This DTMF decoder circuit identifies the dial tone from the telephone line and decodes the key pressed on the remote </a:t>
            </a:r>
            <a:r>
              <a:rPr lang="en-US" sz="2700" dirty="0" smtClean="0">
                <a:solidFill>
                  <a:prstClr val="black"/>
                </a:solidFill>
                <a:latin typeface="Times New Roman" pitchFamily="18" charset="0"/>
                <a:cs typeface="Times New Roman" pitchFamily="18" charset="0"/>
              </a:rPr>
              <a:t>telephone.</a:t>
            </a:r>
          </a:p>
          <a:p>
            <a:endParaRPr lang="en-US"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244106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chemeClr val="bg2">
                    <a:lumMod val="50000"/>
                  </a:schemeClr>
                </a:solidFill>
                <a:latin typeface="Cooper Black" panose="0208090404030B020404" pitchFamily="18" charset="0"/>
              </a:rPr>
              <a:t>DTMF decoder:</a:t>
            </a:r>
            <a:endParaRPr lang="en-US" dirty="0">
              <a:solidFill>
                <a:schemeClr val="bg2">
                  <a:lumMod val="50000"/>
                </a:schemeClr>
              </a:solidFill>
              <a:latin typeface="Cooper Black" panose="0208090404030B0204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028825" y="1810544"/>
            <a:ext cx="5086350" cy="3867150"/>
          </a:xfrm>
          <a:prstGeom prst="rect">
            <a:avLst/>
          </a:prstGeom>
        </p:spPr>
      </p:pic>
    </p:spTree>
    <p:extLst>
      <p:ext uri="{BB962C8B-B14F-4D97-AF65-F5344CB8AC3E}">
        <p14:creationId xmlns:p14="http://schemas.microsoft.com/office/powerpoint/2010/main" val="3162243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2">
                    <a:lumMod val="50000"/>
                  </a:schemeClr>
                </a:solidFill>
                <a:latin typeface="Cooper Black" panose="0208090404030B020404" pitchFamily="18" charset="0"/>
              </a:rPr>
              <a:t>DTMF decoder connected to the cellular phone:</a:t>
            </a:r>
            <a:endParaRPr lang="en-US" dirty="0">
              <a:solidFill>
                <a:schemeClr val="bg2">
                  <a:lumMod val="50000"/>
                </a:schemeClr>
              </a:solidFill>
              <a:latin typeface="Cooper Black" panose="0208090404030B020404" pitchFamily="18" charset="0"/>
            </a:endParaRPr>
          </a:p>
        </p:txBody>
      </p:sp>
      <p:pic>
        <p:nvPicPr>
          <p:cNvPr id="2050" name="Picture 2" descr="C:\Users\Home\Desktop\كل خرابيش المشروع هون\صور ريبورت المشروع\10276539_818537531509206_544029349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0"/>
            <a:ext cx="73914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3149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50000"/>
                  </a:schemeClr>
                </a:solidFill>
                <a:latin typeface="Cooper Black" panose="0208090404030B020404" pitchFamily="18" charset="0"/>
              </a:rPr>
              <a:t>Output of DTMF decoder:</a:t>
            </a:r>
            <a:endParaRPr lang="en-US" dirty="0">
              <a:solidFill>
                <a:schemeClr val="bg2">
                  <a:lumMod val="50000"/>
                </a:schemeClr>
              </a:solidFill>
              <a:latin typeface="Cooper Black" panose="0208090404030B0204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09600" y="1371600"/>
            <a:ext cx="7848600" cy="4391025"/>
          </a:xfrm>
          <a:prstGeom prst="rect">
            <a:avLst/>
          </a:prstGeom>
        </p:spPr>
      </p:pic>
    </p:spTree>
    <p:extLst>
      <p:ext uri="{BB962C8B-B14F-4D97-AF65-F5344CB8AC3E}">
        <p14:creationId xmlns:p14="http://schemas.microsoft.com/office/powerpoint/2010/main" val="2837565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90678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83580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bg2">
                    <a:lumMod val="50000"/>
                  </a:schemeClr>
                </a:solidFill>
                <a:latin typeface="Cooper Black" panose="0208090404030B020404" pitchFamily="18" charset="0"/>
              </a:rPr>
              <a:t>Settings of the phone connected with the system:</a:t>
            </a:r>
            <a:endParaRPr lang="en-US" sz="3200" dirty="0">
              <a:solidFill>
                <a:schemeClr val="bg2">
                  <a:lumMod val="50000"/>
                </a:schemeClr>
              </a:solidFill>
              <a:latin typeface="Cooper Black" panose="0208090404030B020404" pitchFamily="18" charset="0"/>
            </a:endParaRPr>
          </a:p>
        </p:txBody>
      </p:sp>
      <p:pic>
        <p:nvPicPr>
          <p:cNvPr id="4" name="Picture 3" descr="C:\Users\Home\Desktop\كل خرابيش المشروع هون\صور ريبورت المشروع\Screenshot_2014-04-11-02-35-49.png"/>
          <p:cNvPicPr/>
          <p:nvPr/>
        </p:nvPicPr>
        <p:blipFill>
          <a:blip r:embed="rId2">
            <a:extLst>
              <a:ext uri="{28A0092B-C50C-407E-A947-70E740481C1C}">
                <a14:useLocalDpi xmlns:a14="http://schemas.microsoft.com/office/drawing/2010/main" val="0"/>
              </a:ext>
            </a:extLst>
          </a:blip>
          <a:srcRect/>
          <a:stretch>
            <a:fillRect/>
          </a:stretch>
        </p:blipFill>
        <p:spPr bwMode="auto">
          <a:xfrm>
            <a:off x="5361709" y="1591945"/>
            <a:ext cx="3810000" cy="4588510"/>
          </a:xfrm>
          <a:prstGeom prst="rect">
            <a:avLst/>
          </a:prstGeom>
          <a:noFill/>
          <a:ln>
            <a:noFill/>
          </a:ln>
        </p:spPr>
      </p:pic>
      <p:pic>
        <p:nvPicPr>
          <p:cNvPr id="5" name="Picture 2" descr="C:\Users\Home\Desktop\كل خرابيش المشروع هون\صور ريبورت المشروع\10276539_818537531509206_54402934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752600"/>
            <a:ext cx="1905000" cy="18163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28600" y="3886200"/>
            <a:ext cx="5029200" cy="1200329"/>
          </a:xfrm>
          <a:prstGeom prst="rect">
            <a:avLst/>
          </a:prstGeom>
          <a:noFill/>
        </p:spPr>
        <p:txBody>
          <a:bodyPr wrap="square" rtlCol="0">
            <a:spAutoFit/>
          </a:bodyPr>
          <a:lstStyle/>
          <a:p>
            <a:pPr algn="just"/>
            <a:r>
              <a:rPr lang="en-US" dirty="0" smtClean="0"/>
              <a:t>1. A SIM card must be inserted in the phone.</a:t>
            </a:r>
          </a:p>
          <a:p>
            <a:pPr algn="just"/>
            <a:r>
              <a:rPr lang="en-US" dirty="0" smtClean="0"/>
              <a:t>2. Automatic answering mode must be selected. </a:t>
            </a:r>
            <a:endParaRPr lang="en-US" dirty="0"/>
          </a:p>
        </p:txBody>
      </p:sp>
    </p:spTree>
    <p:extLst>
      <p:ext uri="{BB962C8B-B14F-4D97-AF65-F5344CB8AC3E}">
        <p14:creationId xmlns:p14="http://schemas.microsoft.com/office/powerpoint/2010/main" val="4207451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dirty="0" smtClean="0">
                <a:latin typeface="Cooper Black" pitchFamily="18" charset="0"/>
                <a:ea typeface="Adobe Gothic Std B" pitchFamily="34" charset="-128"/>
              </a:rPr>
              <a:t>Design.</a:t>
            </a:r>
          </a:p>
          <a:p>
            <a:r>
              <a:rPr lang="en-US" dirty="0">
                <a:latin typeface="Cooper Black" pitchFamily="18" charset="0"/>
                <a:ea typeface="Adobe Gothic Std B" pitchFamily="34" charset="-128"/>
              </a:rPr>
              <a:t>Flow chart of the project</a:t>
            </a:r>
            <a:r>
              <a:rPr lang="en-US" dirty="0" smtClean="0">
                <a:latin typeface="Cooper Black" pitchFamily="18" charset="0"/>
                <a:ea typeface="Adobe Gothic Std B" pitchFamily="34" charset="-128"/>
              </a:rPr>
              <a:t>.</a:t>
            </a:r>
          </a:p>
          <a:p>
            <a:r>
              <a:rPr lang="en-US" dirty="0" smtClean="0">
                <a:latin typeface="Cooper Black" pitchFamily="18" charset="0"/>
                <a:ea typeface="Adobe Gothic Std B" pitchFamily="34" charset="-128"/>
              </a:rPr>
              <a:t>DTMF.</a:t>
            </a:r>
          </a:p>
          <a:p>
            <a:r>
              <a:rPr lang="en-US" dirty="0" smtClean="0">
                <a:latin typeface="Cooper Black" pitchFamily="18" charset="0"/>
                <a:ea typeface="Adobe Gothic Std B" pitchFamily="34" charset="-128"/>
              </a:rPr>
              <a:t>Arduino.</a:t>
            </a:r>
          </a:p>
          <a:p>
            <a:r>
              <a:rPr lang="en-US" dirty="0" smtClean="0">
                <a:latin typeface="Cooper Black" pitchFamily="18" charset="0"/>
                <a:ea typeface="Adobe Gothic Std B" pitchFamily="34" charset="-128"/>
              </a:rPr>
              <a:t>H-Bridge.</a:t>
            </a:r>
          </a:p>
          <a:p>
            <a:r>
              <a:rPr lang="en-US" dirty="0" smtClean="0">
                <a:latin typeface="Cooper Black" pitchFamily="18" charset="0"/>
                <a:ea typeface="Adobe Gothic Std B" pitchFamily="34" charset="-128"/>
              </a:rPr>
              <a:t>DC Motor (PM Motor) .</a:t>
            </a:r>
          </a:p>
          <a:p>
            <a:r>
              <a:rPr lang="en-US" dirty="0" smtClean="0">
                <a:latin typeface="Cooper Black" pitchFamily="18" charset="0"/>
                <a:ea typeface="Adobe Gothic Std B" pitchFamily="34" charset="-128"/>
              </a:rPr>
              <a:t>Results.</a:t>
            </a:r>
          </a:p>
          <a:p>
            <a:r>
              <a:rPr lang="en-US" b="1" dirty="0" smtClean="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Tree>
    <p:extLst>
      <p:ext uri="{BB962C8B-B14F-4D97-AF65-F5344CB8AC3E}">
        <p14:creationId xmlns:p14="http://schemas.microsoft.com/office/powerpoint/2010/main" val="9517764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dirty="0" smtClean="0">
                <a:latin typeface="Cooper Black" pitchFamily="18" charset="0"/>
                <a:ea typeface="Adobe Gothic Std B" pitchFamily="34" charset="-128"/>
              </a:rPr>
              <a:t>Design.</a:t>
            </a:r>
          </a:p>
          <a:p>
            <a:r>
              <a:rPr lang="en-US" sz="2400" dirty="0">
                <a:latin typeface="Cooper Black" pitchFamily="18" charset="0"/>
                <a:ea typeface="Adobe Gothic Std B" pitchFamily="34" charset="-128"/>
              </a:rPr>
              <a:t>Flow chart of the project. </a:t>
            </a:r>
            <a:endParaRPr lang="en-US" dirty="0">
              <a:latin typeface="Cooper Black" pitchFamily="18" charset="0"/>
              <a:ea typeface="Adobe Gothic Std B" pitchFamily="34" charset="-128"/>
            </a:endParaRPr>
          </a:p>
          <a:p>
            <a:r>
              <a:rPr lang="en-US" dirty="0" smtClean="0">
                <a:latin typeface="Cooper Black" pitchFamily="18" charset="0"/>
                <a:ea typeface="Adobe Gothic Std B" pitchFamily="34" charset="-128"/>
              </a:rPr>
              <a:t>DTMF.</a:t>
            </a:r>
          </a:p>
          <a:p>
            <a:r>
              <a:rPr lang="en-US" sz="4100" dirty="0" smtClean="0">
                <a:solidFill>
                  <a:schemeClr val="bg2">
                    <a:lumMod val="50000"/>
                  </a:schemeClr>
                </a:solidFill>
                <a:latin typeface="Cooper Black" pitchFamily="18" charset="0"/>
                <a:ea typeface="Adobe Gothic Std B" pitchFamily="34" charset="-128"/>
              </a:rPr>
              <a:t>Arduino.</a:t>
            </a:r>
          </a:p>
          <a:p>
            <a:r>
              <a:rPr lang="en-US" dirty="0" smtClean="0">
                <a:latin typeface="Cooper Black" pitchFamily="18" charset="0"/>
                <a:ea typeface="Adobe Gothic Std B" pitchFamily="34" charset="-128"/>
              </a:rPr>
              <a:t>H-Bridge</a:t>
            </a:r>
            <a:r>
              <a:rPr lang="en-US" dirty="0">
                <a:latin typeface="Cooper Black" pitchFamily="18" charset="0"/>
                <a:ea typeface="Adobe Gothic Std B" pitchFamily="34" charset="-128"/>
              </a:rPr>
              <a:t>.</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3707904" y="3212976"/>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2970252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sz="3200" dirty="0" smtClean="0">
                <a:latin typeface="Times New Roman" pitchFamily="18" charset="0"/>
                <a:cs typeface="Times New Roman" pitchFamily="18" charset="0"/>
              </a:rPr>
              <a:t>We used Arduino Uno in our project .</a:t>
            </a:r>
          </a:p>
          <a:p>
            <a:endParaRPr lang="en-US" sz="3200" dirty="0" smtClean="0">
              <a:latin typeface="Times New Roman" pitchFamily="18" charset="0"/>
              <a:cs typeface="Times New Roman" pitchFamily="18" charset="0"/>
            </a:endParaRPr>
          </a:p>
          <a:p>
            <a:pPr algn="just"/>
            <a:r>
              <a:rPr lang="en-US" sz="3200" dirty="0" smtClean="0">
                <a:latin typeface="Times New Roman" pitchFamily="18" charset="0"/>
                <a:cs typeface="Times New Roman" pitchFamily="18" charset="0"/>
              </a:rPr>
              <a:t>The Arduino Uno is a microcontroller board based on the ATmega328. It has 14 digital input/output pins (</a:t>
            </a:r>
            <a:r>
              <a:rPr lang="en-US" sz="3200" b="1" dirty="0" smtClean="0">
                <a:solidFill>
                  <a:schemeClr val="accent1">
                    <a:lumMod val="75000"/>
                  </a:schemeClr>
                </a:solidFill>
                <a:latin typeface="Times New Roman" pitchFamily="18" charset="0"/>
                <a:cs typeface="Times New Roman" pitchFamily="18" charset="0"/>
              </a:rPr>
              <a:t>of which 6 can be used as PWM outputs</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
        <p:nvSpPr>
          <p:cNvPr id="2" name="عنوان 1"/>
          <p:cNvSpPr>
            <a:spLocks noGrp="1"/>
          </p:cNvSpPr>
          <p:nvPr>
            <p:ph type="title"/>
          </p:nvPr>
        </p:nvSpPr>
        <p:spPr/>
        <p:txBody>
          <a:bodyPr>
            <a:normAutofit/>
          </a:bodyPr>
          <a:lstStyle/>
          <a:p>
            <a:r>
              <a:rPr lang="en-US" sz="4400" dirty="0" smtClean="0">
                <a:solidFill>
                  <a:schemeClr val="accent1"/>
                </a:solidFill>
                <a:latin typeface="Cooper Black" pitchFamily="18" charset="0"/>
                <a:cs typeface="Times New Roman" pitchFamily="18" charset="0"/>
              </a:rPr>
              <a:t>Arduino:</a:t>
            </a:r>
            <a:endParaRPr lang="en-US" sz="4400" dirty="0">
              <a:solidFill>
                <a:schemeClr val="accent1"/>
              </a:solidFill>
              <a:latin typeface="Cooper Black" pitchFamily="18" charset="0"/>
              <a:cs typeface="Times New Roman" pitchFamily="18" charset="0"/>
            </a:endParaRPr>
          </a:p>
        </p:txBody>
      </p:sp>
      <p:pic>
        <p:nvPicPr>
          <p:cNvPr id="4" name="Picture 3" descr="Description: C:\Users\Home\Desktop\ملفات المشروع\Arduino_Uno_Angl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4581128"/>
            <a:ext cx="3732530" cy="17170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385546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dirty="0"/>
          </a:p>
        </p:txBody>
      </p:sp>
      <p:pic>
        <p:nvPicPr>
          <p:cNvPr id="4098" name="Picture 2" descr="C:\Users\Home\Desktop\كل خرابيش المشروع هون\صور ريبورت المشروع\10276387_818543348175291_709422069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18931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2">
                    <a:lumMod val="50000"/>
                  </a:schemeClr>
                </a:solidFill>
                <a:latin typeface="Cooper Black" panose="0208090404030B020404" pitchFamily="18" charset="0"/>
              </a:rPr>
              <a:t>Output of the </a:t>
            </a:r>
            <a:r>
              <a:rPr lang="en-US" dirty="0">
                <a:solidFill>
                  <a:schemeClr val="bg2">
                    <a:lumMod val="50000"/>
                  </a:schemeClr>
                </a:solidFill>
                <a:latin typeface="Cooper Black" panose="0208090404030B020404" pitchFamily="18" charset="0"/>
              </a:rPr>
              <a:t>A</a:t>
            </a:r>
            <a:r>
              <a:rPr lang="en-US" dirty="0" smtClean="0">
                <a:solidFill>
                  <a:schemeClr val="bg2">
                    <a:lumMod val="50000"/>
                  </a:schemeClr>
                </a:solidFill>
                <a:latin typeface="Cooper Black" panose="0208090404030B020404" pitchFamily="18" charset="0"/>
              </a:rPr>
              <a:t>rduino :</a:t>
            </a:r>
            <a:r>
              <a:rPr lang="en-US" dirty="0" smtClean="0"/>
              <a:t/>
            </a:r>
            <a:br>
              <a:rPr lang="en-US" dirty="0" smtClean="0"/>
            </a:br>
            <a:endParaRPr lang="en-US" dirty="0">
              <a:solidFill>
                <a:schemeClr val="accent6">
                  <a:lumMod val="75000"/>
                </a:schemeClr>
              </a:solidFill>
              <a:latin typeface="Cooper Black" panose="0208090404030B020404" pitchFamily="18" charset="0"/>
            </a:endParaRPr>
          </a:p>
        </p:txBody>
      </p:sp>
      <p:pic>
        <p:nvPicPr>
          <p:cNvPr id="4" name="Content Placeholder 3" descr="C:\Users\Home\Desktop\كل خرابيش المشروع هون\صور ريبورت المشروع\DS0005.BMP"/>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676400"/>
            <a:ext cx="3047619" cy="2590800"/>
          </a:xfrm>
          <a:prstGeom prst="rect">
            <a:avLst/>
          </a:prstGeom>
          <a:noFill/>
          <a:ln>
            <a:noFill/>
          </a:ln>
        </p:spPr>
      </p:pic>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3200400" y="4267201"/>
            <a:ext cx="3392805" cy="2438399"/>
          </a:xfrm>
          <a:prstGeom prst="rect">
            <a:avLst/>
          </a:prstGeom>
        </p:spPr>
      </p:pic>
      <p:pic>
        <p:nvPicPr>
          <p:cNvPr id="6" name="Picture 5" descr="C:\Users\Home\Desktop\كل خرابيش المشروع هون\صور ريبورت المشروع\DS0002.BMP"/>
          <p:cNvPicPr/>
          <p:nvPr/>
        </p:nvPicPr>
        <p:blipFill>
          <a:blip r:embed="rId5">
            <a:extLst>
              <a:ext uri="{28A0092B-C50C-407E-A947-70E740481C1C}">
                <a14:useLocalDpi xmlns:a14="http://schemas.microsoft.com/office/drawing/2010/main" val="0"/>
              </a:ext>
            </a:extLst>
          </a:blip>
          <a:srcRect/>
          <a:stretch>
            <a:fillRect/>
          </a:stretch>
        </p:blipFill>
        <p:spPr bwMode="auto">
          <a:xfrm>
            <a:off x="5410200" y="1600200"/>
            <a:ext cx="3395143" cy="2514600"/>
          </a:xfrm>
          <a:prstGeom prst="rect">
            <a:avLst/>
          </a:prstGeom>
          <a:noFill/>
          <a:ln>
            <a:noFill/>
          </a:ln>
        </p:spPr>
      </p:pic>
      <p:sp>
        <p:nvSpPr>
          <p:cNvPr id="7" name="Oval 6"/>
          <p:cNvSpPr/>
          <p:nvPr/>
        </p:nvSpPr>
        <p:spPr>
          <a:xfrm>
            <a:off x="76200" y="16002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9" name="Oval 8"/>
          <p:cNvSpPr/>
          <p:nvPr/>
        </p:nvSpPr>
        <p:spPr>
          <a:xfrm>
            <a:off x="3151909" y="4267201"/>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0" name="Oval 9"/>
          <p:cNvSpPr/>
          <p:nvPr/>
        </p:nvSpPr>
        <p:spPr>
          <a:xfrm>
            <a:off x="5375564" y="160020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Tree>
    <p:extLst>
      <p:ext uri="{BB962C8B-B14F-4D97-AF65-F5344CB8AC3E}">
        <p14:creationId xmlns:p14="http://schemas.microsoft.com/office/powerpoint/2010/main" val="5831941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dirty="0" smtClean="0">
                <a:latin typeface="Cooper Black" pitchFamily="18" charset="0"/>
                <a:ea typeface="Adobe Gothic Std B" pitchFamily="34" charset="-128"/>
              </a:rPr>
              <a:t>Design.</a:t>
            </a:r>
          </a:p>
          <a:p>
            <a:r>
              <a:rPr lang="en-US" sz="2400" dirty="0">
                <a:latin typeface="Cooper Black" pitchFamily="18" charset="0"/>
                <a:ea typeface="Adobe Gothic Std B" pitchFamily="34" charset="-128"/>
              </a:rPr>
              <a:t>Flow chart of the project.</a:t>
            </a:r>
          </a:p>
          <a:p>
            <a:r>
              <a:rPr lang="en-US" dirty="0" smtClean="0">
                <a:latin typeface="Cooper Black" pitchFamily="18" charset="0"/>
                <a:ea typeface="Adobe Gothic Std B" pitchFamily="34" charset="-128"/>
              </a:rPr>
              <a:t>DTMF.</a:t>
            </a:r>
          </a:p>
          <a:p>
            <a:r>
              <a:rPr lang="en-US" dirty="0" smtClean="0">
                <a:latin typeface="Cooper Black" pitchFamily="18" charset="0"/>
                <a:ea typeface="Adobe Gothic Std B" pitchFamily="34" charset="-128"/>
              </a:rPr>
              <a:t>Arduino.</a:t>
            </a:r>
          </a:p>
          <a:p>
            <a:r>
              <a:rPr lang="en-US" sz="4100" dirty="0" smtClean="0">
                <a:solidFill>
                  <a:schemeClr val="bg2">
                    <a:lumMod val="50000"/>
                  </a:schemeClr>
                </a:solidFill>
                <a:latin typeface="Cooper Black" pitchFamily="18" charset="0"/>
                <a:ea typeface="Adobe Gothic Std B" pitchFamily="34" charset="-128"/>
              </a:rPr>
              <a:t>H-Bridge.</a:t>
            </a:r>
          </a:p>
          <a:p>
            <a:r>
              <a:rPr lang="en-US" sz="2800" dirty="0" smtClean="0">
                <a:latin typeface="Cooper Black" pitchFamily="18" charset="0"/>
                <a:ea typeface="Adobe Gothic Std B" pitchFamily="34" charset="-128"/>
              </a:rPr>
              <a:t>DC </a:t>
            </a:r>
            <a:r>
              <a:rPr lang="en-US" sz="2800" dirty="0">
                <a:latin typeface="Cooper Black" pitchFamily="18" charset="0"/>
                <a:ea typeface="Adobe Gothic Std B" pitchFamily="34" charset="-128"/>
              </a:rPr>
              <a:t>Motor (PM Motor) .</a:t>
            </a:r>
          </a:p>
          <a:p>
            <a:r>
              <a:rPr lang="en-US" sz="2800" dirty="0">
                <a:latin typeface="Cooper Black" pitchFamily="18" charset="0"/>
                <a:ea typeface="Adobe Gothic Std B" pitchFamily="34" charset="-128"/>
              </a:rPr>
              <a:t>Results.</a:t>
            </a:r>
          </a:p>
          <a:p>
            <a:r>
              <a:rPr lang="en-US" sz="2800"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3923928" y="3560699"/>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26704937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1"/>
                </a:solidFill>
                <a:latin typeface="Cooper Black" panose="0208090404030B020404" pitchFamily="18" charset="0"/>
              </a:rPr>
              <a:t>H-bridge and gate drive:</a:t>
            </a:r>
            <a:endParaRPr lang="en-US" dirty="0">
              <a:solidFill>
                <a:schemeClr val="accent1"/>
              </a:solidFill>
              <a:latin typeface="Cooper Black" panose="0208090404030B020404" pitchFamily="18" charset="0"/>
            </a:endParaRPr>
          </a:p>
        </p:txBody>
      </p:sp>
      <p:pic>
        <p:nvPicPr>
          <p:cNvPr id="4" name="Content Placeholder 3" descr="C:\Users\Home\Desktop\كل خرابيش المشروع هون\صور ريبورت المشروع\IR2110 - 3.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24000"/>
            <a:ext cx="8229600" cy="4648199"/>
          </a:xfrm>
          <a:prstGeom prst="rect">
            <a:avLst/>
          </a:prstGeom>
          <a:noFill/>
          <a:ln>
            <a:noFill/>
          </a:ln>
        </p:spPr>
      </p:pic>
    </p:spTree>
    <p:extLst>
      <p:ext uri="{BB962C8B-B14F-4D97-AF65-F5344CB8AC3E}">
        <p14:creationId xmlns:p14="http://schemas.microsoft.com/office/powerpoint/2010/main" val="1493498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lstStyle/>
          <a:p>
            <a:endParaRPr lang="en-US" dirty="0"/>
          </a:p>
        </p:txBody>
      </p:sp>
      <p:pic>
        <p:nvPicPr>
          <p:cNvPr id="5" name="Content Placeholder 3" descr="C:\Users\Home\Desktop\كل خرابيش المشروع هون\صور ريبورت المشروع\IR2110 - 3.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24000"/>
            <a:ext cx="8229600" cy="4648199"/>
          </a:xfrm>
          <a:prstGeom prst="rect">
            <a:avLst/>
          </a:prstGeom>
          <a:noFill/>
          <a:ln>
            <a:noFill/>
          </a:ln>
        </p:spPr>
      </p:pic>
      <p:pic>
        <p:nvPicPr>
          <p:cNvPr id="6146" name="Picture 2" descr="C:\Users\Home\Desktop\كل خرابيش المشروع هون\صور ريبورت المشروع\DS0002 (2).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17" y="457200"/>
            <a:ext cx="2235673" cy="163483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V="1">
            <a:off x="685800" y="1905000"/>
            <a:ext cx="0" cy="18288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 name="Oval 6"/>
          <p:cNvSpPr/>
          <p:nvPr/>
        </p:nvSpPr>
        <p:spPr>
          <a:xfrm>
            <a:off x="1371600" y="152400"/>
            <a:ext cx="26670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Pulses from </a:t>
            </a:r>
            <a:r>
              <a:rPr lang="en-US" dirty="0"/>
              <a:t>A</a:t>
            </a:r>
            <a:r>
              <a:rPr lang="en-US" dirty="0" smtClean="0"/>
              <a:t>rduino</a:t>
            </a:r>
            <a:endParaRPr lang="en-US" dirty="0"/>
          </a:p>
        </p:txBody>
      </p:sp>
      <p:cxnSp>
        <p:nvCxnSpPr>
          <p:cNvPr id="9" name="Straight Arrow Connector 8"/>
          <p:cNvCxnSpPr/>
          <p:nvPr/>
        </p:nvCxnSpPr>
        <p:spPr>
          <a:xfrm flipV="1">
            <a:off x="3124200" y="990600"/>
            <a:ext cx="2514600" cy="264621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1" name="Straight Arrow Connector 10"/>
          <p:cNvCxnSpPr/>
          <p:nvPr/>
        </p:nvCxnSpPr>
        <p:spPr>
          <a:xfrm flipV="1">
            <a:off x="3352800" y="2105891"/>
            <a:ext cx="2476500" cy="27466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6147" name="Picture 3" descr="C:\Users\Home\Desktop\كل خرابيش المشروع هون\صور ريبورت المشروع\DS0005 (2).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52400"/>
            <a:ext cx="3047619" cy="2228572"/>
          </a:xfrm>
          <a:prstGeom prst="rect">
            <a:avLst/>
          </a:prstGeom>
          <a:noFill/>
          <a:extLst>
            <a:ext uri="{909E8E84-426E-40DD-AFC4-6F175D3DCCD1}">
              <a14:hiddenFill xmlns:a14="http://schemas.microsoft.com/office/drawing/2010/main">
                <a:solidFill>
                  <a:srgbClr val="FFFFFF"/>
                </a:solidFill>
              </a14:hiddenFill>
            </a:ext>
          </a:extLst>
        </p:spPr>
      </p:pic>
      <p:sp>
        <p:nvSpPr>
          <p:cNvPr id="19" name="Oval 18"/>
          <p:cNvSpPr/>
          <p:nvPr/>
        </p:nvSpPr>
        <p:spPr>
          <a:xfrm>
            <a:off x="6248400" y="2105891"/>
            <a:ext cx="26670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Output of ir2110</a:t>
            </a:r>
            <a:endParaRPr lang="en-US" dirty="0"/>
          </a:p>
        </p:txBody>
      </p:sp>
    </p:spTree>
    <p:extLst>
      <p:ext uri="{BB962C8B-B14F-4D97-AF65-F5344CB8AC3E}">
        <p14:creationId xmlns:p14="http://schemas.microsoft.com/office/powerpoint/2010/main" val="631058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1084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0"/>
            <a:ext cx="8305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029200" y="5486400"/>
            <a:ext cx="38862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Vavg</a:t>
            </a:r>
            <a:r>
              <a:rPr lang="en-US" dirty="0" smtClean="0"/>
              <a:t>=(0.75*Vdc-0.25*</a:t>
            </a:r>
            <a:r>
              <a:rPr lang="en-US" dirty="0" err="1" smtClean="0"/>
              <a:t>Vdc</a:t>
            </a:r>
            <a:r>
              <a:rPr lang="en-US" dirty="0" smtClean="0"/>
              <a:t> )/T</a:t>
            </a:r>
            <a:endParaRPr lang="en-US" dirty="0"/>
          </a:p>
        </p:txBody>
      </p:sp>
      <p:sp>
        <p:nvSpPr>
          <p:cNvPr id="2" name="Oval 1"/>
          <p:cNvSpPr/>
          <p:nvPr/>
        </p:nvSpPr>
        <p:spPr>
          <a:xfrm>
            <a:off x="8965" y="2501153"/>
            <a:ext cx="10668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Vavg</a:t>
            </a:r>
            <a:endParaRPr lang="en-US" dirty="0"/>
          </a:p>
        </p:txBody>
      </p:sp>
      <p:sp>
        <p:nvSpPr>
          <p:cNvPr id="5" name="Oval 4"/>
          <p:cNvSpPr/>
          <p:nvPr/>
        </p:nvSpPr>
        <p:spPr>
          <a:xfrm>
            <a:off x="26894" y="3657600"/>
            <a:ext cx="1219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Speed</a:t>
            </a:r>
            <a:endParaRPr lang="en-US" dirty="0"/>
          </a:p>
        </p:txBody>
      </p:sp>
      <p:sp>
        <p:nvSpPr>
          <p:cNvPr id="6" name="Oval 5"/>
          <p:cNvSpPr/>
          <p:nvPr/>
        </p:nvSpPr>
        <p:spPr>
          <a:xfrm>
            <a:off x="0" y="5791200"/>
            <a:ext cx="16764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distance</a:t>
            </a:r>
            <a:endParaRPr lang="en-US" dirty="0"/>
          </a:p>
        </p:txBody>
      </p:sp>
      <p:sp>
        <p:nvSpPr>
          <p:cNvPr id="4" name="TextBox 3"/>
          <p:cNvSpPr txBox="1"/>
          <p:nvPr/>
        </p:nvSpPr>
        <p:spPr>
          <a:xfrm>
            <a:off x="8077200" y="2501153"/>
            <a:ext cx="304800" cy="369332"/>
          </a:xfrm>
          <a:prstGeom prst="rect">
            <a:avLst/>
          </a:prstGeom>
          <a:noFill/>
        </p:spPr>
        <p:txBody>
          <a:bodyPr wrap="square" rtlCol="0">
            <a:spAutoFit/>
          </a:bodyPr>
          <a:lstStyle/>
          <a:p>
            <a:r>
              <a:rPr lang="en-US" dirty="0" smtClean="0"/>
              <a:t>0</a:t>
            </a:r>
            <a:endParaRPr lang="en-US" dirty="0"/>
          </a:p>
        </p:txBody>
      </p:sp>
    </p:spTree>
    <p:extLst>
      <p:ext uri="{BB962C8B-B14F-4D97-AF65-F5344CB8AC3E}">
        <p14:creationId xmlns:p14="http://schemas.microsoft.com/office/powerpoint/2010/main" val="26768472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C:\Users\Home\Desktop\10338828_831076103588682_465436945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 y="1009650"/>
            <a:ext cx="9039225" cy="483870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5029200" y="5334000"/>
            <a:ext cx="38862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Vavg</a:t>
            </a:r>
            <a:r>
              <a:rPr lang="en-US" dirty="0" smtClean="0"/>
              <a:t>=(0.75*Vdc-0.25*</a:t>
            </a:r>
            <a:r>
              <a:rPr lang="en-US" dirty="0" err="1" smtClean="0"/>
              <a:t>Vdc</a:t>
            </a:r>
            <a:r>
              <a:rPr lang="en-US" dirty="0" smtClean="0"/>
              <a:t> )/T</a:t>
            </a:r>
            <a:endParaRPr lang="en-US" dirty="0"/>
          </a:p>
        </p:txBody>
      </p:sp>
    </p:spTree>
    <p:extLst>
      <p:ext uri="{BB962C8B-B14F-4D97-AF65-F5344CB8AC3E}">
        <p14:creationId xmlns:p14="http://schemas.microsoft.com/office/powerpoint/2010/main" val="3630683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sz="4100" dirty="0" smtClean="0">
                <a:solidFill>
                  <a:schemeClr val="bg2">
                    <a:lumMod val="50000"/>
                  </a:schemeClr>
                </a:solidFill>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r>
              <a:rPr lang="en-US" dirty="0">
                <a:latin typeface="Cooper Black" pitchFamily="18" charset="0"/>
                <a:ea typeface="Adobe Gothic Std B" pitchFamily="34" charset="-128"/>
              </a:rPr>
              <a:t>.</a:t>
            </a:r>
          </a:p>
          <a:p>
            <a:r>
              <a:rPr lang="en-US" dirty="0">
                <a:latin typeface="Cooper Black" pitchFamily="18" charset="0"/>
                <a:ea typeface="Adobe Gothic Std B" pitchFamily="34" charset="-128"/>
              </a:rPr>
              <a:t>Design.</a:t>
            </a:r>
          </a:p>
          <a:p>
            <a:r>
              <a:rPr lang="en-US" dirty="0">
                <a:latin typeface="Cooper Black" pitchFamily="18" charset="0"/>
                <a:ea typeface="Adobe Gothic Std B" pitchFamily="34" charset="-128"/>
              </a:rPr>
              <a:t>Flow chart of the project.</a:t>
            </a:r>
          </a:p>
          <a:p>
            <a:r>
              <a:rPr lang="en-US" dirty="0">
                <a:latin typeface="Cooper Black" pitchFamily="18" charset="0"/>
                <a:ea typeface="Adobe Gothic Std B" pitchFamily="34" charset="-128"/>
              </a:rPr>
              <a:t>DTMF.</a:t>
            </a:r>
          </a:p>
          <a:p>
            <a:r>
              <a:rPr lang="en-US" dirty="0">
                <a:latin typeface="Cooper Black" pitchFamily="18" charset="0"/>
                <a:ea typeface="Adobe Gothic Std B" pitchFamily="34" charset="-128"/>
              </a:rPr>
              <a:t>Arduino.</a:t>
            </a:r>
          </a:p>
          <a:p>
            <a:r>
              <a:rPr lang="en-US" dirty="0">
                <a:latin typeface="Cooper Black" pitchFamily="18" charset="0"/>
                <a:ea typeface="Adobe Gothic Std B" pitchFamily="34" charset="-128"/>
              </a:rPr>
              <a:t>H-Bridge.</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4788024" y="1479658"/>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3605697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vvv</a:t>
            </a:r>
            <a:endParaRPr lang="en-US" dirty="0"/>
          </a:p>
        </p:txBody>
      </p:sp>
      <p:pic>
        <p:nvPicPr>
          <p:cNvPr id="5122" name="Picture 2" descr="C:\Users\Home\Desktop\10343863_831101036919522_61128589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59" y="1603562"/>
            <a:ext cx="7584142" cy="3650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819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753" y="609600"/>
            <a:ext cx="7772399" cy="457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029200" y="5486400"/>
            <a:ext cx="38862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Vavg</a:t>
            </a:r>
            <a:r>
              <a:rPr lang="en-US" dirty="0" smtClean="0"/>
              <a:t>=(0.25*Vdc-0.*</a:t>
            </a:r>
            <a:r>
              <a:rPr lang="en-US" dirty="0" err="1" smtClean="0"/>
              <a:t>Vdc</a:t>
            </a:r>
            <a:r>
              <a:rPr lang="en-US" dirty="0" smtClean="0"/>
              <a:t> )/T</a:t>
            </a:r>
            <a:endParaRPr lang="en-US" dirty="0"/>
          </a:p>
        </p:txBody>
      </p:sp>
      <p:sp>
        <p:nvSpPr>
          <p:cNvPr id="3" name="Oval 2"/>
          <p:cNvSpPr/>
          <p:nvPr/>
        </p:nvSpPr>
        <p:spPr>
          <a:xfrm>
            <a:off x="152400" y="1828800"/>
            <a:ext cx="11430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Vavg</a:t>
            </a:r>
            <a:endParaRPr lang="en-US" dirty="0"/>
          </a:p>
        </p:txBody>
      </p:sp>
      <p:sp>
        <p:nvSpPr>
          <p:cNvPr id="5" name="Oval 4"/>
          <p:cNvSpPr/>
          <p:nvPr/>
        </p:nvSpPr>
        <p:spPr>
          <a:xfrm>
            <a:off x="0" y="3352800"/>
            <a:ext cx="12954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Speed</a:t>
            </a:r>
            <a:endParaRPr lang="en-US" dirty="0"/>
          </a:p>
        </p:txBody>
      </p:sp>
      <p:sp>
        <p:nvSpPr>
          <p:cNvPr id="6" name="Oval 5"/>
          <p:cNvSpPr/>
          <p:nvPr/>
        </p:nvSpPr>
        <p:spPr>
          <a:xfrm>
            <a:off x="8964" y="4840941"/>
            <a:ext cx="1667436"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Distance</a:t>
            </a:r>
            <a:endParaRPr lang="en-US" dirty="0"/>
          </a:p>
        </p:txBody>
      </p:sp>
      <p:sp>
        <p:nvSpPr>
          <p:cNvPr id="4" name="TextBox 3"/>
          <p:cNvSpPr txBox="1"/>
          <p:nvPr/>
        </p:nvSpPr>
        <p:spPr>
          <a:xfrm>
            <a:off x="8597152" y="2286000"/>
            <a:ext cx="318248" cy="381000"/>
          </a:xfrm>
          <a:prstGeom prst="rect">
            <a:avLst/>
          </a:prstGeom>
          <a:noFill/>
        </p:spPr>
        <p:txBody>
          <a:bodyPr wrap="square" rtlCol="0">
            <a:spAutoFit/>
          </a:bodyPr>
          <a:lstStyle/>
          <a:p>
            <a:r>
              <a:rPr lang="en-US" dirty="0" smtClean="0"/>
              <a:t>0</a:t>
            </a:r>
            <a:endParaRPr lang="en-US" dirty="0"/>
          </a:p>
        </p:txBody>
      </p:sp>
    </p:spTree>
    <p:extLst>
      <p:ext uri="{BB962C8B-B14F-4D97-AF65-F5344CB8AC3E}">
        <p14:creationId xmlns:p14="http://schemas.microsoft.com/office/powerpoint/2010/main" val="8289711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endParaRPr lang="en-US" dirty="0" smtClean="0"/>
          </a:p>
          <a:p>
            <a:pPr algn="ctr"/>
            <a:r>
              <a:rPr lang="en-US" sz="5400" dirty="0" smtClean="0">
                <a:solidFill>
                  <a:schemeClr val="bg2">
                    <a:lumMod val="50000"/>
                  </a:schemeClr>
                </a:solidFill>
                <a:latin typeface="Adobe Gothic Std B" pitchFamily="34" charset="-128"/>
                <a:ea typeface="Adobe Gothic Std B" pitchFamily="34" charset="-128"/>
                <a:cs typeface="Sakkal Majalla" pitchFamily="2" charset="-78"/>
              </a:rPr>
              <a:t>VEDIO</a:t>
            </a:r>
            <a:endParaRPr lang="en-US" sz="5400" dirty="0">
              <a:solidFill>
                <a:schemeClr val="bg2">
                  <a:lumMod val="50000"/>
                </a:schemeClr>
              </a:solidFill>
              <a:latin typeface="Adobe Gothic Std B" pitchFamily="34" charset="-128"/>
              <a:ea typeface="Adobe Gothic Std B" pitchFamily="34" charset="-128"/>
              <a:cs typeface="Sakkal Majalla" pitchFamily="2" charset="-78"/>
            </a:endParaRPr>
          </a:p>
        </p:txBody>
      </p:sp>
    </p:spTree>
    <p:extLst>
      <p:ext uri="{BB962C8B-B14F-4D97-AF65-F5344CB8AC3E}">
        <p14:creationId xmlns:p14="http://schemas.microsoft.com/office/powerpoint/2010/main" val="2116400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90600"/>
            <a:ext cx="8229600" cy="5246712"/>
          </a:xfrm>
        </p:spPr>
        <p:txBody>
          <a:bodyPr>
            <a:normAutofit/>
          </a:bodyPr>
          <a:lstStyle/>
          <a:p>
            <a:r>
              <a:rPr lang="en-US" dirty="0" smtClean="0">
                <a:latin typeface="Cooper Black" pitchFamily="18" charset="0"/>
              </a:rPr>
              <a:t>Introduction.</a:t>
            </a:r>
          </a:p>
          <a:p>
            <a:r>
              <a:rPr lang="en-US" dirty="0" smtClean="0">
                <a:latin typeface="Cooper Black" pitchFamily="18" charset="0"/>
              </a:rPr>
              <a:t>Overview.</a:t>
            </a:r>
          </a:p>
          <a:p>
            <a:r>
              <a:rPr lang="en-US" dirty="0" smtClean="0">
                <a:latin typeface="Cooper Black" pitchFamily="18" charset="0"/>
              </a:rPr>
              <a:t>Design.</a:t>
            </a:r>
          </a:p>
          <a:p>
            <a:r>
              <a:rPr lang="en-US" dirty="0" smtClean="0">
                <a:latin typeface="Cooper Black" pitchFamily="18" charset="0"/>
              </a:rPr>
              <a:t>Flow chart of the project.</a:t>
            </a:r>
          </a:p>
          <a:p>
            <a:r>
              <a:rPr lang="en-US" dirty="0" smtClean="0">
                <a:latin typeface="Cooper Black" pitchFamily="18" charset="0"/>
              </a:rPr>
              <a:t>DTMF.</a:t>
            </a:r>
          </a:p>
          <a:p>
            <a:r>
              <a:rPr lang="en-US" dirty="0" smtClean="0">
                <a:latin typeface="Cooper Black" pitchFamily="18" charset="0"/>
              </a:rPr>
              <a:t>Arduino.</a:t>
            </a:r>
          </a:p>
          <a:p>
            <a:r>
              <a:rPr lang="en-US" sz="2600" dirty="0" smtClean="0">
                <a:latin typeface="Cooper Black" pitchFamily="18" charset="0"/>
              </a:rPr>
              <a:t>H-Bridge.</a:t>
            </a:r>
          </a:p>
          <a:p>
            <a:r>
              <a:rPr lang="en-US" sz="4300" b="1" dirty="0" smtClean="0">
                <a:solidFill>
                  <a:schemeClr val="accent1"/>
                </a:solidFill>
                <a:latin typeface="Cooper Black" pitchFamily="18" charset="0"/>
                <a:cs typeface="Times New Roman" pitchFamily="18" charset="0"/>
              </a:rPr>
              <a:t>DC motor (PM motor).</a:t>
            </a:r>
          </a:p>
          <a:p>
            <a:r>
              <a:rPr lang="en-US" sz="2400" dirty="0">
                <a:latin typeface="Cooper Black" pitchFamily="18" charset="0"/>
                <a:ea typeface="Adobe Gothic Std B" pitchFamily="34" charset="-128"/>
              </a:rPr>
              <a:t>Results.</a:t>
            </a:r>
          </a:p>
          <a:p>
            <a:r>
              <a:rPr lang="en-US" sz="2400"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6948264" y="4510119"/>
            <a:ext cx="1692696"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18874644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332656"/>
            <a:ext cx="8229600" cy="1143000"/>
          </a:xfrm>
        </p:spPr>
        <p:txBody>
          <a:bodyPr/>
          <a:lstStyle/>
          <a:p>
            <a:r>
              <a:rPr lang="en-US" dirty="0" smtClean="0">
                <a:solidFill>
                  <a:schemeClr val="accent1"/>
                </a:solidFill>
                <a:latin typeface="Cooper Black" pitchFamily="18" charset="0"/>
                <a:cs typeface="Times New Roman" pitchFamily="18" charset="0"/>
              </a:rPr>
              <a:t>DC Motor (PM motor ) :</a:t>
            </a:r>
            <a:endParaRPr lang="ar-SA" dirty="0">
              <a:solidFill>
                <a:schemeClr val="accent1"/>
              </a:solidFill>
              <a:latin typeface="Cooper Black" pitchFamily="18" charset="0"/>
            </a:endParaRPr>
          </a:p>
        </p:txBody>
      </p:sp>
      <p:pic>
        <p:nvPicPr>
          <p:cNvPr id="3074" name="Picture 2" descr="C:\Users\Home\Desktop\1493015_544080462352109_882694233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762124"/>
            <a:ext cx="8604448" cy="397113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0485" y="4953000"/>
            <a:ext cx="134111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29605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90600"/>
            <a:ext cx="8229600" cy="5246712"/>
          </a:xfrm>
        </p:spPr>
        <p:txBody>
          <a:bodyPr>
            <a:normAutofit/>
          </a:bodyPr>
          <a:lstStyle/>
          <a:p>
            <a:r>
              <a:rPr lang="en-US" dirty="0" smtClean="0">
                <a:latin typeface="Cooper Black" pitchFamily="18" charset="0"/>
              </a:rPr>
              <a:t>Introduction.</a:t>
            </a:r>
          </a:p>
          <a:p>
            <a:r>
              <a:rPr lang="en-US" dirty="0" smtClean="0">
                <a:latin typeface="Cooper Black" pitchFamily="18" charset="0"/>
              </a:rPr>
              <a:t>Overview.</a:t>
            </a:r>
          </a:p>
          <a:p>
            <a:r>
              <a:rPr lang="en-US" dirty="0" smtClean="0">
                <a:latin typeface="Cooper Black" pitchFamily="18" charset="0"/>
              </a:rPr>
              <a:t>Design.</a:t>
            </a:r>
          </a:p>
          <a:p>
            <a:r>
              <a:rPr lang="en-US" dirty="0" smtClean="0">
                <a:latin typeface="Cooper Black" pitchFamily="18" charset="0"/>
              </a:rPr>
              <a:t>Flow chart of the project.</a:t>
            </a:r>
          </a:p>
          <a:p>
            <a:r>
              <a:rPr lang="en-US" dirty="0" smtClean="0">
                <a:latin typeface="Cooper Black" pitchFamily="18" charset="0"/>
              </a:rPr>
              <a:t>DTMF.</a:t>
            </a:r>
          </a:p>
          <a:p>
            <a:r>
              <a:rPr lang="en-US" dirty="0" smtClean="0">
                <a:latin typeface="Cooper Black" pitchFamily="18" charset="0"/>
              </a:rPr>
              <a:t>Arduino.</a:t>
            </a:r>
          </a:p>
          <a:p>
            <a:r>
              <a:rPr lang="en-US" sz="2600" dirty="0" smtClean="0">
                <a:latin typeface="Cooper Black" pitchFamily="18" charset="0"/>
              </a:rPr>
              <a:t>H-Bridge.</a:t>
            </a:r>
          </a:p>
          <a:p>
            <a:r>
              <a:rPr lang="en-US" sz="2400" b="1" dirty="0" smtClean="0">
                <a:latin typeface="Cooper Black" pitchFamily="18" charset="0"/>
                <a:cs typeface="Times New Roman" pitchFamily="18" charset="0"/>
              </a:rPr>
              <a:t>DC motor (PM motor).</a:t>
            </a:r>
          </a:p>
          <a:p>
            <a:r>
              <a:rPr lang="en-US" sz="4000" dirty="0">
                <a:solidFill>
                  <a:schemeClr val="accent1">
                    <a:lumMod val="75000"/>
                  </a:schemeClr>
                </a:solidFill>
                <a:latin typeface="Cooper Black" pitchFamily="18" charset="0"/>
                <a:ea typeface="Adobe Gothic Std B" pitchFamily="34" charset="-128"/>
              </a:rPr>
              <a:t>Results.</a:t>
            </a:r>
          </a:p>
          <a:p>
            <a:r>
              <a:rPr lang="en-US" sz="2400"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4876800" y="4798151"/>
            <a:ext cx="1692696"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23357166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tretch>
            <a:fillRect/>
          </a:stretch>
        </p:blipFill>
        <p:spPr>
          <a:xfrm>
            <a:off x="900545" y="750332"/>
            <a:ext cx="3671455" cy="5598081"/>
          </a:xfrm>
          <a:prstGeom prst="rect">
            <a:avLst/>
          </a:prstGeom>
        </p:spPr>
      </p:pic>
      <p:sp>
        <p:nvSpPr>
          <p:cNvPr id="3" name="TextBox 2"/>
          <p:cNvSpPr txBox="1"/>
          <p:nvPr/>
        </p:nvSpPr>
        <p:spPr>
          <a:xfrm>
            <a:off x="762000" y="198818"/>
            <a:ext cx="5728855" cy="523220"/>
          </a:xfrm>
          <a:prstGeom prst="rect">
            <a:avLst/>
          </a:prstGeom>
          <a:noFill/>
        </p:spPr>
        <p:txBody>
          <a:bodyPr wrap="square" rtlCol="0">
            <a:spAutoFit/>
          </a:bodyPr>
          <a:lstStyle/>
          <a:p>
            <a:r>
              <a:rPr lang="en-US" sz="2800" dirty="0" smtClean="0">
                <a:solidFill>
                  <a:schemeClr val="accent1">
                    <a:lumMod val="75000"/>
                  </a:schemeClr>
                </a:solidFill>
                <a:latin typeface="Cooper Black" panose="0208090404030B020404" pitchFamily="18" charset="0"/>
              </a:rPr>
              <a:t>Door design</a:t>
            </a:r>
            <a:r>
              <a:rPr lang="en-US" dirty="0" smtClean="0">
                <a:solidFill>
                  <a:schemeClr val="accent1">
                    <a:lumMod val="75000"/>
                  </a:schemeClr>
                </a:solidFill>
              </a:rPr>
              <a:t>:</a:t>
            </a:r>
            <a:endParaRPr lang="en-US" dirty="0">
              <a:solidFill>
                <a:schemeClr val="accent1">
                  <a:lumMod val="75000"/>
                </a:schemeClr>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509588"/>
            <a:ext cx="3633788" cy="583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6099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endParaRPr lang="en-US" sz="6000" dirty="0" smtClean="0"/>
          </a:p>
          <a:p>
            <a:pPr marL="109728" indent="0" algn="ctr">
              <a:buNone/>
            </a:pPr>
            <a:r>
              <a:rPr lang="en-US" sz="6000" dirty="0" smtClean="0">
                <a:solidFill>
                  <a:schemeClr val="accent1">
                    <a:lumMod val="75000"/>
                  </a:schemeClr>
                </a:solidFill>
                <a:latin typeface="Cooper Black" panose="0208090404030B020404" pitchFamily="18" charset="0"/>
              </a:rPr>
              <a:t>Simulation and real implementation:</a:t>
            </a:r>
            <a:endParaRPr lang="en-US" sz="6000" dirty="0">
              <a:solidFill>
                <a:schemeClr val="accent1">
                  <a:lumMod val="75000"/>
                </a:schemeClr>
              </a:solidFill>
              <a:latin typeface="Cooper Black" panose="0208090404030B020404" pitchFamily="18" charset="0"/>
            </a:endParaRP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34920489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747" y="-381000"/>
            <a:ext cx="6934200" cy="4524315"/>
          </a:xfrm>
          <a:prstGeom prst="rect">
            <a:avLst/>
          </a:prstGeom>
          <a:noFill/>
        </p:spPr>
        <p:txBody>
          <a:bodyPr wrap="square" rtlCol="0">
            <a:spAutoFit/>
          </a:bodyPr>
          <a:lstStyle/>
          <a:p>
            <a:endParaRPr lang="en-US" sz="9600" dirty="0" smtClean="0">
              <a:latin typeface="Sakkal Majalla" pitchFamily="2" charset="-78"/>
              <a:cs typeface="Sakkal Majalla" pitchFamily="2" charset="-78"/>
            </a:endParaRPr>
          </a:p>
          <a:p>
            <a:r>
              <a:rPr lang="en-US" sz="9600" dirty="0" smtClean="0">
                <a:solidFill>
                  <a:schemeClr val="accent1">
                    <a:lumMod val="75000"/>
                  </a:schemeClr>
                </a:solidFill>
                <a:latin typeface="Cooper Black" panose="0208090404030B020404" pitchFamily="18" charset="0"/>
                <a:cs typeface="Sakkal Majalla" pitchFamily="2" charset="-78"/>
              </a:rPr>
              <a:t>Opening the door :</a:t>
            </a:r>
            <a:endParaRPr lang="en-US" sz="9600" dirty="0">
              <a:solidFill>
                <a:schemeClr val="accent1">
                  <a:lumMod val="75000"/>
                </a:schemeClr>
              </a:solidFill>
              <a:latin typeface="Cooper Black" panose="0208090404030B020404" pitchFamily="18" charset="0"/>
              <a:cs typeface="Sakkal Majalla" pitchFamily="2" charset="-78"/>
            </a:endParaRPr>
          </a:p>
        </p:txBody>
      </p:sp>
    </p:spTree>
    <p:extLst>
      <p:ext uri="{BB962C8B-B14F-4D97-AF65-F5344CB8AC3E}">
        <p14:creationId xmlns:p14="http://schemas.microsoft.com/office/powerpoint/2010/main" val="36043223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hmad\Desktop\pics simulink\speed 1.PN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59124" y="381000"/>
            <a:ext cx="4714056" cy="3520559"/>
          </a:xfrm>
          <a:prstGeom prst="rect">
            <a:avLst/>
          </a:prstGeom>
          <a:noFill/>
          <a:ln w="9525">
            <a:noFill/>
            <a:miter lim="800000"/>
            <a:headEnd/>
            <a:tailEnd/>
          </a:ln>
        </p:spPr>
      </p:pic>
      <p:cxnSp>
        <p:nvCxnSpPr>
          <p:cNvPr id="9" name="Straight Arrow Connector 8"/>
          <p:cNvCxnSpPr/>
          <p:nvPr/>
        </p:nvCxnSpPr>
        <p:spPr>
          <a:xfrm flipV="1">
            <a:off x="761999" y="1214004"/>
            <a:ext cx="5302624" cy="6165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3" name="Picture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9737" y="4419600"/>
            <a:ext cx="3358515" cy="1717964"/>
          </a:xfrm>
          <a:prstGeom prst="rect">
            <a:avLst/>
          </a:prstGeom>
          <a:noFill/>
          <a:ln>
            <a:noFill/>
          </a:ln>
        </p:spPr>
      </p:pic>
      <p:sp>
        <p:nvSpPr>
          <p:cNvPr id="2" name="TextBox 1"/>
          <p:cNvSpPr txBox="1"/>
          <p:nvPr/>
        </p:nvSpPr>
        <p:spPr>
          <a:xfrm>
            <a:off x="761999" y="4234934"/>
            <a:ext cx="3581400" cy="369332"/>
          </a:xfrm>
          <a:prstGeom prst="rect">
            <a:avLst/>
          </a:prstGeom>
          <a:noFill/>
        </p:spPr>
        <p:txBody>
          <a:bodyPr wrap="square" rtlCol="0">
            <a:spAutoFit/>
          </a:bodyPr>
          <a:lstStyle/>
          <a:p>
            <a:r>
              <a:rPr lang="en-US" dirty="0">
                <a:latin typeface="Cooper Black" panose="0208090404030B020404" pitchFamily="18" charset="0"/>
              </a:rPr>
              <a:t>Speed variation </a:t>
            </a:r>
            <a:r>
              <a:rPr lang="en-US" dirty="0" smtClean="0">
                <a:latin typeface="Cooper Black" panose="0208090404030B020404" pitchFamily="18" charset="0"/>
              </a:rPr>
              <a:t>curve</a:t>
            </a:r>
            <a:endParaRPr lang="en-US" dirty="0">
              <a:latin typeface="Cooper Black" panose="0208090404030B020404" pitchFamily="18" charset="0"/>
            </a:endParaRPr>
          </a:p>
        </p:txBody>
      </p:sp>
      <p:sp>
        <p:nvSpPr>
          <p:cNvPr id="3" name="Oval 2"/>
          <p:cNvSpPr/>
          <p:nvPr/>
        </p:nvSpPr>
        <p:spPr>
          <a:xfrm>
            <a:off x="190500" y="1676400"/>
            <a:ext cx="381000" cy="308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smtClean="0"/>
              <a:t>1</a:t>
            </a:r>
            <a:endParaRPr lang="en-US" dirty="0"/>
          </a:p>
        </p:txBody>
      </p:sp>
      <p:cxnSp>
        <p:nvCxnSpPr>
          <p:cNvPr id="10" name="Straight Arrow Connector 9"/>
          <p:cNvCxnSpPr/>
          <p:nvPr/>
        </p:nvCxnSpPr>
        <p:spPr>
          <a:xfrm>
            <a:off x="761999" y="1984664"/>
            <a:ext cx="3581400" cy="28494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4" name="Picture 13" descr="C:\Users\Home\Desktop\كل خرابيش المشروع هون\صور ريبورت المشروع\DS0002 (3).BMP"/>
          <p:cNvPicPr/>
          <p:nvPr/>
        </p:nvPicPr>
        <p:blipFill>
          <a:blip r:embed="rId5">
            <a:extLst>
              <a:ext uri="{28A0092B-C50C-407E-A947-70E740481C1C}">
                <a14:useLocalDpi xmlns:a14="http://schemas.microsoft.com/office/drawing/2010/main" val="0"/>
              </a:ext>
            </a:extLst>
          </a:blip>
          <a:srcRect/>
          <a:stretch>
            <a:fillRect/>
          </a:stretch>
        </p:blipFill>
        <p:spPr bwMode="auto">
          <a:xfrm>
            <a:off x="6051176" y="228600"/>
            <a:ext cx="3044825" cy="2227580"/>
          </a:xfrm>
          <a:prstGeom prst="rect">
            <a:avLst/>
          </a:prstGeom>
          <a:noFill/>
          <a:ln>
            <a:noFill/>
          </a:ln>
        </p:spPr>
      </p:pic>
      <p:pic>
        <p:nvPicPr>
          <p:cNvPr id="15" name="Picture 14" descr="C:\Users\Home\Desktop\كل خرابيش المشروع هون\صور ريبورت المشروع\DS0003.BMP"/>
          <p:cNvPicPr/>
          <p:nvPr/>
        </p:nvPicPr>
        <p:blipFill>
          <a:blip r:embed="rId6">
            <a:extLst>
              <a:ext uri="{28A0092B-C50C-407E-A947-70E740481C1C}">
                <a14:useLocalDpi xmlns:a14="http://schemas.microsoft.com/office/drawing/2010/main" val="0"/>
              </a:ext>
            </a:extLst>
          </a:blip>
          <a:srcRect/>
          <a:stretch>
            <a:fillRect/>
          </a:stretch>
        </p:blipFill>
        <p:spPr bwMode="auto">
          <a:xfrm>
            <a:off x="3006351" y="4953000"/>
            <a:ext cx="3044825" cy="1869880"/>
          </a:xfrm>
          <a:prstGeom prst="rect">
            <a:avLst/>
          </a:prstGeom>
          <a:noFill/>
          <a:ln>
            <a:noFill/>
          </a:ln>
        </p:spPr>
      </p:pic>
    </p:spTree>
    <p:extLst>
      <p:ext uri="{BB962C8B-B14F-4D97-AF65-F5344CB8AC3E}">
        <p14:creationId xmlns:p14="http://schemas.microsoft.com/office/powerpoint/2010/main" val="218745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r>
              <a:rPr lang="en-US" sz="2800" dirty="0" smtClean="0">
                <a:latin typeface="Times New Roman" pitchFamily="18" charset="0"/>
                <a:cs typeface="Times New Roman" pitchFamily="18" charset="0"/>
              </a:rPr>
              <a:t>The main objective of this project is to unlock a garage door by a mobile phone using a unique number entered through the keypad of the phone after entering the password given to the user .</a:t>
            </a:r>
          </a:p>
          <a:p>
            <a:endParaRPr lang="en-US" sz="2800" dirty="0" smtClean="0">
              <a:latin typeface="Times New Roman" pitchFamily="18" charset="0"/>
              <a:cs typeface="Times New Roman" pitchFamily="18" charset="0"/>
            </a:endParaRPr>
          </a:p>
          <a:p>
            <a:r>
              <a:rPr lang="en-US" sz="2800" dirty="0" smtClean="0"/>
              <a:t> </a:t>
            </a:r>
            <a:r>
              <a:rPr lang="en-US" sz="2800" dirty="0" smtClean="0">
                <a:latin typeface="Times New Roman" pitchFamily="18" charset="0"/>
                <a:cs typeface="Times New Roman" pitchFamily="18" charset="0"/>
              </a:rPr>
              <a:t>This project is based on the concept of DTMF (dual tone multi - frequency).</a:t>
            </a:r>
            <a:endParaRPr lang="en-US" sz="2800" dirty="0">
              <a:latin typeface="Times New Roman" pitchFamily="18" charset="0"/>
              <a:cs typeface="Times New Roman" pitchFamily="18" charset="0"/>
            </a:endParaRPr>
          </a:p>
        </p:txBody>
      </p:sp>
      <p:sp>
        <p:nvSpPr>
          <p:cNvPr id="2" name="عنوان 1"/>
          <p:cNvSpPr>
            <a:spLocks noGrp="1"/>
          </p:cNvSpPr>
          <p:nvPr>
            <p:ph type="title"/>
          </p:nvPr>
        </p:nvSpPr>
        <p:spPr/>
        <p:txBody>
          <a:bodyPr>
            <a:normAutofit fontScale="90000"/>
          </a:bodyPr>
          <a:lstStyle/>
          <a:p>
            <a:r>
              <a:rPr lang="en-US" sz="4400" dirty="0" smtClean="0">
                <a:solidFill>
                  <a:schemeClr val="accent1"/>
                </a:solidFill>
                <a:latin typeface="Cooper Black" pitchFamily="18" charset="0"/>
              </a:rPr>
              <a:t/>
            </a:r>
            <a:br>
              <a:rPr lang="en-US" sz="4400" dirty="0" smtClean="0">
                <a:solidFill>
                  <a:schemeClr val="accent1"/>
                </a:solidFill>
                <a:latin typeface="Cooper Black" pitchFamily="18" charset="0"/>
              </a:rPr>
            </a:br>
            <a:r>
              <a:rPr lang="en-US" sz="4400" dirty="0" smtClean="0">
                <a:solidFill>
                  <a:schemeClr val="accent1"/>
                </a:solidFill>
                <a:latin typeface="Cooper Black" pitchFamily="18" charset="0"/>
              </a:rPr>
              <a:t>Introduction :</a:t>
            </a:r>
            <a:r>
              <a:rPr lang="en-US" dirty="0" smtClean="0"/>
              <a:t/>
            </a:r>
            <a:br>
              <a:rPr lang="en-US" dirty="0" smtClean="0"/>
            </a:br>
            <a:endParaRPr lang="en-US" dirty="0"/>
          </a:p>
        </p:txBody>
      </p:sp>
    </p:spTree>
    <p:extLst>
      <p:ext uri="{BB962C8B-B14F-4D97-AF65-F5344CB8AC3E}">
        <p14:creationId xmlns:p14="http://schemas.microsoft.com/office/powerpoint/2010/main" val="30485639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hmad\Desktop\pics simulink\speed 1.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752600"/>
            <a:ext cx="4714056" cy="3520559"/>
          </a:xfrm>
          <a:prstGeom prst="rect">
            <a:avLst/>
          </a:prstGeom>
          <a:noFill/>
          <a:ln w="9525">
            <a:noFill/>
            <a:miter lim="800000"/>
            <a:headEnd/>
            <a:tailEnd/>
          </a:ln>
        </p:spPr>
      </p:pic>
      <p:cxnSp>
        <p:nvCxnSpPr>
          <p:cNvPr id="8" name="Straight Arrow Connector 7"/>
          <p:cNvCxnSpPr/>
          <p:nvPr/>
        </p:nvCxnSpPr>
        <p:spPr>
          <a:xfrm flipV="1">
            <a:off x="1219200" y="1524000"/>
            <a:ext cx="4879975" cy="19334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9" name="Picture 8" descr="C:\Users\Home\Desktop\كل خرابيش المشروع هون\صور ريبورت المشروع\DS0003.BMP"/>
          <p:cNvPicPr/>
          <p:nvPr/>
        </p:nvPicPr>
        <p:blipFill>
          <a:blip r:embed="rId3">
            <a:extLst>
              <a:ext uri="{28A0092B-C50C-407E-A947-70E740481C1C}">
                <a14:useLocalDpi xmlns:a14="http://schemas.microsoft.com/office/drawing/2010/main" val="0"/>
              </a:ext>
            </a:extLst>
          </a:blip>
          <a:srcRect/>
          <a:stretch>
            <a:fillRect/>
          </a:stretch>
        </p:blipFill>
        <p:spPr bwMode="auto">
          <a:xfrm>
            <a:off x="6099175" y="92112"/>
            <a:ext cx="3044825" cy="2227580"/>
          </a:xfrm>
          <a:prstGeom prst="rect">
            <a:avLst/>
          </a:prstGeom>
          <a:noFill/>
          <a:ln>
            <a:noFill/>
          </a:ln>
        </p:spPr>
      </p:pic>
      <p:pic>
        <p:nvPicPr>
          <p:cNvPr id="10" name="Picture 9" descr="C:\Users\Home\Desktop\كل خرابيش المشروع هون\صور ريبورت المشروع\DS0002 (3).BMP"/>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496783"/>
            <a:ext cx="3044825" cy="2227580"/>
          </a:xfrm>
          <a:prstGeom prst="rect">
            <a:avLst/>
          </a:prstGeom>
          <a:noFill/>
          <a:ln>
            <a:noFill/>
          </a:ln>
        </p:spPr>
      </p:pic>
      <p:cxnSp>
        <p:nvCxnSpPr>
          <p:cNvPr id="11" name="Straight Arrow Connector 10"/>
          <p:cNvCxnSpPr>
            <a:endCxn id="10" idx="1"/>
          </p:cNvCxnSpPr>
          <p:nvPr/>
        </p:nvCxnSpPr>
        <p:spPr>
          <a:xfrm>
            <a:off x="1371600" y="3287247"/>
            <a:ext cx="4267200" cy="32332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 name="Oval 4"/>
          <p:cNvSpPr/>
          <p:nvPr/>
        </p:nvSpPr>
        <p:spPr>
          <a:xfrm>
            <a:off x="1219200" y="3264835"/>
            <a:ext cx="533400" cy="333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smtClean="0"/>
              <a:t>2</a:t>
            </a:r>
            <a:endParaRPr lang="en-US" dirty="0"/>
          </a:p>
        </p:txBody>
      </p:sp>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38800" y="5029200"/>
            <a:ext cx="3318846" cy="1556385"/>
          </a:xfrm>
          <a:prstGeom prst="rect">
            <a:avLst/>
          </a:prstGeom>
          <a:noFill/>
          <a:ln>
            <a:noFill/>
          </a:ln>
        </p:spPr>
      </p:pic>
    </p:spTree>
    <p:extLst>
      <p:ext uri="{BB962C8B-B14F-4D97-AF65-F5344CB8AC3E}">
        <p14:creationId xmlns:p14="http://schemas.microsoft.com/office/powerpoint/2010/main" val="26200604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1">
                    <a:lumMod val="75000"/>
                  </a:schemeClr>
                </a:solidFill>
                <a:latin typeface="Cooper Black" panose="0208090404030B020404" pitchFamily="18" charset="0"/>
              </a:rPr>
              <a:t>Distance curve in simulation:</a:t>
            </a:r>
            <a:endParaRPr lang="en-US" dirty="0">
              <a:solidFill>
                <a:schemeClr val="accent1">
                  <a:lumMod val="75000"/>
                </a:schemeClr>
              </a:solidFill>
              <a:latin typeface="Cooper Black" panose="0208090404030B020404" pitchFamily="18" charset="0"/>
            </a:endParaRPr>
          </a:p>
        </p:txBody>
      </p:sp>
      <p:pic>
        <p:nvPicPr>
          <p:cNvPr id="4" name="Picture 3" descr="C:\Users\ahmad\Desktop\pics simulink\masafe 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676400"/>
            <a:ext cx="6934199" cy="3886199"/>
          </a:xfrm>
          <a:prstGeom prst="rect">
            <a:avLst/>
          </a:prstGeom>
          <a:noFill/>
          <a:ln w="9525">
            <a:noFill/>
            <a:miter lim="800000"/>
            <a:headEnd/>
            <a:tailEnd/>
          </a:ln>
        </p:spPr>
      </p:pic>
    </p:spTree>
    <p:extLst>
      <p:ext uri="{BB962C8B-B14F-4D97-AF65-F5344CB8AC3E}">
        <p14:creationId xmlns:p14="http://schemas.microsoft.com/office/powerpoint/2010/main" val="7662031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747" y="228600"/>
            <a:ext cx="6934200" cy="4524315"/>
          </a:xfrm>
          <a:prstGeom prst="rect">
            <a:avLst/>
          </a:prstGeom>
          <a:noFill/>
        </p:spPr>
        <p:txBody>
          <a:bodyPr wrap="square" rtlCol="0">
            <a:spAutoFit/>
          </a:bodyPr>
          <a:lstStyle/>
          <a:p>
            <a:endParaRPr lang="en-US" sz="9600" dirty="0" smtClean="0">
              <a:solidFill>
                <a:prstClr val="black"/>
              </a:solidFill>
              <a:latin typeface="Sakkal Majalla" pitchFamily="2" charset="-78"/>
              <a:cs typeface="Sakkal Majalla" pitchFamily="2" charset="-78"/>
            </a:endParaRPr>
          </a:p>
          <a:p>
            <a:r>
              <a:rPr lang="en-US" sz="9600" dirty="0" smtClean="0">
                <a:solidFill>
                  <a:schemeClr val="accent1">
                    <a:lumMod val="75000"/>
                  </a:schemeClr>
                </a:solidFill>
                <a:latin typeface="Cooper Black" panose="0208090404030B020404" pitchFamily="18" charset="0"/>
                <a:cs typeface="Sakkal Majalla" pitchFamily="2" charset="-78"/>
              </a:rPr>
              <a:t>Closing  the door </a:t>
            </a:r>
            <a:endParaRPr lang="en-US" sz="9600" dirty="0">
              <a:solidFill>
                <a:schemeClr val="accent1">
                  <a:lumMod val="75000"/>
                </a:schemeClr>
              </a:solidFill>
              <a:latin typeface="Cooper Black" panose="0208090404030B020404" pitchFamily="18" charset="0"/>
              <a:cs typeface="Sakkal Majalla" pitchFamily="2" charset="-78"/>
            </a:endParaRPr>
          </a:p>
        </p:txBody>
      </p:sp>
    </p:spTree>
    <p:extLst>
      <p:ext uri="{BB962C8B-B14F-4D97-AF65-F5344CB8AC3E}">
        <p14:creationId xmlns:p14="http://schemas.microsoft.com/office/powerpoint/2010/main" val="382943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3" descr="C:\Users\ahmad\Desktop\pics simulink\speed 2.PN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424" y="187928"/>
            <a:ext cx="4714056" cy="4536504"/>
          </a:xfrm>
          <a:prstGeom prst="rect">
            <a:avLst/>
          </a:prstGeom>
          <a:noFill/>
          <a:ln w="9525">
            <a:noFill/>
            <a:miter lim="800000"/>
            <a:headEnd/>
            <a:tailEnd/>
          </a:ln>
        </p:spPr>
      </p:pic>
      <p:cxnSp>
        <p:nvCxnSpPr>
          <p:cNvPr id="9" name="Straight Arrow Connector 8"/>
          <p:cNvCxnSpPr/>
          <p:nvPr/>
        </p:nvCxnSpPr>
        <p:spPr>
          <a:xfrm flipV="1">
            <a:off x="761999" y="1214004"/>
            <a:ext cx="5302624" cy="6165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 name="TextBox 1"/>
          <p:cNvSpPr txBox="1"/>
          <p:nvPr/>
        </p:nvSpPr>
        <p:spPr>
          <a:xfrm>
            <a:off x="761999" y="4234934"/>
            <a:ext cx="3581400" cy="369332"/>
          </a:xfrm>
          <a:prstGeom prst="rect">
            <a:avLst/>
          </a:prstGeom>
          <a:noFill/>
        </p:spPr>
        <p:txBody>
          <a:bodyPr wrap="square" rtlCol="0">
            <a:spAutoFit/>
          </a:bodyPr>
          <a:lstStyle/>
          <a:p>
            <a:r>
              <a:rPr lang="en-US" dirty="0">
                <a:solidFill>
                  <a:prstClr val="black"/>
                </a:solidFill>
                <a:latin typeface="Cooper Black" panose="0208090404030B020404" pitchFamily="18" charset="0"/>
              </a:rPr>
              <a:t>Speed variation </a:t>
            </a:r>
            <a:r>
              <a:rPr lang="en-US" dirty="0" smtClean="0">
                <a:solidFill>
                  <a:prstClr val="black"/>
                </a:solidFill>
                <a:latin typeface="Cooper Black" panose="0208090404030B020404" pitchFamily="18" charset="0"/>
              </a:rPr>
              <a:t>curve</a:t>
            </a:r>
            <a:endParaRPr lang="en-US" dirty="0">
              <a:solidFill>
                <a:prstClr val="black"/>
              </a:solidFill>
              <a:latin typeface="Cooper Black" panose="0208090404030B020404" pitchFamily="18" charset="0"/>
            </a:endParaRPr>
          </a:p>
        </p:txBody>
      </p:sp>
      <p:sp>
        <p:nvSpPr>
          <p:cNvPr id="3" name="Oval 2"/>
          <p:cNvSpPr/>
          <p:nvPr/>
        </p:nvSpPr>
        <p:spPr>
          <a:xfrm>
            <a:off x="190500" y="1676400"/>
            <a:ext cx="381000" cy="308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smtClean="0">
                <a:solidFill>
                  <a:prstClr val="white"/>
                </a:solidFill>
              </a:rPr>
              <a:t>1</a:t>
            </a:r>
            <a:endParaRPr lang="en-US" dirty="0">
              <a:solidFill>
                <a:prstClr val="white"/>
              </a:solidFill>
            </a:endParaRPr>
          </a:p>
        </p:txBody>
      </p:sp>
      <p:pic>
        <p:nvPicPr>
          <p:cNvPr id="14" name="Picture 13" descr="C:\Users\Home\Desktop\كل خرابيش المشروع هون\صور ريبورت المشروع\DS0002 (3).BMP"/>
          <p:cNvPicPr/>
          <p:nvPr/>
        </p:nvPicPr>
        <p:blipFill>
          <a:blip r:embed="rId4">
            <a:extLst>
              <a:ext uri="{28A0092B-C50C-407E-A947-70E740481C1C}">
                <a14:useLocalDpi xmlns:a14="http://schemas.microsoft.com/office/drawing/2010/main" val="0"/>
              </a:ext>
            </a:extLst>
          </a:blip>
          <a:srcRect/>
          <a:stretch>
            <a:fillRect/>
          </a:stretch>
        </p:blipFill>
        <p:spPr bwMode="auto">
          <a:xfrm>
            <a:off x="6051176" y="228600"/>
            <a:ext cx="3044825" cy="2227580"/>
          </a:xfrm>
          <a:prstGeom prst="rect">
            <a:avLst/>
          </a:prstGeom>
          <a:noFill/>
          <a:ln>
            <a:noFill/>
          </a:ln>
        </p:spPr>
      </p:pic>
      <p:pic>
        <p:nvPicPr>
          <p:cNvPr id="15" name="Picture 14" descr="C:\Users\Home\Desktop\كل خرابيش المشروع هون\صور ريبورت المشروع\DS0003.BMP"/>
          <p:cNvPicPr/>
          <p:nvPr/>
        </p:nvPicPr>
        <p:blipFill>
          <a:blip r:embed="rId5">
            <a:extLst>
              <a:ext uri="{28A0092B-C50C-407E-A947-70E740481C1C}">
                <a14:useLocalDpi xmlns:a14="http://schemas.microsoft.com/office/drawing/2010/main" val="0"/>
              </a:ext>
            </a:extLst>
          </a:blip>
          <a:srcRect/>
          <a:stretch>
            <a:fillRect/>
          </a:stretch>
        </p:blipFill>
        <p:spPr bwMode="auto">
          <a:xfrm>
            <a:off x="3006351" y="4953000"/>
            <a:ext cx="3044825" cy="1869880"/>
          </a:xfrm>
          <a:prstGeom prst="rect">
            <a:avLst/>
          </a:prstGeom>
          <a:noFill/>
          <a:ln>
            <a:noFill/>
          </a:ln>
        </p:spPr>
      </p:pic>
      <p:sp>
        <p:nvSpPr>
          <p:cNvPr id="5" name="Content Placeholder 4"/>
          <p:cNvSpPr>
            <a:spLocks noGrp="1"/>
          </p:cNvSpPr>
          <p:nvPr>
            <p:ph idx="1"/>
          </p:nvPr>
        </p:nvSpPr>
        <p:spPr/>
        <p:txBody>
          <a:bodyPr/>
          <a:lstStyle/>
          <a:p>
            <a:r>
              <a:rPr lang="ar-SY" dirty="0" smtClean="0"/>
              <a:t>1</a:t>
            </a:r>
            <a:endParaRPr lang="en-US" dirty="0"/>
          </a:p>
        </p:txBody>
      </p:sp>
      <p:cxnSp>
        <p:nvCxnSpPr>
          <p:cNvPr id="16" name="Straight Arrow Connector 15"/>
          <p:cNvCxnSpPr/>
          <p:nvPr/>
        </p:nvCxnSpPr>
        <p:spPr>
          <a:xfrm>
            <a:off x="744069" y="1941572"/>
            <a:ext cx="4243411" cy="30114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7" name="Picture 1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49470" y="3104516"/>
            <a:ext cx="3190875" cy="1848484"/>
          </a:xfrm>
          <a:prstGeom prst="rect">
            <a:avLst/>
          </a:prstGeom>
          <a:noFill/>
          <a:ln>
            <a:noFill/>
          </a:ln>
        </p:spPr>
      </p:pic>
    </p:spTree>
    <p:extLst>
      <p:ext uri="{BB962C8B-B14F-4D97-AF65-F5344CB8AC3E}">
        <p14:creationId xmlns:p14="http://schemas.microsoft.com/office/powerpoint/2010/main" val="13230609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3" descr="C:\Users\ahmad\Desktop\pics simulink\speed 2.PN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864731"/>
            <a:ext cx="4714056" cy="4536504"/>
          </a:xfrm>
          <a:prstGeom prst="rect">
            <a:avLst/>
          </a:prstGeom>
          <a:noFill/>
          <a:ln w="9525">
            <a:noFill/>
            <a:miter lim="800000"/>
            <a:headEnd/>
            <a:tailEnd/>
          </a:ln>
        </p:spPr>
      </p:pic>
      <p:cxnSp>
        <p:nvCxnSpPr>
          <p:cNvPr id="8" name="Straight Arrow Connector 7"/>
          <p:cNvCxnSpPr/>
          <p:nvPr/>
        </p:nvCxnSpPr>
        <p:spPr>
          <a:xfrm flipV="1">
            <a:off x="1219200" y="1524000"/>
            <a:ext cx="4879975" cy="19334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9" name="Picture 8" descr="C:\Users\Home\Desktop\كل خرابيش المشروع هون\صور ريبورت المشروع\DS0003.BMP"/>
          <p:cNvPicPr/>
          <p:nvPr/>
        </p:nvPicPr>
        <p:blipFill>
          <a:blip r:embed="rId3">
            <a:extLst>
              <a:ext uri="{28A0092B-C50C-407E-A947-70E740481C1C}">
                <a14:useLocalDpi xmlns:a14="http://schemas.microsoft.com/office/drawing/2010/main" val="0"/>
              </a:ext>
            </a:extLst>
          </a:blip>
          <a:srcRect/>
          <a:stretch>
            <a:fillRect/>
          </a:stretch>
        </p:blipFill>
        <p:spPr bwMode="auto">
          <a:xfrm>
            <a:off x="6099175" y="92112"/>
            <a:ext cx="3044825" cy="2227580"/>
          </a:xfrm>
          <a:prstGeom prst="rect">
            <a:avLst/>
          </a:prstGeom>
          <a:noFill/>
          <a:ln>
            <a:noFill/>
          </a:ln>
        </p:spPr>
      </p:pic>
      <p:pic>
        <p:nvPicPr>
          <p:cNvPr id="10" name="Picture 9" descr="C:\Users\Home\Desktop\كل خرابيش المشروع هون\صور ريبورت المشروع\DS0002 (3).BMP"/>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496783"/>
            <a:ext cx="3044825" cy="2227580"/>
          </a:xfrm>
          <a:prstGeom prst="rect">
            <a:avLst/>
          </a:prstGeom>
          <a:noFill/>
          <a:ln>
            <a:noFill/>
          </a:ln>
        </p:spPr>
      </p:pic>
      <p:cxnSp>
        <p:nvCxnSpPr>
          <p:cNvPr id="11" name="Straight Arrow Connector 10"/>
          <p:cNvCxnSpPr>
            <a:endCxn id="10" idx="1"/>
          </p:cNvCxnSpPr>
          <p:nvPr/>
        </p:nvCxnSpPr>
        <p:spPr>
          <a:xfrm>
            <a:off x="1371600" y="3287247"/>
            <a:ext cx="4267200" cy="32332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 name="Oval 4"/>
          <p:cNvSpPr/>
          <p:nvPr/>
        </p:nvSpPr>
        <p:spPr>
          <a:xfrm>
            <a:off x="1219200" y="3264835"/>
            <a:ext cx="533400" cy="333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dirty="0" smtClean="0">
                <a:solidFill>
                  <a:prstClr val="white"/>
                </a:solidFill>
              </a:rPr>
              <a:t>2</a:t>
            </a:r>
            <a:endParaRPr lang="en-US" dirty="0">
              <a:solidFill>
                <a:prstClr val="white"/>
              </a:solidFill>
            </a:endParaRPr>
          </a:p>
        </p:txBody>
      </p:sp>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38800" y="5029200"/>
            <a:ext cx="3318846" cy="1556385"/>
          </a:xfrm>
          <a:prstGeom prst="rect">
            <a:avLst/>
          </a:prstGeom>
          <a:noFill/>
          <a:ln>
            <a:noFill/>
          </a:ln>
        </p:spPr>
      </p:pic>
      <p:sp>
        <p:nvSpPr>
          <p:cNvPr id="3" name="Content Placeholder 2"/>
          <p:cNvSpPr>
            <a:spLocks noGrp="1"/>
          </p:cNvSpPr>
          <p:nvPr>
            <p:ph idx="1"/>
          </p:nvPr>
        </p:nvSpPr>
        <p:spPr/>
        <p:txBody>
          <a:bodyPr/>
          <a:lstStyle/>
          <a:p>
            <a:pPr marL="109728" indent="0">
              <a:buNone/>
            </a:pPr>
            <a:r>
              <a:rPr lang="ar-SY" dirty="0" smtClean="0"/>
              <a:t>ا</a:t>
            </a:r>
            <a:endParaRPr lang="en-US" dirty="0"/>
          </a:p>
        </p:txBody>
      </p:sp>
    </p:spTree>
    <p:extLst>
      <p:ext uri="{BB962C8B-B14F-4D97-AF65-F5344CB8AC3E}">
        <p14:creationId xmlns:p14="http://schemas.microsoft.com/office/powerpoint/2010/main" val="5087827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1">
                    <a:lumMod val="75000"/>
                  </a:schemeClr>
                </a:solidFill>
                <a:latin typeface="Cooper Black" panose="0208090404030B020404" pitchFamily="18" charset="0"/>
              </a:rPr>
              <a:t>Distance variation, closing:</a:t>
            </a:r>
            <a:endParaRPr lang="en-US" dirty="0">
              <a:solidFill>
                <a:schemeClr val="accent1">
                  <a:lumMod val="75000"/>
                </a:schemeClr>
              </a:solidFill>
              <a:latin typeface="Cooper Black" panose="0208090404030B020404" pitchFamily="18" charset="0"/>
            </a:endParaRPr>
          </a:p>
        </p:txBody>
      </p:sp>
      <p:pic>
        <p:nvPicPr>
          <p:cNvPr id="4" name="Picture 3" descr="C:\Users\ahmad\Desktop\pics simulink\2 masafe.PNG"/>
          <p:cNvPicPr/>
          <p:nvPr/>
        </p:nvPicPr>
        <p:blipFill>
          <a:blip r:embed="rId2" cstate="print"/>
          <a:srcRect/>
          <a:stretch>
            <a:fillRect/>
          </a:stretch>
        </p:blipFill>
        <p:spPr bwMode="auto">
          <a:xfrm>
            <a:off x="609600" y="1371600"/>
            <a:ext cx="7696200" cy="4495800"/>
          </a:xfrm>
          <a:prstGeom prst="rect">
            <a:avLst/>
          </a:prstGeom>
          <a:noFill/>
          <a:ln w="9525">
            <a:noFill/>
            <a:miter lim="800000"/>
            <a:headEnd/>
            <a:tailEnd/>
          </a:ln>
        </p:spPr>
      </p:pic>
    </p:spTree>
    <p:extLst>
      <p:ext uri="{BB962C8B-B14F-4D97-AF65-F5344CB8AC3E}">
        <p14:creationId xmlns:p14="http://schemas.microsoft.com/office/powerpoint/2010/main" val="32785968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ome\Desktop\للبريزينتيشن\kjh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44000" cy="474080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solidFill>
                  <a:schemeClr val="accent1"/>
                </a:solidFill>
                <a:latin typeface="Cooper Black" panose="0208090404030B020404" pitchFamily="18" charset="0"/>
              </a:rPr>
              <a:t>Motor connected to the door:</a:t>
            </a:r>
            <a:endParaRPr lang="en-US" dirty="0">
              <a:solidFill>
                <a:schemeClr val="accent1"/>
              </a:solidFill>
              <a:latin typeface="Cooper Black" panose="0208090404030B020404" pitchFamily="18" charset="0"/>
            </a:endParaRPr>
          </a:p>
        </p:txBody>
      </p:sp>
      <p:sp>
        <p:nvSpPr>
          <p:cNvPr id="5" name="Arc 4"/>
          <p:cNvSpPr/>
          <p:nvPr/>
        </p:nvSpPr>
        <p:spPr>
          <a:xfrm>
            <a:off x="4267200" y="2743200"/>
            <a:ext cx="1600200" cy="2286000"/>
          </a:xfrm>
          <a:prstGeom prst="arc">
            <a:avLst>
              <a:gd name="adj1" fmla="val 366801"/>
              <a:gd name="adj2" fmla="val 0"/>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2" name="Content Placeholder 1"/>
          <p:cNvSpPr>
            <a:spLocks noGrp="1"/>
          </p:cNvSpPr>
          <p:nvPr>
            <p:ph idx="1"/>
          </p:nvPr>
        </p:nvSpPr>
        <p:spPr/>
        <p:txBody>
          <a:bodyPr/>
          <a:lstStyle/>
          <a:p>
            <a:pPr marL="109728" indent="0">
              <a:buNone/>
            </a:pPr>
            <a:r>
              <a:rPr lang="en-US" dirty="0"/>
              <a:t>.</a:t>
            </a:r>
          </a:p>
        </p:txBody>
      </p:sp>
    </p:spTree>
    <p:extLst>
      <p:ext uri="{BB962C8B-B14F-4D97-AF65-F5344CB8AC3E}">
        <p14:creationId xmlns:p14="http://schemas.microsoft.com/office/powerpoint/2010/main" val="3781589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en-US" sz="7200" dirty="0" smtClean="0"/>
          </a:p>
          <a:p>
            <a:pPr algn="ctr"/>
            <a:r>
              <a:rPr lang="en-US" sz="7200" dirty="0" smtClean="0">
                <a:solidFill>
                  <a:schemeClr val="accent1"/>
                </a:solidFill>
                <a:latin typeface="Cooper Black" panose="0208090404030B020404" pitchFamily="18" charset="0"/>
              </a:rPr>
              <a:t>VEDIO</a:t>
            </a:r>
          </a:p>
          <a:p>
            <a:pPr marL="109728" indent="0" algn="ctr">
              <a:buNone/>
            </a:pPr>
            <a:endParaRPr lang="en-US" sz="7200" dirty="0">
              <a:solidFill>
                <a:schemeClr val="accent1"/>
              </a:solidFill>
              <a:latin typeface="Cooper Black" panose="0208090404030B020404" pitchFamily="18" charset="0"/>
            </a:endParaRPr>
          </a:p>
        </p:txBody>
      </p:sp>
    </p:spTree>
    <p:extLst>
      <p:ext uri="{BB962C8B-B14F-4D97-AF65-F5344CB8AC3E}">
        <p14:creationId xmlns:p14="http://schemas.microsoft.com/office/powerpoint/2010/main" val="19113491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en-US" sz="7200" dirty="0" smtClean="0"/>
          </a:p>
          <a:p>
            <a:pPr algn="ctr"/>
            <a:r>
              <a:rPr lang="en-US" sz="7200" dirty="0" smtClean="0">
                <a:solidFill>
                  <a:schemeClr val="accent1"/>
                </a:solidFill>
                <a:latin typeface="Cooper Black" panose="0208090404030B020404" pitchFamily="18" charset="0"/>
              </a:rPr>
              <a:t>Conclusion</a:t>
            </a:r>
            <a:endParaRPr lang="en-US" sz="7200" dirty="0">
              <a:solidFill>
                <a:schemeClr val="accent1"/>
              </a:solidFill>
              <a:latin typeface="Cooper Black" panose="0208090404030B020404" pitchFamily="18" charset="0"/>
            </a:endParaRPr>
          </a:p>
        </p:txBody>
      </p:sp>
    </p:spTree>
    <p:extLst>
      <p:ext uri="{BB962C8B-B14F-4D97-AF65-F5344CB8AC3E}">
        <p14:creationId xmlns:p14="http://schemas.microsoft.com/office/powerpoint/2010/main" val="32347515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3599"/>
            <a:ext cx="8229600" cy="1981201"/>
          </a:xfrm>
        </p:spPr>
        <p:txBody>
          <a:bodyPr>
            <a:normAutofit fontScale="55000" lnSpcReduction="20000"/>
          </a:bodyPr>
          <a:lstStyle/>
          <a:p>
            <a:pPr algn="ctr"/>
            <a:endParaRPr lang="en-US" dirty="0" smtClean="0"/>
          </a:p>
          <a:p>
            <a:pPr algn="ctr"/>
            <a:endParaRPr lang="en-US" dirty="0"/>
          </a:p>
          <a:p>
            <a:pPr algn="ctr"/>
            <a:endParaRPr lang="en-US" dirty="0" smtClean="0"/>
          </a:p>
          <a:p>
            <a:pPr algn="ctr"/>
            <a:endParaRPr lang="en-US" dirty="0"/>
          </a:p>
          <a:p>
            <a:pPr marL="109728" indent="0" algn="ctr">
              <a:buNone/>
            </a:pPr>
            <a:r>
              <a:rPr lang="en-US" sz="12800" dirty="0" smtClean="0">
                <a:solidFill>
                  <a:schemeClr val="accent1"/>
                </a:solidFill>
                <a:latin typeface="Cooper Black" panose="0208090404030B020404" pitchFamily="18" charset="0"/>
              </a:rPr>
              <a:t>Future work</a:t>
            </a:r>
            <a:endParaRPr lang="en-US" sz="12800" dirty="0">
              <a:solidFill>
                <a:schemeClr val="accent1"/>
              </a:solidFill>
              <a:latin typeface="Cooper Black" panose="0208090404030B020404" pitchFamily="18" charset="0"/>
            </a:endParaRPr>
          </a:p>
        </p:txBody>
      </p:sp>
    </p:spTree>
    <p:extLst>
      <p:ext uri="{BB962C8B-B14F-4D97-AF65-F5344CB8AC3E}">
        <p14:creationId xmlns:p14="http://schemas.microsoft.com/office/powerpoint/2010/main" val="1905860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dirty="0" smtClean="0">
                <a:latin typeface="Cooper Black" pitchFamily="18" charset="0"/>
                <a:ea typeface="Adobe Gothic Std B" pitchFamily="34" charset="-128"/>
              </a:rPr>
              <a:t>Introduction.</a:t>
            </a:r>
          </a:p>
          <a:p>
            <a:r>
              <a:rPr lang="en-US" sz="4400" dirty="0" smtClean="0">
                <a:solidFill>
                  <a:schemeClr val="bg2">
                    <a:lumMod val="50000"/>
                  </a:schemeClr>
                </a:solidFill>
                <a:latin typeface="Cooper Black" pitchFamily="18" charset="0"/>
                <a:ea typeface="Adobe Gothic Std B" pitchFamily="34" charset="-128"/>
              </a:rPr>
              <a:t>Overview.</a:t>
            </a:r>
          </a:p>
          <a:p>
            <a:r>
              <a:rPr lang="en-US" dirty="0" smtClean="0">
                <a:latin typeface="Cooper Black" pitchFamily="18" charset="0"/>
                <a:ea typeface="Adobe Gothic Std B" pitchFamily="34" charset="-128"/>
              </a:rPr>
              <a:t>Design</a:t>
            </a:r>
            <a:r>
              <a:rPr lang="en-US" dirty="0">
                <a:latin typeface="Cooper Black" pitchFamily="18" charset="0"/>
                <a:ea typeface="Adobe Gothic Std B" pitchFamily="34" charset="-128"/>
              </a:rPr>
              <a:t>.</a:t>
            </a:r>
          </a:p>
          <a:p>
            <a:r>
              <a:rPr lang="en-US" dirty="0">
                <a:latin typeface="Cooper Black" pitchFamily="18" charset="0"/>
                <a:ea typeface="Adobe Gothic Std B" pitchFamily="34" charset="-128"/>
              </a:rPr>
              <a:t>Flow chart of the project.</a:t>
            </a:r>
          </a:p>
          <a:p>
            <a:r>
              <a:rPr lang="en-US" dirty="0">
                <a:latin typeface="Cooper Black" pitchFamily="18" charset="0"/>
                <a:ea typeface="Adobe Gothic Std B" pitchFamily="34" charset="-128"/>
              </a:rPr>
              <a:t>DTMF.</a:t>
            </a:r>
          </a:p>
          <a:p>
            <a:r>
              <a:rPr lang="en-US" dirty="0">
                <a:latin typeface="Cooper Black" pitchFamily="18" charset="0"/>
                <a:ea typeface="Adobe Gothic Std B" pitchFamily="34" charset="-128"/>
              </a:rPr>
              <a:t>Arduino.</a:t>
            </a:r>
          </a:p>
          <a:p>
            <a:r>
              <a:rPr lang="en-US" dirty="0">
                <a:latin typeface="Cooper Black" pitchFamily="18" charset="0"/>
                <a:ea typeface="Adobe Gothic Std B" pitchFamily="34" charset="-128"/>
              </a:rPr>
              <a:t>H-Bridge.</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4427984" y="1940653"/>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1754305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endParaRPr lang="en-US" sz="3200" dirty="0" smtClean="0">
              <a:latin typeface="Times New Roman" pitchFamily="18" charset="0"/>
              <a:cs typeface="Times New Roman" pitchFamily="18" charset="0"/>
            </a:endParaRPr>
          </a:p>
          <a:p>
            <a:endParaRPr lang="en-US" sz="3200" dirty="0">
              <a:latin typeface="Times New Roman" pitchFamily="18" charset="0"/>
              <a:cs typeface="Times New Roman" pitchFamily="18" charset="0"/>
            </a:endParaRPr>
          </a:p>
          <a:p>
            <a:pPr algn="just"/>
            <a:r>
              <a:rPr lang="en-US" sz="3200" dirty="0" smtClean="0">
                <a:latin typeface="Times New Roman" pitchFamily="18" charset="0"/>
                <a:cs typeface="Times New Roman" pitchFamily="18" charset="0"/>
              </a:rPr>
              <a:t>Our system consists of DTMF decoder, Arduino, Gate driver, H-bridge, DC motor (PM motor) to achieve our goal</a:t>
            </a:r>
            <a:r>
              <a:rPr lang="en-US" sz="3600" dirty="0" smtClean="0"/>
              <a:t>.</a:t>
            </a:r>
            <a:endParaRPr lang="en-US" sz="3600" dirty="0"/>
          </a:p>
        </p:txBody>
      </p:sp>
      <p:sp>
        <p:nvSpPr>
          <p:cNvPr id="2" name="عنوان 1"/>
          <p:cNvSpPr>
            <a:spLocks noGrp="1"/>
          </p:cNvSpPr>
          <p:nvPr>
            <p:ph type="title"/>
          </p:nvPr>
        </p:nvSpPr>
        <p:spPr>
          <a:xfrm>
            <a:off x="457200" y="404664"/>
            <a:ext cx="8229600" cy="1152128"/>
          </a:xfrm>
        </p:spPr>
        <p:txBody>
          <a:bodyPr>
            <a:normAutofit fontScale="90000"/>
          </a:bodyPr>
          <a:lstStyle/>
          <a:p>
            <a:r>
              <a:rPr lang="en-US" sz="4400" dirty="0" smtClean="0">
                <a:solidFill>
                  <a:schemeClr val="accent1"/>
                </a:solidFill>
                <a:latin typeface="Cooper Black" pitchFamily="18" charset="0"/>
              </a:rPr>
              <a:t/>
            </a:r>
            <a:br>
              <a:rPr lang="en-US" sz="4400" dirty="0" smtClean="0">
                <a:solidFill>
                  <a:schemeClr val="accent1"/>
                </a:solidFill>
                <a:latin typeface="Cooper Black" pitchFamily="18" charset="0"/>
              </a:rPr>
            </a:br>
            <a:r>
              <a:rPr lang="en-US" sz="4900" dirty="0" smtClean="0">
                <a:solidFill>
                  <a:schemeClr val="accent1"/>
                </a:solidFill>
                <a:latin typeface="Cooper Black" pitchFamily="18" charset="0"/>
              </a:rPr>
              <a:t>Overview: </a:t>
            </a:r>
            <a:endParaRPr lang="en-US" sz="4900" dirty="0">
              <a:solidFill>
                <a:schemeClr val="accent1"/>
              </a:solidFill>
              <a:latin typeface="Cooper Black" pitchFamily="18" charset="0"/>
            </a:endParaRPr>
          </a:p>
        </p:txBody>
      </p:sp>
    </p:spTree>
    <p:extLst>
      <p:ext uri="{BB962C8B-B14F-4D97-AF65-F5344CB8AC3E}">
        <p14:creationId xmlns:p14="http://schemas.microsoft.com/office/powerpoint/2010/main" val="2271194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sz="4100" dirty="0" smtClean="0">
                <a:solidFill>
                  <a:schemeClr val="bg2">
                    <a:lumMod val="50000"/>
                  </a:schemeClr>
                </a:solidFill>
                <a:latin typeface="Cooper Black" pitchFamily="18" charset="0"/>
                <a:ea typeface="Adobe Gothic Std B" pitchFamily="34" charset="-128"/>
              </a:rPr>
              <a:t>Design.</a:t>
            </a:r>
          </a:p>
          <a:p>
            <a:r>
              <a:rPr lang="en-US" dirty="0" smtClean="0">
                <a:latin typeface="Cooper Black" pitchFamily="18" charset="0"/>
                <a:ea typeface="Adobe Gothic Std B" pitchFamily="34" charset="-128"/>
              </a:rPr>
              <a:t>Flow </a:t>
            </a:r>
            <a:r>
              <a:rPr lang="en-US" dirty="0">
                <a:latin typeface="Cooper Black" pitchFamily="18" charset="0"/>
                <a:ea typeface="Adobe Gothic Std B" pitchFamily="34" charset="-128"/>
              </a:rPr>
              <a:t>chart of the project.</a:t>
            </a:r>
          </a:p>
          <a:p>
            <a:r>
              <a:rPr lang="en-US" dirty="0">
                <a:latin typeface="Cooper Black" pitchFamily="18" charset="0"/>
                <a:ea typeface="Adobe Gothic Std B" pitchFamily="34" charset="-128"/>
              </a:rPr>
              <a:t>DTMF.</a:t>
            </a:r>
          </a:p>
          <a:p>
            <a:r>
              <a:rPr lang="en-US" dirty="0">
                <a:latin typeface="Cooper Black" pitchFamily="18" charset="0"/>
                <a:ea typeface="Adobe Gothic Std B" pitchFamily="34" charset="-128"/>
              </a:rPr>
              <a:t>Arduino.</a:t>
            </a:r>
          </a:p>
          <a:p>
            <a:r>
              <a:rPr lang="en-US" dirty="0">
                <a:latin typeface="Cooper Black" pitchFamily="18" charset="0"/>
                <a:ea typeface="Adobe Gothic Std B" pitchFamily="34" charset="-128"/>
              </a:rPr>
              <a:t>H-Bridge.</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4" name="Left Arrow 3"/>
          <p:cNvSpPr/>
          <p:nvPr/>
        </p:nvSpPr>
        <p:spPr>
          <a:xfrm>
            <a:off x="3563888" y="2256240"/>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1533583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8443" y="28896"/>
            <a:ext cx="2422458" cy="769441"/>
          </a:xfrm>
          <a:prstGeom prst="rect">
            <a:avLst/>
          </a:prstGeom>
        </p:spPr>
        <p:txBody>
          <a:bodyPr wrap="none">
            <a:spAutoFit/>
          </a:bodyPr>
          <a:lstStyle/>
          <a:p>
            <a:r>
              <a:rPr lang="en-US" sz="4400" dirty="0">
                <a:solidFill>
                  <a:srgbClr val="2DA2BF"/>
                </a:solidFill>
                <a:latin typeface="Cooper Black" pitchFamily="18" charset="0"/>
              </a:rPr>
              <a:t>Design :</a:t>
            </a:r>
            <a:endParaRPr lang="en-US" sz="4400" dirty="0">
              <a:solidFill>
                <a:prstClr val="black"/>
              </a:solidFill>
            </a:endParaRP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08443" y="798336"/>
            <a:ext cx="8354557" cy="552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7889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en-US" dirty="0" smtClean="0">
                <a:latin typeface="Cooper Black" pitchFamily="18" charset="0"/>
                <a:ea typeface="Adobe Gothic Std B" pitchFamily="34" charset="-128"/>
              </a:rPr>
              <a:t>Introduction.</a:t>
            </a:r>
          </a:p>
          <a:p>
            <a:r>
              <a:rPr lang="en-US" dirty="0" smtClean="0">
                <a:latin typeface="Cooper Black" pitchFamily="18" charset="0"/>
                <a:ea typeface="Adobe Gothic Std B" pitchFamily="34" charset="-128"/>
              </a:rPr>
              <a:t>Overview.</a:t>
            </a:r>
          </a:p>
          <a:p>
            <a:r>
              <a:rPr lang="en-US" sz="2800" dirty="0" smtClean="0">
                <a:latin typeface="Cooper Black" pitchFamily="18" charset="0"/>
                <a:ea typeface="Adobe Gothic Std B" pitchFamily="34" charset="-128"/>
              </a:rPr>
              <a:t>Design.</a:t>
            </a:r>
          </a:p>
          <a:p>
            <a:r>
              <a:rPr lang="en-US" sz="3200" dirty="0" smtClean="0">
                <a:solidFill>
                  <a:schemeClr val="accent1">
                    <a:lumMod val="75000"/>
                  </a:schemeClr>
                </a:solidFill>
                <a:latin typeface="Cooper Black" pitchFamily="18" charset="0"/>
                <a:ea typeface="Adobe Gothic Std B" pitchFamily="34" charset="-128"/>
              </a:rPr>
              <a:t>Flow </a:t>
            </a:r>
            <a:r>
              <a:rPr lang="en-US" sz="3200" dirty="0">
                <a:solidFill>
                  <a:schemeClr val="accent1">
                    <a:lumMod val="75000"/>
                  </a:schemeClr>
                </a:solidFill>
                <a:latin typeface="Cooper Black" pitchFamily="18" charset="0"/>
                <a:ea typeface="Adobe Gothic Std B" pitchFamily="34" charset="-128"/>
              </a:rPr>
              <a:t>chart of the project</a:t>
            </a:r>
            <a:r>
              <a:rPr lang="en-US" sz="3200" dirty="0" smtClean="0">
                <a:solidFill>
                  <a:schemeClr val="accent1">
                    <a:lumMod val="75000"/>
                  </a:schemeClr>
                </a:solidFill>
                <a:latin typeface="Cooper Black" pitchFamily="18" charset="0"/>
                <a:ea typeface="Adobe Gothic Std B" pitchFamily="34" charset="-128"/>
              </a:rPr>
              <a:t>. </a:t>
            </a:r>
            <a:endParaRPr lang="en-US" sz="3200" dirty="0">
              <a:solidFill>
                <a:schemeClr val="accent1">
                  <a:lumMod val="75000"/>
                </a:schemeClr>
              </a:solidFill>
              <a:latin typeface="Cooper Black" pitchFamily="18" charset="0"/>
              <a:ea typeface="Adobe Gothic Std B" pitchFamily="34" charset="-128"/>
            </a:endParaRPr>
          </a:p>
          <a:p>
            <a:r>
              <a:rPr lang="en-US" dirty="0" smtClean="0">
                <a:latin typeface="Cooper Black" pitchFamily="18" charset="0"/>
                <a:ea typeface="Adobe Gothic Std B" pitchFamily="34" charset="-128"/>
              </a:rPr>
              <a:t>DTMF</a:t>
            </a:r>
            <a:r>
              <a:rPr lang="en-US" dirty="0">
                <a:latin typeface="Cooper Black" pitchFamily="18" charset="0"/>
                <a:ea typeface="Adobe Gothic Std B" pitchFamily="34" charset="-128"/>
              </a:rPr>
              <a:t>.</a:t>
            </a:r>
          </a:p>
          <a:p>
            <a:r>
              <a:rPr lang="en-US" dirty="0">
                <a:latin typeface="Cooper Black" pitchFamily="18" charset="0"/>
                <a:ea typeface="Adobe Gothic Std B" pitchFamily="34" charset="-128"/>
              </a:rPr>
              <a:t>Arduino.</a:t>
            </a:r>
          </a:p>
          <a:p>
            <a:r>
              <a:rPr lang="en-US" dirty="0">
                <a:latin typeface="Cooper Black" pitchFamily="18" charset="0"/>
                <a:ea typeface="Adobe Gothic Std B" pitchFamily="34" charset="-128"/>
              </a:rPr>
              <a:t>H-Bridge.</a:t>
            </a:r>
          </a:p>
          <a:p>
            <a:r>
              <a:rPr lang="en-US" dirty="0">
                <a:latin typeface="Cooper Black" pitchFamily="18" charset="0"/>
                <a:ea typeface="Adobe Gothic Std B" pitchFamily="34" charset="-128"/>
              </a:rPr>
              <a:t>DC Motor (PM Motor) .</a:t>
            </a:r>
          </a:p>
          <a:p>
            <a:r>
              <a:rPr lang="en-US" dirty="0">
                <a:latin typeface="Cooper Black" pitchFamily="18" charset="0"/>
                <a:ea typeface="Adobe Gothic Std B" pitchFamily="34" charset="-128"/>
              </a:rPr>
              <a:t>Results.</a:t>
            </a:r>
          </a:p>
          <a:p>
            <a:r>
              <a:rPr lang="en-US" b="1" dirty="0">
                <a:latin typeface="Cooper Black" pitchFamily="18" charset="0"/>
                <a:ea typeface="Adobe Gothic Std B" pitchFamily="34" charset="-128"/>
              </a:rPr>
              <a:t>Future work.</a:t>
            </a:r>
          </a:p>
          <a:p>
            <a:pPr>
              <a:buNone/>
            </a:pPr>
            <a:endParaRPr lang="en-US" dirty="0" smtClean="0"/>
          </a:p>
          <a:p>
            <a:endParaRPr lang="en-US" dirty="0"/>
          </a:p>
        </p:txBody>
      </p:sp>
      <p:sp>
        <p:nvSpPr>
          <p:cNvPr id="2" name="عنوان 1"/>
          <p:cNvSpPr>
            <a:spLocks noGrp="1"/>
          </p:cNvSpPr>
          <p:nvPr>
            <p:ph type="title"/>
          </p:nvPr>
        </p:nvSpPr>
        <p:spPr/>
        <p:txBody>
          <a:bodyPr/>
          <a:lstStyle/>
          <a:p>
            <a:r>
              <a:rPr lang="en-US" dirty="0" smtClean="0">
                <a:solidFill>
                  <a:schemeClr val="accent1"/>
                </a:solidFill>
                <a:latin typeface="Cooper Black" pitchFamily="18" charset="0"/>
              </a:rPr>
              <a:t>OUTLINES :</a:t>
            </a:r>
            <a:endParaRPr lang="en-US" dirty="0">
              <a:solidFill>
                <a:schemeClr val="accent1"/>
              </a:solidFill>
              <a:latin typeface="Cooper Black" pitchFamily="18" charset="0"/>
            </a:endParaRPr>
          </a:p>
        </p:txBody>
      </p:sp>
      <p:sp>
        <p:nvSpPr>
          <p:cNvPr id="5" name="Left Arrow 3"/>
          <p:cNvSpPr/>
          <p:nvPr/>
        </p:nvSpPr>
        <p:spPr>
          <a:xfrm>
            <a:off x="6315635" y="2820144"/>
            <a:ext cx="2304256" cy="6480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prstClr val="white"/>
              </a:solidFill>
            </a:endParaRPr>
          </a:p>
        </p:txBody>
      </p:sp>
    </p:spTree>
    <p:extLst>
      <p:ext uri="{BB962C8B-B14F-4D97-AF65-F5344CB8AC3E}">
        <p14:creationId xmlns:p14="http://schemas.microsoft.com/office/powerpoint/2010/main" val="33116625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0.xml><?xml version="1.0" encoding="utf-8"?>
<a:theme xmlns:a="http://schemas.openxmlformats.org/drawingml/2006/main" name="9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10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2.xml><?xml version="1.0" encoding="utf-8"?>
<a:theme xmlns:a="http://schemas.openxmlformats.org/drawingml/2006/main" name="11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12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4.xml><?xml version="1.0" encoding="utf-8"?>
<a:theme xmlns:a="http://schemas.openxmlformats.org/drawingml/2006/main" name="13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5.xml><?xml version="1.0" encoding="utf-8"?>
<a:theme xmlns:a="http://schemas.openxmlformats.org/drawingml/2006/main" name="15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6.xml><?xml version="1.0" encoding="utf-8"?>
<a:theme xmlns:a="http://schemas.openxmlformats.org/drawingml/2006/main" name="17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7.xml><?xml version="1.0" encoding="utf-8"?>
<a:theme xmlns:a="http://schemas.openxmlformats.org/drawingml/2006/main" name="18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8.xml><?xml version="1.0" encoding="utf-8"?>
<a:theme xmlns:a="http://schemas.openxmlformats.org/drawingml/2006/main" name="19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2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3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4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5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6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7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8_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976</TotalTime>
  <Words>974</Words>
  <Application>Microsoft Office PowerPoint</Application>
  <PresentationFormat>On-screen Show (4:3)</PresentationFormat>
  <Paragraphs>235</Paragraphs>
  <Slides>49</Slides>
  <Notes>8</Notes>
  <HiddenSlides>0</HiddenSlides>
  <MMClips>0</MMClips>
  <ScaleCrop>false</ScaleCrop>
  <HeadingPairs>
    <vt:vector size="4" baseType="variant">
      <vt:variant>
        <vt:lpstr>Theme</vt:lpstr>
      </vt:variant>
      <vt:variant>
        <vt:i4>18</vt:i4>
      </vt:variant>
      <vt:variant>
        <vt:lpstr>Slide Titles</vt:lpstr>
      </vt:variant>
      <vt:variant>
        <vt:i4>49</vt:i4>
      </vt:variant>
    </vt:vector>
  </HeadingPairs>
  <TitlesOfParts>
    <vt:vector size="67" baseType="lpstr">
      <vt:lpstr>ملتقى</vt:lpstr>
      <vt:lpstr>1_ملتقى</vt:lpstr>
      <vt:lpstr>2_ملتقى</vt:lpstr>
      <vt:lpstr>3_ملتقى</vt:lpstr>
      <vt:lpstr>4_ملتقى</vt:lpstr>
      <vt:lpstr>5_ملتقى</vt:lpstr>
      <vt:lpstr>6_ملتقى</vt:lpstr>
      <vt:lpstr>7_ملتقى</vt:lpstr>
      <vt:lpstr>8_ملتقى</vt:lpstr>
      <vt:lpstr>9_ملتقى</vt:lpstr>
      <vt:lpstr>10_ملتقى</vt:lpstr>
      <vt:lpstr>11_ملتقى</vt:lpstr>
      <vt:lpstr>12_ملتقى</vt:lpstr>
      <vt:lpstr>13_ملتقى</vt:lpstr>
      <vt:lpstr>15_ملتقى</vt:lpstr>
      <vt:lpstr>17_ملتقى</vt:lpstr>
      <vt:lpstr>18_ملتقى</vt:lpstr>
      <vt:lpstr>19_ملتقى</vt:lpstr>
      <vt:lpstr>CELL PHONE BASED DTMF   CONTROLLED GARAGE DOOR OPENING SYSTEM.</vt:lpstr>
      <vt:lpstr>OUTLINES :</vt:lpstr>
      <vt:lpstr>OUTLINES :</vt:lpstr>
      <vt:lpstr> Introduction : </vt:lpstr>
      <vt:lpstr>OUTLINES :</vt:lpstr>
      <vt:lpstr> Overview: </vt:lpstr>
      <vt:lpstr>OUTLINES :</vt:lpstr>
      <vt:lpstr>PowerPoint Presentation</vt:lpstr>
      <vt:lpstr>OUTLINES :</vt:lpstr>
      <vt:lpstr>PowerPoint Presentation</vt:lpstr>
      <vt:lpstr>OUTLINES :</vt:lpstr>
      <vt:lpstr>DTMF :</vt:lpstr>
      <vt:lpstr>DTMF :</vt:lpstr>
      <vt:lpstr>DTMF Decoder:</vt:lpstr>
      <vt:lpstr>DTMF decoder:</vt:lpstr>
      <vt:lpstr>DTMF decoder connected to the cellular phone:</vt:lpstr>
      <vt:lpstr>Output of DTMF decoder:</vt:lpstr>
      <vt:lpstr>PowerPoint Presentation</vt:lpstr>
      <vt:lpstr>Settings of the phone connected with the system:</vt:lpstr>
      <vt:lpstr>OUTLINES :</vt:lpstr>
      <vt:lpstr>Arduino:</vt:lpstr>
      <vt:lpstr>PowerPoint Presentation</vt:lpstr>
      <vt:lpstr>Output of the Arduino : </vt:lpstr>
      <vt:lpstr>OUTLINES :</vt:lpstr>
      <vt:lpstr>H-bridge and gate drive: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OUTLINES :</vt:lpstr>
      <vt:lpstr>DC Motor (PM motor ) :</vt:lpstr>
      <vt:lpstr>OUTLINES :</vt:lpstr>
      <vt:lpstr>PowerPoint Presentation</vt:lpstr>
      <vt:lpstr>PowerPoint Presentation</vt:lpstr>
      <vt:lpstr>PowerPoint Presentation</vt:lpstr>
      <vt:lpstr>PowerPoint Presentation</vt:lpstr>
      <vt:lpstr>PowerPoint Presentation</vt:lpstr>
      <vt:lpstr>Distance curve in simulation:</vt:lpstr>
      <vt:lpstr>PowerPoint Presentation</vt:lpstr>
      <vt:lpstr>PowerPoint Presentation</vt:lpstr>
      <vt:lpstr>PowerPoint Presentation</vt:lpstr>
      <vt:lpstr>Distance variation, closing:</vt:lpstr>
      <vt:lpstr>Motor connected to the door:</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PHONE BASED DTMF   CONTROLLED GARAGE DOOR OPENING SYSTEM.</dc:title>
  <dc:creator>Home</dc:creator>
  <cp:lastModifiedBy>Home</cp:lastModifiedBy>
  <cp:revision>59</cp:revision>
  <dcterms:created xsi:type="dcterms:W3CDTF">2006-08-16T00:00:00Z</dcterms:created>
  <dcterms:modified xsi:type="dcterms:W3CDTF">2014-05-13T18:10:07Z</dcterms:modified>
</cp:coreProperties>
</file>