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6" r:id="rId51"/>
    <p:sldId id="340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</p:sldIdLst>
  <p:sldSz cx="18288000" cy="10287000"/>
  <p:notesSz cx="6858000" cy="9144000"/>
  <p:embeddedFontLst>
    <p:embeddedFont>
      <p:font typeface="Apricots" panose="020B0604020202020204" charset="0"/>
      <p:regular r:id="rId86"/>
    </p:embeddedFont>
    <p:embeddedFont>
      <p:font typeface="Canva Sans Bold" panose="020B0604020202020204" charset="0"/>
      <p:regular r:id="rId87"/>
    </p:embeddedFont>
    <p:embeddedFont>
      <p:font typeface="Fira Sans Light" panose="020B0604020202020204" charset="0"/>
      <p:regular r:id="rId88"/>
    </p:embeddedFont>
    <p:embeddedFont>
      <p:font typeface="Fira Sans Semi-Bold" panose="020B0604020202020204" charset="0"/>
      <p:regular r:id="rId89"/>
    </p:embeddedFont>
    <p:embeddedFont>
      <p:font typeface="Montserrat Bold" panose="020B0604020202020204" charset="0"/>
      <p:regular r:id="rId90"/>
    </p:embeddedFont>
    <p:embeddedFont>
      <p:font typeface="Roboto" panose="020B0604020202020204" charset="0"/>
      <p:regular r:id="rId91"/>
    </p:embeddedFont>
    <p:embeddedFont>
      <p:font typeface="Fira Sans" panose="020B0604020202020204" charset="0"/>
      <p:regular r:id="rId92"/>
    </p:embeddedFont>
    <p:embeddedFont>
      <p:font typeface="Calibri" panose="020F0502020204030204" pitchFamily="34" charset="0"/>
      <p:regular r:id="rId93"/>
      <p:bold r:id="rId9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869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font" Target="fonts/font4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font" Target="fonts/font5.fntdata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font" Target="fonts/font3.fntdata"/><Relationship Id="rId91" Type="http://schemas.openxmlformats.org/officeDocument/2006/relationships/font" Target="fonts/font6.fntdata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font" Target="fonts/font1.fntdata"/><Relationship Id="rId9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7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2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8.fntdata"/><Relationship Id="rId9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sv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0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svg"/><Relationship Id="rId7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9.sv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9.png"/><Relationship Id="rId10" Type="http://schemas.openxmlformats.org/officeDocument/2006/relationships/image" Target="../media/image15.svg"/><Relationship Id="rId4" Type="http://schemas.openxmlformats.org/officeDocument/2006/relationships/image" Target="../media/image5.jpe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svg"/><Relationship Id="rId5" Type="http://schemas.openxmlformats.org/officeDocument/2006/relationships/image" Target="../media/image46.png"/><Relationship Id="rId4" Type="http://schemas.openxmlformats.org/officeDocument/2006/relationships/image" Target="../media/image45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4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sv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53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54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56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sv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sv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sv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7.mp4"/><Relationship Id="rId1" Type="http://schemas.openxmlformats.org/officeDocument/2006/relationships/video" Target="NULL" TargetMode="External"/><Relationship Id="rId4" Type="http://schemas.openxmlformats.org/officeDocument/2006/relationships/image" Target="../media/image59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8.mp4"/><Relationship Id="rId1" Type="http://schemas.openxmlformats.org/officeDocument/2006/relationships/video" Target="NULL" TargetMode="External"/><Relationship Id="rId4" Type="http://schemas.openxmlformats.org/officeDocument/2006/relationships/image" Target="../media/image63.jpe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sv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svg"/><Relationship Id="rId5" Type="http://schemas.openxmlformats.org/officeDocument/2006/relationships/image" Target="../media/image65.png"/><Relationship Id="rId10" Type="http://schemas.openxmlformats.org/officeDocument/2006/relationships/image" Target="../media/image83.svg"/><Relationship Id="rId4" Type="http://schemas.openxmlformats.org/officeDocument/2006/relationships/image" Target="../media/image77.svg"/><Relationship Id="rId9" Type="http://schemas.openxmlformats.org/officeDocument/2006/relationships/image" Target="../media/image6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2042099" y="6423283"/>
            <a:ext cx="18404530" cy="1840453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199333" y="7996069"/>
            <a:ext cx="3585819" cy="3585819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59E0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809740" y="443541"/>
            <a:ext cx="3841411" cy="3841411"/>
          </a:xfrm>
          <a:custGeom>
            <a:avLst/>
            <a:gdLst/>
            <a:ahLst/>
            <a:cxnLst/>
            <a:rect l="l" t="t" r="r" b="b"/>
            <a:pathLst>
              <a:path w="3841411" h="3841411">
                <a:moveTo>
                  <a:pt x="0" y="0"/>
                </a:moveTo>
                <a:lnTo>
                  <a:pt x="3841411" y="0"/>
                </a:lnTo>
                <a:lnTo>
                  <a:pt x="3841411" y="3841410"/>
                </a:lnTo>
                <a:lnTo>
                  <a:pt x="0" y="38414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7056936" y="4467419"/>
            <a:ext cx="5628875" cy="1587862"/>
            <a:chOff x="0" y="0"/>
            <a:chExt cx="7505166" cy="21171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752123" cy="2117149"/>
            </a:xfrm>
            <a:custGeom>
              <a:avLst/>
              <a:gdLst/>
              <a:ahLst/>
              <a:cxnLst/>
              <a:rect l="l" t="t" r="r" b="b"/>
              <a:pathLst>
                <a:path w="1752123" h="2117149">
                  <a:moveTo>
                    <a:pt x="0" y="0"/>
                  </a:moveTo>
                  <a:lnTo>
                    <a:pt x="1752123" y="0"/>
                  </a:lnTo>
                  <a:lnTo>
                    <a:pt x="1752123" y="2117149"/>
                  </a:lnTo>
                  <a:lnTo>
                    <a:pt x="0" y="21171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5404" t="-8677" r="-28324" b="-8932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1334644" y="652132"/>
              <a:ext cx="6170522" cy="1435768"/>
            </a:xfrm>
            <a:custGeom>
              <a:avLst/>
              <a:gdLst/>
              <a:ahLst/>
              <a:cxnLst/>
              <a:rect l="l" t="t" r="r" b="b"/>
              <a:pathLst>
                <a:path w="6170522" h="1435768">
                  <a:moveTo>
                    <a:pt x="0" y="0"/>
                  </a:moveTo>
                  <a:lnTo>
                    <a:pt x="6170522" y="0"/>
                  </a:lnTo>
                  <a:lnTo>
                    <a:pt x="6170522" y="1435767"/>
                  </a:lnTo>
                  <a:lnTo>
                    <a:pt x="0" y="14357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46054" t="-207984" b="-136113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8371028" y="8105925"/>
            <a:ext cx="3149413" cy="126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267"/>
              </a:lnSpc>
              <a:spcBef>
                <a:spcPct val="0"/>
              </a:spcBef>
            </a:pPr>
            <a:r>
              <a:rPr lang="en-US" sz="2722" u="none" strike="noStrike" spc="81" dirty="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Dana </a:t>
            </a:r>
            <a:r>
              <a:rPr lang="en-US" sz="2722" u="none" strike="noStrike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Najjar</a:t>
            </a:r>
            <a:endParaRPr lang="en-US" sz="2722" u="none" strike="noStrike" spc="81" dirty="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marL="0" lvl="0" indent="0" algn="ctr">
              <a:lnSpc>
                <a:spcPts val="3267"/>
              </a:lnSpc>
              <a:spcBef>
                <a:spcPct val="0"/>
              </a:spcBef>
            </a:pPr>
            <a:r>
              <a:rPr lang="en-US" sz="2722" u="none" strike="noStrike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Raneen</a:t>
            </a:r>
            <a:r>
              <a:rPr lang="en-US" sz="2722" u="none" strike="noStrike" spc="81" dirty="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n-US" sz="2722" u="none" strike="noStrike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Samare</a:t>
            </a:r>
            <a:endParaRPr lang="en-US" sz="2722" u="none" strike="noStrike" spc="81" dirty="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marL="0" lvl="0" indent="0" algn="ctr">
              <a:lnSpc>
                <a:spcPts val="3267"/>
              </a:lnSpc>
              <a:spcBef>
                <a:spcPct val="0"/>
              </a:spcBef>
            </a:pPr>
            <a:r>
              <a:rPr lang="en-US" sz="2722" u="none" strike="noStrike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Sadeen</a:t>
            </a:r>
            <a:r>
              <a:rPr lang="en-US" sz="2722" u="none" strike="noStrike" spc="81" dirty="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n-US" sz="2722" u="none" strike="noStrike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Hmouda</a:t>
            </a:r>
            <a:endParaRPr lang="en-US" sz="2722" u="none" strike="noStrike" spc="81" dirty="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035700" y="6320157"/>
            <a:ext cx="3484741" cy="583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8"/>
              </a:lnSpc>
              <a:spcBef>
                <a:spcPct val="0"/>
              </a:spcBef>
            </a:pPr>
            <a:r>
              <a:rPr lang="en-US" sz="3857" b="1" spc="115">
                <a:solidFill>
                  <a:srgbClr val="000000"/>
                </a:solidFill>
                <a:latin typeface="Fira Sans Semi-Bold"/>
                <a:ea typeface="Fira Sans Semi-Bold"/>
                <a:cs typeface="Fira Sans Semi-Bold"/>
                <a:sym typeface="Fira Sans Semi-Bold"/>
              </a:rPr>
              <a:t>Supervised by: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087856" y="6940623"/>
            <a:ext cx="3452101" cy="4332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67"/>
              </a:lnSpc>
              <a:spcBef>
                <a:spcPct val="0"/>
              </a:spcBef>
            </a:pPr>
            <a:r>
              <a:rPr lang="en-US" sz="2722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Dr.Ahmad</a:t>
            </a:r>
            <a:r>
              <a:rPr lang="en-US" sz="2722" spc="81" dirty="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n-US" sz="2722" spc="81" dirty="0" err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Shraideh</a:t>
            </a:r>
            <a:endParaRPr lang="en-US" sz="2722" spc="81" dirty="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8475825" y="7516020"/>
            <a:ext cx="2509240" cy="5899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628"/>
              </a:lnSpc>
              <a:spcBef>
                <a:spcPct val="0"/>
              </a:spcBef>
            </a:pPr>
            <a:r>
              <a:rPr lang="en-US" sz="3857" b="1" u="none" strike="noStrike" spc="115" dirty="0">
                <a:solidFill>
                  <a:srgbClr val="000000"/>
                </a:solidFill>
                <a:latin typeface="Fira Sans Semi-Bold"/>
                <a:ea typeface="Fira Sans Semi-Bold"/>
                <a:cs typeface="Fira Sans Semi-Bold"/>
                <a:sym typeface="Fira Sans Semi-Bold"/>
              </a:rPr>
              <a:t>Made by: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14084032" y="5706308"/>
            <a:ext cx="2943204" cy="4542543"/>
            <a:chOff x="0" y="0"/>
            <a:chExt cx="3924272" cy="6056724"/>
          </a:xfrm>
        </p:grpSpPr>
        <p:sp>
          <p:nvSpPr>
            <p:cNvPr id="6" name="AutoShape 6"/>
            <p:cNvSpPr/>
            <p:nvPr/>
          </p:nvSpPr>
          <p:spPr>
            <a:xfrm>
              <a:off x="0" y="769504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1374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Cost Structure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74" y="996282"/>
              <a:ext cx="3922898" cy="5060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Sca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lable hosting (e.g. Render upgrades)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·Security &amp; data compliance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Marketing to attract universities &amp; companies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Support &amp; maintenance</a:t>
              </a:r>
            </a:p>
            <a:p>
              <a:pPr marL="0" lvl="0" indent="0" algn="l">
                <a:lnSpc>
                  <a:spcPts val="3437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14085063" y="633265"/>
            <a:ext cx="2942174" cy="5244561"/>
            <a:chOff x="0" y="0"/>
            <a:chExt cx="3922898" cy="6992748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Key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 Partnerships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950850"/>
              <a:ext cx="3922898" cy="604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ty faculties (CS, MIS, CE, etc.)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Local companies &amp; startups offering internships data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Recruiter , Tech advisors and mentors (like Dr. Ahmad Shraideh😄)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, Railway and Render for deployment tools</a:t>
              </a:r>
            </a:p>
            <a:p>
              <a:pPr marL="0" lvl="0" indent="0" algn="l">
                <a:lnSpc>
                  <a:spcPts val="3042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21" name="AutoShape 21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22" name="Group 22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23" name="TextBox 23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5" name="AutoShape 25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27" name="TextBox 27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31" name="TextBox 31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5501014" y="5365511"/>
            <a:ext cx="2913599" cy="4883340"/>
            <a:chOff x="0" y="0"/>
            <a:chExt cx="3884798" cy="6511120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3884798" cy="4779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Reven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ue Streams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893435"/>
              <a:ext cx="3884798" cy="5617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 for students 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Subscription model for universities to track student placements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Tiered plans for companies to post training offers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Custom reports or dashboards as paid features 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7" name="AutoShape 37"/>
            <p:cNvSpPr/>
            <p:nvPr/>
          </p:nvSpPr>
          <p:spPr>
            <a:xfrm>
              <a:off x="0" y="712125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8" name="Group 38"/>
          <p:cNvGrpSpPr/>
          <p:nvPr/>
        </p:nvGrpSpPr>
        <p:grpSpPr>
          <a:xfrm>
            <a:off x="9551221" y="371273"/>
            <a:ext cx="18985269" cy="9988474"/>
            <a:chOff x="0" y="0"/>
            <a:chExt cx="25313692" cy="13317966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1" name="TextBox 41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42" name="Freeform 42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3" name="TextBox 43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6" name="TextBox 6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9778897" y="633265"/>
            <a:ext cx="2942174" cy="5915883"/>
            <a:chOff x="0" y="0"/>
            <a:chExt cx="3922898" cy="7887844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98475"/>
              <a:ext cx="3922898" cy="68893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3M Visual Attention Software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13" name="AutoShape 13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14" name="Group 14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15" name="TextBox 15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17" name="AutoShape 17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8" name="Group 18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19" name="TextBox 19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2" name="Group 22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23" name="TextBox 23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5" name="AutoShape 25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5501014" y="5365511"/>
            <a:ext cx="2913599" cy="4883340"/>
            <a:chOff x="0" y="0"/>
            <a:chExt cx="3884798" cy="6511120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3884798" cy="4779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Reven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ue Streams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893435"/>
              <a:ext cx="3884798" cy="5617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 for students 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Subscription model for universities to track student placements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Tiered plans for companies to post training offers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Custom reports or dashboards as paid features 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12125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3856132" y="371273"/>
            <a:ext cx="18985269" cy="9988474"/>
            <a:chOff x="0" y="0"/>
            <a:chExt cx="25313692" cy="13317966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3" name="TextBox 33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34" name="Freeform 34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5" name="TextBox 35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6" name="TextBox 6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814285" y="5628918"/>
            <a:ext cx="2942174" cy="4880924"/>
            <a:chOff x="0" y="0"/>
            <a:chExt cx="3922898" cy="6507899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Activities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126274"/>
              <a:ext cx="3922898" cy="5381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Matching alg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orithm development &amp; testing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Collecting real data from companies 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design and UX optimization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Maintaining backend APIs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Continuous user feedback to develop the demo </a:t>
              </a:r>
            </a:p>
            <a:p>
              <a:pPr marL="0" lvl="0" indent="0" algn="l">
                <a:lnSpc>
                  <a:spcPts val="2700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84729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17" name="AutoShape 17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18" name="Group 18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19" name="TextBox 19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2" name="Group 22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23" name="TextBox 23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25" name="AutoShape 25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5501014" y="5365511"/>
            <a:ext cx="2913599" cy="4883340"/>
            <a:chOff x="0" y="0"/>
            <a:chExt cx="3884798" cy="6511120"/>
          </a:xfrm>
        </p:grpSpPr>
        <p:sp>
          <p:nvSpPr>
            <p:cNvPr id="31" name="TextBox 31"/>
            <p:cNvSpPr txBox="1"/>
            <p:nvPr/>
          </p:nvSpPr>
          <p:spPr>
            <a:xfrm>
              <a:off x="0" y="0"/>
              <a:ext cx="3884798" cy="4779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Reven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ue Streams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893435"/>
              <a:ext cx="3884798" cy="5617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 for students 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Subscription model for universities to track student placements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Tiered plans for companies to post training offers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Custom reports or dashboards as paid features 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712125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13856132" y="371273"/>
            <a:ext cx="18985269" cy="9988474"/>
            <a:chOff x="0" y="0"/>
            <a:chExt cx="25313692" cy="13317966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7" name="TextBox 37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38" name="Freeform 38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TextBox 39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6" name="TextBox 6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814285" y="5628918"/>
            <a:ext cx="2942174" cy="4880924"/>
            <a:chOff x="0" y="0"/>
            <a:chExt cx="3922898" cy="6507899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Activities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126274"/>
              <a:ext cx="3922898" cy="5381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Matching alg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orithm development &amp; testing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Collecting real data from companies 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design and UX optimization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Maintaining backend APIs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Continuous user feedback to develop the demo </a:t>
              </a:r>
            </a:p>
            <a:p>
              <a:pPr marL="0" lvl="0" indent="0" algn="l">
                <a:lnSpc>
                  <a:spcPts val="2700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84729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14085063" y="633265"/>
            <a:ext cx="2942174" cy="5244561"/>
            <a:chOff x="0" y="0"/>
            <a:chExt cx="3922898" cy="6992748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Key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 Partnerships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950850"/>
              <a:ext cx="3922898" cy="604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ty faculties (CS, MIS, CE, etc.)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Local companies &amp; startups offering internships data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Recruiter , Tech advisors and mentors (like Dr. Ahmad Shraideh😄)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, Railway and Render for deployment tools</a:t>
              </a:r>
            </a:p>
            <a:p>
              <a:pPr marL="0" lvl="0" indent="0" algn="l">
                <a:lnSpc>
                  <a:spcPts val="3042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21" name="AutoShape 21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22" name="Group 22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23" name="TextBox 23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5" name="AutoShape 25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27" name="TextBox 27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31" name="TextBox 31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5501014" y="5365511"/>
            <a:ext cx="2913599" cy="4883340"/>
            <a:chOff x="0" y="0"/>
            <a:chExt cx="3884798" cy="6511120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3884798" cy="4779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Reven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ue Streams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893435"/>
              <a:ext cx="3884798" cy="5617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 for students 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Subscription model for universities to track student placements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Tiered plans for companies to post training offers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Custom reports or dashboards as paid features 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7" name="AutoShape 37"/>
            <p:cNvSpPr/>
            <p:nvPr/>
          </p:nvSpPr>
          <p:spPr>
            <a:xfrm>
              <a:off x="0" y="712125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14084032" y="5706308"/>
            <a:ext cx="2943204" cy="4542543"/>
            <a:chOff x="0" y="0"/>
            <a:chExt cx="3924272" cy="6056724"/>
          </a:xfrm>
        </p:grpSpPr>
        <p:sp>
          <p:nvSpPr>
            <p:cNvPr id="6" name="AutoShape 6"/>
            <p:cNvSpPr/>
            <p:nvPr/>
          </p:nvSpPr>
          <p:spPr>
            <a:xfrm>
              <a:off x="0" y="769504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1374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Cost Structure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74" y="996282"/>
              <a:ext cx="3922898" cy="5060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Sca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lable hosting (e.g. Render upgrades)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·Security &amp; data compliance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Marketing to attract universities &amp; companies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Support &amp; maintenance</a:t>
              </a:r>
            </a:p>
            <a:p>
              <a:pPr marL="0" lvl="0" indent="0" algn="l">
                <a:lnSpc>
                  <a:spcPts val="3437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9814285" y="5628918"/>
            <a:ext cx="2942174" cy="4880924"/>
            <a:chOff x="0" y="0"/>
            <a:chExt cx="3922898" cy="6507899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Activities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126274"/>
              <a:ext cx="3922898" cy="5381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Matching alg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orithm development &amp; testing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Collecting real data from companies 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design and UX optimization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Maintaining backend APIs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Continuous user feedback to develop the demo </a:t>
              </a:r>
            </a:p>
            <a:p>
              <a:pPr marL="0" lvl="0" indent="0" algn="l">
                <a:lnSpc>
                  <a:spcPts val="2700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84729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14085063" y="633265"/>
            <a:ext cx="2942174" cy="5244561"/>
            <a:chOff x="0" y="0"/>
            <a:chExt cx="3922898" cy="6992748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Key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 Partnerships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0850"/>
              <a:ext cx="3922898" cy="604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ty faculties (CS, MIS, CE, etc.)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Local companies &amp; startups offering internships data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mentors (like Dr. Ahmad Shraideh😄),Recruiter , and Tech advisors 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, Railway and Render for deployment tools</a:t>
              </a:r>
            </a:p>
            <a:p>
              <a:pPr marL="0" lvl="0" indent="0" algn="l">
                <a:lnSpc>
                  <a:spcPts val="3042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4" name="AutoShape 24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25" name="AutoShape 25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26" name="Group 26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31" name="TextBox 31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7" name="AutoShape 37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8" name="Group 38"/>
          <p:cNvGrpSpPr/>
          <p:nvPr/>
        </p:nvGrpSpPr>
        <p:grpSpPr>
          <a:xfrm>
            <a:off x="5501014" y="5365511"/>
            <a:ext cx="2913599" cy="4883340"/>
            <a:chOff x="0" y="0"/>
            <a:chExt cx="3884798" cy="6511120"/>
          </a:xfrm>
        </p:grpSpPr>
        <p:sp>
          <p:nvSpPr>
            <p:cNvPr id="39" name="TextBox 39"/>
            <p:cNvSpPr txBox="1"/>
            <p:nvPr/>
          </p:nvSpPr>
          <p:spPr>
            <a:xfrm>
              <a:off x="0" y="0"/>
              <a:ext cx="3884798" cy="4779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Reven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ue Streams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893435"/>
              <a:ext cx="3884798" cy="5617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 for students 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Subscription model for universities to track student placements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Tiered plans for companies to post training offers</a:t>
              </a:r>
            </a:p>
            <a:p>
              <a:pPr marL="384846" lvl="1" indent="-192423" algn="l">
                <a:lnSpc>
                  <a:spcPts val="3119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Custom reports or dashboards as paid features 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41" name="AutoShape 41"/>
            <p:cNvSpPr/>
            <p:nvPr/>
          </p:nvSpPr>
          <p:spPr>
            <a:xfrm>
              <a:off x="0" y="712125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13239" y="463197"/>
            <a:ext cx="17661522" cy="9360607"/>
          </a:xfrm>
          <a:custGeom>
            <a:avLst/>
            <a:gdLst/>
            <a:ahLst/>
            <a:cxnLst/>
            <a:rect l="l" t="t" r="r" b="b"/>
            <a:pathLst>
              <a:path w="17661522" h="9360607">
                <a:moveTo>
                  <a:pt x="0" y="0"/>
                </a:moveTo>
                <a:lnTo>
                  <a:pt x="17661522" y="0"/>
                </a:lnTo>
                <a:lnTo>
                  <a:pt x="17661522" y="9360606"/>
                </a:lnTo>
                <a:lnTo>
                  <a:pt x="0" y="93606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4098.334"/>
                </p14:media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422423" y="544016"/>
            <a:ext cx="17443153" cy="9198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09821" y="164527"/>
            <a:ext cx="18450491" cy="9871013"/>
          </a:xfrm>
          <a:custGeom>
            <a:avLst/>
            <a:gdLst/>
            <a:ahLst/>
            <a:cxnLst/>
            <a:rect l="l" t="t" r="r" b="b"/>
            <a:pathLst>
              <a:path w="18450491" h="9871013">
                <a:moveTo>
                  <a:pt x="0" y="0"/>
                </a:moveTo>
                <a:lnTo>
                  <a:pt x="18450492" y="0"/>
                </a:lnTo>
                <a:lnTo>
                  <a:pt x="18450492" y="9871013"/>
                </a:lnTo>
                <a:lnTo>
                  <a:pt x="0" y="98710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6191" y="4819018"/>
            <a:ext cx="2062506" cy="160875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3388040" y="5285257"/>
            <a:ext cx="11511920" cy="1988422"/>
          </a:xfrm>
          <a:custGeom>
            <a:avLst/>
            <a:gdLst/>
            <a:ahLst/>
            <a:cxnLst/>
            <a:rect l="l" t="t" r="r" b="b"/>
            <a:pathLst>
              <a:path w="11511920" h="1988422">
                <a:moveTo>
                  <a:pt x="11511920" y="0"/>
                </a:moveTo>
                <a:lnTo>
                  <a:pt x="0" y="0"/>
                </a:lnTo>
                <a:lnTo>
                  <a:pt x="0" y="1988423"/>
                </a:lnTo>
                <a:lnTo>
                  <a:pt x="11511920" y="1988423"/>
                </a:lnTo>
                <a:lnTo>
                  <a:pt x="1151192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655308" y="7264155"/>
            <a:ext cx="1005189" cy="5143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313651" y="7216530"/>
            <a:ext cx="1140250" cy="5143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Finish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109690" y="7125089"/>
            <a:ext cx="622519" cy="662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60"/>
              </a:lnSpc>
            </a:pPr>
            <a:r>
              <a:rPr lang="en-US" sz="39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47921" y="3437605"/>
            <a:ext cx="13392157" cy="1566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Let's start the journey !</a:t>
            </a:r>
          </a:p>
        </p:txBody>
      </p:sp>
      <p:sp>
        <p:nvSpPr>
          <p:cNvPr id="7" name="Freeform 7"/>
          <p:cNvSpPr/>
          <p:nvPr/>
        </p:nvSpPr>
        <p:spPr>
          <a:xfrm>
            <a:off x="16848048" y="45470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4958" r="-23500"/>
            </a:stretch>
          </a:blipFill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4983" y="518107"/>
            <a:ext cx="17495638" cy="9294558"/>
          </a:xfrm>
          <a:custGeom>
            <a:avLst/>
            <a:gdLst/>
            <a:ahLst/>
            <a:cxnLst/>
            <a:rect l="l" t="t" r="r" b="b"/>
            <a:pathLst>
              <a:path w="17495638" h="9294558">
                <a:moveTo>
                  <a:pt x="0" y="0"/>
                </a:moveTo>
                <a:lnTo>
                  <a:pt x="17495639" y="0"/>
                </a:lnTo>
                <a:lnTo>
                  <a:pt x="17495639" y="9294558"/>
                </a:lnTo>
                <a:lnTo>
                  <a:pt x="0" y="92945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2725046" y="2128246"/>
            <a:ext cx="4246827" cy="5220702"/>
          </a:xfrm>
          <a:custGeom>
            <a:avLst/>
            <a:gdLst/>
            <a:ahLst/>
            <a:cxnLst/>
            <a:rect l="l" t="t" r="r" b="b"/>
            <a:pathLst>
              <a:path w="4246827" h="5220702">
                <a:moveTo>
                  <a:pt x="0" y="0"/>
                </a:moveTo>
                <a:lnTo>
                  <a:pt x="4246827" y="0"/>
                </a:lnTo>
                <a:lnTo>
                  <a:pt x="4246827" y="5220702"/>
                </a:lnTo>
                <a:lnTo>
                  <a:pt x="0" y="5220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02" t="-302" r="-11401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4958" r="-2350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530468" y="2458050"/>
            <a:ext cx="3356378" cy="4890897"/>
          </a:xfrm>
          <a:custGeom>
            <a:avLst/>
            <a:gdLst/>
            <a:ahLst/>
            <a:cxnLst/>
            <a:rect l="l" t="t" r="r" b="b"/>
            <a:pathLst>
              <a:path w="3356378" h="4890897">
                <a:moveTo>
                  <a:pt x="0" y="0"/>
                </a:moveTo>
                <a:lnTo>
                  <a:pt x="3356378" y="0"/>
                </a:lnTo>
                <a:lnTo>
                  <a:pt x="3356378" y="4890898"/>
                </a:lnTo>
                <a:lnTo>
                  <a:pt x="0" y="48908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016692" y="470778"/>
            <a:ext cx="6513776" cy="12567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 b="1" u="sng" dirty="0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Main Problem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616558" y="7753230"/>
            <a:ext cx="1508641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 b="1" dirty="0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Lost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302628" y="7753230"/>
            <a:ext cx="4750652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 b="1" dirty="0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Overwhelming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717782" y="7753230"/>
            <a:ext cx="2665217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 b="1" dirty="0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Confuse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2628" y="2255419"/>
            <a:ext cx="4884442" cy="529615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4983" y="518107"/>
            <a:ext cx="17495638" cy="9294558"/>
          </a:xfrm>
          <a:custGeom>
            <a:avLst/>
            <a:gdLst/>
            <a:ahLst/>
            <a:cxnLst/>
            <a:rect l="l" t="t" r="r" b="b"/>
            <a:pathLst>
              <a:path w="17495638" h="9294558">
                <a:moveTo>
                  <a:pt x="0" y="0"/>
                </a:moveTo>
                <a:lnTo>
                  <a:pt x="17495639" y="0"/>
                </a:lnTo>
                <a:lnTo>
                  <a:pt x="17495639" y="9294558"/>
                </a:lnTo>
                <a:lnTo>
                  <a:pt x="0" y="92945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54983" y="1642556"/>
            <a:ext cx="3453042" cy="8170109"/>
          </a:xfrm>
          <a:custGeom>
            <a:avLst/>
            <a:gdLst/>
            <a:ahLst/>
            <a:cxnLst/>
            <a:rect l="l" t="t" r="r" b="b"/>
            <a:pathLst>
              <a:path w="3453042" h="8170109">
                <a:moveTo>
                  <a:pt x="0" y="0"/>
                </a:moveTo>
                <a:lnTo>
                  <a:pt x="3453043" y="0"/>
                </a:lnTo>
                <a:lnTo>
                  <a:pt x="3453043" y="8170109"/>
                </a:lnTo>
                <a:lnTo>
                  <a:pt x="0" y="81701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464" t="-1311" r="-61331" b="-2366"/>
            </a:stretch>
          </a:blipFill>
          <a:ln w="85725" cap="rnd">
            <a:solidFill>
              <a:srgbClr val="F49F10"/>
            </a:solidFill>
            <a:prstDash val="solid"/>
            <a:round/>
          </a:ln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8349" y="503408"/>
            <a:ext cx="17499942" cy="9296844"/>
          </a:xfrm>
          <a:custGeom>
            <a:avLst/>
            <a:gdLst/>
            <a:ahLst/>
            <a:cxnLst/>
            <a:rect l="l" t="t" r="r" b="b"/>
            <a:pathLst>
              <a:path w="17499942" h="9296844">
                <a:moveTo>
                  <a:pt x="0" y="0"/>
                </a:moveTo>
                <a:lnTo>
                  <a:pt x="17499943" y="0"/>
                </a:lnTo>
                <a:lnTo>
                  <a:pt x="17499943" y="9296844"/>
                </a:lnTo>
                <a:lnTo>
                  <a:pt x="0" y="92968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8223" y="514929"/>
            <a:ext cx="17498382" cy="9296015"/>
          </a:xfrm>
          <a:custGeom>
            <a:avLst/>
            <a:gdLst/>
            <a:ahLst/>
            <a:cxnLst/>
            <a:rect l="l" t="t" r="r" b="b"/>
            <a:pathLst>
              <a:path w="17498382" h="9296015">
                <a:moveTo>
                  <a:pt x="0" y="0"/>
                </a:moveTo>
                <a:lnTo>
                  <a:pt x="17498382" y="0"/>
                </a:lnTo>
                <a:lnTo>
                  <a:pt x="17498382" y="9296015"/>
                </a:lnTo>
                <a:lnTo>
                  <a:pt x="0" y="92960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 flipH="1">
            <a:off x="8623889" y="4460417"/>
            <a:ext cx="6602532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4" name="TextBox 4"/>
          <p:cNvSpPr txBox="1"/>
          <p:nvPr/>
        </p:nvSpPr>
        <p:spPr>
          <a:xfrm>
            <a:off x="10100357" y="3550345"/>
            <a:ext cx="3797352" cy="9100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403"/>
              </a:lnSpc>
              <a:spcBef>
                <a:spcPct val="0"/>
              </a:spcBef>
            </a:pPr>
            <a:r>
              <a:rPr lang="en-US" sz="5288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NOT Filled 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99059" y="497750"/>
            <a:ext cx="17489882" cy="9291500"/>
          </a:xfrm>
          <a:custGeom>
            <a:avLst/>
            <a:gdLst/>
            <a:ahLst/>
            <a:cxnLst/>
            <a:rect l="l" t="t" r="r" b="b"/>
            <a:pathLst>
              <a:path w="17489882" h="9291500">
                <a:moveTo>
                  <a:pt x="0" y="0"/>
                </a:moveTo>
                <a:lnTo>
                  <a:pt x="17489882" y="0"/>
                </a:lnTo>
                <a:lnTo>
                  <a:pt x="17489882" y="9291500"/>
                </a:lnTo>
                <a:lnTo>
                  <a:pt x="0" y="929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 flipH="1">
            <a:off x="8441325" y="4573191"/>
            <a:ext cx="6492240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392114" y="3230369"/>
            <a:ext cx="1503772" cy="4114800"/>
          </a:xfrm>
          <a:custGeom>
            <a:avLst/>
            <a:gdLst/>
            <a:ahLst/>
            <a:cxnLst/>
            <a:rect l="l" t="t" r="r" b="b"/>
            <a:pathLst>
              <a:path w="1503772" h="4114800">
                <a:moveTo>
                  <a:pt x="0" y="0"/>
                </a:moveTo>
                <a:lnTo>
                  <a:pt x="1503772" y="0"/>
                </a:lnTo>
                <a:lnTo>
                  <a:pt x="150377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8000"/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129920">
            <a:off x="12283267" y="3250808"/>
            <a:ext cx="1159625" cy="4114800"/>
          </a:xfrm>
          <a:custGeom>
            <a:avLst/>
            <a:gdLst/>
            <a:ahLst/>
            <a:cxnLst/>
            <a:rect l="l" t="t" r="r" b="b"/>
            <a:pathLst>
              <a:path w="1159625" h="4114800">
                <a:moveTo>
                  <a:pt x="0" y="0"/>
                </a:moveTo>
                <a:lnTo>
                  <a:pt x="1159625" y="0"/>
                </a:lnTo>
                <a:lnTo>
                  <a:pt x="115962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8607568" y="202565"/>
            <a:ext cx="1076563" cy="9710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F59E0B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F59E0B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221803" y="202565"/>
            <a:ext cx="1288318" cy="11339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664CC1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857250"/>
            <a:ext cx="4222909" cy="1566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Gender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0"/>
            <a:ext cx="6836666" cy="3307157"/>
          </a:xfrm>
          <a:custGeom>
            <a:avLst/>
            <a:gdLst/>
            <a:ahLst/>
            <a:cxnLst/>
            <a:rect l="l" t="t" r="r" b="b"/>
            <a:pathLst>
              <a:path w="6836666" h="3307157">
                <a:moveTo>
                  <a:pt x="0" y="0"/>
                </a:moveTo>
                <a:lnTo>
                  <a:pt x="6836666" y="0"/>
                </a:lnTo>
                <a:lnTo>
                  <a:pt x="6836666" y="3307157"/>
                </a:lnTo>
                <a:lnTo>
                  <a:pt x="0" y="33071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839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3" name="Freeform 3"/>
          <p:cNvSpPr/>
          <p:nvPr/>
        </p:nvSpPr>
        <p:spPr>
          <a:xfrm>
            <a:off x="10458522" y="0"/>
            <a:ext cx="6800778" cy="3230369"/>
          </a:xfrm>
          <a:custGeom>
            <a:avLst/>
            <a:gdLst/>
            <a:ahLst/>
            <a:cxnLst/>
            <a:rect l="l" t="t" r="r" b="b"/>
            <a:pathLst>
              <a:path w="6800778" h="3230369">
                <a:moveTo>
                  <a:pt x="0" y="0"/>
                </a:moveTo>
                <a:lnTo>
                  <a:pt x="6800778" y="0"/>
                </a:lnTo>
                <a:lnTo>
                  <a:pt x="6800778" y="3230369"/>
                </a:lnTo>
                <a:lnTo>
                  <a:pt x="0" y="32303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>
            <a:off x="993473" y="3547095"/>
            <a:ext cx="6836666" cy="3238870"/>
          </a:xfrm>
          <a:custGeom>
            <a:avLst/>
            <a:gdLst/>
            <a:ahLst/>
            <a:cxnLst/>
            <a:rect l="l" t="t" r="r" b="b"/>
            <a:pathLst>
              <a:path w="6836666" h="3238870">
                <a:moveTo>
                  <a:pt x="0" y="0"/>
                </a:moveTo>
                <a:lnTo>
                  <a:pt x="6836666" y="0"/>
                </a:lnTo>
                <a:lnTo>
                  <a:pt x="6836666" y="3238871"/>
                </a:lnTo>
                <a:lnTo>
                  <a:pt x="0" y="32388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5" name="Freeform 5"/>
          <p:cNvSpPr/>
          <p:nvPr/>
        </p:nvSpPr>
        <p:spPr>
          <a:xfrm>
            <a:off x="10458522" y="3524065"/>
            <a:ext cx="6800778" cy="3238870"/>
          </a:xfrm>
          <a:custGeom>
            <a:avLst/>
            <a:gdLst/>
            <a:ahLst/>
            <a:cxnLst/>
            <a:rect l="l" t="t" r="r" b="b"/>
            <a:pathLst>
              <a:path w="6800778" h="3238870">
                <a:moveTo>
                  <a:pt x="0" y="0"/>
                </a:moveTo>
                <a:lnTo>
                  <a:pt x="6800778" y="0"/>
                </a:lnTo>
                <a:lnTo>
                  <a:pt x="6800778" y="3238870"/>
                </a:lnTo>
                <a:lnTo>
                  <a:pt x="0" y="32388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6" name="Freeform 6"/>
          <p:cNvSpPr/>
          <p:nvPr/>
        </p:nvSpPr>
        <p:spPr>
          <a:xfrm>
            <a:off x="1028700" y="7025904"/>
            <a:ext cx="6836666" cy="3238870"/>
          </a:xfrm>
          <a:custGeom>
            <a:avLst/>
            <a:gdLst/>
            <a:ahLst/>
            <a:cxnLst/>
            <a:rect l="l" t="t" r="r" b="b"/>
            <a:pathLst>
              <a:path w="6836666" h="3238870">
                <a:moveTo>
                  <a:pt x="0" y="0"/>
                </a:moveTo>
                <a:lnTo>
                  <a:pt x="6836666" y="0"/>
                </a:lnTo>
                <a:lnTo>
                  <a:pt x="6836666" y="3238870"/>
                </a:lnTo>
                <a:lnTo>
                  <a:pt x="0" y="32388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7" name="Freeform 7"/>
          <p:cNvSpPr/>
          <p:nvPr/>
        </p:nvSpPr>
        <p:spPr>
          <a:xfrm>
            <a:off x="10426333" y="7025904"/>
            <a:ext cx="6832967" cy="3245659"/>
          </a:xfrm>
          <a:custGeom>
            <a:avLst/>
            <a:gdLst/>
            <a:ahLst/>
            <a:cxnLst/>
            <a:rect l="l" t="t" r="r" b="b"/>
            <a:pathLst>
              <a:path w="6832967" h="3245659">
                <a:moveTo>
                  <a:pt x="0" y="0"/>
                </a:moveTo>
                <a:lnTo>
                  <a:pt x="6832967" y="0"/>
                </a:lnTo>
                <a:lnTo>
                  <a:pt x="6832967" y="3245659"/>
                </a:lnTo>
                <a:lnTo>
                  <a:pt x="0" y="32456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8" name="Freeform 8"/>
          <p:cNvSpPr/>
          <p:nvPr/>
        </p:nvSpPr>
        <p:spPr>
          <a:xfrm>
            <a:off x="8392114" y="3230369"/>
            <a:ext cx="1503772" cy="4114800"/>
          </a:xfrm>
          <a:custGeom>
            <a:avLst/>
            <a:gdLst/>
            <a:ahLst/>
            <a:cxnLst/>
            <a:rect l="l" t="t" r="r" b="b"/>
            <a:pathLst>
              <a:path w="1503772" h="4114800">
                <a:moveTo>
                  <a:pt x="0" y="0"/>
                </a:moveTo>
                <a:lnTo>
                  <a:pt x="1503772" y="0"/>
                </a:lnTo>
                <a:lnTo>
                  <a:pt x="150377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58000"/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8607568" y="202565"/>
            <a:ext cx="1076563" cy="9710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F59E0B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F59E0B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29920">
            <a:off x="9056258" y="3183277"/>
            <a:ext cx="1159625" cy="4114800"/>
          </a:xfrm>
          <a:custGeom>
            <a:avLst/>
            <a:gdLst/>
            <a:ahLst/>
            <a:cxnLst/>
            <a:rect l="l" t="t" r="r" b="b"/>
            <a:pathLst>
              <a:path w="1159625" h="4114800">
                <a:moveTo>
                  <a:pt x="0" y="0"/>
                </a:moveTo>
                <a:lnTo>
                  <a:pt x="1159626" y="0"/>
                </a:lnTo>
                <a:lnTo>
                  <a:pt x="11596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994795" y="135035"/>
            <a:ext cx="1288318" cy="11339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</a:t>
            </a:r>
          </a:p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664CC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  <a:p>
            <a:pPr algn="ctr">
              <a:lnSpc>
                <a:spcPts val="12880"/>
              </a:lnSpc>
            </a:pPr>
            <a:endParaRPr lang="en-US" sz="9200" b="1">
              <a:solidFill>
                <a:srgbClr val="664CC1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10417030" y="6894112"/>
            <a:ext cx="6855901" cy="3307157"/>
          </a:xfrm>
          <a:custGeom>
            <a:avLst/>
            <a:gdLst/>
            <a:ahLst/>
            <a:cxnLst/>
            <a:rect l="l" t="t" r="r" b="b"/>
            <a:pathLst>
              <a:path w="6855901" h="3307157">
                <a:moveTo>
                  <a:pt x="0" y="0"/>
                </a:moveTo>
                <a:lnTo>
                  <a:pt x="6855901" y="0"/>
                </a:lnTo>
                <a:lnTo>
                  <a:pt x="6855901" y="3307157"/>
                </a:lnTo>
                <a:lnTo>
                  <a:pt x="0" y="33071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2769" r="-2880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5" name="Freeform 5"/>
          <p:cNvSpPr/>
          <p:nvPr/>
        </p:nvSpPr>
        <p:spPr>
          <a:xfrm>
            <a:off x="10403399" y="85380"/>
            <a:ext cx="6855901" cy="3323869"/>
          </a:xfrm>
          <a:custGeom>
            <a:avLst/>
            <a:gdLst/>
            <a:ahLst/>
            <a:cxnLst/>
            <a:rect l="l" t="t" r="r" b="b"/>
            <a:pathLst>
              <a:path w="6855901" h="3323869">
                <a:moveTo>
                  <a:pt x="0" y="0"/>
                </a:moveTo>
                <a:lnTo>
                  <a:pt x="6855901" y="0"/>
                </a:lnTo>
                <a:lnTo>
                  <a:pt x="6855901" y="3323870"/>
                </a:lnTo>
                <a:lnTo>
                  <a:pt x="0" y="33238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0350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6" name="Freeform 6"/>
          <p:cNvSpPr/>
          <p:nvPr/>
        </p:nvSpPr>
        <p:spPr>
          <a:xfrm>
            <a:off x="1028700" y="3497313"/>
            <a:ext cx="6855901" cy="3277179"/>
          </a:xfrm>
          <a:custGeom>
            <a:avLst/>
            <a:gdLst/>
            <a:ahLst/>
            <a:cxnLst/>
            <a:rect l="l" t="t" r="r" b="b"/>
            <a:pathLst>
              <a:path w="6855901" h="3277179">
                <a:moveTo>
                  <a:pt x="0" y="0"/>
                </a:moveTo>
                <a:lnTo>
                  <a:pt x="6855901" y="0"/>
                </a:lnTo>
                <a:lnTo>
                  <a:pt x="6855901" y="3277179"/>
                </a:lnTo>
                <a:lnTo>
                  <a:pt x="0" y="32771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1138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7" name="Freeform 7"/>
          <p:cNvSpPr/>
          <p:nvPr/>
        </p:nvSpPr>
        <p:spPr>
          <a:xfrm>
            <a:off x="1019082" y="6879267"/>
            <a:ext cx="6855901" cy="3309772"/>
          </a:xfrm>
          <a:custGeom>
            <a:avLst/>
            <a:gdLst/>
            <a:ahLst/>
            <a:cxnLst/>
            <a:rect l="l" t="t" r="r" b="b"/>
            <a:pathLst>
              <a:path w="6855901" h="3309772">
                <a:moveTo>
                  <a:pt x="0" y="0"/>
                </a:moveTo>
                <a:lnTo>
                  <a:pt x="6855902" y="0"/>
                </a:lnTo>
                <a:lnTo>
                  <a:pt x="6855902" y="3309773"/>
                </a:lnTo>
                <a:lnTo>
                  <a:pt x="0" y="33097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9803" b="-240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8" name="Freeform 8"/>
          <p:cNvSpPr/>
          <p:nvPr/>
        </p:nvSpPr>
        <p:spPr>
          <a:xfrm>
            <a:off x="10403399" y="3498246"/>
            <a:ext cx="6855901" cy="3306870"/>
          </a:xfrm>
          <a:custGeom>
            <a:avLst/>
            <a:gdLst/>
            <a:ahLst/>
            <a:cxnLst/>
            <a:rect l="l" t="t" r="r" b="b"/>
            <a:pathLst>
              <a:path w="6855901" h="3306870">
                <a:moveTo>
                  <a:pt x="0" y="0"/>
                </a:moveTo>
                <a:lnTo>
                  <a:pt x="6855901" y="0"/>
                </a:lnTo>
                <a:lnTo>
                  <a:pt x="6855901" y="3306870"/>
                </a:lnTo>
                <a:lnTo>
                  <a:pt x="0" y="33068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10140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id="9" name="Freeform 9"/>
          <p:cNvSpPr/>
          <p:nvPr/>
        </p:nvSpPr>
        <p:spPr>
          <a:xfrm>
            <a:off x="1028700" y="85380"/>
            <a:ext cx="6836666" cy="3307157"/>
          </a:xfrm>
          <a:custGeom>
            <a:avLst/>
            <a:gdLst/>
            <a:ahLst/>
            <a:cxnLst/>
            <a:rect l="l" t="t" r="r" b="b"/>
            <a:pathLst>
              <a:path w="6836666" h="3307157">
                <a:moveTo>
                  <a:pt x="0" y="0"/>
                </a:moveTo>
                <a:lnTo>
                  <a:pt x="6836666" y="0"/>
                </a:lnTo>
                <a:lnTo>
                  <a:pt x="6836666" y="3307158"/>
                </a:lnTo>
                <a:lnTo>
                  <a:pt x="0" y="33071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9563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5984" y="508301"/>
            <a:ext cx="17383674" cy="9213347"/>
          </a:xfrm>
          <a:custGeom>
            <a:avLst/>
            <a:gdLst/>
            <a:ahLst/>
            <a:cxnLst/>
            <a:rect l="l" t="t" r="r" b="b"/>
            <a:pathLst>
              <a:path w="17383674" h="9213347">
                <a:moveTo>
                  <a:pt x="0" y="0"/>
                </a:moveTo>
                <a:lnTo>
                  <a:pt x="17383674" y="0"/>
                </a:lnTo>
                <a:lnTo>
                  <a:pt x="17383674" y="9213348"/>
                </a:lnTo>
                <a:lnTo>
                  <a:pt x="0" y="92133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49272" y="496224"/>
            <a:ext cx="17381225" cy="9298956"/>
          </a:xfrm>
          <a:custGeom>
            <a:avLst/>
            <a:gdLst/>
            <a:ahLst/>
            <a:cxnLst/>
            <a:rect l="l" t="t" r="r" b="b"/>
            <a:pathLst>
              <a:path w="17381225" h="9298956">
                <a:moveTo>
                  <a:pt x="0" y="0"/>
                </a:moveTo>
                <a:lnTo>
                  <a:pt x="17381225" y="0"/>
                </a:lnTo>
                <a:lnTo>
                  <a:pt x="17381225" y="9298955"/>
                </a:lnTo>
                <a:lnTo>
                  <a:pt x="0" y="9298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80767" y="536915"/>
            <a:ext cx="17334453" cy="9208928"/>
          </a:xfrm>
          <a:custGeom>
            <a:avLst/>
            <a:gdLst/>
            <a:ahLst/>
            <a:cxnLst/>
            <a:rect l="l" t="t" r="r" b="b"/>
            <a:pathLst>
              <a:path w="17334453" h="9208928">
                <a:moveTo>
                  <a:pt x="0" y="0"/>
                </a:moveTo>
                <a:lnTo>
                  <a:pt x="17334453" y="0"/>
                </a:lnTo>
                <a:lnTo>
                  <a:pt x="17334453" y="9208928"/>
                </a:lnTo>
                <a:lnTo>
                  <a:pt x="0" y="92089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0722009" y="3159393"/>
            <a:ext cx="5909404" cy="4942411"/>
          </a:xfrm>
          <a:custGeom>
            <a:avLst/>
            <a:gdLst/>
            <a:ahLst/>
            <a:cxnLst/>
            <a:rect l="l" t="t" r="r" b="b"/>
            <a:pathLst>
              <a:path w="5909404" h="4942411">
                <a:moveTo>
                  <a:pt x="0" y="0"/>
                </a:moveTo>
                <a:lnTo>
                  <a:pt x="5909405" y="0"/>
                </a:lnTo>
                <a:lnTo>
                  <a:pt x="5909405" y="4942411"/>
                </a:lnTo>
                <a:lnTo>
                  <a:pt x="0" y="49424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4958" r="-23500"/>
            </a:stretch>
          </a:blipFill>
        </p:spPr>
      </p:sp>
      <p:sp>
        <p:nvSpPr>
          <p:cNvPr id="7" name="Freeform 7"/>
          <p:cNvSpPr/>
          <p:nvPr/>
        </p:nvSpPr>
        <p:spPr>
          <a:xfrm flipH="1">
            <a:off x="2766951" y="2102448"/>
            <a:ext cx="6731395" cy="5999356"/>
          </a:xfrm>
          <a:custGeom>
            <a:avLst/>
            <a:gdLst/>
            <a:ahLst/>
            <a:cxnLst/>
            <a:rect l="l" t="t" r="r" b="b"/>
            <a:pathLst>
              <a:path w="6731395" h="5999356">
                <a:moveTo>
                  <a:pt x="6731395" y="0"/>
                </a:moveTo>
                <a:lnTo>
                  <a:pt x="0" y="0"/>
                </a:lnTo>
                <a:lnTo>
                  <a:pt x="0" y="5999356"/>
                </a:lnTo>
                <a:lnTo>
                  <a:pt x="6731395" y="5999356"/>
                </a:lnTo>
                <a:lnTo>
                  <a:pt x="6731395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016692" y="470778"/>
            <a:ext cx="4993708" cy="12567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800"/>
              </a:lnSpc>
            </a:pPr>
            <a:r>
              <a:rPr lang="en-US" sz="7000" b="1" u="sng" dirty="0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Our Goal</a:t>
            </a:r>
          </a:p>
        </p:txBody>
      </p:sp>
      <p:sp>
        <p:nvSpPr>
          <p:cNvPr id="9" name="Freeform 9"/>
          <p:cNvSpPr/>
          <p:nvPr/>
        </p:nvSpPr>
        <p:spPr>
          <a:xfrm>
            <a:off x="12627510" y="2734569"/>
            <a:ext cx="1605182" cy="1674245"/>
          </a:xfrm>
          <a:custGeom>
            <a:avLst/>
            <a:gdLst/>
            <a:ahLst/>
            <a:cxnLst/>
            <a:rect l="l" t="t" r="r" b="b"/>
            <a:pathLst>
              <a:path w="1605182" h="1674245">
                <a:moveTo>
                  <a:pt x="0" y="0"/>
                </a:moveTo>
                <a:lnTo>
                  <a:pt x="1605182" y="0"/>
                </a:lnTo>
                <a:lnTo>
                  <a:pt x="1605182" y="1674245"/>
                </a:lnTo>
                <a:lnTo>
                  <a:pt x="0" y="167424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Freeform 10"/>
          <p:cNvSpPr/>
          <p:nvPr/>
        </p:nvSpPr>
        <p:spPr>
          <a:xfrm rot="6715520" flipH="1">
            <a:off x="12088473" y="1804773"/>
            <a:ext cx="508872" cy="1521085"/>
          </a:xfrm>
          <a:custGeom>
            <a:avLst/>
            <a:gdLst/>
            <a:ahLst/>
            <a:cxnLst/>
            <a:rect l="l" t="t" r="r" b="b"/>
            <a:pathLst>
              <a:path w="508872" h="1521085">
                <a:moveTo>
                  <a:pt x="508872" y="0"/>
                </a:moveTo>
                <a:lnTo>
                  <a:pt x="0" y="0"/>
                </a:lnTo>
                <a:lnTo>
                  <a:pt x="0" y="1521085"/>
                </a:lnTo>
                <a:lnTo>
                  <a:pt x="508872" y="1521085"/>
                </a:lnTo>
                <a:lnTo>
                  <a:pt x="508872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0878125" y="1520788"/>
            <a:ext cx="1749385" cy="448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b="1">
                <a:solidFill>
                  <a:srgbClr val="F59E0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Train Track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491526" y="8368225"/>
            <a:ext cx="5304949" cy="755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160"/>
              </a:lnSpc>
              <a:spcBef>
                <a:spcPct val="0"/>
              </a:spcBef>
            </a:pPr>
            <a:r>
              <a:rPr lang="en-US" sz="4400" b="1" u="none" strike="noStrike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Clear Trusted  Path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19816" y="497099"/>
            <a:ext cx="17570350" cy="9334249"/>
          </a:xfrm>
          <a:custGeom>
            <a:avLst/>
            <a:gdLst/>
            <a:ahLst/>
            <a:cxnLst/>
            <a:rect l="l" t="t" r="r" b="b"/>
            <a:pathLst>
              <a:path w="17570350" h="9334249">
                <a:moveTo>
                  <a:pt x="0" y="0"/>
                </a:moveTo>
                <a:lnTo>
                  <a:pt x="17570350" y="0"/>
                </a:lnTo>
                <a:lnTo>
                  <a:pt x="17570350" y="9334249"/>
                </a:lnTo>
                <a:lnTo>
                  <a:pt x="0" y="93342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311" y="618172"/>
            <a:ext cx="17117377" cy="9050655"/>
          </a:xfrm>
          <a:custGeom>
            <a:avLst/>
            <a:gdLst/>
            <a:ahLst/>
            <a:cxnLst/>
            <a:rect l="l" t="t" r="r" b="b"/>
            <a:pathLst>
              <a:path w="17117377" h="9050655">
                <a:moveTo>
                  <a:pt x="0" y="0"/>
                </a:moveTo>
                <a:lnTo>
                  <a:pt x="17117378" y="0"/>
                </a:lnTo>
                <a:lnTo>
                  <a:pt x="17117378" y="9050656"/>
                </a:lnTo>
                <a:lnTo>
                  <a:pt x="0" y="9050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5" b="-21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313806" y="1947380"/>
            <a:ext cx="142946" cy="383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72"/>
              </a:lnSpc>
            </a:pPr>
            <a:r>
              <a:rPr lang="en-US" sz="2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250" y="618061"/>
            <a:ext cx="17117500" cy="9050878"/>
          </a:xfrm>
          <a:custGeom>
            <a:avLst/>
            <a:gdLst/>
            <a:ahLst/>
            <a:cxnLst/>
            <a:rect l="l" t="t" r="r" b="b"/>
            <a:pathLst>
              <a:path w="17117500" h="9050878">
                <a:moveTo>
                  <a:pt x="0" y="0"/>
                </a:moveTo>
                <a:lnTo>
                  <a:pt x="17117500" y="0"/>
                </a:lnTo>
                <a:lnTo>
                  <a:pt x="17117500" y="9050878"/>
                </a:lnTo>
                <a:lnTo>
                  <a:pt x="0" y="90508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625537">
            <a:off x="4863216" y="2774374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1" y="0"/>
                </a:lnTo>
                <a:lnTo>
                  <a:pt x="2209211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625537">
            <a:off x="8224103" y="2774374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0" y="0"/>
                </a:lnTo>
                <a:lnTo>
                  <a:pt x="2209210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625537">
            <a:off x="11584989" y="2774374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1" y="0"/>
                </a:lnTo>
                <a:lnTo>
                  <a:pt x="2209211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311" y="618172"/>
            <a:ext cx="17117377" cy="9050655"/>
          </a:xfrm>
          <a:custGeom>
            <a:avLst/>
            <a:gdLst/>
            <a:ahLst/>
            <a:cxnLst/>
            <a:rect l="l" t="t" r="r" b="b"/>
            <a:pathLst>
              <a:path w="17117377" h="9050655">
                <a:moveTo>
                  <a:pt x="0" y="0"/>
                </a:moveTo>
                <a:lnTo>
                  <a:pt x="17117378" y="0"/>
                </a:lnTo>
                <a:lnTo>
                  <a:pt x="17117378" y="9050656"/>
                </a:lnTo>
                <a:lnTo>
                  <a:pt x="0" y="9050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5" b="-21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313806" y="1947380"/>
            <a:ext cx="142946" cy="383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72"/>
              </a:lnSpc>
            </a:pPr>
            <a:r>
              <a:rPr lang="en-US" sz="2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311" y="618173"/>
            <a:ext cx="17117377" cy="9050655"/>
          </a:xfrm>
          <a:custGeom>
            <a:avLst/>
            <a:gdLst/>
            <a:ahLst/>
            <a:cxnLst/>
            <a:rect l="l" t="t" r="r" b="b"/>
            <a:pathLst>
              <a:path w="17117377" h="9050655">
                <a:moveTo>
                  <a:pt x="0" y="0"/>
                </a:moveTo>
                <a:lnTo>
                  <a:pt x="17117378" y="0"/>
                </a:lnTo>
                <a:lnTo>
                  <a:pt x="17117378" y="9050655"/>
                </a:lnTo>
                <a:lnTo>
                  <a:pt x="0" y="9050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463" b="-1704"/>
            </a:stretch>
          </a:blipFill>
        </p:spPr>
      </p:sp>
      <p:sp>
        <p:nvSpPr>
          <p:cNvPr id="3" name="Freeform 3"/>
          <p:cNvSpPr/>
          <p:nvPr/>
        </p:nvSpPr>
        <p:spPr>
          <a:xfrm rot="5625537">
            <a:off x="4638116" y="5835739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0" y="0"/>
                </a:lnTo>
                <a:lnTo>
                  <a:pt x="2209210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5625537">
            <a:off x="8212042" y="5835739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0" y="0"/>
                </a:lnTo>
                <a:lnTo>
                  <a:pt x="2209210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625537">
            <a:off x="11572928" y="5835739"/>
            <a:ext cx="2209211" cy="3222986"/>
          </a:xfrm>
          <a:custGeom>
            <a:avLst/>
            <a:gdLst/>
            <a:ahLst/>
            <a:cxnLst/>
            <a:rect l="l" t="t" r="r" b="b"/>
            <a:pathLst>
              <a:path w="2209211" h="3222986">
                <a:moveTo>
                  <a:pt x="0" y="0"/>
                </a:moveTo>
                <a:lnTo>
                  <a:pt x="2209211" y="0"/>
                </a:lnTo>
                <a:lnTo>
                  <a:pt x="2209211" y="3222986"/>
                </a:lnTo>
                <a:lnTo>
                  <a:pt x="0" y="32229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311" y="618172"/>
            <a:ext cx="17117377" cy="9050655"/>
          </a:xfrm>
          <a:custGeom>
            <a:avLst/>
            <a:gdLst/>
            <a:ahLst/>
            <a:cxnLst/>
            <a:rect l="l" t="t" r="r" b="b"/>
            <a:pathLst>
              <a:path w="17117377" h="9050655">
                <a:moveTo>
                  <a:pt x="0" y="0"/>
                </a:moveTo>
                <a:lnTo>
                  <a:pt x="17117378" y="0"/>
                </a:lnTo>
                <a:lnTo>
                  <a:pt x="17117378" y="9050656"/>
                </a:lnTo>
                <a:lnTo>
                  <a:pt x="0" y="9050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69" r="-369" b="-264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321425" y="2275511"/>
            <a:ext cx="142946" cy="383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72"/>
              </a:lnSpc>
            </a:pPr>
            <a:r>
              <a:rPr lang="en-US" sz="2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4250"/>
                </p14:media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485266" y="572134"/>
            <a:ext cx="17336518" cy="9142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37829" y="592987"/>
            <a:ext cx="17212342" cy="9101026"/>
          </a:xfrm>
          <a:custGeom>
            <a:avLst/>
            <a:gdLst/>
            <a:ahLst/>
            <a:cxnLst/>
            <a:rect l="l" t="t" r="r" b="b"/>
            <a:pathLst>
              <a:path w="17212342" h="9101026">
                <a:moveTo>
                  <a:pt x="0" y="0"/>
                </a:moveTo>
                <a:lnTo>
                  <a:pt x="17212342" y="0"/>
                </a:lnTo>
                <a:lnTo>
                  <a:pt x="17212342" y="9101026"/>
                </a:lnTo>
                <a:lnTo>
                  <a:pt x="0" y="91010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4930" y="522393"/>
            <a:ext cx="17438140" cy="9242214"/>
          </a:xfrm>
          <a:custGeom>
            <a:avLst/>
            <a:gdLst/>
            <a:ahLst/>
            <a:cxnLst/>
            <a:rect l="l" t="t" r="r" b="b"/>
            <a:pathLst>
              <a:path w="17438140" h="9242214">
                <a:moveTo>
                  <a:pt x="0" y="0"/>
                </a:moveTo>
                <a:lnTo>
                  <a:pt x="17438140" y="0"/>
                </a:lnTo>
                <a:lnTo>
                  <a:pt x="17438140" y="9242214"/>
                </a:lnTo>
                <a:lnTo>
                  <a:pt x="0" y="92422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059" y="513451"/>
            <a:ext cx="17471881" cy="9260097"/>
          </a:xfrm>
          <a:custGeom>
            <a:avLst/>
            <a:gdLst/>
            <a:ahLst/>
            <a:cxnLst/>
            <a:rect l="l" t="t" r="r" b="b"/>
            <a:pathLst>
              <a:path w="17471881" h="9260097">
                <a:moveTo>
                  <a:pt x="0" y="0"/>
                </a:moveTo>
                <a:lnTo>
                  <a:pt x="17471882" y="0"/>
                </a:lnTo>
                <a:lnTo>
                  <a:pt x="17471882" y="9260098"/>
                </a:lnTo>
                <a:lnTo>
                  <a:pt x="0" y="9260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7924428">
            <a:off x="-14260109" y="-2749441"/>
            <a:ext cx="20050376" cy="20050376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2042099" y="6423283"/>
            <a:ext cx="18404530" cy="1840453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6199333" y="7996069"/>
            <a:ext cx="3585819" cy="3585819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59E0B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7292813" y="3159047"/>
            <a:ext cx="2151191" cy="2599356"/>
          </a:xfrm>
          <a:custGeom>
            <a:avLst/>
            <a:gdLst/>
            <a:ahLst/>
            <a:cxnLst/>
            <a:rect l="l" t="t" r="r" b="b"/>
            <a:pathLst>
              <a:path w="2151191" h="2599356">
                <a:moveTo>
                  <a:pt x="0" y="0"/>
                </a:moveTo>
                <a:lnTo>
                  <a:pt x="2151191" y="0"/>
                </a:lnTo>
                <a:lnTo>
                  <a:pt x="2151191" y="2599355"/>
                </a:lnTo>
                <a:lnTo>
                  <a:pt x="0" y="25993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404" t="-8677" r="-28324" b="-893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8931439" y="3959709"/>
            <a:ext cx="7575935" cy="1762781"/>
          </a:xfrm>
          <a:custGeom>
            <a:avLst/>
            <a:gdLst/>
            <a:ahLst/>
            <a:cxnLst/>
            <a:rect l="l" t="t" r="r" b="b"/>
            <a:pathLst>
              <a:path w="7575935" h="1762781">
                <a:moveTo>
                  <a:pt x="0" y="0"/>
                </a:moveTo>
                <a:lnTo>
                  <a:pt x="7575935" y="0"/>
                </a:lnTo>
                <a:lnTo>
                  <a:pt x="7575935" y="1762782"/>
                </a:lnTo>
                <a:lnTo>
                  <a:pt x="0" y="17627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054" t="-207984" b="-136113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9010650" y="5729827"/>
            <a:ext cx="6187412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 b="1">
                <a:solidFill>
                  <a:srgbClr val="F59E0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Fast Track to Your Perfect Internship.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059" y="513451"/>
            <a:ext cx="17471881" cy="9260097"/>
          </a:xfrm>
          <a:custGeom>
            <a:avLst/>
            <a:gdLst/>
            <a:ahLst/>
            <a:cxnLst/>
            <a:rect l="l" t="t" r="r" b="b"/>
            <a:pathLst>
              <a:path w="17471881" h="9260097">
                <a:moveTo>
                  <a:pt x="0" y="0"/>
                </a:moveTo>
                <a:lnTo>
                  <a:pt x="17471882" y="0"/>
                </a:lnTo>
                <a:lnTo>
                  <a:pt x="17471882" y="9260098"/>
                </a:lnTo>
                <a:lnTo>
                  <a:pt x="0" y="9260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625537">
            <a:off x="6858451" y="5422286"/>
            <a:ext cx="1059687" cy="1545962"/>
          </a:xfrm>
          <a:custGeom>
            <a:avLst/>
            <a:gdLst/>
            <a:ahLst/>
            <a:cxnLst/>
            <a:rect l="l" t="t" r="r" b="b"/>
            <a:pathLst>
              <a:path w="1059687" h="1545962">
                <a:moveTo>
                  <a:pt x="0" y="0"/>
                </a:moveTo>
                <a:lnTo>
                  <a:pt x="1059686" y="0"/>
                </a:lnTo>
                <a:lnTo>
                  <a:pt x="1059686" y="1545963"/>
                </a:lnTo>
                <a:lnTo>
                  <a:pt x="0" y="15459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68650" y="3328610"/>
            <a:ext cx="14528398" cy="3063217"/>
          </a:xfrm>
          <a:custGeom>
            <a:avLst/>
            <a:gdLst/>
            <a:ahLst/>
            <a:cxnLst/>
            <a:rect l="l" t="t" r="r" b="b"/>
            <a:pathLst>
              <a:path w="14528398" h="3063217">
                <a:moveTo>
                  <a:pt x="0" y="0"/>
                </a:moveTo>
                <a:lnTo>
                  <a:pt x="14528399" y="0"/>
                </a:lnTo>
                <a:lnTo>
                  <a:pt x="14528399" y="3063217"/>
                </a:lnTo>
                <a:lnTo>
                  <a:pt x="0" y="30632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4958" r="-23500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28575" y="9359684"/>
            <a:ext cx="18721943" cy="927316"/>
            <a:chOff x="0" y="0"/>
            <a:chExt cx="4930882" cy="2442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930882" cy="244231"/>
            </a:xfrm>
            <a:custGeom>
              <a:avLst/>
              <a:gdLst/>
              <a:ahLst/>
              <a:cxnLst/>
              <a:rect l="l" t="t" r="r" b="b"/>
              <a:pathLst>
                <a:path w="4930882" h="244231">
                  <a:moveTo>
                    <a:pt x="0" y="0"/>
                  </a:moveTo>
                  <a:lnTo>
                    <a:pt x="4930882" y="0"/>
                  </a:lnTo>
                  <a:lnTo>
                    <a:pt x="4930882" y="244231"/>
                  </a:lnTo>
                  <a:lnTo>
                    <a:pt x="0" y="244231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930882" cy="2823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74698" y="5347492"/>
            <a:ext cx="869171" cy="526215"/>
          </a:xfrm>
          <a:prstGeom prst="rect">
            <a:avLst/>
          </a:prstGeom>
        </p:spPr>
      </p:pic>
      <p:sp>
        <p:nvSpPr>
          <p:cNvPr id="8" name="Freeform 8"/>
          <p:cNvSpPr/>
          <p:nvPr/>
        </p:nvSpPr>
        <p:spPr>
          <a:xfrm>
            <a:off x="10833108" y="5778457"/>
            <a:ext cx="1201298" cy="1150539"/>
          </a:xfrm>
          <a:custGeom>
            <a:avLst/>
            <a:gdLst/>
            <a:ahLst/>
            <a:cxnLst/>
            <a:rect l="l" t="t" r="r" b="b"/>
            <a:pathLst>
              <a:path w="1201298" h="1150539">
                <a:moveTo>
                  <a:pt x="0" y="0"/>
                </a:moveTo>
                <a:lnTo>
                  <a:pt x="1201298" y="0"/>
                </a:lnTo>
                <a:lnTo>
                  <a:pt x="1201298" y="1150539"/>
                </a:lnTo>
                <a:lnTo>
                  <a:pt x="0" y="115053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768650" y="203022"/>
            <a:ext cx="13884168" cy="1428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395"/>
              </a:lnSpc>
            </a:pPr>
            <a:r>
              <a:rPr lang="en-US" sz="6700" b="1">
                <a:solidFill>
                  <a:srgbClr val="243C8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Hover Over Icon to View Details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83747" y="511516"/>
            <a:ext cx="17520506" cy="9263967"/>
          </a:xfrm>
          <a:custGeom>
            <a:avLst/>
            <a:gdLst/>
            <a:ahLst/>
            <a:cxnLst/>
            <a:rect l="l" t="t" r="r" b="b"/>
            <a:pathLst>
              <a:path w="17520506" h="9263967">
                <a:moveTo>
                  <a:pt x="0" y="0"/>
                </a:moveTo>
                <a:lnTo>
                  <a:pt x="17520506" y="0"/>
                </a:lnTo>
                <a:lnTo>
                  <a:pt x="17520506" y="9263968"/>
                </a:lnTo>
                <a:lnTo>
                  <a:pt x="0" y="92639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4805"/>
                </p14:media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630565" y="620738"/>
            <a:ext cx="17026870" cy="904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374877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6211706" y="7243102"/>
            <a:ext cx="6650766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374877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6211706" y="7243102"/>
            <a:ext cx="6650766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>
            <a:off x="14014014" y="8163866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2" name="TextBox 12"/>
          <p:cNvSpPr txBox="1"/>
          <p:nvPr/>
        </p:nvSpPr>
        <p:spPr>
          <a:xfrm>
            <a:off x="6386423" y="7879703"/>
            <a:ext cx="646271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Calculation for the Selection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6607744" y="7722882"/>
            <a:ext cx="881967" cy="88196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6931629" y="7832078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374877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6211706" y="7243102"/>
            <a:ext cx="6650766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>
            <a:off x="14014014" y="8163866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2" name="TextBox 12"/>
          <p:cNvSpPr txBox="1"/>
          <p:nvPr/>
        </p:nvSpPr>
        <p:spPr>
          <a:xfrm>
            <a:off x="6386423" y="7879703"/>
            <a:ext cx="646271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Calculation for the Selection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6607744" y="7722882"/>
            <a:ext cx="881967" cy="88196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6931629" y="7832078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18" name="AutoShape 18"/>
          <p:cNvSpPr/>
          <p:nvPr/>
        </p:nvSpPr>
        <p:spPr>
          <a:xfrm flipH="1" flipV="1">
            <a:off x="3744383" y="6939898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9" name="TextBox 19"/>
          <p:cNvSpPr txBox="1"/>
          <p:nvPr/>
        </p:nvSpPr>
        <p:spPr>
          <a:xfrm>
            <a:off x="2112503" y="6243933"/>
            <a:ext cx="1948193" cy="481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374877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6211706" y="7243102"/>
            <a:ext cx="6650766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>
            <a:off x="14014014" y="8163866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2862472" y="6290602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3" name="TextBox 13"/>
          <p:cNvSpPr txBox="1"/>
          <p:nvPr/>
        </p:nvSpPr>
        <p:spPr>
          <a:xfrm>
            <a:off x="6386423" y="7879703"/>
            <a:ext cx="646271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Calculation for the Selection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5456909" y="5849619"/>
            <a:ext cx="881967" cy="88196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6607744" y="7722882"/>
            <a:ext cx="881967" cy="881967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6931629" y="7832078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774068" y="5958815"/>
            <a:ext cx="247650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</a:t>
            </a:r>
          </a:p>
        </p:txBody>
      </p:sp>
      <p:sp>
        <p:nvSpPr>
          <p:cNvPr id="23" name="AutoShape 23"/>
          <p:cNvSpPr/>
          <p:nvPr/>
        </p:nvSpPr>
        <p:spPr>
          <a:xfrm flipH="1" flipV="1">
            <a:off x="3744383" y="6939898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4" name="TextBox 24"/>
          <p:cNvSpPr txBox="1"/>
          <p:nvPr/>
        </p:nvSpPr>
        <p:spPr>
          <a:xfrm>
            <a:off x="2112503" y="6243933"/>
            <a:ext cx="1948193" cy="481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</a:t>
            </a:r>
          </a:p>
        </p:txBody>
      </p:sp>
      <p:sp>
        <p:nvSpPr>
          <p:cNvPr id="25" name="AutoShape 25"/>
          <p:cNvSpPr/>
          <p:nvPr/>
        </p:nvSpPr>
        <p:spPr>
          <a:xfrm flipH="1" flipV="1">
            <a:off x="4712315" y="5233630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6" name="TextBox 26"/>
          <p:cNvSpPr txBox="1"/>
          <p:nvPr/>
        </p:nvSpPr>
        <p:spPr>
          <a:xfrm>
            <a:off x="1796190" y="3925399"/>
            <a:ext cx="5460604" cy="1079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 =</a:t>
            </a:r>
          </a:p>
          <a:p>
            <a:pPr algn="l">
              <a:lnSpc>
                <a:spcPts val="560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 ÷ minimum fit score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455482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80605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6211706" y="7243102"/>
            <a:ext cx="6650766" cy="80605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>
            <a:off x="14014014" y="8163866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2862472" y="6290602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3" name="TextBox 13"/>
          <p:cNvSpPr txBox="1"/>
          <p:nvPr/>
        </p:nvSpPr>
        <p:spPr>
          <a:xfrm>
            <a:off x="6386423" y="7879703"/>
            <a:ext cx="646271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Calculation for the Selection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733824" y="6004852"/>
            <a:ext cx="5550754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score&gt;= Min Fit Score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5456909" y="5849619"/>
            <a:ext cx="881967" cy="881967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6607744" y="7722882"/>
            <a:ext cx="881967" cy="881967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6931629" y="7832078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5774068" y="5958815"/>
            <a:ext cx="247650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</a:t>
            </a:r>
          </a:p>
        </p:txBody>
      </p:sp>
      <p:sp>
        <p:nvSpPr>
          <p:cNvPr id="24" name="AutoShape 24"/>
          <p:cNvSpPr/>
          <p:nvPr/>
        </p:nvSpPr>
        <p:spPr>
          <a:xfrm flipH="1" flipV="1">
            <a:off x="4712315" y="5233630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5" name="TextBox 25"/>
          <p:cNvSpPr txBox="1"/>
          <p:nvPr/>
        </p:nvSpPr>
        <p:spPr>
          <a:xfrm>
            <a:off x="1796190" y="3925399"/>
            <a:ext cx="5460604" cy="1079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 =</a:t>
            </a:r>
          </a:p>
          <a:p>
            <a:pPr algn="l">
              <a:lnSpc>
                <a:spcPts val="560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 ÷ minimum fit score</a:t>
            </a:r>
          </a:p>
        </p:txBody>
      </p:sp>
      <p:sp>
        <p:nvSpPr>
          <p:cNvPr id="26" name="AutoShape 26"/>
          <p:cNvSpPr/>
          <p:nvPr/>
        </p:nvSpPr>
        <p:spPr>
          <a:xfrm flipH="1" flipV="1">
            <a:off x="3744383" y="6939898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7" name="TextBox 27"/>
          <p:cNvSpPr txBox="1"/>
          <p:nvPr/>
        </p:nvSpPr>
        <p:spPr>
          <a:xfrm>
            <a:off x="2112503" y="6243933"/>
            <a:ext cx="1948193" cy="481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04387" y="1374877"/>
            <a:ext cx="9009627" cy="7883423"/>
            <a:chOff x="0" y="0"/>
            <a:chExt cx="812800" cy="7112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  <a:ln w="85725" cap="sq">
              <a:solidFill>
                <a:srgbClr val="43188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7256794" y="5316588"/>
            <a:ext cx="4504813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6211706" y="7243102"/>
            <a:ext cx="6650766" cy="0"/>
          </a:xfrm>
          <a:prstGeom prst="line">
            <a:avLst/>
          </a:prstGeom>
          <a:ln w="38100" cap="flat">
            <a:solidFill>
              <a:srgbClr val="43188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8" name="Group 8"/>
          <p:cNvGrpSpPr/>
          <p:nvPr/>
        </p:nvGrpSpPr>
        <p:grpSpPr>
          <a:xfrm rot="5400000">
            <a:off x="-4486436" y="4352806"/>
            <a:ext cx="10573309" cy="1600437"/>
            <a:chOff x="0" y="0"/>
            <a:chExt cx="2784740" cy="4215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4740" cy="421514"/>
            </a:xfrm>
            <a:custGeom>
              <a:avLst/>
              <a:gdLst/>
              <a:ahLst/>
              <a:cxnLst/>
              <a:rect l="l" t="t" r="r" b="b"/>
              <a:pathLst>
                <a:path w="2784740" h="421514">
                  <a:moveTo>
                    <a:pt x="0" y="0"/>
                  </a:moveTo>
                  <a:lnTo>
                    <a:pt x="2784740" y="0"/>
                  </a:lnTo>
                  <a:lnTo>
                    <a:pt x="2784740" y="421514"/>
                  </a:lnTo>
                  <a:lnTo>
                    <a:pt x="0" y="421514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784740" cy="4596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>
            <a:off x="14014014" y="8163866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2862472" y="6290602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13" name="AutoShape 13"/>
          <p:cNvSpPr/>
          <p:nvPr/>
        </p:nvSpPr>
        <p:spPr>
          <a:xfrm>
            <a:off x="11761607" y="4001762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grpSp>
        <p:nvGrpSpPr>
          <p:cNvPr id="14" name="Group 14"/>
          <p:cNvGrpSpPr/>
          <p:nvPr/>
        </p:nvGrpSpPr>
        <p:grpSpPr>
          <a:xfrm>
            <a:off x="14355867" y="3532204"/>
            <a:ext cx="881967" cy="88196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386423" y="7879703"/>
            <a:ext cx="646271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Calculation for the Selection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733824" y="6004852"/>
            <a:ext cx="5550754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score&gt;= Min Fit Score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63418" y="2755384"/>
            <a:ext cx="2775377" cy="23594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31"/>
              </a:lnSpc>
            </a:pPr>
            <a:r>
              <a:rPr lang="en-US" sz="27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Advance Preference</a:t>
            </a:r>
          </a:p>
          <a:p>
            <a:pPr algn="ctr">
              <a:lnSpc>
                <a:spcPts val="4731"/>
              </a:lnSpc>
            </a:pPr>
            <a:r>
              <a:rPr lang="en-US" sz="27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  <a:p>
            <a:pPr algn="ctr">
              <a:lnSpc>
                <a:spcPts val="4731"/>
              </a:lnSpc>
            </a:pPr>
            <a:r>
              <a:rPr lang="en-US" sz="27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Is Filled Or Not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112503" y="394967"/>
            <a:ext cx="4099203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1" u="sng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 Layers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5456909" y="5849619"/>
            <a:ext cx="881967" cy="881967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D1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6607744" y="7722882"/>
            <a:ext cx="881967" cy="88196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9F10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6931629" y="7832078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5774068" y="5958815"/>
            <a:ext cx="247650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4665525" y="3641400"/>
            <a:ext cx="262652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</a:t>
            </a:r>
          </a:p>
        </p:txBody>
      </p:sp>
      <p:sp>
        <p:nvSpPr>
          <p:cNvPr id="30" name="AutoShape 30"/>
          <p:cNvSpPr/>
          <p:nvPr/>
        </p:nvSpPr>
        <p:spPr>
          <a:xfrm flipH="1" flipV="1">
            <a:off x="3744383" y="6939898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1" name="TextBox 31"/>
          <p:cNvSpPr txBox="1"/>
          <p:nvPr/>
        </p:nvSpPr>
        <p:spPr>
          <a:xfrm>
            <a:off x="2112503" y="6243933"/>
            <a:ext cx="1948193" cy="481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</a:t>
            </a:r>
          </a:p>
        </p:txBody>
      </p:sp>
      <p:sp>
        <p:nvSpPr>
          <p:cNvPr id="32" name="AutoShape 32"/>
          <p:cNvSpPr/>
          <p:nvPr/>
        </p:nvSpPr>
        <p:spPr>
          <a:xfrm flipH="1" flipV="1">
            <a:off x="4712315" y="5233630"/>
            <a:ext cx="1973708" cy="1162413"/>
          </a:xfrm>
          <a:prstGeom prst="line">
            <a:avLst/>
          </a:prstGeom>
          <a:ln w="142875" cap="flat">
            <a:solidFill>
              <a:srgbClr val="F37335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3" name="TextBox 33"/>
          <p:cNvSpPr txBox="1"/>
          <p:nvPr/>
        </p:nvSpPr>
        <p:spPr>
          <a:xfrm>
            <a:off x="1796190" y="3925399"/>
            <a:ext cx="5460604" cy="1079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 =</a:t>
            </a:r>
          </a:p>
          <a:p>
            <a:pPr algn="l">
              <a:lnSpc>
                <a:spcPts val="5600"/>
              </a:lnSpc>
            </a:pPr>
            <a:r>
              <a:rPr lang="en-US" sz="28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total score ÷ minimum fit score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54750" y="411209"/>
            <a:ext cx="18985269" cy="9988474"/>
            <a:chOff x="0" y="0"/>
            <a:chExt cx="25313692" cy="13317966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0" y="0"/>
                    </a:moveTo>
                    <a:lnTo>
                      <a:pt x="3979829" y="0"/>
                    </a:lnTo>
                    <a:lnTo>
                      <a:pt x="3979829" y="2093856"/>
                    </a:lnTo>
                    <a:lnTo>
                      <a:pt x="0" y="209385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0" y="-9525"/>
                <a:ext cx="3979829" cy="2103381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120"/>
                  </a:lnSpc>
                </a:pPr>
                <a:endParaRPr/>
              </a:p>
            </p:txBody>
          </p:sp>
        </p:grpSp>
        <p:sp>
          <p:nvSpPr>
            <p:cNvPr id="6" name="Freeform 6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1" name="TextBox 11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582726" y="6187814"/>
            <a:ext cx="1664044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55562" y="6187814"/>
            <a:ext cx="1715333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579687" y="6187814"/>
            <a:ext cx="1560672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092263" y="6187814"/>
            <a:ext cx="1617463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518517" y="6187814"/>
            <a:ext cx="1729745" cy="1179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85678" y="6205593"/>
            <a:ext cx="1798201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582726" y="2158074"/>
            <a:ext cx="8358068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Receive the Mature Stage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0" name="Freeform 10"/>
          <p:cNvSpPr/>
          <p:nvPr/>
        </p:nvSpPr>
        <p:spPr>
          <a:xfrm rot="5400000">
            <a:off x="2635206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582726" y="6187814"/>
            <a:ext cx="1664044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055562" y="6187814"/>
            <a:ext cx="1715333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579687" y="6187814"/>
            <a:ext cx="1560672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092263" y="6187814"/>
            <a:ext cx="1617463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518517" y="6187814"/>
            <a:ext cx="1729745" cy="1179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85678" y="6205593"/>
            <a:ext cx="1798201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sp>
        <p:nvSpPr>
          <p:cNvPr id="21" name="Freeform 21"/>
          <p:cNvSpPr/>
          <p:nvPr/>
        </p:nvSpPr>
        <p:spPr>
          <a:xfrm rot="5400000">
            <a:off x="5161323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 rot="5400000">
            <a:off x="10219728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 rot="5400000">
            <a:off x="7690525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582726" y="2158074"/>
            <a:ext cx="8358068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Receive the Mature Stage </a:t>
            </a:r>
          </a:p>
        </p:txBody>
      </p:sp>
    </p:spTree>
    <p:extLst>
      <p:ext uri="{BB962C8B-B14F-4D97-AF65-F5344CB8AC3E}">
        <p14:creationId xmlns:p14="http://schemas.microsoft.com/office/powerpoint/2010/main" val="13379670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4" name="AutoShape 4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1" name="TextBox 11"/>
          <p:cNvSpPr txBox="1"/>
          <p:nvPr/>
        </p:nvSpPr>
        <p:spPr>
          <a:xfrm>
            <a:off x="5022376" y="6187814"/>
            <a:ext cx="1507537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519917" y="6187814"/>
            <a:ext cx="1534122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94393" y="6187814"/>
            <a:ext cx="1572222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506969" y="6187814"/>
            <a:ext cx="1742431" cy="1179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5678" y="6205593"/>
            <a:ext cx="1798201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565779" y="6187814"/>
            <a:ext cx="1518087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804632" y="1696717"/>
            <a:ext cx="3491316" cy="18351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Did not Receive the Mature Stage </a:t>
            </a:r>
          </a:p>
        </p:txBody>
      </p:sp>
      <p:sp>
        <p:nvSpPr>
          <p:cNvPr id="21" name="Freeform 21"/>
          <p:cNvSpPr/>
          <p:nvPr/>
        </p:nvSpPr>
        <p:spPr>
          <a:xfrm rot="5400000">
            <a:off x="12733698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 rot="5400000">
            <a:off x="15257823" y="3793107"/>
            <a:ext cx="1262829" cy="376553"/>
          </a:xfrm>
          <a:custGeom>
            <a:avLst/>
            <a:gdLst/>
            <a:ahLst/>
            <a:cxnLst/>
            <a:rect l="l" t="t" r="r" b="b"/>
            <a:pathLst>
              <a:path w="1262829" h="376553">
                <a:moveTo>
                  <a:pt x="0" y="0"/>
                </a:moveTo>
                <a:lnTo>
                  <a:pt x="1262829" y="0"/>
                </a:lnTo>
                <a:lnTo>
                  <a:pt x="1262829" y="376553"/>
                </a:lnTo>
                <a:lnTo>
                  <a:pt x="0" y="3765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6884004" y="7606177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4" name="AutoShape 4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1" name="TextBox 11"/>
          <p:cNvSpPr txBox="1"/>
          <p:nvPr/>
        </p:nvSpPr>
        <p:spPr>
          <a:xfrm>
            <a:off x="5055562" y="6187814"/>
            <a:ext cx="1715333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579687" y="6187814"/>
            <a:ext cx="1703784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092263" y="6187814"/>
            <a:ext cx="1617463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594243" y="6187814"/>
            <a:ext cx="1774140" cy="1179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5395003" y="4245769"/>
            <a:ext cx="958810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&lt; 0.75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413179" y="4245769"/>
            <a:ext cx="2217221" cy="44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0.75 – 0.99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032368" y="4250917"/>
            <a:ext cx="15113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1.0 – 1.24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352093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1.25 – 1.74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896250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1.75 – 1.89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94865" y="4245769"/>
            <a:ext cx="708303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≥ 1.9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0422" y="4135347"/>
            <a:ext cx="292137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 u="none" strike="noStrike" dirty="0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score: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85678" y="6205593"/>
            <a:ext cx="260918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 dirty="0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582726" y="6187814"/>
            <a:ext cx="2065474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6884004" y="7606177"/>
            <a:ext cx="234196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</a:t>
            </a:r>
          </a:p>
        </p:txBody>
      </p:sp>
      <p:sp>
        <p:nvSpPr>
          <p:cNvPr id="4" name="AutoShape 4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1" name="TextBox 11"/>
          <p:cNvSpPr txBox="1"/>
          <p:nvPr/>
        </p:nvSpPr>
        <p:spPr>
          <a:xfrm>
            <a:off x="4930430" y="6187814"/>
            <a:ext cx="1599483" cy="1808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501609" y="6187814"/>
            <a:ext cx="1552429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889055" y="6187814"/>
            <a:ext cx="1677560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413179" y="6187814"/>
            <a:ext cx="1798527" cy="1179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5395003" y="4245769"/>
            <a:ext cx="958810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&lt; 0.75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413179" y="4245769"/>
            <a:ext cx="1798527" cy="44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0.75 – 0.99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032368" y="4250917"/>
            <a:ext cx="15113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1.0 – 1.24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352093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1.25 – 1.74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896250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1.75 – 1.89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94865" y="4245769"/>
            <a:ext cx="708303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≥ 1.9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0422" y="4135347"/>
            <a:ext cx="284517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 u="none" strike="noStrike" dirty="0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score: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85678" y="6205593"/>
            <a:ext cx="260918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 dirty="0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pic>
        <p:nvPicPr>
          <p:cNvPr id="27" name="Picture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14047" y="3547744"/>
            <a:ext cx="2232473" cy="1741329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2514600" y="6187814"/>
            <a:ext cx="1569266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-47625" y="5060473"/>
            <a:ext cx="18335625" cy="0"/>
          </a:xfrm>
          <a:prstGeom prst="line">
            <a:avLst/>
          </a:prstGeom>
          <a:ln w="285750" cap="flat">
            <a:solidFill>
              <a:srgbClr val="F49F1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266621" y="5184298"/>
            <a:ext cx="0" cy="762000"/>
          </a:xfrm>
          <a:prstGeom prst="line">
            <a:avLst/>
          </a:prstGeom>
          <a:ln w="133350" cap="flat">
            <a:solidFill>
              <a:srgbClr val="8B5CF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57927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831686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1084098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3365112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15889237" y="5184298"/>
            <a:ext cx="0" cy="762000"/>
          </a:xfrm>
          <a:prstGeom prst="line">
            <a:avLst/>
          </a:prstGeom>
          <a:ln w="133350" cap="flat">
            <a:gradFill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  <a:prstDash val="solid"/>
            <a:headEnd type="none" w="sm" len="sm"/>
            <a:tailEnd type="none" w="sm" len="sm"/>
          </a:ln>
        </p:spPr>
      </p:sp>
      <p:sp>
        <p:nvSpPr>
          <p:cNvPr id="10" name="TextBox 10"/>
          <p:cNvSpPr txBox="1"/>
          <p:nvPr/>
        </p:nvSpPr>
        <p:spPr>
          <a:xfrm>
            <a:off x="2516051" y="6187814"/>
            <a:ext cx="1501140" cy="118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Perfect</a:t>
            </a:r>
          </a:p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055562" y="6187814"/>
            <a:ext cx="1474351" cy="17614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Very </a:t>
            </a:r>
          </a:p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579687" y="6187814"/>
            <a:ext cx="1474351" cy="118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Strong</a:t>
            </a:r>
          </a:p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092263" y="6187814"/>
            <a:ext cx="1474351" cy="118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Partial</a:t>
            </a:r>
          </a:p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518518" y="6187814"/>
            <a:ext cx="1693188" cy="1144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Fallback</a:t>
            </a:r>
          </a:p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Match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020498" y="6187814"/>
            <a:ext cx="1980605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 Match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51736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🌟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127725" y="5117623"/>
            <a:ext cx="610314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❌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18386" y="518794"/>
            <a:ext cx="12561948" cy="96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39"/>
              </a:lnSpc>
              <a:spcBef>
                <a:spcPct val="0"/>
              </a:spcBef>
            </a:pPr>
            <a:r>
              <a:rPr lang="en-US" sz="5599" b="1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Match Result Levels Based on Score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5395003" y="4245769"/>
            <a:ext cx="958810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&lt; 0.75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413179" y="4245769"/>
            <a:ext cx="166770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0.75 – 0.99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032368" y="4250917"/>
            <a:ext cx="151137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1.0 – 1.24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352093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1.25 – 1.74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896250" y="4245769"/>
            <a:ext cx="1649016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1.75 – 1.89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94865" y="4245769"/>
            <a:ext cx="708303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 b="1" u="none" strike="noStrik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≥ 1.9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0423" y="4135347"/>
            <a:ext cx="2335292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 u="none" strike="noStrike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score: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85678" y="6205593"/>
            <a:ext cx="1798201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80"/>
              </a:lnSpc>
              <a:spcBef>
                <a:spcPct val="0"/>
              </a:spcBef>
            </a:pPr>
            <a:r>
              <a:rPr lang="en-US" sz="3200" b="1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Fit Level: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-1065415" y="-1059128"/>
            <a:ext cx="24493147" cy="12630357"/>
            <a:chOff x="0" y="0"/>
            <a:chExt cx="6450870" cy="3326514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450870" cy="3326514"/>
            </a:xfrm>
            <a:custGeom>
              <a:avLst/>
              <a:gdLst/>
              <a:ahLst/>
              <a:cxnLst/>
              <a:rect l="l" t="t" r="r" b="b"/>
              <a:pathLst>
                <a:path w="6450870" h="3326514">
                  <a:moveTo>
                    <a:pt x="0" y="0"/>
                  </a:moveTo>
                  <a:lnTo>
                    <a:pt x="6450870" y="0"/>
                  </a:lnTo>
                  <a:lnTo>
                    <a:pt x="6450870" y="3326514"/>
                  </a:lnTo>
                  <a:lnTo>
                    <a:pt x="0" y="3326514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6450870" cy="337413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2297701" y="3720057"/>
            <a:ext cx="14056113" cy="1811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 b="1" u="none" strike="noStrike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 Took a Step Back and Decided </a:t>
            </a:r>
          </a:p>
          <a:p>
            <a:pPr marL="0" lvl="0" indent="0" algn="ctr">
              <a:lnSpc>
                <a:spcPts val="7279"/>
              </a:lnSpc>
              <a:spcBef>
                <a:spcPct val="0"/>
              </a:spcBef>
            </a:pPr>
            <a:r>
              <a:rPr lang="en-US" sz="5199" b="1" u="none" strike="noStrike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 Normalize the </a:t>
            </a:r>
            <a:r>
              <a:rPr lang="en-US" sz="5199" b="1" u="sng" strike="noStrike">
                <a:solidFill>
                  <a:srgbClr val="F49F1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Ratio Score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764035" y="665798"/>
            <a:ext cx="13180565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7839"/>
              </a:lnSpc>
              <a:spcBef>
                <a:spcPct val="0"/>
              </a:spcBef>
            </a:pPr>
            <a:r>
              <a:rPr lang="en-US" sz="5599" b="1" u="none" strike="noStrike" dirty="0">
                <a:solidFill>
                  <a:srgbClr val="43188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From Raw Score to Visual Score %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763392"/>
            <a:ext cx="15925800" cy="7686409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655927" y="3665416"/>
            <a:ext cx="1327080" cy="372183"/>
            <a:chOff x="0" y="0"/>
            <a:chExt cx="349519" cy="9802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28783" y="3785339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88927" y="3637348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396603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318823" y="4730761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88927" y="360384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88927" y="3654044"/>
            <a:ext cx="2111807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4" name="Group 4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5" name="TextBox 5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7" name="AutoShape 7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5243177" y="359506"/>
            <a:ext cx="18985269" cy="9988474"/>
            <a:chOff x="0" y="0"/>
            <a:chExt cx="25313692" cy="13317966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12" name="Freeform 12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394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688927" y="3693315"/>
            <a:ext cx="1327080" cy="372183"/>
            <a:chOff x="0" y="0"/>
            <a:chExt cx="349519" cy="9802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646402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28783" y="4618211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55927" y="362034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51293" y="5186362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72427" y="3669840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28783" y="5974214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573428" y="3669840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06273" y="6486544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22927" y="3686340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657" t="3509" r="657" b="3936"/>
          <a:stretch>
            <a:fillRect/>
          </a:stretch>
        </p:blipFill>
        <p:spPr>
          <a:xfrm>
            <a:off x="329071" y="493109"/>
            <a:ext cx="17629858" cy="9300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5230970" y="7760474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72427" y="3686340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2999" y="494870"/>
            <a:ext cx="17542001" cy="9297261"/>
          </a:xfrm>
          <a:custGeom>
            <a:avLst/>
            <a:gdLst/>
            <a:ahLst/>
            <a:cxnLst/>
            <a:rect l="l" t="t" r="r" b="b"/>
            <a:pathLst>
              <a:path w="17542001" h="9297261">
                <a:moveTo>
                  <a:pt x="0" y="0"/>
                </a:moveTo>
                <a:lnTo>
                  <a:pt x="17542002" y="0"/>
                </a:lnTo>
                <a:lnTo>
                  <a:pt x="17542002" y="9297260"/>
                </a:lnTo>
                <a:lnTo>
                  <a:pt x="0" y="9297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 flipH="1">
            <a:off x="14347536" y="7580394"/>
            <a:ext cx="2305635" cy="0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/>
          <p:nvPr/>
        </p:nvGrpSpPr>
        <p:grpSpPr>
          <a:xfrm>
            <a:off x="9622927" y="362034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657" t="3062" r="657" b="3975"/>
          <a:stretch>
            <a:fillRect/>
          </a:stretch>
        </p:blipFill>
        <p:spPr>
          <a:xfrm>
            <a:off x="446012" y="458981"/>
            <a:ext cx="17395975" cy="9217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175357" y="5670188"/>
            <a:ext cx="2442460" cy="763824"/>
          </a:xfrm>
          <a:custGeom>
            <a:avLst/>
            <a:gdLst/>
            <a:ahLst/>
            <a:cxnLst/>
            <a:rect l="l" t="t" r="r" b="b"/>
            <a:pathLst>
              <a:path w="2442460" h="763824">
                <a:moveTo>
                  <a:pt x="0" y="0"/>
                </a:moveTo>
                <a:lnTo>
                  <a:pt x="2442460" y="0"/>
                </a:lnTo>
                <a:lnTo>
                  <a:pt x="2442460" y="763824"/>
                </a:lnTo>
                <a:lnTo>
                  <a:pt x="0" y="7638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688927" y="363054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55927" y="3733398"/>
            <a:ext cx="1498163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4084032" y="5706308"/>
            <a:ext cx="2943204" cy="4542543"/>
            <a:chOff x="0" y="0"/>
            <a:chExt cx="3924272" cy="6056724"/>
          </a:xfrm>
        </p:grpSpPr>
        <p:sp>
          <p:nvSpPr>
            <p:cNvPr id="4" name="AutoShape 4"/>
            <p:cNvSpPr/>
            <p:nvPr/>
          </p:nvSpPr>
          <p:spPr>
            <a:xfrm>
              <a:off x="0" y="769504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1374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Cost Structure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374" y="996282"/>
              <a:ext cx="3922898" cy="5060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Sca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lable hosting (e.g. Render upgrades)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·Security &amp; data compliance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Marketing to attract universities &amp; companies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Support &amp; maintenance</a:t>
              </a:r>
            </a:p>
            <a:p>
              <a:pPr marL="0" lvl="0" indent="0" algn="l">
                <a:lnSpc>
                  <a:spcPts val="3437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</p:grpSp>
      <p:sp>
        <p:nvSpPr>
          <p:cNvPr id="7" name="AutoShape 7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8" name="Group 8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9" name="TextBox 9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11" name="AutoShape 11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13" name="TextBox 13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15" name="AutoShape 15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6" name="Group 16"/>
          <p:cNvGrpSpPr/>
          <p:nvPr/>
        </p:nvGrpSpPr>
        <p:grpSpPr>
          <a:xfrm>
            <a:off x="5243177" y="361748"/>
            <a:ext cx="18985269" cy="9988474"/>
            <a:chOff x="0" y="0"/>
            <a:chExt cx="25313692" cy="13317966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9" name="TextBox 19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20" name="Freeform 20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1" name="TextBox 21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610" r="610"/>
          <a:stretch>
            <a:fillRect/>
          </a:stretch>
        </p:blipFill>
        <p:spPr>
          <a:xfrm>
            <a:off x="598360" y="502562"/>
            <a:ext cx="17145232" cy="925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144000" y="5602658"/>
            <a:ext cx="2442460" cy="763824"/>
          </a:xfrm>
          <a:custGeom>
            <a:avLst/>
            <a:gdLst/>
            <a:ahLst/>
            <a:cxnLst/>
            <a:rect l="l" t="t" r="r" b="b"/>
            <a:pathLst>
              <a:path w="2442460" h="763824">
                <a:moveTo>
                  <a:pt x="0" y="0"/>
                </a:moveTo>
                <a:lnTo>
                  <a:pt x="2442460" y="0"/>
                </a:lnTo>
                <a:lnTo>
                  <a:pt x="2442460" y="763824"/>
                </a:lnTo>
                <a:lnTo>
                  <a:pt x="0" y="7638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688927" y="3720015"/>
            <a:ext cx="1327080" cy="273184"/>
            <a:chOff x="0" y="0"/>
            <a:chExt cx="349519" cy="7195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71950"/>
            </a:xfrm>
            <a:custGeom>
              <a:avLst/>
              <a:gdLst/>
              <a:ahLst/>
              <a:cxnLst/>
              <a:rect l="l" t="t" r="r" b="b"/>
              <a:pathLst>
                <a:path w="349519" h="71950">
                  <a:moveTo>
                    <a:pt x="0" y="0"/>
                  </a:moveTo>
                  <a:lnTo>
                    <a:pt x="349519" y="0"/>
                  </a:lnTo>
                  <a:lnTo>
                    <a:pt x="349519" y="71950"/>
                  </a:lnTo>
                  <a:lnTo>
                    <a:pt x="0" y="71950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10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60352" y="3757549"/>
            <a:ext cx="2111807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697193" y="5675333"/>
            <a:ext cx="2354029" cy="736169"/>
          </a:xfrm>
          <a:custGeom>
            <a:avLst/>
            <a:gdLst/>
            <a:ahLst/>
            <a:cxnLst/>
            <a:rect l="l" t="t" r="r" b="b"/>
            <a:pathLst>
              <a:path w="2354029" h="736169">
                <a:moveTo>
                  <a:pt x="0" y="0"/>
                </a:moveTo>
                <a:lnTo>
                  <a:pt x="2354029" y="0"/>
                </a:lnTo>
                <a:lnTo>
                  <a:pt x="2354029" y="736169"/>
                </a:lnTo>
                <a:lnTo>
                  <a:pt x="0" y="7361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688927" y="366864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60352" y="3757549"/>
            <a:ext cx="2111807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81" y="495602"/>
            <a:ext cx="17539239" cy="9295797"/>
          </a:xfrm>
          <a:custGeom>
            <a:avLst/>
            <a:gdLst/>
            <a:ahLst/>
            <a:cxnLst/>
            <a:rect l="l" t="t" r="r" b="b"/>
            <a:pathLst>
              <a:path w="17539239" h="9295797">
                <a:moveTo>
                  <a:pt x="0" y="0"/>
                </a:moveTo>
                <a:lnTo>
                  <a:pt x="17539238" y="0"/>
                </a:lnTo>
                <a:lnTo>
                  <a:pt x="17539238" y="9295796"/>
                </a:lnTo>
                <a:lnTo>
                  <a:pt x="0" y="929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340426" y="5652823"/>
            <a:ext cx="2354029" cy="736169"/>
          </a:xfrm>
          <a:custGeom>
            <a:avLst/>
            <a:gdLst/>
            <a:ahLst/>
            <a:cxnLst/>
            <a:rect l="l" t="t" r="r" b="b"/>
            <a:pathLst>
              <a:path w="2354029" h="736169">
                <a:moveTo>
                  <a:pt x="0" y="0"/>
                </a:moveTo>
                <a:lnTo>
                  <a:pt x="2354029" y="0"/>
                </a:lnTo>
                <a:lnTo>
                  <a:pt x="2354029" y="736169"/>
                </a:lnTo>
                <a:lnTo>
                  <a:pt x="0" y="7361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688927" y="3611491"/>
            <a:ext cx="1327080" cy="372183"/>
            <a:chOff x="0" y="0"/>
            <a:chExt cx="349519" cy="9802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9519" cy="98023"/>
            </a:xfrm>
            <a:custGeom>
              <a:avLst/>
              <a:gdLst/>
              <a:ahLst/>
              <a:cxnLst/>
              <a:rect l="l" t="t" r="r" b="b"/>
              <a:pathLst>
                <a:path w="349519" h="98023">
                  <a:moveTo>
                    <a:pt x="0" y="0"/>
                  </a:moveTo>
                  <a:lnTo>
                    <a:pt x="349519" y="0"/>
                  </a:lnTo>
                  <a:lnTo>
                    <a:pt x="349519" y="98023"/>
                  </a:lnTo>
                  <a:lnTo>
                    <a:pt x="0" y="98023"/>
                  </a:lnTo>
                  <a:close/>
                </a:path>
              </a:pathLst>
            </a:custGeom>
            <a:solidFill>
              <a:srgbClr val="FBFAF8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49519" cy="1361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660352" y="3757549"/>
            <a:ext cx="2111807" cy="20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80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📌 Very Strong Match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142071" y="3229390"/>
            <a:ext cx="11574304" cy="2441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Take a Step Back </a:t>
            </a:r>
          </a:p>
          <a:p>
            <a:pPr algn="ctr">
              <a:lnSpc>
                <a:spcPts val="9800"/>
              </a:lnSpc>
            </a:pPr>
            <a:r>
              <a:rPr lang="en-US" sz="70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Let’s Try another scenario!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-28575" y="9359684"/>
            <a:ext cx="18721943" cy="927316"/>
            <a:chOff x="0" y="0"/>
            <a:chExt cx="4930882" cy="2442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930882" cy="244231"/>
            </a:xfrm>
            <a:custGeom>
              <a:avLst/>
              <a:gdLst/>
              <a:ahLst/>
              <a:cxnLst/>
              <a:rect l="l" t="t" r="r" b="b"/>
              <a:pathLst>
                <a:path w="4930882" h="244231">
                  <a:moveTo>
                    <a:pt x="0" y="0"/>
                  </a:moveTo>
                  <a:lnTo>
                    <a:pt x="4930882" y="0"/>
                  </a:lnTo>
                  <a:lnTo>
                    <a:pt x="4930882" y="244231"/>
                  </a:lnTo>
                  <a:lnTo>
                    <a:pt x="0" y="244231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930882" cy="2823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9014" y="619957"/>
            <a:ext cx="17069973" cy="9047086"/>
          </a:xfrm>
          <a:custGeom>
            <a:avLst/>
            <a:gdLst/>
            <a:ahLst/>
            <a:cxnLst/>
            <a:rect l="l" t="t" r="r" b="b"/>
            <a:pathLst>
              <a:path w="17069973" h="9047086">
                <a:moveTo>
                  <a:pt x="0" y="0"/>
                </a:moveTo>
                <a:lnTo>
                  <a:pt x="17069972" y="0"/>
                </a:lnTo>
                <a:lnTo>
                  <a:pt x="17069972" y="9047086"/>
                </a:lnTo>
                <a:lnTo>
                  <a:pt x="0" y="90470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4333" y="574927"/>
            <a:ext cx="17199335" cy="9137147"/>
          </a:xfrm>
          <a:custGeom>
            <a:avLst/>
            <a:gdLst/>
            <a:ahLst/>
            <a:cxnLst/>
            <a:rect l="l" t="t" r="r" b="b"/>
            <a:pathLst>
              <a:path w="17199335" h="9137147">
                <a:moveTo>
                  <a:pt x="0" y="0"/>
                </a:moveTo>
                <a:lnTo>
                  <a:pt x="17199334" y="0"/>
                </a:lnTo>
                <a:lnTo>
                  <a:pt x="17199334" y="9137146"/>
                </a:lnTo>
                <a:lnTo>
                  <a:pt x="0" y="91371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625537">
            <a:off x="9839569" y="3315391"/>
            <a:ext cx="763743" cy="1114213"/>
          </a:xfrm>
          <a:custGeom>
            <a:avLst/>
            <a:gdLst/>
            <a:ahLst/>
            <a:cxnLst/>
            <a:rect l="l" t="t" r="r" b="b"/>
            <a:pathLst>
              <a:path w="763743" h="1114213">
                <a:moveTo>
                  <a:pt x="0" y="0"/>
                </a:moveTo>
                <a:lnTo>
                  <a:pt x="763742" y="0"/>
                </a:lnTo>
                <a:lnTo>
                  <a:pt x="763742" y="1114213"/>
                </a:lnTo>
                <a:lnTo>
                  <a:pt x="0" y="111421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AutoShape 4"/>
          <p:cNvSpPr/>
          <p:nvPr/>
        </p:nvSpPr>
        <p:spPr>
          <a:xfrm flipV="1">
            <a:off x="12440585" y="8603126"/>
            <a:ext cx="1810453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arrow" w="med" len="sm"/>
            <a:tailEnd type="none" w="sm" len="sm"/>
          </a:ln>
        </p:spPr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116.666"/>
                </p14:media>
              </p:ext>
            </p:extLst>
          </p:nvPr>
        </p:nvPicPr>
        <p:blipFill>
          <a:blip r:embed="rId4"/>
          <a:srcRect t="3577" b="3815"/>
          <a:stretch>
            <a:fillRect/>
          </a:stretch>
        </p:blipFill>
        <p:spPr>
          <a:xfrm>
            <a:off x="406585" y="575989"/>
            <a:ext cx="17659368" cy="9198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59626" y="646782"/>
            <a:ext cx="16968749" cy="8993437"/>
          </a:xfrm>
          <a:custGeom>
            <a:avLst/>
            <a:gdLst/>
            <a:ahLst/>
            <a:cxnLst/>
            <a:rect l="l" t="t" r="r" b="b"/>
            <a:pathLst>
              <a:path w="16968749" h="8993437">
                <a:moveTo>
                  <a:pt x="0" y="0"/>
                </a:moveTo>
                <a:lnTo>
                  <a:pt x="16968748" y="0"/>
                </a:lnTo>
                <a:lnTo>
                  <a:pt x="16968748" y="8993436"/>
                </a:lnTo>
                <a:lnTo>
                  <a:pt x="0" y="89934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625537">
            <a:off x="9859501" y="3251705"/>
            <a:ext cx="865908" cy="1263262"/>
          </a:xfrm>
          <a:custGeom>
            <a:avLst/>
            <a:gdLst/>
            <a:ahLst/>
            <a:cxnLst/>
            <a:rect l="l" t="t" r="r" b="b"/>
            <a:pathLst>
              <a:path w="865908" h="1263262">
                <a:moveTo>
                  <a:pt x="0" y="0"/>
                </a:moveTo>
                <a:lnTo>
                  <a:pt x="865908" y="0"/>
                </a:lnTo>
                <a:lnTo>
                  <a:pt x="865908" y="1263262"/>
                </a:lnTo>
                <a:lnTo>
                  <a:pt x="0" y="12632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5773769" y="3940187"/>
            <a:ext cx="6310908" cy="1203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Final scenario!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0" y="9359684"/>
            <a:ext cx="18721943" cy="927316"/>
            <a:chOff x="0" y="0"/>
            <a:chExt cx="4930882" cy="2442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930882" cy="244231"/>
            </a:xfrm>
            <a:custGeom>
              <a:avLst/>
              <a:gdLst/>
              <a:ahLst/>
              <a:cxnLst/>
              <a:rect l="l" t="t" r="r" b="b"/>
              <a:pathLst>
                <a:path w="4930882" h="244231">
                  <a:moveTo>
                    <a:pt x="0" y="0"/>
                  </a:moveTo>
                  <a:lnTo>
                    <a:pt x="4930882" y="0"/>
                  </a:lnTo>
                  <a:lnTo>
                    <a:pt x="4930882" y="244231"/>
                  </a:lnTo>
                  <a:lnTo>
                    <a:pt x="0" y="244231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930882" cy="2823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14084032" y="5706308"/>
            <a:ext cx="2943204" cy="4542543"/>
            <a:chOff x="0" y="0"/>
            <a:chExt cx="3924272" cy="6056724"/>
          </a:xfrm>
        </p:grpSpPr>
        <p:sp>
          <p:nvSpPr>
            <p:cNvPr id="6" name="AutoShape 6"/>
            <p:cNvSpPr/>
            <p:nvPr/>
          </p:nvSpPr>
          <p:spPr>
            <a:xfrm>
              <a:off x="0" y="769504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1374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Cost Structure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74" y="996282"/>
              <a:ext cx="3922898" cy="5060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Sca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lable hosting (e.g. Render upgrades)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·Security &amp; data compliance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Marketing to attract universities &amp; companies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Support &amp; maintenance</a:t>
              </a:r>
            </a:p>
            <a:p>
              <a:pPr marL="0" lvl="0" indent="0" algn="l">
                <a:lnSpc>
                  <a:spcPts val="3437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9814285" y="5628918"/>
            <a:ext cx="2942174" cy="4880924"/>
            <a:chOff x="0" y="0"/>
            <a:chExt cx="3922898" cy="6507899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Activities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126274"/>
              <a:ext cx="3922898" cy="5381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Matching alg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orithm development &amp; testing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Collecting real data from companies 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design and UX optimization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Maintaining backend APIs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Continuous user feedback to develop the demo </a:t>
              </a:r>
            </a:p>
            <a:p>
              <a:pPr marL="0" lvl="0" indent="0" algn="l">
                <a:lnSpc>
                  <a:spcPts val="2700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84729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14085063" y="633265"/>
            <a:ext cx="2942174" cy="5244561"/>
            <a:chOff x="0" y="0"/>
            <a:chExt cx="3922898" cy="6992748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Key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 Partnerships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0850"/>
              <a:ext cx="3922898" cy="604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ty faculties (CS, MIS, CE, etc.)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Local companies &amp; startups offering internships data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Recruiter , Tech advisors and mentors (like Dr. Ahmad Shraideh😄)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, Railway and Render for deployment tools</a:t>
              </a:r>
            </a:p>
            <a:p>
              <a:pPr marL="0" lvl="0" indent="0" algn="l">
                <a:lnSpc>
                  <a:spcPts val="3042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4" name="AutoShape 24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25" name="AutoShape 25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26" name="Group 26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31" name="TextBox 31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9551221" y="359506"/>
            <a:ext cx="18985269" cy="9988474"/>
            <a:chOff x="0" y="0"/>
            <a:chExt cx="25313692" cy="13317966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7" name="TextBox 37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38" name="Freeform 38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TextBox 39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6922" y="629427"/>
            <a:ext cx="16994156" cy="9028145"/>
          </a:xfrm>
          <a:custGeom>
            <a:avLst/>
            <a:gdLst/>
            <a:ahLst/>
            <a:cxnLst/>
            <a:rect l="l" t="t" r="r" b="b"/>
            <a:pathLst>
              <a:path w="16994156" h="9028145">
                <a:moveTo>
                  <a:pt x="0" y="0"/>
                </a:moveTo>
                <a:lnTo>
                  <a:pt x="16994156" y="0"/>
                </a:lnTo>
                <a:lnTo>
                  <a:pt x="16994156" y="9028146"/>
                </a:lnTo>
                <a:lnTo>
                  <a:pt x="0" y="90281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8056" y="539950"/>
            <a:ext cx="17371887" cy="9207100"/>
          </a:xfrm>
          <a:custGeom>
            <a:avLst/>
            <a:gdLst/>
            <a:ahLst/>
            <a:cxnLst/>
            <a:rect l="l" t="t" r="r" b="b"/>
            <a:pathLst>
              <a:path w="17371887" h="9207100">
                <a:moveTo>
                  <a:pt x="0" y="0"/>
                </a:moveTo>
                <a:lnTo>
                  <a:pt x="17371888" y="0"/>
                </a:lnTo>
                <a:lnTo>
                  <a:pt x="17371888" y="9207100"/>
                </a:lnTo>
                <a:lnTo>
                  <a:pt x="0" y="92071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12943303" y="7214424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12943303" y="8379775"/>
            <a:ext cx="2305812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triangle" w="lg" len="med"/>
            <a:tailEnd type="none" w="sm" len="sm"/>
          </a:ln>
        </p:spPr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128.334"/>
                </p14:media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421425" y="509632"/>
            <a:ext cx="17445151" cy="9267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8048" y="575553"/>
            <a:ext cx="1020984" cy="1187839"/>
          </a:xfrm>
          <a:custGeom>
            <a:avLst/>
            <a:gdLst/>
            <a:ahLst/>
            <a:cxnLst/>
            <a:rect l="l" t="t" r="r" b="b"/>
            <a:pathLst>
              <a:path w="1020984" h="1187839">
                <a:moveTo>
                  <a:pt x="0" y="0"/>
                </a:moveTo>
                <a:lnTo>
                  <a:pt x="1020984" y="0"/>
                </a:lnTo>
                <a:lnTo>
                  <a:pt x="1020984" y="1187839"/>
                </a:lnTo>
                <a:lnTo>
                  <a:pt x="0" y="118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58" r="-23500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9359684"/>
            <a:ext cx="18721943" cy="927316"/>
            <a:chOff x="0" y="0"/>
            <a:chExt cx="4930882" cy="24423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930882" cy="244231"/>
            </a:xfrm>
            <a:custGeom>
              <a:avLst/>
              <a:gdLst/>
              <a:ahLst/>
              <a:cxnLst/>
              <a:rect l="l" t="t" r="r" b="b"/>
              <a:pathLst>
                <a:path w="4930882" h="244231">
                  <a:moveTo>
                    <a:pt x="0" y="0"/>
                  </a:moveTo>
                  <a:lnTo>
                    <a:pt x="4930882" y="0"/>
                  </a:lnTo>
                  <a:lnTo>
                    <a:pt x="4930882" y="244231"/>
                  </a:lnTo>
                  <a:lnTo>
                    <a:pt x="0" y="244231"/>
                  </a:lnTo>
                  <a:close/>
                </a:path>
              </a:pathLst>
            </a:custGeom>
            <a:gradFill rotWithShape="1">
              <a:gsLst>
                <a:gs pos="0">
                  <a:srgbClr val="6E00CF">
                    <a:alpha val="100000"/>
                  </a:srgbClr>
                </a:gs>
                <a:gs pos="100000">
                  <a:srgbClr val="A60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930882" cy="2823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1763392"/>
            <a:ext cx="1646130" cy="1646130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89612" y="89612"/>
              <a:ext cx="633576" cy="633576"/>
            </a:xfrm>
            <a:custGeom>
              <a:avLst/>
              <a:gdLst/>
              <a:ahLst/>
              <a:cxnLst/>
              <a:rect l="l" t="t" r="r" b="b"/>
              <a:pathLst>
                <a:path w="633576" h="633576">
                  <a:moveTo>
                    <a:pt x="469765" y="63365"/>
                  </a:moveTo>
                  <a:lnTo>
                    <a:pt x="570211" y="163811"/>
                  </a:lnTo>
                  <a:cubicBezTo>
                    <a:pt x="610783" y="204383"/>
                    <a:pt x="633576" y="259410"/>
                    <a:pt x="633576" y="316788"/>
                  </a:cubicBezTo>
                  <a:cubicBezTo>
                    <a:pt x="633576" y="374166"/>
                    <a:pt x="610783" y="429193"/>
                    <a:pt x="570211" y="469765"/>
                  </a:cubicBezTo>
                  <a:lnTo>
                    <a:pt x="469765" y="570211"/>
                  </a:lnTo>
                  <a:cubicBezTo>
                    <a:pt x="429193" y="610783"/>
                    <a:pt x="374166" y="633576"/>
                    <a:pt x="316788" y="633576"/>
                  </a:cubicBezTo>
                  <a:cubicBezTo>
                    <a:pt x="259410" y="633576"/>
                    <a:pt x="204383" y="610783"/>
                    <a:pt x="163811" y="570211"/>
                  </a:cubicBezTo>
                  <a:lnTo>
                    <a:pt x="63365" y="469765"/>
                  </a:lnTo>
                  <a:cubicBezTo>
                    <a:pt x="22793" y="429193"/>
                    <a:pt x="0" y="374166"/>
                    <a:pt x="0" y="316788"/>
                  </a:cubicBezTo>
                  <a:cubicBezTo>
                    <a:pt x="0" y="259410"/>
                    <a:pt x="22793" y="204383"/>
                    <a:pt x="63365" y="163811"/>
                  </a:cubicBezTo>
                  <a:lnTo>
                    <a:pt x="163811" y="63365"/>
                  </a:lnTo>
                  <a:cubicBezTo>
                    <a:pt x="204383" y="22793"/>
                    <a:pt x="259410" y="0"/>
                    <a:pt x="316788" y="0"/>
                  </a:cubicBezTo>
                  <a:cubicBezTo>
                    <a:pt x="374166" y="0"/>
                    <a:pt x="429193" y="22793"/>
                    <a:pt x="469765" y="63365"/>
                  </a:cubicBezTo>
                  <a:close/>
                </a:path>
              </a:pathLst>
            </a:custGeom>
            <a:solidFill>
              <a:srgbClr val="F49F1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39700" y="53975"/>
              <a:ext cx="533400" cy="619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8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28700" y="3631416"/>
            <a:ext cx="1646130" cy="164613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89612" y="89612"/>
              <a:ext cx="633576" cy="633576"/>
            </a:xfrm>
            <a:custGeom>
              <a:avLst/>
              <a:gdLst/>
              <a:ahLst/>
              <a:cxnLst/>
              <a:rect l="l" t="t" r="r" b="b"/>
              <a:pathLst>
                <a:path w="633576" h="633576">
                  <a:moveTo>
                    <a:pt x="469765" y="63365"/>
                  </a:moveTo>
                  <a:lnTo>
                    <a:pt x="570211" y="163811"/>
                  </a:lnTo>
                  <a:cubicBezTo>
                    <a:pt x="610783" y="204383"/>
                    <a:pt x="633576" y="259410"/>
                    <a:pt x="633576" y="316788"/>
                  </a:cubicBezTo>
                  <a:cubicBezTo>
                    <a:pt x="633576" y="374166"/>
                    <a:pt x="610783" y="429193"/>
                    <a:pt x="570211" y="469765"/>
                  </a:cubicBezTo>
                  <a:lnTo>
                    <a:pt x="469765" y="570211"/>
                  </a:lnTo>
                  <a:cubicBezTo>
                    <a:pt x="429193" y="610783"/>
                    <a:pt x="374166" y="633576"/>
                    <a:pt x="316788" y="633576"/>
                  </a:cubicBezTo>
                  <a:cubicBezTo>
                    <a:pt x="259410" y="633576"/>
                    <a:pt x="204383" y="610783"/>
                    <a:pt x="163811" y="570211"/>
                  </a:cubicBezTo>
                  <a:lnTo>
                    <a:pt x="63365" y="469765"/>
                  </a:lnTo>
                  <a:cubicBezTo>
                    <a:pt x="22793" y="429193"/>
                    <a:pt x="0" y="374166"/>
                    <a:pt x="0" y="316788"/>
                  </a:cubicBezTo>
                  <a:cubicBezTo>
                    <a:pt x="0" y="259410"/>
                    <a:pt x="22793" y="204383"/>
                    <a:pt x="63365" y="163811"/>
                  </a:cubicBezTo>
                  <a:lnTo>
                    <a:pt x="163811" y="63365"/>
                  </a:lnTo>
                  <a:cubicBezTo>
                    <a:pt x="204383" y="22793"/>
                    <a:pt x="259410" y="0"/>
                    <a:pt x="316788" y="0"/>
                  </a:cubicBezTo>
                  <a:cubicBezTo>
                    <a:pt x="374166" y="0"/>
                    <a:pt x="429193" y="22793"/>
                    <a:pt x="469765" y="63365"/>
                  </a:cubicBezTo>
                  <a:close/>
                </a:path>
              </a:pathLst>
            </a:custGeom>
            <a:solidFill>
              <a:srgbClr val="F59E0B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39700" y="53975"/>
              <a:ext cx="533400" cy="619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8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28700" y="5496621"/>
            <a:ext cx="1646130" cy="1646130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89612" y="89612"/>
              <a:ext cx="633576" cy="633576"/>
            </a:xfrm>
            <a:custGeom>
              <a:avLst/>
              <a:gdLst/>
              <a:ahLst/>
              <a:cxnLst/>
              <a:rect l="l" t="t" r="r" b="b"/>
              <a:pathLst>
                <a:path w="633576" h="633576">
                  <a:moveTo>
                    <a:pt x="469765" y="63365"/>
                  </a:moveTo>
                  <a:lnTo>
                    <a:pt x="570211" y="163811"/>
                  </a:lnTo>
                  <a:cubicBezTo>
                    <a:pt x="610783" y="204383"/>
                    <a:pt x="633576" y="259410"/>
                    <a:pt x="633576" y="316788"/>
                  </a:cubicBezTo>
                  <a:cubicBezTo>
                    <a:pt x="633576" y="374166"/>
                    <a:pt x="610783" y="429193"/>
                    <a:pt x="570211" y="469765"/>
                  </a:cubicBezTo>
                  <a:lnTo>
                    <a:pt x="469765" y="570211"/>
                  </a:lnTo>
                  <a:cubicBezTo>
                    <a:pt x="429193" y="610783"/>
                    <a:pt x="374166" y="633576"/>
                    <a:pt x="316788" y="633576"/>
                  </a:cubicBezTo>
                  <a:cubicBezTo>
                    <a:pt x="259410" y="633576"/>
                    <a:pt x="204383" y="610783"/>
                    <a:pt x="163811" y="570211"/>
                  </a:cubicBezTo>
                  <a:lnTo>
                    <a:pt x="63365" y="469765"/>
                  </a:lnTo>
                  <a:cubicBezTo>
                    <a:pt x="22793" y="429193"/>
                    <a:pt x="0" y="374166"/>
                    <a:pt x="0" y="316788"/>
                  </a:cubicBezTo>
                  <a:cubicBezTo>
                    <a:pt x="0" y="259410"/>
                    <a:pt x="22793" y="204383"/>
                    <a:pt x="63365" y="163811"/>
                  </a:cubicBezTo>
                  <a:lnTo>
                    <a:pt x="163811" y="63365"/>
                  </a:lnTo>
                  <a:cubicBezTo>
                    <a:pt x="204383" y="22793"/>
                    <a:pt x="259410" y="0"/>
                    <a:pt x="316788" y="0"/>
                  </a:cubicBezTo>
                  <a:cubicBezTo>
                    <a:pt x="374166" y="0"/>
                    <a:pt x="429193" y="22793"/>
                    <a:pt x="469765" y="63365"/>
                  </a:cubicBezTo>
                  <a:close/>
                </a:path>
              </a:pathLst>
            </a:custGeom>
            <a:solidFill>
              <a:srgbClr val="F59E0B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39700" y="53975"/>
              <a:ext cx="533400" cy="619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8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28700" y="7361826"/>
            <a:ext cx="1646130" cy="1646130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89612" y="89612"/>
              <a:ext cx="633576" cy="633576"/>
            </a:xfrm>
            <a:custGeom>
              <a:avLst/>
              <a:gdLst/>
              <a:ahLst/>
              <a:cxnLst/>
              <a:rect l="l" t="t" r="r" b="b"/>
              <a:pathLst>
                <a:path w="633576" h="633576">
                  <a:moveTo>
                    <a:pt x="469765" y="63365"/>
                  </a:moveTo>
                  <a:lnTo>
                    <a:pt x="570211" y="163811"/>
                  </a:lnTo>
                  <a:cubicBezTo>
                    <a:pt x="610783" y="204383"/>
                    <a:pt x="633576" y="259410"/>
                    <a:pt x="633576" y="316788"/>
                  </a:cubicBezTo>
                  <a:cubicBezTo>
                    <a:pt x="633576" y="374166"/>
                    <a:pt x="610783" y="429193"/>
                    <a:pt x="570211" y="469765"/>
                  </a:cubicBezTo>
                  <a:lnTo>
                    <a:pt x="469765" y="570211"/>
                  </a:lnTo>
                  <a:cubicBezTo>
                    <a:pt x="429193" y="610783"/>
                    <a:pt x="374166" y="633576"/>
                    <a:pt x="316788" y="633576"/>
                  </a:cubicBezTo>
                  <a:cubicBezTo>
                    <a:pt x="259410" y="633576"/>
                    <a:pt x="204383" y="610783"/>
                    <a:pt x="163811" y="570211"/>
                  </a:cubicBezTo>
                  <a:lnTo>
                    <a:pt x="63365" y="469765"/>
                  </a:lnTo>
                  <a:cubicBezTo>
                    <a:pt x="22793" y="429193"/>
                    <a:pt x="0" y="374166"/>
                    <a:pt x="0" y="316788"/>
                  </a:cubicBezTo>
                  <a:cubicBezTo>
                    <a:pt x="0" y="259410"/>
                    <a:pt x="22793" y="204383"/>
                    <a:pt x="63365" y="163811"/>
                  </a:cubicBezTo>
                  <a:lnTo>
                    <a:pt x="163811" y="63365"/>
                  </a:lnTo>
                  <a:cubicBezTo>
                    <a:pt x="204383" y="22793"/>
                    <a:pt x="259410" y="0"/>
                    <a:pt x="316788" y="0"/>
                  </a:cubicBezTo>
                  <a:cubicBezTo>
                    <a:pt x="374166" y="0"/>
                    <a:pt x="429193" y="22793"/>
                    <a:pt x="469765" y="63365"/>
                  </a:cubicBezTo>
                  <a:close/>
                </a:path>
              </a:pathLst>
            </a:custGeom>
            <a:solidFill>
              <a:srgbClr val="F59E0B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139700" y="53975"/>
              <a:ext cx="533400" cy="619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80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1472767" y="2283679"/>
            <a:ext cx="757996" cy="621556"/>
          </a:xfrm>
          <a:custGeom>
            <a:avLst/>
            <a:gdLst/>
            <a:ahLst/>
            <a:cxnLst/>
            <a:rect l="l" t="t" r="r" b="b"/>
            <a:pathLst>
              <a:path w="757996" h="621556">
                <a:moveTo>
                  <a:pt x="0" y="0"/>
                </a:moveTo>
                <a:lnTo>
                  <a:pt x="757996" y="0"/>
                </a:lnTo>
                <a:lnTo>
                  <a:pt x="757996" y="621557"/>
                </a:lnTo>
                <a:lnTo>
                  <a:pt x="0" y="6215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1544580" y="4070235"/>
            <a:ext cx="633419" cy="765672"/>
          </a:xfrm>
          <a:custGeom>
            <a:avLst/>
            <a:gdLst/>
            <a:ahLst/>
            <a:cxnLst/>
            <a:rect l="l" t="t" r="r" b="b"/>
            <a:pathLst>
              <a:path w="633419" h="765672">
                <a:moveTo>
                  <a:pt x="0" y="0"/>
                </a:moveTo>
                <a:lnTo>
                  <a:pt x="633419" y="0"/>
                </a:lnTo>
                <a:lnTo>
                  <a:pt x="633419" y="765672"/>
                </a:lnTo>
                <a:lnTo>
                  <a:pt x="0" y="7656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544580" y="5897659"/>
            <a:ext cx="848682" cy="844053"/>
          </a:xfrm>
          <a:custGeom>
            <a:avLst/>
            <a:gdLst/>
            <a:ahLst/>
            <a:cxnLst/>
            <a:rect l="l" t="t" r="r" b="b"/>
            <a:pathLst>
              <a:path w="848682" h="844053">
                <a:moveTo>
                  <a:pt x="0" y="0"/>
                </a:moveTo>
                <a:lnTo>
                  <a:pt x="848682" y="0"/>
                </a:lnTo>
                <a:lnTo>
                  <a:pt x="848682" y="844053"/>
                </a:lnTo>
                <a:lnTo>
                  <a:pt x="0" y="8440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487850" y="7761876"/>
            <a:ext cx="746879" cy="911310"/>
          </a:xfrm>
          <a:custGeom>
            <a:avLst/>
            <a:gdLst/>
            <a:ahLst/>
            <a:cxnLst/>
            <a:rect l="l" t="t" r="r" b="b"/>
            <a:pathLst>
              <a:path w="746879" h="911310">
                <a:moveTo>
                  <a:pt x="0" y="0"/>
                </a:moveTo>
                <a:lnTo>
                  <a:pt x="746879" y="0"/>
                </a:lnTo>
                <a:lnTo>
                  <a:pt x="746879" y="911309"/>
                </a:lnTo>
                <a:lnTo>
                  <a:pt x="0" y="91130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028700" y="517525"/>
            <a:ext cx="5143500" cy="9874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699"/>
              </a:lnSpc>
            </a:pPr>
            <a:r>
              <a:rPr lang="en-US" sz="5499" b="1" u="sng" dirty="0">
                <a:solidFill>
                  <a:srgbClr val="243C8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Work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113008" y="2325217"/>
            <a:ext cx="922328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b="1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Company Accounts and Internship Management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113008" y="4185241"/>
            <a:ext cx="7377464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en-US" sz="2799" b="1" u="none" strike="noStrike">
                <a:solidFill>
                  <a:srgbClr val="1E398A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Resume Upload and Keyword Extraction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113008" y="6050446"/>
            <a:ext cx="345237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en-US" sz="2799" b="1" u="none" strike="noStrike">
                <a:solidFill>
                  <a:srgbClr val="243C8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Mobile Application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113008" y="7912901"/>
            <a:ext cx="575674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en-US" sz="2799" b="1" u="none" strike="noStrike">
                <a:solidFill>
                  <a:srgbClr val="243C8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Expansion to Non-Tech Majors 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24427" y="0"/>
            <a:ext cx="9607086" cy="9607086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t="-25046" b="-25046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5251179" y="6791971"/>
            <a:ext cx="8774152" cy="3142604"/>
            <a:chOff x="0" y="0"/>
            <a:chExt cx="11698869" cy="419013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698869" cy="4190139"/>
            </a:xfrm>
            <a:custGeom>
              <a:avLst/>
              <a:gdLst/>
              <a:ahLst/>
              <a:cxnLst/>
              <a:rect l="l" t="t" r="r" b="b"/>
              <a:pathLst>
                <a:path w="11698869" h="4190139">
                  <a:moveTo>
                    <a:pt x="0" y="0"/>
                  </a:moveTo>
                  <a:lnTo>
                    <a:pt x="11698869" y="0"/>
                  </a:lnTo>
                  <a:lnTo>
                    <a:pt x="11698869" y="4190139"/>
                  </a:lnTo>
                  <a:lnTo>
                    <a:pt x="0" y="41901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TextBox 6"/>
            <p:cNvSpPr txBox="1"/>
            <p:nvPr/>
          </p:nvSpPr>
          <p:spPr>
            <a:xfrm>
              <a:off x="3809846" y="2213593"/>
              <a:ext cx="4105747" cy="15105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519"/>
                </a:lnSpc>
              </a:pPr>
              <a:r>
                <a:rPr lang="en-US" sz="6799">
                  <a:solidFill>
                    <a:srgbClr val="FFFFFF"/>
                  </a:solidFill>
                  <a:latin typeface="Apricots"/>
                  <a:ea typeface="Apricots"/>
                  <a:cs typeface="Apricots"/>
                  <a:sym typeface="Apricots"/>
                </a:rPr>
                <a:t>The End 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8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43177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AutoShape 3"/>
          <p:cNvSpPr/>
          <p:nvPr/>
        </p:nvSpPr>
        <p:spPr>
          <a:xfrm>
            <a:off x="9551221" y="359506"/>
            <a:ext cx="3400036" cy="1038642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AutoShape 4"/>
          <p:cNvSpPr/>
          <p:nvPr/>
        </p:nvSpPr>
        <p:spPr>
          <a:xfrm>
            <a:off x="13856132" y="359506"/>
            <a:ext cx="3400036" cy="10572858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5" name="Group 5"/>
          <p:cNvGrpSpPr/>
          <p:nvPr/>
        </p:nvGrpSpPr>
        <p:grpSpPr>
          <a:xfrm>
            <a:off x="14084032" y="5706308"/>
            <a:ext cx="2943204" cy="4542543"/>
            <a:chOff x="0" y="0"/>
            <a:chExt cx="3924272" cy="6056724"/>
          </a:xfrm>
        </p:grpSpPr>
        <p:sp>
          <p:nvSpPr>
            <p:cNvPr id="6" name="AutoShape 6"/>
            <p:cNvSpPr/>
            <p:nvPr/>
          </p:nvSpPr>
          <p:spPr>
            <a:xfrm>
              <a:off x="0" y="769504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1374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Cost Structure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74" y="996282"/>
              <a:ext cx="3922898" cy="5060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Sca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lable hosting (e.g. Render upgrades)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·Security &amp; data compliance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Marketing to attract universities &amp; companies</a:t>
              </a:r>
            </a:p>
            <a:p>
              <a:pPr marL="388620" lvl="1" indent="-194310" algn="l">
                <a:lnSpc>
                  <a:spcPts val="3437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Support &amp; maintenance</a:t>
              </a:r>
            </a:p>
            <a:p>
              <a:pPr marL="0" lvl="0" indent="0" algn="l">
                <a:lnSpc>
                  <a:spcPts val="3437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5472285" y="681934"/>
            <a:ext cx="2945265" cy="1317137"/>
            <a:chOff x="0" y="0"/>
            <a:chExt cx="3927020" cy="1756182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Cha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nnels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35758"/>
              <a:ext cx="3922898" cy="8204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W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eb platform</a:t>
              </a: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4122" y="752041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778897" y="633265"/>
            <a:ext cx="2942174" cy="5268183"/>
            <a:chOff x="0" y="0"/>
            <a:chExt cx="3922898" cy="7024244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Resources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98475"/>
              <a:ext cx="3922898" cy="6025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ommendation system with smart matching logic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Centralized internship database (MySQL)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Flask backend with clean API endpoints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using Laravel Blade (HTML/CSS/JS)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Hosting on Render and Railway</a:t>
              </a:r>
            </a:p>
            <a:p>
              <a:pPr marL="388620" lvl="1" indent="-194310" algn="l">
                <a:lnSpc>
                  <a:spcPts val="2556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for version control and teamwork</a:t>
              </a:r>
            </a:p>
            <a:p>
              <a:pPr marL="0" lvl="0" indent="0" algn="l">
                <a:lnSpc>
                  <a:spcPts val="2556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16" name="AutoShape 16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9814285" y="5628918"/>
            <a:ext cx="2942174" cy="4880924"/>
            <a:chOff x="0" y="0"/>
            <a:chExt cx="3922898" cy="6507899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ey Activities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126274"/>
              <a:ext cx="3922898" cy="53816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2520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Matching alg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orithm development &amp; testing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Collecting real data from companies 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Frontend design and UX optimization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Maintaining backend APIs</a:t>
              </a:r>
            </a:p>
            <a:p>
              <a:pPr marL="388620" lvl="1" indent="-194310" algn="l">
                <a:lnSpc>
                  <a:spcPts val="27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Continuous user feedback to develop the demo </a:t>
              </a:r>
            </a:p>
            <a:p>
              <a:pPr marL="0" lvl="0" indent="0" algn="l">
                <a:lnSpc>
                  <a:spcPts val="2700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0" name="AutoShape 20"/>
            <p:cNvSpPr/>
            <p:nvPr/>
          </p:nvSpPr>
          <p:spPr>
            <a:xfrm>
              <a:off x="0" y="84729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14085063" y="633265"/>
            <a:ext cx="2942174" cy="5244561"/>
            <a:chOff x="0" y="0"/>
            <a:chExt cx="3922898" cy="6992748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9525"/>
              <a:ext cx="3922898" cy="530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120"/>
                </a:lnSpc>
                <a:spcBef>
                  <a:spcPct val="0"/>
                </a:spcBef>
              </a:pPr>
              <a:r>
                <a:rPr lang="en-US" sz="2600" b="1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Key</a:t>
              </a:r>
              <a:r>
                <a:rPr lang="en-US" sz="2600" b="1" u="none" spc="78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 Partnerships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0850"/>
              <a:ext cx="3922898" cy="6041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ty faculties (CS, MIS, CE, etc.)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Local companies &amp; startups offering internships data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Recruiter , Tech advisors and mentors (like Dr. Ahmad Shraideh😄)</a:t>
              </a:r>
            </a:p>
            <a:p>
              <a:pPr marL="388620" lvl="1" indent="-194310" algn="l">
                <a:lnSpc>
                  <a:spcPts val="3042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GitHub , Railway and Render for deployment tools</a:t>
              </a:r>
            </a:p>
            <a:p>
              <a:pPr marL="0" lvl="0" indent="0" algn="l">
                <a:lnSpc>
                  <a:spcPts val="3042"/>
                </a:lnSpc>
              </a:pPr>
              <a:endParaRPr lang="en-US" sz="1800" u="none" spc="9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24" name="AutoShape 24"/>
            <p:cNvSpPr/>
            <p:nvPr/>
          </p:nvSpPr>
          <p:spPr>
            <a:xfrm>
              <a:off x="0" y="7572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sp>
        <p:nvSpPr>
          <p:cNvPr id="25" name="AutoShape 25"/>
          <p:cNvSpPr/>
          <p:nvPr/>
        </p:nvSpPr>
        <p:spPr>
          <a:xfrm>
            <a:off x="938267" y="418318"/>
            <a:ext cx="3400036" cy="9875335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26" name="Group 26"/>
          <p:cNvGrpSpPr/>
          <p:nvPr/>
        </p:nvGrpSpPr>
        <p:grpSpPr>
          <a:xfrm>
            <a:off x="1163076" y="692077"/>
            <a:ext cx="2942174" cy="3307453"/>
            <a:chOff x="0" y="0"/>
            <a:chExt cx="3922898" cy="4409938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3922898" cy="482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0"/>
                </a:lnSpc>
                <a:spcBef>
                  <a:spcPct val="0"/>
                </a:spcBef>
              </a:pPr>
              <a:r>
                <a:rPr lang="en-US" sz="2400" b="1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Cust</a:t>
              </a:r>
              <a:r>
                <a:rPr lang="en-US" sz="2400" b="1" u="none" spc="72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omer Segments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758053"/>
              <a:ext cx="3922898" cy="3651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University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Graduating students </a:t>
              </a:r>
            </a:p>
            <a:p>
              <a:pPr marL="388620" lvl="1" indent="-194310" algn="l">
                <a:lnSpc>
                  <a:spcPts val="4500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Universities aiming to improve internship placements</a:t>
              </a:r>
            </a:p>
          </p:txBody>
        </p:sp>
        <p:sp>
          <p:nvSpPr>
            <p:cNvPr id="29" name="AutoShape 29"/>
            <p:cNvSpPr/>
            <p:nvPr/>
          </p:nvSpPr>
          <p:spPr>
            <a:xfrm>
              <a:off x="0" y="73938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158954" y="4214962"/>
            <a:ext cx="2946295" cy="5932919"/>
            <a:chOff x="0" y="0"/>
            <a:chExt cx="3928394" cy="7910559"/>
          </a:xfrm>
        </p:grpSpPr>
        <p:sp>
          <p:nvSpPr>
            <p:cNvPr id="31" name="TextBox 31"/>
            <p:cNvSpPr txBox="1"/>
            <p:nvPr/>
          </p:nvSpPr>
          <p:spPr>
            <a:xfrm>
              <a:off x="5496" y="-9525"/>
              <a:ext cx="3922898" cy="517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00"/>
                </a:lnSpc>
                <a:spcBef>
                  <a:spcPct val="0"/>
                </a:spcBef>
              </a:pPr>
              <a:r>
                <a:rPr lang="en-US" sz="2500" b="1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Va</a:t>
              </a:r>
              <a:r>
                <a:rPr lang="en-US" sz="2500" b="1" u="none" spc="75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lue Propositions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5496" y="903969"/>
              <a:ext cx="3922898" cy="70065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Pers</a:t>
              </a: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onalized internship recommendations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Smart Recommendation system that matches  companies prerequisite 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Easy-to-use wizard-based interface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Guest mode + Google login for flexibility</a:t>
              </a:r>
            </a:p>
            <a:p>
              <a:pPr marL="388620" lvl="1" indent="-194310" algn="l">
                <a:lnSpc>
                  <a:spcPts val="3869"/>
                </a:lnSpc>
                <a:buFont typeface="Arial"/>
                <a:buChar char="•"/>
              </a:pPr>
              <a:r>
                <a:rPr lang="en-US" sz="1800" u="none" spc="9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Exportable PDF reports for users</a:t>
              </a:r>
            </a:p>
          </p:txBody>
        </p:sp>
        <p:sp>
          <p:nvSpPr>
            <p:cNvPr id="33" name="AutoShape 33"/>
            <p:cNvSpPr/>
            <p:nvPr/>
          </p:nvSpPr>
          <p:spPr>
            <a:xfrm>
              <a:off x="0" y="791709"/>
              <a:ext cx="3922898" cy="0"/>
            </a:xfrm>
            <a:prstGeom prst="line">
              <a:avLst/>
            </a:prstGeom>
            <a:ln w="63500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5472285" y="1869790"/>
            <a:ext cx="2913599" cy="3525203"/>
            <a:chOff x="0" y="0"/>
            <a:chExt cx="3884798" cy="4700271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3884798" cy="955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52"/>
                </a:lnSpc>
                <a:spcBef>
                  <a:spcPct val="0"/>
                </a:spcBef>
              </a:pPr>
              <a:r>
                <a:rPr lang="en-US" sz="2376" b="1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C</a:t>
              </a:r>
              <a:r>
                <a:rPr lang="en-US" sz="2376" b="1" u="none" spc="71">
                  <a:solidFill>
                    <a:srgbClr val="1836B2"/>
                  </a:solidFill>
                  <a:latin typeface="Fira Sans Semi-Bold"/>
                  <a:ea typeface="Fira Sans Semi-Bold"/>
                  <a:cs typeface="Fira Sans Semi-Bold"/>
                  <a:sym typeface="Fira Sans Semi-Bold"/>
                </a:rPr>
                <a:t>ustomer Relationships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1399923"/>
              <a:ext cx="3884798" cy="33003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Se</a:t>
              </a: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lf-service via wizard interface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Help popups &amp; guided steps</a:t>
              </a:r>
            </a:p>
            <a:p>
              <a:pPr marL="384846" lvl="1" indent="-192423" algn="l">
                <a:lnSpc>
                  <a:spcPts val="2852"/>
                </a:lnSpc>
                <a:buFont typeface="Arial"/>
                <a:buChar char="•"/>
              </a:pPr>
              <a:r>
                <a:rPr lang="en-US" sz="1782" u="none" spc="8">
                  <a:solidFill>
                    <a:srgbClr val="000000"/>
                  </a:solidFill>
                  <a:latin typeface="Fira Sans Light"/>
                  <a:ea typeface="Fira Sans Light"/>
                  <a:cs typeface="Fira Sans Light"/>
                  <a:sym typeface="Fira Sans Light"/>
                </a:rPr>
                <a:t>Optional login to save progress</a:t>
              </a:r>
            </a:p>
            <a:p>
              <a:pPr marL="0" lvl="0" indent="0" algn="l">
                <a:lnSpc>
                  <a:spcPts val="2495"/>
                </a:lnSpc>
                <a:spcBef>
                  <a:spcPct val="0"/>
                </a:spcBef>
              </a:pPr>
              <a:endParaRPr lang="en-US" sz="1782" u="none" spc="8">
                <a:solidFill>
                  <a:srgbClr val="000000"/>
                </a:solidFill>
                <a:latin typeface="Fira Sans Light"/>
                <a:ea typeface="Fira Sans Light"/>
                <a:cs typeface="Fira Sans Light"/>
                <a:sym typeface="Fira Sans Light"/>
              </a:endParaRPr>
            </a:p>
          </p:txBody>
        </p:sp>
        <p:sp>
          <p:nvSpPr>
            <p:cNvPr id="37" name="AutoShape 37"/>
            <p:cNvSpPr/>
            <p:nvPr/>
          </p:nvSpPr>
          <p:spPr>
            <a:xfrm>
              <a:off x="0" y="1190038"/>
              <a:ext cx="3884798" cy="0"/>
            </a:xfrm>
            <a:prstGeom prst="line">
              <a:avLst/>
            </a:prstGeom>
            <a:ln w="62883" cap="rnd">
              <a:solidFill>
                <a:srgbClr val="86C7ED"/>
              </a:solidFill>
              <a:prstDash val="sysDot"/>
              <a:headEnd type="none" w="sm" len="sm"/>
              <a:tailEnd type="none" w="sm" len="sm"/>
            </a:ln>
          </p:spPr>
        </p:sp>
      </p:grpSp>
      <p:grpSp>
        <p:nvGrpSpPr>
          <p:cNvPr id="38" name="Group 38"/>
          <p:cNvGrpSpPr/>
          <p:nvPr/>
        </p:nvGrpSpPr>
        <p:grpSpPr>
          <a:xfrm>
            <a:off x="9551221" y="371273"/>
            <a:ext cx="18985269" cy="9988474"/>
            <a:chOff x="0" y="0"/>
            <a:chExt cx="25313692" cy="13317966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25313692" cy="13317966"/>
              <a:chOff x="0" y="0"/>
              <a:chExt cx="3979829" cy="2093856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3979829" cy="2093856"/>
              </a:xfrm>
              <a:custGeom>
                <a:avLst/>
                <a:gdLst/>
                <a:ahLst/>
                <a:cxnLst/>
                <a:rect l="l" t="t" r="r" b="b"/>
                <a:pathLst>
                  <a:path w="3979829" h="2093856">
                    <a:moveTo>
                      <a:pt x="4486" y="0"/>
                    </a:moveTo>
                    <a:lnTo>
                      <a:pt x="3975343" y="0"/>
                    </a:lnTo>
                    <a:cubicBezTo>
                      <a:pt x="3977820" y="0"/>
                      <a:pt x="3979829" y="2008"/>
                      <a:pt x="3979829" y="4486"/>
                    </a:cubicBezTo>
                    <a:lnTo>
                      <a:pt x="3979829" y="2089370"/>
                    </a:lnTo>
                    <a:cubicBezTo>
                      <a:pt x="3979829" y="2091848"/>
                      <a:pt x="3977820" y="2093856"/>
                      <a:pt x="3975343" y="2093856"/>
                    </a:cubicBezTo>
                    <a:lnTo>
                      <a:pt x="4486" y="2093856"/>
                    </a:lnTo>
                    <a:cubicBezTo>
                      <a:pt x="3296" y="2093856"/>
                      <a:pt x="2155" y="2093383"/>
                      <a:pt x="1314" y="2092542"/>
                    </a:cubicBezTo>
                    <a:cubicBezTo>
                      <a:pt x="473" y="2091701"/>
                      <a:pt x="0" y="2090560"/>
                      <a:pt x="0" y="2089370"/>
                    </a:cubicBezTo>
                    <a:lnTo>
                      <a:pt x="0" y="4486"/>
                    </a:lnTo>
                    <a:cubicBezTo>
                      <a:pt x="0" y="3296"/>
                      <a:pt x="473" y="2155"/>
                      <a:pt x="1314" y="1314"/>
                    </a:cubicBezTo>
                    <a:cubicBezTo>
                      <a:pt x="2155" y="473"/>
                      <a:pt x="3296" y="0"/>
                      <a:pt x="4486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1" name="TextBox 41"/>
              <p:cNvSpPr txBox="1"/>
              <p:nvPr/>
            </p:nvSpPr>
            <p:spPr>
              <a:xfrm>
                <a:off x="0" y="0"/>
                <a:ext cx="3979829" cy="2093856"/>
              </a:xfrm>
              <a:prstGeom prst="rect">
                <a:avLst/>
              </a:prstGeom>
            </p:spPr>
            <p:txBody>
              <a:bodyPr lIns="63825" tIns="63825" rIns="63825" bIns="63825" rtlCol="0" anchor="ctr"/>
              <a:lstStyle/>
              <a:p>
                <a:pPr algn="ctr">
                  <a:lnSpc>
                    <a:spcPts val="3240"/>
                  </a:lnSpc>
                </a:pPr>
                <a:endParaRPr/>
              </a:p>
            </p:txBody>
          </p:sp>
        </p:grpSp>
        <p:sp>
          <p:nvSpPr>
            <p:cNvPr id="42" name="Freeform 42"/>
            <p:cNvSpPr/>
            <p:nvPr/>
          </p:nvSpPr>
          <p:spPr>
            <a:xfrm rot="5400000">
              <a:off x="10076897" y="3556545"/>
              <a:ext cx="10972800" cy="5506351"/>
            </a:xfrm>
            <a:custGeom>
              <a:avLst/>
              <a:gdLst/>
              <a:ahLst/>
              <a:cxnLst/>
              <a:rect l="l" t="t" r="r" b="b"/>
              <a:pathLst>
                <a:path w="10972800" h="5506351">
                  <a:moveTo>
                    <a:pt x="0" y="0"/>
                  </a:moveTo>
                  <a:lnTo>
                    <a:pt x="10972800" y="0"/>
                  </a:lnTo>
                  <a:lnTo>
                    <a:pt x="10972800" y="5506351"/>
                  </a:lnTo>
                  <a:lnTo>
                    <a:pt x="0" y="5506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3" name="TextBox 43"/>
            <p:cNvSpPr txBox="1"/>
            <p:nvPr/>
          </p:nvSpPr>
          <p:spPr>
            <a:xfrm>
              <a:off x="1648877" y="2301693"/>
              <a:ext cx="9308181" cy="7947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004"/>
                </a:lnSpc>
              </a:pPr>
              <a:r>
                <a:rPr lang="en-US" sz="11431" b="1">
                  <a:solidFill>
                    <a:srgbClr val="FFB001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Business Model Canvas 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1865</Words>
  <Application>Microsoft Office PowerPoint</Application>
  <PresentationFormat>Custom</PresentationFormat>
  <Paragraphs>516</Paragraphs>
  <Slides>84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4" baseType="lpstr">
      <vt:lpstr>Apricots</vt:lpstr>
      <vt:lpstr>Canva Sans Bold</vt:lpstr>
      <vt:lpstr>Fira Sans Light</vt:lpstr>
      <vt:lpstr>Fira Sans Semi-Bold</vt:lpstr>
      <vt:lpstr>Arial</vt:lpstr>
      <vt:lpstr>Montserrat Bold</vt:lpstr>
      <vt:lpstr>Roboto</vt:lpstr>
      <vt:lpstr>Fira Sans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 Track</dc:title>
  <dc:creator>Danah Al - Najjar</dc:creator>
  <cp:lastModifiedBy>Microsoft account</cp:lastModifiedBy>
  <cp:revision>5</cp:revision>
  <dcterms:created xsi:type="dcterms:W3CDTF">2006-08-16T00:00:00Z</dcterms:created>
  <dcterms:modified xsi:type="dcterms:W3CDTF">2025-06-20T20:42:31Z</dcterms:modified>
  <dc:identifier>DAGp12Y7QPo</dc:identifier>
</cp:coreProperties>
</file>