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58" r:id="rId3"/>
    <p:sldId id="259" r:id="rId4"/>
    <p:sldId id="260" r:id="rId5"/>
    <p:sldId id="261" r:id="rId6"/>
    <p:sldId id="263" r:id="rId7"/>
    <p:sldId id="262" r:id="rId8"/>
    <p:sldId id="264" r:id="rId9"/>
    <p:sldId id="267" r:id="rId10"/>
    <p:sldId id="268" r:id="rId11"/>
    <p:sldId id="269" r:id="rId12"/>
    <p:sldId id="270" r:id="rId13"/>
    <p:sldId id="265" r:id="rId14"/>
    <p:sldId id="266"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883" y="21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8CBB0-9E66-4452-B71A-609908454249}" type="datetimeFigureOut">
              <a:rPr lang="en-US" smtClean="0"/>
              <a:t>5/31/2022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EF630-EAB3-43AA-8931-7224DC9EC2B8}" type="slidenum">
              <a:rPr lang="en-US" smtClean="0"/>
              <a:t>‹#›</a:t>
            </a:fld>
            <a:endParaRPr lang="en-US"/>
          </a:p>
        </p:txBody>
      </p:sp>
    </p:spTree>
    <p:extLst>
      <p:ext uri="{BB962C8B-B14F-4D97-AF65-F5344CB8AC3E}">
        <p14:creationId xmlns:p14="http://schemas.microsoft.com/office/powerpoint/2010/main" val="187916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31310A-9DAD-40D1-9958-DF9C867DFDC0}" type="slidenum">
              <a:rPr lang="en-US" smtClean="0"/>
              <a:t>1</a:t>
            </a:fld>
            <a:endParaRPr lang="en-US" dirty="0"/>
          </a:p>
        </p:txBody>
      </p:sp>
    </p:spTree>
    <p:extLst>
      <p:ext uri="{BB962C8B-B14F-4D97-AF65-F5344CB8AC3E}">
        <p14:creationId xmlns:p14="http://schemas.microsoft.com/office/powerpoint/2010/main" val="614352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CEF874D-8FB0-4FF6-96F4-13DA53A11D6D}"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2774682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EF874D-8FB0-4FF6-96F4-13DA53A11D6D}"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2142610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EF874D-8FB0-4FF6-96F4-13DA53A11D6D}"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5FDD627-F3F3-4EA0-B744-6DCF9F62C6FB}"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625466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CEF874D-8FB0-4FF6-96F4-13DA53A11D6D}"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494675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CEF874D-8FB0-4FF6-96F4-13DA53A11D6D}"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5FDD627-F3F3-4EA0-B744-6DCF9F62C6FB}"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03189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CEF874D-8FB0-4FF6-96F4-13DA53A11D6D}"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2028528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EF874D-8FB0-4FF6-96F4-13DA53A11D6D}"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12339187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EF874D-8FB0-4FF6-96F4-13DA53A11D6D}"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520912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EF874D-8FB0-4FF6-96F4-13DA53A11D6D}"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649132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EF874D-8FB0-4FF6-96F4-13DA53A11D6D}"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943169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CEF874D-8FB0-4FF6-96F4-13DA53A11D6D}"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840885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CEF874D-8FB0-4FF6-96F4-13DA53A11D6D}" type="datetimeFigureOut">
              <a:rPr lang="en-US" smtClean="0"/>
              <a:t>5/31/2022</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1423829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CEF874D-8FB0-4FF6-96F4-13DA53A11D6D}" type="datetimeFigureOut">
              <a:rPr lang="en-US" smtClean="0"/>
              <a:t>5/31/2022</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311974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EF874D-8FB0-4FF6-96F4-13DA53A11D6D}" type="datetimeFigureOut">
              <a:rPr lang="en-US" smtClean="0"/>
              <a:t>5/31/2022</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3206721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CEF874D-8FB0-4FF6-96F4-13DA53A11D6D}"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946271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CEF874D-8FB0-4FF6-96F4-13DA53A11D6D}"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5FDD627-F3F3-4EA0-B744-6DCF9F62C6FB}" type="slidenum">
              <a:rPr lang="en-US" smtClean="0"/>
              <a:t>‹#›</a:t>
            </a:fld>
            <a:endParaRPr lang="en-US"/>
          </a:p>
        </p:txBody>
      </p:sp>
    </p:spTree>
    <p:extLst>
      <p:ext uri="{BB962C8B-B14F-4D97-AF65-F5344CB8AC3E}">
        <p14:creationId xmlns:p14="http://schemas.microsoft.com/office/powerpoint/2010/main" val="2047976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CEF874D-8FB0-4FF6-96F4-13DA53A11D6D}" type="datetimeFigureOut">
              <a:rPr lang="en-US" smtClean="0"/>
              <a:t>5/31/2022</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5FDD627-F3F3-4EA0-B744-6DCF9F62C6FB}" type="slidenum">
              <a:rPr lang="en-US" smtClean="0"/>
              <a:t>‹#›</a:t>
            </a:fld>
            <a:endParaRPr lang="en-US"/>
          </a:p>
        </p:txBody>
      </p:sp>
    </p:spTree>
    <p:extLst>
      <p:ext uri="{BB962C8B-B14F-4D97-AF65-F5344CB8AC3E}">
        <p14:creationId xmlns:p14="http://schemas.microsoft.com/office/powerpoint/2010/main" val="38895617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7387" y="3234325"/>
            <a:ext cx="11797746" cy="1184857"/>
          </a:xfrm>
        </p:spPr>
        <p:txBody>
          <a:bodyPr rtlCol="0">
            <a:normAutofit fontScale="90000"/>
          </a:bodyPr>
          <a:lstStyle/>
          <a:p>
            <a:pPr fontAlgn="auto">
              <a:spcAft>
                <a:spcPts val="0"/>
              </a:spcAft>
              <a:defRPr/>
            </a:pPr>
            <a:r>
              <a:rPr lang="en-US" sz="3200" b="1" dirty="0">
                <a:ln w="22225">
                  <a:solidFill>
                    <a:schemeClr val="accent2"/>
                  </a:solidFill>
                  <a:prstDash val="solid"/>
                </a:ln>
                <a:solidFill>
                  <a:schemeClr val="accent2">
                    <a:lumMod val="40000"/>
                    <a:lumOff val="60000"/>
                  </a:schemeClr>
                </a:solidFill>
              </a:rPr>
              <a:t> Foundation System Analysis and Design of </a:t>
            </a:r>
            <a:r>
              <a:rPr lang="en-US" sz="3200" b="1" dirty="0" err="1">
                <a:ln w="22225">
                  <a:solidFill>
                    <a:schemeClr val="accent2"/>
                  </a:solidFill>
                  <a:prstDash val="solid"/>
                </a:ln>
                <a:solidFill>
                  <a:schemeClr val="accent2">
                    <a:lumMod val="40000"/>
                    <a:lumOff val="60000"/>
                  </a:schemeClr>
                </a:solidFill>
              </a:rPr>
              <a:t>Alawneh</a:t>
            </a:r>
            <a:r>
              <a:rPr lang="en-US" sz="3200" b="1" dirty="0">
                <a:ln w="22225">
                  <a:solidFill>
                    <a:schemeClr val="accent2"/>
                  </a:solidFill>
                  <a:prstDash val="solid"/>
                </a:ln>
                <a:solidFill>
                  <a:schemeClr val="accent2">
                    <a:lumMod val="40000"/>
                    <a:lumOff val="60000"/>
                  </a:schemeClr>
                </a:solidFill>
              </a:rPr>
              <a:t> Building</a:t>
            </a:r>
            <a:br>
              <a:rPr lang="en-US" sz="3200" b="1" dirty="0">
                <a:ln w="22225">
                  <a:solidFill>
                    <a:schemeClr val="accent2"/>
                  </a:solidFill>
                  <a:prstDash val="solid"/>
                </a:ln>
                <a:solidFill>
                  <a:schemeClr val="accent2">
                    <a:lumMod val="40000"/>
                    <a:lumOff val="60000"/>
                  </a:schemeClr>
                </a:solidFill>
              </a:rPr>
            </a:br>
            <a:r>
              <a:rPr lang="en-US" sz="3200" b="1" dirty="0">
                <a:ln w="22225">
                  <a:solidFill>
                    <a:schemeClr val="accent2"/>
                  </a:solidFill>
                  <a:prstDash val="solid"/>
                </a:ln>
                <a:solidFill>
                  <a:schemeClr val="accent2">
                    <a:lumMod val="40000"/>
                    <a:lumOff val="60000"/>
                  </a:schemeClr>
                </a:solidFill>
              </a:rPr>
              <a:t>          </a:t>
            </a:r>
            <a:endParaRPr lang="ar-SA" sz="3200" b="1" dirty="0">
              <a:ln w="22225">
                <a:solidFill>
                  <a:schemeClr val="accent2"/>
                </a:solidFill>
                <a:prstDash val="solid"/>
              </a:ln>
              <a:solidFill>
                <a:schemeClr val="accent2">
                  <a:lumMod val="40000"/>
                  <a:lumOff val="60000"/>
                </a:schemeClr>
              </a:solidFill>
            </a:endParaRPr>
          </a:p>
        </p:txBody>
      </p:sp>
      <p:sp>
        <p:nvSpPr>
          <p:cNvPr id="3" name="Subtitle 2"/>
          <p:cNvSpPr>
            <a:spLocks noGrp="1"/>
          </p:cNvSpPr>
          <p:nvPr>
            <p:ph type="subTitle" idx="1"/>
          </p:nvPr>
        </p:nvSpPr>
        <p:spPr>
          <a:xfrm>
            <a:off x="2589213" y="4365938"/>
            <a:ext cx="8915400" cy="2034862"/>
          </a:xfrm>
        </p:spPr>
        <p:txBody>
          <a:bodyPr rtlCol="0">
            <a:normAutofit fontScale="85000" lnSpcReduction="10000"/>
          </a:bodyPr>
          <a:lstStyle/>
          <a:p>
            <a:pPr fontAlgn="auto">
              <a:spcAft>
                <a:spcPts val="0"/>
              </a:spcAft>
              <a:defRPr/>
            </a:pPr>
            <a:r>
              <a:rPr lang="en-US" sz="2400" dirty="0">
                <a:ln w="0"/>
                <a:solidFill>
                  <a:schemeClr val="tx1"/>
                </a:solidFill>
                <a:effectLst>
                  <a:outerShdw blurRad="38100" dist="19050" dir="2700000" algn="tl" rotWithShape="0">
                    <a:schemeClr val="dk1">
                      <a:alpha val="40000"/>
                    </a:schemeClr>
                  </a:outerShdw>
                </a:effectLst>
              </a:rPr>
              <a:t>Prepared By:</a:t>
            </a:r>
          </a:p>
          <a:p>
            <a:pPr fontAlgn="auto">
              <a:spcAft>
                <a:spcPts val="0"/>
              </a:spcAft>
              <a:defRPr/>
            </a:pPr>
            <a:r>
              <a:rPr lang="en-US" sz="2400" dirty="0">
                <a:ln w="0"/>
                <a:solidFill>
                  <a:schemeClr val="tx1"/>
                </a:solidFill>
                <a:effectLst>
                  <a:outerShdw blurRad="38100" dist="19050" dir="2700000" algn="tl" rotWithShape="0">
                    <a:schemeClr val="dk1">
                      <a:alpha val="40000"/>
                    </a:schemeClr>
                  </a:outerShdw>
                </a:effectLst>
              </a:rPr>
              <a:t>Ahmad Bustami                                                            Supervisor :</a:t>
            </a:r>
          </a:p>
          <a:p>
            <a:pPr fontAlgn="auto">
              <a:spcAft>
                <a:spcPts val="0"/>
              </a:spcAft>
              <a:defRPr/>
            </a:pPr>
            <a:r>
              <a:rPr lang="en-US" sz="2400" dirty="0">
                <a:ln w="0"/>
                <a:solidFill>
                  <a:schemeClr val="tx1"/>
                </a:solidFill>
                <a:effectLst>
                  <a:outerShdw blurRad="38100" dist="19050" dir="2700000" algn="tl" rotWithShape="0">
                    <a:schemeClr val="dk1">
                      <a:alpha val="40000"/>
                    </a:schemeClr>
                  </a:outerShdw>
                </a:effectLst>
              </a:rPr>
              <a:t>Osama Al-Zayed                                                           Dr. </a:t>
            </a:r>
            <a:r>
              <a:rPr lang="en-US" sz="2400" dirty="0" err="1">
                <a:ln w="0"/>
                <a:solidFill>
                  <a:schemeClr val="tx1"/>
                </a:solidFill>
                <a:effectLst>
                  <a:outerShdw blurRad="38100" dist="19050" dir="2700000" algn="tl" rotWithShape="0">
                    <a:schemeClr val="dk1">
                      <a:alpha val="40000"/>
                    </a:schemeClr>
                  </a:outerShdw>
                </a:effectLst>
              </a:rPr>
              <a:t>Isam</a:t>
            </a:r>
            <a:r>
              <a:rPr lang="en-US" sz="2400" dirty="0">
                <a:ln w="0"/>
                <a:solidFill>
                  <a:schemeClr val="tx1"/>
                </a:solidFill>
                <a:effectLst>
                  <a:outerShdw blurRad="38100" dist="19050" dir="2700000" algn="tl" rotWithShape="0">
                    <a:schemeClr val="dk1">
                      <a:alpha val="40000"/>
                    </a:schemeClr>
                  </a:outerShdw>
                </a:effectLst>
              </a:rPr>
              <a:t> </a:t>
            </a:r>
            <a:r>
              <a:rPr lang="en-US" sz="2400" dirty="0" err="1">
                <a:ln w="0"/>
                <a:solidFill>
                  <a:schemeClr val="tx1"/>
                </a:solidFill>
                <a:effectLst>
                  <a:outerShdw blurRad="38100" dist="19050" dir="2700000" algn="tl" rotWithShape="0">
                    <a:schemeClr val="dk1">
                      <a:alpha val="40000"/>
                    </a:schemeClr>
                  </a:outerShdw>
                </a:effectLst>
              </a:rPr>
              <a:t>Jardaneh</a:t>
            </a:r>
            <a:endParaRPr lang="en-US" sz="2400" dirty="0">
              <a:ln w="0"/>
              <a:solidFill>
                <a:schemeClr val="tx1"/>
              </a:solidFill>
              <a:effectLst>
                <a:outerShdw blurRad="38100" dist="19050" dir="2700000" algn="tl" rotWithShape="0">
                  <a:schemeClr val="dk1">
                    <a:alpha val="40000"/>
                  </a:schemeClr>
                </a:outerShdw>
              </a:effectLst>
            </a:endParaRPr>
          </a:p>
          <a:p>
            <a:pPr fontAlgn="auto">
              <a:spcAft>
                <a:spcPts val="0"/>
              </a:spcAft>
              <a:buFont typeface="Wingdings 3" charset="2"/>
              <a:buNone/>
              <a:defRPr/>
            </a:pPr>
            <a:r>
              <a:rPr lang="en-US" sz="2400" dirty="0" err="1">
                <a:ln w="0"/>
                <a:solidFill>
                  <a:schemeClr val="tx1"/>
                </a:solidFill>
                <a:effectLst>
                  <a:outerShdw blurRad="38100" dist="19050" dir="2700000" algn="tl" rotWithShape="0">
                    <a:schemeClr val="dk1">
                      <a:alpha val="40000"/>
                    </a:schemeClr>
                  </a:outerShdw>
                </a:effectLst>
              </a:rPr>
              <a:t>Osaid</a:t>
            </a:r>
            <a:r>
              <a:rPr lang="en-US" sz="2400" dirty="0">
                <a:ln w="0"/>
                <a:solidFill>
                  <a:schemeClr val="tx1"/>
                </a:solidFill>
                <a:effectLst>
                  <a:outerShdw blurRad="38100" dist="19050" dir="2700000" algn="tl" rotWithShape="0">
                    <a:schemeClr val="dk1">
                      <a:alpha val="40000"/>
                    </a:schemeClr>
                  </a:outerShdw>
                </a:effectLst>
              </a:rPr>
              <a:t> Abu </a:t>
            </a:r>
            <a:r>
              <a:rPr lang="en-US" sz="2400" dirty="0" err="1">
                <a:ln w="0"/>
                <a:solidFill>
                  <a:schemeClr val="tx1"/>
                </a:solidFill>
                <a:effectLst>
                  <a:outerShdw blurRad="38100" dist="19050" dir="2700000" algn="tl" rotWithShape="0">
                    <a:schemeClr val="dk1">
                      <a:alpha val="40000"/>
                    </a:schemeClr>
                  </a:outerShdw>
                </a:effectLst>
              </a:rPr>
              <a:t>Diak</a:t>
            </a:r>
            <a:endParaRPr lang="en-US" sz="2400" dirty="0">
              <a:ln w="0"/>
              <a:solidFill>
                <a:schemeClr val="tx1"/>
              </a:solidFill>
              <a:effectLst>
                <a:outerShdw blurRad="38100" dist="19050" dir="2700000" algn="tl" rotWithShape="0">
                  <a:schemeClr val="dk1">
                    <a:alpha val="40000"/>
                  </a:schemeClr>
                </a:outerShdw>
              </a:effectLst>
            </a:endParaRPr>
          </a:p>
          <a:p>
            <a:pPr fontAlgn="auto">
              <a:spcAft>
                <a:spcPts val="0"/>
              </a:spcAft>
              <a:buFont typeface="Wingdings 3" charset="2"/>
              <a:buNone/>
              <a:defRPr/>
            </a:pPr>
            <a:r>
              <a:rPr lang="en-US" sz="2400" dirty="0">
                <a:ln w="0"/>
                <a:solidFill>
                  <a:schemeClr val="tx1"/>
                </a:solidFill>
                <a:effectLst>
                  <a:outerShdw blurRad="38100" dist="19050" dir="2700000" algn="tl" rotWithShape="0">
                    <a:schemeClr val="dk1">
                      <a:alpha val="40000"/>
                    </a:schemeClr>
                  </a:outerShdw>
                </a:effectLst>
              </a:rPr>
              <a:t>Amir </a:t>
            </a:r>
            <a:r>
              <a:rPr lang="en-US" sz="2400" dirty="0" err="1">
                <a:ln w="0"/>
                <a:solidFill>
                  <a:schemeClr val="tx1"/>
                </a:solidFill>
                <a:effectLst>
                  <a:outerShdw blurRad="38100" dist="19050" dir="2700000" algn="tl" rotWithShape="0">
                    <a:schemeClr val="dk1">
                      <a:alpha val="40000"/>
                    </a:schemeClr>
                  </a:outerShdw>
                </a:effectLst>
              </a:rPr>
              <a:t>Thabet</a:t>
            </a:r>
            <a:endParaRPr lang="en-US" sz="2400" dirty="0">
              <a:ln w="0"/>
              <a:solidFill>
                <a:schemeClr val="tx1"/>
              </a:solidFill>
              <a:effectLst>
                <a:outerShdw blurRad="38100" dist="19050" dir="2700000" algn="tl" rotWithShape="0">
                  <a:schemeClr val="dk1">
                    <a:alpha val="40000"/>
                  </a:schemeClr>
                </a:outerShdw>
              </a:effectLst>
            </a:endParaRPr>
          </a:p>
        </p:txBody>
      </p:sp>
      <p:pic>
        <p:nvPicPr>
          <p:cNvPr id="4" name="Picture 3" descr="D:\Logos\NNU_Seal_logo.jpg"/>
          <p:cNvPicPr/>
          <p:nvPr/>
        </p:nvPicPr>
        <p:blipFill>
          <a:blip r:embed="rId3" cstate="print"/>
          <a:srcRect/>
          <a:stretch>
            <a:fillRect/>
          </a:stretch>
        </p:blipFill>
        <p:spPr bwMode="auto">
          <a:xfrm>
            <a:off x="5339366" y="181914"/>
            <a:ext cx="1676400" cy="1600200"/>
          </a:xfrm>
          <a:prstGeom prst="ellipse">
            <a:avLst/>
          </a:prstGeom>
          <a:ln>
            <a:noFill/>
          </a:ln>
          <a:effectLst>
            <a:softEdge rad="112500"/>
          </a:effectLst>
        </p:spPr>
      </p:pic>
      <p:sp>
        <p:nvSpPr>
          <p:cNvPr id="5" name="Rectangle 4"/>
          <p:cNvSpPr/>
          <p:nvPr/>
        </p:nvSpPr>
        <p:spPr>
          <a:xfrm>
            <a:off x="3048000" y="1782114"/>
            <a:ext cx="6096000" cy="1569660"/>
          </a:xfrm>
          <a:prstGeom prst="rect">
            <a:avLst/>
          </a:prstGeom>
        </p:spPr>
        <p:txBody>
          <a:bodyPr wrap="square">
            <a:spAutoFit/>
          </a:bodyPr>
          <a:lstStyle/>
          <a:p>
            <a:pPr lvl="0" algn="ctr" fontAlgn="auto">
              <a:spcBef>
                <a:spcPts val="0"/>
              </a:spcBef>
              <a:spcAft>
                <a:spcPts val="0"/>
              </a:spcAft>
            </a:pPr>
            <a:r>
              <a:rPr lang="en-US" sz="2400" b="1" dirty="0">
                <a:solidFill>
                  <a:schemeClr val="accent2">
                    <a:lumMod val="60000"/>
                    <a:lumOff val="40000"/>
                  </a:schemeClr>
                </a:solidFill>
                <a:latin typeface="Albertus Extra Bold" pitchFamily="34" charset="0"/>
                <a:cs typeface="+mn-cs"/>
              </a:rPr>
              <a:t>An-Najah National University</a:t>
            </a:r>
          </a:p>
          <a:p>
            <a:pPr lvl="0" algn="ctr" fontAlgn="auto">
              <a:spcBef>
                <a:spcPts val="0"/>
              </a:spcBef>
              <a:spcAft>
                <a:spcPts val="0"/>
              </a:spcAft>
            </a:pPr>
            <a:r>
              <a:rPr lang="en-US" sz="2400" b="1" dirty="0">
                <a:solidFill>
                  <a:schemeClr val="accent2">
                    <a:lumMod val="60000"/>
                    <a:lumOff val="40000"/>
                  </a:schemeClr>
                </a:solidFill>
                <a:latin typeface="Albertus Extra Bold" pitchFamily="34" charset="0"/>
                <a:cs typeface="+mn-cs"/>
              </a:rPr>
              <a:t>Faculty of Engineering</a:t>
            </a:r>
          </a:p>
          <a:p>
            <a:pPr lvl="0" algn="ctr" fontAlgn="auto">
              <a:spcBef>
                <a:spcPts val="0"/>
              </a:spcBef>
              <a:spcAft>
                <a:spcPts val="0"/>
              </a:spcAft>
            </a:pPr>
            <a:r>
              <a:rPr lang="en-US" sz="2400" b="1" dirty="0">
                <a:solidFill>
                  <a:schemeClr val="accent2">
                    <a:lumMod val="60000"/>
                    <a:lumOff val="40000"/>
                  </a:schemeClr>
                </a:solidFill>
                <a:latin typeface="Albertus Extra Bold" pitchFamily="34" charset="0"/>
                <a:cs typeface="+mn-cs"/>
              </a:rPr>
              <a:t>Civil Engineering Department</a:t>
            </a:r>
          </a:p>
          <a:p>
            <a:pPr lvl="0" algn="ctr" fontAlgn="auto">
              <a:spcBef>
                <a:spcPts val="0"/>
              </a:spcBef>
              <a:spcAft>
                <a:spcPts val="0"/>
              </a:spcAft>
            </a:pPr>
            <a:r>
              <a:rPr lang="en-US" sz="2400" b="1" dirty="0">
                <a:solidFill>
                  <a:schemeClr val="accent2">
                    <a:lumMod val="60000"/>
                    <a:lumOff val="40000"/>
                  </a:schemeClr>
                </a:solidFill>
                <a:latin typeface="Albertus Extra Bold" pitchFamily="34" charset="0"/>
                <a:cs typeface="+mn-cs"/>
              </a:rPr>
              <a:t>Graduation Project II</a:t>
            </a:r>
          </a:p>
        </p:txBody>
      </p:sp>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452229-47C9-F1B1-0B91-0FB7D6160037}"/>
              </a:ext>
            </a:extLst>
          </p:cNvPr>
          <p:cNvSpPr>
            <a:spLocks noGrp="1"/>
          </p:cNvSpPr>
          <p:nvPr>
            <p:ph idx="1"/>
          </p:nvPr>
        </p:nvSpPr>
        <p:spPr>
          <a:xfrm>
            <a:off x="283333" y="2073965"/>
            <a:ext cx="6534980" cy="3777622"/>
          </a:xfrm>
        </p:spPr>
        <p:txBody>
          <a:bodyPr/>
          <a:lstStyle/>
          <a:p>
            <a:pPr marL="0" indent="0">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Steel quantity in X-direction for bottom steel (spacing is in Y-direction), thus the number of bars is equal to [1+(the total length for one strip in X-direction = 33.2 m divided by the spacing =10 cm)], so the total number of bars in direction 1 is = 265 bars. The initial length of bars is 33.2 m which is the same as the first dimension, but the used length for each bar is 10 meters, thus, splicing should take a place and an additional length to be counted in each strip of reinforcing as 1.5 meter in each line.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sp>
        <p:nvSpPr>
          <p:cNvPr id="4" name="Title 1">
            <a:extLst>
              <a:ext uri="{FF2B5EF4-FFF2-40B4-BE49-F238E27FC236}">
                <a16:creationId xmlns:a16="http://schemas.microsoft.com/office/drawing/2014/main" id="{3EEC872C-FA3E-B444-2ED6-6FD7BB342C21}"/>
              </a:ext>
            </a:extLst>
          </p:cNvPr>
          <p:cNvSpPr>
            <a:spLocks noGrp="1"/>
          </p:cNvSpPr>
          <p:nvPr>
            <p:ph type="title"/>
          </p:nvPr>
        </p:nvSpPr>
        <p:spPr>
          <a:xfrm>
            <a:off x="2592388" y="623888"/>
            <a:ext cx="8912225" cy="1281112"/>
          </a:xfrm>
        </p:spPr>
        <p:txBody>
          <a:bodyPr/>
          <a:lstStyle/>
          <a:p>
            <a:r>
              <a:rPr lang="en-US" dirty="0"/>
              <a:t>Quantity Take-Off for Foundation</a:t>
            </a:r>
            <a:br>
              <a:rPr lang="en-US" dirty="0"/>
            </a:br>
            <a:r>
              <a:rPr lang="en-US" sz="2800" dirty="0"/>
              <a:t>Flexural Reinforcement:-</a:t>
            </a:r>
            <a:endParaRPr lang="en-US" dirty="0"/>
          </a:p>
        </p:txBody>
      </p:sp>
      <p:graphicFrame>
        <p:nvGraphicFramePr>
          <p:cNvPr id="5" name="Table 4">
            <a:extLst>
              <a:ext uri="{FF2B5EF4-FFF2-40B4-BE49-F238E27FC236}">
                <a16:creationId xmlns:a16="http://schemas.microsoft.com/office/drawing/2014/main" id="{1437CBBC-9735-A95B-DB9A-1A2122BEA3B7}"/>
              </a:ext>
            </a:extLst>
          </p:cNvPr>
          <p:cNvGraphicFramePr>
            <a:graphicFrameLocks noGrp="1"/>
          </p:cNvGraphicFramePr>
          <p:nvPr>
            <p:extLst>
              <p:ext uri="{D42A27DB-BD31-4B8C-83A1-F6EECF244321}">
                <p14:modId xmlns:p14="http://schemas.microsoft.com/office/powerpoint/2010/main" val="3704276483"/>
              </p:ext>
            </p:extLst>
          </p:nvPr>
        </p:nvGraphicFramePr>
        <p:xfrm>
          <a:off x="0" y="5091776"/>
          <a:ext cx="6400800" cy="1519622"/>
        </p:xfrm>
        <a:graphic>
          <a:graphicData uri="http://schemas.openxmlformats.org/drawingml/2006/table">
            <a:tbl>
              <a:tblPr firstRow="1" firstCol="1" bandRow="1">
                <a:tableStyleId>{5C22544A-7EE6-4342-B048-85BDC9FD1C3A}</a:tableStyleId>
              </a:tblPr>
              <a:tblGrid>
                <a:gridCol w="1191260">
                  <a:extLst>
                    <a:ext uri="{9D8B030D-6E8A-4147-A177-3AD203B41FA5}">
                      <a16:colId xmlns:a16="http://schemas.microsoft.com/office/drawing/2014/main" val="309416877"/>
                    </a:ext>
                  </a:extLst>
                </a:gridCol>
                <a:gridCol w="1249680">
                  <a:extLst>
                    <a:ext uri="{9D8B030D-6E8A-4147-A177-3AD203B41FA5}">
                      <a16:colId xmlns:a16="http://schemas.microsoft.com/office/drawing/2014/main" val="39180026"/>
                    </a:ext>
                  </a:extLst>
                </a:gridCol>
                <a:gridCol w="908050">
                  <a:extLst>
                    <a:ext uri="{9D8B030D-6E8A-4147-A177-3AD203B41FA5}">
                      <a16:colId xmlns:a16="http://schemas.microsoft.com/office/drawing/2014/main" val="945599864"/>
                    </a:ext>
                  </a:extLst>
                </a:gridCol>
                <a:gridCol w="734060">
                  <a:extLst>
                    <a:ext uri="{9D8B030D-6E8A-4147-A177-3AD203B41FA5}">
                      <a16:colId xmlns:a16="http://schemas.microsoft.com/office/drawing/2014/main" val="3658541407"/>
                    </a:ext>
                  </a:extLst>
                </a:gridCol>
                <a:gridCol w="667385">
                  <a:extLst>
                    <a:ext uri="{9D8B030D-6E8A-4147-A177-3AD203B41FA5}">
                      <a16:colId xmlns:a16="http://schemas.microsoft.com/office/drawing/2014/main" val="3522396226"/>
                    </a:ext>
                  </a:extLst>
                </a:gridCol>
                <a:gridCol w="867410">
                  <a:extLst>
                    <a:ext uri="{9D8B030D-6E8A-4147-A177-3AD203B41FA5}">
                      <a16:colId xmlns:a16="http://schemas.microsoft.com/office/drawing/2014/main" val="2518572432"/>
                    </a:ext>
                  </a:extLst>
                </a:gridCol>
                <a:gridCol w="782955">
                  <a:extLst>
                    <a:ext uri="{9D8B030D-6E8A-4147-A177-3AD203B41FA5}">
                      <a16:colId xmlns:a16="http://schemas.microsoft.com/office/drawing/2014/main" val="1106702390"/>
                    </a:ext>
                  </a:extLst>
                </a:gridCol>
              </a:tblGrid>
              <a:tr h="772654">
                <a:tc>
                  <a:txBody>
                    <a:bodyPr/>
                    <a:lstStyle/>
                    <a:p>
                      <a:pPr marL="0" marR="0" algn="ctr">
                        <a:lnSpc>
                          <a:spcPct val="115000"/>
                        </a:lnSpc>
                        <a:spcBef>
                          <a:spcPts val="0"/>
                        </a:spcBef>
                        <a:spcAft>
                          <a:spcPts val="1000"/>
                        </a:spcAft>
                      </a:pPr>
                      <a:r>
                        <a:rPr lang="en-US" sz="1200">
                          <a:effectLst/>
                        </a:rPr>
                        <a:t>Steel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Length (m)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Diameter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No. of bars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D</a:t>
                      </a:r>
                      <a:r>
                        <a:rPr lang="en-US" sz="1200" baseline="30000">
                          <a:effectLst/>
                        </a:rPr>
                        <a:t>2</a:t>
                      </a:r>
                      <a:r>
                        <a:rPr lang="en-US" sz="1200">
                          <a:effectLst/>
                        </a:rPr>
                        <a:t>/162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dirty="0">
                          <a:effectLst/>
                        </a:rPr>
                        <a:t>Total length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Quantity in (Kg)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12644798"/>
                  </a:ext>
                </a:extLst>
              </a:tr>
              <a:tr h="373484">
                <a:tc>
                  <a:txBody>
                    <a:bodyPr/>
                    <a:lstStyle/>
                    <a:p>
                      <a:pPr marL="0" marR="0" algn="ctr">
                        <a:lnSpc>
                          <a:spcPct val="115000"/>
                        </a:lnSpc>
                        <a:spcBef>
                          <a:spcPts val="0"/>
                        </a:spcBef>
                        <a:spcAft>
                          <a:spcPts val="1000"/>
                        </a:spcAft>
                      </a:pPr>
                      <a:r>
                        <a:rPr lang="en-US" sz="1200">
                          <a:effectLst/>
                        </a:rPr>
                        <a:t>Top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32.2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8930.5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17861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76062188"/>
                  </a:ext>
                </a:extLst>
              </a:tr>
              <a:tr h="373484">
                <a:tc>
                  <a:txBody>
                    <a:bodyPr/>
                    <a:lstStyle/>
                    <a:p>
                      <a:pPr marL="0" marR="0" algn="ctr">
                        <a:lnSpc>
                          <a:spcPct val="115000"/>
                        </a:lnSpc>
                        <a:spcBef>
                          <a:spcPts val="0"/>
                        </a:spcBef>
                        <a:spcAft>
                          <a:spcPts val="1000"/>
                        </a:spcAft>
                      </a:pPr>
                      <a:r>
                        <a:rPr lang="en-US" sz="1200">
                          <a:effectLst/>
                        </a:rPr>
                        <a:t>Bottom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32.2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8930.5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dirty="0">
                          <a:effectLst/>
                        </a:rPr>
                        <a:t>17861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67866939"/>
                  </a:ext>
                </a:extLst>
              </a:tr>
            </a:tbl>
          </a:graphicData>
        </a:graphic>
      </p:graphicFrame>
      <p:sp>
        <p:nvSpPr>
          <p:cNvPr id="7" name="TextBox 6">
            <a:extLst>
              <a:ext uri="{FF2B5EF4-FFF2-40B4-BE49-F238E27FC236}">
                <a16:creationId xmlns:a16="http://schemas.microsoft.com/office/drawing/2014/main" id="{99AE57EF-9928-8A04-4477-D8AA006A0388}"/>
              </a:ext>
            </a:extLst>
          </p:cNvPr>
          <p:cNvSpPr txBox="1"/>
          <p:nvPr/>
        </p:nvSpPr>
        <p:spPr>
          <a:xfrm>
            <a:off x="7347571" y="1820853"/>
            <a:ext cx="5086282" cy="286232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Steel quantity in Y-direction for bottom steel (spacing is in X-direction), thus the number of bars is equal to [1+(the total length for one strip in Y-direction = 26.54 m divided by the spacing =10 cm)], so the total number of bars in direction 2 is = 333 bars. The initial length of bars is 26.54 m which is the same as the second dimension, but the used length for each bar is 10 meters, thus, splicing should take a place and an additional length to be counted in each strip of reinforcing as 1.5 meter in each line.</a:t>
            </a:r>
            <a:endParaRPr lang="en-US" dirty="0"/>
          </a:p>
        </p:txBody>
      </p:sp>
      <p:graphicFrame>
        <p:nvGraphicFramePr>
          <p:cNvPr id="8" name="Table 7">
            <a:extLst>
              <a:ext uri="{FF2B5EF4-FFF2-40B4-BE49-F238E27FC236}">
                <a16:creationId xmlns:a16="http://schemas.microsoft.com/office/drawing/2014/main" id="{A51E3B5C-A90C-0DED-9E3E-ADD08B831BEE}"/>
              </a:ext>
            </a:extLst>
          </p:cNvPr>
          <p:cNvGraphicFramePr>
            <a:graphicFrameLocks noGrp="1"/>
          </p:cNvGraphicFramePr>
          <p:nvPr>
            <p:extLst>
              <p:ext uri="{D42A27DB-BD31-4B8C-83A1-F6EECF244321}">
                <p14:modId xmlns:p14="http://schemas.microsoft.com/office/powerpoint/2010/main" val="2108125084"/>
              </p:ext>
            </p:extLst>
          </p:nvPr>
        </p:nvGraphicFramePr>
        <p:xfrm>
          <a:off x="6952493" y="5091775"/>
          <a:ext cx="6400800" cy="1519623"/>
        </p:xfrm>
        <a:graphic>
          <a:graphicData uri="http://schemas.openxmlformats.org/drawingml/2006/table">
            <a:tbl>
              <a:tblPr firstRow="1" firstCol="1" bandRow="1">
                <a:tableStyleId>{5C22544A-7EE6-4342-B048-85BDC9FD1C3A}</a:tableStyleId>
              </a:tblPr>
              <a:tblGrid>
                <a:gridCol w="1191260">
                  <a:extLst>
                    <a:ext uri="{9D8B030D-6E8A-4147-A177-3AD203B41FA5}">
                      <a16:colId xmlns:a16="http://schemas.microsoft.com/office/drawing/2014/main" val="3096607622"/>
                    </a:ext>
                  </a:extLst>
                </a:gridCol>
                <a:gridCol w="1249680">
                  <a:extLst>
                    <a:ext uri="{9D8B030D-6E8A-4147-A177-3AD203B41FA5}">
                      <a16:colId xmlns:a16="http://schemas.microsoft.com/office/drawing/2014/main" val="3379397736"/>
                    </a:ext>
                  </a:extLst>
                </a:gridCol>
                <a:gridCol w="908050">
                  <a:extLst>
                    <a:ext uri="{9D8B030D-6E8A-4147-A177-3AD203B41FA5}">
                      <a16:colId xmlns:a16="http://schemas.microsoft.com/office/drawing/2014/main" val="3718901408"/>
                    </a:ext>
                  </a:extLst>
                </a:gridCol>
                <a:gridCol w="734060">
                  <a:extLst>
                    <a:ext uri="{9D8B030D-6E8A-4147-A177-3AD203B41FA5}">
                      <a16:colId xmlns:a16="http://schemas.microsoft.com/office/drawing/2014/main" val="543894454"/>
                    </a:ext>
                  </a:extLst>
                </a:gridCol>
                <a:gridCol w="667385">
                  <a:extLst>
                    <a:ext uri="{9D8B030D-6E8A-4147-A177-3AD203B41FA5}">
                      <a16:colId xmlns:a16="http://schemas.microsoft.com/office/drawing/2014/main" val="2752064477"/>
                    </a:ext>
                  </a:extLst>
                </a:gridCol>
                <a:gridCol w="867410">
                  <a:extLst>
                    <a:ext uri="{9D8B030D-6E8A-4147-A177-3AD203B41FA5}">
                      <a16:colId xmlns:a16="http://schemas.microsoft.com/office/drawing/2014/main" val="2828063774"/>
                    </a:ext>
                  </a:extLst>
                </a:gridCol>
                <a:gridCol w="782955">
                  <a:extLst>
                    <a:ext uri="{9D8B030D-6E8A-4147-A177-3AD203B41FA5}">
                      <a16:colId xmlns:a16="http://schemas.microsoft.com/office/drawing/2014/main" val="2169241350"/>
                    </a:ext>
                  </a:extLst>
                </a:gridCol>
              </a:tblGrid>
              <a:tr h="792961">
                <a:tc>
                  <a:txBody>
                    <a:bodyPr/>
                    <a:lstStyle/>
                    <a:p>
                      <a:pPr marL="0" marR="0" algn="ctr">
                        <a:lnSpc>
                          <a:spcPct val="115000"/>
                        </a:lnSpc>
                        <a:spcBef>
                          <a:spcPts val="0"/>
                        </a:spcBef>
                        <a:spcAft>
                          <a:spcPts val="1000"/>
                        </a:spcAft>
                      </a:pPr>
                      <a:r>
                        <a:rPr lang="en-US" sz="1200">
                          <a:effectLst/>
                        </a:rPr>
                        <a:t>Steel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Length (m)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Diameter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No. of bars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D</a:t>
                      </a:r>
                      <a:r>
                        <a:rPr lang="en-US" sz="1200" baseline="30000">
                          <a:effectLst/>
                        </a:rPr>
                        <a:t>2</a:t>
                      </a:r>
                      <a:r>
                        <a:rPr lang="en-US" sz="1200">
                          <a:effectLst/>
                        </a:rPr>
                        <a:t>/162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Total length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Quantity in (Kg)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920207"/>
                  </a:ext>
                </a:extLst>
              </a:tr>
              <a:tr h="363331">
                <a:tc>
                  <a:txBody>
                    <a:bodyPr/>
                    <a:lstStyle/>
                    <a:p>
                      <a:pPr marL="0" marR="0" algn="ctr">
                        <a:lnSpc>
                          <a:spcPct val="115000"/>
                        </a:lnSpc>
                        <a:spcBef>
                          <a:spcPts val="0"/>
                        </a:spcBef>
                        <a:spcAft>
                          <a:spcPts val="1000"/>
                        </a:spcAft>
                      </a:pPr>
                      <a:r>
                        <a:rPr lang="en-US" sz="1200">
                          <a:effectLst/>
                        </a:rPr>
                        <a:t>Top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26.54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333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9337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18674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58492836"/>
                  </a:ext>
                </a:extLst>
              </a:tr>
              <a:tr h="363331">
                <a:tc>
                  <a:txBody>
                    <a:bodyPr/>
                    <a:lstStyle/>
                    <a:p>
                      <a:pPr marL="0" marR="0" algn="ctr">
                        <a:lnSpc>
                          <a:spcPct val="115000"/>
                        </a:lnSpc>
                        <a:spcBef>
                          <a:spcPts val="0"/>
                        </a:spcBef>
                        <a:spcAft>
                          <a:spcPts val="1000"/>
                        </a:spcAft>
                      </a:pPr>
                      <a:r>
                        <a:rPr lang="en-US" sz="1200">
                          <a:effectLst/>
                        </a:rPr>
                        <a:t>Bottom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26.54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333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9337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dirty="0">
                          <a:effectLst/>
                        </a:rPr>
                        <a:t>18674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17030928"/>
                  </a:ext>
                </a:extLst>
              </a:tr>
            </a:tbl>
          </a:graphicData>
        </a:graphic>
      </p:graphicFrame>
    </p:spTree>
    <p:extLst>
      <p:ext uri="{BB962C8B-B14F-4D97-AF65-F5344CB8AC3E}">
        <p14:creationId xmlns:p14="http://schemas.microsoft.com/office/powerpoint/2010/main" val="3865332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1AB52-D04B-5750-4945-1A6459342925}"/>
              </a:ext>
            </a:extLst>
          </p:cNvPr>
          <p:cNvSpPr>
            <a:spLocks noGrp="1"/>
          </p:cNvSpPr>
          <p:nvPr>
            <p:ph type="title"/>
          </p:nvPr>
        </p:nvSpPr>
        <p:spPr/>
        <p:txBody>
          <a:bodyPr/>
          <a:lstStyle/>
          <a:p>
            <a:r>
              <a:rPr lang="en-US" dirty="0"/>
              <a:t>Quantity Take-Off for Foundation</a:t>
            </a:r>
            <a:br>
              <a:rPr lang="en-US" dirty="0"/>
            </a:br>
            <a:r>
              <a:rPr lang="en-US" sz="2800" dirty="0"/>
              <a:t>Shear Reinforcement:-</a:t>
            </a:r>
            <a:endParaRPr lang="en-US" dirty="0"/>
          </a:p>
        </p:txBody>
      </p:sp>
      <p:sp>
        <p:nvSpPr>
          <p:cNvPr id="3" name="Content Placeholder 2">
            <a:extLst>
              <a:ext uri="{FF2B5EF4-FFF2-40B4-BE49-F238E27FC236}">
                <a16:creationId xmlns:a16="http://schemas.microsoft.com/office/drawing/2014/main" id="{A1D0508A-318C-49C3-8D57-7925B85BE881}"/>
              </a:ext>
            </a:extLst>
          </p:cNvPr>
          <p:cNvSpPr>
            <a:spLocks noGrp="1"/>
          </p:cNvSpPr>
          <p:nvPr>
            <p:ph idx="1"/>
          </p:nvPr>
        </p:nvSpPr>
        <p:spPr>
          <a:xfrm>
            <a:off x="1638300" y="1905000"/>
            <a:ext cx="8915400" cy="3777622"/>
          </a:xfrm>
        </p:spPr>
        <p:txBody>
          <a:bodyPr/>
          <a:lstStyle/>
          <a:p>
            <a:pPr marL="0" indent="0">
              <a:buNone/>
            </a:pPr>
            <a:r>
              <a:rPr lang="en-US" sz="1800" dirty="0">
                <a:effectLst/>
                <a:latin typeface="Times New Roman" panose="02020603050405020304" pitchFamily="18" charset="0"/>
                <a:ea typeface="Calibri" panose="020F0502020204030204" pitchFamily="34" charset="0"/>
              </a:rPr>
              <a:t>Maximum shear value was taken to design for shear reinforcement, therefore 8 mm in diameter stirrup each 250 mm will be used.</a:t>
            </a:r>
          </a:p>
          <a:p>
            <a:pPr marL="0" indent="0">
              <a:buNone/>
            </a:pPr>
            <a:endParaRPr lang="en-US" dirty="0">
              <a:latin typeface="Times New Roman" panose="02020603050405020304" pitchFamily="18" charset="0"/>
            </a:endParaRPr>
          </a:p>
          <a:p>
            <a:pPr marL="0" indent="0">
              <a:buNone/>
            </a:pPr>
            <a:r>
              <a:rPr lang="en-US" sz="1800" dirty="0">
                <a:effectLst/>
                <a:latin typeface="Times New Roman" panose="02020603050405020304" pitchFamily="18" charset="0"/>
                <a:ea typeface="Calibri" panose="020F0502020204030204" pitchFamily="34" charset="0"/>
              </a:rPr>
              <a:t>Stirrups will be placed in X-direction, so the total number of stirrups is equal to [1+ (X-dimension =33.2 m divided by the spacing = 250 mm)], so the total number of stirrups in one strip is = 130 stirrups.</a:t>
            </a:r>
            <a:endParaRPr lang="en-US" dirty="0"/>
          </a:p>
        </p:txBody>
      </p:sp>
      <p:graphicFrame>
        <p:nvGraphicFramePr>
          <p:cNvPr id="4" name="Table 3">
            <a:extLst>
              <a:ext uri="{FF2B5EF4-FFF2-40B4-BE49-F238E27FC236}">
                <a16:creationId xmlns:a16="http://schemas.microsoft.com/office/drawing/2014/main" id="{177C12AB-6DB5-FDD6-DCA7-57DDF8F3FDB0}"/>
              </a:ext>
            </a:extLst>
          </p:cNvPr>
          <p:cNvGraphicFramePr>
            <a:graphicFrameLocks noGrp="1"/>
          </p:cNvGraphicFramePr>
          <p:nvPr>
            <p:extLst>
              <p:ext uri="{D42A27DB-BD31-4B8C-83A1-F6EECF244321}">
                <p14:modId xmlns:p14="http://schemas.microsoft.com/office/powerpoint/2010/main" val="1959549164"/>
              </p:ext>
            </p:extLst>
          </p:nvPr>
        </p:nvGraphicFramePr>
        <p:xfrm>
          <a:off x="2918460" y="4152191"/>
          <a:ext cx="6355080" cy="1036035"/>
        </p:xfrm>
        <a:graphic>
          <a:graphicData uri="http://schemas.openxmlformats.org/drawingml/2006/table">
            <a:tbl>
              <a:tblPr firstRow="1" firstCol="1" bandRow="1">
                <a:tableStyleId>{5C22544A-7EE6-4342-B048-85BDC9FD1C3A}</a:tableStyleId>
              </a:tblPr>
              <a:tblGrid>
                <a:gridCol w="1191260">
                  <a:extLst>
                    <a:ext uri="{9D8B030D-6E8A-4147-A177-3AD203B41FA5}">
                      <a16:colId xmlns:a16="http://schemas.microsoft.com/office/drawing/2014/main" val="1021618696"/>
                    </a:ext>
                  </a:extLst>
                </a:gridCol>
                <a:gridCol w="1249680">
                  <a:extLst>
                    <a:ext uri="{9D8B030D-6E8A-4147-A177-3AD203B41FA5}">
                      <a16:colId xmlns:a16="http://schemas.microsoft.com/office/drawing/2014/main" val="1280765538"/>
                    </a:ext>
                  </a:extLst>
                </a:gridCol>
                <a:gridCol w="908050">
                  <a:extLst>
                    <a:ext uri="{9D8B030D-6E8A-4147-A177-3AD203B41FA5}">
                      <a16:colId xmlns:a16="http://schemas.microsoft.com/office/drawing/2014/main" val="688617892"/>
                    </a:ext>
                  </a:extLst>
                </a:gridCol>
                <a:gridCol w="734060">
                  <a:extLst>
                    <a:ext uri="{9D8B030D-6E8A-4147-A177-3AD203B41FA5}">
                      <a16:colId xmlns:a16="http://schemas.microsoft.com/office/drawing/2014/main" val="3688233448"/>
                    </a:ext>
                  </a:extLst>
                </a:gridCol>
                <a:gridCol w="667385">
                  <a:extLst>
                    <a:ext uri="{9D8B030D-6E8A-4147-A177-3AD203B41FA5}">
                      <a16:colId xmlns:a16="http://schemas.microsoft.com/office/drawing/2014/main" val="1624952728"/>
                    </a:ext>
                  </a:extLst>
                </a:gridCol>
                <a:gridCol w="867410">
                  <a:extLst>
                    <a:ext uri="{9D8B030D-6E8A-4147-A177-3AD203B41FA5}">
                      <a16:colId xmlns:a16="http://schemas.microsoft.com/office/drawing/2014/main" val="4186381103"/>
                    </a:ext>
                  </a:extLst>
                </a:gridCol>
                <a:gridCol w="737235">
                  <a:extLst>
                    <a:ext uri="{9D8B030D-6E8A-4147-A177-3AD203B41FA5}">
                      <a16:colId xmlns:a16="http://schemas.microsoft.com/office/drawing/2014/main" val="387934564"/>
                    </a:ext>
                  </a:extLst>
                </a:gridCol>
              </a:tblGrid>
              <a:tr h="785676">
                <a:tc>
                  <a:txBody>
                    <a:bodyPr/>
                    <a:lstStyle/>
                    <a:p>
                      <a:pPr marL="0" marR="0" algn="ctr">
                        <a:lnSpc>
                          <a:spcPct val="115000"/>
                        </a:lnSpc>
                        <a:spcBef>
                          <a:spcPts val="0"/>
                        </a:spcBef>
                        <a:spcAft>
                          <a:spcPts val="1000"/>
                        </a:spcAft>
                      </a:pPr>
                      <a:r>
                        <a:rPr lang="en-US" sz="1200">
                          <a:effectLst/>
                        </a:rPr>
                        <a:t>Steel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Length (m)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Diameter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No. of bars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D</a:t>
                      </a:r>
                      <a:r>
                        <a:rPr lang="en-US" sz="1200" baseline="30000">
                          <a:effectLst/>
                        </a:rPr>
                        <a:t>2</a:t>
                      </a:r>
                      <a:r>
                        <a:rPr lang="en-US" sz="1200">
                          <a:effectLst/>
                        </a:rPr>
                        <a:t>/162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Total length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Quantity in (Kg)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83282276"/>
                  </a:ext>
                </a:extLst>
              </a:tr>
              <a:tr h="250359">
                <a:tc>
                  <a:txBody>
                    <a:bodyPr/>
                    <a:lstStyle/>
                    <a:p>
                      <a:pPr marL="0" marR="0" algn="ctr">
                        <a:lnSpc>
                          <a:spcPct val="115000"/>
                        </a:lnSpc>
                        <a:spcBef>
                          <a:spcPts val="0"/>
                        </a:spcBef>
                        <a:spcAft>
                          <a:spcPts val="1000"/>
                        </a:spcAft>
                      </a:pPr>
                      <a:r>
                        <a:rPr lang="en-US" sz="1200">
                          <a:effectLst/>
                        </a:rPr>
                        <a:t>Stirrups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4306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0.395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10765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dirty="0">
                          <a:effectLst/>
                        </a:rPr>
                        <a:t>4252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92950583"/>
                  </a:ext>
                </a:extLst>
              </a:tr>
            </a:tbl>
          </a:graphicData>
        </a:graphic>
      </p:graphicFrame>
    </p:spTree>
    <p:extLst>
      <p:ext uri="{BB962C8B-B14F-4D97-AF65-F5344CB8AC3E}">
        <p14:creationId xmlns:p14="http://schemas.microsoft.com/office/powerpoint/2010/main" val="2358716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11729-5611-4CB4-D215-A43034673BF8}"/>
              </a:ext>
            </a:extLst>
          </p:cNvPr>
          <p:cNvSpPr>
            <a:spLocks noGrp="1"/>
          </p:cNvSpPr>
          <p:nvPr>
            <p:ph type="title"/>
          </p:nvPr>
        </p:nvSpPr>
        <p:spPr/>
        <p:txBody>
          <a:bodyPr/>
          <a:lstStyle/>
          <a:p>
            <a:r>
              <a:rPr lang="en-US" dirty="0"/>
              <a:t>Quantity Take-Off for Foundation</a:t>
            </a:r>
          </a:p>
        </p:txBody>
      </p:sp>
      <p:sp>
        <p:nvSpPr>
          <p:cNvPr id="3" name="Content Placeholder 2">
            <a:extLst>
              <a:ext uri="{FF2B5EF4-FFF2-40B4-BE49-F238E27FC236}">
                <a16:creationId xmlns:a16="http://schemas.microsoft.com/office/drawing/2014/main" id="{63764B7C-C299-09DB-5F22-FC537E990837}"/>
              </a:ext>
            </a:extLst>
          </p:cNvPr>
          <p:cNvSpPr>
            <a:spLocks noGrp="1"/>
          </p:cNvSpPr>
          <p:nvPr>
            <p:ph idx="1"/>
          </p:nvPr>
        </p:nvSpPr>
        <p:spPr>
          <a:xfrm>
            <a:off x="2151889" y="3080378"/>
            <a:ext cx="9675675" cy="3777622"/>
          </a:xfrm>
        </p:spPr>
        <p:txBody>
          <a:bodyPr/>
          <a:lstStyle/>
          <a:p>
            <a:pPr marL="0" indent="0" algn="ctr">
              <a:buNone/>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Total steel quantity in raft footing is 77.25 Tons.</a:t>
            </a:r>
          </a:p>
          <a:p>
            <a:pPr marL="0" indent="0" algn="ctr">
              <a:buNone/>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Total Concrete quantity in raft footing is 662 m</a:t>
            </a:r>
            <a:r>
              <a:rPr lang="en-US" sz="3200" b="1" baseline="30000" dirty="0">
                <a:effectLst/>
                <a:latin typeface="Times New Roman" panose="02020603050405020304" pitchFamily="18" charset="0"/>
                <a:ea typeface="Calibri" panose="020F0502020204030204" pitchFamily="34" charset="0"/>
                <a:cs typeface="Times New Roman" panose="02020603050405020304" pitchFamily="18" charset="0"/>
              </a:rPr>
              <a:t>3</a:t>
            </a: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2999841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3F4C104D-5F30-4811-9376-566B26E47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C7DE48-8A97-9B8B-B639-9C715401FA57}"/>
              </a:ext>
            </a:extLst>
          </p:cNvPr>
          <p:cNvSpPr>
            <a:spLocks noGrp="1"/>
          </p:cNvSpPr>
          <p:nvPr>
            <p:ph type="title"/>
          </p:nvPr>
        </p:nvSpPr>
        <p:spPr>
          <a:xfrm>
            <a:off x="639285" y="354606"/>
            <a:ext cx="5910602" cy="1259894"/>
          </a:xfrm>
        </p:spPr>
        <p:txBody>
          <a:bodyPr>
            <a:normAutofit/>
          </a:bodyPr>
          <a:lstStyle/>
          <a:p>
            <a:r>
              <a:rPr lang="en-US" dirty="0"/>
              <a:t>Settlement Check</a:t>
            </a:r>
          </a:p>
        </p:txBody>
      </p:sp>
      <p:sp>
        <p:nvSpPr>
          <p:cNvPr id="16" name="Rectangle 10">
            <a:extLst>
              <a:ext uri="{FF2B5EF4-FFF2-40B4-BE49-F238E27FC236}">
                <a16:creationId xmlns:a16="http://schemas.microsoft.com/office/drawing/2014/main" id="{0815E34B-5D02-4E01-A936-E8E1C0AB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pic>
        <p:nvPicPr>
          <p:cNvPr id="4" name="Picture 3">
            <a:extLst>
              <a:ext uri="{FF2B5EF4-FFF2-40B4-BE49-F238E27FC236}">
                <a16:creationId xmlns:a16="http://schemas.microsoft.com/office/drawing/2014/main" id="{496B1E44-D9D7-4FEA-1092-C91EB5E0E4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183959" y="1275053"/>
            <a:ext cx="7191954" cy="4728433"/>
          </a:xfrm>
          <a:prstGeom prst="rect">
            <a:avLst/>
          </a:prstGeom>
          <a:noFill/>
        </p:spPr>
      </p:pic>
      <p:sp>
        <p:nvSpPr>
          <p:cNvPr id="17" name="Freeform 11">
            <a:extLst>
              <a:ext uri="{FF2B5EF4-FFF2-40B4-BE49-F238E27FC236}">
                <a16:creationId xmlns:a16="http://schemas.microsoft.com/office/drawing/2014/main" id="{7DE3414B-B032-4710-A468-D3285E38C5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7AB2B11-1817-AE57-055D-7EFB24BC5A5F}"/>
              </a:ext>
            </a:extLst>
          </p:cNvPr>
          <p:cNvSpPr txBox="1"/>
          <p:nvPr/>
        </p:nvSpPr>
        <p:spPr>
          <a:xfrm>
            <a:off x="-3214" y="-16788463"/>
            <a:ext cx="10876623" cy="1709892"/>
          </a:xfrm>
          <a:prstGeom prst="rect">
            <a:avLst/>
          </a:prstGeom>
          <a:noFill/>
        </p:spPr>
        <p:txBody>
          <a:bodyPr wrap="square" rtlCol="0">
            <a:spAutoFit/>
          </a:bodyPr>
          <a:lstStyle/>
          <a:p>
            <a:pPr marL="342900" marR="457200" lvl="0" indent="-342900" algn="just" rtl="0">
              <a:lnSpc>
                <a:spcPct val="150000"/>
              </a:lnSpc>
              <a:spcBef>
                <a:spcPts val="0"/>
              </a:spcBef>
              <a:spcAft>
                <a:spcPts val="0"/>
              </a:spcAft>
              <a:buFont typeface="Wingdings" panose="05000000000000000000" pitchFamily="2" charset="2"/>
              <a:buChar char=""/>
              <a:tabLst>
                <a:tab pos="-914400" algn="l"/>
              </a:tabLst>
            </a:pPr>
            <a:r>
              <a:rPr lang="en-US" sz="1800">
                <a:effectLst/>
                <a:latin typeface="Times New Roman" panose="02020603050405020304" pitchFamily="18" charset="0"/>
                <a:ea typeface="Calibri" panose="020F0502020204030204" pitchFamily="34" charset="0"/>
                <a:cs typeface="Arial" panose="020B0604020202020204" pitchFamily="34" charset="0"/>
              </a:rPr>
              <a:t>Compression Index (Cc) = 0.26</a:t>
            </a:r>
            <a:endParaRPr lang="en-US" sz="1800">
              <a:effectLst/>
              <a:latin typeface="Calibri" panose="020F0502020204030204" pitchFamily="34" charset="0"/>
              <a:ea typeface="Calibri" panose="020F0502020204030204" pitchFamily="34" charset="0"/>
              <a:cs typeface="Arial" panose="020B0604020202020204" pitchFamily="34" charset="0"/>
            </a:endParaRPr>
          </a:p>
          <a:p>
            <a:pPr marL="342900" marR="457200" lvl="0" indent="-342900" algn="just">
              <a:lnSpc>
                <a:spcPct val="150000"/>
              </a:lnSpc>
              <a:spcBef>
                <a:spcPts val="0"/>
              </a:spcBef>
              <a:spcAft>
                <a:spcPts val="0"/>
              </a:spcAft>
              <a:buFont typeface="Wingdings" panose="05000000000000000000" pitchFamily="2" charset="2"/>
              <a:buChar char=""/>
              <a:tabLst>
                <a:tab pos="-914400" algn="l"/>
              </a:tabLst>
            </a:pPr>
            <a:r>
              <a:rPr lang="en-US" sz="1800">
                <a:effectLst/>
                <a:latin typeface="Times New Roman" panose="02020603050405020304" pitchFamily="18" charset="0"/>
                <a:ea typeface="Calibri" panose="020F0502020204030204" pitchFamily="34" charset="0"/>
                <a:cs typeface="Arial" panose="020B0604020202020204" pitchFamily="34" charset="0"/>
              </a:rPr>
              <a:t>Swelling Index (Cs) = Cc/5 = 0.052</a:t>
            </a:r>
            <a:endParaRPr lang="en-US" sz="1800">
              <a:effectLst/>
              <a:latin typeface="Calibri" panose="020F0502020204030204" pitchFamily="34" charset="0"/>
              <a:ea typeface="Calibri" panose="020F0502020204030204" pitchFamily="34" charset="0"/>
              <a:cs typeface="Arial" panose="020B0604020202020204" pitchFamily="34" charset="0"/>
            </a:endParaRPr>
          </a:p>
          <a:p>
            <a:pPr marL="342900" marR="457200" lvl="0" indent="-342900" algn="just">
              <a:lnSpc>
                <a:spcPct val="150000"/>
              </a:lnSpc>
              <a:spcBef>
                <a:spcPts val="0"/>
              </a:spcBef>
              <a:spcAft>
                <a:spcPts val="0"/>
              </a:spcAft>
              <a:buFont typeface="Wingdings" panose="05000000000000000000" pitchFamily="2" charset="2"/>
              <a:buChar char=""/>
              <a:tabLst>
                <a:tab pos="-914400" algn="l"/>
              </a:tabLst>
            </a:pPr>
            <a:r>
              <a:rPr lang="en-US" sz="1800">
                <a:effectLst/>
                <a:latin typeface="Times New Roman" panose="02020603050405020304" pitchFamily="18" charset="0"/>
                <a:ea typeface="Calibri" panose="020F0502020204030204" pitchFamily="34" charset="0"/>
                <a:cs typeface="Arial" panose="020B0604020202020204" pitchFamily="34" charset="0"/>
              </a:rPr>
              <a:t>Initial void ratio (e) = 0.67</a:t>
            </a:r>
            <a:endParaRPr lang="en-US" sz="1800">
              <a:effectLst/>
              <a:latin typeface="Calibri" panose="020F0502020204030204" pitchFamily="34" charset="0"/>
              <a:ea typeface="Calibri" panose="020F0502020204030204" pitchFamily="34" charset="0"/>
              <a:cs typeface="Arial" panose="020B0604020202020204" pitchFamily="34" charset="0"/>
            </a:endParaRPr>
          </a:p>
          <a:p>
            <a:pPr marL="342900" marR="457200" lvl="0" indent="-342900" algn="just">
              <a:lnSpc>
                <a:spcPct val="150000"/>
              </a:lnSpc>
              <a:spcBef>
                <a:spcPts val="0"/>
              </a:spcBef>
              <a:spcAft>
                <a:spcPts val="0"/>
              </a:spcAft>
              <a:buFont typeface="Wingdings" panose="05000000000000000000" pitchFamily="2" charset="2"/>
              <a:buChar char=""/>
              <a:tabLst>
                <a:tab pos="-914400" algn="l"/>
              </a:tabLst>
            </a:pPr>
            <a:r>
              <a:rPr lang="en-US" sz="1800">
                <a:effectLst/>
                <a:latin typeface="Times New Roman" panose="02020603050405020304" pitchFamily="18" charset="0"/>
                <a:ea typeface="Calibri" panose="020F0502020204030204" pitchFamily="34" charset="0"/>
                <a:cs typeface="Arial" panose="020B0604020202020204" pitchFamily="34" charset="0"/>
              </a:rPr>
              <a:t>Precompression Pressure (σc) = 110 kN/m</a:t>
            </a:r>
            <a:r>
              <a:rPr lang="en-US" sz="1800" baseline="30000">
                <a:effectLst/>
                <a:latin typeface="Times New Roman" panose="02020603050405020304" pitchFamily="18" charset="0"/>
                <a:ea typeface="Calibri" panose="020F0502020204030204" pitchFamily="34" charset="0"/>
                <a:cs typeface="Arial" panose="020B0604020202020204" pitchFamily="34" charset="0"/>
              </a:rPr>
              <a:t>2</a:t>
            </a:r>
            <a:r>
              <a:rPr lang="en-US" sz="1800">
                <a:effectLst/>
                <a:latin typeface="Times New Roman" panose="02020603050405020304" pitchFamily="18" charset="0"/>
                <a:ea typeface="Calibri" panose="020F0502020204030204" pitchFamily="34"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A9471C37-1510-C8E2-E0F0-E376428621C3}"/>
              </a:ext>
            </a:extLst>
          </p:cNvPr>
          <p:cNvSpPr txBox="1"/>
          <p:nvPr/>
        </p:nvSpPr>
        <p:spPr>
          <a:xfrm>
            <a:off x="7947858" y="759554"/>
            <a:ext cx="5652185" cy="1709892"/>
          </a:xfrm>
          <a:prstGeom prst="rect">
            <a:avLst/>
          </a:prstGeom>
          <a:noFill/>
        </p:spPr>
        <p:txBody>
          <a:bodyPr wrap="square">
            <a:spAutoFit/>
          </a:bodyPr>
          <a:lstStyle/>
          <a:p>
            <a:pPr marL="342900" marR="457200" lvl="0" indent="-342900" algn="just" rtl="0">
              <a:lnSpc>
                <a:spcPct val="150000"/>
              </a:lnSpc>
              <a:spcBef>
                <a:spcPts val="0"/>
              </a:spcBef>
              <a:spcAft>
                <a:spcPts val="0"/>
              </a:spcAft>
              <a:buFont typeface="Wingdings" panose="05000000000000000000" pitchFamily="2" charset="2"/>
              <a:buChar char=""/>
              <a:tabLst>
                <a:tab pos="-914400" algn="l"/>
              </a:tabLst>
            </a:pPr>
            <a:r>
              <a:rPr lang="en-US" sz="1800" dirty="0">
                <a:effectLst/>
                <a:latin typeface="Times New Roman" panose="02020603050405020304" pitchFamily="18" charset="0"/>
                <a:ea typeface="Calibri" panose="020F0502020204030204" pitchFamily="34" charset="0"/>
                <a:cs typeface="Arial" panose="020B0604020202020204" pitchFamily="34" charset="0"/>
              </a:rPr>
              <a:t>Compression Index (Cc) = 0.26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457200" lvl="0" indent="-342900" algn="just">
              <a:lnSpc>
                <a:spcPct val="150000"/>
              </a:lnSpc>
              <a:spcBef>
                <a:spcPts val="0"/>
              </a:spcBef>
              <a:spcAft>
                <a:spcPts val="0"/>
              </a:spcAft>
              <a:buFont typeface="Wingdings" panose="05000000000000000000" pitchFamily="2" charset="2"/>
              <a:buChar char=""/>
              <a:tabLst>
                <a:tab pos="-914400" algn="l"/>
              </a:tabLst>
            </a:pPr>
            <a:r>
              <a:rPr lang="en-US" sz="1800" dirty="0">
                <a:effectLst/>
                <a:latin typeface="Times New Roman" panose="02020603050405020304" pitchFamily="18" charset="0"/>
                <a:ea typeface="Calibri" panose="020F0502020204030204" pitchFamily="34" charset="0"/>
                <a:cs typeface="Arial" panose="020B0604020202020204" pitchFamily="34" charset="0"/>
              </a:rPr>
              <a:t>Swelling Index (Cs) = Cc/5 = 0.052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457200" lvl="0" indent="-342900" algn="just">
              <a:lnSpc>
                <a:spcPct val="150000"/>
              </a:lnSpc>
              <a:spcBef>
                <a:spcPts val="0"/>
              </a:spcBef>
              <a:spcAft>
                <a:spcPts val="0"/>
              </a:spcAft>
              <a:buFont typeface="Wingdings" panose="05000000000000000000" pitchFamily="2" charset="2"/>
              <a:buChar char=""/>
              <a:tabLst>
                <a:tab pos="-914400" algn="l"/>
              </a:tabLst>
            </a:pPr>
            <a:r>
              <a:rPr lang="en-US" sz="1800" dirty="0">
                <a:effectLst/>
                <a:latin typeface="Times New Roman" panose="02020603050405020304" pitchFamily="18" charset="0"/>
                <a:ea typeface="Calibri" panose="020F0502020204030204" pitchFamily="34" charset="0"/>
                <a:cs typeface="Arial" panose="020B0604020202020204" pitchFamily="34" charset="0"/>
              </a:rPr>
              <a:t>Initial void ratio (e) = 0.67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457200" lvl="0" indent="-342900" algn="just">
              <a:lnSpc>
                <a:spcPct val="150000"/>
              </a:lnSpc>
              <a:spcBef>
                <a:spcPts val="0"/>
              </a:spcBef>
              <a:spcAft>
                <a:spcPts val="0"/>
              </a:spcAft>
              <a:buFont typeface="Wingdings" panose="05000000000000000000" pitchFamily="2" charset="2"/>
              <a:buChar char=""/>
              <a:tabLst>
                <a:tab pos="-914400" algn="l"/>
              </a:tabLst>
            </a:pPr>
            <a:r>
              <a:rPr lang="en-US" sz="1800" dirty="0">
                <a:effectLst/>
                <a:latin typeface="Times New Roman" panose="02020603050405020304" pitchFamily="18" charset="0"/>
                <a:ea typeface="Calibri" panose="020F0502020204030204" pitchFamily="34" charset="0"/>
                <a:cs typeface="Arial" panose="020B0604020202020204" pitchFamily="34" charset="0"/>
              </a:rPr>
              <a:t>Precompression Pressure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σc</a:t>
            </a:r>
            <a:r>
              <a:rPr lang="en-US" sz="1800" dirty="0">
                <a:effectLst/>
                <a:latin typeface="Times New Roman" panose="02020603050405020304" pitchFamily="18" charset="0"/>
                <a:ea typeface="Calibri" panose="020F0502020204030204" pitchFamily="34" charset="0"/>
                <a:cs typeface="Arial" panose="020B0604020202020204" pitchFamily="34" charset="0"/>
              </a:rPr>
              <a:t>) = 110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kN</a:t>
            </a:r>
            <a:r>
              <a:rPr lang="en-US" sz="1800" dirty="0">
                <a:effectLst/>
                <a:latin typeface="Times New Roman" panose="02020603050405020304" pitchFamily="18" charset="0"/>
                <a:ea typeface="Calibri" panose="020F0502020204030204" pitchFamily="34" charset="0"/>
                <a:cs typeface="Arial" panose="020B0604020202020204" pitchFamily="34" charset="0"/>
              </a:rPr>
              <a:t>/m</a:t>
            </a:r>
            <a:r>
              <a:rPr lang="en-US" sz="1800" baseline="30000" dirty="0">
                <a:effectLst/>
                <a:latin typeface="Times New Roman" panose="02020603050405020304" pitchFamily="18" charset="0"/>
                <a:ea typeface="Calibri" panose="020F0502020204030204" pitchFamily="34" charset="0"/>
                <a:cs typeface="Arial" panose="020B0604020202020204" pitchFamily="34" charset="0"/>
              </a:rPr>
              <a:t>2</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37598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F4C104D-5F30-4811-9376-566B26E47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3EFDA4-042D-78A2-C505-19E3A50081CC}"/>
              </a:ext>
            </a:extLst>
          </p:cNvPr>
          <p:cNvSpPr>
            <a:spLocks noGrp="1"/>
          </p:cNvSpPr>
          <p:nvPr>
            <p:ph type="title"/>
          </p:nvPr>
        </p:nvSpPr>
        <p:spPr>
          <a:xfrm>
            <a:off x="301355" y="635332"/>
            <a:ext cx="4797419" cy="1259894"/>
          </a:xfrm>
        </p:spPr>
        <p:txBody>
          <a:bodyPr>
            <a:normAutofit/>
          </a:bodyPr>
          <a:lstStyle/>
          <a:p>
            <a:r>
              <a:rPr lang="en-US" dirty="0"/>
              <a:t>Settlement Check</a:t>
            </a:r>
          </a:p>
        </p:txBody>
      </p:sp>
      <p:sp>
        <p:nvSpPr>
          <p:cNvPr id="14" name="Rectangle 13">
            <a:extLst>
              <a:ext uri="{FF2B5EF4-FFF2-40B4-BE49-F238E27FC236}">
                <a16:creationId xmlns:a16="http://schemas.microsoft.com/office/drawing/2014/main" id="{0815E34B-5D02-4E01-A936-E8E1C0AB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pic>
        <p:nvPicPr>
          <p:cNvPr id="7" name="Content Placeholder 6">
            <a:extLst>
              <a:ext uri="{FF2B5EF4-FFF2-40B4-BE49-F238E27FC236}">
                <a16:creationId xmlns:a16="http://schemas.microsoft.com/office/drawing/2014/main" id="{45BDC7FD-C609-7F09-5BDE-73A1ABCCBCBB}"/>
              </a:ext>
            </a:extLst>
          </p:cNvPr>
          <p:cNvPicPr>
            <a:picLocks noGrp="1" noChangeAspect="1"/>
          </p:cNvPicPr>
          <p:nvPr>
            <p:ph idx="1"/>
          </p:nvPr>
        </p:nvPicPr>
        <p:blipFill>
          <a:blip r:embed="rId2"/>
          <a:stretch>
            <a:fillRect/>
          </a:stretch>
        </p:blipFill>
        <p:spPr>
          <a:xfrm>
            <a:off x="649288" y="2442340"/>
            <a:ext cx="3649662" cy="3141719"/>
          </a:xfrm>
        </p:spPr>
      </p:pic>
      <p:pic>
        <p:nvPicPr>
          <p:cNvPr id="5" name="Content Placeholder 4">
            <a:extLst>
              <a:ext uri="{FF2B5EF4-FFF2-40B4-BE49-F238E27FC236}">
                <a16:creationId xmlns:a16="http://schemas.microsoft.com/office/drawing/2014/main" id="{96C4C5AD-ED9E-63D5-B6D1-3828A92AAAD7}"/>
              </a:ext>
            </a:extLst>
          </p:cNvPr>
          <p:cNvPicPr>
            <a:picLocks noChangeAspect="1"/>
          </p:cNvPicPr>
          <p:nvPr/>
        </p:nvPicPr>
        <p:blipFill>
          <a:blip r:embed="rId3"/>
          <a:stretch>
            <a:fillRect/>
          </a:stretch>
        </p:blipFill>
        <p:spPr>
          <a:xfrm>
            <a:off x="4893421" y="640080"/>
            <a:ext cx="6405821" cy="5252773"/>
          </a:xfrm>
          <a:prstGeom prst="rect">
            <a:avLst/>
          </a:prstGeom>
        </p:spPr>
      </p:pic>
      <p:sp>
        <p:nvSpPr>
          <p:cNvPr id="16" name="Freeform 11">
            <a:extLst>
              <a:ext uri="{FF2B5EF4-FFF2-40B4-BE49-F238E27FC236}">
                <a16:creationId xmlns:a16="http://schemas.microsoft.com/office/drawing/2014/main" id="{7DE3414B-B032-4710-A468-D3285E38C5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73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4720D2-84F9-A9A1-2A12-B915BD4BC9B3}"/>
              </a:ext>
            </a:extLst>
          </p:cNvPr>
          <p:cNvSpPr>
            <a:spLocks noGrp="1"/>
          </p:cNvSpPr>
          <p:nvPr>
            <p:ph idx="1"/>
          </p:nvPr>
        </p:nvSpPr>
        <p:spPr>
          <a:xfrm>
            <a:off x="2927142" y="2898912"/>
            <a:ext cx="8915400" cy="3777622"/>
          </a:xfrm>
        </p:spPr>
        <p:txBody>
          <a:bodyPr>
            <a:normAutofit/>
          </a:bodyPr>
          <a:lstStyle/>
          <a:p>
            <a:pPr marL="0" indent="0">
              <a:buNone/>
            </a:pPr>
            <a:r>
              <a:rPr lang="en-US" sz="4400" b="1" dirty="0"/>
              <a:t>Thank You for Listening</a:t>
            </a:r>
          </a:p>
        </p:txBody>
      </p:sp>
    </p:spTree>
    <p:extLst>
      <p:ext uri="{BB962C8B-B14F-4D97-AF65-F5344CB8AC3E}">
        <p14:creationId xmlns:p14="http://schemas.microsoft.com/office/powerpoint/2010/main" val="185484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0058F-FAF7-4E7E-5665-4B1AAB60D07C}"/>
              </a:ext>
            </a:extLst>
          </p:cNvPr>
          <p:cNvSpPr>
            <a:spLocks noGrp="1"/>
          </p:cNvSpPr>
          <p:nvPr>
            <p:ph type="title"/>
          </p:nvPr>
        </p:nvSpPr>
        <p:spPr/>
        <p:txBody>
          <a:bodyPr/>
          <a:lstStyle/>
          <a:p>
            <a:r>
              <a:rPr lang="en-US" dirty="0">
                <a:solidFill>
                  <a:schemeClr val="tx1">
                    <a:lumMod val="85000"/>
                    <a:lumOff val="15000"/>
                  </a:schemeClr>
                </a:solidFill>
                <a:effectLst>
                  <a:outerShdw blurRad="38100" dist="38100" dir="2700000" algn="tl">
                    <a:srgbClr val="000000">
                      <a:alpha val="43137"/>
                    </a:srgbClr>
                  </a:outerShdw>
                </a:effectLst>
              </a:rPr>
              <a:t>Presentation Outline </a:t>
            </a:r>
            <a:endParaRPr lang="en-US" dirty="0"/>
          </a:p>
        </p:txBody>
      </p:sp>
      <p:sp>
        <p:nvSpPr>
          <p:cNvPr id="3" name="Content Placeholder 2">
            <a:extLst>
              <a:ext uri="{FF2B5EF4-FFF2-40B4-BE49-F238E27FC236}">
                <a16:creationId xmlns:a16="http://schemas.microsoft.com/office/drawing/2014/main" id="{19CEFF01-5981-D037-5E1C-30CAA9D25C9B}"/>
              </a:ext>
            </a:extLst>
          </p:cNvPr>
          <p:cNvSpPr>
            <a:spLocks noGrp="1"/>
          </p:cNvSpPr>
          <p:nvPr>
            <p:ph idx="1"/>
          </p:nvPr>
        </p:nvSpPr>
        <p:spPr/>
        <p:txBody>
          <a:bodyPr/>
          <a:lstStyle/>
          <a:p>
            <a:pPr marL="0" marR="0">
              <a:lnSpc>
                <a:spcPct val="115000"/>
              </a:lnSpc>
              <a:spcBef>
                <a:spcPts val="0"/>
              </a:spcBef>
              <a:spcAft>
                <a:spcPts val="500"/>
              </a:spcAft>
              <a:tabLst>
                <a:tab pos="5480050" algn="r"/>
              </a:tabLst>
            </a:pPr>
            <a:r>
              <a:rPr lang="en-US" sz="1800" b="1" dirty="0">
                <a:effectLst/>
                <a:latin typeface="Calibri" panose="020F0502020204030204" pitchFamily="34" charset="0"/>
                <a:ea typeface="Times New Roman" panose="02020603050405020304" pitchFamily="18" charset="0"/>
                <a:cs typeface="Arial" panose="020B0604020202020204" pitchFamily="34" charset="0"/>
              </a:rPr>
              <a:t>Chapter 5 : Foundation Design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Arial" panose="020B0604020202020204" pitchFamily="34" charset="0"/>
              </a:rPr>
              <a:t>5.1 Introduction</a:t>
            </a:r>
          </a:p>
          <a:p>
            <a:pPr marL="0" marR="0">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Arial" panose="020B0604020202020204" pitchFamily="34" charset="0"/>
              </a:rPr>
              <a:t>5.2 Single Footing Option Check</a:t>
            </a:r>
          </a:p>
          <a:p>
            <a:pPr marL="0" marR="0">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Arial" panose="020B0604020202020204" pitchFamily="34" charset="0"/>
              </a:rPr>
              <a:t>5.3 Mat Foundation Option Check</a:t>
            </a:r>
          </a:p>
          <a:p>
            <a:pPr marL="0" marR="0">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Arial" panose="020B0604020202020204" pitchFamily="34" charset="0"/>
              </a:rPr>
              <a:t>5.4 Mat Foundation Design</a:t>
            </a:r>
          </a:p>
          <a:p>
            <a:pPr marL="0" marR="0">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Arial" panose="020B0604020202020204" pitchFamily="34" charset="0"/>
              </a:rPr>
              <a:t>5.3 Quantities Take-Off</a:t>
            </a:r>
          </a:p>
          <a:p>
            <a:pPr marL="0" marR="0">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Arial" panose="020B0604020202020204" pitchFamily="34" charset="0"/>
              </a:rPr>
              <a:t>5.4 Settlement Check</a:t>
            </a:r>
          </a:p>
          <a:p>
            <a:endParaRPr lang="en-US" dirty="0"/>
          </a:p>
        </p:txBody>
      </p:sp>
    </p:spTree>
    <p:extLst>
      <p:ext uri="{BB962C8B-B14F-4D97-AF65-F5344CB8AC3E}">
        <p14:creationId xmlns:p14="http://schemas.microsoft.com/office/powerpoint/2010/main" val="1306173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C3903-186F-D3F8-E9A2-47FD74701796}"/>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EAE9A91B-A24D-198C-A731-58484624C71B}"/>
              </a:ext>
            </a:extLst>
          </p:cNvPr>
          <p:cNvSpPr>
            <a:spLocks noGrp="1"/>
          </p:cNvSpPr>
          <p:nvPr>
            <p:ph idx="1"/>
          </p:nvPr>
        </p:nvSpPr>
        <p:spPr/>
        <p:txBody>
          <a:bodyPr>
            <a:normAutofit/>
          </a:bodyPr>
          <a:lstStyle/>
          <a:p>
            <a:r>
              <a:rPr lang="en-US" sz="2000" dirty="0">
                <a:effectLst/>
                <a:latin typeface="Times New Roman" panose="02020603050405020304" pitchFamily="18" charset="0"/>
                <a:ea typeface="Calibri" panose="020F0502020204030204" pitchFamily="34" charset="0"/>
              </a:rPr>
              <a:t>After calculating the loads on each column (analyzing phase), the next step is the design phase.</a:t>
            </a:r>
          </a:p>
          <a:p>
            <a:r>
              <a:rPr lang="en-US" sz="2000" dirty="0">
                <a:effectLst/>
                <a:latin typeface="Times New Roman" panose="02020603050405020304" pitchFamily="18" charset="0"/>
                <a:ea typeface="Calibri" panose="020F0502020204030204" pitchFamily="34" charset="0"/>
              </a:rPr>
              <a:t> in this phase the engineer must think firstly about the lesser cost option, which is Single (isolated) footing.</a:t>
            </a:r>
          </a:p>
          <a:p>
            <a:r>
              <a:rPr lang="en-US" sz="2000" dirty="0">
                <a:effectLst/>
                <a:latin typeface="Times New Roman" panose="02020603050405020304" pitchFamily="18" charset="0"/>
                <a:ea typeface="Calibri" panose="020F0502020204030204" pitchFamily="34" charset="0"/>
              </a:rPr>
              <a:t> if the summation of areas of single footings are equal or bigger than 50% from the building area, or if there is an overlapping in the footings, then Mat foundation should be used.</a:t>
            </a:r>
            <a:endParaRPr lang="en-US" sz="2000" dirty="0"/>
          </a:p>
        </p:txBody>
      </p:sp>
    </p:spTree>
    <p:extLst>
      <p:ext uri="{BB962C8B-B14F-4D97-AF65-F5344CB8AC3E}">
        <p14:creationId xmlns:p14="http://schemas.microsoft.com/office/powerpoint/2010/main" val="463963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8FAAA-81C5-581A-B3FA-0C8B85CFA7CF}"/>
              </a:ext>
            </a:extLst>
          </p:cNvPr>
          <p:cNvSpPr>
            <a:spLocks noGrp="1"/>
          </p:cNvSpPr>
          <p:nvPr>
            <p:ph type="title"/>
          </p:nvPr>
        </p:nvSpPr>
        <p:spPr>
          <a:xfrm>
            <a:off x="2592926" y="624110"/>
            <a:ext cx="4790008" cy="1280890"/>
          </a:xfrm>
        </p:spPr>
        <p:txBody>
          <a:bodyPr>
            <a:normAutofit/>
          </a:bodyPr>
          <a:lstStyle/>
          <a:p>
            <a:r>
              <a:rPr lang="en-US" dirty="0"/>
              <a:t>Single Footing Option Check</a:t>
            </a:r>
          </a:p>
        </p:txBody>
      </p:sp>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3C0F1F9D-BEAF-05C3-1AD5-DC5D8FB9B2A2}"/>
                  </a:ext>
                </a:extLst>
              </p:cNvPr>
              <p:cNvSpPr>
                <a:spLocks noGrp="1"/>
              </p:cNvSpPr>
              <p:nvPr>
                <p:ph idx="1"/>
              </p:nvPr>
            </p:nvSpPr>
            <p:spPr>
              <a:xfrm>
                <a:off x="2589213" y="2040467"/>
                <a:ext cx="4802188" cy="3870755"/>
              </a:xfrm>
            </p:spPr>
            <p:txBody>
              <a:bodyPr>
                <a:normAutofit/>
              </a:bodyPr>
              <a:lstStyle/>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 total area for all columns is 343 </a:t>
                </a:r>
                <a14:m>
                  <m:oMath xmlns:m="http://schemas.openxmlformats.org/officeDocument/2006/math">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 while 50% of the building area is 316 </a:t>
                </a:r>
                <a14:m>
                  <m:oMath xmlns:m="http://schemas.openxmlformats.org/officeDocument/2006/math">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p>
              <a:p>
                <a:pPr marL="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dirty="0">
                    <a:effectLst/>
                    <a:latin typeface="Times New Roman" panose="02020603050405020304" pitchFamily="18" charset="0"/>
                    <a:ea typeface="Times New Roman" panose="02020603050405020304" pitchFamily="18" charset="0"/>
                  </a:rPr>
                  <a:t>Because of total footing areas &gt; 50% of building area, raft foundation is needed.</a:t>
                </a:r>
                <a:endParaRPr lang="en-US" dirty="0"/>
              </a:p>
            </p:txBody>
          </p:sp>
        </mc:Choice>
        <mc:Fallback>
          <p:sp>
            <p:nvSpPr>
              <p:cNvPr id="8" name="Content Placeholder 7">
                <a:extLst>
                  <a:ext uri="{FF2B5EF4-FFF2-40B4-BE49-F238E27FC236}">
                    <a16:creationId xmlns:a16="http://schemas.microsoft.com/office/drawing/2014/main" id="{3C0F1F9D-BEAF-05C3-1AD5-DC5D8FB9B2A2}"/>
                  </a:ext>
                </a:extLst>
              </p:cNvPr>
              <p:cNvSpPr>
                <a:spLocks noGrp="1" noRot="1" noChangeAspect="1" noMove="1" noResize="1" noEditPoints="1" noAdjustHandles="1" noChangeArrowheads="1" noChangeShapeType="1" noTextEdit="1"/>
              </p:cNvSpPr>
              <p:nvPr>
                <p:ph idx="1"/>
              </p:nvPr>
            </p:nvSpPr>
            <p:spPr>
              <a:xfrm>
                <a:off x="2589213" y="2040467"/>
                <a:ext cx="4802188" cy="3870755"/>
              </a:xfrm>
              <a:blipFill>
                <a:blip r:embed="rId2"/>
                <a:stretch>
                  <a:fillRect l="-1142" t="-472"/>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332AB8E1-65D6-D502-2E52-0ED60D787CF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14633" y="705678"/>
            <a:ext cx="3283723" cy="5205544"/>
          </a:xfrm>
          <a:prstGeom prst="rect">
            <a:avLst/>
          </a:prstGeom>
          <a:noFill/>
          <a:ln>
            <a:noFill/>
          </a:ln>
        </p:spPr>
      </p:pic>
    </p:spTree>
    <p:extLst>
      <p:ext uri="{BB962C8B-B14F-4D97-AF65-F5344CB8AC3E}">
        <p14:creationId xmlns:p14="http://schemas.microsoft.com/office/powerpoint/2010/main" val="2866638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5D1F2FD8-11FD-4495-9EFA-1D11D791D8C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20" name="Freeform 11">
              <a:extLst>
                <a:ext uri="{FF2B5EF4-FFF2-40B4-BE49-F238E27FC236}">
                  <a16:creationId xmlns:a16="http://schemas.microsoft.com/office/drawing/2014/main" id="{F07E62E0-C435-4556-B265-2AC622C080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1" name="Freeform 12">
              <a:extLst>
                <a:ext uri="{FF2B5EF4-FFF2-40B4-BE49-F238E27FC236}">
                  <a16:creationId xmlns:a16="http://schemas.microsoft.com/office/drawing/2014/main" id="{A31AA73F-4D24-48A1-B14B-50392BB2C8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2" name="Freeform 13">
              <a:extLst>
                <a:ext uri="{FF2B5EF4-FFF2-40B4-BE49-F238E27FC236}">
                  <a16:creationId xmlns:a16="http://schemas.microsoft.com/office/drawing/2014/main" id="{B1A912C9-FD8E-4C0D-A7B5-5240BF1545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3" name="Freeform 14">
              <a:extLst>
                <a:ext uri="{FF2B5EF4-FFF2-40B4-BE49-F238E27FC236}">
                  <a16:creationId xmlns:a16="http://schemas.microsoft.com/office/drawing/2014/main" id="{0C687240-9008-4C95-9A83-BAE72BF3D5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4" name="Freeform 15">
              <a:extLst>
                <a:ext uri="{FF2B5EF4-FFF2-40B4-BE49-F238E27FC236}">
                  <a16:creationId xmlns:a16="http://schemas.microsoft.com/office/drawing/2014/main" id="{7E87EBB2-C786-4064-9E78-21C52E76FE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5" name="Freeform 16">
              <a:extLst>
                <a:ext uri="{FF2B5EF4-FFF2-40B4-BE49-F238E27FC236}">
                  <a16:creationId xmlns:a16="http://schemas.microsoft.com/office/drawing/2014/main" id="{6AEC0C10-BB8D-4A8E-8160-9B514B5F7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6" name="Freeform 17">
              <a:extLst>
                <a:ext uri="{FF2B5EF4-FFF2-40B4-BE49-F238E27FC236}">
                  <a16:creationId xmlns:a16="http://schemas.microsoft.com/office/drawing/2014/main" id="{3E2AE5E5-81C4-4817-85A9-6700C135C5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7" name="Freeform 18">
              <a:extLst>
                <a:ext uri="{FF2B5EF4-FFF2-40B4-BE49-F238E27FC236}">
                  <a16:creationId xmlns:a16="http://schemas.microsoft.com/office/drawing/2014/main" id="{0E29C0C2-2A04-4AC1-9181-B811A06BE4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8" name="Freeform 19">
              <a:extLst>
                <a:ext uri="{FF2B5EF4-FFF2-40B4-BE49-F238E27FC236}">
                  <a16:creationId xmlns:a16="http://schemas.microsoft.com/office/drawing/2014/main" id="{13DA17A5-17E1-4B7D-9ABD-C7ED44F152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9" name="Freeform 20">
              <a:extLst>
                <a:ext uri="{FF2B5EF4-FFF2-40B4-BE49-F238E27FC236}">
                  <a16:creationId xmlns:a16="http://schemas.microsoft.com/office/drawing/2014/main" id="{7C6F6843-161E-4C29-A663-8DBA4D483D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0" name="Freeform 21">
              <a:extLst>
                <a:ext uri="{FF2B5EF4-FFF2-40B4-BE49-F238E27FC236}">
                  <a16:creationId xmlns:a16="http://schemas.microsoft.com/office/drawing/2014/main" id="{A516671D-8E1D-4713-BE9D-81B0C35FE2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1" name="Freeform 22">
              <a:extLst>
                <a:ext uri="{FF2B5EF4-FFF2-40B4-BE49-F238E27FC236}">
                  <a16:creationId xmlns:a16="http://schemas.microsoft.com/office/drawing/2014/main" id="{4E04D4C8-7532-4BBD-9AF8-3249324AF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33" name="Group 32">
            <a:extLst>
              <a:ext uri="{FF2B5EF4-FFF2-40B4-BE49-F238E27FC236}">
                <a16:creationId xmlns:a16="http://schemas.microsoft.com/office/drawing/2014/main" id="{B87488CD-16CF-4BC7-BD9F-4F4EB13B0B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34" name="Freeform 27">
              <a:extLst>
                <a:ext uri="{FF2B5EF4-FFF2-40B4-BE49-F238E27FC236}">
                  <a16:creationId xmlns:a16="http://schemas.microsoft.com/office/drawing/2014/main" id="{40224168-C932-4F63-8CEA-2465E192B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35" name="Freeform 28">
              <a:extLst>
                <a:ext uri="{FF2B5EF4-FFF2-40B4-BE49-F238E27FC236}">
                  <a16:creationId xmlns:a16="http://schemas.microsoft.com/office/drawing/2014/main" id="{F2291983-5E57-490B-B713-0A78B584F8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6" name="Freeform 29">
              <a:extLst>
                <a:ext uri="{FF2B5EF4-FFF2-40B4-BE49-F238E27FC236}">
                  <a16:creationId xmlns:a16="http://schemas.microsoft.com/office/drawing/2014/main" id="{815C3A19-E287-48A6-9ECB-D0409D37FF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7" name="Freeform 30">
              <a:extLst>
                <a:ext uri="{FF2B5EF4-FFF2-40B4-BE49-F238E27FC236}">
                  <a16:creationId xmlns:a16="http://schemas.microsoft.com/office/drawing/2014/main" id="{0196FC81-2B97-4747-859B-2475FFD126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8" name="Freeform 31">
              <a:extLst>
                <a:ext uri="{FF2B5EF4-FFF2-40B4-BE49-F238E27FC236}">
                  <a16:creationId xmlns:a16="http://schemas.microsoft.com/office/drawing/2014/main" id="{43A76FF0-4A33-44A0-AE53-92146AA813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9" name="Freeform 32">
              <a:extLst>
                <a:ext uri="{FF2B5EF4-FFF2-40B4-BE49-F238E27FC236}">
                  <a16:creationId xmlns:a16="http://schemas.microsoft.com/office/drawing/2014/main" id="{B94FC67F-70D7-496B-BFA2-B2AACF2ED0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40" name="Freeform 33">
              <a:extLst>
                <a:ext uri="{FF2B5EF4-FFF2-40B4-BE49-F238E27FC236}">
                  <a16:creationId xmlns:a16="http://schemas.microsoft.com/office/drawing/2014/main" id="{761C78BD-A48E-4171-AC10-D066FDF464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41" name="Freeform 34">
              <a:extLst>
                <a:ext uri="{FF2B5EF4-FFF2-40B4-BE49-F238E27FC236}">
                  <a16:creationId xmlns:a16="http://schemas.microsoft.com/office/drawing/2014/main" id="{8DD13455-5B55-48B7-AA52-981C48B3FB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42" name="Freeform 35">
              <a:extLst>
                <a:ext uri="{FF2B5EF4-FFF2-40B4-BE49-F238E27FC236}">
                  <a16:creationId xmlns:a16="http://schemas.microsoft.com/office/drawing/2014/main" id="{8AFF35F4-12AC-44F3-AC19-88F2E3F9BE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43" name="Freeform 36">
              <a:extLst>
                <a:ext uri="{FF2B5EF4-FFF2-40B4-BE49-F238E27FC236}">
                  <a16:creationId xmlns:a16="http://schemas.microsoft.com/office/drawing/2014/main" id="{410D4BFE-B9DB-440B-BF78-21B4F317F7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44" name="Freeform 37">
              <a:extLst>
                <a:ext uri="{FF2B5EF4-FFF2-40B4-BE49-F238E27FC236}">
                  <a16:creationId xmlns:a16="http://schemas.microsoft.com/office/drawing/2014/main" id="{8F0E6EB0-F23E-4342-9FBD-3178F4B818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45" name="Freeform 38">
              <a:extLst>
                <a:ext uri="{FF2B5EF4-FFF2-40B4-BE49-F238E27FC236}">
                  <a16:creationId xmlns:a16="http://schemas.microsoft.com/office/drawing/2014/main" id="{3A4E0803-C8CF-4E6B-95EF-BBEBF237E3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47" name="Rectangle 46">
            <a:extLst>
              <a:ext uri="{FF2B5EF4-FFF2-40B4-BE49-F238E27FC236}">
                <a16:creationId xmlns:a16="http://schemas.microsoft.com/office/drawing/2014/main" id="{F6D9986E-2FC4-4377-B163-42766AD82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9" name="Freeform 6">
            <a:extLst>
              <a:ext uri="{FF2B5EF4-FFF2-40B4-BE49-F238E27FC236}">
                <a16:creationId xmlns:a16="http://schemas.microsoft.com/office/drawing/2014/main" id="{5DAD59F4-58F1-4349-B03E-23A62291C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2" name="Title 1">
            <a:extLst>
              <a:ext uri="{FF2B5EF4-FFF2-40B4-BE49-F238E27FC236}">
                <a16:creationId xmlns:a16="http://schemas.microsoft.com/office/drawing/2014/main" id="{5F32BEC9-CD49-0096-6C25-D7B3641BCF0A}"/>
              </a:ext>
            </a:extLst>
          </p:cNvPr>
          <p:cNvSpPr>
            <a:spLocks noGrp="1"/>
          </p:cNvSpPr>
          <p:nvPr>
            <p:ph type="title"/>
          </p:nvPr>
        </p:nvSpPr>
        <p:spPr>
          <a:xfrm>
            <a:off x="2262345" y="135686"/>
            <a:ext cx="8915399" cy="1162423"/>
          </a:xfrm>
        </p:spPr>
        <p:txBody>
          <a:bodyPr vert="horz" lIns="91440" tIns="45720" rIns="91440" bIns="45720" rtlCol="0" anchor="b">
            <a:normAutofit/>
          </a:bodyPr>
          <a:lstStyle/>
          <a:p>
            <a:pPr>
              <a:lnSpc>
                <a:spcPct val="90000"/>
              </a:lnSpc>
            </a:pPr>
            <a:r>
              <a:rPr lang="en-US" sz="4600" dirty="0"/>
              <a:t>Mat Foundation Option Check</a:t>
            </a:r>
          </a:p>
        </p:txBody>
      </p:sp>
      <p:pic>
        <p:nvPicPr>
          <p:cNvPr id="5" name="Picture 4">
            <a:extLst>
              <a:ext uri="{FF2B5EF4-FFF2-40B4-BE49-F238E27FC236}">
                <a16:creationId xmlns:a16="http://schemas.microsoft.com/office/drawing/2014/main" id="{C5F43B88-20C2-1B21-0B34-098C533FBF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057400" y="1520687"/>
            <a:ext cx="4975064" cy="2558739"/>
          </a:xfrm>
          <a:prstGeom prst="rect">
            <a:avLst/>
          </a:prstGeom>
          <a:noFill/>
        </p:spPr>
      </p:pic>
      <p:pic>
        <p:nvPicPr>
          <p:cNvPr id="9" name="Picture 8">
            <a:extLst>
              <a:ext uri="{FF2B5EF4-FFF2-40B4-BE49-F238E27FC236}">
                <a16:creationId xmlns:a16="http://schemas.microsoft.com/office/drawing/2014/main" id="{066DE3EB-4A25-D4BC-BF3F-0008CB27D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362234" y="1448219"/>
            <a:ext cx="4902653" cy="2586942"/>
          </a:xfrm>
          <a:prstGeom prst="rect">
            <a:avLst/>
          </a:prstGeom>
          <a:noFill/>
        </p:spPr>
      </p:pic>
      <p:pic>
        <p:nvPicPr>
          <p:cNvPr id="7" name="Picture 6">
            <a:extLst>
              <a:ext uri="{FF2B5EF4-FFF2-40B4-BE49-F238E27FC236}">
                <a16:creationId xmlns:a16="http://schemas.microsoft.com/office/drawing/2014/main" id="{713C691C-1BC8-6A8D-642C-6C72C0CCAE79}"/>
              </a:ext>
            </a:extLst>
          </p:cNvPr>
          <p:cNvPicPr>
            <a:picLocks noChangeAspect="1"/>
          </p:cNvPicPr>
          <p:nvPr/>
        </p:nvPicPr>
        <p:blipFill>
          <a:blip r:embed="rId4"/>
          <a:stretch>
            <a:fillRect/>
          </a:stretch>
        </p:blipFill>
        <p:spPr>
          <a:xfrm>
            <a:off x="7032464" y="4185271"/>
            <a:ext cx="5159535" cy="2586942"/>
          </a:xfrm>
          <a:prstGeom prst="rect">
            <a:avLst/>
          </a:prstGeom>
        </p:spPr>
      </p:pic>
      <p:pic>
        <p:nvPicPr>
          <p:cNvPr id="46" name="Picture 45">
            <a:extLst>
              <a:ext uri="{FF2B5EF4-FFF2-40B4-BE49-F238E27FC236}">
                <a16:creationId xmlns:a16="http://schemas.microsoft.com/office/drawing/2014/main" id="{0A053AB9-9256-907F-1FE2-508BD77F780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62345" y="4258776"/>
            <a:ext cx="4770119" cy="2376564"/>
          </a:xfrm>
          <a:prstGeom prst="rect">
            <a:avLst/>
          </a:prstGeom>
          <a:noFill/>
          <a:ln>
            <a:noFill/>
          </a:ln>
        </p:spPr>
      </p:pic>
    </p:spTree>
    <p:extLst>
      <p:ext uri="{BB962C8B-B14F-4D97-AF65-F5344CB8AC3E}">
        <p14:creationId xmlns:p14="http://schemas.microsoft.com/office/powerpoint/2010/main" val="427500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D7F90-0059-BEE2-2E2C-F5AD3F0A8C64}"/>
              </a:ext>
            </a:extLst>
          </p:cNvPr>
          <p:cNvSpPr>
            <a:spLocks noGrp="1"/>
          </p:cNvSpPr>
          <p:nvPr>
            <p:ph type="title"/>
          </p:nvPr>
        </p:nvSpPr>
        <p:spPr/>
        <p:txBody>
          <a:bodyPr/>
          <a:lstStyle/>
          <a:p>
            <a:r>
              <a:rPr lang="en-US" sz="3600" dirty="0"/>
              <a:t>Mat Foundation Option Check</a:t>
            </a:r>
            <a:endParaRPr lang="en-US" dirty="0"/>
          </a:p>
        </p:txBody>
      </p:sp>
      <p:pic>
        <p:nvPicPr>
          <p:cNvPr id="4" name="Content Placeholder 3">
            <a:extLst>
              <a:ext uri="{FF2B5EF4-FFF2-40B4-BE49-F238E27FC236}">
                <a16:creationId xmlns:a16="http://schemas.microsoft.com/office/drawing/2014/main" id="{B0FA2B1B-2C7F-A582-6865-AA2098FB303C}"/>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4560" y="1413412"/>
            <a:ext cx="4532258" cy="4681330"/>
          </a:xfrm>
          <a:prstGeom prst="rect">
            <a:avLst/>
          </a:prstGeom>
          <a:noFill/>
          <a:ln>
            <a:noFill/>
          </a:ln>
        </p:spPr>
      </p:pic>
      <p:pic>
        <p:nvPicPr>
          <p:cNvPr id="5" name="Picture 4">
            <a:extLst>
              <a:ext uri="{FF2B5EF4-FFF2-40B4-BE49-F238E27FC236}">
                <a16:creationId xmlns:a16="http://schemas.microsoft.com/office/drawing/2014/main" id="{68A35E25-C461-BF47-4A57-0BD65C857C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5183" y="1722285"/>
            <a:ext cx="3478695" cy="2968984"/>
          </a:xfrm>
          <a:prstGeom prst="rect">
            <a:avLst/>
          </a:prstGeom>
          <a:noFill/>
          <a:ln>
            <a:noFill/>
          </a:ln>
        </p:spPr>
      </p:pic>
      <p:pic>
        <p:nvPicPr>
          <p:cNvPr id="12" name="Picture 11">
            <a:extLst>
              <a:ext uri="{FF2B5EF4-FFF2-40B4-BE49-F238E27FC236}">
                <a16:creationId xmlns:a16="http://schemas.microsoft.com/office/drawing/2014/main" id="{A1AF6709-8AB6-00CA-9CC5-49FA91379026}"/>
              </a:ext>
            </a:extLst>
          </p:cNvPr>
          <p:cNvPicPr>
            <a:picLocks noChangeAspect="1"/>
          </p:cNvPicPr>
          <p:nvPr/>
        </p:nvPicPr>
        <p:blipFill>
          <a:blip r:embed="rId4"/>
          <a:stretch>
            <a:fillRect/>
          </a:stretch>
        </p:blipFill>
        <p:spPr>
          <a:xfrm>
            <a:off x="6214441" y="5707944"/>
            <a:ext cx="5977559" cy="1162050"/>
          </a:xfrm>
          <a:prstGeom prst="rect">
            <a:avLst/>
          </a:prstGeom>
        </p:spPr>
      </p:pic>
      <p:pic>
        <p:nvPicPr>
          <p:cNvPr id="14" name="Picture 13">
            <a:extLst>
              <a:ext uri="{FF2B5EF4-FFF2-40B4-BE49-F238E27FC236}">
                <a16:creationId xmlns:a16="http://schemas.microsoft.com/office/drawing/2014/main" id="{D57EC321-1733-0611-8873-E59CE9260079}"/>
              </a:ext>
            </a:extLst>
          </p:cNvPr>
          <p:cNvPicPr>
            <a:picLocks noChangeAspect="1"/>
          </p:cNvPicPr>
          <p:nvPr/>
        </p:nvPicPr>
        <p:blipFill>
          <a:blip r:embed="rId5"/>
          <a:stretch>
            <a:fillRect/>
          </a:stretch>
        </p:blipFill>
        <p:spPr>
          <a:xfrm>
            <a:off x="6249296" y="4953001"/>
            <a:ext cx="2552700" cy="695325"/>
          </a:xfrm>
          <a:prstGeom prst="rect">
            <a:avLst/>
          </a:prstGeom>
        </p:spPr>
      </p:pic>
    </p:spTree>
    <p:extLst>
      <p:ext uri="{BB962C8B-B14F-4D97-AF65-F5344CB8AC3E}">
        <p14:creationId xmlns:p14="http://schemas.microsoft.com/office/powerpoint/2010/main" val="1608622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84C17-B3DD-F4CB-387B-CBD11386CBB5}"/>
              </a:ext>
            </a:extLst>
          </p:cNvPr>
          <p:cNvSpPr>
            <a:spLocks noGrp="1"/>
          </p:cNvSpPr>
          <p:nvPr>
            <p:ph type="title"/>
          </p:nvPr>
        </p:nvSpPr>
        <p:spPr/>
        <p:txBody>
          <a:bodyPr/>
          <a:lstStyle/>
          <a:p>
            <a:r>
              <a:rPr lang="en-US" dirty="0"/>
              <a:t>Mat Foundation Design</a:t>
            </a:r>
          </a:p>
        </p:txBody>
      </p:sp>
      <p:pic>
        <p:nvPicPr>
          <p:cNvPr id="4" name="صورة 4" descr="Chart, surface chart&#10;&#10;Description automatically generated">
            <a:extLst>
              <a:ext uri="{FF2B5EF4-FFF2-40B4-BE49-F238E27FC236}">
                <a16:creationId xmlns:a16="http://schemas.microsoft.com/office/drawing/2014/main" id="{664F1DA7-95F4-84C1-0F25-B05C4F3D9C1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7388" y="1539875"/>
            <a:ext cx="5112502" cy="3778250"/>
          </a:xfrm>
          <a:prstGeom prst="rect">
            <a:avLst/>
          </a:prstGeom>
          <a:noFill/>
          <a:ln>
            <a:noFill/>
          </a:ln>
        </p:spPr>
      </p:pic>
      <p:pic>
        <p:nvPicPr>
          <p:cNvPr id="5" name="صورة 8">
            <a:extLst>
              <a:ext uri="{FF2B5EF4-FFF2-40B4-BE49-F238E27FC236}">
                <a16:creationId xmlns:a16="http://schemas.microsoft.com/office/drawing/2014/main" id="{5249A771-5CF2-DC7C-1C42-84278082F3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388" y="5318125"/>
            <a:ext cx="5112502" cy="506204"/>
          </a:xfrm>
          <a:prstGeom prst="rect">
            <a:avLst/>
          </a:prstGeom>
        </p:spPr>
      </p:pic>
      <p:sp>
        <p:nvSpPr>
          <p:cNvPr id="7" name="TextBox 6">
            <a:extLst>
              <a:ext uri="{FF2B5EF4-FFF2-40B4-BE49-F238E27FC236}">
                <a16:creationId xmlns:a16="http://schemas.microsoft.com/office/drawing/2014/main" id="{562C7E8E-F445-F761-40EC-C0CB87AC86C1}"/>
              </a:ext>
            </a:extLst>
          </p:cNvPr>
          <p:cNvSpPr txBox="1"/>
          <p:nvPr/>
        </p:nvSpPr>
        <p:spPr>
          <a:xfrm>
            <a:off x="-1656" y="5968974"/>
            <a:ext cx="6097656" cy="390684"/>
          </a:xfrm>
          <a:prstGeom prst="rect">
            <a:avLst/>
          </a:prstGeom>
          <a:noFill/>
        </p:spPr>
        <p:txBody>
          <a:bodyPr wrap="square">
            <a:spAutoFit/>
          </a:bodyPr>
          <a:lstStyle/>
          <a:p>
            <a:pPr marL="0" marR="0" algn="ctr">
              <a:lnSpc>
                <a:spcPct val="115000"/>
              </a:lnSpc>
              <a:spcBef>
                <a:spcPts val="0"/>
              </a:spcBef>
              <a:spcAft>
                <a:spcPts val="1000"/>
              </a:spcAft>
            </a:pP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Use 8Ꝋ18/m</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E39E9D52-58E5-6134-2CD6-B16030A0E3A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67191" y="1539875"/>
            <a:ext cx="5112502" cy="3627120"/>
          </a:xfrm>
          <a:prstGeom prst="rect">
            <a:avLst/>
          </a:prstGeom>
          <a:noFill/>
          <a:ln>
            <a:noFill/>
          </a:ln>
        </p:spPr>
      </p:pic>
      <p:pic>
        <p:nvPicPr>
          <p:cNvPr id="9" name="صورة 9" descr="Table&#10;&#10;Description automatically generated">
            <a:extLst>
              <a:ext uri="{FF2B5EF4-FFF2-40B4-BE49-F238E27FC236}">
                <a16:creationId xmlns:a16="http://schemas.microsoft.com/office/drawing/2014/main" id="{C292D876-2680-1844-1683-3B175F1A4C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7191" y="5166995"/>
            <a:ext cx="5112502" cy="657334"/>
          </a:xfrm>
          <a:prstGeom prst="rect">
            <a:avLst/>
          </a:prstGeom>
        </p:spPr>
      </p:pic>
      <p:sp>
        <p:nvSpPr>
          <p:cNvPr id="11" name="TextBox 10">
            <a:extLst>
              <a:ext uri="{FF2B5EF4-FFF2-40B4-BE49-F238E27FC236}">
                <a16:creationId xmlns:a16="http://schemas.microsoft.com/office/drawing/2014/main" id="{CADE1E79-2A1F-D2DE-958E-B45C6DDF14A4}"/>
              </a:ext>
            </a:extLst>
          </p:cNvPr>
          <p:cNvSpPr txBox="1"/>
          <p:nvPr/>
        </p:nvSpPr>
        <p:spPr>
          <a:xfrm>
            <a:off x="5924810" y="5947566"/>
            <a:ext cx="6097656" cy="390684"/>
          </a:xfrm>
          <a:prstGeom prst="rect">
            <a:avLst/>
          </a:prstGeom>
          <a:noFill/>
        </p:spPr>
        <p:txBody>
          <a:bodyPr wrap="square">
            <a:spAutoFit/>
          </a:bodyPr>
          <a:lstStyle/>
          <a:p>
            <a:pPr marL="0" marR="0" algn="ctr">
              <a:lnSpc>
                <a:spcPct val="115000"/>
              </a:lnSpc>
              <a:spcBef>
                <a:spcPts val="0"/>
              </a:spcBef>
              <a:spcAft>
                <a:spcPts val="1000"/>
              </a:spcAft>
            </a:pP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Use 1Ꝋ8/250 mm</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59289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B016C-FD17-91CC-D9A8-29AC4C266541}"/>
              </a:ext>
            </a:extLst>
          </p:cNvPr>
          <p:cNvSpPr>
            <a:spLocks noGrp="1"/>
          </p:cNvSpPr>
          <p:nvPr>
            <p:ph type="title"/>
          </p:nvPr>
        </p:nvSpPr>
        <p:spPr/>
        <p:txBody>
          <a:bodyPr/>
          <a:lstStyle/>
          <a:p>
            <a:r>
              <a:rPr lang="en-US" dirty="0"/>
              <a:t>Quantity Take-Off for Foundation</a:t>
            </a:r>
            <a:br>
              <a:rPr lang="en-US" dirty="0"/>
            </a:br>
            <a:r>
              <a:rPr lang="en-US" dirty="0"/>
              <a:t>(Concrete and Steel)</a:t>
            </a:r>
          </a:p>
        </p:txBody>
      </p:sp>
      <p:sp>
        <p:nvSpPr>
          <p:cNvPr id="3" name="Content Placeholder 2">
            <a:extLst>
              <a:ext uri="{FF2B5EF4-FFF2-40B4-BE49-F238E27FC236}">
                <a16:creationId xmlns:a16="http://schemas.microsoft.com/office/drawing/2014/main" id="{7F411852-E54F-FC0E-233C-47F88771694B}"/>
              </a:ext>
            </a:extLst>
          </p:cNvPr>
          <p:cNvSpPr>
            <a:spLocks noGrp="1"/>
          </p:cNvSpPr>
          <p:nvPr>
            <p:ph idx="1"/>
          </p:nvPr>
        </p:nvSpPr>
        <p:spPr>
          <a:xfrm>
            <a:off x="507689" y="2292626"/>
            <a:ext cx="11176621" cy="3777622"/>
          </a:xfrm>
        </p:spPr>
        <p:txBody>
          <a:bodyPr>
            <a:normAutofit/>
          </a:bodyPr>
          <a:lstStyle/>
          <a:p>
            <a:r>
              <a:rPr lang="en-US" sz="2400" b="1" dirty="0"/>
              <a:t>Concrete Quantity</a:t>
            </a:r>
          </a:p>
          <a:p>
            <a:endParaRPr lang="en-US" sz="2400" b="1" dirty="0"/>
          </a:p>
          <a:p>
            <a:pPr marL="0" marR="0" indent="0" algn="just">
              <a:lnSpc>
                <a:spcPct val="115000"/>
              </a:lnSpc>
              <a:spcBef>
                <a:spcPts val="0"/>
              </a:spcBef>
              <a:spcAft>
                <a:spcPts val="1000"/>
              </a:spcAft>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entered and obtained data in and from software shows that the plan area is equal to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881.24</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m</a:t>
            </a:r>
            <a:r>
              <a:rPr lang="en-US" sz="1800" baseline="30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a thickness of 0.7m, henceforth, the total concrete quantity is =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616.87</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m</a:t>
            </a:r>
            <a:r>
              <a:rPr lang="en-US" sz="1800" baseline="30000" dirty="0">
                <a:effectLst/>
                <a:latin typeface="Times New Roman" panose="02020603050405020304" pitchFamily="18" charset="0"/>
                <a:ea typeface="Calibri" panose="020F0502020204030204" pitchFamily="34" charset="0"/>
                <a:cs typeface="Times New Roman" panose="02020603050405020304" pitchFamily="18" charset="0"/>
              </a:rPr>
              <a:t>3</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t>
            </a:r>
          </a:p>
          <a:p>
            <a:pPr marL="0" marR="0" indent="0" algn="just">
              <a:lnSpc>
                <a:spcPct val="115000"/>
              </a:lnSpc>
              <a:spcBef>
                <a:spcPts val="0"/>
              </a:spcBef>
              <a:spcAft>
                <a:spcPts val="1000"/>
              </a:spcAft>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For wastage considerations the preceding value is multiplied by 1.073, so the adopted quantity is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662</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m</a:t>
            </a:r>
            <a:r>
              <a:rPr lang="en-US" sz="1800" baseline="30000" dirty="0">
                <a:effectLst/>
                <a:latin typeface="Times New Roman" panose="02020603050405020304" pitchFamily="18" charset="0"/>
                <a:ea typeface="Calibri" panose="020F0502020204030204" pitchFamily="34" charset="0"/>
                <a:cs typeface="Times New Roman" panose="02020603050405020304" pitchFamily="18" charset="0"/>
              </a:rPr>
              <a:t>3</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of ready-mix concrete</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sz="2400" b="1" dirty="0"/>
          </a:p>
        </p:txBody>
      </p:sp>
    </p:spTree>
    <p:extLst>
      <p:ext uri="{BB962C8B-B14F-4D97-AF65-F5344CB8AC3E}">
        <p14:creationId xmlns:p14="http://schemas.microsoft.com/office/powerpoint/2010/main" val="3534800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141E36-3C07-E812-B98B-40C3C7E219FD}"/>
              </a:ext>
            </a:extLst>
          </p:cNvPr>
          <p:cNvSpPr>
            <a:spLocks noGrp="1"/>
          </p:cNvSpPr>
          <p:nvPr>
            <p:ph idx="1"/>
          </p:nvPr>
        </p:nvSpPr>
        <p:spPr>
          <a:xfrm>
            <a:off x="626165" y="1815548"/>
            <a:ext cx="11146803" cy="4237382"/>
          </a:xfrm>
        </p:spPr>
        <p:txBody>
          <a:bodyPr>
            <a:normAutofit/>
          </a:bodyPr>
          <a:lstStyle/>
          <a:p>
            <a:r>
              <a:rPr lang="en-US" b="1" dirty="0"/>
              <a:t>Steel Quantity</a:t>
            </a:r>
          </a:p>
          <a:p>
            <a:endParaRPr lang="en-US" b="1" dirty="0"/>
          </a:p>
          <a:p>
            <a:pPr marL="0" marR="0" indent="0" algn="just">
              <a:lnSpc>
                <a:spcPct val="115000"/>
              </a:lnSpc>
              <a:spcBef>
                <a:spcPts val="0"/>
              </a:spcBef>
              <a:spcAft>
                <a:spcPts val="10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According to SAFE reinforcing results, the required area of steel for one meter width of footing is 2005 mm</a:t>
            </a:r>
            <a:r>
              <a:rPr lang="en-US" sz="1800" baseline="30000" dirty="0">
                <a:effectLst/>
                <a:latin typeface="Times New Roman" panose="02020603050405020304" pitchFamily="18" charset="0"/>
                <a:ea typeface="Calibri" panose="020F0502020204030204" pitchFamily="34" charset="0"/>
                <a:cs typeface="Arial" panose="020B0604020202020204" pitchFamily="34" charset="0"/>
              </a:rPr>
              <a:t>2</a:t>
            </a:r>
            <a:r>
              <a:rPr lang="en-US" sz="1800" dirty="0">
                <a:effectLst/>
                <a:latin typeface="Times New Roman" panose="02020603050405020304" pitchFamily="18" charset="0"/>
                <a:ea typeface="Calibri" panose="020F0502020204030204" pitchFamily="34" charset="0"/>
                <a:cs typeface="Arial" panose="020B0604020202020204" pitchFamily="34" charset="0"/>
              </a:rPr>
              <a:t>, therefore 8 bars of 18 mm in diameter with a spacing of 10cm is selected, these results are applied for both directions X and Y based on the maximum moment value.</a:t>
            </a:r>
          </a:p>
          <a:p>
            <a:pPr marL="0" marR="0" indent="0" algn="just">
              <a:lnSpc>
                <a:spcPct val="115000"/>
              </a:lnSpc>
              <a:spcBef>
                <a:spcPts val="0"/>
              </a:spcBef>
              <a:spcAft>
                <a:spcPts val="1000"/>
              </a:spcAft>
              <a:buNone/>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en-US" sz="1800" dirty="0">
                <a:effectLst/>
                <a:latin typeface="Times New Roman" panose="02020603050405020304" pitchFamily="18" charset="0"/>
                <a:ea typeface="Calibri" panose="020F0502020204030204" pitchFamily="34" charset="0"/>
              </a:rPr>
              <a:t>To estimate steel quantity in Tons, the total number of bars, its length and its density per meter are required. Assuming that bars of 10 meters in length to be used, accordingly:</a:t>
            </a:r>
          </a:p>
          <a:p>
            <a:pPr marL="0" indent="0">
              <a:buNone/>
            </a:pPr>
            <a:endParaRPr lang="en-US" b="1" dirty="0"/>
          </a:p>
          <a:p>
            <a:endParaRPr lang="en-US" b="1" dirty="0"/>
          </a:p>
        </p:txBody>
      </p:sp>
      <p:sp>
        <p:nvSpPr>
          <p:cNvPr id="4" name="Title 1">
            <a:extLst>
              <a:ext uri="{FF2B5EF4-FFF2-40B4-BE49-F238E27FC236}">
                <a16:creationId xmlns:a16="http://schemas.microsoft.com/office/drawing/2014/main" id="{64FB8762-D7DE-99DD-7050-D588C8C1024F}"/>
              </a:ext>
            </a:extLst>
          </p:cNvPr>
          <p:cNvSpPr>
            <a:spLocks noGrp="1"/>
          </p:cNvSpPr>
          <p:nvPr>
            <p:ph type="title"/>
          </p:nvPr>
        </p:nvSpPr>
        <p:spPr>
          <a:xfrm>
            <a:off x="2592388" y="623888"/>
            <a:ext cx="8912225" cy="1281112"/>
          </a:xfrm>
        </p:spPr>
        <p:txBody>
          <a:bodyPr/>
          <a:lstStyle/>
          <a:p>
            <a:r>
              <a:rPr lang="en-US" dirty="0"/>
              <a:t>Quantity Take-Off for Foundation</a:t>
            </a:r>
            <a:br>
              <a:rPr lang="en-US" dirty="0"/>
            </a:br>
            <a:r>
              <a:rPr lang="en-US" dirty="0"/>
              <a:t>(Concrete and Steel)</a:t>
            </a:r>
          </a:p>
        </p:txBody>
      </p:sp>
    </p:spTree>
    <p:extLst>
      <p:ext uri="{BB962C8B-B14F-4D97-AF65-F5344CB8AC3E}">
        <p14:creationId xmlns:p14="http://schemas.microsoft.com/office/powerpoint/2010/main" val="318986006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65</TotalTime>
  <Words>895</Words>
  <Application>Microsoft Office PowerPoint</Application>
  <PresentationFormat>Widescreen</PresentationFormat>
  <Paragraphs>120</Paragraphs>
  <Slides>15</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Albertus Extra Bold</vt:lpstr>
      <vt:lpstr>Arial</vt:lpstr>
      <vt:lpstr>Calibri</vt:lpstr>
      <vt:lpstr>Cambria Math</vt:lpstr>
      <vt:lpstr>Century Gothic</vt:lpstr>
      <vt:lpstr>Times New Roman</vt:lpstr>
      <vt:lpstr>Wingdings</vt:lpstr>
      <vt:lpstr>Wingdings 3</vt:lpstr>
      <vt:lpstr>Wisp</vt:lpstr>
      <vt:lpstr> Foundation System Analysis and Design of Alawneh Building           </vt:lpstr>
      <vt:lpstr>Presentation Outline </vt:lpstr>
      <vt:lpstr>Introduction</vt:lpstr>
      <vt:lpstr>Single Footing Option Check</vt:lpstr>
      <vt:lpstr>Mat Foundation Option Check</vt:lpstr>
      <vt:lpstr>Mat Foundation Option Check</vt:lpstr>
      <vt:lpstr>Mat Foundation Design</vt:lpstr>
      <vt:lpstr>Quantity Take-Off for Foundation (Concrete and Steel)</vt:lpstr>
      <vt:lpstr>Quantity Take-Off for Foundation (Concrete and Steel)</vt:lpstr>
      <vt:lpstr>Quantity Take-Off for Foundation Flexural Reinforcement:-</vt:lpstr>
      <vt:lpstr>Quantity Take-Off for Foundation Shear Reinforcement:-</vt:lpstr>
      <vt:lpstr>Quantity Take-Off for Foundation</vt:lpstr>
      <vt:lpstr>Settlement Check</vt:lpstr>
      <vt:lpstr>Settlement Check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Structural Design of AL-Rehana Building           </dc:title>
  <dc:creator>PC</dc:creator>
  <cp:lastModifiedBy>PC</cp:lastModifiedBy>
  <cp:revision>3</cp:revision>
  <dcterms:created xsi:type="dcterms:W3CDTF">2022-05-30T15:06:50Z</dcterms:created>
  <dcterms:modified xsi:type="dcterms:W3CDTF">2022-05-31T12:47:56Z</dcterms:modified>
</cp:coreProperties>
</file>