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3"/>
  </p:notesMasterIdLst>
  <p:sldIdLst>
    <p:sldId id="256" r:id="rId2"/>
    <p:sldId id="257" r:id="rId3"/>
    <p:sldId id="264" r:id="rId4"/>
    <p:sldId id="258" r:id="rId5"/>
    <p:sldId id="259" r:id="rId6"/>
    <p:sldId id="260" r:id="rId7"/>
    <p:sldId id="275" r:id="rId8"/>
    <p:sldId id="276" r:id="rId9"/>
    <p:sldId id="277" r:id="rId10"/>
    <p:sldId id="265" r:id="rId11"/>
    <p:sldId id="261" r:id="rId12"/>
    <p:sldId id="262" r:id="rId13"/>
    <p:sldId id="263" r:id="rId14"/>
    <p:sldId id="266" r:id="rId15"/>
    <p:sldId id="267" r:id="rId16"/>
    <p:sldId id="268" r:id="rId17"/>
    <p:sldId id="269" r:id="rId18"/>
    <p:sldId id="270" r:id="rId19"/>
    <p:sldId id="271" r:id="rId20"/>
    <p:sldId id="278" r:id="rId21"/>
    <p:sldId id="280" r:id="rId22"/>
    <p:sldId id="282" r:id="rId23"/>
    <p:sldId id="294" r:id="rId24"/>
    <p:sldId id="295" r:id="rId25"/>
    <p:sldId id="296" r:id="rId26"/>
    <p:sldId id="289" r:id="rId27"/>
    <p:sldId id="290" r:id="rId28"/>
    <p:sldId id="291" r:id="rId29"/>
    <p:sldId id="292" r:id="rId30"/>
    <p:sldId id="293" r:id="rId31"/>
    <p:sldId id="288" r:id="rId32"/>
    <p:sldId id="283" r:id="rId33"/>
    <p:sldId id="284" r:id="rId34"/>
    <p:sldId id="285" r:id="rId35"/>
    <p:sldId id="286" r:id="rId36"/>
    <p:sldId id="287" r:id="rId37"/>
    <p:sldId id="281" r:id="rId38"/>
    <p:sldId id="301" r:id="rId39"/>
    <p:sldId id="302" r:id="rId40"/>
    <p:sldId id="299" r:id="rId41"/>
    <p:sldId id="30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71" autoAdjust="0"/>
  </p:normalViewPr>
  <p:slideViewPr>
    <p:cSldViewPr>
      <p:cViewPr>
        <p:scale>
          <a:sx n="66" d="100"/>
          <a:sy n="66" d="100"/>
        </p:scale>
        <p:origin x="-1284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7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zzam\Desktop\GP\PR%20sheet%20for%20site%20final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GP\PR%20sheet%20for%20site%20final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GP\PR%20sheet%20for%20site%20fi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c:rich>
      </c:tx>
      <c:layout>
        <c:manualLayout>
          <c:xMode val="edge"/>
          <c:yMode val="edge"/>
          <c:x val="7.6380976750136664E-2"/>
          <c:y val="4.71014492753623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609913342612912"/>
          <c:y val="0.11735002719254688"/>
          <c:w val="0.86827454309012542"/>
          <c:h val="0.63563287697145965"/>
        </c:manualLayout>
      </c:layout>
      <c:scatterChart>
        <c:scatterStyle val="smoothMarker"/>
        <c:varyColors val="0"/>
        <c:ser>
          <c:idx val="1"/>
          <c:order val="0"/>
          <c:tx>
            <c:v>pile reinforcement</c:v>
          </c:tx>
          <c:xVal>
            <c:numRef>
              <c:f>steel!$Q$134:$Q$138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steel!$P$134:$P$138</c:f>
              <c:numCache>
                <c:formatCode>General</c:formatCode>
                <c:ptCount val="5"/>
                <c:pt idx="0">
                  <c:v>4.5200000000000004E-2</c:v>
                </c:pt>
                <c:pt idx="1">
                  <c:v>4.9833333333333334E-2</c:v>
                </c:pt>
                <c:pt idx="2">
                  <c:v>4.066666666666667E-2</c:v>
                </c:pt>
                <c:pt idx="3">
                  <c:v>4.9799999999999997E-2</c:v>
                </c:pt>
                <c:pt idx="4">
                  <c:v>6.1249999999999999E-2</c:v>
                </c:pt>
              </c:numCache>
            </c:numRef>
          </c:yVal>
          <c:smooth val="1"/>
        </c:ser>
        <c:ser>
          <c:idx val="2"/>
          <c:order val="1"/>
          <c:tx>
            <c:v>wall reinforcement</c:v>
          </c:tx>
          <c:xVal>
            <c:numRef>
              <c:f>steel!$Q$103:$Q$108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steel!$P$103:$P$108</c:f>
              <c:numCache>
                <c:formatCode>General</c:formatCode>
                <c:ptCount val="6"/>
                <c:pt idx="0">
                  <c:v>3.15E-2</c:v>
                </c:pt>
                <c:pt idx="1">
                  <c:v>4.7333333333333331E-2</c:v>
                </c:pt>
                <c:pt idx="2">
                  <c:v>6.1375000000000006E-2</c:v>
                </c:pt>
                <c:pt idx="3">
                  <c:v>6.7600000000000007E-2</c:v>
                </c:pt>
                <c:pt idx="4">
                  <c:v>4.7199999999999999E-2</c:v>
                </c:pt>
                <c:pt idx="5">
                  <c:v>5.525E-2</c:v>
                </c:pt>
              </c:numCache>
            </c:numRef>
          </c:yVal>
          <c:smooth val="1"/>
        </c:ser>
        <c:ser>
          <c:idx val="3"/>
          <c:order val="2"/>
          <c:tx>
            <c:v>mat reinforcement</c:v>
          </c:tx>
          <c:xVal>
            <c:numRef>
              <c:f>steel!$Q$72:$Q$80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15</c:v>
                </c:pt>
              </c:numCache>
            </c:numRef>
          </c:xVal>
          <c:yVal>
            <c:numRef>
              <c:f>steel!$P$72:$P$80</c:f>
              <c:numCache>
                <c:formatCode>General</c:formatCode>
                <c:ptCount val="9"/>
                <c:pt idx="0">
                  <c:v>5.9499999999999997E-2</c:v>
                </c:pt>
                <c:pt idx="1">
                  <c:v>7.4399999999999994E-2</c:v>
                </c:pt>
                <c:pt idx="2">
                  <c:v>7.1800000000000003E-2</c:v>
                </c:pt>
                <c:pt idx="3">
                  <c:v>8.4400000000000003E-2</c:v>
                </c:pt>
                <c:pt idx="4">
                  <c:v>6.6250000000000003E-2</c:v>
                </c:pt>
                <c:pt idx="5">
                  <c:v>5.0499999999999996E-2</c:v>
                </c:pt>
                <c:pt idx="6">
                  <c:v>0.04</c:v>
                </c:pt>
                <c:pt idx="7">
                  <c:v>5.6000000000000001E-2</c:v>
                </c:pt>
                <c:pt idx="8">
                  <c:v>5.1999999999999998E-2</c:v>
                </c:pt>
              </c:numCache>
            </c:numRef>
          </c:yVal>
          <c:smooth val="1"/>
        </c:ser>
        <c:ser>
          <c:idx val="4"/>
          <c:order val="3"/>
          <c:tx>
            <c:v>strip reinforcement</c:v>
          </c:tx>
          <c:xVal>
            <c:numRef>
              <c:f>steel!$Q$42:$Q$49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steel!$P$42:$P$49</c:f>
              <c:numCache>
                <c:formatCode>General</c:formatCode>
                <c:ptCount val="8"/>
                <c:pt idx="0">
                  <c:v>3.2500000000000001E-2</c:v>
                </c:pt>
                <c:pt idx="1">
                  <c:v>4.0500000000000001E-2</c:v>
                </c:pt>
                <c:pt idx="2">
                  <c:v>4.1749999999999995E-2</c:v>
                </c:pt>
                <c:pt idx="3">
                  <c:v>4.4249999999999998E-2</c:v>
                </c:pt>
                <c:pt idx="4">
                  <c:v>3.95E-2</c:v>
                </c:pt>
                <c:pt idx="5">
                  <c:v>3.1800000000000002E-2</c:v>
                </c:pt>
                <c:pt idx="6">
                  <c:v>3.2000000000000001E-2</c:v>
                </c:pt>
                <c:pt idx="7">
                  <c:v>5.6000000000000001E-2</c:v>
                </c:pt>
              </c:numCache>
            </c:numRef>
          </c:yVal>
          <c:smooth val="1"/>
        </c:ser>
        <c:ser>
          <c:idx val="5"/>
          <c:order val="4"/>
          <c:tx>
            <c:v>isolated&amp;combined reinforcement</c:v>
          </c:tx>
          <c:xVal>
            <c:numRef>
              <c:f>steel!$Q$10:$Q$17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steel!$R$10:$R$17</c:f>
              <c:numCache>
                <c:formatCode>General</c:formatCode>
                <c:ptCount val="8"/>
                <c:pt idx="0">
                  <c:v>8.7999999999999995E-2</c:v>
                </c:pt>
                <c:pt idx="1">
                  <c:v>4.3799999999999999E-2</c:v>
                </c:pt>
                <c:pt idx="2">
                  <c:v>5.7249999999999995E-2</c:v>
                </c:pt>
                <c:pt idx="3">
                  <c:v>5.9800000000000006E-2</c:v>
                </c:pt>
                <c:pt idx="4">
                  <c:v>3.8500000000000006E-2</c:v>
                </c:pt>
                <c:pt idx="5">
                  <c:v>3.5999999999999997E-2</c:v>
                </c:pt>
                <c:pt idx="6">
                  <c:v>3.2000000000000001E-2</c:v>
                </c:pt>
                <c:pt idx="7">
                  <c:v>4.6333333333333337E-2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018688"/>
        <c:axId val="40020608"/>
      </c:scatterChart>
      <c:valAx>
        <c:axId val="40018688"/>
        <c:scaling>
          <c:orientation val="minMax"/>
          <c:max val="1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Crew size (workers)</a:t>
                </a:r>
              </a:p>
            </c:rich>
          </c:tx>
          <c:layout>
            <c:manualLayout>
              <c:xMode val="edge"/>
              <c:yMode val="edge"/>
              <c:x val="0.3388968624121394"/>
              <c:y val="0.8162010726920004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40020608"/>
        <c:crosses val="autoZero"/>
        <c:crossBetween val="midCat"/>
      </c:valAx>
      <c:valAx>
        <c:axId val="40020608"/>
        <c:scaling>
          <c:orientation val="minMax"/>
          <c:max val="9.0000000000000024E-2"/>
          <c:min val="2.0000000000000004E-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Productivity rate (Ton/day)</a:t>
                </a:r>
              </a:p>
            </c:rich>
          </c:tx>
          <c:layout>
            <c:manualLayout>
              <c:xMode val="edge"/>
              <c:yMode val="edge"/>
              <c:x val="6.131059437987591E-3"/>
              <c:y val="0.2092982230604064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40018688"/>
        <c:crosses val="autoZero"/>
        <c:crossBetween val="midCat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"/>
          <c:y val="0.85986249001483506"/>
          <c:w val="0.9506161700733724"/>
          <c:h val="0.14013761793289353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Mean Block Size Productivity</a:t>
            </a:r>
          </a:p>
          <a:p>
            <a:pPr>
              <a:defRPr/>
            </a:pPr>
            <a:endParaRPr lang="en-US"/>
          </a:p>
        </c:rich>
      </c:tx>
      <c:layout>
        <c:manualLayout>
          <c:xMode val="edge"/>
          <c:yMode val="edge"/>
          <c:x val="0.31571054126535325"/>
          <c:y val="1.6783440682802009E-5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862340547023267"/>
          <c:y val="2.6652262032334711E-2"/>
          <c:w val="0.75336158037981971"/>
          <c:h val="0.7688238691612016"/>
        </c:manualLayout>
      </c:layout>
      <c:barChart>
        <c:barDir val="col"/>
        <c:grouping val="clustered"/>
        <c:varyColors val="0"/>
        <c:ser>
          <c:idx val="0"/>
          <c:order val="0"/>
          <c:spPr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Blocks!$Q$9:$Q$11</c:f>
              <c:strCache>
                <c:ptCount val="3"/>
                <c:pt idx="0">
                  <c:v>10 cm</c:v>
                </c:pt>
                <c:pt idx="1">
                  <c:v>15 cm</c:v>
                </c:pt>
                <c:pt idx="2">
                  <c:v>20 cm</c:v>
                </c:pt>
              </c:strCache>
            </c:strRef>
          </c:cat>
          <c:val>
            <c:numRef>
              <c:f>Blocks!$R$9:$R$11</c:f>
              <c:numCache>
                <c:formatCode>General</c:formatCode>
                <c:ptCount val="3"/>
                <c:pt idx="0">
                  <c:v>27.5</c:v>
                </c:pt>
                <c:pt idx="1">
                  <c:v>25</c:v>
                </c:pt>
                <c:pt idx="2">
                  <c:v>21.1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327616"/>
        <c:axId val="37329536"/>
      </c:barChart>
      <c:catAx>
        <c:axId val="373276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Block size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7329536"/>
        <c:crosses val="autoZero"/>
        <c:auto val="1"/>
        <c:lblAlgn val="ctr"/>
        <c:lblOffset val="100"/>
        <c:noMultiLvlLbl val="0"/>
      </c:catAx>
      <c:valAx>
        <c:axId val="37329536"/>
        <c:scaling>
          <c:orientation val="minMax"/>
          <c:max val="3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 (SM/day)</a:t>
                </a:r>
              </a:p>
              <a:p>
                <a:pPr>
                  <a:defRPr/>
                </a:pP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7327616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productivity rate of JCB for different soil types</a:t>
            </a:r>
          </a:p>
          <a:p>
            <a:pPr>
              <a:defRPr/>
            </a:pPr>
            <a:endParaRPr lang="en-US"/>
          </a:p>
        </c:rich>
      </c:tx>
      <c:layout>
        <c:manualLayout>
          <c:xMode val="edge"/>
          <c:yMode val="edge"/>
          <c:x val="0.14898324282126402"/>
          <c:y val="2.613166504871822E-3"/>
        </c:manualLayout>
      </c:layout>
      <c:overlay val="1"/>
      <c:spPr>
        <a:ln>
          <a:solidFill>
            <a:schemeClr val="bg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8095484514726409"/>
          <c:y val="0.12756221910617338"/>
          <c:w val="0.70038407468195762"/>
          <c:h val="0.6591251093613298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1"/>
              <c:layout>
                <c:manualLayout>
                  <c:x val="0"/>
                  <c:y val="1.2794057647135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'earth work'!$G$26:$G$28</c:f>
              <c:strCache>
                <c:ptCount val="3"/>
                <c:pt idx="0">
                  <c:v>rock</c:v>
                </c:pt>
                <c:pt idx="1">
                  <c:v>clay</c:v>
                </c:pt>
                <c:pt idx="2">
                  <c:v>lime</c:v>
                </c:pt>
              </c:strCache>
            </c:strRef>
          </c:cat>
          <c:val>
            <c:numRef>
              <c:f>'earth work'!$H$26:$H$28</c:f>
              <c:numCache>
                <c:formatCode>General</c:formatCode>
                <c:ptCount val="3"/>
                <c:pt idx="0">
                  <c:v>55</c:v>
                </c:pt>
                <c:pt idx="1">
                  <c:v>134</c:v>
                </c:pt>
                <c:pt idx="2">
                  <c:v>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312832"/>
        <c:axId val="40314752"/>
      </c:barChart>
      <c:catAx>
        <c:axId val="40312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soil type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40314752"/>
        <c:crosses val="autoZero"/>
        <c:auto val="1"/>
        <c:lblAlgn val="ctr"/>
        <c:lblOffset val="100"/>
        <c:noMultiLvlLbl val="0"/>
      </c:catAx>
      <c:valAx>
        <c:axId val="403147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loading rate (CM/10hours)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0312832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0.90432</cdr:y>
    </cdr:from>
    <cdr:to>
      <cdr:x>0.83999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3105756"/>
          <a:ext cx="4545555" cy="328560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0.01071</cdr:x>
      <cdr:y>0.9163</cdr:y>
    </cdr:from>
    <cdr:to>
      <cdr:x>0.95998</cdr:x>
      <cdr:y>1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50800" y="3039665"/>
          <a:ext cx="4503420" cy="259160"/>
        </a:xfrm>
        <a:prstGeom xmlns:a="http://schemas.openxmlformats.org/drawingml/2006/main" prst="rect">
          <a:avLst/>
        </a:prstGeom>
      </cdr:spPr>
    </cdr:sp>
  </cdr:relSizeAnchor>
  <cdr:relSizeAnchor xmlns:cdr="http://schemas.openxmlformats.org/drawingml/2006/chartDrawing">
    <cdr:from>
      <cdr:x>0.01025</cdr:x>
      <cdr:y>0.87431</cdr:y>
    </cdr:from>
    <cdr:to>
      <cdr:x>0.91925</cdr:x>
      <cdr:y>0.94886</cdr:y>
    </cdr:to>
    <cdr:sp macro="" textlink="">
      <cdr:nvSpPr>
        <cdr:cNvPr id="3" name="Text Box 1"/>
        <cdr:cNvSpPr txBox="1"/>
      </cdr:nvSpPr>
      <cdr:spPr>
        <a:xfrm xmlns:a="http://schemas.openxmlformats.org/drawingml/2006/main">
          <a:off x="50800" y="3039665"/>
          <a:ext cx="4503420" cy="259160"/>
        </a:xfrm>
        <a:prstGeom xmlns:a="http://schemas.openxmlformats.org/drawingml/2006/main" prst="rect">
          <a:avLst/>
        </a:prstGeom>
      </cdr:spPr>
    </cdr:sp>
  </cdr:relSizeAnchor>
  <cdr:relSizeAnchor xmlns:cdr="http://schemas.openxmlformats.org/drawingml/2006/chartDrawing">
    <cdr:from>
      <cdr:x>0</cdr:x>
      <cdr:y>0.91407</cdr:y>
    </cdr:from>
    <cdr:to>
      <cdr:x>0.88477</cdr:x>
      <cdr:y>1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-1339702" y="3178117"/>
          <a:ext cx="4383404" cy="29873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5F6BB-A6EA-461C-99AB-B8C237F72129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C5310-C27C-4B49-81E9-CFE7323B1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496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nfor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C5310-C27C-4B49-81E9-CFE7323B144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20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C5310-C27C-4B49-81E9-CFE7323B144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11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>
                <a:tint val="80000"/>
                <a:satMod val="250000"/>
              </a:schemeClr>
            </a:gs>
            <a:gs pos="53000">
              <a:schemeClr val="bg1">
                <a:tint val="90000"/>
                <a:shade val="90000"/>
                <a:satMod val="200000"/>
              </a:schemeClr>
            </a:gs>
            <a:gs pos="76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2834E6B-A60A-4E4B-9CC6-55E6AA03B926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45EC22E-9425-41B6-B9C3-0BEE189F754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36286"/>
            <a:ext cx="9144000" cy="1636486"/>
          </a:xfrm>
        </p:spPr>
        <p:txBody>
          <a:bodyPr/>
          <a:lstStyle/>
          <a:p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 </a:t>
            </a:r>
            <a:r>
              <a:rPr lang="en-US" sz="3200" b="1" dirty="0"/>
              <a:t>Measuring Palestinian labors </a:t>
            </a:r>
            <a:r>
              <a:rPr lang="en-US" sz="3200" b="1" dirty="0" smtClean="0"/>
              <a:t>productivity Rates for Block, Steel and excavation works 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14600"/>
            <a:ext cx="9144000" cy="3962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Supervisor:</a:t>
            </a:r>
          </a:p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Luay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Dwaikat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060575" indent="-1654175">
              <a:tabLst>
                <a:tab pos="2119313" algn="l"/>
                <a:tab pos="2293938" algn="l"/>
              </a:tabLst>
            </a:pPr>
            <a:endParaRPr lang="en-US" dirty="0" smtClean="0">
              <a:solidFill>
                <a:schemeClr val="tx1"/>
              </a:solidFill>
            </a:endParaRPr>
          </a:p>
          <a:p>
            <a:pPr marL="2060575" indent="-1654175">
              <a:tabLst>
                <a:tab pos="2119313" algn="l"/>
                <a:tab pos="22939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Prepared by: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Abdul-</a:t>
            </a:r>
            <a:r>
              <a:rPr 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Wahab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Al-</a:t>
            </a:r>
            <a:r>
              <a:rPr lang="en-US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Madani</a:t>
            </a:r>
            <a:endPara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Azzam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Abu </a:t>
            </a:r>
            <a:r>
              <a:rPr 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Jalbosh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Khalil Al </a:t>
            </a:r>
            <a:r>
              <a:rPr 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Masri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Mohammed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Fares</a:t>
            </a:r>
          </a:p>
          <a:p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7663">
              <a:tabLst>
                <a:tab pos="2119313" algn="l"/>
                <a:tab pos="3309938" algn="l"/>
              </a:tabLst>
            </a:pPr>
            <a:endPara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768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anchor="ctr"/>
          <a:lstStyle/>
          <a:p>
            <a:r>
              <a:rPr lang="en-US" dirty="0"/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308798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1600200"/>
          </a:xfrm>
        </p:spPr>
        <p:txBody>
          <a:bodyPr anchor="t"/>
          <a:lstStyle/>
          <a:p>
            <a:pPr marL="290513" algn="l">
              <a:lnSpc>
                <a:spcPct val="100000"/>
              </a:lnSpc>
            </a:pP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Data </a:t>
            </a:r>
            <a:r>
              <a:rPr lang="en-US" sz="3200" b="1" dirty="0">
                <a:solidFill>
                  <a:schemeClr val="tx1"/>
                </a:solidFill>
              </a:rPr>
              <a:t>collection: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3400" dirty="0">
              <a:solidFill>
                <a:schemeClr val="tx1"/>
              </a:solidFill>
            </a:endParaRPr>
          </a:p>
          <a:p>
            <a:pPr marL="290513" indent="0" algn="just">
              <a:lnSpc>
                <a:spcPct val="160000"/>
              </a:lnSpc>
              <a:buNone/>
            </a:pPr>
            <a:r>
              <a:rPr lang="en-US" sz="3400" dirty="0">
                <a:solidFill>
                  <a:schemeClr val="tx1"/>
                </a:solidFill>
              </a:rPr>
              <a:t>The data </a:t>
            </a:r>
            <a:r>
              <a:rPr lang="en-US" sz="3400" dirty="0" smtClean="0">
                <a:solidFill>
                  <a:schemeClr val="tx1"/>
                </a:solidFill>
              </a:rPr>
              <a:t>was collected </a:t>
            </a:r>
            <a:r>
              <a:rPr lang="en-US" sz="3400" dirty="0">
                <a:solidFill>
                  <a:schemeClr val="tx1"/>
                </a:solidFill>
              </a:rPr>
              <a:t>by visiting many projects and construction sites in several Palestinian </a:t>
            </a:r>
            <a:r>
              <a:rPr lang="en-US" sz="3400" dirty="0" smtClean="0">
                <a:solidFill>
                  <a:schemeClr val="tx1"/>
                </a:solidFill>
              </a:rPr>
              <a:t>cities. </a:t>
            </a:r>
            <a:endParaRPr lang="en-US" sz="3400" dirty="0">
              <a:solidFill>
                <a:schemeClr val="tx1"/>
              </a:solidFill>
            </a:endParaRPr>
          </a:p>
          <a:p>
            <a:pPr marL="290513" indent="0" algn="just">
              <a:lnSpc>
                <a:spcPct val="160000"/>
              </a:lnSpc>
              <a:buNone/>
            </a:pPr>
            <a:endParaRPr lang="en-US" sz="3400" dirty="0">
              <a:solidFill>
                <a:schemeClr val="tx1"/>
              </a:solidFill>
            </a:endParaRPr>
          </a:p>
          <a:p>
            <a:pPr marL="290513" indent="0" algn="just">
              <a:lnSpc>
                <a:spcPct val="160000"/>
              </a:lnSpc>
              <a:buNone/>
            </a:pPr>
            <a:r>
              <a:rPr lang="en-US" sz="3400" dirty="0">
                <a:solidFill>
                  <a:schemeClr val="tx1"/>
                </a:solidFill>
              </a:rPr>
              <a:t>Data collection methods</a:t>
            </a:r>
            <a:r>
              <a:rPr lang="en-US" sz="3400" dirty="0" smtClean="0">
                <a:solidFill>
                  <a:schemeClr val="tx1"/>
                </a:solidFill>
              </a:rPr>
              <a:t>:</a:t>
            </a:r>
            <a:endParaRPr lang="en-US" sz="3400" dirty="0">
              <a:solidFill>
                <a:schemeClr val="tx1"/>
              </a:solidFill>
            </a:endParaRPr>
          </a:p>
          <a:p>
            <a:pPr marL="290513" indent="0" algn="just">
              <a:lnSpc>
                <a:spcPct val="160000"/>
              </a:lnSpc>
              <a:buNone/>
            </a:pPr>
            <a:r>
              <a:rPr lang="en-US" sz="3400" dirty="0">
                <a:solidFill>
                  <a:schemeClr val="tx1"/>
                </a:solidFill>
              </a:rPr>
              <a:t>1- </a:t>
            </a:r>
            <a:r>
              <a:rPr lang="en-US" sz="3400" dirty="0" smtClean="0">
                <a:solidFill>
                  <a:schemeClr val="tx1"/>
                </a:solidFill>
              </a:rPr>
              <a:t>Questioner method. </a:t>
            </a:r>
            <a:endParaRPr lang="en-US" sz="3400" dirty="0">
              <a:solidFill>
                <a:schemeClr val="tx1"/>
              </a:solidFill>
            </a:endParaRPr>
          </a:p>
          <a:p>
            <a:pPr marL="290513" indent="0" algn="just">
              <a:lnSpc>
                <a:spcPct val="160000"/>
              </a:lnSpc>
              <a:buNone/>
            </a:pPr>
            <a:r>
              <a:rPr lang="en-US" sz="3400" dirty="0">
                <a:solidFill>
                  <a:schemeClr val="tx1"/>
                </a:solidFill>
              </a:rPr>
              <a:t>2- Direct observation </a:t>
            </a:r>
            <a:r>
              <a:rPr lang="en-US" sz="3400" dirty="0" smtClean="0">
                <a:solidFill>
                  <a:schemeClr val="tx1"/>
                </a:solidFill>
              </a:rPr>
              <a:t>method. </a:t>
            </a:r>
            <a:endParaRPr lang="en-US" sz="3400" dirty="0">
              <a:solidFill>
                <a:schemeClr val="tx1"/>
              </a:solidFill>
            </a:endParaRPr>
          </a:p>
          <a:p>
            <a:pPr marL="290513" indent="0">
              <a:buNone/>
            </a:pPr>
            <a:endParaRPr lang="en-US" dirty="0"/>
          </a:p>
          <a:p>
            <a:pPr marL="290513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97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 anchor="t"/>
          <a:lstStyle/>
          <a:p>
            <a:pPr marL="290513" algn="l">
              <a:lnSpc>
                <a:spcPct val="100000"/>
              </a:lnSpc>
            </a:pP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Questioner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marL="290513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This method </a:t>
            </a:r>
            <a:r>
              <a:rPr lang="en-US" dirty="0" smtClean="0">
                <a:solidFill>
                  <a:schemeClr val="tx1"/>
                </a:solidFill>
              </a:rPr>
              <a:t>was applied </a:t>
            </a:r>
            <a:r>
              <a:rPr lang="en-US" dirty="0">
                <a:solidFill>
                  <a:schemeClr val="tx1"/>
                </a:solidFill>
              </a:rPr>
              <a:t>by making interviews </a:t>
            </a:r>
            <a:r>
              <a:rPr lang="en-US" dirty="0" smtClean="0">
                <a:solidFill>
                  <a:schemeClr val="tx1"/>
                </a:solidFill>
              </a:rPr>
              <a:t>with </a:t>
            </a:r>
            <a:r>
              <a:rPr lang="en-US" dirty="0">
                <a:solidFill>
                  <a:schemeClr val="tx1"/>
                </a:solidFill>
              </a:rPr>
              <a:t>contractors ,engineers and foremen, by asking them many questions such that :</a:t>
            </a:r>
          </a:p>
          <a:p>
            <a:pPr marL="290513" indent="0">
              <a:lnSpc>
                <a:spcPct val="150000"/>
              </a:lnSpc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290513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1- </a:t>
            </a:r>
            <a:r>
              <a:rPr lang="en-US" dirty="0" smtClean="0">
                <a:solidFill>
                  <a:schemeClr val="tx1"/>
                </a:solidFill>
              </a:rPr>
              <a:t>Crew size of every </a:t>
            </a:r>
            <a:r>
              <a:rPr lang="en-US" dirty="0">
                <a:solidFill>
                  <a:schemeClr val="tx1"/>
                </a:solidFill>
              </a:rPr>
              <a:t>type of work. </a:t>
            </a:r>
          </a:p>
          <a:p>
            <a:pPr marL="290513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2- The quantity of work per day for </a:t>
            </a:r>
            <a:r>
              <a:rPr lang="en-US" dirty="0" smtClean="0">
                <a:solidFill>
                  <a:schemeClr val="tx1"/>
                </a:solidFill>
              </a:rPr>
              <a:t>that </a:t>
            </a:r>
            <a:r>
              <a:rPr lang="en-US" dirty="0">
                <a:solidFill>
                  <a:schemeClr val="tx1"/>
                </a:solidFill>
              </a:rPr>
              <a:t>crew size. </a:t>
            </a:r>
          </a:p>
          <a:p>
            <a:pPr marL="290513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3- Number of working hours per </a:t>
            </a:r>
            <a:r>
              <a:rPr lang="en-US" dirty="0" smtClean="0">
                <a:solidFill>
                  <a:schemeClr val="tx1"/>
                </a:solidFill>
              </a:rPr>
              <a:t>day. 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96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 anchor="t"/>
          <a:lstStyle/>
          <a:p>
            <a:pPr marL="347663" algn="l"/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Direct </a:t>
            </a:r>
            <a:r>
              <a:rPr lang="en-US" sz="3200" b="1" dirty="0">
                <a:solidFill>
                  <a:schemeClr val="tx1"/>
                </a:solidFill>
                <a:latin typeface="+mj-lt"/>
              </a:rPr>
              <a:t>Observation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686800" cy="475456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endParaRPr lang="en-US" dirty="0" smtClean="0"/>
          </a:p>
          <a:p>
            <a:pPr marL="347663" indent="0" algn="just">
              <a:lnSpc>
                <a:spcPct val="150000"/>
              </a:lnSpc>
              <a:buNone/>
            </a:pPr>
            <a:r>
              <a:rPr lang="en-US" sz="2600" dirty="0">
                <a:solidFill>
                  <a:schemeClr val="tx1"/>
                </a:solidFill>
              </a:rPr>
              <a:t>At this method the amount of work that performed </a:t>
            </a:r>
            <a:r>
              <a:rPr lang="en-US" sz="2600" dirty="0" smtClean="0">
                <a:solidFill>
                  <a:schemeClr val="tx1"/>
                </a:solidFill>
              </a:rPr>
              <a:t>till the </a:t>
            </a:r>
            <a:r>
              <a:rPr lang="en-US" sz="2600" dirty="0">
                <a:solidFill>
                  <a:schemeClr val="tx1"/>
                </a:solidFill>
              </a:rPr>
              <a:t>beginning of the day was recorded, after that </a:t>
            </a:r>
            <a:r>
              <a:rPr lang="en-US" sz="2600" dirty="0" smtClean="0">
                <a:solidFill>
                  <a:schemeClr val="tx1"/>
                </a:solidFill>
              </a:rPr>
              <a:t>the </a:t>
            </a:r>
            <a:r>
              <a:rPr lang="en-US" sz="2600" dirty="0">
                <a:solidFill>
                  <a:schemeClr val="tx1"/>
                </a:solidFill>
              </a:rPr>
              <a:t>work performed at the end of that day was recorded, the difference between these records is the work accomplished at that day.</a:t>
            </a:r>
          </a:p>
          <a:p>
            <a:pPr marL="347663" indent="0" algn="just">
              <a:lnSpc>
                <a:spcPct val="150000"/>
              </a:lnSpc>
              <a:buNone/>
            </a:pPr>
            <a:r>
              <a:rPr lang="en-US" sz="2600" dirty="0">
                <a:solidFill>
                  <a:schemeClr val="tx1"/>
                </a:solidFill>
              </a:rPr>
              <a:t> </a:t>
            </a:r>
          </a:p>
          <a:p>
            <a:pPr marL="347663" indent="0" algn="just">
              <a:lnSpc>
                <a:spcPct val="150000"/>
              </a:lnSpc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The </a:t>
            </a:r>
            <a:r>
              <a:rPr lang="en-US" sz="2600" dirty="0">
                <a:solidFill>
                  <a:schemeClr val="tx1"/>
                </a:solidFill>
              </a:rPr>
              <a:t>division of the </a:t>
            </a:r>
            <a:r>
              <a:rPr lang="en-US" sz="2600" dirty="0" smtClean="0">
                <a:solidFill>
                  <a:schemeClr val="tx1"/>
                </a:solidFill>
              </a:rPr>
              <a:t>amount of accomplished </a:t>
            </a:r>
            <a:r>
              <a:rPr lang="en-US" sz="2600" dirty="0">
                <a:solidFill>
                  <a:schemeClr val="tx1"/>
                </a:solidFill>
              </a:rPr>
              <a:t>work by the </a:t>
            </a:r>
            <a:r>
              <a:rPr lang="en-US" sz="2600" dirty="0" smtClean="0">
                <a:solidFill>
                  <a:schemeClr val="tx1"/>
                </a:solidFill>
              </a:rPr>
              <a:t>time that have been </a:t>
            </a:r>
            <a:r>
              <a:rPr lang="en-US" sz="2600" dirty="0">
                <a:solidFill>
                  <a:schemeClr val="tx1"/>
                </a:solidFill>
              </a:rPr>
              <a:t>needed to finish that work is the productivity rate for the considered crew size</a:t>
            </a:r>
            <a:endParaRPr lang="ar-SA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09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 anchor="t"/>
          <a:lstStyle/>
          <a:p>
            <a:pPr marL="347663" algn="l"/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Data </a:t>
            </a:r>
            <a:r>
              <a:rPr lang="en-US" sz="3200" b="1" dirty="0">
                <a:solidFill>
                  <a:schemeClr val="tx1"/>
                </a:solidFill>
                <a:latin typeface="+mj-lt"/>
              </a:rPr>
              <a:t>Collection  Procedures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>
            <a:normAutofit/>
          </a:bodyPr>
          <a:lstStyle/>
          <a:p>
            <a:pPr marL="798513" indent="-450850" algn="just"/>
            <a:endParaRPr lang="en-US" dirty="0" smtClean="0"/>
          </a:p>
          <a:p>
            <a:pPr marL="682625" indent="-277813" algn="just">
              <a:buNone/>
            </a:pPr>
            <a:r>
              <a:rPr lang="en-US" dirty="0" smtClean="0">
                <a:solidFill>
                  <a:schemeClr val="tx1"/>
                </a:solidFill>
              </a:rPr>
              <a:t>1-According to a statistic, the minimum number of observations is 30, at a 90% confidence level.</a:t>
            </a:r>
          </a:p>
          <a:p>
            <a:pPr marL="682625" indent="-277813" algn="just">
              <a:buNone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ar-SA" dirty="0">
              <a:solidFill>
                <a:schemeClr val="tx1"/>
              </a:solidFill>
            </a:endParaRPr>
          </a:p>
          <a:p>
            <a:pPr marL="682625" indent="-277813" algn="just">
              <a:buNone/>
            </a:pPr>
            <a:r>
              <a:rPr lang="en-US" dirty="0" smtClean="0">
                <a:solidFill>
                  <a:schemeClr val="tx1"/>
                </a:solidFill>
              </a:rPr>
              <a:t>2-A </a:t>
            </a:r>
            <a:r>
              <a:rPr lang="en-US" dirty="0">
                <a:solidFill>
                  <a:schemeClr val="tx1"/>
                </a:solidFill>
              </a:rPr>
              <a:t>data form sheet that we have used in </a:t>
            </a:r>
            <a:r>
              <a:rPr lang="en-US" dirty="0" smtClean="0">
                <a:solidFill>
                  <a:schemeClr val="tx1"/>
                </a:solidFill>
              </a:rPr>
              <a:t>questioner method </a:t>
            </a:r>
            <a:r>
              <a:rPr lang="en-US" dirty="0">
                <a:solidFill>
                  <a:schemeClr val="tx1"/>
                </a:solidFill>
              </a:rPr>
              <a:t>was </a:t>
            </a:r>
            <a:r>
              <a:rPr lang="en-US" dirty="0" smtClean="0">
                <a:solidFill>
                  <a:schemeClr val="tx1"/>
                </a:solidFill>
              </a:rPr>
              <a:t>designed, as shown in the next slide.</a:t>
            </a:r>
          </a:p>
          <a:p>
            <a:pPr marL="682625" indent="-277813" algn="just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682625" indent="-277813" algn="just">
              <a:buNone/>
            </a:pPr>
            <a:r>
              <a:rPr lang="en-US" dirty="0" smtClean="0">
                <a:solidFill>
                  <a:schemeClr val="tx1"/>
                </a:solidFill>
              </a:rPr>
              <a:t>3-Many Construction sites were visited, </a:t>
            </a:r>
            <a:r>
              <a:rPr lang="en-US" dirty="0">
                <a:solidFill>
                  <a:schemeClr val="tx1"/>
                </a:solidFill>
              </a:rPr>
              <a:t>then </a:t>
            </a:r>
            <a:r>
              <a:rPr lang="en-US" dirty="0" smtClean="0">
                <a:solidFill>
                  <a:schemeClr val="tx1"/>
                </a:solidFill>
              </a:rPr>
              <a:t>we tried </a:t>
            </a:r>
            <a:r>
              <a:rPr lang="en-US" dirty="0">
                <a:solidFill>
                  <a:schemeClr val="tx1"/>
                </a:solidFill>
              </a:rPr>
              <a:t>to obtain productivity rates for type of works mentioned earlier. </a:t>
            </a:r>
          </a:p>
          <a:p>
            <a:pPr marL="798513" indent="-450850">
              <a:buNone/>
            </a:pPr>
            <a:endParaRPr lang="ar-SA" dirty="0">
              <a:solidFill>
                <a:schemeClr val="tx1"/>
              </a:solidFill>
            </a:endParaRPr>
          </a:p>
          <a:p>
            <a:pPr indent="4763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5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 anchor="t"/>
          <a:lstStyle/>
          <a:p>
            <a:pPr marL="406400" indent="-58738" algn="l"/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Data </a:t>
            </a:r>
            <a:r>
              <a:rPr lang="en-US" sz="3200" b="1" dirty="0">
                <a:solidFill>
                  <a:schemeClr val="tx1"/>
                </a:solidFill>
                <a:latin typeface="+mj-lt"/>
              </a:rPr>
              <a:t>Sheet For Block Work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986321"/>
              </p:ext>
            </p:extLst>
          </p:nvPr>
        </p:nvGraphicFramePr>
        <p:xfrm>
          <a:off x="533400" y="2057400"/>
          <a:ext cx="8229599" cy="36980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8267"/>
                <a:gridCol w="1485519"/>
                <a:gridCol w="1150434"/>
                <a:gridCol w="630934"/>
                <a:gridCol w="318606"/>
                <a:gridCol w="761200"/>
                <a:gridCol w="1896723"/>
                <a:gridCol w="1567916"/>
              </a:tblGrid>
              <a:tr h="416772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productivity rate sheet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7464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 block work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7464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surveyor:    </a:t>
                      </a:r>
                    </a:p>
                  </a:txBody>
                  <a:tcPr marL="68580" marR="68580" marT="0" marB="0" anchor="b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Site:</a:t>
                      </a: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Tempreture:</a:t>
                      </a: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677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Date:       /      /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city :</a:t>
                      </a: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 </a:t>
                      </a: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923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Item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crew size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from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Hours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Quantity (unit 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PR(unit/day)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7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 cm block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7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 cm block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77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 cm block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781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 anchor="t"/>
          <a:lstStyle/>
          <a:p>
            <a:pPr marL="347663" algn="l">
              <a:lnSpc>
                <a:spcPct val="150000"/>
              </a:lnSpc>
            </a:pP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Data </a:t>
            </a:r>
            <a:r>
              <a:rPr lang="en-US" sz="3200" b="1" dirty="0">
                <a:solidFill>
                  <a:schemeClr val="tx1"/>
                </a:solidFill>
                <a:latin typeface="+mj-lt"/>
              </a:rPr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endParaRPr lang="en-US" dirty="0" smtClean="0"/>
          </a:p>
          <a:p>
            <a:pPr marL="290513" indent="217488" algn="just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All of data had been taken under normal distribution. </a:t>
            </a:r>
          </a:p>
          <a:p>
            <a:pPr marL="290513" indent="217488" algn="just">
              <a:lnSpc>
                <a:spcPct val="150000"/>
              </a:lnSpc>
            </a:pPr>
            <a:endParaRPr lang="en-US" dirty="0">
              <a:solidFill>
                <a:schemeClr val="tx1"/>
              </a:solidFill>
            </a:endParaRPr>
          </a:p>
          <a:p>
            <a:pPr marL="290513" indent="217488" algn="just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Minitab15 software is a statistical </a:t>
            </a:r>
            <a:r>
              <a:rPr lang="en-US" dirty="0" smtClean="0">
                <a:solidFill>
                  <a:schemeClr val="tx1"/>
                </a:solidFill>
              </a:rPr>
              <a:t>program was used to analyze data.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54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 anchor="t"/>
          <a:lstStyle/>
          <a:p>
            <a:pPr marL="347663" algn="l">
              <a:lnSpc>
                <a:spcPct val="150000"/>
              </a:lnSpc>
            </a:pP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Data </a:t>
            </a:r>
            <a:r>
              <a:rPr lang="en-US" sz="3200" b="1" dirty="0">
                <a:solidFill>
                  <a:schemeClr val="tx1"/>
                </a:solidFill>
                <a:latin typeface="+mj-lt"/>
              </a:rPr>
              <a:t>In Minitab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60" y="1958016"/>
            <a:ext cx="8114479" cy="381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0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8763000" cy="1524000"/>
          </a:xfrm>
        </p:spPr>
        <p:txBody>
          <a:bodyPr anchor="ctr"/>
          <a:lstStyle/>
          <a:p>
            <a:pPr marL="347663" algn="l">
              <a:lnSpc>
                <a:spcPct val="150000"/>
              </a:lnSpc>
            </a:pP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Find </a:t>
            </a:r>
            <a:r>
              <a:rPr lang="en-US" sz="3200" b="1" dirty="0">
                <a:solidFill>
                  <a:schemeClr val="tx1"/>
                </a:solidFill>
                <a:latin typeface="+mj-lt"/>
              </a:rPr>
              <a:t>outliers for each work item using boxplots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09800"/>
            <a:ext cx="6705600" cy="403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02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 anchor="t"/>
          <a:lstStyle/>
          <a:p>
            <a:pPr marL="231775" algn="l"/>
            <a:r>
              <a:rPr lang="en-US" dirty="0"/>
              <a:t/>
            </a:r>
            <a:br>
              <a:rPr lang="en-US" dirty="0"/>
            </a:b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excluding </a:t>
            </a:r>
            <a:r>
              <a:rPr lang="en-US" sz="3200" b="1" dirty="0">
                <a:solidFill>
                  <a:schemeClr val="tx1"/>
                </a:solidFill>
                <a:latin typeface="+mj-lt"/>
              </a:rPr>
              <a:t>outliers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7084166" cy="4383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98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Introduction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Methodology &amp; Data Analysis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Results &amp; Discussion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Conclusion &amp; Recommendation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24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 anchor="t"/>
          <a:lstStyle/>
          <a:p>
            <a:pPr algn="l"/>
            <a:r>
              <a:rPr lang="en-US" sz="3200" b="1" dirty="0">
                <a:solidFill>
                  <a:schemeClr val="tx1"/>
                </a:solidFill>
                <a:latin typeface="+mj-lt"/>
              </a:rPr>
              <a:t>Arithmetic Mean was got using normal distribution curve from Minitab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571" y="1600200"/>
            <a:ext cx="684485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55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/>
          <a:lstStyle/>
          <a:p>
            <a:pPr algn="l"/>
            <a:r>
              <a:rPr lang="en-US" sz="3200" b="1" dirty="0">
                <a:solidFill>
                  <a:schemeClr val="tx1"/>
                </a:solidFill>
                <a:latin typeface="+mj-lt"/>
              </a:rPr>
              <a:t>Mean from Minitab was checked manually after excluding outliers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34457"/>
            <a:ext cx="8686800" cy="260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42" y="4343400"/>
            <a:ext cx="8615516" cy="174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4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anchor="ctr"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340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9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06400">
              <a:lnSpc>
                <a:spcPct val="150000"/>
              </a:lnSpc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samples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’ outliers and crew size determination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592314"/>
            <a:ext cx="8763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406400" algn="just"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After data analysis using Minitab software, the results shown in the table next slide were obtained; which represent the analytical results of Productivity Rates for specific  types  of  construction  work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207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706224"/>
              </p:ext>
            </p:extLst>
          </p:nvPr>
        </p:nvGraphicFramePr>
        <p:xfrm>
          <a:off x="304800" y="1143000"/>
          <a:ext cx="8624746" cy="462564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82782"/>
                <a:gridCol w="2493818"/>
                <a:gridCol w="152400"/>
                <a:gridCol w="1143000"/>
                <a:gridCol w="609600"/>
                <a:gridCol w="152400"/>
                <a:gridCol w="762000"/>
                <a:gridCol w="838200"/>
                <a:gridCol w="152400"/>
                <a:gridCol w="741220"/>
                <a:gridCol w="796926"/>
              </a:tblGrid>
              <a:tr h="9446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Samples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Information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Before excluding Outliers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marL="0" indent="0"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After excluding Outliers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71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Reinforcement Work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Crew </a:t>
                      </a:r>
                      <a:r>
                        <a:rPr lang="en-US" sz="1600" u="none" strike="noStrike" dirty="0" smtClean="0">
                          <a:effectLst/>
                        </a:rPr>
                        <a:t>size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Unit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per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hr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per day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per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hr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per day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73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1.1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Footing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85717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effectLst/>
                        </a:rPr>
                        <a:t>1.1.1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Isolated &amp; Combined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 workers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Kg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236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1888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73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effectLst/>
                        </a:rPr>
                        <a:t>1.1.2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Strip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 workers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1600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73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effectLst/>
                        </a:rPr>
                        <a:t>1.1.3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Mat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 workers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2496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272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2176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73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effectLst/>
                        </a:rPr>
                        <a:t>1.1.4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Wall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 workers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1760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1760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7361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effectLst/>
                        </a:rPr>
                        <a:t>1.1.5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Pile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 workers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Kg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1664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1536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7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0"/>
            <a:ext cx="55342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06400">
              <a:lnSpc>
                <a:spcPct val="150000"/>
              </a:lnSpc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Crew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size selection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137160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Crew  </a:t>
            </a:r>
            <a:r>
              <a:rPr lang="en-US" sz="2400" dirty="0">
                <a:latin typeface="+mj-lt"/>
              </a:rPr>
              <a:t>size </a:t>
            </a:r>
            <a:r>
              <a:rPr lang="en-US" sz="2400" dirty="0" smtClean="0">
                <a:latin typeface="+mj-lt"/>
              </a:rPr>
              <a:t> should  be  unified  </a:t>
            </a:r>
            <a:r>
              <a:rPr lang="en-US" sz="2400" dirty="0">
                <a:latin typeface="+mj-lt"/>
              </a:rPr>
              <a:t>for </a:t>
            </a:r>
            <a:r>
              <a:rPr lang="en-US" sz="2400" dirty="0" smtClean="0">
                <a:latin typeface="+mj-lt"/>
              </a:rPr>
              <a:t> same  type  of  work</a:t>
            </a:r>
          </a:p>
          <a:p>
            <a:pPr algn="just">
              <a:lnSpc>
                <a:spcPct val="150000"/>
              </a:lnSpc>
            </a:pPr>
            <a:endParaRPr lang="en-US" sz="2400" dirty="0" smtClean="0"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For select the most appropriate crew size number, a figure was obtained for each type of work by getting the relation  between  crew  size  and its  productivity  rate</a:t>
            </a:r>
          </a:p>
          <a:p>
            <a:pPr algn="just">
              <a:lnSpc>
                <a:spcPct val="150000"/>
              </a:lnSpc>
            </a:pPr>
            <a:endParaRPr lang="en-US" sz="2400" dirty="0"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Table  in  the  next  slide  shows one  of  these  figures 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839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2980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dirty="0" smtClean="0"/>
          </a:p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Crew size effects on productivity rates</a:t>
            </a:r>
          </a:p>
          <a:p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58046555"/>
              </p:ext>
            </p:extLst>
          </p:nvPr>
        </p:nvGraphicFramePr>
        <p:xfrm>
          <a:off x="0" y="1219200"/>
          <a:ext cx="9143999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722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This figure also </a:t>
            </a:r>
            <a:r>
              <a:rPr lang="en-US" sz="2400" dirty="0">
                <a:latin typeface="+mj-lt"/>
              </a:rPr>
              <a:t>illustrates the effect of crew size on the productivity rates.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As the crew size increases the productivity rates increases too, until it reaches the optimum value where the productivity rate start decreasing. </a:t>
            </a:r>
            <a:endParaRPr lang="en-US" sz="2400" dirty="0" smtClean="0">
              <a:solidFill>
                <a:srgbClr val="FF0000"/>
              </a:solidFill>
              <a:latin typeface="+mj-lt"/>
            </a:endParaRPr>
          </a:p>
          <a:p>
            <a:pPr algn="just"/>
            <a:endParaRPr lang="en-US" sz="2400" dirty="0" smtClean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  <a:latin typeface="+mj-lt"/>
              </a:rPr>
              <a:t>After that we get that the most appropriate crew sizes are as follows : </a:t>
            </a:r>
          </a:p>
          <a:p>
            <a:pPr algn="just"/>
            <a:endParaRPr lang="en-US" sz="3200" dirty="0">
              <a:latin typeface="+mj-lt"/>
            </a:endParaRPr>
          </a:p>
          <a:p>
            <a:pPr marL="457200" lvl="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Reinforcement Work  </a:t>
            </a:r>
            <a:r>
              <a:rPr lang="en-US" sz="2400" dirty="0">
                <a:latin typeface="+mj-lt"/>
                <a:sym typeface="Symbol"/>
              </a:rPr>
              <a:t></a:t>
            </a:r>
            <a:r>
              <a:rPr lang="en-US" sz="2400" dirty="0">
                <a:latin typeface="+mj-lt"/>
              </a:rPr>
              <a:t>  crew size (4 workers)</a:t>
            </a:r>
            <a:endParaRPr lang="en-US" sz="2400" dirty="0" smtClean="0">
              <a:effectLst/>
              <a:latin typeface="+mj-lt"/>
            </a:endParaRPr>
          </a:p>
          <a:p>
            <a:pPr marL="457200" lvl="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Block work  </a:t>
            </a:r>
            <a:r>
              <a:rPr lang="en-US" sz="2400" dirty="0">
                <a:latin typeface="+mj-lt"/>
                <a:sym typeface="Symbol"/>
              </a:rPr>
              <a:t></a:t>
            </a:r>
            <a:r>
              <a:rPr lang="en-US" sz="2400" dirty="0">
                <a:latin typeface="+mj-lt"/>
              </a:rPr>
              <a:t>  crew size (2 workers)</a:t>
            </a:r>
            <a:endParaRPr lang="en-US" sz="2400" dirty="0" smtClean="0">
              <a:effectLst/>
              <a:latin typeface="+mj-lt"/>
            </a:endParaRPr>
          </a:p>
          <a:p>
            <a:pPr marL="457200" lvl="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Excavation work  </a:t>
            </a:r>
            <a:r>
              <a:rPr lang="en-US" sz="2400" dirty="0">
                <a:latin typeface="+mj-lt"/>
                <a:sym typeface="Symbol"/>
              </a:rPr>
              <a:t></a:t>
            </a:r>
            <a:r>
              <a:rPr lang="en-US" sz="2400" dirty="0">
                <a:latin typeface="+mj-lt"/>
              </a:rPr>
              <a:t>  crew size (excavator and operator)</a:t>
            </a:r>
            <a:endParaRPr lang="en-US" sz="2400" dirty="0" smtClean="0">
              <a:effectLst/>
              <a:latin typeface="+mj-lt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00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0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Mean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Productivity rates for the specific work item and crew size were obtained as discussed in this representative table: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256009"/>
              </p:ext>
            </p:extLst>
          </p:nvPr>
        </p:nvGraphicFramePr>
        <p:xfrm>
          <a:off x="381001" y="2362200"/>
          <a:ext cx="8382000" cy="3429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400"/>
                <a:gridCol w="1518719"/>
                <a:gridCol w="1991762"/>
                <a:gridCol w="912891"/>
                <a:gridCol w="2282228"/>
              </a:tblGrid>
              <a:tr h="553157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 dirty="0" err="1">
                          <a:effectLst/>
                        </a:rPr>
                        <a:t>eg</a:t>
                      </a:r>
                      <a:r>
                        <a:rPr lang="en-US" sz="1800" dirty="0">
                          <a:effectLst/>
                        </a:rPr>
                        <a:t>. Reinforcement Work – Strip </a:t>
                      </a:r>
                      <a:r>
                        <a:rPr lang="en-US" sz="1800" dirty="0" smtClean="0">
                          <a:effectLst/>
                        </a:rPr>
                        <a:t>Footings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 dirty="0">
                          <a:effectLst/>
                        </a:rPr>
                        <a:t>PR (Q/</a:t>
                      </a:r>
                      <a:r>
                        <a:rPr lang="en-US" sz="1800" dirty="0" err="1">
                          <a:effectLst/>
                        </a:rPr>
                        <a:t>Mh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 dirty="0">
                          <a:effectLst/>
                        </a:rPr>
                        <a:t>crew size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 dirty="0">
                          <a:effectLst/>
                        </a:rPr>
                        <a:t>PR (C.Q/</a:t>
                      </a:r>
                      <a:r>
                        <a:rPr lang="en-US" sz="1800" dirty="0" err="1">
                          <a:effectLst/>
                        </a:rPr>
                        <a:t>Mh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>
                          <a:effectLst/>
                        </a:rPr>
                        <a:t>w.hr/d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 dirty="0">
                          <a:effectLst/>
                        </a:rPr>
                        <a:t>PR (Q.C/d)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328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40 kg/</a:t>
                      </a:r>
                      <a:r>
                        <a:rPr lang="en-US" sz="1800" dirty="0" err="1">
                          <a:effectLst/>
                        </a:rPr>
                        <a:t>hr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 dirty="0">
                          <a:effectLst/>
                        </a:rPr>
                        <a:t>4 </a:t>
                      </a:r>
                      <a:r>
                        <a:rPr lang="en-US" sz="1800" dirty="0" smtClean="0">
                          <a:effectLst/>
                        </a:rPr>
                        <a:t>workers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 dirty="0">
                          <a:effectLst/>
                        </a:rPr>
                        <a:t>4x40=160 kg/</a:t>
                      </a:r>
                      <a:r>
                        <a:rPr lang="en-US" sz="1800" dirty="0" err="1">
                          <a:effectLst/>
                        </a:rPr>
                        <a:t>hr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90170" algn="l"/>
                        </a:tabLst>
                      </a:pPr>
                      <a:r>
                        <a:rPr lang="en-US" sz="1800" dirty="0">
                          <a:effectLst/>
                        </a:rPr>
                        <a:t>200x8=1280 kg/d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618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2458" y="0"/>
            <a:ext cx="91464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90513"/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290513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Confidence  Intervals  Determination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981200"/>
            <a:ext cx="8460658" cy="2792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663" algn="just">
              <a:lnSpc>
                <a:spcPct val="150000"/>
              </a:lnSpc>
              <a:tabLst>
                <a:tab pos="290513" algn="l"/>
              </a:tabLst>
            </a:pPr>
            <a:r>
              <a:rPr lang="en-US" sz="2400" dirty="0">
                <a:latin typeface="+mj-lt"/>
              </a:rPr>
              <a:t>Contractors have to check their labors productivity, usually there is a confidence interval for each work item productivity rate, so that this table was attached to give lower </a:t>
            </a:r>
            <a:r>
              <a:rPr lang="en-US" sz="2400" dirty="0" smtClean="0">
                <a:latin typeface="+mj-lt"/>
              </a:rPr>
              <a:t> and  upper  limits  for  </a:t>
            </a:r>
            <a:r>
              <a:rPr lang="en-US" sz="2400" dirty="0">
                <a:latin typeface="+mj-lt"/>
              </a:rPr>
              <a:t>confidence </a:t>
            </a:r>
            <a:r>
              <a:rPr lang="en-US" sz="2400" dirty="0" smtClean="0">
                <a:latin typeface="+mj-lt"/>
              </a:rPr>
              <a:t> intervals</a:t>
            </a:r>
            <a:r>
              <a:rPr lang="en-US" sz="24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009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anchor="ctr"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18164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907138"/>
              </p:ext>
            </p:extLst>
          </p:nvPr>
        </p:nvGraphicFramePr>
        <p:xfrm>
          <a:off x="381000" y="1066800"/>
          <a:ext cx="8302915" cy="4499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5073"/>
                <a:gridCol w="1835727"/>
                <a:gridCol w="152400"/>
                <a:gridCol w="990600"/>
                <a:gridCol w="685800"/>
                <a:gridCol w="152400"/>
                <a:gridCol w="1063912"/>
                <a:gridCol w="993488"/>
                <a:gridCol w="163369"/>
                <a:gridCol w="755073"/>
                <a:gridCol w="755073"/>
              </a:tblGrid>
              <a:tr h="400885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Samples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Mean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Units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CI 95% (Minitab)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CI 95% (Manual)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1049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(Q/</a:t>
                      </a:r>
                      <a:r>
                        <a:rPr lang="en-US" sz="1400" b="1" u="none" strike="noStrike" dirty="0" err="1">
                          <a:effectLst/>
                        </a:rPr>
                        <a:t>hr</a:t>
                      </a:r>
                      <a:r>
                        <a:rPr lang="en-US" sz="1400" b="1" u="none" strike="noStrike" dirty="0">
                          <a:effectLst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Lower limit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upper Limit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Lower limit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upper Limit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6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 smtClean="0">
                          <a:effectLst/>
                        </a:rPr>
                        <a:t> 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Reinforcement Work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1.1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footing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11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>
                          <a:effectLst/>
                        </a:rPr>
                        <a:t>1.1.1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isolated &amp; combined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197.2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Kg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171.89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222.48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173.08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221.32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8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>
                          <a:effectLst/>
                        </a:rPr>
                        <a:t>1.1.2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strip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156.6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Kg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138.04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175.15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138.91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174.29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8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>
                          <a:effectLst/>
                        </a:rPr>
                        <a:t>1.1.3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mat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269.56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Kg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233.95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305.2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235.53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303.59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8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>
                          <a:effectLst/>
                        </a:rPr>
                        <a:t>1.1.4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wall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217.72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Kg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195.36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240.11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196.28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239.16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8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>
                          <a:effectLst/>
                        </a:rPr>
                        <a:t>1.1.5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pile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191.04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Kg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161.41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220.66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162.69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219.39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332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231775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Final Results </a:t>
            </a:r>
          </a:p>
          <a:p>
            <a:pPr algn="ctr"/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280988">
              <a:lnSpc>
                <a:spcPct val="150000"/>
              </a:lnSpc>
            </a:pPr>
            <a:r>
              <a:rPr lang="en-US" sz="2400" dirty="0">
                <a:latin typeface="+mj-lt"/>
              </a:rPr>
              <a:t>The next table shows the final results that obtained after excluding outliers and also after </a:t>
            </a:r>
            <a:r>
              <a:rPr lang="en-US" sz="2400" dirty="0" smtClean="0">
                <a:latin typeface="+mj-lt"/>
              </a:rPr>
              <a:t>calculations depends on crew </a:t>
            </a:r>
            <a:r>
              <a:rPr lang="en-US" sz="2400" dirty="0">
                <a:latin typeface="+mj-lt"/>
              </a:rPr>
              <a:t>size </a:t>
            </a:r>
            <a:r>
              <a:rPr lang="en-US" sz="2400" dirty="0" smtClean="0">
                <a:latin typeface="+mj-lt"/>
              </a:rPr>
              <a:t>determined. </a:t>
            </a:r>
          </a:p>
          <a:p>
            <a:pPr marL="280988">
              <a:lnSpc>
                <a:spcPct val="150000"/>
              </a:lnSpc>
            </a:pPr>
            <a:endParaRPr lang="en-US" sz="2400" dirty="0">
              <a:latin typeface="+mj-lt"/>
            </a:endParaRPr>
          </a:p>
          <a:p>
            <a:pPr marL="280988">
              <a:lnSpc>
                <a:spcPct val="150000"/>
              </a:lnSpc>
            </a:pPr>
            <a:r>
              <a:rPr lang="en-US" sz="2400" dirty="0">
                <a:latin typeface="+mj-lt"/>
              </a:rPr>
              <a:t>This is the main table at this research, Palestinian contractors are recommended to use this table to make sure that their labors are working as required.   </a:t>
            </a:r>
          </a:p>
        </p:txBody>
      </p:sp>
    </p:spTree>
    <p:extLst>
      <p:ext uri="{BB962C8B-B14F-4D97-AF65-F5344CB8AC3E}">
        <p14:creationId xmlns:p14="http://schemas.microsoft.com/office/powerpoint/2010/main" val="13768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Microsoft\Desktop\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077200" cy="599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57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icrosoft\Desktop\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164785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26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anchor="ctr"/>
          <a:lstStyle/>
          <a:p>
            <a:r>
              <a:rPr lang="en-US" dirty="0" smtClean="0"/>
              <a:t>Conclusion</a:t>
            </a:r>
            <a:br>
              <a:rPr lang="en-US" dirty="0" smtClean="0"/>
            </a:br>
            <a:r>
              <a:rPr lang="en-US" dirty="0" smtClean="0"/>
              <a:t>&amp;</a:t>
            </a:r>
            <a:br>
              <a:rPr lang="en-US" dirty="0" smtClean="0"/>
            </a:br>
            <a:r>
              <a:rPr lang="en-US" dirty="0" smtClean="0"/>
              <a:t>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40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b="1" dirty="0" smtClean="0">
                <a:effectLst/>
              </a:rPr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211826"/>
            <a:ext cx="8077200" cy="609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•Type </a:t>
            </a:r>
            <a:r>
              <a:rPr lang="en-US" dirty="0">
                <a:solidFill>
                  <a:schemeClr val="tx1"/>
                </a:solidFill>
              </a:rPr>
              <a:t>of work effects on productivity rates </a:t>
            </a:r>
          </a:p>
        </p:txBody>
      </p:sp>
      <p:pic>
        <p:nvPicPr>
          <p:cNvPr id="14340" name="Picture 4" descr="C:\Users\Microsoft\Desktop\sasdas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88858"/>
            <a:ext cx="6477000" cy="468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  <a:tab pos="-90488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06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604175947"/>
              </p:ext>
            </p:extLst>
          </p:nvPr>
        </p:nvGraphicFramePr>
        <p:xfrm>
          <a:off x="457200" y="467032"/>
          <a:ext cx="8229600" cy="5552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5720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7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537828118"/>
              </p:ext>
            </p:extLst>
          </p:nvPr>
        </p:nvGraphicFramePr>
        <p:xfrm>
          <a:off x="457200" y="368710"/>
          <a:ext cx="8001000" cy="5955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940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dirty="0" smtClean="0"/>
              <a:t>Factors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In order to get accurate results for any study, main factors that affect the study have to be taken in </a:t>
            </a:r>
            <a:r>
              <a:rPr lang="en-US" dirty="0" smtClean="0">
                <a:solidFill>
                  <a:schemeClr val="tx1"/>
                </a:solidFill>
              </a:rPr>
              <a:t>consideration</a:t>
            </a:r>
          </a:p>
          <a:p>
            <a:pPr lvl="0"/>
            <a:endParaRPr lang="en-US" b="1" dirty="0" smtClean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Work </a:t>
            </a:r>
            <a:r>
              <a:rPr lang="en-US" b="1" dirty="0">
                <a:solidFill>
                  <a:schemeClr val="tx1"/>
                </a:solidFill>
              </a:rPr>
              <a:t>timings and working </a:t>
            </a:r>
            <a:r>
              <a:rPr lang="en-US" b="1" dirty="0" smtClean="0">
                <a:solidFill>
                  <a:schemeClr val="tx1"/>
                </a:solidFill>
              </a:rPr>
              <a:t>hours:</a:t>
            </a:r>
            <a:endParaRPr lang="en-US" b="1" dirty="0">
              <a:solidFill>
                <a:schemeClr val="tx1"/>
              </a:solidFill>
            </a:endParaRPr>
          </a:p>
          <a:p>
            <a:pPr lvl="0"/>
            <a:endParaRPr lang="en-US" b="1" dirty="0" smtClean="0">
              <a:solidFill>
                <a:schemeClr val="tx1"/>
              </a:solidFill>
            </a:endParaRPr>
          </a:p>
          <a:p>
            <a:pPr lvl="0"/>
            <a:r>
              <a:rPr lang="en-US" b="1" dirty="0" smtClean="0">
                <a:solidFill>
                  <a:schemeClr val="tx1"/>
                </a:solidFill>
              </a:rPr>
              <a:t>Material </a:t>
            </a:r>
            <a:r>
              <a:rPr lang="en-US" b="1" dirty="0">
                <a:solidFill>
                  <a:schemeClr val="tx1"/>
                </a:solidFill>
              </a:rPr>
              <a:t>shortage at project site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b="1" dirty="0">
              <a:solidFill>
                <a:schemeClr val="tx1"/>
              </a:solidFill>
            </a:endParaRPr>
          </a:p>
          <a:p>
            <a:pPr lvl="0"/>
            <a:r>
              <a:rPr lang="en-US" b="1" dirty="0">
                <a:solidFill>
                  <a:schemeClr val="tx1"/>
                </a:solidFill>
              </a:rPr>
              <a:t>Change order by consultants causing project delay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91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Main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Since productivity rates measuring is a complicated topic in construction management, many difficulties were faced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•	Difficulty </a:t>
            </a:r>
            <a:r>
              <a:rPr lang="en-US" dirty="0">
                <a:solidFill>
                  <a:schemeClr val="tx1"/>
                </a:solidFill>
              </a:rPr>
              <a:t>in finding any reference about Palestinian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	labor productivity </a:t>
            </a:r>
            <a:r>
              <a:rPr lang="en-US" dirty="0">
                <a:solidFill>
                  <a:schemeClr val="tx1"/>
                </a:solidFill>
              </a:rPr>
              <a:t>rates.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•	Challenge </a:t>
            </a:r>
            <a:r>
              <a:rPr lang="en-US" dirty="0">
                <a:solidFill>
                  <a:schemeClr val="tx1"/>
                </a:solidFill>
              </a:rPr>
              <a:t>in defining factors that affect labor </a:t>
            </a:r>
            <a:r>
              <a:rPr lang="en-US" dirty="0" smtClean="0">
                <a:solidFill>
                  <a:schemeClr val="tx1"/>
                </a:solidFill>
              </a:rPr>
              <a:t>	productivity </a:t>
            </a:r>
            <a:r>
              <a:rPr lang="en-US" dirty="0">
                <a:solidFill>
                  <a:schemeClr val="tx1"/>
                </a:solidFill>
              </a:rPr>
              <a:t>rates in construction projects.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•	There </a:t>
            </a:r>
            <a:r>
              <a:rPr lang="en-US" dirty="0">
                <a:solidFill>
                  <a:schemeClr val="tx1"/>
                </a:solidFill>
              </a:rPr>
              <a:t>are many aspects that could not be </a:t>
            </a:r>
            <a:r>
              <a:rPr lang="en-US" dirty="0" smtClean="0">
                <a:solidFill>
                  <a:schemeClr val="tx1"/>
                </a:solidFill>
              </a:rPr>
              <a:t>considered 	due </a:t>
            </a:r>
            <a:r>
              <a:rPr lang="en-US" dirty="0">
                <a:solidFill>
                  <a:schemeClr val="tx1"/>
                </a:solidFill>
              </a:rPr>
              <a:t>to precise </a:t>
            </a:r>
            <a:r>
              <a:rPr lang="en-US" dirty="0" smtClean="0">
                <a:solidFill>
                  <a:schemeClr val="tx1"/>
                </a:solidFill>
              </a:rPr>
              <a:t>details.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4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 anchor="t"/>
          <a:lstStyle/>
          <a:p>
            <a:pPr marL="347663" algn="l"/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Overview </a:t>
            </a:r>
            <a:r>
              <a:rPr lang="en-US" sz="3200" b="1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76300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347663" indent="0" algn="just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</a:rPr>
              <a:t>We have chosen </a:t>
            </a:r>
            <a:r>
              <a:rPr lang="en-US" dirty="0">
                <a:solidFill>
                  <a:schemeClr val="tx1"/>
                </a:solidFill>
              </a:rPr>
              <a:t>this study due to a problem exist in our country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“none availability of a reference for Palestinian labors` productivity rates”</a:t>
            </a:r>
            <a:r>
              <a:rPr lang="en-US" dirty="0">
                <a:solidFill>
                  <a:schemeClr val="tx1"/>
                </a:solidFill>
              </a:rPr>
              <a:t>, our aim at this research </a:t>
            </a:r>
            <a:r>
              <a:rPr lang="en-US" dirty="0" smtClean="0">
                <a:solidFill>
                  <a:schemeClr val="tx1"/>
                </a:solidFill>
              </a:rPr>
              <a:t>was to </a:t>
            </a:r>
            <a:r>
              <a:rPr lang="en-US" dirty="0">
                <a:solidFill>
                  <a:schemeClr val="tx1"/>
                </a:solidFill>
              </a:rPr>
              <a:t>know how to solve this </a:t>
            </a:r>
            <a:r>
              <a:rPr lang="en-US" dirty="0" smtClean="0">
                <a:solidFill>
                  <a:schemeClr val="tx1"/>
                </a:solidFill>
              </a:rPr>
              <a:t>problem in order to produce a reference for Palestinian labors’ productivity rates for Block, reinforcement and Excavation works. 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590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3008"/>
            <a:ext cx="8229600" cy="4525963"/>
          </a:xfrm>
        </p:spPr>
        <p:txBody>
          <a:bodyPr>
            <a:normAutofit/>
          </a:bodyPr>
          <a:lstStyle/>
          <a:p>
            <a:pPr marL="0" algn="just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Find suitable conditions for the workers to help them complete their work quickly and in a good </a:t>
            </a:r>
            <a:r>
              <a:rPr lang="en-US" dirty="0" smtClean="0">
                <a:solidFill>
                  <a:schemeClr val="tx1"/>
                </a:solidFill>
              </a:rPr>
              <a:t>quality.</a:t>
            </a:r>
          </a:p>
          <a:p>
            <a:pPr marL="0" algn="just">
              <a:lnSpc>
                <a:spcPct val="150000"/>
              </a:lnSpc>
            </a:pPr>
            <a:endParaRPr lang="en-US" dirty="0" smtClean="0">
              <a:solidFill>
                <a:schemeClr val="tx1"/>
              </a:solidFill>
            </a:endParaRPr>
          </a:p>
          <a:p>
            <a:pPr marL="0" algn="just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Breaks.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50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 for attention.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80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68927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 anchor="t"/>
          <a:lstStyle/>
          <a:p>
            <a:pPr marL="347663" algn="l"/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b="1" dirty="0" smtClean="0">
                <a:solidFill>
                  <a:schemeClr val="tx1"/>
                </a:solidFill>
              </a:rPr>
              <a:t>Productivity Rate Definition: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419600"/>
          </a:xfrm>
        </p:spPr>
        <p:txBody>
          <a:bodyPr/>
          <a:lstStyle/>
          <a:p>
            <a:pPr marL="347663" indent="0" algn="just">
              <a:lnSpc>
                <a:spcPct val="90000"/>
              </a:lnSpc>
              <a:buNone/>
            </a:pPr>
            <a:endParaRPr lang="en-US" sz="4800" dirty="0">
              <a:solidFill>
                <a:schemeClr val="tx1"/>
              </a:solidFill>
            </a:endParaRPr>
          </a:p>
          <a:p>
            <a:pPr marL="347663" indent="0" algn="just">
              <a:lnSpc>
                <a:spcPct val="150000"/>
              </a:lnSpc>
              <a:buNone/>
              <a:tabLst>
                <a:tab pos="290513" algn="l"/>
                <a:tab pos="4064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productivity rate is the quantity produced or constructed over a </a:t>
            </a:r>
            <a:r>
              <a:rPr lang="en-US" dirty="0" smtClean="0">
                <a:solidFill>
                  <a:schemeClr val="tx1"/>
                </a:solidFill>
              </a:rPr>
              <a:t>specific </a:t>
            </a:r>
            <a:r>
              <a:rPr lang="en-US" dirty="0">
                <a:solidFill>
                  <a:schemeClr val="tx1"/>
                </a:solidFill>
              </a:rPr>
              <a:t>time period. </a:t>
            </a:r>
          </a:p>
          <a:p>
            <a:pPr marL="347663" indent="0" algn="just">
              <a:lnSpc>
                <a:spcPct val="150000"/>
              </a:lnSpc>
            </a:pPr>
            <a:endParaRPr lang="en-US" dirty="0">
              <a:solidFill>
                <a:schemeClr val="tx1"/>
              </a:solidFill>
            </a:endParaRPr>
          </a:p>
          <a:p>
            <a:pPr marL="347663" indent="0" algn="just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Productivity rates may vary considerably depending on project size, geographic </a:t>
            </a:r>
            <a:r>
              <a:rPr lang="en-US" dirty="0" smtClean="0">
                <a:solidFill>
                  <a:schemeClr val="tx1"/>
                </a:solidFill>
              </a:rPr>
              <a:t>location, </a:t>
            </a:r>
            <a:r>
              <a:rPr lang="en-US" dirty="0">
                <a:solidFill>
                  <a:schemeClr val="tx1"/>
                </a:solidFill>
              </a:rPr>
              <a:t>even for the same item of work.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5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00200"/>
          </a:xfrm>
        </p:spPr>
        <p:txBody>
          <a:bodyPr anchor="t"/>
          <a:lstStyle/>
          <a:p>
            <a:pPr marL="347663" algn="l"/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Scope </a:t>
            </a:r>
            <a:r>
              <a:rPr lang="en-US" sz="3200" b="1" dirty="0">
                <a:solidFill>
                  <a:schemeClr val="tx1"/>
                </a:solidFill>
              </a:rPr>
              <a:t>of Work: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8686800" cy="3992563"/>
          </a:xfrm>
        </p:spPr>
        <p:txBody>
          <a:bodyPr/>
          <a:lstStyle/>
          <a:p>
            <a:pPr marL="347663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purpose of this research is to obtaining labor productivity rates for three types of work, which are reinforcement, block work and excavation work.</a:t>
            </a:r>
          </a:p>
          <a:p>
            <a:pPr marL="347663" indent="0" algn="just">
              <a:lnSpc>
                <a:spcPct val="150000"/>
              </a:lnSpc>
              <a:buFont typeface="Arial" pitchFamily="34" charset="0"/>
              <a:buNone/>
            </a:pPr>
            <a:endParaRPr lang="ar-SA" dirty="0">
              <a:solidFill>
                <a:schemeClr val="tx1"/>
              </a:solidFill>
            </a:endParaRPr>
          </a:p>
          <a:p>
            <a:pPr marL="347663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In general, divide the three type of work into several sections of the work.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71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050"/>
            <a:ext cx="8153400" cy="946150"/>
          </a:xfrm>
        </p:spPr>
        <p:txBody>
          <a:bodyPr>
            <a:normAutofit fontScale="90000"/>
          </a:bodyPr>
          <a:lstStyle/>
          <a:p>
            <a:pPr marL="231775" algn="l">
              <a:lnSpc>
                <a:spcPts val="5800"/>
              </a:lnSpc>
            </a:pPr>
            <a:r>
              <a:rPr lang="ar-SA" dirty="0" smtClean="0"/>
              <a:t/>
            </a:r>
            <a:br>
              <a:rPr lang="ar-SA" dirty="0" smtClean="0"/>
            </a:br>
            <a:r>
              <a:rPr lang="en-US" sz="36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Reinforcement Work </a:t>
            </a:r>
            <a:endParaRPr lang="ar-SA" sz="3600" b="1" dirty="0">
              <a:solidFill>
                <a:schemeClr val="tx1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pic>
        <p:nvPicPr>
          <p:cNvPr id="5" name="Content Placeholder 4" descr="mdinetelnoursuez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1371600"/>
            <a:ext cx="5029200" cy="4800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371600"/>
            <a:ext cx="3008313" cy="5334000"/>
          </a:xfrm>
        </p:spPr>
        <p:txBody>
          <a:bodyPr>
            <a:normAutofit/>
          </a:bodyPr>
          <a:lstStyle/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Footings </a:t>
            </a:r>
            <a:endParaRPr lang="en-US" sz="2600" dirty="0">
              <a:solidFill>
                <a:schemeClr val="tx1"/>
              </a:solidFill>
            </a:endParaRP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Columns</a:t>
            </a:r>
            <a:endParaRPr lang="en-US" sz="2600" dirty="0">
              <a:solidFill>
                <a:schemeClr val="tx1"/>
              </a:solidFill>
            </a:endParaRP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Slabs</a:t>
            </a:r>
            <a:endParaRPr lang="en-US" sz="2600" dirty="0">
              <a:solidFill>
                <a:schemeClr val="tx1"/>
              </a:solidFill>
            </a:endParaRP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Tie </a:t>
            </a:r>
            <a:r>
              <a:rPr lang="en-US" sz="2600" dirty="0">
                <a:solidFill>
                  <a:schemeClr val="tx1"/>
                </a:solidFill>
              </a:rPr>
              <a:t>Beams </a:t>
            </a: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Column </a:t>
            </a:r>
            <a:r>
              <a:rPr lang="en-US" sz="2600" dirty="0">
                <a:solidFill>
                  <a:schemeClr val="tx1"/>
                </a:solidFill>
              </a:rPr>
              <a:t>Necks</a:t>
            </a: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Beams </a:t>
            </a:r>
            <a:endParaRPr lang="en-US" sz="2600" dirty="0">
              <a:solidFill>
                <a:schemeClr val="tx1"/>
              </a:solidFill>
            </a:endParaRP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Ground </a:t>
            </a:r>
            <a:r>
              <a:rPr lang="en-US" sz="2600" dirty="0">
                <a:solidFill>
                  <a:schemeClr val="tx1"/>
                </a:solidFill>
              </a:rPr>
              <a:t>Slabs</a:t>
            </a: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Shear </a:t>
            </a:r>
            <a:r>
              <a:rPr lang="en-US" sz="2600" dirty="0">
                <a:solidFill>
                  <a:schemeClr val="tx1"/>
                </a:solidFill>
              </a:rPr>
              <a:t>Walls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207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6700"/>
            <a:ext cx="8915401" cy="1028700"/>
          </a:xfrm>
        </p:spPr>
        <p:txBody>
          <a:bodyPr/>
          <a:lstStyle/>
          <a:p>
            <a:pPr marL="290513" algn="l"/>
            <a:r>
              <a:rPr lang="ar-SA" dirty="0" smtClean="0">
                <a:solidFill>
                  <a:schemeClr val="tx1"/>
                </a:solidFill>
              </a:rPr>
              <a:t/>
            </a:r>
            <a:br>
              <a:rPr lang="ar-SA" dirty="0" smtClean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Block Work </a:t>
            </a:r>
          </a:p>
        </p:txBody>
      </p:sp>
      <p:pic>
        <p:nvPicPr>
          <p:cNvPr id="5" name="Content Placeholder 4" descr="Concrete-Block-W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1600200"/>
            <a:ext cx="5334000" cy="47371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76400"/>
            <a:ext cx="3581400" cy="4614863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10 </a:t>
            </a:r>
            <a:r>
              <a:rPr lang="en-US" sz="2400" dirty="0">
                <a:solidFill>
                  <a:schemeClr val="tx1"/>
                </a:solidFill>
              </a:rPr>
              <a:t>Cm Block size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15 </a:t>
            </a:r>
            <a:r>
              <a:rPr lang="en-US" sz="2400" dirty="0">
                <a:solidFill>
                  <a:schemeClr val="tx1"/>
                </a:solidFill>
              </a:rPr>
              <a:t>Cm Block size 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20 </a:t>
            </a:r>
            <a:r>
              <a:rPr lang="en-US" sz="2400" dirty="0">
                <a:solidFill>
                  <a:schemeClr val="tx1"/>
                </a:solidFill>
              </a:rPr>
              <a:t>Cm Block size </a:t>
            </a:r>
          </a:p>
          <a:p>
            <a:pPr algn="l"/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9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050"/>
            <a:ext cx="8077200" cy="946150"/>
          </a:xfrm>
        </p:spPr>
        <p:txBody>
          <a:bodyPr>
            <a:noAutofit/>
          </a:bodyPr>
          <a:lstStyle/>
          <a:p>
            <a:pPr marL="290513" algn="l"/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en-US" sz="3200" b="1" dirty="0">
                <a:solidFill>
                  <a:schemeClr val="tx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Excavation Work </a:t>
            </a:r>
            <a:endParaRPr lang="ar-SA" sz="3200" b="1" dirty="0">
              <a:solidFill>
                <a:schemeClr val="tx1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pic>
        <p:nvPicPr>
          <p:cNvPr id="5" name="Content Placeholder 4" descr="excavation work at spring hi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953000" cy="4572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3124200" cy="41148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Back hoe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Plate </a:t>
            </a:r>
            <a:r>
              <a:rPr lang="en-US" sz="2400" dirty="0">
                <a:solidFill>
                  <a:schemeClr val="tx1"/>
                </a:solidFill>
              </a:rPr>
              <a:t>excavator </a:t>
            </a:r>
          </a:p>
          <a:p>
            <a:pPr algn="l"/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Wheel excavator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Pile </a:t>
            </a:r>
            <a:r>
              <a:rPr lang="en-US" sz="2400" dirty="0">
                <a:solidFill>
                  <a:schemeClr val="tx1"/>
                </a:solidFill>
              </a:rPr>
              <a:t>e</a:t>
            </a:r>
            <a:r>
              <a:rPr lang="en-US" sz="2400" dirty="0" smtClean="0">
                <a:solidFill>
                  <a:schemeClr val="tx1"/>
                </a:solidFill>
              </a:rPr>
              <a:t>xcavator 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1467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560</TotalTime>
  <Words>1110</Words>
  <Application>Microsoft Office PowerPoint</Application>
  <PresentationFormat>On-screen Show (4:3)</PresentationFormat>
  <Paragraphs>403</Paragraphs>
  <Slides>41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Executive</vt:lpstr>
      <vt:lpstr>  Measuring Palestinian labors productivity Rates for Block, Steel and excavation works </vt:lpstr>
      <vt:lpstr>Outline</vt:lpstr>
      <vt:lpstr>Introduction</vt:lpstr>
      <vt:lpstr> Overview :</vt:lpstr>
      <vt:lpstr>  Productivity Rate Definition:</vt:lpstr>
      <vt:lpstr> Scope of Work:</vt:lpstr>
      <vt:lpstr> Reinforcement Work </vt:lpstr>
      <vt:lpstr> Block Work </vt:lpstr>
      <vt:lpstr> Excavation Work </vt:lpstr>
      <vt:lpstr>Methodology</vt:lpstr>
      <vt:lpstr>  Data collection:</vt:lpstr>
      <vt:lpstr> Questioner</vt:lpstr>
      <vt:lpstr> Direct Observation Method</vt:lpstr>
      <vt:lpstr> Data Collection  Procedures </vt:lpstr>
      <vt:lpstr> Data Sheet For Block Work </vt:lpstr>
      <vt:lpstr> Data Analysis</vt:lpstr>
      <vt:lpstr> Data In Minitab</vt:lpstr>
      <vt:lpstr> Find outliers for each work item using boxplots </vt:lpstr>
      <vt:lpstr> excluding outliers  </vt:lpstr>
      <vt:lpstr>Arithmetic Mean was got using normal distribution curve from Minitab </vt:lpstr>
      <vt:lpstr>Mean from Minitab was checked manually after excluding outliers </vt:lpstr>
      <vt:lpstr>Results  &amp;  Discussion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&amp; Recommendations</vt:lpstr>
      <vt:lpstr>Conclusion</vt:lpstr>
      <vt:lpstr>PowerPoint Presentation</vt:lpstr>
      <vt:lpstr>PowerPoint Presentation</vt:lpstr>
      <vt:lpstr>Factors </vt:lpstr>
      <vt:lpstr>Main challenge</vt:lpstr>
      <vt:lpstr>Recommendation</vt:lpstr>
      <vt:lpstr>Thanks for attention.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Palestinian labor’s productivity rate </dc:title>
  <dc:creator>Microsoft</dc:creator>
  <cp:lastModifiedBy>Azzam</cp:lastModifiedBy>
  <cp:revision>47</cp:revision>
  <dcterms:created xsi:type="dcterms:W3CDTF">2013-01-03T16:43:38Z</dcterms:created>
  <dcterms:modified xsi:type="dcterms:W3CDTF">2013-01-16T08:58:12Z</dcterms:modified>
</cp:coreProperties>
</file>