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8288000" cy="10287000"/>
  <p:notesSz cx="6858000" cy="9144000"/>
  <p:embeddedFontLst>
    <p:embeddedFont>
      <p:font typeface="League Spartan" charset="1" panose="00000800000000000000"/>
      <p:regular r:id="rId26"/>
    </p:embeddedFont>
    <p:embeddedFont>
      <p:font typeface="Glacial Indifference Bold" charset="1" panose="00000800000000000000"/>
      <p:regular r:id="rId27"/>
    </p:embeddedFont>
    <p:embeddedFont>
      <p:font typeface="Glacial Indifference" charset="1" panose="0000000000000000000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png" Type="http://schemas.openxmlformats.org/officeDocument/2006/relationships/image"/><Relationship Id="rId11" Target="../media/image40.png" Type="http://schemas.openxmlformats.org/officeDocument/2006/relationships/image"/><Relationship Id="rId12" Target="../media/image41.png" Type="http://schemas.openxmlformats.org/officeDocument/2006/relationships/image"/><Relationship Id="rId13" Target="../media/image42.png" Type="http://schemas.openxmlformats.org/officeDocument/2006/relationships/image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Relationship Id="rId6" Target="../media/image8.png" Type="http://schemas.openxmlformats.org/officeDocument/2006/relationships/image"/><Relationship Id="rId7" Target="../media/image9.svg" Type="http://schemas.openxmlformats.org/officeDocument/2006/relationships/image"/><Relationship Id="rId8" Target="../media/image37.png" Type="http://schemas.openxmlformats.org/officeDocument/2006/relationships/image"/><Relationship Id="rId9" Target="../media/image3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45.png" Type="http://schemas.openxmlformats.org/officeDocument/2006/relationships/image"/><Relationship Id="rId11" Target="../media/image46.png" Type="http://schemas.openxmlformats.org/officeDocument/2006/relationships/image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Relationship Id="rId6" Target="../media/image8.png" Type="http://schemas.openxmlformats.org/officeDocument/2006/relationships/image"/><Relationship Id="rId7" Target="../media/image9.svg" Type="http://schemas.openxmlformats.org/officeDocument/2006/relationships/image"/><Relationship Id="rId8" Target="../media/image43.png" Type="http://schemas.openxmlformats.org/officeDocument/2006/relationships/image"/><Relationship Id="rId9" Target="../media/image4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png" Type="http://schemas.openxmlformats.org/officeDocument/2006/relationships/image"/><Relationship Id="rId11" Target="../media/image9.svg" Type="http://schemas.openxmlformats.org/officeDocument/2006/relationships/image"/><Relationship Id="rId2" Target="../media/image47.png" Type="http://schemas.openxmlformats.org/officeDocument/2006/relationships/image"/><Relationship Id="rId3" Target="../media/image48.png" Type="http://schemas.openxmlformats.org/officeDocument/2006/relationships/image"/><Relationship Id="rId4" Target="../media/image22.png" Type="http://schemas.openxmlformats.org/officeDocument/2006/relationships/image"/><Relationship Id="rId5" Target="../media/image49.png" Type="http://schemas.openxmlformats.org/officeDocument/2006/relationships/image"/><Relationship Id="rId6" Target="../media/image4.png" Type="http://schemas.openxmlformats.org/officeDocument/2006/relationships/image"/><Relationship Id="rId7" Target="../media/image5.svg" Type="http://schemas.openxmlformats.org/officeDocument/2006/relationships/image"/><Relationship Id="rId8" Target="../media/image6.png" Type="http://schemas.openxmlformats.org/officeDocument/2006/relationships/image"/><Relationship Id="rId9" Target="../media/image7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50.pn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Relationship Id="rId3" Target="../media/image51.pn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2" Target="../media/image26.png" Type="http://schemas.openxmlformats.org/officeDocument/2006/relationships/image"/><Relationship Id="rId3" Target="../media/image52.jpeg" Type="http://schemas.openxmlformats.org/officeDocument/2006/relationships/image"/><Relationship Id="rId4" Target="../media/image53.jpe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54.jpe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Relationship Id="rId9" Target="../media/image55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png" Type="http://schemas.openxmlformats.org/officeDocument/2006/relationships/image"/><Relationship Id="rId11" Target="../media/image9.svg" Type="http://schemas.openxmlformats.org/officeDocument/2006/relationships/image"/><Relationship Id="rId2" Target="../media/image14.jpeg" Type="http://schemas.openxmlformats.org/officeDocument/2006/relationships/image"/><Relationship Id="rId3" Target="../media/image56.png" Type="http://schemas.openxmlformats.org/officeDocument/2006/relationships/image"/><Relationship Id="rId4" Target="../media/image57.svg" Type="http://schemas.openxmlformats.org/officeDocument/2006/relationships/image"/><Relationship Id="rId5" Target="../media/image58.jpeg" Type="http://schemas.openxmlformats.org/officeDocument/2006/relationships/image"/><Relationship Id="rId6" Target="../media/image4.png" Type="http://schemas.openxmlformats.org/officeDocument/2006/relationships/image"/><Relationship Id="rId7" Target="../media/image5.svg" Type="http://schemas.openxmlformats.org/officeDocument/2006/relationships/image"/><Relationship Id="rId8" Target="../media/image6.png" Type="http://schemas.openxmlformats.org/officeDocument/2006/relationships/image"/><Relationship Id="rId9" Target="../media/image7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png" Type="http://schemas.openxmlformats.org/officeDocument/2006/relationships/image"/><Relationship Id="rId3" Target="../media/image57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6.png" Type="http://schemas.openxmlformats.org/officeDocument/2006/relationships/image"/><Relationship Id="rId7" Target="../media/image7.sv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59.png" Type="http://schemas.openxmlformats.org/officeDocument/2006/relationships/image"/><Relationship Id="rId4" Target="../media/image60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4.png" Type="http://schemas.openxmlformats.org/officeDocument/2006/relationships/image"/><Relationship Id="rId8" Target="../media/image5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12.png" Type="http://schemas.openxmlformats.org/officeDocument/2006/relationships/image"/><Relationship Id="rId6" Target="../media/image13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7.png" Type="http://schemas.openxmlformats.org/officeDocument/2006/relationships/image"/><Relationship Id="rId4" Target="../media/image1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19.png" Type="http://schemas.openxmlformats.org/officeDocument/2006/relationships/image"/><Relationship Id="rId4" Target="../media/image20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2.png" Type="http://schemas.openxmlformats.org/officeDocument/2006/relationships/image"/><Relationship Id="rId11" Target="../media/image23.png" Type="http://schemas.openxmlformats.org/officeDocument/2006/relationships/image"/><Relationship Id="rId12" Target="../media/image24.png" Type="http://schemas.openxmlformats.org/officeDocument/2006/relationships/image"/><Relationship Id="rId2" Target="../media/image14.jpe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Relationship Id="rId5" Target="../media/image6.png" Type="http://schemas.openxmlformats.org/officeDocument/2006/relationships/image"/><Relationship Id="rId6" Target="../media/image7.sv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Relationship Id="rId9" Target="../media/image21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7.png" Type="http://schemas.openxmlformats.org/officeDocument/2006/relationships/image"/><Relationship Id="rId11" Target="../media/image28.png" Type="http://schemas.openxmlformats.org/officeDocument/2006/relationships/image"/><Relationship Id="rId12" Target="../media/image29.png" Type="http://schemas.openxmlformats.org/officeDocument/2006/relationships/image"/><Relationship Id="rId13" Target="../media/image30.png" Type="http://schemas.openxmlformats.org/officeDocument/2006/relationships/image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Relationship Id="rId6" Target="../media/image8.png" Type="http://schemas.openxmlformats.org/officeDocument/2006/relationships/image"/><Relationship Id="rId7" Target="../media/image9.svg" Type="http://schemas.openxmlformats.org/officeDocument/2006/relationships/image"/><Relationship Id="rId8" Target="../media/image25.png" Type="http://schemas.openxmlformats.org/officeDocument/2006/relationships/image"/><Relationship Id="rId9" Target="../media/image26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png" Type="http://schemas.openxmlformats.org/officeDocument/2006/relationships/image"/><Relationship Id="rId12" Target="../media/image35.png" Type="http://schemas.openxmlformats.org/officeDocument/2006/relationships/image"/><Relationship Id="rId13" Target="../media/image36.png" Type="http://schemas.openxmlformats.org/officeDocument/2006/relationships/image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Relationship Id="rId6" Target="../media/image8.png" Type="http://schemas.openxmlformats.org/officeDocument/2006/relationships/image"/><Relationship Id="rId7" Target="../media/image9.svg" Type="http://schemas.openxmlformats.org/officeDocument/2006/relationships/image"/><Relationship Id="rId8" Target="../media/image31.png" Type="http://schemas.openxmlformats.org/officeDocument/2006/relationships/image"/><Relationship Id="rId9" Target="../media/image3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528869" y="-544892"/>
            <a:ext cx="3096042" cy="3147184"/>
          </a:xfrm>
          <a:custGeom>
            <a:avLst/>
            <a:gdLst/>
            <a:ahLst/>
            <a:cxnLst/>
            <a:rect r="r" b="b" t="t" l="l"/>
            <a:pathLst>
              <a:path h="3147184" w="3096042">
                <a:moveTo>
                  <a:pt x="0" y="0"/>
                </a:moveTo>
                <a:lnTo>
                  <a:pt x="3096043" y="0"/>
                </a:lnTo>
                <a:lnTo>
                  <a:pt x="3096043" y="3147184"/>
                </a:lnTo>
                <a:lnTo>
                  <a:pt x="0" y="31471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8177652">
            <a:off x="-1469150" y="7117722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2574853">
            <a:off x="1788046" y="8778215"/>
            <a:ext cx="3674757" cy="3674757"/>
          </a:xfrm>
          <a:custGeom>
            <a:avLst/>
            <a:gdLst/>
            <a:ahLst/>
            <a:cxnLst/>
            <a:rect r="r" b="b" t="t" l="l"/>
            <a:pathLst>
              <a:path h="3674757" w="3674757">
                <a:moveTo>
                  <a:pt x="0" y="0"/>
                </a:moveTo>
                <a:lnTo>
                  <a:pt x="3674757" y="0"/>
                </a:lnTo>
                <a:lnTo>
                  <a:pt x="3674757" y="3674757"/>
                </a:lnTo>
                <a:lnTo>
                  <a:pt x="0" y="36747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1028700" y="5625431"/>
            <a:ext cx="2057400" cy="2057400"/>
          </a:xfrm>
          <a:custGeom>
            <a:avLst/>
            <a:gdLst/>
            <a:ahLst/>
            <a:cxnLst/>
            <a:rect r="r" b="b" t="t" l="l"/>
            <a:pathLst>
              <a:path h="2057400" w="2057400">
                <a:moveTo>
                  <a:pt x="0" y="0"/>
                </a:moveTo>
                <a:lnTo>
                  <a:pt x="2057400" y="0"/>
                </a:lnTo>
                <a:lnTo>
                  <a:pt x="2057400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2900632" y="4057879"/>
            <a:ext cx="12486737" cy="22283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444"/>
              </a:lnSpc>
            </a:pPr>
            <a:r>
              <a:rPr lang="en-US" sz="15038">
                <a:solidFill>
                  <a:srgbClr val="26459B"/>
                </a:solidFill>
                <a:latin typeface="League Spartan"/>
              </a:rPr>
              <a:t>CHAIR UP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834461">
            <a:off x="12242553" y="-1031693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2453613"/>
            <a:ext cx="3690333" cy="3699536"/>
          </a:xfrm>
          <a:custGeom>
            <a:avLst/>
            <a:gdLst/>
            <a:ahLst/>
            <a:cxnLst/>
            <a:rect r="r" b="b" t="t" l="l"/>
            <a:pathLst>
              <a:path h="3699536" w="3690333">
                <a:moveTo>
                  <a:pt x="0" y="0"/>
                </a:moveTo>
                <a:lnTo>
                  <a:pt x="3690333" y="0"/>
                </a:lnTo>
                <a:lnTo>
                  <a:pt x="3690333" y="3699536"/>
                </a:lnTo>
                <a:lnTo>
                  <a:pt x="0" y="36995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252877" y="3034723"/>
            <a:ext cx="4380801" cy="2462838"/>
          </a:xfrm>
          <a:custGeom>
            <a:avLst/>
            <a:gdLst/>
            <a:ahLst/>
            <a:cxnLst/>
            <a:rect r="r" b="b" t="t" l="l"/>
            <a:pathLst>
              <a:path h="2462838" w="4380801">
                <a:moveTo>
                  <a:pt x="0" y="0"/>
                </a:moveTo>
                <a:lnTo>
                  <a:pt x="4380801" y="0"/>
                </a:lnTo>
                <a:lnTo>
                  <a:pt x="4380801" y="2462839"/>
                </a:lnTo>
                <a:lnTo>
                  <a:pt x="0" y="246283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95653" y="2161488"/>
            <a:ext cx="4269626" cy="3336074"/>
          </a:xfrm>
          <a:custGeom>
            <a:avLst/>
            <a:gdLst/>
            <a:ahLst/>
            <a:cxnLst/>
            <a:rect r="r" b="b" t="t" l="l"/>
            <a:pathLst>
              <a:path h="3336074" w="4269626">
                <a:moveTo>
                  <a:pt x="0" y="0"/>
                </a:moveTo>
                <a:lnTo>
                  <a:pt x="4269626" y="0"/>
                </a:lnTo>
                <a:lnTo>
                  <a:pt x="4269626" y="3336074"/>
                </a:lnTo>
                <a:lnTo>
                  <a:pt x="0" y="333607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22688" y="5921423"/>
            <a:ext cx="2444957" cy="1898059"/>
          </a:xfrm>
          <a:custGeom>
            <a:avLst/>
            <a:gdLst/>
            <a:ahLst/>
            <a:cxnLst/>
            <a:rect r="r" b="b" t="t" l="l"/>
            <a:pathLst>
              <a:path h="1898059" w="2444957">
                <a:moveTo>
                  <a:pt x="0" y="0"/>
                </a:moveTo>
                <a:lnTo>
                  <a:pt x="2444957" y="0"/>
                </a:lnTo>
                <a:lnTo>
                  <a:pt x="2444957" y="1898058"/>
                </a:lnTo>
                <a:lnTo>
                  <a:pt x="0" y="189805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047624" y="5811887"/>
            <a:ext cx="2586054" cy="2007595"/>
          </a:xfrm>
          <a:custGeom>
            <a:avLst/>
            <a:gdLst/>
            <a:ahLst/>
            <a:cxnLst/>
            <a:rect r="r" b="b" t="t" l="l"/>
            <a:pathLst>
              <a:path h="2007595" w="2586054">
                <a:moveTo>
                  <a:pt x="0" y="0"/>
                </a:moveTo>
                <a:lnTo>
                  <a:pt x="2586054" y="0"/>
                </a:lnTo>
                <a:lnTo>
                  <a:pt x="2586054" y="2007594"/>
                </a:lnTo>
                <a:lnTo>
                  <a:pt x="0" y="200759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707874" y="5921423"/>
            <a:ext cx="2444957" cy="1898059"/>
          </a:xfrm>
          <a:custGeom>
            <a:avLst/>
            <a:gdLst/>
            <a:ahLst/>
            <a:cxnLst/>
            <a:rect r="r" b="b" t="t" l="l"/>
            <a:pathLst>
              <a:path h="1898059" w="2444957">
                <a:moveTo>
                  <a:pt x="0" y="0"/>
                </a:moveTo>
                <a:lnTo>
                  <a:pt x="2444957" y="0"/>
                </a:lnTo>
                <a:lnTo>
                  <a:pt x="2444957" y="1898058"/>
                </a:lnTo>
                <a:lnTo>
                  <a:pt x="0" y="189805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245376" y="904875"/>
            <a:ext cx="9898660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Hardware Component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68961" y="8340725"/>
            <a:ext cx="5415574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Relay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301825" y="8338596"/>
            <a:ext cx="5415574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Resistors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445044" y="8338596"/>
            <a:ext cx="5415574" cy="173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Battery 12 volt </a:t>
            </a:r>
          </a:p>
          <a:p>
            <a:pPr algn="l">
              <a:lnSpc>
                <a:spcPts val="6999"/>
              </a:lnSpc>
            </a:pP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834461">
            <a:off x="12242553" y="-1031693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80786" y="2157180"/>
            <a:ext cx="4704234" cy="4714877"/>
          </a:xfrm>
          <a:custGeom>
            <a:avLst/>
            <a:gdLst/>
            <a:ahLst/>
            <a:cxnLst/>
            <a:rect r="r" b="b" t="t" l="l"/>
            <a:pathLst>
              <a:path h="4714877" w="4704234">
                <a:moveTo>
                  <a:pt x="0" y="0"/>
                </a:moveTo>
                <a:lnTo>
                  <a:pt x="4704234" y="0"/>
                </a:lnTo>
                <a:lnTo>
                  <a:pt x="4704234" y="4714877"/>
                </a:lnTo>
                <a:lnTo>
                  <a:pt x="0" y="471487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133381" y="1999615"/>
            <a:ext cx="4030044" cy="4030044"/>
          </a:xfrm>
          <a:custGeom>
            <a:avLst/>
            <a:gdLst/>
            <a:ahLst/>
            <a:cxnLst/>
            <a:rect r="r" b="b" t="t" l="l"/>
            <a:pathLst>
              <a:path h="4030044" w="4030044">
                <a:moveTo>
                  <a:pt x="0" y="0"/>
                </a:moveTo>
                <a:lnTo>
                  <a:pt x="4030044" y="0"/>
                </a:lnTo>
                <a:lnTo>
                  <a:pt x="4030044" y="4030044"/>
                </a:lnTo>
                <a:lnTo>
                  <a:pt x="0" y="403004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420158" y="5904486"/>
            <a:ext cx="2492726" cy="1935142"/>
          </a:xfrm>
          <a:custGeom>
            <a:avLst/>
            <a:gdLst/>
            <a:ahLst/>
            <a:cxnLst/>
            <a:rect r="r" b="b" t="t" l="l"/>
            <a:pathLst>
              <a:path h="1935142" w="2492726">
                <a:moveTo>
                  <a:pt x="0" y="0"/>
                </a:moveTo>
                <a:lnTo>
                  <a:pt x="2492726" y="0"/>
                </a:lnTo>
                <a:lnTo>
                  <a:pt x="2492726" y="1935143"/>
                </a:lnTo>
                <a:lnTo>
                  <a:pt x="0" y="193514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956633" y="6029659"/>
            <a:ext cx="2374807" cy="1843600"/>
          </a:xfrm>
          <a:custGeom>
            <a:avLst/>
            <a:gdLst/>
            <a:ahLst/>
            <a:cxnLst/>
            <a:rect r="r" b="b" t="t" l="l"/>
            <a:pathLst>
              <a:path h="1843600" w="2374807">
                <a:moveTo>
                  <a:pt x="0" y="0"/>
                </a:moveTo>
                <a:lnTo>
                  <a:pt x="2374807" y="0"/>
                </a:lnTo>
                <a:lnTo>
                  <a:pt x="2374807" y="1843600"/>
                </a:lnTo>
                <a:lnTo>
                  <a:pt x="0" y="184360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245376" y="904875"/>
            <a:ext cx="9898660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Hardware Component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06993" y="8404224"/>
            <a:ext cx="5415574" cy="173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Lithium Battery</a:t>
            </a:r>
          </a:p>
          <a:p>
            <a:pPr algn="l">
              <a:lnSpc>
                <a:spcPts val="6999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8133381" y="8404224"/>
            <a:ext cx="5594866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Air Linear Actuater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85523" y="2685629"/>
            <a:ext cx="7105538" cy="3919425"/>
          </a:xfrm>
          <a:custGeom>
            <a:avLst/>
            <a:gdLst/>
            <a:ahLst/>
            <a:cxnLst/>
            <a:rect r="r" b="b" t="t" l="l"/>
            <a:pathLst>
              <a:path h="3919425" w="7105538">
                <a:moveTo>
                  <a:pt x="0" y="0"/>
                </a:moveTo>
                <a:lnTo>
                  <a:pt x="7105538" y="0"/>
                </a:lnTo>
                <a:lnTo>
                  <a:pt x="7105538" y="3919425"/>
                </a:lnTo>
                <a:lnTo>
                  <a:pt x="0" y="39194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2685629"/>
            <a:ext cx="8147681" cy="3125351"/>
          </a:xfrm>
          <a:custGeom>
            <a:avLst/>
            <a:gdLst/>
            <a:ahLst/>
            <a:cxnLst/>
            <a:rect r="r" b="b" t="t" l="l"/>
            <a:pathLst>
              <a:path h="3125351" w="8147681">
                <a:moveTo>
                  <a:pt x="0" y="0"/>
                </a:moveTo>
                <a:lnTo>
                  <a:pt x="8147681" y="0"/>
                </a:lnTo>
                <a:lnTo>
                  <a:pt x="8147681" y="3125351"/>
                </a:lnTo>
                <a:lnTo>
                  <a:pt x="0" y="312535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122697" y="6282745"/>
            <a:ext cx="2031190" cy="2031190"/>
          </a:xfrm>
          <a:custGeom>
            <a:avLst/>
            <a:gdLst/>
            <a:ahLst/>
            <a:cxnLst/>
            <a:rect r="r" b="b" t="t" l="l"/>
            <a:pathLst>
              <a:path h="2031190" w="2031190">
                <a:moveTo>
                  <a:pt x="0" y="0"/>
                </a:moveTo>
                <a:lnTo>
                  <a:pt x="2031191" y="0"/>
                </a:lnTo>
                <a:lnTo>
                  <a:pt x="2031191" y="2031191"/>
                </a:lnTo>
                <a:lnTo>
                  <a:pt x="0" y="203119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889910" y="6390182"/>
            <a:ext cx="1923754" cy="1923754"/>
          </a:xfrm>
          <a:custGeom>
            <a:avLst/>
            <a:gdLst/>
            <a:ahLst/>
            <a:cxnLst/>
            <a:rect r="r" b="b" t="t" l="l"/>
            <a:pathLst>
              <a:path h="1923754" w="1923754">
                <a:moveTo>
                  <a:pt x="0" y="0"/>
                </a:moveTo>
                <a:lnTo>
                  <a:pt x="1923754" y="0"/>
                </a:lnTo>
                <a:lnTo>
                  <a:pt x="1923754" y="1923754"/>
                </a:lnTo>
                <a:lnTo>
                  <a:pt x="0" y="19237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45376" y="904875"/>
            <a:ext cx="9898660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Software Application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906993" y="8404224"/>
            <a:ext cx="5415574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Arduino IDE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44000" y="8433558"/>
            <a:ext cx="5415574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APP INVENTOR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9781" y="2683631"/>
            <a:ext cx="1708882" cy="1708882"/>
          </a:xfrm>
          <a:custGeom>
            <a:avLst/>
            <a:gdLst/>
            <a:ahLst/>
            <a:cxnLst/>
            <a:rect r="r" b="b" t="t" l="l"/>
            <a:pathLst>
              <a:path h="1708882" w="1708882">
                <a:moveTo>
                  <a:pt x="0" y="0"/>
                </a:moveTo>
                <a:lnTo>
                  <a:pt x="1708881" y="0"/>
                </a:lnTo>
                <a:lnTo>
                  <a:pt x="1708881" y="1708882"/>
                </a:lnTo>
                <a:lnTo>
                  <a:pt x="0" y="17088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739150" y="273223"/>
            <a:ext cx="5874653" cy="9740553"/>
          </a:xfrm>
          <a:custGeom>
            <a:avLst/>
            <a:gdLst/>
            <a:ahLst/>
            <a:cxnLst/>
            <a:rect r="r" b="b" t="t" l="l"/>
            <a:pathLst>
              <a:path h="9740553" w="5874653">
                <a:moveTo>
                  <a:pt x="0" y="0"/>
                </a:moveTo>
                <a:lnTo>
                  <a:pt x="5874653" y="0"/>
                </a:lnTo>
                <a:lnTo>
                  <a:pt x="5874653" y="9740554"/>
                </a:lnTo>
                <a:lnTo>
                  <a:pt x="0" y="97405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45376" y="895350"/>
            <a:ext cx="9898660" cy="12268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079"/>
              </a:lnSpc>
            </a:pPr>
            <a:r>
              <a:rPr lang="en-US" sz="7199">
                <a:solidFill>
                  <a:srgbClr val="26459B"/>
                </a:solidFill>
                <a:latin typeface="League Spartan"/>
              </a:rPr>
              <a:t>Software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61157" y="2495618"/>
            <a:ext cx="1923754" cy="1923754"/>
          </a:xfrm>
          <a:custGeom>
            <a:avLst/>
            <a:gdLst/>
            <a:ahLst/>
            <a:cxnLst/>
            <a:rect r="r" b="b" t="t" l="l"/>
            <a:pathLst>
              <a:path h="1923754" w="1923754">
                <a:moveTo>
                  <a:pt x="0" y="0"/>
                </a:moveTo>
                <a:lnTo>
                  <a:pt x="1923754" y="0"/>
                </a:lnTo>
                <a:lnTo>
                  <a:pt x="1923754" y="1923754"/>
                </a:lnTo>
                <a:lnTo>
                  <a:pt x="0" y="19237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229866" y="487712"/>
            <a:ext cx="6291119" cy="9465333"/>
          </a:xfrm>
          <a:custGeom>
            <a:avLst/>
            <a:gdLst/>
            <a:ahLst/>
            <a:cxnLst/>
            <a:rect r="r" b="b" t="t" l="l"/>
            <a:pathLst>
              <a:path h="9465333" w="6291119">
                <a:moveTo>
                  <a:pt x="0" y="0"/>
                </a:moveTo>
                <a:lnTo>
                  <a:pt x="6291118" y="0"/>
                </a:lnTo>
                <a:lnTo>
                  <a:pt x="6291118" y="9465333"/>
                </a:lnTo>
                <a:lnTo>
                  <a:pt x="0" y="94653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324" t="0" r="-3324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45376" y="895350"/>
            <a:ext cx="9898660" cy="12268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079"/>
              </a:lnSpc>
            </a:pPr>
            <a:r>
              <a:rPr lang="en-US" sz="7199">
                <a:solidFill>
                  <a:srgbClr val="26459B"/>
                </a:solidFill>
                <a:latin typeface="League Spartan"/>
              </a:rPr>
              <a:t>Software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3942" y="2503969"/>
            <a:ext cx="1990902" cy="1990902"/>
          </a:xfrm>
          <a:custGeom>
            <a:avLst/>
            <a:gdLst/>
            <a:ahLst/>
            <a:cxnLst/>
            <a:rect r="r" b="b" t="t" l="l"/>
            <a:pathLst>
              <a:path h="1990902" w="1990902">
                <a:moveTo>
                  <a:pt x="0" y="0"/>
                </a:moveTo>
                <a:lnTo>
                  <a:pt x="1990902" y="0"/>
                </a:lnTo>
                <a:lnTo>
                  <a:pt x="1990902" y="1990902"/>
                </a:lnTo>
                <a:lnTo>
                  <a:pt x="0" y="19909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01701" y="1742638"/>
            <a:ext cx="3499959" cy="7359879"/>
          </a:xfrm>
          <a:custGeom>
            <a:avLst/>
            <a:gdLst/>
            <a:ahLst/>
            <a:cxnLst/>
            <a:rect r="r" b="b" t="t" l="l"/>
            <a:pathLst>
              <a:path h="7359879" w="3499959">
                <a:moveTo>
                  <a:pt x="0" y="0"/>
                </a:moveTo>
                <a:lnTo>
                  <a:pt x="3499959" y="0"/>
                </a:lnTo>
                <a:lnTo>
                  <a:pt x="3499959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67" t="-3243" r="0" b="-324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916858" y="1742638"/>
            <a:ext cx="3231369" cy="7118148"/>
          </a:xfrm>
          <a:custGeom>
            <a:avLst/>
            <a:gdLst/>
            <a:ahLst/>
            <a:cxnLst/>
            <a:rect r="r" b="b" t="t" l="l"/>
            <a:pathLst>
              <a:path h="7118148" w="3231369">
                <a:moveTo>
                  <a:pt x="0" y="0"/>
                </a:moveTo>
                <a:lnTo>
                  <a:pt x="3231369" y="0"/>
                </a:lnTo>
                <a:lnTo>
                  <a:pt x="3231369" y="7118148"/>
                </a:lnTo>
                <a:lnTo>
                  <a:pt x="0" y="71181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493" t="-3395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348615"/>
            <a:ext cx="9898660" cy="12268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079"/>
              </a:lnSpc>
            </a:pPr>
            <a:r>
              <a:rPr lang="en-US" sz="7199">
                <a:solidFill>
                  <a:srgbClr val="26459B"/>
                </a:solidFill>
                <a:latin typeface="League Spartan"/>
              </a:rPr>
              <a:t>Software 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92680" y="1898381"/>
            <a:ext cx="2262871" cy="1990902"/>
          </a:xfrm>
          <a:custGeom>
            <a:avLst/>
            <a:gdLst/>
            <a:ahLst/>
            <a:cxnLst/>
            <a:rect r="r" b="b" t="t" l="l"/>
            <a:pathLst>
              <a:path h="1990902" w="2262871">
                <a:moveTo>
                  <a:pt x="0" y="0"/>
                </a:moveTo>
                <a:lnTo>
                  <a:pt x="2262871" y="0"/>
                </a:lnTo>
                <a:lnTo>
                  <a:pt x="2262871" y="1990902"/>
                </a:lnTo>
                <a:lnTo>
                  <a:pt x="0" y="19909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230" t="-4196" r="-7856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110904" y="1575435"/>
            <a:ext cx="3311946" cy="7359879"/>
          </a:xfrm>
          <a:custGeom>
            <a:avLst/>
            <a:gdLst/>
            <a:ahLst/>
            <a:cxnLst/>
            <a:rect r="r" b="b" t="t" l="l"/>
            <a:pathLst>
              <a:path h="7359879" w="3311946">
                <a:moveTo>
                  <a:pt x="0" y="0"/>
                </a:moveTo>
                <a:lnTo>
                  <a:pt x="3311945" y="0"/>
                </a:lnTo>
                <a:lnTo>
                  <a:pt x="3311945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348615"/>
            <a:ext cx="9898660" cy="12268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079"/>
              </a:lnSpc>
            </a:pPr>
            <a:r>
              <a:rPr lang="en-US" sz="7199">
                <a:solidFill>
                  <a:srgbClr val="26459B"/>
                </a:solidFill>
                <a:latin typeface="League Spartan"/>
              </a:rPr>
              <a:t>Software 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2886" y="2557687"/>
            <a:ext cx="2401433" cy="1864271"/>
          </a:xfrm>
          <a:custGeom>
            <a:avLst/>
            <a:gdLst/>
            <a:ahLst/>
            <a:cxnLst/>
            <a:rect r="r" b="b" t="t" l="l"/>
            <a:pathLst>
              <a:path h="1864271" w="2401433">
                <a:moveTo>
                  <a:pt x="0" y="0"/>
                </a:moveTo>
                <a:lnTo>
                  <a:pt x="2401433" y="0"/>
                </a:lnTo>
                <a:lnTo>
                  <a:pt x="2401433" y="1864271"/>
                </a:lnTo>
                <a:lnTo>
                  <a:pt x="0" y="18642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8316278" y="5296853"/>
            <a:ext cx="111442" cy="108585"/>
            <a:chOff x="0" y="0"/>
            <a:chExt cx="148590" cy="14478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46990" y="45720"/>
              <a:ext cx="49530" cy="52070"/>
            </a:xfrm>
            <a:custGeom>
              <a:avLst/>
              <a:gdLst/>
              <a:ahLst/>
              <a:cxnLst/>
              <a:rect r="r" b="b" t="t" l="l"/>
              <a:pathLst>
                <a:path h="52070" w="49530">
                  <a:moveTo>
                    <a:pt x="49530" y="17780"/>
                  </a:moveTo>
                  <a:cubicBezTo>
                    <a:pt x="27940" y="52070"/>
                    <a:pt x="7620" y="45720"/>
                    <a:pt x="3810" y="38100"/>
                  </a:cubicBezTo>
                  <a:cubicBezTo>
                    <a:pt x="0" y="31750"/>
                    <a:pt x="3810" y="10160"/>
                    <a:pt x="10160" y="5080"/>
                  </a:cubicBezTo>
                  <a:cubicBezTo>
                    <a:pt x="16510" y="0"/>
                    <a:pt x="43180" y="7620"/>
                    <a:pt x="43180" y="762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8939212" y="2868930"/>
            <a:ext cx="111442" cy="108585"/>
            <a:chOff x="0" y="0"/>
            <a:chExt cx="148590" cy="14478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46990" y="45720"/>
              <a:ext cx="49530" cy="52070"/>
            </a:xfrm>
            <a:custGeom>
              <a:avLst/>
              <a:gdLst/>
              <a:ahLst/>
              <a:cxnLst/>
              <a:rect r="r" b="b" t="t" l="l"/>
              <a:pathLst>
                <a:path h="52070" w="49530">
                  <a:moveTo>
                    <a:pt x="49530" y="17780"/>
                  </a:moveTo>
                  <a:cubicBezTo>
                    <a:pt x="27940" y="52070"/>
                    <a:pt x="8890" y="45720"/>
                    <a:pt x="3810" y="38100"/>
                  </a:cubicBezTo>
                  <a:cubicBezTo>
                    <a:pt x="0" y="31750"/>
                    <a:pt x="3810" y="10160"/>
                    <a:pt x="10160" y="5080"/>
                  </a:cubicBezTo>
                  <a:cubicBezTo>
                    <a:pt x="16510" y="0"/>
                    <a:pt x="43180" y="7620"/>
                    <a:pt x="43180" y="7620"/>
                  </a:cubicBezTo>
                </a:path>
              </a:pathLst>
            </a:custGeom>
            <a:solidFill>
              <a:srgbClr val="FFFFFF"/>
            </a:solidFill>
            <a:ln cap="sq">
              <a:noFill/>
              <a:prstDash val="solid"/>
              <a:miter/>
            </a:ln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5978030" y="1842531"/>
            <a:ext cx="5140502" cy="7359879"/>
          </a:xfrm>
          <a:custGeom>
            <a:avLst/>
            <a:gdLst/>
            <a:ahLst/>
            <a:cxnLst/>
            <a:rect r="r" b="b" t="t" l="l"/>
            <a:pathLst>
              <a:path h="7359879" w="5140502">
                <a:moveTo>
                  <a:pt x="0" y="0"/>
                </a:moveTo>
                <a:lnTo>
                  <a:pt x="5140503" y="0"/>
                </a:lnTo>
                <a:lnTo>
                  <a:pt x="5140503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27605" r="0" b="-27605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348615"/>
            <a:ext cx="9898660" cy="12268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079"/>
              </a:lnSpc>
            </a:pPr>
            <a:r>
              <a:rPr lang="en-US" sz="7199">
                <a:solidFill>
                  <a:srgbClr val="26459B"/>
                </a:solidFill>
                <a:latin typeface="League Spartan"/>
              </a:rPr>
              <a:t>Software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695267" y="5559715"/>
            <a:ext cx="23574302" cy="5567845"/>
            <a:chOff x="0" y="0"/>
            <a:chExt cx="8599969" cy="203116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599970" cy="2031165"/>
            </a:xfrm>
            <a:custGeom>
              <a:avLst/>
              <a:gdLst/>
              <a:ahLst/>
              <a:cxnLst/>
              <a:rect r="r" b="b" t="t" l="l"/>
              <a:pathLst>
                <a:path h="2031165" w="8599970">
                  <a:moveTo>
                    <a:pt x="0" y="0"/>
                  </a:moveTo>
                  <a:lnTo>
                    <a:pt x="8599970" y="0"/>
                  </a:lnTo>
                  <a:lnTo>
                    <a:pt x="8599970" y="2031165"/>
                  </a:lnTo>
                  <a:lnTo>
                    <a:pt x="0" y="2031165"/>
                  </a:lnTo>
                  <a:close/>
                </a:path>
              </a:pathLst>
            </a:custGeom>
            <a:solidFill>
              <a:srgbClr val="5C73B2"/>
            </a:solid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6458427"/>
            <a:ext cx="4884526" cy="1373773"/>
          </a:xfrm>
          <a:custGeom>
            <a:avLst/>
            <a:gdLst/>
            <a:ahLst/>
            <a:cxnLst/>
            <a:rect r="r" b="b" t="t" l="l"/>
            <a:pathLst>
              <a:path h="1373773" w="4884526">
                <a:moveTo>
                  <a:pt x="0" y="0"/>
                </a:moveTo>
                <a:lnTo>
                  <a:pt x="4884526" y="0"/>
                </a:lnTo>
                <a:lnTo>
                  <a:pt x="4884526" y="1373773"/>
                </a:lnTo>
                <a:lnTo>
                  <a:pt x="0" y="13737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542583" y="6458427"/>
            <a:ext cx="4884526" cy="1373773"/>
          </a:xfrm>
          <a:custGeom>
            <a:avLst/>
            <a:gdLst/>
            <a:ahLst/>
            <a:cxnLst/>
            <a:rect r="r" b="b" t="t" l="l"/>
            <a:pathLst>
              <a:path h="1373773" w="4884526">
                <a:moveTo>
                  <a:pt x="0" y="0"/>
                </a:moveTo>
                <a:lnTo>
                  <a:pt x="4884526" y="0"/>
                </a:lnTo>
                <a:lnTo>
                  <a:pt x="4884526" y="1373773"/>
                </a:lnTo>
                <a:lnTo>
                  <a:pt x="0" y="13737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841177" y="0"/>
            <a:ext cx="4501414" cy="5559715"/>
          </a:xfrm>
          <a:custGeom>
            <a:avLst/>
            <a:gdLst/>
            <a:ahLst/>
            <a:cxnLst/>
            <a:rect r="r" b="b" t="t" l="l"/>
            <a:pathLst>
              <a:path h="5559715" w="4501414">
                <a:moveTo>
                  <a:pt x="0" y="0"/>
                </a:moveTo>
                <a:lnTo>
                  <a:pt x="4501414" y="0"/>
                </a:lnTo>
                <a:lnTo>
                  <a:pt x="4501414" y="5559715"/>
                </a:lnTo>
                <a:lnTo>
                  <a:pt x="0" y="55597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806" t="0" r="-2806" b="-14011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337443" y="1208420"/>
            <a:ext cx="7241757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19"/>
              </a:lnSpc>
            </a:pPr>
            <a:r>
              <a:rPr lang="en-US" sz="6799">
                <a:solidFill>
                  <a:srgbClr val="26459B"/>
                </a:solidFill>
                <a:latin typeface="League Spartan"/>
              </a:rPr>
              <a:t>Constraints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909443" y="6691288"/>
            <a:ext cx="3118084" cy="903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419"/>
              </a:lnSpc>
            </a:pPr>
            <a:r>
              <a:rPr lang="en-US" sz="5299">
                <a:solidFill>
                  <a:srgbClr val="1A3272"/>
                </a:solidFill>
                <a:latin typeface="Glacial Indifference Bold"/>
              </a:rPr>
              <a:t>Price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700" y="6526506"/>
            <a:ext cx="1335359" cy="1104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1A3272"/>
                </a:solidFill>
                <a:latin typeface="Glacial Indifference Bold"/>
              </a:rPr>
              <a:t>01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542583" y="6526506"/>
            <a:ext cx="1510709" cy="1104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1A3272"/>
                </a:solidFill>
                <a:latin typeface="Glacial Indifference Bold"/>
              </a:rPr>
              <a:t>02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719028" y="6644616"/>
            <a:ext cx="3118084" cy="896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>
                <a:solidFill>
                  <a:srgbClr val="1A3272"/>
                </a:solidFill>
                <a:latin typeface="Glacial Indifference Bold"/>
              </a:rPr>
              <a:t>Size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00" y="8153877"/>
            <a:ext cx="7018864" cy="1954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41"/>
              </a:lnSpc>
            </a:pPr>
            <a:r>
              <a:rPr lang="en-US" sz="3399">
                <a:solidFill>
                  <a:srgbClr val="FFFFFF"/>
                </a:solidFill>
                <a:latin typeface="Glacial Indifference Bold"/>
              </a:rPr>
              <a:t>Limited budget led to using wood and plastic, making the wheelchair a prototype, not a real-life product.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542583" y="8153877"/>
            <a:ext cx="7361105" cy="1954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41"/>
              </a:lnSpc>
            </a:pPr>
            <a:r>
              <a:rPr lang="en-US" sz="3399">
                <a:solidFill>
                  <a:srgbClr val="FFFFFF"/>
                </a:solidFill>
                <a:latin typeface="Glacial Indifference Bold"/>
              </a:rPr>
              <a:t>The machine's size is not life-sized; it's a representative example with additional features.</a:t>
            </a:r>
          </a:p>
          <a:p>
            <a:pPr algn="ctr">
              <a:lnSpc>
                <a:spcPts val="3841"/>
              </a:lnSpc>
            </a:pPr>
          </a:p>
        </p:txBody>
      </p:sp>
      <p:sp>
        <p:nvSpPr>
          <p:cNvPr name="Freeform 15" id="15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37443" y="1208420"/>
            <a:ext cx="7806557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519"/>
              </a:lnSpc>
            </a:pPr>
            <a:r>
              <a:rPr lang="en-US" sz="6799">
                <a:solidFill>
                  <a:srgbClr val="26459B"/>
                </a:solidFill>
                <a:latin typeface="League Spartan"/>
              </a:rPr>
              <a:t>Future Work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028700" y="3450212"/>
            <a:ext cx="4884526" cy="1373773"/>
          </a:xfrm>
          <a:custGeom>
            <a:avLst/>
            <a:gdLst/>
            <a:ahLst/>
            <a:cxnLst/>
            <a:rect r="r" b="b" t="t" l="l"/>
            <a:pathLst>
              <a:path h="1373773" w="4884526">
                <a:moveTo>
                  <a:pt x="0" y="0"/>
                </a:moveTo>
                <a:lnTo>
                  <a:pt x="4884526" y="0"/>
                </a:lnTo>
                <a:lnTo>
                  <a:pt x="4884526" y="1373773"/>
                </a:lnTo>
                <a:lnTo>
                  <a:pt x="0" y="13737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3518291"/>
            <a:ext cx="1335359" cy="1104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1A3272"/>
                </a:solidFill>
                <a:latin typeface="Glacial Indifference Bold"/>
              </a:rPr>
              <a:t>01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7028073" y="3450212"/>
            <a:ext cx="4884526" cy="1373773"/>
          </a:xfrm>
          <a:custGeom>
            <a:avLst/>
            <a:gdLst/>
            <a:ahLst/>
            <a:cxnLst/>
            <a:rect r="r" b="b" t="t" l="l"/>
            <a:pathLst>
              <a:path h="1373773" w="4884526">
                <a:moveTo>
                  <a:pt x="0" y="0"/>
                </a:moveTo>
                <a:lnTo>
                  <a:pt x="4884527" y="0"/>
                </a:lnTo>
                <a:lnTo>
                  <a:pt x="4884527" y="1373773"/>
                </a:lnTo>
                <a:lnTo>
                  <a:pt x="0" y="13737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028073" y="3518291"/>
            <a:ext cx="1510709" cy="1104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1A3272"/>
                </a:solidFill>
                <a:latin typeface="Glacial Indifference Bold"/>
              </a:rPr>
              <a:t>02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3027025" y="3568298"/>
            <a:ext cx="4884526" cy="1373773"/>
          </a:xfrm>
          <a:custGeom>
            <a:avLst/>
            <a:gdLst/>
            <a:ahLst/>
            <a:cxnLst/>
            <a:rect r="r" b="b" t="t" l="l"/>
            <a:pathLst>
              <a:path h="1373773" w="4884526">
                <a:moveTo>
                  <a:pt x="0" y="0"/>
                </a:moveTo>
                <a:lnTo>
                  <a:pt x="4884526" y="0"/>
                </a:lnTo>
                <a:lnTo>
                  <a:pt x="4884526" y="1373773"/>
                </a:lnTo>
                <a:lnTo>
                  <a:pt x="0" y="13737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3027025" y="3636377"/>
            <a:ext cx="1510709" cy="1104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</a:pPr>
            <a:r>
              <a:rPr lang="en-US" sz="6399">
                <a:solidFill>
                  <a:srgbClr val="1A3272"/>
                </a:solidFill>
                <a:latin typeface="Glacial Indifference 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0" y="6043185"/>
            <a:ext cx="6571469" cy="16521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85"/>
              </a:lnSpc>
              <a:spcBef>
                <a:spcPct val="0"/>
              </a:spcBef>
            </a:pPr>
            <a:r>
              <a:rPr lang="en-US" sz="3132">
                <a:solidFill>
                  <a:srgbClr val="000000"/>
                </a:solidFill>
                <a:latin typeface="Glacial Indifference Bold"/>
              </a:rPr>
              <a:t>Add a camera for obstacle recognition, navigation, and visual feedback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834244" y="6096106"/>
            <a:ext cx="5374766" cy="2205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09"/>
              </a:lnSpc>
            </a:pPr>
            <a:r>
              <a:rPr lang="en-US" sz="3150">
                <a:solidFill>
                  <a:srgbClr val="000000"/>
                </a:solidFill>
                <a:latin typeface="Glacial Indifference Bold"/>
              </a:rPr>
              <a:t>Implement machine learning for</a:t>
            </a:r>
          </a:p>
          <a:p>
            <a:pPr algn="ctr">
              <a:lnSpc>
                <a:spcPts val="4409"/>
              </a:lnSpc>
            </a:pPr>
            <a:r>
              <a:rPr lang="en-US" sz="3150">
                <a:solidFill>
                  <a:srgbClr val="000000"/>
                </a:solidFill>
                <a:latin typeface="Glacial Indifference Bold"/>
              </a:rPr>
              <a:t> adaptive user needs.</a:t>
            </a:r>
          </a:p>
          <a:p>
            <a:pPr algn="ctr">
              <a:lnSpc>
                <a:spcPts val="4409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2039610" y="6043185"/>
            <a:ext cx="6248390" cy="22072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85"/>
              </a:lnSpc>
              <a:spcBef>
                <a:spcPct val="0"/>
              </a:spcBef>
            </a:pPr>
            <a:r>
              <a:rPr lang="en-US" sz="3132">
                <a:solidFill>
                  <a:srgbClr val="000000"/>
                </a:solidFill>
                <a:latin typeface="Glacial Indifference Bold"/>
              </a:rPr>
              <a:t>When a patient falls or is exposed to danger, he sends a notification to one of his family for help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1834461">
            <a:off x="11991101" y="-1049531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5711279" y="-544892"/>
            <a:ext cx="3096042" cy="3147184"/>
          </a:xfrm>
          <a:custGeom>
            <a:avLst/>
            <a:gdLst/>
            <a:ahLst/>
            <a:cxnLst/>
            <a:rect r="r" b="b" t="t" l="l"/>
            <a:pathLst>
              <a:path h="3147184" w="3096042">
                <a:moveTo>
                  <a:pt x="0" y="0"/>
                </a:moveTo>
                <a:lnTo>
                  <a:pt x="3096042" y="0"/>
                </a:lnTo>
                <a:lnTo>
                  <a:pt x="3096042" y="3147184"/>
                </a:lnTo>
                <a:lnTo>
                  <a:pt x="0" y="31471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028700" y="-1657451"/>
            <a:ext cx="750395" cy="4259743"/>
            <a:chOff x="0" y="0"/>
            <a:chExt cx="2354580" cy="1336616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353310" cy="13366166"/>
            </a:xfrm>
            <a:custGeom>
              <a:avLst/>
              <a:gdLst/>
              <a:ahLst/>
              <a:cxnLst/>
              <a:rect r="r" b="b" t="t" l="l"/>
              <a:pathLst>
                <a:path h="13366166" w="2353310">
                  <a:moveTo>
                    <a:pt x="784860" y="13298856"/>
                  </a:moveTo>
                  <a:cubicBezTo>
                    <a:pt x="905510" y="13339496"/>
                    <a:pt x="1042670" y="13366166"/>
                    <a:pt x="1177290" y="13366166"/>
                  </a:cubicBezTo>
                  <a:cubicBezTo>
                    <a:pt x="1311910" y="13366166"/>
                    <a:pt x="1441450" y="13343306"/>
                    <a:pt x="1560830" y="13302666"/>
                  </a:cubicBezTo>
                  <a:cubicBezTo>
                    <a:pt x="1563370" y="13301396"/>
                    <a:pt x="1565910" y="13301396"/>
                    <a:pt x="1568450" y="13300126"/>
                  </a:cubicBezTo>
                  <a:cubicBezTo>
                    <a:pt x="2016760" y="13137566"/>
                    <a:pt x="2346960" y="12708306"/>
                    <a:pt x="2353310" y="12174358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2165012"/>
                  </a:lnTo>
                  <a:cubicBezTo>
                    <a:pt x="6350" y="12710846"/>
                    <a:pt x="331470" y="13140106"/>
                    <a:pt x="784860" y="13298856"/>
                  </a:cubicBezTo>
                  <a:close/>
                </a:path>
              </a:pathLst>
            </a:custGeom>
            <a:solidFill>
              <a:srgbClr val="5C73B2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106437" y="4307772"/>
            <a:ext cx="672658" cy="672658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A3272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1281787" y="4483122"/>
            <a:ext cx="321958" cy="321958"/>
            <a:chOff x="0" y="0"/>
            <a:chExt cx="6350000" cy="63500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1106437" y="5508209"/>
            <a:ext cx="672658" cy="672658"/>
            <a:chOff x="0" y="0"/>
            <a:chExt cx="6350000" cy="63500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A3272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281787" y="5683559"/>
            <a:ext cx="321958" cy="321958"/>
            <a:chOff x="0" y="0"/>
            <a:chExt cx="6350000" cy="63500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1106437" y="6708645"/>
            <a:ext cx="672658" cy="672658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A3272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281787" y="6883995"/>
            <a:ext cx="321958" cy="321958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5787224" y="4395306"/>
            <a:ext cx="672658" cy="672658"/>
            <a:chOff x="0" y="0"/>
            <a:chExt cx="6350000" cy="6350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A3272"/>
            </a:solidFill>
          </p:spPr>
        </p:sp>
      </p:grpSp>
      <p:grpSp>
        <p:nvGrpSpPr>
          <p:cNvPr name="Group 20" id="20"/>
          <p:cNvGrpSpPr/>
          <p:nvPr/>
        </p:nvGrpSpPr>
        <p:grpSpPr>
          <a:xfrm rot="0">
            <a:off x="5962574" y="4570656"/>
            <a:ext cx="321958" cy="321958"/>
            <a:chOff x="0" y="0"/>
            <a:chExt cx="6350000" cy="6350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22" id="22"/>
          <p:cNvGrpSpPr/>
          <p:nvPr/>
        </p:nvGrpSpPr>
        <p:grpSpPr>
          <a:xfrm rot="0">
            <a:off x="5787224" y="5595742"/>
            <a:ext cx="672658" cy="672658"/>
            <a:chOff x="0" y="0"/>
            <a:chExt cx="6350000" cy="63500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A3272"/>
            </a:solid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5962574" y="5771092"/>
            <a:ext cx="321958" cy="321958"/>
            <a:chOff x="0" y="0"/>
            <a:chExt cx="6350000" cy="63500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2135740" y="1897205"/>
            <a:ext cx="8081902" cy="9469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423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Table Of Content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135740" y="4359214"/>
            <a:ext cx="3118084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13224B"/>
                </a:solidFill>
                <a:latin typeface="Glacial Indifference Bold"/>
              </a:rPr>
              <a:t>Introduction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135740" y="5519542"/>
            <a:ext cx="3118084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13224B"/>
                </a:solidFill>
                <a:latin typeface="Glacial Indifference Bold"/>
              </a:rPr>
              <a:t>Abstract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135740" y="6506811"/>
            <a:ext cx="3118084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13224B"/>
                </a:solidFill>
                <a:latin typeface="Glacial Indifference Bold"/>
              </a:rPr>
              <a:t>Problen and Objectives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6816526" y="4436360"/>
            <a:ext cx="3118084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13224B"/>
                </a:solidFill>
                <a:latin typeface="Glacial Indifference Bold"/>
              </a:rPr>
              <a:t>Implementation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6816526" y="5636796"/>
            <a:ext cx="3118084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13224B"/>
                </a:solidFill>
                <a:latin typeface="Glacial Indifference Bold"/>
              </a:rPr>
              <a:t>Constraints</a:t>
            </a:r>
          </a:p>
        </p:txBody>
      </p:sp>
      <p:sp>
        <p:nvSpPr>
          <p:cNvPr name="Freeform 32" id="32"/>
          <p:cNvSpPr/>
          <p:nvPr/>
        </p:nvSpPr>
        <p:spPr>
          <a:xfrm flipH="false" flipV="false" rot="8542106">
            <a:off x="12587577" y="6625257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3" id="33"/>
          <p:cNvGrpSpPr/>
          <p:nvPr/>
        </p:nvGrpSpPr>
        <p:grpSpPr>
          <a:xfrm rot="0">
            <a:off x="5787224" y="6624442"/>
            <a:ext cx="672658" cy="672658"/>
            <a:chOff x="0" y="0"/>
            <a:chExt cx="6350000" cy="63500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A3272"/>
            </a:solidFill>
          </p:spPr>
        </p:sp>
      </p:grpSp>
      <p:grpSp>
        <p:nvGrpSpPr>
          <p:cNvPr name="Group 35" id="35"/>
          <p:cNvGrpSpPr/>
          <p:nvPr/>
        </p:nvGrpSpPr>
        <p:grpSpPr>
          <a:xfrm rot="0">
            <a:off x="5962574" y="6792275"/>
            <a:ext cx="329475" cy="329475"/>
            <a:chOff x="0" y="0"/>
            <a:chExt cx="6350000" cy="63500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sp>
        <p:nvSpPr>
          <p:cNvPr name="TextBox 37" id="37"/>
          <p:cNvSpPr txBox="true"/>
          <p:nvPr/>
        </p:nvSpPr>
        <p:spPr>
          <a:xfrm rot="0">
            <a:off x="6816526" y="6661737"/>
            <a:ext cx="3118084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13224B"/>
                </a:solidFill>
                <a:latin typeface="Glacial Indifference Bold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536371" y="1028700"/>
            <a:ext cx="4220936" cy="8441871"/>
          </a:xfrm>
          <a:custGeom>
            <a:avLst/>
            <a:gdLst/>
            <a:ahLst/>
            <a:cxnLst/>
            <a:rect r="r" b="b" t="t" l="l"/>
            <a:pathLst>
              <a:path h="8441871" w="4220936">
                <a:moveTo>
                  <a:pt x="0" y="0"/>
                </a:moveTo>
                <a:lnTo>
                  <a:pt x="4220936" y="0"/>
                </a:lnTo>
                <a:lnTo>
                  <a:pt x="4220936" y="8441871"/>
                </a:lnTo>
                <a:lnTo>
                  <a:pt x="0" y="844187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5400000">
            <a:off x="9485072" y="-621846"/>
            <a:ext cx="6510591" cy="11530693"/>
            <a:chOff x="0" y="0"/>
            <a:chExt cx="2354580" cy="417011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353310" cy="4170119"/>
            </a:xfrm>
            <a:custGeom>
              <a:avLst/>
              <a:gdLst/>
              <a:ahLst/>
              <a:cxnLst/>
              <a:rect r="r" b="b" t="t" l="l"/>
              <a:pathLst>
                <a:path h="4170119" w="2353310">
                  <a:moveTo>
                    <a:pt x="784860" y="4102809"/>
                  </a:moveTo>
                  <a:cubicBezTo>
                    <a:pt x="905510" y="4143449"/>
                    <a:pt x="1042670" y="4170119"/>
                    <a:pt x="1177290" y="4170119"/>
                  </a:cubicBezTo>
                  <a:cubicBezTo>
                    <a:pt x="1311910" y="4170119"/>
                    <a:pt x="1441450" y="4147259"/>
                    <a:pt x="1560830" y="4106619"/>
                  </a:cubicBezTo>
                  <a:cubicBezTo>
                    <a:pt x="1563370" y="4105349"/>
                    <a:pt x="1565910" y="4105349"/>
                    <a:pt x="1568450" y="4104079"/>
                  </a:cubicBezTo>
                  <a:cubicBezTo>
                    <a:pt x="2016760" y="3941519"/>
                    <a:pt x="2346960" y="3512259"/>
                    <a:pt x="2353310" y="300660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3004334"/>
                  </a:lnTo>
                  <a:cubicBezTo>
                    <a:pt x="6350" y="3514799"/>
                    <a:pt x="331470" y="3944059"/>
                    <a:pt x="784860" y="4102809"/>
                  </a:cubicBezTo>
                  <a:close/>
                </a:path>
              </a:pathLst>
            </a:custGeom>
            <a:solidFill>
              <a:srgbClr val="3657A9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8465821" y="3676740"/>
            <a:ext cx="9139644" cy="17672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419"/>
              </a:lnSpc>
            </a:pPr>
            <a:r>
              <a:rPr lang="en-US" sz="10299">
                <a:solidFill>
                  <a:srgbClr val="E3E4E5"/>
                </a:solidFill>
                <a:latin typeface="League Spartan"/>
              </a:rPr>
              <a:t>THANK YOU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-10800000">
            <a:off x="15711279" y="-898071"/>
            <a:ext cx="3096042" cy="3147184"/>
          </a:xfrm>
          <a:custGeom>
            <a:avLst/>
            <a:gdLst/>
            <a:ahLst/>
            <a:cxnLst/>
            <a:rect r="r" b="b" t="t" l="l"/>
            <a:pathLst>
              <a:path h="3147184" w="3096042">
                <a:moveTo>
                  <a:pt x="0" y="0"/>
                </a:moveTo>
                <a:lnTo>
                  <a:pt x="3096042" y="0"/>
                </a:lnTo>
                <a:lnTo>
                  <a:pt x="3096042" y="3147184"/>
                </a:lnTo>
                <a:lnTo>
                  <a:pt x="0" y="314718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7968807">
            <a:off x="-1434097" y="7827873"/>
            <a:ext cx="4925595" cy="2487425"/>
          </a:xfrm>
          <a:custGeom>
            <a:avLst/>
            <a:gdLst/>
            <a:ahLst/>
            <a:cxnLst/>
            <a:rect r="r" b="b" t="t" l="l"/>
            <a:pathLst>
              <a:path h="2487425" w="4925595">
                <a:moveTo>
                  <a:pt x="0" y="0"/>
                </a:moveTo>
                <a:lnTo>
                  <a:pt x="4925594" y="0"/>
                </a:lnTo>
                <a:lnTo>
                  <a:pt x="4925594" y="2487426"/>
                </a:lnTo>
                <a:lnTo>
                  <a:pt x="0" y="248742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1013278" y="8660721"/>
            <a:ext cx="6246022" cy="597579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1A3272"/>
            </a:solidFill>
          </p:spPr>
        </p:sp>
      </p:grpSp>
      <p:grpSp>
        <p:nvGrpSpPr>
          <p:cNvPr name="Group 5" id="5"/>
          <p:cNvGrpSpPr/>
          <p:nvPr/>
        </p:nvGrpSpPr>
        <p:grpSpPr>
          <a:xfrm rot="-5400000">
            <a:off x="1724714" y="-2211898"/>
            <a:ext cx="8057351" cy="14270107"/>
            <a:chOff x="0" y="0"/>
            <a:chExt cx="2354580" cy="417011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353310" cy="4170119"/>
            </a:xfrm>
            <a:custGeom>
              <a:avLst/>
              <a:gdLst/>
              <a:ahLst/>
              <a:cxnLst/>
              <a:rect r="r" b="b" t="t" l="l"/>
              <a:pathLst>
                <a:path h="4170119" w="2353310">
                  <a:moveTo>
                    <a:pt x="784860" y="4102809"/>
                  </a:moveTo>
                  <a:cubicBezTo>
                    <a:pt x="905510" y="4143449"/>
                    <a:pt x="1042670" y="4170119"/>
                    <a:pt x="1177290" y="4170119"/>
                  </a:cubicBezTo>
                  <a:cubicBezTo>
                    <a:pt x="1311910" y="4170119"/>
                    <a:pt x="1441450" y="4147259"/>
                    <a:pt x="1560830" y="4106619"/>
                  </a:cubicBezTo>
                  <a:cubicBezTo>
                    <a:pt x="1563370" y="4105349"/>
                    <a:pt x="1565910" y="4105349"/>
                    <a:pt x="1568450" y="4104079"/>
                  </a:cubicBezTo>
                  <a:cubicBezTo>
                    <a:pt x="2016760" y="3941519"/>
                    <a:pt x="2346960" y="3512259"/>
                    <a:pt x="2353310" y="3006605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3004334"/>
                  </a:lnTo>
                  <a:cubicBezTo>
                    <a:pt x="6350" y="3514799"/>
                    <a:pt x="331470" y="3944059"/>
                    <a:pt x="784860" y="4102809"/>
                  </a:cubicBezTo>
                  <a:close/>
                </a:path>
              </a:pathLst>
            </a:custGeom>
            <a:solidFill>
              <a:srgbClr val="FFFFFF">
                <a:alpha val="53725"/>
              </a:srgbClr>
            </a:solidFill>
          </p:spPr>
        </p:sp>
      </p:grpSp>
      <p:sp>
        <p:nvSpPr>
          <p:cNvPr name="Freeform 7" id="7"/>
          <p:cNvSpPr/>
          <p:nvPr/>
        </p:nvSpPr>
        <p:spPr>
          <a:xfrm flipH="true" flipV="false" rot="-5400000">
            <a:off x="15244337" y="286005"/>
            <a:ext cx="2633016" cy="2676509"/>
          </a:xfrm>
          <a:custGeom>
            <a:avLst/>
            <a:gdLst/>
            <a:ahLst/>
            <a:cxnLst/>
            <a:rect r="r" b="b" t="t" l="l"/>
            <a:pathLst>
              <a:path h="2676509" w="2633016">
                <a:moveTo>
                  <a:pt x="2633016" y="0"/>
                </a:moveTo>
                <a:lnTo>
                  <a:pt x="0" y="0"/>
                </a:lnTo>
                <a:lnTo>
                  <a:pt x="0" y="2676509"/>
                </a:lnTo>
                <a:lnTo>
                  <a:pt x="2633016" y="2676509"/>
                </a:lnTo>
                <a:lnTo>
                  <a:pt x="2633016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704526" y="3827106"/>
            <a:ext cx="5156956" cy="5124725"/>
          </a:xfrm>
          <a:custGeom>
            <a:avLst/>
            <a:gdLst/>
            <a:ahLst/>
            <a:cxnLst/>
            <a:rect r="r" b="b" t="t" l="l"/>
            <a:pathLst>
              <a:path h="5124725" w="5156956">
                <a:moveTo>
                  <a:pt x="0" y="0"/>
                </a:moveTo>
                <a:lnTo>
                  <a:pt x="5156955" y="0"/>
                </a:lnTo>
                <a:lnTo>
                  <a:pt x="5156955" y="5124725"/>
                </a:lnTo>
                <a:lnTo>
                  <a:pt x="0" y="512472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028700" y="3524642"/>
            <a:ext cx="10806335" cy="11800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0"/>
              </a:lnSpc>
            </a:pPr>
            <a:r>
              <a:rPr lang="en-US" sz="3371">
                <a:solidFill>
                  <a:srgbClr val="13224B"/>
                </a:solidFill>
                <a:latin typeface="Glacial Indifference"/>
              </a:rPr>
              <a:t>People with physical disabilities need more mobility and independence to meet their needs and pursue their goals.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30381" y="2604724"/>
            <a:ext cx="5415574" cy="688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1A3272"/>
                </a:solidFill>
                <a:latin typeface="Glacial Indifference Bold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695267" y="8305347"/>
            <a:ext cx="23574302" cy="2822213"/>
            <a:chOff x="0" y="0"/>
            <a:chExt cx="8599969" cy="102955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599970" cy="1029551"/>
            </a:xfrm>
            <a:custGeom>
              <a:avLst/>
              <a:gdLst/>
              <a:ahLst/>
              <a:cxnLst/>
              <a:rect r="r" b="b" t="t" l="l"/>
              <a:pathLst>
                <a:path h="1029551" w="8599970">
                  <a:moveTo>
                    <a:pt x="0" y="0"/>
                  </a:moveTo>
                  <a:lnTo>
                    <a:pt x="8599970" y="0"/>
                  </a:lnTo>
                  <a:lnTo>
                    <a:pt x="8599970" y="1029551"/>
                  </a:lnTo>
                  <a:lnTo>
                    <a:pt x="0" y="1029551"/>
                  </a:lnTo>
                  <a:close/>
                </a:path>
              </a:pathLst>
            </a:custGeom>
            <a:solidFill>
              <a:srgbClr val="5C73B2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1028700" y="2002695"/>
            <a:ext cx="4744441" cy="1034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6399">
                <a:solidFill>
                  <a:srgbClr val="13224B"/>
                </a:solidFill>
                <a:latin typeface="League Spartan"/>
              </a:rPr>
              <a:t>Abstract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3400920" y="-418055"/>
            <a:ext cx="4925595" cy="2487425"/>
          </a:xfrm>
          <a:custGeom>
            <a:avLst/>
            <a:gdLst/>
            <a:ahLst/>
            <a:cxnLst/>
            <a:rect r="r" b="b" t="t" l="l"/>
            <a:pathLst>
              <a:path h="2487425" w="4925595">
                <a:moveTo>
                  <a:pt x="0" y="0"/>
                </a:moveTo>
                <a:lnTo>
                  <a:pt x="4925595" y="0"/>
                </a:lnTo>
                <a:lnTo>
                  <a:pt x="4925595" y="2487425"/>
                </a:lnTo>
                <a:lnTo>
                  <a:pt x="0" y="248742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542253" y="-27142"/>
            <a:ext cx="4012075" cy="4466885"/>
          </a:xfrm>
          <a:custGeom>
            <a:avLst/>
            <a:gdLst/>
            <a:ahLst/>
            <a:cxnLst/>
            <a:rect r="r" b="b" t="t" l="l"/>
            <a:pathLst>
              <a:path h="4466885" w="4012075">
                <a:moveTo>
                  <a:pt x="0" y="0"/>
                </a:moveTo>
                <a:lnTo>
                  <a:pt x="4012075" y="0"/>
                </a:lnTo>
                <a:lnTo>
                  <a:pt x="4012075" y="4466885"/>
                </a:lnTo>
                <a:lnTo>
                  <a:pt x="0" y="446688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838702" y="3933825"/>
            <a:ext cx="16420598" cy="423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200"/>
              </a:lnSpc>
            </a:pPr>
          </a:p>
          <a:p>
            <a:pPr algn="just">
              <a:lnSpc>
                <a:spcPts val="4899"/>
              </a:lnSpc>
            </a:pPr>
            <a:r>
              <a:rPr lang="en-US" sz="3499">
                <a:solidFill>
                  <a:srgbClr val="13224B"/>
                </a:solidFill>
                <a:latin typeface="Glacial Indifference Bold"/>
              </a:rPr>
              <a:t>Our innovative smart wheelchair enhances mobility and independence for individuals with disabilities. It offers multiple control modes, including voice commands, mobile app. Key features include obstacle detection, stair ascension, and a seat-lifting mechanism. It also monitors vital signs with real-time data display, ensuring continuous health tracking and safety. This project provides users with greater freedom and confidence in their daily lives.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3113134"/>
            <a:ext cx="1475295" cy="1475295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028700" y="5728140"/>
            <a:ext cx="1475295" cy="1475295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9144000" y="-928492"/>
            <a:ext cx="375198" cy="2129871"/>
            <a:chOff x="0" y="0"/>
            <a:chExt cx="2354580" cy="1336616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353310" cy="13366166"/>
            </a:xfrm>
            <a:custGeom>
              <a:avLst/>
              <a:gdLst/>
              <a:ahLst/>
              <a:cxnLst/>
              <a:rect r="r" b="b" t="t" l="l"/>
              <a:pathLst>
                <a:path h="13366166" w="2353310">
                  <a:moveTo>
                    <a:pt x="784860" y="13298856"/>
                  </a:moveTo>
                  <a:cubicBezTo>
                    <a:pt x="905510" y="13339496"/>
                    <a:pt x="1042670" y="13366166"/>
                    <a:pt x="1177290" y="13366166"/>
                  </a:cubicBezTo>
                  <a:cubicBezTo>
                    <a:pt x="1311910" y="13366166"/>
                    <a:pt x="1441450" y="13343306"/>
                    <a:pt x="1560830" y="13302666"/>
                  </a:cubicBezTo>
                  <a:cubicBezTo>
                    <a:pt x="1563370" y="13301396"/>
                    <a:pt x="1565910" y="13301396"/>
                    <a:pt x="1568450" y="13300126"/>
                  </a:cubicBezTo>
                  <a:cubicBezTo>
                    <a:pt x="2016760" y="13137566"/>
                    <a:pt x="2346960" y="12708306"/>
                    <a:pt x="2353310" y="12174358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2165012"/>
                  </a:lnTo>
                  <a:cubicBezTo>
                    <a:pt x="6350" y="12710846"/>
                    <a:pt x="331470" y="13140106"/>
                    <a:pt x="784860" y="13298856"/>
                  </a:cubicBezTo>
                  <a:close/>
                </a:path>
              </a:pathLst>
            </a:custGeom>
            <a:solidFill>
              <a:srgbClr val="5C73B2"/>
            </a:solidFill>
          </p:spPr>
        </p:sp>
      </p:grpSp>
      <p:grpSp>
        <p:nvGrpSpPr>
          <p:cNvPr name="Group 9" id="9"/>
          <p:cNvGrpSpPr/>
          <p:nvPr/>
        </p:nvGrpSpPr>
        <p:grpSpPr>
          <a:xfrm rot="-10800000">
            <a:off x="9144000" y="9258300"/>
            <a:ext cx="375198" cy="2129871"/>
            <a:chOff x="0" y="0"/>
            <a:chExt cx="2354580" cy="1336616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353310" cy="13366166"/>
            </a:xfrm>
            <a:custGeom>
              <a:avLst/>
              <a:gdLst/>
              <a:ahLst/>
              <a:cxnLst/>
              <a:rect r="r" b="b" t="t" l="l"/>
              <a:pathLst>
                <a:path h="13366166" w="2353310">
                  <a:moveTo>
                    <a:pt x="784860" y="13298856"/>
                  </a:moveTo>
                  <a:cubicBezTo>
                    <a:pt x="905510" y="13339496"/>
                    <a:pt x="1042670" y="13366166"/>
                    <a:pt x="1177290" y="13366166"/>
                  </a:cubicBezTo>
                  <a:cubicBezTo>
                    <a:pt x="1311910" y="13366166"/>
                    <a:pt x="1441450" y="13343306"/>
                    <a:pt x="1560830" y="13302666"/>
                  </a:cubicBezTo>
                  <a:cubicBezTo>
                    <a:pt x="1563370" y="13301396"/>
                    <a:pt x="1565910" y="13301396"/>
                    <a:pt x="1568450" y="13300126"/>
                  </a:cubicBezTo>
                  <a:cubicBezTo>
                    <a:pt x="2016760" y="13137566"/>
                    <a:pt x="2346960" y="12708306"/>
                    <a:pt x="2353310" y="12174358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2165012"/>
                  </a:lnTo>
                  <a:cubicBezTo>
                    <a:pt x="6350" y="12710846"/>
                    <a:pt x="331470" y="13140106"/>
                    <a:pt x="784860" y="13298856"/>
                  </a:cubicBezTo>
                  <a:close/>
                </a:path>
              </a:pathLst>
            </a:custGeom>
            <a:solidFill>
              <a:srgbClr val="5C73B2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10353837" y="732019"/>
            <a:ext cx="7407207" cy="8526281"/>
          </a:xfrm>
          <a:custGeom>
            <a:avLst/>
            <a:gdLst/>
            <a:ahLst/>
            <a:cxnLst/>
            <a:rect r="r" b="b" t="t" l="l"/>
            <a:pathLst>
              <a:path h="8526281" w="7407207">
                <a:moveTo>
                  <a:pt x="0" y="0"/>
                </a:moveTo>
                <a:lnTo>
                  <a:pt x="7407207" y="0"/>
                </a:lnTo>
                <a:lnTo>
                  <a:pt x="7407207" y="8526281"/>
                </a:lnTo>
                <a:lnTo>
                  <a:pt x="0" y="852628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031098" y="1349740"/>
            <a:ext cx="7241757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Problem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960751" y="3356751"/>
            <a:ext cx="6119890" cy="1007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3499">
                <a:solidFill>
                  <a:srgbClr val="13224B"/>
                </a:solidFill>
                <a:latin typeface="Glacial Indifference Bold"/>
              </a:rPr>
              <a:t>Traditional wheelchairs lack modern technology.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960751" y="5947100"/>
            <a:ext cx="6744170" cy="18041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07"/>
              </a:lnSpc>
            </a:pPr>
            <a:r>
              <a:rPr lang="en-US" sz="3399">
                <a:solidFill>
                  <a:srgbClr val="13224B"/>
                </a:solidFill>
                <a:latin typeface="Glacial Indifference Bold"/>
              </a:rPr>
              <a:t>Need for smooth navigation and reliable seat-lifting mechanism.</a:t>
            </a:r>
          </a:p>
          <a:p>
            <a:pPr algn="l">
              <a:lnSpc>
                <a:spcPts val="3360"/>
              </a:lnSpc>
            </a:pPr>
          </a:p>
          <a:p>
            <a:pPr algn="l">
              <a:lnSpc>
                <a:spcPts val="3360"/>
              </a:lnSpc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848607" y="-372960"/>
            <a:ext cx="10656852" cy="11909670"/>
            <a:chOff x="0" y="0"/>
            <a:chExt cx="3887649" cy="434468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887649" cy="4344680"/>
            </a:xfrm>
            <a:custGeom>
              <a:avLst/>
              <a:gdLst/>
              <a:ahLst/>
              <a:cxnLst/>
              <a:rect r="r" b="b" t="t" l="l"/>
              <a:pathLst>
                <a:path h="4344680" w="3887649">
                  <a:moveTo>
                    <a:pt x="0" y="0"/>
                  </a:moveTo>
                  <a:lnTo>
                    <a:pt x="3887649" y="0"/>
                  </a:lnTo>
                  <a:lnTo>
                    <a:pt x="3887649" y="4344680"/>
                  </a:lnTo>
                  <a:lnTo>
                    <a:pt x="0" y="4344680"/>
                  </a:lnTo>
                  <a:close/>
                </a:path>
              </a:pathLst>
            </a:custGeom>
            <a:solidFill>
              <a:srgbClr val="5C73B2"/>
            </a:solidFill>
          </p:spPr>
        </p:sp>
      </p:grpSp>
      <p:grpSp>
        <p:nvGrpSpPr>
          <p:cNvPr name="Group 5" id="5"/>
          <p:cNvGrpSpPr/>
          <p:nvPr/>
        </p:nvGrpSpPr>
        <p:grpSpPr>
          <a:xfrm rot="-5400000">
            <a:off x="13234459" y="-2165018"/>
            <a:ext cx="1762125" cy="6970302"/>
            <a:chOff x="0" y="0"/>
            <a:chExt cx="2354580" cy="931383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353310" cy="9313831"/>
            </a:xfrm>
            <a:custGeom>
              <a:avLst/>
              <a:gdLst/>
              <a:ahLst/>
              <a:cxnLst/>
              <a:rect r="r" b="b" t="t" l="l"/>
              <a:pathLst>
                <a:path h="9313831" w="2353310">
                  <a:moveTo>
                    <a:pt x="784860" y="9246522"/>
                  </a:moveTo>
                  <a:cubicBezTo>
                    <a:pt x="905510" y="9287161"/>
                    <a:pt x="1042670" y="9313831"/>
                    <a:pt x="1177290" y="9313831"/>
                  </a:cubicBezTo>
                  <a:cubicBezTo>
                    <a:pt x="1311910" y="9313831"/>
                    <a:pt x="1441450" y="9290972"/>
                    <a:pt x="1560830" y="9250331"/>
                  </a:cubicBezTo>
                  <a:cubicBezTo>
                    <a:pt x="1563370" y="9249061"/>
                    <a:pt x="1565910" y="9249061"/>
                    <a:pt x="1568450" y="9247791"/>
                  </a:cubicBezTo>
                  <a:cubicBezTo>
                    <a:pt x="2016760" y="9085231"/>
                    <a:pt x="2346960" y="8655972"/>
                    <a:pt x="2353310" y="813449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8128264"/>
                  </a:lnTo>
                  <a:cubicBezTo>
                    <a:pt x="6350" y="8658511"/>
                    <a:pt x="331470" y="9087772"/>
                    <a:pt x="784860" y="9246522"/>
                  </a:cubicBezTo>
                  <a:close/>
                </a:path>
              </a:pathLst>
            </a:custGeom>
            <a:solidFill>
              <a:srgbClr val="F6F5F5"/>
            </a:solidFill>
          </p:spPr>
        </p:sp>
      </p:grpSp>
      <p:grpSp>
        <p:nvGrpSpPr>
          <p:cNvPr name="Group 7" id="7"/>
          <p:cNvGrpSpPr/>
          <p:nvPr/>
        </p:nvGrpSpPr>
        <p:grpSpPr>
          <a:xfrm rot="-5400000">
            <a:off x="12893087" y="2130792"/>
            <a:ext cx="1762125" cy="6970302"/>
            <a:chOff x="0" y="0"/>
            <a:chExt cx="2354580" cy="931383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353310" cy="9313831"/>
            </a:xfrm>
            <a:custGeom>
              <a:avLst/>
              <a:gdLst/>
              <a:ahLst/>
              <a:cxnLst/>
              <a:rect r="r" b="b" t="t" l="l"/>
              <a:pathLst>
                <a:path h="9313831" w="2353310">
                  <a:moveTo>
                    <a:pt x="784860" y="9246522"/>
                  </a:moveTo>
                  <a:cubicBezTo>
                    <a:pt x="905510" y="9287161"/>
                    <a:pt x="1042670" y="9313831"/>
                    <a:pt x="1177290" y="9313831"/>
                  </a:cubicBezTo>
                  <a:cubicBezTo>
                    <a:pt x="1311910" y="9313831"/>
                    <a:pt x="1441450" y="9290972"/>
                    <a:pt x="1560830" y="9250331"/>
                  </a:cubicBezTo>
                  <a:cubicBezTo>
                    <a:pt x="1563370" y="9249061"/>
                    <a:pt x="1565910" y="9249061"/>
                    <a:pt x="1568450" y="9247791"/>
                  </a:cubicBezTo>
                  <a:cubicBezTo>
                    <a:pt x="2016760" y="9085231"/>
                    <a:pt x="2346960" y="8655972"/>
                    <a:pt x="2353310" y="813449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8128264"/>
                  </a:lnTo>
                  <a:cubicBezTo>
                    <a:pt x="6350" y="8658511"/>
                    <a:pt x="331470" y="9087772"/>
                    <a:pt x="784860" y="9246522"/>
                  </a:cubicBezTo>
                  <a:close/>
                </a:path>
              </a:pathLst>
            </a:custGeom>
            <a:solidFill>
              <a:srgbClr val="F6F5F5"/>
            </a:solidFill>
          </p:spPr>
        </p:sp>
      </p:grpSp>
      <p:grpSp>
        <p:nvGrpSpPr>
          <p:cNvPr name="Group 9" id="9"/>
          <p:cNvGrpSpPr/>
          <p:nvPr/>
        </p:nvGrpSpPr>
        <p:grpSpPr>
          <a:xfrm rot="-5400000">
            <a:off x="12893087" y="4514918"/>
            <a:ext cx="1762125" cy="6970302"/>
            <a:chOff x="0" y="0"/>
            <a:chExt cx="2354580" cy="931383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353310" cy="9313831"/>
            </a:xfrm>
            <a:custGeom>
              <a:avLst/>
              <a:gdLst/>
              <a:ahLst/>
              <a:cxnLst/>
              <a:rect r="r" b="b" t="t" l="l"/>
              <a:pathLst>
                <a:path h="9313831" w="2353310">
                  <a:moveTo>
                    <a:pt x="784860" y="9246522"/>
                  </a:moveTo>
                  <a:cubicBezTo>
                    <a:pt x="905510" y="9287161"/>
                    <a:pt x="1042670" y="9313831"/>
                    <a:pt x="1177290" y="9313831"/>
                  </a:cubicBezTo>
                  <a:cubicBezTo>
                    <a:pt x="1311910" y="9313831"/>
                    <a:pt x="1441450" y="9290972"/>
                    <a:pt x="1560830" y="9250331"/>
                  </a:cubicBezTo>
                  <a:cubicBezTo>
                    <a:pt x="1563370" y="9249061"/>
                    <a:pt x="1565910" y="9249061"/>
                    <a:pt x="1568450" y="9247791"/>
                  </a:cubicBezTo>
                  <a:cubicBezTo>
                    <a:pt x="2016760" y="9085231"/>
                    <a:pt x="2346960" y="8655972"/>
                    <a:pt x="2353310" y="813449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8128264"/>
                  </a:lnTo>
                  <a:cubicBezTo>
                    <a:pt x="6350" y="8658511"/>
                    <a:pt x="331470" y="9087772"/>
                    <a:pt x="784860" y="9246522"/>
                  </a:cubicBezTo>
                  <a:close/>
                </a:path>
              </a:pathLst>
            </a:custGeom>
            <a:solidFill>
              <a:srgbClr val="F6F5F5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8827771" y="439071"/>
            <a:ext cx="2041672" cy="1762125"/>
            <a:chOff x="0" y="0"/>
            <a:chExt cx="6350000" cy="548055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5480552"/>
            </a:xfrm>
            <a:custGeom>
              <a:avLst/>
              <a:gdLst/>
              <a:ahLst/>
              <a:cxnLst/>
              <a:rect r="r" b="b" t="t" l="l"/>
              <a:pathLst>
                <a:path h="5480552" w="6350000">
                  <a:moveTo>
                    <a:pt x="3175000" y="0"/>
                  </a:moveTo>
                  <a:cubicBezTo>
                    <a:pt x="1421496" y="0"/>
                    <a:pt x="0" y="1226863"/>
                    <a:pt x="0" y="2740276"/>
                  </a:cubicBezTo>
                  <a:cubicBezTo>
                    <a:pt x="0" y="4253689"/>
                    <a:pt x="1421496" y="5480552"/>
                    <a:pt x="3175000" y="5480552"/>
                  </a:cubicBezTo>
                  <a:cubicBezTo>
                    <a:pt x="4928504" y="5480552"/>
                    <a:pt x="6350000" y="4253689"/>
                    <a:pt x="6350000" y="2740276"/>
                  </a:cubicBezTo>
                  <a:cubicBezTo>
                    <a:pt x="6350000" y="1226863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C73B2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8827771" y="4455333"/>
            <a:ext cx="2041672" cy="2041672"/>
            <a:chOff x="0" y="0"/>
            <a:chExt cx="6350000" cy="63500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C73B2"/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8827771" y="6979232"/>
            <a:ext cx="2041672" cy="2041672"/>
            <a:chOff x="0" y="0"/>
            <a:chExt cx="6350000" cy="63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C73B2"/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9066844" y="538370"/>
            <a:ext cx="1563526" cy="1563526"/>
            <a:chOff x="0" y="0"/>
            <a:chExt cx="6350000" cy="63500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19" id="19"/>
          <p:cNvGrpSpPr/>
          <p:nvPr/>
        </p:nvGrpSpPr>
        <p:grpSpPr>
          <a:xfrm rot="0">
            <a:off x="9105422" y="4694406"/>
            <a:ext cx="1563526" cy="1563526"/>
            <a:chOff x="0" y="0"/>
            <a:chExt cx="6350000" cy="63500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9066844" y="7218306"/>
            <a:ext cx="1563526" cy="1563526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grpSp>
        <p:nvGrpSpPr>
          <p:cNvPr name="Group 23" id="23"/>
          <p:cNvGrpSpPr/>
          <p:nvPr/>
        </p:nvGrpSpPr>
        <p:grpSpPr>
          <a:xfrm rot="-5400000">
            <a:off x="13234459" y="-243550"/>
            <a:ext cx="1762125" cy="6970302"/>
            <a:chOff x="0" y="0"/>
            <a:chExt cx="2354580" cy="9313831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2353310" cy="9313831"/>
            </a:xfrm>
            <a:custGeom>
              <a:avLst/>
              <a:gdLst/>
              <a:ahLst/>
              <a:cxnLst/>
              <a:rect r="r" b="b" t="t" l="l"/>
              <a:pathLst>
                <a:path h="9313831" w="2353310">
                  <a:moveTo>
                    <a:pt x="784860" y="9246522"/>
                  </a:moveTo>
                  <a:cubicBezTo>
                    <a:pt x="905510" y="9287161"/>
                    <a:pt x="1042670" y="9313831"/>
                    <a:pt x="1177290" y="9313831"/>
                  </a:cubicBezTo>
                  <a:cubicBezTo>
                    <a:pt x="1311910" y="9313831"/>
                    <a:pt x="1441450" y="9290972"/>
                    <a:pt x="1560830" y="9250331"/>
                  </a:cubicBezTo>
                  <a:cubicBezTo>
                    <a:pt x="1563370" y="9249061"/>
                    <a:pt x="1565910" y="9249061"/>
                    <a:pt x="1568450" y="9247791"/>
                  </a:cubicBezTo>
                  <a:cubicBezTo>
                    <a:pt x="2016760" y="9085231"/>
                    <a:pt x="2346960" y="8655972"/>
                    <a:pt x="2353310" y="813449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8128264"/>
                  </a:lnTo>
                  <a:cubicBezTo>
                    <a:pt x="6350" y="8658511"/>
                    <a:pt x="331470" y="9087772"/>
                    <a:pt x="784860" y="9246522"/>
                  </a:cubicBezTo>
                  <a:close/>
                </a:path>
              </a:pathLst>
            </a:custGeom>
            <a:solidFill>
              <a:srgbClr val="F6F5F5"/>
            </a:solidFill>
          </p:spPr>
        </p:sp>
      </p:grpSp>
      <p:grpSp>
        <p:nvGrpSpPr>
          <p:cNvPr name="Group 25" id="25"/>
          <p:cNvGrpSpPr/>
          <p:nvPr/>
        </p:nvGrpSpPr>
        <p:grpSpPr>
          <a:xfrm rot="0">
            <a:off x="8827771" y="2307428"/>
            <a:ext cx="2041672" cy="2041672"/>
            <a:chOff x="0" y="0"/>
            <a:chExt cx="6350000" cy="63500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C73B2"/>
            </a:solidFill>
          </p:spPr>
        </p:sp>
      </p:grpSp>
      <p:grpSp>
        <p:nvGrpSpPr>
          <p:cNvPr name="Group 27" id="27"/>
          <p:cNvGrpSpPr/>
          <p:nvPr/>
        </p:nvGrpSpPr>
        <p:grpSpPr>
          <a:xfrm rot="0">
            <a:off x="9182578" y="2559138"/>
            <a:ext cx="1486370" cy="1563526"/>
            <a:chOff x="0" y="0"/>
            <a:chExt cx="6036645" cy="63500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603664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036645">
                  <a:moveTo>
                    <a:pt x="3018323" y="0"/>
                  </a:moveTo>
                  <a:cubicBezTo>
                    <a:pt x="1351349" y="0"/>
                    <a:pt x="0" y="1421496"/>
                    <a:pt x="0" y="3175000"/>
                  </a:cubicBezTo>
                  <a:cubicBezTo>
                    <a:pt x="0" y="4928504"/>
                    <a:pt x="1351349" y="6350000"/>
                    <a:pt x="3018323" y="6350000"/>
                  </a:cubicBezTo>
                  <a:cubicBezTo>
                    <a:pt x="4685297" y="6350000"/>
                    <a:pt x="6036645" y="4928504"/>
                    <a:pt x="6036645" y="3175000"/>
                  </a:cubicBezTo>
                  <a:cubicBezTo>
                    <a:pt x="6036645" y="1421496"/>
                    <a:pt x="4685297" y="0"/>
                    <a:pt x="3018323" y="0"/>
                  </a:cubicBezTo>
                  <a:close/>
                </a:path>
              </a:pathLst>
            </a:custGeom>
            <a:solidFill>
              <a:srgbClr val="F7941D"/>
            </a:solidFill>
          </p:spPr>
        </p:sp>
      </p:grpSp>
      <p:sp>
        <p:nvSpPr>
          <p:cNvPr name="Freeform 29" id="29"/>
          <p:cNvSpPr/>
          <p:nvPr/>
        </p:nvSpPr>
        <p:spPr>
          <a:xfrm flipH="false" flipV="false" rot="0">
            <a:off x="612912" y="4237173"/>
            <a:ext cx="6780784" cy="5763666"/>
          </a:xfrm>
          <a:custGeom>
            <a:avLst/>
            <a:gdLst/>
            <a:ahLst/>
            <a:cxnLst/>
            <a:rect r="r" b="b" t="t" l="l"/>
            <a:pathLst>
              <a:path h="5763666" w="6780784">
                <a:moveTo>
                  <a:pt x="0" y="0"/>
                </a:moveTo>
                <a:lnTo>
                  <a:pt x="6780784" y="0"/>
                </a:lnTo>
                <a:lnTo>
                  <a:pt x="6780784" y="5763666"/>
                </a:lnTo>
                <a:lnTo>
                  <a:pt x="0" y="57636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0" id="30"/>
          <p:cNvSpPr txBox="true"/>
          <p:nvPr/>
        </p:nvSpPr>
        <p:spPr>
          <a:xfrm rot="0">
            <a:off x="11040037" y="993701"/>
            <a:ext cx="6560635" cy="1409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59"/>
              </a:lnSpc>
            </a:pPr>
            <a:r>
              <a:rPr lang="en-US" sz="3299">
                <a:solidFill>
                  <a:srgbClr val="13224B"/>
                </a:solidFill>
                <a:latin typeface="Glacial Indifference Bold"/>
              </a:rPr>
              <a:t>Integrate modern</a:t>
            </a:r>
            <a:r>
              <a:rPr lang="en-US" sz="3299">
                <a:solidFill>
                  <a:srgbClr val="13224B"/>
                </a:solidFill>
                <a:latin typeface="Glacial Indifference Bold"/>
              </a:rPr>
              <a:t> control modes.</a:t>
            </a:r>
          </a:p>
          <a:p>
            <a:pPr algn="l">
              <a:lnSpc>
                <a:spcPts val="3600"/>
              </a:lnSpc>
            </a:pPr>
          </a:p>
          <a:p>
            <a:pPr algn="l">
              <a:lnSpc>
                <a:spcPts val="3600"/>
              </a:lnSpc>
            </a:pPr>
          </a:p>
        </p:txBody>
      </p:sp>
      <p:sp>
        <p:nvSpPr>
          <p:cNvPr name="TextBox 31" id="31"/>
          <p:cNvSpPr txBox="true"/>
          <p:nvPr/>
        </p:nvSpPr>
        <p:spPr>
          <a:xfrm rot="0">
            <a:off x="10956118" y="5373217"/>
            <a:ext cx="6682654" cy="13335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91"/>
              </a:lnSpc>
            </a:pPr>
            <a:r>
              <a:rPr lang="en-US" sz="2993">
                <a:solidFill>
                  <a:srgbClr val="13224B"/>
                </a:solidFill>
                <a:latin typeface="Glacial Indifference Bold"/>
              </a:rPr>
              <a:t>Ensure continuous</a:t>
            </a:r>
            <a:r>
              <a:rPr lang="en-US" sz="2993">
                <a:solidFill>
                  <a:srgbClr val="13224B"/>
                </a:solidFill>
                <a:latin typeface="Glacial Indifference Bold"/>
              </a:rPr>
              <a:t> health tracking.</a:t>
            </a:r>
          </a:p>
          <a:p>
            <a:pPr algn="l">
              <a:lnSpc>
                <a:spcPts val="3475"/>
              </a:lnSpc>
            </a:pPr>
          </a:p>
          <a:p>
            <a:pPr algn="l">
              <a:lnSpc>
                <a:spcPts val="3475"/>
              </a:lnSpc>
            </a:pPr>
          </a:p>
        </p:txBody>
      </p:sp>
      <p:sp>
        <p:nvSpPr>
          <p:cNvPr name="TextBox 32" id="32"/>
          <p:cNvSpPr txBox="true"/>
          <p:nvPr/>
        </p:nvSpPr>
        <p:spPr>
          <a:xfrm rot="0">
            <a:off x="10878969" y="7543800"/>
            <a:ext cx="6389856" cy="1933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38"/>
              </a:lnSpc>
            </a:pPr>
            <a:r>
              <a:rPr lang="en-US" sz="3282">
                <a:solidFill>
                  <a:srgbClr val="13224B"/>
                </a:solidFill>
                <a:latin typeface="Glacial Indifference Bold"/>
              </a:rPr>
              <a:t>Develop obstacle detection and</a:t>
            </a:r>
            <a:r>
              <a:rPr lang="en-US" sz="3282">
                <a:solidFill>
                  <a:srgbClr val="13224B"/>
                </a:solidFill>
                <a:latin typeface="Glacial Indifference Bold"/>
              </a:rPr>
              <a:t> stair ascension features.</a:t>
            </a:r>
          </a:p>
          <a:p>
            <a:pPr algn="l">
              <a:lnSpc>
                <a:spcPts val="3818"/>
              </a:lnSpc>
            </a:pPr>
          </a:p>
          <a:p>
            <a:pPr algn="l">
              <a:lnSpc>
                <a:spcPts val="3698"/>
              </a:lnSpc>
            </a:pPr>
          </a:p>
        </p:txBody>
      </p:sp>
      <p:sp>
        <p:nvSpPr>
          <p:cNvPr name="TextBox 33" id="33"/>
          <p:cNvSpPr txBox="true"/>
          <p:nvPr/>
        </p:nvSpPr>
        <p:spPr>
          <a:xfrm rot="0">
            <a:off x="1028700" y="1224883"/>
            <a:ext cx="8038144" cy="13703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044"/>
              </a:lnSpc>
            </a:pPr>
            <a:r>
              <a:rPr lang="en-US" sz="8431">
                <a:solidFill>
                  <a:srgbClr val="13224B"/>
                </a:solidFill>
                <a:latin typeface="League Spartan"/>
              </a:rPr>
              <a:t>Objective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0869444" y="2793926"/>
            <a:ext cx="6193341" cy="895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58"/>
              </a:lnSpc>
              <a:spcBef>
                <a:spcPct val="0"/>
              </a:spcBef>
            </a:pPr>
            <a:r>
              <a:rPr lang="en-US" sz="2965">
                <a:solidFill>
                  <a:srgbClr val="13224B"/>
                </a:solidFill>
                <a:latin typeface="Glacial Indifference Bold"/>
              </a:rPr>
              <a:t>Reliable performance and ease of use.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834461">
            <a:off x="12242553" y="-1031693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69553" y="2853996"/>
            <a:ext cx="5930739" cy="2843343"/>
          </a:xfrm>
          <a:custGeom>
            <a:avLst/>
            <a:gdLst/>
            <a:ahLst/>
            <a:cxnLst/>
            <a:rect r="r" b="b" t="t" l="l"/>
            <a:pathLst>
              <a:path h="2843343" w="5930739">
                <a:moveTo>
                  <a:pt x="0" y="0"/>
                </a:moveTo>
                <a:lnTo>
                  <a:pt x="5930738" y="0"/>
                </a:lnTo>
                <a:lnTo>
                  <a:pt x="5930738" y="2843343"/>
                </a:lnTo>
                <a:lnTo>
                  <a:pt x="0" y="284334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1400" r="0" b="-140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86696" y="6346800"/>
            <a:ext cx="1848226" cy="1848226"/>
          </a:xfrm>
          <a:custGeom>
            <a:avLst/>
            <a:gdLst/>
            <a:ahLst/>
            <a:cxnLst/>
            <a:rect r="r" b="b" t="t" l="l"/>
            <a:pathLst>
              <a:path h="1848226" w="1848226">
                <a:moveTo>
                  <a:pt x="0" y="0"/>
                </a:moveTo>
                <a:lnTo>
                  <a:pt x="1848226" y="0"/>
                </a:lnTo>
                <a:lnTo>
                  <a:pt x="1848226" y="1848226"/>
                </a:lnTo>
                <a:lnTo>
                  <a:pt x="0" y="184822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533656" y="1999615"/>
            <a:ext cx="5295817" cy="4221455"/>
          </a:xfrm>
          <a:custGeom>
            <a:avLst/>
            <a:gdLst/>
            <a:ahLst/>
            <a:cxnLst/>
            <a:rect r="r" b="b" t="t" l="l"/>
            <a:pathLst>
              <a:path h="4221455" w="5295817">
                <a:moveTo>
                  <a:pt x="0" y="0"/>
                </a:moveTo>
                <a:lnTo>
                  <a:pt x="5295817" y="0"/>
                </a:lnTo>
                <a:lnTo>
                  <a:pt x="5295817" y="4221455"/>
                </a:lnTo>
                <a:lnTo>
                  <a:pt x="0" y="422145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12725" r="0" b="-12725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144000" y="6221070"/>
            <a:ext cx="1848226" cy="1848226"/>
          </a:xfrm>
          <a:custGeom>
            <a:avLst/>
            <a:gdLst/>
            <a:ahLst/>
            <a:cxnLst/>
            <a:rect r="r" b="b" t="t" l="l"/>
            <a:pathLst>
              <a:path h="1848226" w="1848226">
                <a:moveTo>
                  <a:pt x="0" y="0"/>
                </a:moveTo>
                <a:lnTo>
                  <a:pt x="1848226" y="0"/>
                </a:lnTo>
                <a:lnTo>
                  <a:pt x="1848226" y="1848226"/>
                </a:lnTo>
                <a:lnTo>
                  <a:pt x="0" y="184822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245376" y="904875"/>
            <a:ext cx="9898660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Hardware Component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88657" y="8080726"/>
            <a:ext cx="5415574" cy="1393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>
                <a:solidFill>
                  <a:srgbClr val="1A3272"/>
                </a:solidFill>
                <a:latin typeface="Glacial Indifference Bold"/>
              </a:rPr>
              <a:t>Arduino Mega</a:t>
            </a:r>
          </a:p>
          <a:p>
            <a:pPr algn="l">
              <a:lnSpc>
                <a:spcPts val="5599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9144000" y="7974046"/>
            <a:ext cx="5415574" cy="1597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439"/>
              </a:lnSpc>
            </a:pPr>
            <a:r>
              <a:rPr lang="en-US" sz="4599">
                <a:solidFill>
                  <a:srgbClr val="1A3272"/>
                </a:solidFill>
                <a:latin typeface="Glacial Indifference Bold"/>
              </a:rPr>
              <a:t>Esp 8266</a:t>
            </a:r>
          </a:p>
          <a:p>
            <a:pPr algn="l">
              <a:lnSpc>
                <a:spcPts val="6439"/>
              </a:lnSpc>
            </a:pP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834461">
            <a:off x="12242553" y="-1031693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45376" y="1999615"/>
            <a:ext cx="4196216" cy="4196216"/>
          </a:xfrm>
          <a:custGeom>
            <a:avLst/>
            <a:gdLst/>
            <a:ahLst/>
            <a:cxnLst/>
            <a:rect r="r" b="b" t="t" l="l"/>
            <a:pathLst>
              <a:path h="4196216" w="4196216">
                <a:moveTo>
                  <a:pt x="0" y="0"/>
                </a:moveTo>
                <a:lnTo>
                  <a:pt x="4196216" y="0"/>
                </a:lnTo>
                <a:lnTo>
                  <a:pt x="4196216" y="4196216"/>
                </a:lnTo>
                <a:lnTo>
                  <a:pt x="0" y="419621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721049" y="6103083"/>
            <a:ext cx="1990902" cy="1990902"/>
          </a:xfrm>
          <a:custGeom>
            <a:avLst/>
            <a:gdLst/>
            <a:ahLst/>
            <a:cxnLst/>
            <a:rect r="r" b="b" t="t" l="l"/>
            <a:pathLst>
              <a:path h="1990902" w="1990902">
                <a:moveTo>
                  <a:pt x="0" y="0"/>
                </a:moveTo>
                <a:lnTo>
                  <a:pt x="1990902" y="0"/>
                </a:lnTo>
                <a:lnTo>
                  <a:pt x="1990902" y="1990902"/>
                </a:lnTo>
                <a:lnTo>
                  <a:pt x="0" y="19909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590420" y="2092363"/>
            <a:ext cx="4010720" cy="4010720"/>
          </a:xfrm>
          <a:custGeom>
            <a:avLst/>
            <a:gdLst/>
            <a:ahLst/>
            <a:cxnLst/>
            <a:rect r="r" b="b" t="t" l="l"/>
            <a:pathLst>
              <a:path h="4010720" w="4010720">
                <a:moveTo>
                  <a:pt x="0" y="0"/>
                </a:moveTo>
                <a:lnTo>
                  <a:pt x="4010720" y="0"/>
                </a:lnTo>
                <a:lnTo>
                  <a:pt x="4010720" y="4010720"/>
                </a:lnTo>
                <a:lnTo>
                  <a:pt x="0" y="401072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308646" y="6195831"/>
            <a:ext cx="2262871" cy="1990902"/>
          </a:xfrm>
          <a:custGeom>
            <a:avLst/>
            <a:gdLst/>
            <a:ahLst/>
            <a:cxnLst/>
            <a:rect r="r" b="b" t="t" l="l"/>
            <a:pathLst>
              <a:path h="1990902" w="2262871">
                <a:moveTo>
                  <a:pt x="0" y="0"/>
                </a:moveTo>
                <a:lnTo>
                  <a:pt x="2262871" y="0"/>
                </a:lnTo>
                <a:lnTo>
                  <a:pt x="2262871" y="1990902"/>
                </a:lnTo>
                <a:lnTo>
                  <a:pt x="0" y="1990902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10230" t="-4196" r="-7856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128230" y="2157196"/>
            <a:ext cx="4038636" cy="4038636"/>
          </a:xfrm>
          <a:custGeom>
            <a:avLst/>
            <a:gdLst/>
            <a:ahLst/>
            <a:cxnLst/>
            <a:rect r="r" b="b" t="t" l="l"/>
            <a:pathLst>
              <a:path h="4038636" w="4038636">
                <a:moveTo>
                  <a:pt x="0" y="0"/>
                </a:moveTo>
                <a:lnTo>
                  <a:pt x="4038636" y="0"/>
                </a:lnTo>
                <a:lnTo>
                  <a:pt x="4038636" y="4038635"/>
                </a:lnTo>
                <a:lnTo>
                  <a:pt x="0" y="403863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188695" y="6103083"/>
            <a:ext cx="2401433" cy="1864271"/>
          </a:xfrm>
          <a:custGeom>
            <a:avLst/>
            <a:gdLst/>
            <a:ahLst/>
            <a:cxnLst/>
            <a:rect r="r" b="b" t="t" l="l"/>
            <a:pathLst>
              <a:path h="1864271" w="2401433">
                <a:moveTo>
                  <a:pt x="0" y="0"/>
                </a:moveTo>
                <a:lnTo>
                  <a:pt x="2401434" y="0"/>
                </a:lnTo>
                <a:lnTo>
                  <a:pt x="2401434" y="1864271"/>
                </a:lnTo>
                <a:lnTo>
                  <a:pt x="0" y="186427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245376" y="904875"/>
            <a:ext cx="9898660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Hardware Component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45376" y="8340725"/>
            <a:ext cx="5415574" cy="1739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DC Motor</a:t>
            </a:r>
          </a:p>
          <a:p>
            <a:pPr algn="l">
              <a:lnSpc>
                <a:spcPts val="6999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5863731" y="8404224"/>
            <a:ext cx="5415574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H-Bridge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701014" y="8340725"/>
            <a:ext cx="5415574" cy="8540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>
                <a:solidFill>
                  <a:srgbClr val="1A3272"/>
                </a:solidFill>
                <a:latin typeface="Glacial Indifference Bold"/>
              </a:rPr>
              <a:t>IR Sensor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834461">
            <a:off x="12242553" y="-1031693"/>
            <a:ext cx="7315200" cy="3694176"/>
          </a:xfrm>
          <a:custGeom>
            <a:avLst/>
            <a:gdLst/>
            <a:ahLst/>
            <a:cxnLst/>
            <a:rect r="r" b="b" t="t" l="l"/>
            <a:pathLst>
              <a:path h="3694176" w="7315200">
                <a:moveTo>
                  <a:pt x="0" y="0"/>
                </a:moveTo>
                <a:lnTo>
                  <a:pt x="7315200" y="0"/>
                </a:lnTo>
                <a:lnTo>
                  <a:pt x="7315200" y="3694176"/>
                </a:lnTo>
                <a:lnTo>
                  <a:pt x="0" y="36941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2574853">
            <a:off x="12673015" y="509590"/>
            <a:ext cx="2466096" cy="2466096"/>
          </a:xfrm>
          <a:custGeom>
            <a:avLst/>
            <a:gdLst/>
            <a:ahLst/>
            <a:cxnLst/>
            <a:rect r="r" b="b" t="t" l="l"/>
            <a:pathLst>
              <a:path h="2466096" w="2466096">
                <a:moveTo>
                  <a:pt x="0" y="0"/>
                </a:moveTo>
                <a:lnTo>
                  <a:pt x="2466096" y="0"/>
                </a:lnTo>
                <a:lnTo>
                  <a:pt x="2466096" y="2466096"/>
                </a:lnTo>
                <a:lnTo>
                  <a:pt x="0" y="24660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478202" y="1742638"/>
            <a:ext cx="1421951" cy="1421951"/>
          </a:xfrm>
          <a:custGeom>
            <a:avLst/>
            <a:gdLst/>
            <a:ahLst/>
            <a:cxnLst/>
            <a:rect r="r" b="b" t="t" l="l"/>
            <a:pathLst>
              <a:path h="1421951" w="1421951">
                <a:moveTo>
                  <a:pt x="0" y="0"/>
                </a:moveTo>
                <a:lnTo>
                  <a:pt x="1421951" y="0"/>
                </a:lnTo>
                <a:lnTo>
                  <a:pt x="1421951" y="1421951"/>
                </a:lnTo>
                <a:lnTo>
                  <a:pt x="0" y="142195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33897" y="2453613"/>
            <a:ext cx="4326182" cy="3251895"/>
          </a:xfrm>
          <a:custGeom>
            <a:avLst/>
            <a:gdLst/>
            <a:ahLst/>
            <a:cxnLst/>
            <a:rect r="r" b="b" t="t" l="l"/>
            <a:pathLst>
              <a:path h="3251895" w="4326182">
                <a:moveTo>
                  <a:pt x="0" y="0"/>
                </a:moveTo>
                <a:lnTo>
                  <a:pt x="4326182" y="0"/>
                </a:lnTo>
                <a:lnTo>
                  <a:pt x="4326182" y="3251896"/>
                </a:lnTo>
                <a:lnTo>
                  <a:pt x="0" y="32518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45376" y="5705509"/>
            <a:ext cx="2278828" cy="1769090"/>
          </a:xfrm>
          <a:custGeom>
            <a:avLst/>
            <a:gdLst/>
            <a:ahLst/>
            <a:cxnLst/>
            <a:rect r="r" b="b" t="t" l="l"/>
            <a:pathLst>
              <a:path h="1769090" w="2278828">
                <a:moveTo>
                  <a:pt x="0" y="0"/>
                </a:moveTo>
                <a:lnTo>
                  <a:pt x="2278828" y="0"/>
                </a:lnTo>
                <a:lnTo>
                  <a:pt x="2278828" y="1769090"/>
                </a:lnTo>
                <a:lnTo>
                  <a:pt x="0" y="176909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4932330" y="2740061"/>
            <a:ext cx="5179604" cy="2403439"/>
          </a:xfrm>
          <a:custGeom>
            <a:avLst/>
            <a:gdLst/>
            <a:ahLst/>
            <a:cxnLst/>
            <a:rect r="r" b="b" t="t" l="l"/>
            <a:pathLst>
              <a:path h="2403439" w="5179604">
                <a:moveTo>
                  <a:pt x="0" y="0"/>
                </a:moveTo>
                <a:lnTo>
                  <a:pt x="5179604" y="0"/>
                </a:lnTo>
                <a:lnTo>
                  <a:pt x="5179604" y="2403439"/>
                </a:lnTo>
                <a:lnTo>
                  <a:pt x="0" y="240343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621900" y="5458893"/>
            <a:ext cx="2280592" cy="1770460"/>
          </a:xfrm>
          <a:custGeom>
            <a:avLst/>
            <a:gdLst/>
            <a:ahLst/>
            <a:cxnLst/>
            <a:rect r="r" b="b" t="t" l="l"/>
            <a:pathLst>
              <a:path h="1770460" w="2280592">
                <a:moveTo>
                  <a:pt x="0" y="0"/>
                </a:moveTo>
                <a:lnTo>
                  <a:pt x="2280593" y="0"/>
                </a:lnTo>
                <a:lnTo>
                  <a:pt x="2280593" y="1770460"/>
                </a:lnTo>
                <a:lnTo>
                  <a:pt x="0" y="177046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998732" y="2740061"/>
            <a:ext cx="2517400" cy="2517400"/>
          </a:xfrm>
          <a:custGeom>
            <a:avLst/>
            <a:gdLst/>
            <a:ahLst/>
            <a:cxnLst/>
            <a:rect r="r" b="b" t="t" l="l"/>
            <a:pathLst>
              <a:path h="2517400" w="2517400">
                <a:moveTo>
                  <a:pt x="0" y="0"/>
                </a:moveTo>
                <a:lnTo>
                  <a:pt x="2517399" y="0"/>
                </a:lnTo>
                <a:lnTo>
                  <a:pt x="2517399" y="2517399"/>
                </a:lnTo>
                <a:lnTo>
                  <a:pt x="0" y="251739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421606" y="5423066"/>
            <a:ext cx="2094525" cy="1806286"/>
          </a:xfrm>
          <a:custGeom>
            <a:avLst/>
            <a:gdLst/>
            <a:ahLst/>
            <a:cxnLst/>
            <a:rect r="r" b="b" t="t" l="l"/>
            <a:pathLst>
              <a:path h="1806286" w="2094525">
                <a:moveTo>
                  <a:pt x="0" y="0"/>
                </a:moveTo>
                <a:lnTo>
                  <a:pt x="2094525" y="0"/>
                </a:lnTo>
                <a:lnTo>
                  <a:pt x="2094525" y="1806287"/>
                </a:lnTo>
                <a:lnTo>
                  <a:pt x="0" y="1806287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5543" t="0" r="-5543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245376" y="904875"/>
            <a:ext cx="9898660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59"/>
              </a:lnSpc>
            </a:pPr>
            <a:r>
              <a:rPr lang="en-US" sz="6399">
                <a:solidFill>
                  <a:srgbClr val="26459B"/>
                </a:solidFill>
                <a:latin typeface="League Spartan"/>
              </a:rPr>
              <a:t>Hardware Component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79132" y="7836549"/>
            <a:ext cx="5415574" cy="34747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59"/>
              </a:lnSpc>
            </a:pPr>
            <a:r>
              <a:rPr lang="en-US" sz="4899">
                <a:solidFill>
                  <a:srgbClr val="1A3272"/>
                </a:solidFill>
                <a:latin typeface="Glacial Indifference Bold"/>
              </a:rPr>
              <a:t>Temperature Sensor (DS18B20)</a:t>
            </a:r>
          </a:p>
          <a:p>
            <a:pPr algn="l">
              <a:lnSpc>
                <a:spcPts val="6999"/>
              </a:lnSpc>
            </a:pPr>
          </a:p>
          <a:p>
            <a:pPr algn="l">
              <a:lnSpc>
                <a:spcPts val="6999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6194706" y="7836549"/>
            <a:ext cx="5415574" cy="1704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59"/>
              </a:lnSpc>
            </a:pPr>
            <a:r>
              <a:rPr lang="en-US" sz="4899">
                <a:solidFill>
                  <a:srgbClr val="1A3272"/>
                </a:solidFill>
                <a:latin typeface="Glacial Indifference Bold"/>
              </a:rPr>
              <a:t>Oximeter Max </a:t>
            </a:r>
          </a:p>
          <a:p>
            <a:pPr algn="l">
              <a:lnSpc>
                <a:spcPts val="6859"/>
              </a:lnSpc>
            </a:pPr>
            <a:r>
              <a:rPr lang="en-US" sz="4899">
                <a:solidFill>
                  <a:srgbClr val="1A3272"/>
                </a:solidFill>
                <a:latin typeface="Glacial Indifference Bold"/>
              </a:rPr>
              <a:t>GY-30102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144036" y="7836549"/>
            <a:ext cx="5415574" cy="2571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59"/>
              </a:lnSpc>
            </a:pPr>
            <a:r>
              <a:rPr lang="en-US" sz="4899">
                <a:solidFill>
                  <a:srgbClr val="1A3272"/>
                </a:solidFill>
                <a:latin typeface="Glacial Indifference Bold"/>
              </a:rPr>
              <a:t>Voice Recognation V3</a:t>
            </a:r>
          </a:p>
          <a:p>
            <a:pPr algn="l">
              <a:lnSpc>
                <a:spcPts val="6859"/>
              </a:lnSpc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DAGJuRAey_k</dc:identifier>
  <dcterms:modified xsi:type="dcterms:W3CDTF">2011-08-01T06:04:30Z</dcterms:modified>
  <cp:revision>1</cp:revision>
  <dc:title>White and Blue Simple Business Plan Presentation</dc:title>
</cp:coreProperties>
</file>