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2"/>
  </p:notesMasterIdLst>
  <p:sldIdLst>
    <p:sldId id="256" r:id="rId2"/>
    <p:sldId id="329" r:id="rId3"/>
    <p:sldId id="259" r:id="rId4"/>
    <p:sldId id="414" r:id="rId5"/>
    <p:sldId id="260" r:id="rId6"/>
    <p:sldId id="261" r:id="rId7"/>
    <p:sldId id="383" r:id="rId8"/>
    <p:sldId id="411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02" r:id="rId28"/>
    <p:sldId id="403" r:id="rId29"/>
    <p:sldId id="404" r:id="rId30"/>
    <p:sldId id="405" r:id="rId31"/>
    <p:sldId id="406" r:id="rId32"/>
    <p:sldId id="407" r:id="rId33"/>
    <p:sldId id="408" r:id="rId34"/>
    <p:sldId id="409" r:id="rId35"/>
    <p:sldId id="410" r:id="rId36"/>
    <p:sldId id="296" r:id="rId37"/>
    <p:sldId id="297" r:id="rId38"/>
    <p:sldId id="298" r:id="rId39"/>
    <p:sldId id="334" r:id="rId40"/>
    <p:sldId id="301" r:id="rId41"/>
    <p:sldId id="339" r:id="rId42"/>
    <p:sldId id="328" r:id="rId43"/>
    <p:sldId id="302" r:id="rId44"/>
    <p:sldId id="338" r:id="rId45"/>
    <p:sldId id="340" r:id="rId46"/>
    <p:sldId id="304" r:id="rId47"/>
    <p:sldId id="341" r:id="rId48"/>
    <p:sldId id="305" r:id="rId49"/>
    <p:sldId id="343" r:id="rId50"/>
    <p:sldId id="306" r:id="rId51"/>
    <p:sldId id="344" r:id="rId52"/>
    <p:sldId id="345" r:id="rId53"/>
    <p:sldId id="346" r:id="rId54"/>
    <p:sldId id="347" r:id="rId55"/>
    <p:sldId id="348" r:id="rId56"/>
    <p:sldId id="349" r:id="rId57"/>
    <p:sldId id="354" r:id="rId58"/>
    <p:sldId id="353" r:id="rId59"/>
    <p:sldId id="357" r:id="rId60"/>
    <p:sldId id="351" r:id="rId61"/>
    <p:sldId id="352" r:id="rId62"/>
    <p:sldId id="356" r:id="rId63"/>
    <p:sldId id="358" r:id="rId64"/>
    <p:sldId id="333" r:id="rId65"/>
    <p:sldId id="311" r:id="rId66"/>
    <p:sldId id="359" r:id="rId67"/>
    <p:sldId id="310" r:id="rId68"/>
    <p:sldId id="360" r:id="rId69"/>
    <p:sldId id="361" r:id="rId70"/>
    <p:sldId id="313" r:id="rId71"/>
    <p:sldId id="362" r:id="rId72"/>
    <p:sldId id="363" r:id="rId73"/>
    <p:sldId id="364" r:id="rId74"/>
    <p:sldId id="365" r:id="rId75"/>
    <p:sldId id="366" r:id="rId76"/>
    <p:sldId id="367" r:id="rId77"/>
    <p:sldId id="369" r:id="rId78"/>
    <p:sldId id="370" r:id="rId79"/>
    <p:sldId id="371" r:id="rId80"/>
    <p:sldId id="372" r:id="rId81"/>
    <p:sldId id="412" r:id="rId82"/>
    <p:sldId id="373" r:id="rId83"/>
    <p:sldId id="374" r:id="rId84"/>
    <p:sldId id="375" r:id="rId85"/>
    <p:sldId id="376" r:id="rId86"/>
    <p:sldId id="377" r:id="rId87"/>
    <p:sldId id="378" r:id="rId88"/>
    <p:sldId id="379" r:id="rId89"/>
    <p:sldId id="380" r:id="rId90"/>
    <p:sldId id="413" r:id="rId9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18D1"/>
    <a:srgbClr val="063480"/>
    <a:srgbClr val="9C5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434" autoAdjust="0"/>
  </p:normalViewPr>
  <p:slideViewPr>
    <p:cSldViewPr snapToGrid="0">
      <p:cViewPr>
        <p:scale>
          <a:sx n="70" d="100"/>
          <a:sy n="70" d="100"/>
        </p:scale>
        <p:origin x="-612" y="-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2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5974D-448C-4E08-808D-F14D0BB40444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30066-9455-480B-8A32-0465C4D40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8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1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2262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17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657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48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3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8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5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4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4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2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5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7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1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8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EAAA9-EE89-4F69-B153-BA257D54B618}" type="datetimeFigureOut">
              <a:rPr lang="en-US" smtClean="0"/>
              <a:pPr/>
              <a:t>14-May-15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FA94FD8-D205-42E6-A71F-8ADE0B701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7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g"/><Relationship Id="rId4" Type="http://schemas.openxmlformats.org/officeDocument/2006/relationships/image" Target="../media/image4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gif"/><Relationship Id="rId4" Type="http://schemas.openxmlformats.org/officeDocument/2006/relationships/image" Target="../media/image95.jp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12.jp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37422" y="615825"/>
            <a:ext cx="5872207" cy="1142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lvl="0" algn="ctr">
              <a:lnSpc>
                <a:spcPct val="20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An-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Najah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 National University </a:t>
            </a:r>
            <a:b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</a:b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Faculty of Engineering </a:t>
            </a:r>
            <a:b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</a:b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Building Engineering Department</a:t>
            </a:r>
            <a:endParaRPr lang="ar-SA" sz="1200" b="1" dirty="0">
              <a:solidFill>
                <a:schemeClr val="tx1">
                  <a:lumMod val="50000"/>
                  <a:lumOff val="50000"/>
                </a:schemeClr>
              </a:solidFill>
              <a:latin typeface="Cambria"/>
            </a:endParaRPr>
          </a:p>
        </p:txBody>
      </p:sp>
      <p:pic>
        <p:nvPicPr>
          <p:cNvPr id="7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196" y="1803543"/>
            <a:ext cx="1460971" cy="143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5765" y="3166521"/>
            <a:ext cx="4765835" cy="352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Graduation Project – 2</a:t>
            </a:r>
          </a:p>
          <a:p>
            <a:pPr marL="82296" algn="ctr">
              <a:lnSpc>
                <a:spcPct val="120000"/>
              </a:lnSpc>
            </a:pPr>
            <a:r>
              <a:rPr lang="ar-SA" sz="2000" dirty="0" smtClean="0">
                <a:solidFill>
                  <a:srgbClr val="FF0000"/>
                </a:solidFill>
                <a:latin typeface="Cambria"/>
              </a:rPr>
              <a:t>(غرفة تجارة وصناعة - نابلس)</a:t>
            </a:r>
            <a:endParaRPr lang="en-US" sz="2000" dirty="0">
              <a:solidFill>
                <a:srgbClr val="FF0000"/>
              </a:solidFill>
              <a:latin typeface="Cambria"/>
            </a:endParaRP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   Chamber of Commerce &amp; Industry</a:t>
            </a:r>
          </a:p>
          <a:p>
            <a:pPr marL="82296" algn="ctr">
              <a:lnSpc>
                <a:spcPct val="120000"/>
              </a:lnSpc>
            </a:pPr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</a:rPr>
              <a:t>(COC)</a:t>
            </a:r>
          </a:p>
          <a:p>
            <a:pPr marL="82296" algn="ctr">
              <a:lnSpc>
                <a:spcPct val="12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Prepared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By: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/>
            </a:r>
            <a:b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Deena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Jetawi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Cambria"/>
            </a:endParaRPr>
          </a:p>
          <a:p>
            <a:pPr marL="82296" algn="ctr">
              <a:lnSpc>
                <a:spcPct val="120000"/>
              </a:lnSpc>
            </a:pP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Hadeel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Qawasmi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</a:b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Manar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Da’ana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Cambria"/>
            </a:endParaRPr>
          </a:p>
          <a:p>
            <a:pPr marL="82296" algn="ctr">
              <a:lnSpc>
                <a:spcPct val="120000"/>
              </a:lnSpc>
            </a:pPr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Cambria"/>
            </a:endParaRPr>
          </a:p>
          <a:p>
            <a:pPr marL="82296" algn="ctr">
              <a:lnSpc>
                <a:spcPct val="120000"/>
              </a:lnSpc>
            </a:pP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Project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supervisor:</a:t>
            </a:r>
            <a:r>
              <a:rPr lang="en-US" sz="1600" dirty="0">
                <a:solidFill>
                  <a:srgbClr val="002060"/>
                </a:solidFill>
                <a:latin typeface="Cambria"/>
              </a:rPr>
              <a:t/>
            </a:r>
            <a:br>
              <a:rPr lang="en-US" sz="1600" dirty="0">
                <a:solidFill>
                  <a:srgbClr val="002060"/>
                </a:solidFill>
                <a:latin typeface="Cambria"/>
              </a:rPr>
            </a:br>
            <a:r>
              <a:rPr lang="en-US" sz="1600" dirty="0" smtClean="0">
                <a:solidFill>
                  <a:srgbClr val="FF0000"/>
                </a:solidFill>
                <a:latin typeface="Cambria"/>
              </a:rPr>
              <a:t>Arch-</a:t>
            </a:r>
            <a:r>
              <a:rPr lang="en-US" sz="1600" dirty="0" err="1" smtClean="0">
                <a:solidFill>
                  <a:srgbClr val="FF0000"/>
                </a:solidFill>
                <a:latin typeface="Cambria"/>
              </a:rPr>
              <a:t>Moayad</a:t>
            </a:r>
            <a:r>
              <a:rPr lang="en-US" sz="1600" dirty="0" smtClean="0">
                <a:solidFill>
                  <a:srgbClr val="FF0000"/>
                </a:solidFill>
                <a:latin typeface="Cambria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Cambria"/>
              </a:rPr>
              <a:t>Salhab</a:t>
            </a:r>
            <a:r>
              <a:rPr lang="en-US" sz="1600" dirty="0">
                <a:solidFill>
                  <a:srgbClr val="002060"/>
                </a:solidFill>
                <a:latin typeface="Cambria"/>
              </a:rPr>
              <a:t/>
            </a:r>
            <a:br>
              <a:rPr lang="en-US" sz="1600" dirty="0">
                <a:solidFill>
                  <a:srgbClr val="002060"/>
                </a:solidFill>
                <a:latin typeface="Cambria"/>
              </a:rPr>
            </a:b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2015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-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mbri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119" y="615825"/>
            <a:ext cx="7561386" cy="591991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5734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4649" y="720970"/>
            <a:ext cx="109728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Third floor(COC):</a:t>
            </a:r>
            <a: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2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954" y="2145322"/>
            <a:ext cx="8763978" cy="4407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8560" y="2508739"/>
            <a:ext cx="595207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60665" y="1521042"/>
            <a:ext cx="2820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Third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Floor Area =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1500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m².</a:t>
            </a:r>
          </a:p>
        </p:txBody>
      </p:sp>
    </p:spTree>
    <p:extLst>
      <p:ext uri="{BB962C8B-B14F-4D97-AF65-F5344CB8AC3E}">
        <p14:creationId xmlns:p14="http://schemas.microsoft.com/office/powerpoint/2010/main" val="25727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4013" y="773723"/>
            <a:ext cx="10972800" cy="1905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Fourth Floor(COC):</a:t>
            </a:r>
            <a: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130" y="2326189"/>
            <a:ext cx="595207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123" y="2126785"/>
            <a:ext cx="8782970" cy="4379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50123" y="130120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Fourth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Floor Area = 1500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61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0827" y="831496"/>
            <a:ext cx="10972800" cy="1905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Fifth floor(COC):</a:t>
            </a:r>
            <a: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04617B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041" y="2630988"/>
            <a:ext cx="595207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62" y="2234588"/>
            <a:ext cx="8889060" cy="4301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960664" y="1705708"/>
            <a:ext cx="2755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Fifth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Floor Area =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1500 </a:t>
            </a:r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m².</a:t>
            </a:r>
          </a:p>
        </p:txBody>
      </p:sp>
    </p:spTree>
    <p:extLst>
      <p:ext uri="{BB962C8B-B14F-4D97-AF65-F5344CB8AC3E}">
        <p14:creationId xmlns:p14="http://schemas.microsoft.com/office/powerpoint/2010/main" val="142299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02282" y="461845"/>
            <a:ext cx="10668000" cy="93268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Sixth Floor(Motel &amp;offices):</a:t>
            </a:r>
            <a:b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</a:b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784" y="1752600"/>
            <a:ext cx="9041058" cy="4613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110" y="2449611"/>
            <a:ext cx="566608" cy="3019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2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Parking 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B1</a:t>
            </a:r>
          </a:p>
          <a:p>
            <a:pPr marL="0" indent="0">
              <a:buNone/>
            </a:pPr>
            <a:endParaRPr lang="en-US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446" y="1696948"/>
            <a:ext cx="9624283" cy="4469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981200" y="60882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Parking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</a:b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60664" y="1186824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Parking B1</a:t>
            </a:r>
            <a:endParaRPr lang="en-US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10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65" y="2384650"/>
            <a:ext cx="9781598" cy="4121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796541" y="1561632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Parking B2</a:t>
            </a:r>
            <a:endParaRPr lang="en-US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0565" y="651320"/>
            <a:ext cx="1660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242852">
                    <a:lumMod val="75000"/>
                    <a:lumOff val="25000"/>
                  </a:srgbClr>
                </a:solidFill>
                <a:latin typeface="Cambria" panose="02040503050406030204" pitchFamily="18" charset="0"/>
              </a:rPr>
              <a:t>Parking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56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1970" y="324033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1622" y="1174911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North Elevation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905" y="1636576"/>
            <a:ext cx="8991053" cy="522142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4003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82990" y="516504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46924" y="1531169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South Elevation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89" y="1992835"/>
            <a:ext cx="9067070" cy="486516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304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5077" y="704074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64923" y="1661660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East Elevation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63" y="2237664"/>
            <a:ext cx="5485641" cy="417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231" y="2237664"/>
            <a:ext cx="5511800" cy="417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53283" y="1597967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West Elevation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29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64677" y="727520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0339" y="1676400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section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308" y="2325634"/>
            <a:ext cx="8674100" cy="413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03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ontent Placeholder 2"/>
          <p:cNvSpPr txBox="1">
            <a:spLocks/>
          </p:cNvSpPr>
          <p:nvPr/>
        </p:nvSpPr>
        <p:spPr>
          <a:xfrm>
            <a:off x="2526323" y="1365011"/>
            <a:ext cx="6553200" cy="4419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Site of the project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Structural and Seismic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1554" y="680936"/>
            <a:ext cx="5117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Outline and Content</a:t>
            </a:r>
            <a:r>
              <a:rPr lang="en-US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</a:t>
            </a:r>
            <a:endParaRPr lang="en-US" sz="28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263" y="293077"/>
            <a:ext cx="2716424" cy="2239108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990" y="1899139"/>
            <a:ext cx="2674455" cy="2092134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687" y="4109113"/>
            <a:ext cx="2760785" cy="197967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263" y="4875502"/>
            <a:ext cx="2716424" cy="1982498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843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0892" y="739243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5969" y="1582616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section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385" y="2138066"/>
            <a:ext cx="3632200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739" y="2138066"/>
            <a:ext cx="3911600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75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32511" y="667435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Architectural design: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32511" y="125221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Handicap utilities and circulation were studied well.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404" y="1756385"/>
            <a:ext cx="6042012" cy="30432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472" y="4185138"/>
            <a:ext cx="5479452" cy="2647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Arrow Connector 5"/>
          <p:cNvCxnSpPr/>
          <p:nvPr/>
        </p:nvCxnSpPr>
        <p:spPr>
          <a:xfrm flipH="1">
            <a:off x="3262271" y="4267200"/>
            <a:ext cx="465667" cy="433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205" y="4780084"/>
            <a:ext cx="1591733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71800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39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Environmental Design: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0"/>
            <a:ext cx="416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cs typeface="Times New Roman" pitchFamily="18" charset="0"/>
              </a:rPr>
              <a:t>Sun path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June at 8.00 AM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108" y="2445224"/>
            <a:ext cx="4504267" cy="346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431" y="2441812"/>
            <a:ext cx="4373033" cy="346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78431" y="2028202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June at 12.00P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6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0"/>
            <a:ext cx="416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cs typeface="Times New Roman" pitchFamily="18" charset="0"/>
              </a:rPr>
              <a:t>Sun path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January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at 8.00 AM</a:t>
            </a:r>
          </a:p>
          <a:p>
            <a:endParaRPr lang="en-US" sz="2400" b="1" i="1" dirty="0"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76" y="2445052"/>
            <a:ext cx="4498848" cy="352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783" y="2445052"/>
            <a:ext cx="4504267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35494" y="2096849"/>
            <a:ext cx="2472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January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at 12.00 AM</a:t>
            </a:r>
          </a:p>
        </p:txBody>
      </p:sp>
    </p:spTree>
    <p:extLst>
      <p:ext uri="{BB962C8B-B14F-4D97-AF65-F5344CB8AC3E}">
        <p14:creationId xmlns:p14="http://schemas.microsoft.com/office/powerpoint/2010/main" val="90155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55098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West East and South windows</a:t>
            </a:r>
            <a:br>
              <a:rPr lang="en-US" sz="3100" b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7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7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700" b="1" i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internal</a:t>
            </a:r>
            <a:r>
              <a:rPr lang="en-US" sz="2700" b="1" i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vertical shutters </a:t>
            </a:r>
            <a:r>
              <a:rPr lang="en-US" sz="5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5400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09" y="1928446"/>
            <a:ext cx="4787807" cy="254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046" y="1928446"/>
            <a:ext cx="5159184" cy="254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110" y="4470478"/>
            <a:ext cx="4385056" cy="219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207847" y="4800600"/>
            <a:ext cx="3733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internal horizontal shutters </a:t>
            </a:r>
          </a:p>
        </p:txBody>
      </p:sp>
    </p:spTree>
    <p:extLst>
      <p:ext uri="{BB962C8B-B14F-4D97-AF65-F5344CB8AC3E}">
        <p14:creationId xmlns:p14="http://schemas.microsoft.com/office/powerpoint/2010/main" val="10420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0"/>
            <a:ext cx="1036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goal: The achieved thermal coefficient U for all new and air-conditioned buildings should be not more than the U-value of the specified code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634119"/>
              </p:ext>
            </p:extLst>
          </p:nvPr>
        </p:nvGraphicFramePr>
        <p:xfrm>
          <a:off x="3102591" y="3314019"/>
          <a:ext cx="5918579" cy="2565380"/>
        </p:xfrm>
        <a:graphic>
          <a:graphicData uri="http://schemas.openxmlformats.org/drawingml/2006/table">
            <a:tbl>
              <a:tblPr rtl="1"/>
              <a:tblGrid>
                <a:gridCol w="425398"/>
                <a:gridCol w="1294689"/>
                <a:gridCol w="998760"/>
                <a:gridCol w="1202212"/>
                <a:gridCol w="998760"/>
                <a:gridCol w="998760"/>
              </a:tblGrid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highest value for U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Outer structural elements of the building 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875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317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0.5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External wall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317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Exposed horizontal roof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317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0.39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Exposed leaning roof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1759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</a:endParaRPr>
                    </a:p>
                  </a:txBody>
                  <a:tcPr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297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6783" y="1513821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Exterior wall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53753" y="5638800"/>
            <a:ext cx="3657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0.49 &lt; .5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wal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631" y="2418545"/>
            <a:ext cx="3401907" cy="3008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356260"/>
            <a:ext cx="3649133" cy="318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83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9851" y="89157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453460"/>
            <a:ext cx="1036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Thermal Insulation: 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Ceiling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368800" y="5486400"/>
            <a:ext cx="3657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.37&lt; .39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236" y="2222900"/>
            <a:ext cx="3829049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88" y="2222900"/>
            <a:ext cx="3723217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88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1"/>
            <a:ext cx="10363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Heating and cooling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ym typeface="Wingdings"/>
              </a:rPr>
              <a:t> </a:t>
            </a:r>
            <a:r>
              <a:rPr lang="en-US" dirty="0" smtClean="0"/>
              <a:t>Total </a:t>
            </a:r>
            <a:r>
              <a:rPr lang="en-US" dirty="0"/>
              <a:t>heating load for the third floor = </a:t>
            </a:r>
            <a:r>
              <a:rPr lang="en-US" dirty="0" smtClean="0"/>
              <a:t>40.50 </a:t>
            </a:r>
            <a:r>
              <a:rPr lang="en-US" dirty="0"/>
              <a:t>KW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 smtClean="0"/>
              <a:t>Total </a:t>
            </a:r>
            <a:r>
              <a:rPr lang="en-US" dirty="0"/>
              <a:t>cooling load for the third floor = </a:t>
            </a:r>
            <a:r>
              <a:rPr lang="en-US" dirty="0" smtClean="0"/>
              <a:t>58.77 KW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/>
              <a:t>Total (Heating and Cooling) </a:t>
            </a:r>
            <a:r>
              <a:rPr lang="en-US" dirty="0" smtClean="0"/>
              <a:t>load from Design Builder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r>
              <a:rPr lang="en-US" dirty="0"/>
              <a:t>per meter = </a:t>
            </a:r>
            <a:r>
              <a:rPr lang="en-US" dirty="0" smtClean="0"/>
              <a:t>66.18 </a:t>
            </a:r>
            <a:r>
              <a:rPr lang="en-US" dirty="0"/>
              <a:t>KWh/ </a:t>
            </a:r>
            <a:r>
              <a:rPr lang="en-US" dirty="0" smtClean="0"/>
              <a:t>m²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 acceptable range from 30 to 80 KWh/ </a:t>
            </a:r>
            <a:r>
              <a:rPr lang="en-US" dirty="0" smtClean="0"/>
              <a:t>m²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114800"/>
            <a:ext cx="7620000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52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7769" y="455090"/>
            <a:ext cx="3457355" cy="68653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Project Location</a:t>
            </a:r>
            <a:r>
              <a:rPr lang="en-US" sz="28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:</a:t>
            </a:r>
          </a:p>
        </p:txBody>
      </p:sp>
      <p:sp>
        <p:nvSpPr>
          <p:cNvPr id="8" name="Up Arrow 7"/>
          <p:cNvSpPr/>
          <p:nvPr/>
        </p:nvSpPr>
        <p:spPr>
          <a:xfrm rot="875774">
            <a:off x="4318000" y="3175000"/>
            <a:ext cx="381000" cy="1104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45000" y="2621602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N</a:t>
            </a: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492" y="1837348"/>
            <a:ext cx="7656513" cy="410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23492" y="1034002"/>
            <a:ext cx="7013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Cambria" panose="02040503050406030204" pitchFamily="18" charset="0"/>
                <a:cs typeface="Times New Roman" pitchFamily="18" charset="0"/>
              </a:rPr>
              <a:t>Nablus, </a:t>
            </a:r>
            <a:r>
              <a:rPr lang="en-US" i="1" dirty="0">
                <a:latin typeface="Cambria" panose="02040503050406030204" pitchFamily="18" charset="0"/>
              </a:rPr>
              <a:t>between Beit </a:t>
            </a:r>
            <a:r>
              <a:rPr lang="en-US" i="1" dirty="0" err="1">
                <a:latin typeface="Cambria" panose="02040503050406030204" pitchFamily="18" charset="0"/>
              </a:rPr>
              <a:t>wazan</a:t>
            </a:r>
            <a:r>
              <a:rPr lang="en-US" i="1" dirty="0">
                <a:latin typeface="Cambria" panose="02040503050406030204" pitchFamily="18" charset="0"/>
              </a:rPr>
              <a:t> and An- </a:t>
            </a:r>
            <a:r>
              <a:rPr lang="en-US" i="1" dirty="0" err="1">
                <a:latin typeface="Cambria" panose="02040503050406030204" pitchFamily="18" charset="0"/>
              </a:rPr>
              <a:t>Najha</a:t>
            </a:r>
            <a:r>
              <a:rPr lang="en-US" i="1" dirty="0">
                <a:latin typeface="Cambria" panose="02040503050406030204" pitchFamily="18" charset="0"/>
              </a:rPr>
              <a:t> National University</a:t>
            </a:r>
            <a:endParaRPr lang="ar-SA" i="1" dirty="0">
              <a:latin typeface="Cambria" panose="020405030504060302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4079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7467" y="9144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0667" y="1524000"/>
            <a:ext cx="1036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One goal of acoustical engineering can be the reduction of unwanted noise, which is referred to as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noise control.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100667" y="2613918"/>
            <a:ext cx="8839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According to specifications of offices the required RT60  is   ( 0.4 – 0.8 ) 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00667" y="324891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Office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RT60 after modification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0.67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ar-S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275" y="3749872"/>
            <a:ext cx="4758743" cy="2505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87582"/>
            <a:ext cx="3657600" cy="22696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2540000" y="6190276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Acoustic tiles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791426" y="6190276"/>
            <a:ext cx="2097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Wall acoustic panel 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5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711814"/>
            <a:ext cx="1036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Meeting room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RT60 after modification 0.6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1709876"/>
            <a:ext cx="4775200" cy="2266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30421" y="3881342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Motel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RT60 after modification 0.66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4571999"/>
            <a:ext cx="3492500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940" y="4511358"/>
            <a:ext cx="4340860" cy="186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67" y="1742382"/>
            <a:ext cx="3048000" cy="2304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2031937" y="6251693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Carpet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93467" y="6374942"/>
            <a:ext cx="2097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Wall acoustic panel 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3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0"/>
            <a:ext cx="1036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Acoustical Design: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STC Calculations: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000" dirty="0" smtClean="0"/>
              <a:t>Dense </a:t>
            </a:r>
            <a:r>
              <a:rPr lang="en-US" sz="2000" dirty="0"/>
              <a:t>hollow block  ( thick </a:t>
            </a:r>
            <a:r>
              <a:rPr lang="en-US" sz="2000" dirty="0" smtClean="0"/>
              <a:t>10 </a:t>
            </a:r>
            <a:r>
              <a:rPr lang="en-US" sz="2000" dirty="0"/>
              <a:t>cm ). ↔ </a:t>
            </a:r>
            <a:r>
              <a:rPr lang="en-US" sz="2000" dirty="0" smtClean="0"/>
              <a:t>STC=43db</a:t>
            </a:r>
            <a:endParaRPr lang="en-US" sz="20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n-US" sz="2000" dirty="0"/>
              <a:t>Plaster to both side ↔ STC=4db</a:t>
            </a:r>
          </a:p>
          <a:p>
            <a:endParaRPr lang="en-US" sz="2000" dirty="0"/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51240" y="4817118"/>
            <a:ext cx="3149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required STC 45-50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236308" y="4893318"/>
            <a:ext cx="26416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ounded Rectangle 12"/>
          <p:cNvSpPr/>
          <p:nvPr/>
        </p:nvSpPr>
        <p:spPr>
          <a:xfrm>
            <a:off x="8246533" y="4817118"/>
            <a:ext cx="3149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47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77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0501" y="8382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417441"/>
            <a:ext cx="10363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Daylight factor &amp; daylight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level (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analysis)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1" indent="-285750">
              <a:buFont typeface="Wingdings" pitchFamily="2" charset="2"/>
              <a:buChar char="Ø"/>
            </a:pPr>
            <a:r>
              <a:rPr lang="en-US" dirty="0" smtClean="0"/>
              <a:t>Offices</a:t>
            </a:r>
            <a:endParaRPr lang="ar-SA" dirty="0" smtClean="0"/>
          </a:p>
          <a:p>
            <a:pPr marL="285750" lvl="1" indent="-285750">
              <a:buFont typeface="Wingdings" pitchFamily="2" charset="2"/>
              <a:buChar char="Ø"/>
            </a:pPr>
            <a:r>
              <a:rPr lang="en-US" dirty="0" smtClean="0"/>
              <a:t>Daylight </a:t>
            </a:r>
            <a:r>
              <a:rPr lang="en-US" dirty="0"/>
              <a:t>factor distribution is </a:t>
            </a:r>
            <a:endParaRPr lang="ar-SA" dirty="0" smtClean="0"/>
          </a:p>
          <a:p>
            <a:pPr marL="0" lvl="1"/>
            <a:r>
              <a:rPr lang="en-US" dirty="0" smtClean="0"/>
              <a:t>about </a:t>
            </a:r>
            <a:r>
              <a:rPr lang="en-US" dirty="0"/>
              <a:t>2-5 %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8"/>
          <p:cNvSpPr/>
          <p:nvPr/>
        </p:nvSpPr>
        <p:spPr>
          <a:xfrm>
            <a:off x="9855200" y="3727135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 = 3.97%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9816016" y="5625881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DL=356.9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952" y="2353509"/>
            <a:ext cx="4474464" cy="231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136" y="4793936"/>
            <a:ext cx="4474464" cy="192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434" y="3074296"/>
            <a:ext cx="3748193" cy="2306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Oval 10"/>
          <p:cNvSpPr/>
          <p:nvPr/>
        </p:nvSpPr>
        <p:spPr>
          <a:xfrm>
            <a:off x="1524000" y="4953000"/>
            <a:ext cx="3454400" cy="4572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4"/>
          </p:cNvCxnSpPr>
          <p:nvPr/>
        </p:nvCxnSpPr>
        <p:spPr>
          <a:xfrm>
            <a:off x="3251200" y="5410200"/>
            <a:ext cx="890501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341752" y="6025176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Glass partition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95" y="3103405"/>
            <a:ext cx="386268" cy="207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69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1"/>
            <a:ext cx="10363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Daylight factor &amp; daylight level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8"/>
          <p:cNvSpPr/>
          <p:nvPr/>
        </p:nvSpPr>
        <p:spPr>
          <a:xfrm>
            <a:off x="9648968" y="3453773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 = 3.42%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33600"/>
            <a:ext cx="4475176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20574"/>
            <a:ext cx="4475177" cy="224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شكل بيضاوي 8"/>
          <p:cNvSpPr/>
          <p:nvPr/>
        </p:nvSpPr>
        <p:spPr>
          <a:xfrm>
            <a:off x="9694460" y="5644851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DL=307.5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2596851"/>
            <a:ext cx="3136900" cy="3114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133600" y="2596851"/>
            <a:ext cx="304800" cy="205134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3" idx="2"/>
          </p:cNvCxnSpPr>
          <p:nvPr/>
        </p:nvCxnSpPr>
        <p:spPr>
          <a:xfrm flipH="1">
            <a:off x="1219200" y="3622526"/>
            <a:ext cx="914400" cy="644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" y="4335907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Glass partition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7" y="3062368"/>
            <a:ext cx="428931" cy="230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9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990600"/>
            <a:ext cx="650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Environmental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676401"/>
            <a:ext cx="10363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Daylight factor &amp; daylight level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8"/>
          <p:cNvSpPr/>
          <p:nvPr/>
        </p:nvSpPr>
        <p:spPr>
          <a:xfrm>
            <a:off x="9753600" y="3081417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 = 2.98%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9753600" y="5514848"/>
            <a:ext cx="233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DL=300%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1" y="1925717"/>
            <a:ext cx="4178487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4343400"/>
            <a:ext cx="4181856" cy="22128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024" y="2504925"/>
            <a:ext cx="4039164" cy="328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10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3320" y="1836420"/>
            <a:ext cx="6050280" cy="2171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STRUCTURAL</a:t>
            </a:r>
          </a:p>
          <a:p>
            <a:pPr marL="0" indent="0" algn="ctr">
              <a:buNone/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DESIGN</a:t>
            </a:r>
          </a:p>
          <a:p>
            <a:endParaRPr lang="ar-SA" sz="5400" b="1" dirty="0">
              <a:solidFill>
                <a:srgbClr val="C00000"/>
              </a:solidFill>
            </a:endParaRPr>
          </a:p>
        </p:txBody>
      </p:sp>
      <p:pic>
        <p:nvPicPr>
          <p:cNvPr id="8" name="Picture 7" descr="gffd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015" y="2533253"/>
            <a:ext cx="3036278" cy="39913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DEF SHAP SER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0472" y="2533253"/>
            <a:ext cx="3034072" cy="38416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48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DESIGN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9389428" cy="3777622"/>
          </a:xfrm>
        </p:spPr>
        <p:txBody>
          <a:bodyPr>
            <a:normAutofit/>
          </a:bodyPr>
          <a:lstStyle/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ACI -318-2011 for reinforced concrete structural design. </a:t>
            </a:r>
          </a:p>
          <a:p>
            <a:pPr marL="0" lvl="0" indent="0">
              <a:buNone/>
            </a:pPr>
            <a:endParaRPr lang="en-US" sz="32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UBC -97 for earthquake and wind load computations. </a:t>
            </a:r>
            <a:endParaRPr lang="ar-SA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ar-SA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ASCE for load computations. </a:t>
            </a:r>
            <a:endParaRPr lang="ar-SA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SAP 2000 program for analysis and design.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ar-SA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025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MATERIALS </a:t>
            </a:r>
            <a:r>
              <a:rPr lang="ar-SA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PROPERTIES 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064517"/>
            <a:ext cx="8915400" cy="23384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800" b="1" dirty="0" smtClean="0">
              <a:latin typeface="Cambria" panose="020405030504060302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Compressive strength of Concrete (fc`) =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en-US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(B350kg/cm²)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Yielding strength of steel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en-US" sz="2800" b="1" dirty="0"/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89212" y="3794077"/>
            <a:ext cx="910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SOIL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PROPERTIES 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89212" y="4554602"/>
            <a:ext cx="7346358" cy="15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1CADE4"/>
              </a:buClr>
              <a:buFont typeface="Wingdings 3" charset="2"/>
              <a:buChar char=""/>
            </a:pPr>
            <a:r>
              <a:rPr lang="en-US" sz="2600" b="1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Soil bearing capacity =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KN/m2</a:t>
            </a: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1CADE4"/>
              </a:buClr>
              <a:buFont typeface="Wingdings 3" charset="2"/>
              <a:buChar char=""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Soil profile =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2400" b="1" baseline="-25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(Rock)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16586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727" y="716695"/>
            <a:ext cx="4256704" cy="116913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Column axis layout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093" y="1547445"/>
            <a:ext cx="8059853" cy="4577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00627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38" y="2209800"/>
            <a:ext cx="8373533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10007" y="1448151"/>
            <a:ext cx="3046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Area = 3000 square meter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25600" y="664458"/>
            <a:ext cx="2190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location:</a:t>
            </a:r>
          </a:p>
        </p:txBody>
      </p:sp>
    </p:spTree>
    <p:extLst>
      <p:ext uri="{BB962C8B-B14F-4D97-AF65-F5344CB8AC3E}">
        <p14:creationId xmlns:p14="http://schemas.microsoft.com/office/powerpoint/2010/main" val="13892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537" y="688588"/>
            <a:ext cx="5151339" cy="77797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SEISMIC  JOINT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5" name="Content Placeholder 3" descr="bloc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145" y="1320241"/>
            <a:ext cx="8055039" cy="4183743"/>
          </a:xfrm>
        </p:spPr>
      </p:pic>
      <p:pic>
        <p:nvPicPr>
          <p:cNvPr id="7" name="Picture 6" descr="ffff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48154" y="4315927"/>
            <a:ext cx="2286000" cy="2438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Arc 7"/>
          <p:cNvSpPr/>
          <p:nvPr/>
        </p:nvSpPr>
        <p:spPr>
          <a:xfrm rot="5725100">
            <a:off x="3512901" y="4752612"/>
            <a:ext cx="914400" cy="1447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ight Arrow 8"/>
          <p:cNvSpPr/>
          <p:nvPr/>
        </p:nvSpPr>
        <p:spPr>
          <a:xfrm rot="10800000">
            <a:off x="3815863" y="5791200"/>
            <a:ext cx="228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TextBox 11"/>
          <p:cNvSpPr txBox="1"/>
          <p:nvPr/>
        </p:nvSpPr>
        <p:spPr>
          <a:xfrm>
            <a:off x="4525108" y="5906111"/>
            <a:ext cx="3505200" cy="36988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charset="0"/>
              </a:rPr>
              <a:t>Seismic joint = 10 cm</a:t>
            </a:r>
            <a:endParaRPr lang="ar-S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64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22008" y="639762"/>
            <a:ext cx="6964844" cy="77797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3D Model – SAP For Block (B)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180" y="1294902"/>
            <a:ext cx="4762500" cy="556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461846" y="744416"/>
            <a:ext cx="7239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Structural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system Used:</a:t>
            </a:r>
          </a:p>
          <a:p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  <a:p>
            <a:r>
              <a:rPr lang="en-US" sz="2000" i="1" dirty="0" smtClean="0">
                <a:latin typeface="Cambria" panose="02040503050406030204" pitchFamily="18" charset="0"/>
                <a:cs typeface="Times New Roman" pitchFamily="18" charset="0"/>
              </a:rPr>
              <a:t>One </a:t>
            </a:r>
            <a:r>
              <a:rPr lang="en-US" sz="2000" i="1" dirty="0">
                <a:latin typeface="Cambria" panose="02040503050406030204" pitchFamily="18" charset="0"/>
                <a:cs typeface="Times New Roman" pitchFamily="18" charset="0"/>
              </a:rPr>
              <a:t>way ribbed slab with Hidden beams</a:t>
            </a:r>
          </a:p>
          <a:p>
            <a:r>
              <a:rPr lang="en-US" sz="2000" i="1" dirty="0">
                <a:latin typeface="Cambria" panose="02040503050406030204" pitchFamily="18" charset="0"/>
                <a:cs typeface="Times New Roman" pitchFamily="18" charset="0"/>
              </a:rPr>
              <a:t>And drop Beam for theater</a:t>
            </a:r>
          </a:p>
          <a:p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Thickness of slab: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i="1" dirty="0">
                <a:latin typeface="Cambria" panose="02040503050406030204" pitchFamily="18" charset="0"/>
                <a:cs typeface="Times New Roman" pitchFamily="18" charset="0"/>
              </a:rPr>
              <a:t>The longest span(one end continues) = 700 cm.</a:t>
            </a:r>
          </a:p>
          <a:p>
            <a:r>
              <a:rPr lang="en-US" sz="2000" i="1" dirty="0">
                <a:latin typeface="Cambria" panose="02040503050406030204" pitchFamily="18" charset="0"/>
                <a:cs typeface="Times New Roman" pitchFamily="18" charset="0"/>
              </a:rPr>
              <a:t>The thickness of slab (h) = </a:t>
            </a:r>
            <a:r>
              <a:rPr lang="en-US" sz="2000" i="1" dirty="0" err="1">
                <a:latin typeface="Cambria" panose="02040503050406030204" pitchFamily="18" charset="0"/>
                <a:cs typeface="Times New Roman" pitchFamily="18" charset="0"/>
              </a:rPr>
              <a:t>Ln</a:t>
            </a:r>
            <a:r>
              <a:rPr lang="en-US" sz="2000" i="1" dirty="0">
                <a:latin typeface="Cambria" panose="02040503050406030204" pitchFamily="18" charset="0"/>
                <a:cs typeface="Times New Roman" pitchFamily="18" charset="0"/>
              </a:rPr>
              <a:t>/18.5 = 700/18.5 = 38 cm</a:t>
            </a:r>
          </a:p>
          <a:p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The thickness of slab (h) = 40 cm 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3965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19200" y="417638"/>
            <a:ext cx="7746064" cy="6120323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sz="2400" dirty="0" smtClean="0"/>
              <a:t>            </a:t>
            </a:r>
            <a:r>
              <a:rPr lang="en-US" sz="35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Beams dimension</a:t>
            </a:r>
          </a:p>
          <a:p>
            <a:pPr algn="l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</a:t>
            </a:r>
            <a:r>
              <a:rPr lang="en-US" sz="35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Columns </a:t>
            </a:r>
            <a:r>
              <a:rPr lang="en-US" sz="35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dimension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algn="l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endParaRPr lang="ar-SA" sz="2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29990"/>
              </p:ext>
            </p:extLst>
          </p:nvPr>
        </p:nvGraphicFramePr>
        <p:xfrm>
          <a:off x="2067169" y="1563727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Type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Dimensions(mm)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  Main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Beam 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700*400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Secondary Beam 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600*400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Dropped Beam 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500*900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104778"/>
              </p:ext>
            </p:extLst>
          </p:nvPr>
        </p:nvGraphicFramePr>
        <p:xfrm>
          <a:off x="2043723" y="4400712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Column 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Type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Dimensions(mm)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Square Columns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800*800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Circular Columns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850 mm diameter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Rectangular Columns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1200*500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07234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840" y="532670"/>
            <a:ext cx="8090852" cy="128089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DESIGN and REINFORCEMENT of STRUCTURAL ELEMENTS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385" y="2165252"/>
            <a:ext cx="4655649" cy="3777622"/>
          </a:xfrm>
        </p:spPr>
        <p:txBody>
          <a:bodyPr>
            <a:normAutofit/>
          </a:bodyPr>
          <a:lstStyle/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(one way) </a:t>
            </a:r>
          </a:p>
          <a:p>
            <a:pPr lvl="0">
              <a:buNone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 </a:t>
            </a:r>
          </a:p>
          <a:p>
            <a:pPr lvl="0">
              <a:buNone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</a:t>
            </a:r>
          </a:p>
          <a:p>
            <a:pPr lvl="0">
              <a:buNone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Shear wall</a:t>
            </a:r>
          </a:p>
          <a:p>
            <a:pPr lvl="0">
              <a:buNone/>
            </a:pPr>
            <a:endParaRPr lang="en-US" sz="2800" b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</a:endParaRPr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15200" y="2302412"/>
            <a:ext cx="4446563" cy="1826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1CADE4"/>
              </a:buClr>
              <a:buFont typeface="Wingdings 3" charset="2"/>
              <a:buChar char=""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Stair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1CADE4"/>
              </a:buClr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457200">
              <a:spcBef>
                <a:spcPts val="1000"/>
              </a:spcBef>
              <a:buClr>
                <a:srgbClr val="1CADE4"/>
              </a:buClr>
              <a:buFont typeface="Wingdings 3" charset="2"/>
              <a:buChar char=""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 (wall , single ,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strap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mat 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53416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013" y="838034"/>
            <a:ext cx="4396987" cy="60256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7400" y="7191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Model checks </a:t>
            </a:r>
          </a:p>
        </p:txBody>
      </p:sp>
      <p:sp>
        <p:nvSpPr>
          <p:cNvPr id="6" name="Rectangle 5"/>
          <p:cNvSpPr/>
          <p:nvPr/>
        </p:nvSpPr>
        <p:spPr>
          <a:xfrm>
            <a:off x="2706876" y="2185628"/>
            <a:ext cx="2424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1-Compatibility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502877" y="318555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  <a:cs typeface="Times New Roman" pitchFamily="18" charset="0"/>
              </a:rPr>
              <a:t>The Structure moves as one part</a:t>
            </a:r>
            <a:endParaRPr lang="en-US" i="1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2022" y="3589833"/>
            <a:ext cx="4073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‘</a:t>
            </a:r>
            <a:r>
              <a:rPr lang="en-US" b="1" i="1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Compatable</a:t>
            </a:r>
            <a:r>
              <a:rPr lang="en-US" b="1" i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’</a:t>
            </a:r>
            <a:endParaRPr lang="en-US" b="1" i="1" dirty="0">
              <a:solidFill>
                <a:srgbClr val="FF0000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971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987" y="682725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Model checks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3109" y="2063041"/>
            <a:ext cx="3074206" cy="57912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2- Equilibrium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8139" y="212011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  <a:cs typeface="Times New Roman" pitchFamily="18" charset="0"/>
              </a:rPr>
              <a:t>The error percentage is acceptable, less than 10 %</a:t>
            </a:r>
            <a:endParaRPr lang="en-US" i="1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21463"/>
              </p:ext>
            </p:extLst>
          </p:nvPr>
        </p:nvGraphicFramePr>
        <p:xfrm>
          <a:off x="2700214" y="3204958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Loads 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 (KN)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Manual (KN)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% of error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159453" marR="159453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Dead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96624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96509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0.119 % 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Super imposed 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19645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18587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5.6%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Live</a:t>
                      </a:r>
                    </a:p>
                  </a:txBody>
                  <a:tcPr marL="159453" marR="1594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25689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latin typeface="Cambria" panose="02040503050406030204" pitchFamily="18" charset="0"/>
                        </a:rPr>
                        <a:t>24456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</a:rPr>
                        <a:t>5%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590" marR="119590" marT="0" marB="0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18727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711" y="659277"/>
            <a:ext cx="3385844" cy="747491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Model checks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2064" y="1787770"/>
            <a:ext cx="3272326" cy="5638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Internal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forces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526010"/>
              </p:ext>
            </p:extLst>
          </p:nvPr>
        </p:nvGraphicFramePr>
        <p:xfrm>
          <a:off x="2484512" y="2863365"/>
          <a:ext cx="8128000" cy="3171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558150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Number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Manual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moment 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moment 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o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 Error </a:t>
                      </a:r>
                      <a:r>
                        <a:rPr lang="ar-SA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%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108.5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113.63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121.5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117.5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1.2%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115.5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106.8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1.6%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135.5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7.5%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522371" y="2299485"/>
            <a:ext cx="3272326" cy="563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a. </a:t>
            </a:r>
            <a:r>
              <a:rPr lang="en-US" sz="20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for slab </a:t>
            </a:r>
            <a:endParaRPr lang="en-US" sz="2000" i="1" dirty="0">
              <a:solidFill>
                <a:schemeClr val="tx1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8" name="Picture 7" descr="slaaabbb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744309" y="892426"/>
            <a:ext cx="1887417" cy="1852825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9" name="Curved Connector 8"/>
          <p:cNvCxnSpPr/>
          <p:nvPr/>
        </p:nvCxnSpPr>
        <p:spPr>
          <a:xfrm flipV="1">
            <a:off x="4712677" y="2299486"/>
            <a:ext cx="1031632" cy="28194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00445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711" y="659277"/>
            <a:ext cx="3385844" cy="747491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Model checks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2064" y="1787770"/>
            <a:ext cx="3272326" cy="5638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Internal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forces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342943"/>
              </p:ext>
            </p:extLst>
          </p:nvPr>
        </p:nvGraphicFramePr>
        <p:xfrm>
          <a:off x="2484512" y="2863365"/>
          <a:ext cx="8128000" cy="3171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55815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Number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Manual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moment 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moment 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of Error </a:t>
                      </a:r>
                      <a:r>
                        <a:rPr lang="ar-SA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%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973.5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954.5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1.95%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947.6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935.8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1.24%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556.4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525.4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5.57%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576.6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615.5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6.8%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673.56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2.4%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451.5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408.75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522371" y="2299485"/>
            <a:ext cx="3272326" cy="563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a. </a:t>
            </a:r>
            <a:r>
              <a:rPr lang="en-US" sz="20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for beam</a:t>
            </a:r>
            <a:endParaRPr lang="en-US" sz="2000" i="1" dirty="0">
              <a:solidFill>
                <a:schemeClr val="tx1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9" name="Picture 8" descr="BBBBBB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025662" y="422030"/>
            <a:ext cx="2098430" cy="2291862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0" name="Curved Connector 9"/>
          <p:cNvCxnSpPr/>
          <p:nvPr/>
        </p:nvCxnSpPr>
        <p:spPr>
          <a:xfrm flipV="1">
            <a:off x="4994030" y="2207464"/>
            <a:ext cx="1031632" cy="37396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9280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711" y="659277"/>
            <a:ext cx="3385844" cy="747491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Model checks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726" y="1764323"/>
            <a:ext cx="3272326" cy="5638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 Internal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forces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40988"/>
              </p:ext>
            </p:extLst>
          </p:nvPr>
        </p:nvGraphicFramePr>
        <p:xfrm>
          <a:off x="2566193" y="3121272"/>
          <a:ext cx="8128000" cy="2058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55815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Number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Manual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axial load(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axial load(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of Error </a:t>
                      </a:r>
                      <a:r>
                        <a:rPr lang="ar-SA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%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8229.8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7454.22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7283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7922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8.7%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6139.4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6487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5.6%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357867" y="2431952"/>
            <a:ext cx="3272326" cy="563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a. </a:t>
            </a:r>
            <a:r>
              <a:rPr lang="en-US" sz="20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for column</a:t>
            </a:r>
            <a:endParaRPr lang="en-US" sz="2000" i="1" dirty="0">
              <a:solidFill>
                <a:schemeClr val="tx1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pic>
        <p:nvPicPr>
          <p:cNvPr id="9" name="Picture 8" descr="BBBBBB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025662" y="422030"/>
            <a:ext cx="2098430" cy="2291862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0" name="Curved Connector 9"/>
          <p:cNvCxnSpPr/>
          <p:nvPr/>
        </p:nvCxnSpPr>
        <p:spPr>
          <a:xfrm flipV="1">
            <a:off x="4994030" y="2215662"/>
            <a:ext cx="1031632" cy="47420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3647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3285" y="1106659"/>
            <a:ext cx="7613015" cy="205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ARCHITECTURAL</a:t>
            </a:r>
          </a:p>
          <a:p>
            <a:pPr marL="0" indent="0" algn="ctr">
              <a:buNone/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246" y="2893665"/>
            <a:ext cx="4431323" cy="3537168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3" r="18534"/>
          <a:stretch/>
        </p:blipFill>
        <p:spPr bwMode="auto">
          <a:xfrm>
            <a:off x="6670431" y="2919401"/>
            <a:ext cx="4384427" cy="3538728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5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290" y="717895"/>
            <a:ext cx="3676214" cy="89293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Seismic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81967" y="1613056"/>
            <a:ext cx="1815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 = 1.25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= 5.5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52368" y="1649582"/>
            <a:ext cx="10935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Cv = 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0.2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0.2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449543"/>
              </p:ext>
            </p:extLst>
          </p:nvPr>
        </p:nvGraphicFramePr>
        <p:xfrm>
          <a:off x="2499363" y="4678489"/>
          <a:ext cx="7727817" cy="1234440"/>
        </p:xfrm>
        <a:graphic>
          <a:graphicData uri="http://schemas.openxmlformats.org/drawingml/2006/table">
            <a:tbl>
              <a:tblPr firstRow="1" firstCol="1" bandRow="1"/>
              <a:tblGrid>
                <a:gridCol w="2611899"/>
                <a:gridCol w="2063261"/>
                <a:gridCol w="1304154"/>
                <a:gridCol w="1748503"/>
              </a:tblGrid>
              <a:tr h="336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Equivalent static</a:t>
                      </a: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dirty="0" err="1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LinResSpe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error</a:t>
                      </a: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36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shear in x-direction</a:t>
                      </a: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7546.5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7538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36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 shear in y-direction</a:t>
                      </a:r>
                    </a:p>
                  </a:txBody>
                  <a:tcPr marL="84000" marR="84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7546.5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7731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000" marR="63000" marT="0" marB="0">
                    <a:lnL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3795359" y="1637354"/>
            <a:ext cx="141265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Soil type </a:t>
            </a:r>
            <a:r>
              <a:rPr lang="en-US" altLang="zh-CN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Sb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Z = 0.2</a:t>
            </a:r>
          </a:p>
        </p:txBody>
      </p:sp>
      <p:pic>
        <p:nvPicPr>
          <p:cNvPr id="11" name="Picture 10" descr="E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31" y="1377461"/>
            <a:ext cx="2655541" cy="22332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3" name="Curved Connector 12"/>
          <p:cNvCxnSpPr/>
          <p:nvPr/>
        </p:nvCxnSpPr>
        <p:spPr>
          <a:xfrm rot="10800000" flipV="1">
            <a:off x="2778370" y="1377458"/>
            <a:ext cx="703385" cy="457202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005609"/>
              </p:ext>
            </p:extLst>
          </p:nvPr>
        </p:nvGraphicFramePr>
        <p:xfrm>
          <a:off x="2528277" y="3384429"/>
          <a:ext cx="8128000" cy="96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5581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From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SAP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From SAP EQ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From Manual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3501" marR="93501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  (sec)</a:t>
                      </a: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0.828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0.993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0" algn="l"/>
                          <a:tab pos="4227195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0.739 sec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501" marR="93501" marT="0" marB="0"/>
                </a:tc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1277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52405" y="638908"/>
            <a:ext cx="7261859" cy="762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2831" y="1447800"/>
            <a:ext cx="41148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1-S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endParaRPr lang="ar-SA" dirty="0"/>
          </a:p>
        </p:txBody>
      </p:sp>
      <p:pic>
        <p:nvPicPr>
          <p:cNvPr id="7" name="Picture 6" descr="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111" y="2338753"/>
            <a:ext cx="7235520" cy="32348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669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739" y="1447800"/>
            <a:ext cx="41148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1-S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endParaRPr lang="ar-SA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06928" y="656493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6" name="Picture 5" descr="التقاط44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440" y="2620218"/>
            <a:ext cx="7430127" cy="3593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8" descr="fd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477" y="292996"/>
            <a:ext cx="5556738" cy="3238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110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2405" y="638908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2831" y="1447800"/>
            <a:ext cx="41148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2-Beam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endParaRPr lang="ar-SA" dirty="0"/>
          </a:p>
        </p:txBody>
      </p:sp>
      <p:pic>
        <p:nvPicPr>
          <p:cNvPr id="6" name="Picture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506" y="1817132"/>
            <a:ext cx="7315201" cy="2825206"/>
          </a:xfrm>
          <a:prstGeom prst="rect">
            <a:avLst/>
          </a:prstGeom>
        </p:spPr>
      </p:pic>
      <p:pic>
        <p:nvPicPr>
          <p:cNvPr id="7" name="Picture 6" descr="ddd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1506" y="4818184"/>
            <a:ext cx="7408986" cy="1502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033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2405" y="638908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2831" y="1447800"/>
            <a:ext cx="5334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3-Column design (square column):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6" name="Picture 5" descr="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079" y="2039813"/>
            <a:ext cx="3245763" cy="4665785"/>
          </a:xfrm>
          <a:prstGeom prst="rect">
            <a:avLst/>
          </a:prstGeom>
        </p:spPr>
      </p:pic>
      <p:pic>
        <p:nvPicPr>
          <p:cNvPr id="7" name="Picture 6" descr="c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707" y="2186464"/>
            <a:ext cx="4106488" cy="40855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9866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2405" y="638908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2831" y="1447800"/>
            <a:ext cx="5334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3-Column design (circular column):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6" name="Picture 5" descr="cc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554" y="2186464"/>
            <a:ext cx="2854569" cy="4495946"/>
          </a:xfrm>
          <a:prstGeom prst="rect">
            <a:avLst/>
          </a:prstGeom>
        </p:spPr>
      </p:pic>
      <p:pic>
        <p:nvPicPr>
          <p:cNvPr id="7" name="Picture 6" descr="sddd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442" y="2373048"/>
            <a:ext cx="4122778" cy="41227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0932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2405" y="638908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2831" y="1447800"/>
            <a:ext cx="5334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3-Column design (rectangular column):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6" name="Picture 5" descr="ree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968" y="2045787"/>
            <a:ext cx="2831123" cy="4504059"/>
          </a:xfrm>
          <a:prstGeom prst="rect">
            <a:avLst/>
          </a:prstGeom>
        </p:spPr>
      </p:pic>
      <p:pic>
        <p:nvPicPr>
          <p:cNvPr id="7" name="Picture 6" descr="eww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831" y="1965894"/>
            <a:ext cx="4740051" cy="46638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03964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3614" y="545123"/>
            <a:ext cx="941949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Footings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Design (Mat Footing):</a:t>
            </a:r>
          </a:p>
          <a:p>
            <a:pPr marL="0" lvl="2"/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Reinforcement Details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149" y="2241798"/>
            <a:ext cx="7971692" cy="43536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22195" y="189657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 if Mat used for whole building: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-Extra Concrete (1000m3)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- Extra Steel (36 ton)</a:t>
            </a: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42159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دفلكشن للمات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077" y="1289538"/>
            <a:ext cx="5986696" cy="309154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2477">
            <a:off x="4705433" y="3950041"/>
            <a:ext cx="5486400" cy="18224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2405" y="685800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63934" y="1477108"/>
            <a:ext cx="533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4-Footing design ( Mat )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754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1859" y="2350841"/>
            <a:ext cx="8765402" cy="3452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942123" y="521677"/>
            <a:ext cx="80264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Footings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Design (Mat Footing):</a:t>
            </a:r>
          </a:p>
          <a:p>
            <a:pPr marL="0" lvl="2"/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Reinforcement Details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61354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878" y="559979"/>
            <a:ext cx="2907543" cy="717837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Site plan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169" y="1559169"/>
            <a:ext cx="8299938" cy="4764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867507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970" y="2379785"/>
            <a:ext cx="550633" cy="293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68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2405" y="685800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934" y="1477108"/>
            <a:ext cx="533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4-Footing design ( Isolated )</a:t>
            </a:r>
            <a:endParaRPr lang="ar-SA" dirty="0"/>
          </a:p>
        </p:txBody>
      </p:sp>
      <p:pic>
        <p:nvPicPr>
          <p:cNvPr id="6" name="Picture 5" descr="f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158" y="2254069"/>
            <a:ext cx="4137380" cy="3643364"/>
          </a:xfrm>
          <a:prstGeom prst="rect">
            <a:avLst/>
          </a:prstGeom>
        </p:spPr>
      </p:pic>
      <p:pic>
        <p:nvPicPr>
          <p:cNvPr id="7" name="Picture 6" descr="ff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168" y="2254069"/>
            <a:ext cx="3552093" cy="35709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25316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 STRAP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272" y="2149789"/>
            <a:ext cx="6260124" cy="228233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52405" y="580293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Structural System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3934" y="1269721"/>
            <a:ext cx="533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4-Footing design ( Strap )</a:t>
            </a:r>
            <a:endParaRPr lang="ar-SA" dirty="0"/>
          </a:p>
        </p:txBody>
      </p:sp>
      <p:pic>
        <p:nvPicPr>
          <p:cNvPr id="7" name="Picture 6" descr="sssssssss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770" y="4432126"/>
            <a:ext cx="6198770" cy="23677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3659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5" descr="ssa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214" y="2335496"/>
            <a:ext cx="8800123" cy="3666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2214" y="697524"/>
            <a:ext cx="8026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Shear Wall Design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sws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892" y="1758461"/>
            <a:ext cx="8807876" cy="4777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/>
          <p:nvPr/>
        </p:nvSpPr>
        <p:spPr>
          <a:xfrm>
            <a:off x="2192214" y="697524"/>
            <a:ext cx="8026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lvl="2"/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Shear Wall Design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63615" y="656062"/>
            <a:ext cx="7540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Reinforcement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details around openings: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9" name="Picture 8" descr="dseq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242" y="2133920"/>
            <a:ext cx="5930743" cy="41437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19649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Rectangle 9"/>
          <p:cNvSpPr/>
          <p:nvPr/>
        </p:nvSpPr>
        <p:spPr>
          <a:xfrm>
            <a:off x="1934308" y="704374"/>
            <a:ext cx="55154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Stair  Reinforcement Details </a:t>
            </a:r>
            <a:endParaRPr lang="ar-SA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11" name="Picture 10" descr="stiiiiiii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5396" y="2086318"/>
            <a:ext cx="6048058" cy="36710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08" y="2669018"/>
            <a:ext cx="3047267" cy="275467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29532" y="2086318"/>
            <a:ext cx="241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1CADE4"/>
              </a:buClr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 A-A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6385979" y="2658041"/>
            <a:ext cx="861981" cy="457200"/>
          </a:xfrm>
          <a:prstGeom prst="curvedConnector3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758095" y="4046354"/>
            <a:ext cx="3399692" cy="11235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2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07" y="808892"/>
            <a:ext cx="4644893" cy="16826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MECHANICAL</a:t>
            </a:r>
            <a:endParaRPr lang="en-US" sz="4800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</a:rPr>
              <a:t>DESIGN</a:t>
            </a:r>
          </a:p>
          <a:p>
            <a:endParaRPr lang="ar-SA" sz="5400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416" y="2713285"/>
            <a:ext cx="4770172" cy="3427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634" y="3257857"/>
            <a:ext cx="4113335" cy="2056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1068103" cy="75027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668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2405" y="685800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Mechanical Design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219" y="2092460"/>
            <a:ext cx="2579077" cy="2125234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567" y="4541008"/>
            <a:ext cx="3038878" cy="2086406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022" y="2367843"/>
            <a:ext cx="2844012" cy="2173165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16" name="Curved Connector 15"/>
          <p:cNvCxnSpPr/>
          <p:nvPr/>
        </p:nvCxnSpPr>
        <p:spPr>
          <a:xfrm flipV="1">
            <a:off x="5152572" y="1817078"/>
            <a:ext cx="914400" cy="550765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066972" y="1586244"/>
            <a:ext cx="43313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  <a:cs typeface="Times New Roman" pitchFamily="18" charset="0"/>
              </a:rPr>
              <a:t>Water Supply System</a:t>
            </a:r>
            <a:endParaRPr lang="ar-SA" sz="2000" i="1" dirty="0">
              <a:latin typeface="Cambria" panose="02040503050406030204" pitchFamily="18" charset="0"/>
            </a:endParaRPr>
          </a:p>
        </p:txBody>
      </p:sp>
      <p:cxnSp>
        <p:nvCxnSpPr>
          <p:cNvPr id="25" name="Curved Connector 24"/>
          <p:cNvCxnSpPr/>
          <p:nvPr/>
        </p:nvCxnSpPr>
        <p:spPr>
          <a:xfrm rot="16200000" flipH="1">
            <a:off x="8922476" y="3799491"/>
            <a:ext cx="994592" cy="855225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8781144" y="4738153"/>
            <a:ext cx="2625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  <a:cs typeface="Times New Roman" pitchFamily="18" charset="0"/>
              </a:rPr>
              <a:t>Drainage System</a:t>
            </a:r>
            <a:endParaRPr lang="ar-SA" sz="2000" i="1" dirty="0">
              <a:latin typeface="Cambria" panose="02040503050406030204" pitchFamily="18" charset="0"/>
            </a:endParaRPr>
          </a:p>
        </p:txBody>
      </p:sp>
      <p:cxnSp>
        <p:nvCxnSpPr>
          <p:cNvPr id="30" name="Curved Connector 29"/>
          <p:cNvCxnSpPr/>
          <p:nvPr/>
        </p:nvCxnSpPr>
        <p:spPr>
          <a:xfrm rot="10800000">
            <a:off x="3868616" y="5138263"/>
            <a:ext cx="1283957" cy="60432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216221" y="4938208"/>
            <a:ext cx="16523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  <a:cs typeface="Times New Roman" pitchFamily="18" charset="0"/>
              </a:rPr>
              <a:t>HVAC System</a:t>
            </a:r>
            <a:endParaRPr lang="ar-SA" sz="20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4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052405" y="2051537"/>
            <a:ext cx="3912005" cy="39624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l" rtl="0">
              <a:lnSpc>
                <a:spcPct val="120000"/>
              </a:lnSpc>
              <a:buNone/>
            </a:pP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Three Underground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water tank :</a:t>
            </a: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Capacity = </a:t>
            </a: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185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cubic meter.</a:t>
            </a:r>
          </a:p>
          <a:p>
            <a:pPr marL="82296" indent="0" algn="l" rtl="0">
              <a:lnSpc>
                <a:spcPct val="120000"/>
              </a:lnSpc>
              <a:buNone/>
            </a:pPr>
            <a:endParaRPr lang="en-US" sz="2100" i="1" dirty="0">
              <a:latin typeface="Cambria" panose="02040503050406030204" pitchFamily="18" charset="0"/>
            </a:endParaRP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Small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nine water tanks on the roof </a:t>
            </a:r>
            <a:endParaRPr lang="en-US" sz="21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Capacity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= </a:t>
            </a: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14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cubic meter.</a:t>
            </a:r>
          </a:p>
          <a:p>
            <a:pPr marL="82296" indent="0" algn="l" rtl="0">
              <a:lnSpc>
                <a:spcPct val="120000"/>
              </a:lnSpc>
              <a:buNone/>
            </a:pPr>
            <a:endParaRPr lang="en-US" sz="2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marL="82296" indent="0" algn="l" rtl="0">
              <a:lnSpc>
                <a:spcPct val="120000"/>
              </a:lnSpc>
              <a:buNone/>
            </a:pPr>
            <a:r>
              <a:rPr lang="en-US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Pump </a:t>
            </a:r>
            <a:r>
              <a:rPr lang="en-US" sz="2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between the underground tank and the small tanks on the roof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Supplying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Water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for Building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066799"/>
            <a:ext cx="5332880" cy="4712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Oval 6"/>
          <p:cNvSpPr/>
          <p:nvPr/>
        </p:nvSpPr>
        <p:spPr>
          <a:xfrm>
            <a:off x="6400800" y="1324707"/>
            <a:ext cx="1899138" cy="7444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554307" y="1046285"/>
            <a:ext cx="1917003" cy="677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2812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736" y="3145018"/>
            <a:ext cx="6162675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Supplying </a:t>
            </a: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Water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for Building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3387967" y="3616569"/>
            <a:ext cx="656493" cy="715107"/>
          </a:xfrm>
          <a:prstGeom prst="ellipse">
            <a:avLst/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588367" y="3270737"/>
            <a:ext cx="656493" cy="715107"/>
          </a:xfrm>
          <a:prstGeom prst="ellipse">
            <a:avLst/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244860" y="3352800"/>
            <a:ext cx="656493" cy="715107"/>
          </a:xfrm>
          <a:prstGeom prst="ellipse">
            <a:avLst/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45" y="1224709"/>
            <a:ext cx="2399566" cy="195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urved Connector 10"/>
          <p:cNvCxnSpPr>
            <a:stCxn id="8" idx="0"/>
          </p:cNvCxnSpPr>
          <p:nvPr/>
        </p:nvCxnSpPr>
        <p:spPr>
          <a:xfrm rot="5400000" flipH="1" flipV="1">
            <a:off x="7461740" y="3112477"/>
            <a:ext cx="351691" cy="128957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endCxn id="20" idx="3"/>
          </p:cNvCxnSpPr>
          <p:nvPr/>
        </p:nvCxnSpPr>
        <p:spPr>
          <a:xfrm rot="10800000">
            <a:off x="6107725" y="2642670"/>
            <a:ext cx="820617" cy="628068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0678" y="1668770"/>
            <a:ext cx="2157046" cy="1947799"/>
          </a:xfrm>
        </p:spPr>
      </p:pic>
      <p:cxnSp>
        <p:nvCxnSpPr>
          <p:cNvPr id="25" name="Curved Connector 24"/>
          <p:cNvCxnSpPr>
            <a:stCxn id="6" idx="1"/>
          </p:cNvCxnSpPr>
          <p:nvPr/>
        </p:nvCxnSpPr>
        <p:spPr>
          <a:xfrm rot="16200000" flipV="1">
            <a:off x="3034917" y="3272102"/>
            <a:ext cx="497446" cy="400937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53" y="1427286"/>
            <a:ext cx="2280708" cy="179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816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353" y="2156575"/>
            <a:ext cx="7745523" cy="4107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567354" y="633046"/>
            <a:ext cx="2532232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Ground floor</a:t>
            </a:r>
          </a:p>
          <a:p>
            <a:pPr lvl="0"/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970" y="2743200"/>
            <a:ext cx="550633" cy="293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33266" y="1279377"/>
            <a:ext cx="2962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Ground Floor Area = 2500 m</a:t>
            </a:r>
            <a:r>
              <a:rPr lang="en-US" baseline="30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Blocks 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(A,B, and C) 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Water Demand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10" name="Picture 9" descr="abc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55970" y="3024554"/>
            <a:ext cx="5474679" cy="271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1642097" y="2661281"/>
            <a:ext cx="6096000" cy="7265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2296">
              <a:lnSpc>
                <a:spcPct val="120000"/>
              </a:lnSpc>
            </a:pPr>
            <a:r>
              <a:rPr lang="en-US" i="1" dirty="0" smtClean="0">
                <a:latin typeface="Cambria" panose="02040503050406030204" pitchFamily="18" charset="0"/>
              </a:rPr>
              <a:t>Water Supply Calculation were made for each Block</a:t>
            </a:r>
            <a:endParaRPr lang="en-US" i="1" dirty="0">
              <a:latin typeface="Cambria" panose="02040503050406030204" pitchFamily="18" charset="0"/>
            </a:endParaRPr>
          </a:p>
          <a:p>
            <a:pPr marL="82296">
              <a:lnSpc>
                <a:spcPct val="120000"/>
              </a:lnSpc>
            </a:pPr>
            <a:endParaRPr lang="en-US" i="1" dirty="0">
              <a:latin typeface="Cambria" panose="020405030504060302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069853"/>
              </p:ext>
            </p:extLst>
          </p:nvPr>
        </p:nvGraphicFramePr>
        <p:xfrm>
          <a:off x="6846279" y="3199714"/>
          <a:ext cx="5124451" cy="1402080"/>
        </p:xfrm>
        <a:graphic>
          <a:graphicData uri="http://schemas.openxmlformats.org/drawingml/2006/table">
            <a:tbl>
              <a:tblPr rtl="1" firstRow="1" firstCol="1" bandRow="1"/>
              <a:tblGrid>
                <a:gridCol w="1464055"/>
                <a:gridCol w="951765"/>
                <a:gridCol w="1407372"/>
                <a:gridCol w="1301259"/>
              </a:tblGrid>
              <a:tr h="11926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Water 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Demand 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gpm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F.U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Supply Control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Main 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Feeder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963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Block A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963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214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Block 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5963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439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Block 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896779" y="2181061"/>
            <a:ext cx="6096000" cy="7265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2296">
              <a:lnSpc>
                <a:spcPct val="120000"/>
              </a:lnSpc>
            </a:pPr>
            <a:r>
              <a:rPr lang="en-US" i="1" dirty="0" smtClean="0">
                <a:latin typeface="Cambria" panose="02040503050406030204" pitchFamily="18" charset="0"/>
              </a:rPr>
              <a:t>Firstly, finding F.Us to find pipe diameters</a:t>
            </a:r>
            <a:endParaRPr lang="en-US" i="1" dirty="0">
              <a:latin typeface="Cambria" panose="02040503050406030204" pitchFamily="18" charset="0"/>
            </a:endParaRPr>
          </a:p>
          <a:p>
            <a:pPr marL="82296">
              <a:lnSpc>
                <a:spcPct val="120000"/>
              </a:lnSpc>
            </a:pPr>
            <a:endParaRPr lang="en-US" i="1" dirty="0">
              <a:latin typeface="Cambria" panose="020405030504060302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97672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1524732"/>
            <a:ext cx="84963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First Floor Water Supply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32024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Third Floor Water Supply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29" y="1665025"/>
            <a:ext cx="8064210" cy="47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065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/>
          </p:cNvSpPr>
          <p:nvPr/>
        </p:nvSpPr>
        <p:spPr>
          <a:xfrm>
            <a:off x="2614246" y="1695450"/>
            <a:ext cx="8229600" cy="46166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</a:rPr>
              <a:t>Calculations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501676"/>
              </p:ext>
            </p:extLst>
          </p:nvPr>
        </p:nvGraphicFramePr>
        <p:xfrm>
          <a:off x="2841259" y="2371725"/>
          <a:ext cx="7010400" cy="1402080"/>
        </p:xfrm>
        <a:graphic>
          <a:graphicData uri="http://schemas.openxmlformats.org/drawingml/2006/table">
            <a:tbl>
              <a:tblPr rtl="1" firstRow="1" firstCol="1" bandRow="1"/>
              <a:tblGrid>
                <a:gridCol w="2002870"/>
                <a:gridCol w="1302043"/>
                <a:gridCol w="1602297"/>
                <a:gridCol w="2103190"/>
              </a:tblGrid>
              <a:tr h="5607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Water demand (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gpm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Number of F.U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Type of supply control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Main feeder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03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391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Block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03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214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b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Block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03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439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b="0" dirty="0"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Block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768234" y="4100513"/>
            <a:ext cx="63246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</a:rPr>
              <a:t>Pipes Diameter for Block A: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</a:rPr>
              <a:t>Main vertical feeder (steel) = 2.5 inch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</a:rPr>
              <a:t>Main horizontal feeder (PVC) = 1.2 5inch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</a:rPr>
              <a:t>Branches (PVC) = 3\4 inch</a:t>
            </a:r>
          </a:p>
          <a:p>
            <a:pPr eaLnBrk="1" hangingPunct="1"/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42097" y="665285"/>
            <a:ext cx="7261859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Pipes Diameter ‘</a:t>
            </a:r>
            <a:r>
              <a:rPr lang="en-US" sz="2000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Block A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’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3117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835150" y="692944"/>
            <a:ext cx="3455987" cy="10080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Drainage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1137" y="1755993"/>
            <a:ext cx="21018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Black water</a:t>
            </a:r>
            <a:endParaRPr lang="en-US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6649" y="986056"/>
            <a:ext cx="2103437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Grey water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389996" y="1316037"/>
            <a:ext cx="51800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lang="en-US" altLang="en-US" sz="20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First </a:t>
            </a:r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Floor Drainage </a:t>
            </a:r>
            <a:r>
              <a:rPr lang="en-US" altLang="en-US" sz="20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System</a:t>
            </a:r>
            <a:endParaRPr lang="en-US" altLang="en-US" sz="2400" i="1" dirty="0">
              <a:solidFill>
                <a:srgbClr val="4F4F4F"/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eaLnBrk="1" hangingPunct="1"/>
            <a:endParaRPr lang="en-US" alt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436" y="104509"/>
            <a:ext cx="5132260" cy="31929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urved Connector 14"/>
          <p:cNvCxnSpPr/>
          <p:nvPr/>
        </p:nvCxnSpPr>
        <p:spPr>
          <a:xfrm rot="10800000">
            <a:off x="7314832" y="1226320"/>
            <a:ext cx="1309810" cy="234461"/>
          </a:xfrm>
          <a:prstGeom prst="curvedConnector3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rot="10800000">
            <a:off x="7130438" y="2076511"/>
            <a:ext cx="2013563" cy="64451"/>
          </a:xfrm>
          <a:prstGeom prst="curvedConnector3">
            <a:avLst>
              <a:gd name="adj1" fmla="val 54745"/>
            </a:avLst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96" y="2684364"/>
            <a:ext cx="6438095" cy="3504762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2635095" y="3202979"/>
            <a:ext cx="928048" cy="8633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urved Connector 17"/>
          <p:cNvCxnSpPr/>
          <p:nvPr/>
        </p:nvCxnSpPr>
        <p:spPr>
          <a:xfrm flipV="1">
            <a:off x="3330054" y="2333767"/>
            <a:ext cx="3452883" cy="869212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3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524" y="254343"/>
            <a:ext cx="5800835" cy="34966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1421619" y="1382164"/>
            <a:ext cx="51800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lang="en-US" altLang="en-US" sz="20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Third </a:t>
            </a:r>
            <a:r>
              <a:rPr lang="en-US" altLang="en-US" sz="2000" i="1" dirty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Floor Drainage </a:t>
            </a:r>
            <a:r>
              <a:rPr lang="en-US" altLang="en-US" sz="20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System</a:t>
            </a:r>
            <a:endParaRPr lang="en-US" altLang="en-US" sz="2400" i="1" dirty="0">
              <a:solidFill>
                <a:srgbClr val="4F4F4F"/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eaLnBrk="1" hangingPunct="1"/>
            <a:endParaRPr lang="en-US" alt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835150" y="692944"/>
            <a:ext cx="3455987" cy="10080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Drainage System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69" y="2961563"/>
            <a:ext cx="5499662" cy="3425587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241946" y="3539814"/>
            <a:ext cx="928048" cy="8633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flipV="1">
            <a:off x="1835150" y="2165750"/>
            <a:ext cx="3589362" cy="1037229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9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150" y="2577448"/>
            <a:ext cx="7910707" cy="3372522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1835150" y="692944"/>
            <a:ext cx="3455987" cy="10080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Drainage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701131" y="2073886"/>
            <a:ext cx="5180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lang="en-US" altLang="en-US" sz="2000" i="1" dirty="0" smtClean="0">
                <a:solidFill>
                  <a:srgbClr val="4F4F4F"/>
                </a:solidFill>
                <a:latin typeface="Cambria" panose="02040503050406030204" pitchFamily="18" charset="0"/>
                <a:cs typeface="Times New Roman" pitchFamily="18" charset="0"/>
                <a:sym typeface="Wingdings" pitchFamily="2" charset="2"/>
              </a:rPr>
              <a:t>Storm Water Drainage</a:t>
            </a:r>
            <a:endParaRPr lang="en-US" alt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0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133600" y="2286000"/>
            <a:ext cx="10323310" cy="366932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vertical stack pipe diameter = 4 inch.</a:t>
            </a: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Horizontal pipes for Grey water = 2 inch @ ¼ inch per foot slope.</a:t>
            </a: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Horizontal pipes for Black water = 4 inch @ 1/8 inch per foot slope</a:t>
            </a: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>
              <a:buClr>
                <a:srgbClr val="D16349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diameter of vent = 4 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inch</a:t>
            </a:r>
          </a:p>
          <a:p>
            <a:pPr marL="82296" indent="0" algn="just" rtl="0">
              <a:buClr>
                <a:srgbClr val="D16349"/>
              </a:buClr>
              <a:buFont typeface="Wingdings 2"/>
              <a:buNone/>
              <a:defRPr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>
              <a:buClr>
                <a:srgbClr val="D16349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main drain pipes (underground pipes) diameter = 6 inch @ 1% 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slope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1800" dirty="0" smtClean="0">
              <a:solidFill>
                <a:sysClr val="windowText" lastClr="000000"/>
              </a:solidFill>
              <a:latin typeface="Cambria"/>
            </a:endParaRPr>
          </a:p>
          <a:p>
            <a:pPr algn="l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800" dirty="0" smtClean="0">
              <a:solidFill>
                <a:sysClr val="windowText" lastClr="000000"/>
              </a:solidFill>
              <a:latin typeface="Cambria"/>
            </a:endParaRPr>
          </a:p>
          <a:p>
            <a:pPr algn="l" rtl="0" fontAlgn="auto">
              <a:spcAft>
                <a:spcPts val="0"/>
              </a:spcAft>
              <a:buClr>
                <a:srgbClr val="D16349"/>
              </a:buClr>
              <a:defRPr/>
            </a:pPr>
            <a:endParaRPr lang="en-US" sz="2800" dirty="0">
              <a:solidFill>
                <a:sysClr val="windowText" lastClr="000000"/>
              </a:solidFill>
              <a:latin typeface="Cambria"/>
            </a:endParaRPr>
          </a:p>
        </p:txBody>
      </p:sp>
      <p:sp>
        <p:nvSpPr>
          <p:cNvPr id="5" name="Title 2"/>
          <p:cNvSpPr txBox="1">
            <a:spLocks noGrp="1"/>
          </p:cNvSpPr>
          <p:nvPr>
            <p:ph type="title"/>
          </p:nvPr>
        </p:nvSpPr>
        <p:spPr>
          <a:xfrm>
            <a:off x="1664677" y="669558"/>
            <a:ext cx="7284754" cy="854442"/>
          </a:xfr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Drainage System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762" y="-977236"/>
            <a:ext cx="2925167" cy="413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2788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 noGrp="1"/>
          </p:cNvSpPr>
          <p:nvPr>
            <p:ph type="title"/>
          </p:nvPr>
        </p:nvSpPr>
        <p:spPr>
          <a:xfrm>
            <a:off x="1959879" y="659279"/>
            <a:ext cx="8911687" cy="1280890"/>
          </a:xfr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HVAC System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379784" y="2001715"/>
            <a:ext cx="9076918" cy="68286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just" rtl="0">
              <a:buClr>
                <a:srgbClr val="D16349"/>
              </a:buClr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/>
                <a:ea typeface="Calibri"/>
              </a:rPr>
              <a:t>The system used in COC is (Variable Air Volume) </a:t>
            </a: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dual </a:t>
            </a:r>
            <a:r>
              <a:rPr lang="en-US" sz="2400" dirty="0" smtClean="0">
                <a:solidFill>
                  <a:srgbClr val="4F4F4F"/>
                </a:solidFill>
                <a:latin typeface="Times New Roman"/>
                <a:ea typeface="Calibri"/>
              </a:rPr>
              <a:t>duct VAV  </a:t>
            </a: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1800" dirty="0" smtClean="0">
              <a:solidFill>
                <a:sysClr val="windowText" lastClr="000000"/>
              </a:solidFill>
              <a:latin typeface="Cambria"/>
            </a:endParaRPr>
          </a:p>
          <a:p>
            <a:pPr algn="l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800" dirty="0" smtClean="0">
              <a:solidFill>
                <a:sysClr val="windowText" lastClr="000000"/>
              </a:solidFill>
              <a:latin typeface="Cambri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08" y="2942491"/>
            <a:ext cx="5052646" cy="3305909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76243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6" y="1125416"/>
            <a:ext cx="9851994" cy="45368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2"/>
          <p:cNvSpPr txBox="1">
            <a:spLocks noGrp="1"/>
          </p:cNvSpPr>
          <p:nvPr>
            <p:ph type="title"/>
          </p:nvPr>
        </p:nvSpPr>
        <p:spPr>
          <a:xfrm>
            <a:off x="2041940" y="612387"/>
            <a:ext cx="8911687" cy="1280890"/>
          </a:xfr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HVAC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63" y="3692769"/>
            <a:ext cx="5468251" cy="289560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258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56"/>
          <a:stretch/>
        </p:blipFill>
        <p:spPr>
          <a:xfrm>
            <a:off x="4574638" y="2903746"/>
            <a:ext cx="7265157" cy="35925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47455" y="633046"/>
            <a:ext cx="7592015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Circulation Area for the first three floors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  <a:p>
            <a:pPr lvl="0"/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741" y="1700924"/>
            <a:ext cx="5148846" cy="1776503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Freeform 8"/>
          <p:cNvSpPr/>
          <p:nvPr/>
        </p:nvSpPr>
        <p:spPr>
          <a:xfrm>
            <a:off x="7718110" y="4054999"/>
            <a:ext cx="839036" cy="564135"/>
          </a:xfrm>
          <a:custGeom>
            <a:avLst/>
            <a:gdLst>
              <a:gd name="connsiteX0" fmla="*/ 839036 w 839036"/>
              <a:gd name="connsiteY0" fmla="*/ 39329 h 564135"/>
              <a:gd name="connsiteX1" fmla="*/ 716206 w 839036"/>
              <a:gd name="connsiteY1" fmla="*/ 530649 h 564135"/>
              <a:gd name="connsiteX2" fmla="*/ 716206 w 839036"/>
              <a:gd name="connsiteY2" fmla="*/ 517001 h 564135"/>
              <a:gd name="connsiteX3" fmla="*/ 88409 w 839036"/>
              <a:gd name="connsiteY3" fmla="*/ 489705 h 564135"/>
              <a:gd name="connsiteX4" fmla="*/ 61114 w 839036"/>
              <a:gd name="connsiteY4" fmla="*/ 52977 h 564135"/>
              <a:gd name="connsiteX5" fmla="*/ 620672 w 839036"/>
              <a:gd name="connsiteY5" fmla="*/ 12034 h 564135"/>
              <a:gd name="connsiteX6" fmla="*/ 839036 w 839036"/>
              <a:gd name="connsiteY6" fmla="*/ 93920 h 56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9036" h="564135">
                <a:moveTo>
                  <a:pt x="839036" y="39329"/>
                </a:moveTo>
                <a:cubicBezTo>
                  <a:pt x="798093" y="203102"/>
                  <a:pt x="736678" y="451037"/>
                  <a:pt x="716206" y="530649"/>
                </a:cubicBezTo>
                <a:cubicBezTo>
                  <a:pt x="695734" y="610261"/>
                  <a:pt x="820839" y="523825"/>
                  <a:pt x="716206" y="517001"/>
                </a:cubicBezTo>
                <a:cubicBezTo>
                  <a:pt x="611573" y="510177"/>
                  <a:pt x="197591" y="567042"/>
                  <a:pt x="88409" y="489705"/>
                </a:cubicBezTo>
                <a:cubicBezTo>
                  <a:pt x="-20773" y="412368"/>
                  <a:pt x="-27596" y="132589"/>
                  <a:pt x="61114" y="52977"/>
                </a:cubicBezTo>
                <a:cubicBezTo>
                  <a:pt x="149824" y="-26635"/>
                  <a:pt x="491018" y="5210"/>
                  <a:pt x="620672" y="12034"/>
                </a:cubicBezTo>
                <a:cubicBezTo>
                  <a:pt x="750326" y="18858"/>
                  <a:pt x="766248" y="-31184"/>
                  <a:pt x="839036" y="9392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>
            <a:off x="7997587" y="4054999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urved Connector 11"/>
          <p:cNvCxnSpPr>
            <a:stCxn id="9" idx="5"/>
          </p:cNvCxnSpPr>
          <p:nvPr/>
        </p:nvCxnSpPr>
        <p:spPr>
          <a:xfrm flipH="1" flipV="1">
            <a:off x="7874758" y="3043451"/>
            <a:ext cx="464024" cy="1023582"/>
          </a:xfrm>
          <a:prstGeom prst="curvedConnector4">
            <a:avLst>
              <a:gd name="adj1" fmla="val -49265"/>
              <a:gd name="adj2" fmla="val 5058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8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59" b="6359"/>
          <a:stretch/>
        </p:blipFill>
        <p:spPr>
          <a:xfrm>
            <a:off x="1805354" y="1350498"/>
            <a:ext cx="9728341" cy="45709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2"/>
          <p:cNvSpPr txBox="1">
            <a:spLocks noGrp="1"/>
          </p:cNvSpPr>
          <p:nvPr>
            <p:ph type="title"/>
          </p:nvPr>
        </p:nvSpPr>
        <p:spPr>
          <a:xfrm>
            <a:off x="1737141" y="647556"/>
            <a:ext cx="2600398" cy="641982"/>
          </a:xfr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HVAC System</a:t>
            </a:r>
          </a:p>
        </p:txBody>
      </p:sp>
      <p:cxnSp>
        <p:nvCxnSpPr>
          <p:cNvPr id="9" name="Curved Connector 8"/>
          <p:cNvCxnSpPr/>
          <p:nvPr/>
        </p:nvCxnSpPr>
        <p:spPr>
          <a:xfrm rot="5400000" flipH="1" flipV="1">
            <a:off x="8170008" y="2379783"/>
            <a:ext cx="46892" cy="12700"/>
          </a:xfrm>
          <a:prstGeom prst="curvedConnector3">
            <a:avLst>
              <a:gd name="adj1" fmla="val 1200009"/>
            </a:avLst>
          </a:prstGeom>
          <a:ln w="38100">
            <a:solidFill>
              <a:srgbClr val="DA18D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5400000" flipH="1" flipV="1">
            <a:off x="5497146" y="2379783"/>
            <a:ext cx="46892" cy="12700"/>
          </a:xfrm>
          <a:prstGeom prst="curvedConnector3">
            <a:avLst>
              <a:gd name="adj1" fmla="val 1200009"/>
            </a:avLst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0914937">
            <a:off x="4597155" y="1403757"/>
            <a:ext cx="1859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Return Diffuser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783202">
            <a:off x="7636118" y="1279693"/>
            <a:ext cx="1101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lighting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cxnSp>
        <p:nvCxnSpPr>
          <p:cNvPr id="14" name="Curved Connector 13"/>
          <p:cNvCxnSpPr/>
          <p:nvPr/>
        </p:nvCxnSpPr>
        <p:spPr>
          <a:xfrm rot="5400000" flipH="1" flipV="1">
            <a:off x="9893300" y="2332891"/>
            <a:ext cx="46892" cy="12700"/>
          </a:xfrm>
          <a:prstGeom prst="curvedConnector3">
            <a:avLst>
              <a:gd name="adj1" fmla="val 1775013"/>
            </a:avLst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0873803">
            <a:off x="8933716" y="1017621"/>
            <a:ext cx="1953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Supply Diffuser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69343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37140" y="647556"/>
            <a:ext cx="6014787" cy="6419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>Fire Safety  System</a:t>
            </a:r>
            <a:endParaRPr lang="en-US" sz="3200" b="1" i="1" dirty="0">
              <a:solidFill>
                <a:schemeClr val="tx2">
                  <a:lumMod val="75000"/>
                  <a:lumOff val="25000"/>
                </a:schemeClr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141" r="-1207" b="-4141"/>
          <a:stretch/>
        </p:blipFill>
        <p:spPr>
          <a:xfrm>
            <a:off x="1584988" y="1645920"/>
            <a:ext cx="9418320" cy="4981575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397145" y="1400019"/>
            <a:ext cx="9076918" cy="68286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just" rtl="0">
              <a:buClr>
                <a:srgbClr val="D16349"/>
              </a:buClr>
              <a:buNone/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/>
                <a:ea typeface="Calibri"/>
              </a:rPr>
              <a:t>Fire Sprinklers for COC floor</a:t>
            </a: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1800" dirty="0" smtClean="0">
              <a:solidFill>
                <a:sysClr val="windowText" lastClr="000000"/>
              </a:solidFill>
              <a:latin typeface="Cambria"/>
            </a:endParaRPr>
          </a:p>
          <a:p>
            <a:pPr algn="l" rtl="0" fontAlgn="auto">
              <a:spcAft>
                <a:spcPts val="0"/>
              </a:spcAft>
              <a:buClr>
                <a:srgbClr val="D16349"/>
              </a:buClr>
              <a:buFont typeface="Wingdings 2"/>
              <a:buNone/>
              <a:defRPr/>
            </a:pPr>
            <a:endParaRPr lang="en-US" sz="2800" dirty="0" smtClean="0">
              <a:solidFill>
                <a:sysClr val="windowText" lastClr="000000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19213848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1289" y="1699846"/>
            <a:ext cx="6858000" cy="2003342"/>
          </a:xfrm>
        </p:spPr>
        <p:txBody>
          <a:bodyPr>
            <a:no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4800" b="1" i="1" dirty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lang="en-US" sz="48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</a:rPr>
              <a:t>ELECTRICAL </a:t>
            </a:r>
            <a:br>
              <a:rPr lang="en-US" sz="48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</a:rPr>
            </a:br>
            <a:r>
              <a:rPr lang="en-US" sz="48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</a:rPr>
              <a:t>DESIGN</a:t>
            </a:r>
            <a:endParaRPr lang="ar-SA" sz="4800" b="1" i="1" dirty="0">
              <a:solidFill>
                <a:srgbClr val="0070C0"/>
              </a:solidFill>
              <a:latin typeface="Cambria" panose="02040503050406030204" pitchFamily="18" charset="0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46" y="2192214"/>
            <a:ext cx="4427447" cy="4394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-10684"/>
            <a:ext cx="1008184" cy="855047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742" y="2362890"/>
            <a:ext cx="4500642" cy="3818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216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233" y="1512277"/>
            <a:ext cx="8925535" cy="287216"/>
          </a:xfrm>
        </p:spPr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831638" y="151575"/>
            <a:ext cx="5651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Clothes Store Artificial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Lighting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02" y="879234"/>
            <a:ext cx="5523461" cy="29568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76" y="4293096"/>
            <a:ext cx="5361957" cy="2458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873" y="4149080"/>
            <a:ext cx="4743319" cy="246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7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233" y="1512277"/>
            <a:ext cx="8925535" cy="287216"/>
          </a:xfrm>
        </p:spPr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638196" y="301777"/>
            <a:ext cx="45885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Gallery Artificial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Lighting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9" y="2"/>
            <a:ext cx="2051051" cy="8879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351" y="4221089"/>
            <a:ext cx="7773485" cy="1876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913" y="1238311"/>
            <a:ext cx="5512569" cy="28102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37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233" y="1512277"/>
            <a:ext cx="8925535" cy="287216"/>
          </a:xfrm>
        </p:spPr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2638196" y="301777"/>
            <a:ext cx="45885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Gallery Artificial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Lighting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9" y="2"/>
            <a:ext cx="2051051" cy="8879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721" y="1772817"/>
            <a:ext cx="7455940" cy="1762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4293096"/>
            <a:ext cx="9453117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376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8196" y="301777"/>
            <a:ext cx="5824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Computer Lap Artificial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Lighting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197" y="1382806"/>
            <a:ext cx="7586263" cy="4267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6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3659" y="301776"/>
            <a:ext cx="4349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Office Artificial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Lighting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030" y="1268760"/>
            <a:ext cx="7920203" cy="4455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00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779" y="521833"/>
            <a:ext cx="8915400" cy="3777622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ambria" panose="02040503050406030204" pitchFamily="18" charset="0"/>
              </a:rPr>
              <a:t>QUANTITIES</a:t>
            </a:r>
          </a:p>
          <a:p>
            <a:pPr marL="0" indent="0" algn="ctr">
              <a:buNone/>
            </a:pPr>
            <a:r>
              <a:rPr lang="en-US" sz="5400" b="1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ambria" panose="02040503050406030204" pitchFamily="18" charset="0"/>
              </a:rPr>
              <a:t>SURVEYING</a:t>
            </a:r>
          </a:p>
          <a:p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248" y="2709817"/>
            <a:ext cx="6906589" cy="35247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46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2333" y="581578"/>
            <a:ext cx="3931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Quantity surveying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318171" y="1611085"/>
            <a:ext cx="110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(NIS)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252885"/>
              </p:ext>
            </p:extLst>
          </p:nvPr>
        </p:nvGraphicFramePr>
        <p:xfrm>
          <a:off x="3039598" y="2617522"/>
          <a:ext cx="3374390" cy="370992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24585"/>
                <a:gridCol w="1124585"/>
                <a:gridCol w="1125220"/>
              </a:tblGrid>
              <a:tr h="0"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Steel Quantity 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(Ton)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Concrete Quantity 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Low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Structural elements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…..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37846</a:t>
                      </a:r>
                    </a:p>
                    <a:p>
                      <a:pPr marL="0" marR="0" algn="justLow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Excavation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70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1747.2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Footing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Column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.....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Beam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......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Slab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.....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4158.3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Slab+ Beam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1771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Shear wall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197.2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Stir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417.7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Basement wall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Tie Beam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.....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503.6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External wall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.....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79193</a:t>
                      </a:r>
                      <a:r>
                        <a:rPr lang="ar-SA" sz="1200" dirty="0">
                          <a:effectLst/>
                        </a:rPr>
                        <a:t>#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Ribs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061648" y="1795751"/>
            <a:ext cx="335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dirty="0">
                <a:latin typeface="Cambria" panose="02040503050406030204" pitchFamily="18" charset="0"/>
              </a:rPr>
              <a:t>Unit Cost /m</a:t>
            </a:r>
            <a:r>
              <a:rPr lang="en-US" baseline="30000" dirty="0">
                <a:latin typeface="Cambria" panose="02040503050406030204" pitchFamily="18" charset="0"/>
              </a:rPr>
              <a:t>2</a:t>
            </a:r>
            <a:r>
              <a:rPr lang="en-US" dirty="0">
                <a:latin typeface="Cambria" panose="02040503050406030204" pitchFamily="18" charset="0"/>
              </a:rPr>
              <a:t> =  1555.6 NIS</a:t>
            </a:r>
          </a:p>
          <a:p>
            <a:pPr rtl="1"/>
            <a:r>
              <a:rPr lang="en-US" dirty="0">
                <a:latin typeface="Cambria" panose="02040503050406030204" pitchFamily="18" charset="0"/>
              </a:rPr>
              <a:t>Unit Cost /m</a:t>
            </a:r>
            <a:r>
              <a:rPr lang="en-US" baseline="30000" dirty="0">
                <a:latin typeface="Cambria" panose="02040503050406030204" pitchFamily="18" charset="0"/>
              </a:rPr>
              <a:t>2</a:t>
            </a:r>
            <a:r>
              <a:rPr lang="en-US" dirty="0">
                <a:latin typeface="Cambria" panose="02040503050406030204" pitchFamily="18" charset="0"/>
              </a:rPr>
              <a:t> = 398.88 $</a:t>
            </a:r>
          </a:p>
        </p:txBody>
      </p:sp>
    </p:spTree>
    <p:extLst>
      <p:ext uri="{BB962C8B-B14F-4D97-AF65-F5344CB8AC3E}">
        <p14:creationId xmlns:p14="http://schemas.microsoft.com/office/powerpoint/2010/main" val="28269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21580" y="703551"/>
            <a:ext cx="402507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First &amp; second Floors</a:t>
            </a: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596" y="2605592"/>
            <a:ext cx="550633" cy="293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277" y="2353711"/>
            <a:ext cx="7798786" cy="3963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65700" y="1574090"/>
            <a:ext cx="2730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First Floor Area = 2500 m².</a:t>
            </a:r>
          </a:p>
        </p:txBody>
      </p:sp>
    </p:spTree>
    <p:extLst>
      <p:ext uri="{BB962C8B-B14F-4D97-AF65-F5344CB8AC3E}">
        <p14:creationId xmlns:p14="http://schemas.microsoft.com/office/powerpoint/2010/main" val="107289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93158" y="2696402"/>
            <a:ext cx="6096000" cy="8206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Cambria" panose="02040503050406030204" pitchFamily="18" charset="0"/>
              </a:rPr>
              <a:t>Thank You</a:t>
            </a:r>
            <a:endParaRPr lang="en-US" sz="3600" b="1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50906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14199</TotalTime>
  <Words>1495</Words>
  <Application>Microsoft Office PowerPoint</Application>
  <PresentationFormat>Custom</PresentationFormat>
  <Paragraphs>534</Paragraphs>
  <Slides>90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Wisp</vt:lpstr>
      <vt:lpstr>PowerPoint Presentation</vt:lpstr>
      <vt:lpstr>PowerPoint Presentation</vt:lpstr>
      <vt:lpstr>Project Location:</vt:lpstr>
      <vt:lpstr>PowerPoint Presentation</vt:lpstr>
      <vt:lpstr>PowerPoint Presentation</vt:lpstr>
      <vt:lpstr>Site plan</vt:lpstr>
      <vt:lpstr>PowerPoint Presentation</vt:lpstr>
      <vt:lpstr>PowerPoint Presentation</vt:lpstr>
      <vt:lpstr>PowerPoint Presentation</vt:lpstr>
      <vt:lpstr>Third floor(COC):   </vt:lpstr>
      <vt:lpstr>Fourth Floor(COC):  </vt:lpstr>
      <vt:lpstr>Fifth floor(COC):  </vt:lpstr>
      <vt:lpstr>Sixth Floor(Motel &amp;offices):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West East and South windows  internal vertical shutters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CODES</vt:lpstr>
      <vt:lpstr>MATERIALS  PROPERTIES </vt:lpstr>
      <vt:lpstr>Column axis layout</vt:lpstr>
      <vt:lpstr>SEISMIC  JOINT</vt:lpstr>
      <vt:lpstr>3D Model – SAP For Block (B)</vt:lpstr>
      <vt:lpstr>PowerPoint Presentation</vt:lpstr>
      <vt:lpstr>PowerPoint Presentation</vt:lpstr>
      <vt:lpstr>DESIGN and REINFORCEMENT of STRUCTURAL ELEMENTS </vt:lpstr>
      <vt:lpstr>PowerPoint Presentation</vt:lpstr>
      <vt:lpstr>Model checks </vt:lpstr>
      <vt:lpstr>Model checks </vt:lpstr>
      <vt:lpstr>Model checks </vt:lpstr>
      <vt:lpstr>Model checks </vt:lpstr>
      <vt:lpstr>Seismic Design</vt:lpstr>
      <vt:lpstr>Structural System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Drainage System</vt:lpstr>
      <vt:lpstr>HVAC System</vt:lpstr>
      <vt:lpstr>HVAC System</vt:lpstr>
      <vt:lpstr>HVAC System</vt:lpstr>
      <vt:lpstr>PowerPoint Presentation</vt:lpstr>
      <vt:lpstr> ELECTRICAL  DESIGN</vt:lpstr>
      <vt:lpstr>   </vt:lpstr>
      <vt:lpstr>   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hadil qawasmi</cp:lastModifiedBy>
  <cp:revision>283</cp:revision>
  <dcterms:created xsi:type="dcterms:W3CDTF">2014-12-05T19:42:51Z</dcterms:created>
  <dcterms:modified xsi:type="dcterms:W3CDTF">2015-05-14T06:01:49Z</dcterms:modified>
</cp:coreProperties>
</file>