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0"/>
  </p:notesMasterIdLst>
  <p:handoutMasterIdLst>
    <p:handoutMasterId r:id="rId141"/>
  </p:handoutMasterIdLst>
  <p:sldIdLst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1" r:id="rId24"/>
    <p:sldId id="279" r:id="rId25"/>
    <p:sldId id="280" r:id="rId26"/>
    <p:sldId id="281" r:id="rId27"/>
    <p:sldId id="282" r:id="rId28"/>
    <p:sldId id="284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3" r:id="rId38"/>
    <p:sldId id="295" r:id="rId39"/>
    <p:sldId id="294" r:id="rId40"/>
    <p:sldId id="296" r:id="rId41"/>
    <p:sldId id="297" r:id="rId42"/>
    <p:sldId id="298" r:id="rId43"/>
    <p:sldId id="299" r:id="rId44"/>
    <p:sldId id="300" r:id="rId45"/>
    <p:sldId id="304" r:id="rId46"/>
    <p:sldId id="305" r:id="rId47"/>
    <p:sldId id="301" r:id="rId48"/>
    <p:sldId id="306" r:id="rId49"/>
    <p:sldId id="307" r:id="rId50"/>
    <p:sldId id="308" r:id="rId51"/>
    <p:sldId id="309" r:id="rId52"/>
    <p:sldId id="310" r:id="rId53"/>
    <p:sldId id="311" r:id="rId54"/>
    <p:sldId id="313" r:id="rId55"/>
    <p:sldId id="314" r:id="rId56"/>
    <p:sldId id="316" r:id="rId57"/>
    <p:sldId id="317" r:id="rId58"/>
    <p:sldId id="318" r:id="rId59"/>
    <p:sldId id="315" r:id="rId60"/>
    <p:sldId id="319" r:id="rId61"/>
    <p:sldId id="320" r:id="rId62"/>
    <p:sldId id="321" r:id="rId63"/>
    <p:sldId id="323" r:id="rId64"/>
    <p:sldId id="324" r:id="rId65"/>
    <p:sldId id="325" r:id="rId66"/>
    <p:sldId id="326" r:id="rId67"/>
    <p:sldId id="328" r:id="rId68"/>
    <p:sldId id="329" r:id="rId69"/>
    <p:sldId id="330" r:id="rId70"/>
    <p:sldId id="331" r:id="rId71"/>
    <p:sldId id="332" r:id="rId72"/>
    <p:sldId id="334" r:id="rId73"/>
    <p:sldId id="335" r:id="rId74"/>
    <p:sldId id="333" r:id="rId75"/>
    <p:sldId id="336" r:id="rId76"/>
    <p:sldId id="327" r:id="rId77"/>
    <p:sldId id="337" r:id="rId78"/>
    <p:sldId id="338" r:id="rId79"/>
    <p:sldId id="339" r:id="rId80"/>
    <p:sldId id="343" r:id="rId81"/>
    <p:sldId id="340" r:id="rId82"/>
    <p:sldId id="341" r:id="rId83"/>
    <p:sldId id="342" r:id="rId84"/>
    <p:sldId id="344" r:id="rId85"/>
    <p:sldId id="345" r:id="rId86"/>
    <p:sldId id="346" r:id="rId87"/>
    <p:sldId id="348" r:id="rId88"/>
    <p:sldId id="347" r:id="rId89"/>
    <p:sldId id="349" r:id="rId90"/>
    <p:sldId id="350" r:id="rId91"/>
    <p:sldId id="354" r:id="rId92"/>
    <p:sldId id="352" r:id="rId93"/>
    <p:sldId id="353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51" r:id="rId109"/>
    <p:sldId id="355" r:id="rId110"/>
    <p:sldId id="370" r:id="rId111"/>
    <p:sldId id="371" r:id="rId112"/>
    <p:sldId id="373" r:id="rId113"/>
    <p:sldId id="372" r:id="rId114"/>
    <p:sldId id="382" r:id="rId115"/>
    <p:sldId id="374" r:id="rId116"/>
    <p:sldId id="375" r:id="rId117"/>
    <p:sldId id="376" r:id="rId118"/>
    <p:sldId id="377" r:id="rId119"/>
    <p:sldId id="379" r:id="rId120"/>
    <p:sldId id="380" r:id="rId121"/>
    <p:sldId id="381" r:id="rId122"/>
    <p:sldId id="388" r:id="rId123"/>
    <p:sldId id="387" r:id="rId124"/>
    <p:sldId id="402" r:id="rId125"/>
    <p:sldId id="389" r:id="rId126"/>
    <p:sldId id="390" r:id="rId127"/>
    <p:sldId id="391" r:id="rId128"/>
    <p:sldId id="394" r:id="rId129"/>
    <p:sldId id="397" r:id="rId130"/>
    <p:sldId id="395" r:id="rId131"/>
    <p:sldId id="398" r:id="rId132"/>
    <p:sldId id="396" r:id="rId133"/>
    <p:sldId id="399" r:id="rId134"/>
    <p:sldId id="400" r:id="rId135"/>
    <p:sldId id="401" r:id="rId136"/>
    <p:sldId id="403" r:id="rId137"/>
    <p:sldId id="384" r:id="rId138"/>
    <p:sldId id="383" r:id="rId1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A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4" autoAdjust="0"/>
    <p:restoredTop sz="95232" autoAdjust="0"/>
  </p:normalViewPr>
  <p:slideViewPr>
    <p:cSldViewPr snapToGrid="0">
      <p:cViewPr varScale="1">
        <p:scale>
          <a:sx n="104" d="100"/>
          <a:sy n="104" d="100"/>
        </p:scale>
        <p:origin x="12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137" Type="http://schemas.openxmlformats.org/officeDocument/2006/relationships/slide" Target="slides/slide13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notesMaster" Target="notesMasters/notesMaster1.xml"/><Relationship Id="rId14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1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1881-BCEC-4F73-9DC3-6F00FB4EA2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BE9C4-EFC2-4CDB-BF5F-B763A34447CB}">
      <dgm:prSet/>
      <dgm:spPr/>
      <dgm:t>
        <a:bodyPr/>
        <a:lstStyle/>
        <a:p>
          <a:pPr rtl="0"/>
          <a:r>
            <a:rPr lang="en-US" dirty="0" smtClean="0"/>
            <a:t>Introduction</a:t>
          </a:r>
          <a:endParaRPr lang="en-US" dirty="0"/>
        </a:p>
      </dgm:t>
    </dgm:pt>
    <dgm:pt modelId="{3B163D91-7E51-4D7B-AB5A-68614A23F752}" type="parTrans" cxnId="{80F1278F-2111-4D87-A395-92EA7786B79A}">
      <dgm:prSet/>
      <dgm:spPr/>
      <dgm:t>
        <a:bodyPr/>
        <a:lstStyle/>
        <a:p>
          <a:endParaRPr lang="en-US"/>
        </a:p>
      </dgm:t>
    </dgm:pt>
    <dgm:pt modelId="{82BE78B1-CDD3-4F3E-BE2D-853C5CB2468E}" type="sibTrans" cxnId="{80F1278F-2111-4D87-A395-92EA7786B79A}">
      <dgm:prSet/>
      <dgm:spPr/>
      <dgm:t>
        <a:bodyPr/>
        <a:lstStyle/>
        <a:p>
          <a:endParaRPr lang="en-US"/>
        </a:p>
      </dgm:t>
    </dgm:pt>
    <dgm:pt modelId="{86ACA7EC-94A3-417D-BB86-9E06E19B3412}">
      <dgm:prSet/>
      <dgm:spPr/>
      <dgm:t>
        <a:bodyPr/>
        <a:lstStyle/>
        <a:p>
          <a:pPr rtl="0"/>
          <a:r>
            <a:rPr lang="en-US" dirty="0" smtClean="0"/>
            <a:t>The proposed Software</a:t>
          </a:r>
          <a:endParaRPr lang="en-US" dirty="0"/>
        </a:p>
      </dgm:t>
    </dgm:pt>
    <dgm:pt modelId="{3C7CDA96-8C7F-4EAB-A1ED-5EA349B6E317}" type="parTrans" cxnId="{92714874-F063-4F8E-BDE4-8ACE4B6B28AC}">
      <dgm:prSet/>
      <dgm:spPr/>
      <dgm:t>
        <a:bodyPr/>
        <a:lstStyle/>
        <a:p>
          <a:endParaRPr lang="en-US"/>
        </a:p>
      </dgm:t>
    </dgm:pt>
    <dgm:pt modelId="{19095A63-18C2-4D8C-B5E3-142030294E34}" type="sibTrans" cxnId="{92714874-F063-4F8E-BDE4-8ACE4B6B28AC}">
      <dgm:prSet/>
      <dgm:spPr/>
      <dgm:t>
        <a:bodyPr/>
        <a:lstStyle/>
        <a:p>
          <a:endParaRPr lang="en-US"/>
        </a:p>
      </dgm:t>
    </dgm:pt>
    <dgm:pt modelId="{E836C964-239B-474C-B99C-C2B47089D3CC}">
      <dgm:prSet/>
      <dgm:spPr/>
      <dgm:t>
        <a:bodyPr/>
        <a:lstStyle/>
        <a:p>
          <a:pPr rtl="0"/>
          <a:r>
            <a:rPr lang="en-US" dirty="0" smtClean="0"/>
            <a:t>Theories used in the software</a:t>
          </a:r>
          <a:endParaRPr lang="en-US" dirty="0"/>
        </a:p>
      </dgm:t>
    </dgm:pt>
    <dgm:pt modelId="{52EB1704-20D5-4F59-9E3A-6BEC3F0379FE}" type="parTrans" cxnId="{50018B05-B843-4ECA-B994-55F7EF0E28A2}">
      <dgm:prSet/>
      <dgm:spPr/>
      <dgm:t>
        <a:bodyPr/>
        <a:lstStyle/>
        <a:p>
          <a:endParaRPr lang="en-US"/>
        </a:p>
      </dgm:t>
    </dgm:pt>
    <dgm:pt modelId="{A355581F-5917-425C-950D-395FD0CA9218}" type="sibTrans" cxnId="{50018B05-B843-4ECA-B994-55F7EF0E28A2}">
      <dgm:prSet/>
      <dgm:spPr/>
      <dgm:t>
        <a:bodyPr/>
        <a:lstStyle/>
        <a:p>
          <a:endParaRPr lang="en-US"/>
        </a:p>
      </dgm:t>
    </dgm:pt>
    <dgm:pt modelId="{476936C0-6585-47C9-9D85-3BDAA9E32809}" type="pres">
      <dgm:prSet presAssocID="{A5F11881-BCEC-4F73-9DC3-6F00FB4EA2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DCEE9E-ECC5-438F-B0BD-BFA2096CA2B7}" type="pres">
      <dgm:prSet presAssocID="{FE7BE9C4-EFC2-4CDB-BF5F-B763A34447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4E7E07-E4D5-4E48-90D2-5EF0BFFC2483}" type="pres">
      <dgm:prSet presAssocID="{82BE78B1-CDD3-4F3E-BE2D-853C5CB2468E}" presName="spacer" presStyleCnt="0"/>
      <dgm:spPr/>
    </dgm:pt>
    <dgm:pt modelId="{3F051D49-CAF0-4639-B6FF-17C589768DD2}" type="pres">
      <dgm:prSet presAssocID="{86ACA7EC-94A3-417D-BB86-9E06E19B341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E4703-5AEB-4EC5-8EC3-F58B9058EE8E}" type="pres">
      <dgm:prSet presAssocID="{19095A63-18C2-4D8C-B5E3-142030294E34}" presName="spacer" presStyleCnt="0"/>
      <dgm:spPr/>
    </dgm:pt>
    <dgm:pt modelId="{9443CA2F-64C3-4688-89CD-67BA12FFFC89}" type="pres">
      <dgm:prSet presAssocID="{E836C964-239B-474C-B99C-C2B47089D3C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48CEC5-0098-4150-A514-868D5A08F98E}" type="presOf" srcId="{A5F11881-BCEC-4F73-9DC3-6F00FB4EA2AE}" destId="{476936C0-6585-47C9-9D85-3BDAA9E32809}" srcOrd="0" destOrd="0" presId="urn:microsoft.com/office/officeart/2005/8/layout/vList2"/>
    <dgm:cxn modelId="{5B1A211C-B00D-4BFC-B6E2-056948E67F77}" type="presOf" srcId="{86ACA7EC-94A3-417D-BB86-9E06E19B3412}" destId="{3F051D49-CAF0-4639-B6FF-17C589768DD2}" srcOrd="0" destOrd="0" presId="urn:microsoft.com/office/officeart/2005/8/layout/vList2"/>
    <dgm:cxn modelId="{D2F36320-D48A-4950-B692-D3536FF7926D}" type="presOf" srcId="{FE7BE9C4-EFC2-4CDB-BF5F-B763A34447CB}" destId="{05DCEE9E-ECC5-438F-B0BD-BFA2096CA2B7}" srcOrd="0" destOrd="0" presId="urn:microsoft.com/office/officeart/2005/8/layout/vList2"/>
    <dgm:cxn modelId="{C85E221A-7D37-45CB-86D6-23F9971294B3}" type="presOf" srcId="{E836C964-239B-474C-B99C-C2B47089D3CC}" destId="{9443CA2F-64C3-4688-89CD-67BA12FFFC89}" srcOrd="0" destOrd="0" presId="urn:microsoft.com/office/officeart/2005/8/layout/vList2"/>
    <dgm:cxn modelId="{80F1278F-2111-4D87-A395-92EA7786B79A}" srcId="{A5F11881-BCEC-4F73-9DC3-6F00FB4EA2AE}" destId="{FE7BE9C4-EFC2-4CDB-BF5F-B763A34447CB}" srcOrd="0" destOrd="0" parTransId="{3B163D91-7E51-4D7B-AB5A-68614A23F752}" sibTransId="{82BE78B1-CDD3-4F3E-BE2D-853C5CB2468E}"/>
    <dgm:cxn modelId="{50018B05-B843-4ECA-B994-55F7EF0E28A2}" srcId="{A5F11881-BCEC-4F73-9DC3-6F00FB4EA2AE}" destId="{E836C964-239B-474C-B99C-C2B47089D3CC}" srcOrd="2" destOrd="0" parTransId="{52EB1704-20D5-4F59-9E3A-6BEC3F0379FE}" sibTransId="{A355581F-5917-425C-950D-395FD0CA9218}"/>
    <dgm:cxn modelId="{92714874-F063-4F8E-BDE4-8ACE4B6B28AC}" srcId="{A5F11881-BCEC-4F73-9DC3-6F00FB4EA2AE}" destId="{86ACA7EC-94A3-417D-BB86-9E06E19B3412}" srcOrd="1" destOrd="0" parTransId="{3C7CDA96-8C7F-4EAB-A1ED-5EA349B6E317}" sibTransId="{19095A63-18C2-4D8C-B5E3-142030294E34}"/>
    <dgm:cxn modelId="{736E68FD-D7D6-4F14-9510-845FE6759296}" type="presParOf" srcId="{476936C0-6585-47C9-9D85-3BDAA9E32809}" destId="{05DCEE9E-ECC5-438F-B0BD-BFA2096CA2B7}" srcOrd="0" destOrd="0" presId="urn:microsoft.com/office/officeart/2005/8/layout/vList2"/>
    <dgm:cxn modelId="{A3280CFD-595E-4421-932B-8D9F78D24878}" type="presParOf" srcId="{476936C0-6585-47C9-9D85-3BDAA9E32809}" destId="{DC4E7E07-E4D5-4E48-90D2-5EF0BFFC2483}" srcOrd="1" destOrd="0" presId="urn:microsoft.com/office/officeart/2005/8/layout/vList2"/>
    <dgm:cxn modelId="{42659085-DBDB-4989-8BB5-49249927DD16}" type="presParOf" srcId="{476936C0-6585-47C9-9D85-3BDAA9E32809}" destId="{3F051D49-CAF0-4639-B6FF-17C589768DD2}" srcOrd="2" destOrd="0" presId="urn:microsoft.com/office/officeart/2005/8/layout/vList2"/>
    <dgm:cxn modelId="{D504CD4A-D68D-4BF1-8541-4DD6951EC12E}" type="presParOf" srcId="{476936C0-6585-47C9-9D85-3BDAA9E32809}" destId="{7E5E4703-5AEB-4EC5-8EC3-F58B9058EE8E}" srcOrd="3" destOrd="0" presId="urn:microsoft.com/office/officeart/2005/8/layout/vList2"/>
    <dgm:cxn modelId="{0757AE30-63F4-4207-A70A-C5ADFCC6E215}" type="presParOf" srcId="{476936C0-6585-47C9-9D85-3BDAA9E32809}" destId="{9443CA2F-64C3-4688-89CD-67BA12FFFC8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219C5D-A1D1-4305-9A09-C0C3A1B7E822}" type="doc">
      <dgm:prSet loTypeId="urn:microsoft.com/office/officeart/2005/8/layout/vList2" loCatId="list" qsTypeId="urn:microsoft.com/office/officeart/2005/8/quickstyle/simple1" qsCatId="simple" csTypeId="urn:microsoft.com/office/officeart/2005/8/colors/accent3_4" csCatId="accent3"/>
      <dgm:spPr/>
      <dgm:t>
        <a:bodyPr/>
        <a:lstStyle/>
        <a:p>
          <a:endParaRPr lang="en-US"/>
        </a:p>
      </dgm:t>
    </dgm:pt>
    <dgm:pt modelId="{6CEE32FA-F9F9-4948-95B0-53460D9E38F2}">
      <dgm:prSet/>
      <dgm:spPr/>
      <dgm:t>
        <a:bodyPr/>
        <a:lstStyle/>
        <a:p>
          <a:pPr rtl="0"/>
          <a:r>
            <a:rPr lang="en-US" dirty="0" smtClean="0"/>
            <a:t>Pseudo Static </a:t>
          </a:r>
          <a:endParaRPr lang="en-US" dirty="0"/>
        </a:p>
      </dgm:t>
    </dgm:pt>
    <dgm:pt modelId="{8E7BD8B3-193A-4A8F-A62C-35D0D998C489}" type="parTrans" cxnId="{53F403F1-BE67-4188-AC16-62E09B0BB2B9}">
      <dgm:prSet/>
      <dgm:spPr/>
      <dgm:t>
        <a:bodyPr/>
        <a:lstStyle/>
        <a:p>
          <a:endParaRPr lang="en-US"/>
        </a:p>
      </dgm:t>
    </dgm:pt>
    <dgm:pt modelId="{C350C5DE-93F1-49DF-AC74-6C86BB1AB557}" type="sibTrans" cxnId="{53F403F1-BE67-4188-AC16-62E09B0BB2B9}">
      <dgm:prSet/>
      <dgm:spPr/>
      <dgm:t>
        <a:bodyPr/>
        <a:lstStyle/>
        <a:p>
          <a:endParaRPr lang="en-US"/>
        </a:p>
      </dgm:t>
    </dgm:pt>
    <dgm:pt modelId="{EA8A8A82-77DE-4882-977C-EDEA252A6342}">
      <dgm:prSet/>
      <dgm:spPr/>
      <dgm:t>
        <a:bodyPr/>
        <a:lstStyle/>
        <a:p>
          <a:pPr rtl="0"/>
          <a:r>
            <a:rPr lang="en-US" dirty="0" smtClean="0"/>
            <a:t>Pseudo Dynamic </a:t>
          </a:r>
          <a:endParaRPr lang="en-US" dirty="0"/>
        </a:p>
      </dgm:t>
    </dgm:pt>
    <dgm:pt modelId="{21E07B45-E682-46E1-B16B-7362046F635B}" type="parTrans" cxnId="{646E7B6F-154B-4462-8567-E559D4AADB10}">
      <dgm:prSet/>
      <dgm:spPr/>
      <dgm:t>
        <a:bodyPr/>
        <a:lstStyle/>
        <a:p>
          <a:endParaRPr lang="en-US"/>
        </a:p>
      </dgm:t>
    </dgm:pt>
    <dgm:pt modelId="{9D748787-5CA3-4720-9859-AFF071D84622}" type="sibTrans" cxnId="{646E7B6F-154B-4462-8567-E559D4AADB10}">
      <dgm:prSet/>
      <dgm:spPr/>
      <dgm:t>
        <a:bodyPr/>
        <a:lstStyle/>
        <a:p>
          <a:endParaRPr lang="en-US"/>
        </a:p>
      </dgm:t>
    </dgm:pt>
    <dgm:pt modelId="{797A11E2-1A47-4EA3-911C-6077E5C766A8}" type="pres">
      <dgm:prSet presAssocID="{AB219C5D-A1D1-4305-9A09-C0C3A1B7E8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1A6B51-4C32-41EC-854B-F31F763A84AB}" type="pres">
      <dgm:prSet presAssocID="{6CEE32FA-F9F9-4948-95B0-53460D9E38F2}" presName="parentText" presStyleLbl="node1" presStyleIdx="0" presStyleCnt="2" custLinFactNeighborX="36229" custLinFactNeighborY="-420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0CBC2-5EF3-4E68-9884-7F76A095F34A}" type="pres">
      <dgm:prSet presAssocID="{C350C5DE-93F1-49DF-AC74-6C86BB1AB557}" presName="spacer" presStyleCnt="0"/>
      <dgm:spPr/>
    </dgm:pt>
    <dgm:pt modelId="{69E6521E-A4B0-4120-9DF7-162EC076E450}" type="pres">
      <dgm:prSet presAssocID="{EA8A8A82-77DE-4882-977C-EDEA252A634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564937-20A9-408A-B12F-81A0C14B028C}" type="presOf" srcId="{EA8A8A82-77DE-4882-977C-EDEA252A6342}" destId="{69E6521E-A4B0-4120-9DF7-162EC076E450}" srcOrd="0" destOrd="0" presId="urn:microsoft.com/office/officeart/2005/8/layout/vList2"/>
    <dgm:cxn modelId="{53F403F1-BE67-4188-AC16-62E09B0BB2B9}" srcId="{AB219C5D-A1D1-4305-9A09-C0C3A1B7E822}" destId="{6CEE32FA-F9F9-4948-95B0-53460D9E38F2}" srcOrd="0" destOrd="0" parTransId="{8E7BD8B3-193A-4A8F-A62C-35D0D998C489}" sibTransId="{C350C5DE-93F1-49DF-AC74-6C86BB1AB557}"/>
    <dgm:cxn modelId="{ED987F4C-B3E1-4EF4-A353-3C18B6E025C3}" type="presOf" srcId="{AB219C5D-A1D1-4305-9A09-C0C3A1B7E822}" destId="{797A11E2-1A47-4EA3-911C-6077E5C766A8}" srcOrd="0" destOrd="0" presId="urn:microsoft.com/office/officeart/2005/8/layout/vList2"/>
    <dgm:cxn modelId="{646E7B6F-154B-4462-8567-E559D4AADB10}" srcId="{AB219C5D-A1D1-4305-9A09-C0C3A1B7E822}" destId="{EA8A8A82-77DE-4882-977C-EDEA252A6342}" srcOrd="1" destOrd="0" parTransId="{21E07B45-E682-46E1-B16B-7362046F635B}" sibTransId="{9D748787-5CA3-4720-9859-AFF071D84622}"/>
    <dgm:cxn modelId="{08AB2C36-D7CF-48EE-ACEF-D0D391985591}" type="presOf" srcId="{6CEE32FA-F9F9-4948-95B0-53460D9E38F2}" destId="{601A6B51-4C32-41EC-854B-F31F763A84AB}" srcOrd="0" destOrd="0" presId="urn:microsoft.com/office/officeart/2005/8/layout/vList2"/>
    <dgm:cxn modelId="{D2440E6B-DB82-4985-96D7-310C949147DF}" type="presParOf" srcId="{797A11E2-1A47-4EA3-911C-6077E5C766A8}" destId="{601A6B51-4C32-41EC-854B-F31F763A84AB}" srcOrd="0" destOrd="0" presId="urn:microsoft.com/office/officeart/2005/8/layout/vList2"/>
    <dgm:cxn modelId="{ED1B81BD-9795-4A4D-814F-C1A21FC3E804}" type="presParOf" srcId="{797A11E2-1A47-4EA3-911C-6077E5C766A8}" destId="{3BD0CBC2-5EF3-4E68-9884-7F76A095F34A}" srcOrd="1" destOrd="0" presId="urn:microsoft.com/office/officeart/2005/8/layout/vList2"/>
    <dgm:cxn modelId="{8A64FE3A-C6AE-4C26-9221-0625F46D779D}" type="presParOf" srcId="{797A11E2-1A47-4EA3-911C-6077E5C766A8}" destId="{69E6521E-A4B0-4120-9DF7-162EC076E45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5F11881-BCEC-4F73-9DC3-6F00FB4EA2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BE9C4-EFC2-4CDB-BF5F-B763A34447CB}">
      <dgm:prSet/>
      <dgm:spPr/>
      <dgm:t>
        <a:bodyPr/>
        <a:lstStyle/>
        <a:p>
          <a:pPr rtl="0"/>
          <a:r>
            <a:rPr lang="en-US" dirty="0" smtClean="0"/>
            <a:t>Introduction</a:t>
          </a:r>
          <a:endParaRPr lang="en-US" dirty="0"/>
        </a:p>
      </dgm:t>
    </dgm:pt>
    <dgm:pt modelId="{3B163D91-7E51-4D7B-AB5A-68614A23F752}" type="parTrans" cxnId="{80F1278F-2111-4D87-A395-92EA7786B79A}">
      <dgm:prSet/>
      <dgm:spPr/>
      <dgm:t>
        <a:bodyPr/>
        <a:lstStyle/>
        <a:p>
          <a:endParaRPr lang="en-US"/>
        </a:p>
      </dgm:t>
    </dgm:pt>
    <dgm:pt modelId="{82BE78B1-CDD3-4F3E-BE2D-853C5CB2468E}" type="sibTrans" cxnId="{80F1278F-2111-4D87-A395-92EA7786B79A}">
      <dgm:prSet/>
      <dgm:spPr/>
      <dgm:t>
        <a:bodyPr/>
        <a:lstStyle/>
        <a:p>
          <a:endParaRPr lang="en-US"/>
        </a:p>
      </dgm:t>
    </dgm:pt>
    <dgm:pt modelId="{86ACA7EC-94A3-417D-BB86-9E06E19B3412}">
      <dgm:prSet/>
      <dgm:spPr/>
      <dgm:t>
        <a:bodyPr/>
        <a:lstStyle/>
        <a:p>
          <a:pPr rtl="0"/>
          <a:r>
            <a:rPr lang="en-US" dirty="0" smtClean="0"/>
            <a:t>WoD Software</a:t>
          </a:r>
          <a:endParaRPr lang="en-US" dirty="0"/>
        </a:p>
      </dgm:t>
    </dgm:pt>
    <dgm:pt modelId="{3C7CDA96-8C7F-4EAB-A1ED-5EA349B6E317}" type="parTrans" cxnId="{92714874-F063-4F8E-BDE4-8ACE4B6B28AC}">
      <dgm:prSet/>
      <dgm:spPr/>
      <dgm:t>
        <a:bodyPr/>
        <a:lstStyle/>
        <a:p>
          <a:endParaRPr lang="en-US"/>
        </a:p>
      </dgm:t>
    </dgm:pt>
    <dgm:pt modelId="{19095A63-18C2-4D8C-B5E3-142030294E34}" type="sibTrans" cxnId="{92714874-F063-4F8E-BDE4-8ACE4B6B28AC}">
      <dgm:prSet/>
      <dgm:spPr/>
      <dgm:t>
        <a:bodyPr/>
        <a:lstStyle/>
        <a:p>
          <a:endParaRPr lang="en-US"/>
        </a:p>
      </dgm:t>
    </dgm:pt>
    <dgm:pt modelId="{FFE43D40-A81C-405C-AFF0-8ADFD36C1300}">
      <dgm:prSet/>
      <dgm:spPr/>
      <dgm:t>
        <a:bodyPr/>
        <a:lstStyle/>
        <a:p>
          <a:pPr rtl="0"/>
          <a:r>
            <a:rPr lang="en-US" dirty="0" smtClean="0"/>
            <a:t>Practical Example </a:t>
          </a:r>
          <a:endParaRPr lang="en-US" dirty="0"/>
        </a:p>
      </dgm:t>
    </dgm:pt>
    <dgm:pt modelId="{A2B4EB89-D747-4E50-98F6-ED7A57B6134C}" type="parTrans" cxnId="{0AD04610-1449-4966-B779-C5AF30F36D1E}">
      <dgm:prSet/>
      <dgm:spPr/>
      <dgm:t>
        <a:bodyPr/>
        <a:lstStyle/>
        <a:p>
          <a:endParaRPr lang="en-US"/>
        </a:p>
      </dgm:t>
    </dgm:pt>
    <dgm:pt modelId="{21213367-FB53-4B55-9F80-D339C7E4085A}" type="sibTrans" cxnId="{0AD04610-1449-4966-B779-C5AF30F36D1E}">
      <dgm:prSet/>
      <dgm:spPr/>
      <dgm:t>
        <a:bodyPr/>
        <a:lstStyle/>
        <a:p>
          <a:endParaRPr lang="en-US"/>
        </a:p>
      </dgm:t>
    </dgm:pt>
    <dgm:pt modelId="{476936C0-6585-47C9-9D85-3BDAA9E32809}" type="pres">
      <dgm:prSet presAssocID="{A5F11881-BCEC-4F73-9DC3-6F00FB4EA2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DCEE9E-ECC5-438F-B0BD-BFA2096CA2B7}" type="pres">
      <dgm:prSet presAssocID="{FE7BE9C4-EFC2-4CDB-BF5F-B763A34447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4E7E07-E4D5-4E48-90D2-5EF0BFFC2483}" type="pres">
      <dgm:prSet presAssocID="{82BE78B1-CDD3-4F3E-BE2D-853C5CB2468E}" presName="spacer" presStyleCnt="0"/>
      <dgm:spPr/>
    </dgm:pt>
    <dgm:pt modelId="{3F051D49-CAF0-4639-B6FF-17C589768DD2}" type="pres">
      <dgm:prSet presAssocID="{86ACA7EC-94A3-417D-BB86-9E06E19B341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E4703-5AEB-4EC5-8EC3-F58B9058EE8E}" type="pres">
      <dgm:prSet presAssocID="{19095A63-18C2-4D8C-B5E3-142030294E34}" presName="spacer" presStyleCnt="0"/>
      <dgm:spPr/>
    </dgm:pt>
    <dgm:pt modelId="{61B57B13-47D7-46E9-8085-F6A6CEA8E397}" type="pres">
      <dgm:prSet presAssocID="{FFE43D40-A81C-405C-AFF0-8ADFD36C130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B3EA81-15DF-4D09-989E-F02E7EEF4F58}" type="presOf" srcId="{A5F11881-BCEC-4F73-9DC3-6F00FB4EA2AE}" destId="{476936C0-6585-47C9-9D85-3BDAA9E32809}" srcOrd="0" destOrd="0" presId="urn:microsoft.com/office/officeart/2005/8/layout/vList2"/>
    <dgm:cxn modelId="{2EC1032F-9D19-48F0-BD5E-8361E7E6AFF5}" type="presOf" srcId="{86ACA7EC-94A3-417D-BB86-9E06E19B3412}" destId="{3F051D49-CAF0-4639-B6FF-17C589768DD2}" srcOrd="0" destOrd="0" presId="urn:microsoft.com/office/officeart/2005/8/layout/vList2"/>
    <dgm:cxn modelId="{80F1278F-2111-4D87-A395-92EA7786B79A}" srcId="{A5F11881-BCEC-4F73-9DC3-6F00FB4EA2AE}" destId="{FE7BE9C4-EFC2-4CDB-BF5F-B763A34447CB}" srcOrd="0" destOrd="0" parTransId="{3B163D91-7E51-4D7B-AB5A-68614A23F752}" sibTransId="{82BE78B1-CDD3-4F3E-BE2D-853C5CB2468E}"/>
    <dgm:cxn modelId="{668C0BD5-4915-490A-98E7-11C77F655744}" type="presOf" srcId="{FFE43D40-A81C-405C-AFF0-8ADFD36C1300}" destId="{61B57B13-47D7-46E9-8085-F6A6CEA8E397}" srcOrd="0" destOrd="0" presId="urn:microsoft.com/office/officeart/2005/8/layout/vList2"/>
    <dgm:cxn modelId="{0AD04610-1449-4966-B779-C5AF30F36D1E}" srcId="{A5F11881-BCEC-4F73-9DC3-6F00FB4EA2AE}" destId="{FFE43D40-A81C-405C-AFF0-8ADFD36C1300}" srcOrd="2" destOrd="0" parTransId="{A2B4EB89-D747-4E50-98F6-ED7A57B6134C}" sibTransId="{21213367-FB53-4B55-9F80-D339C7E4085A}"/>
    <dgm:cxn modelId="{92714874-F063-4F8E-BDE4-8ACE4B6B28AC}" srcId="{A5F11881-BCEC-4F73-9DC3-6F00FB4EA2AE}" destId="{86ACA7EC-94A3-417D-BB86-9E06E19B3412}" srcOrd="1" destOrd="0" parTransId="{3C7CDA96-8C7F-4EAB-A1ED-5EA349B6E317}" sibTransId="{19095A63-18C2-4D8C-B5E3-142030294E34}"/>
    <dgm:cxn modelId="{4A0EE10C-5BA9-4238-9DCB-1FAF240EE52D}" type="presOf" srcId="{FE7BE9C4-EFC2-4CDB-BF5F-B763A34447CB}" destId="{05DCEE9E-ECC5-438F-B0BD-BFA2096CA2B7}" srcOrd="0" destOrd="0" presId="urn:microsoft.com/office/officeart/2005/8/layout/vList2"/>
    <dgm:cxn modelId="{D0C9876D-128D-40EC-ABAD-9E5139771302}" type="presParOf" srcId="{476936C0-6585-47C9-9D85-3BDAA9E32809}" destId="{05DCEE9E-ECC5-438F-B0BD-BFA2096CA2B7}" srcOrd="0" destOrd="0" presId="urn:microsoft.com/office/officeart/2005/8/layout/vList2"/>
    <dgm:cxn modelId="{A030BC43-C0BA-40B4-AB4C-3BBBF70F0AAE}" type="presParOf" srcId="{476936C0-6585-47C9-9D85-3BDAA9E32809}" destId="{DC4E7E07-E4D5-4E48-90D2-5EF0BFFC2483}" srcOrd="1" destOrd="0" presId="urn:microsoft.com/office/officeart/2005/8/layout/vList2"/>
    <dgm:cxn modelId="{1AA243D9-CA24-4A06-9D8C-84697370B8D3}" type="presParOf" srcId="{476936C0-6585-47C9-9D85-3BDAA9E32809}" destId="{3F051D49-CAF0-4639-B6FF-17C589768DD2}" srcOrd="2" destOrd="0" presId="urn:microsoft.com/office/officeart/2005/8/layout/vList2"/>
    <dgm:cxn modelId="{F7612D68-CFC2-429D-97C8-9F4D300D6B1C}" type="presParOf" srcId="{476936C0-6585-47C9-9D85-3BDAA9E32809}" destId="{7E5E4703-5AEB-4EC5-8EC3-F58B9058EE8E}" srcOrd="3" destOrd="0" presId="urn:microsoft.com/office/officeart/2005/8/layout/vList2"/>
    <dgm:cxn modelId="{A8610279-9369-489C-B315-B83D6C94C4CA}" type="presParOf" srcId="{476936C0-6585-47C9-9D85-3BDAA9E32809}" destId="{61B57B13-47D7-46E9-8085-F6A6CEA8E39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EC2DE9-DE53-4CC8-B90D-1D37A54A32C1}" type="doc">
      <dgm:prSet loTypeId="urn:microsoft.com/office/officeart/2005/8/layout/vList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652858-3E62-453D-8275-2C1A58D6C0DE}">
      <dgm:prSet/>
      <dgm:spPr/>
      <dgm:t>
        <a:bodyPr lIns="365760" tIns="182880" rIns="274320" bIns="182880">
          <a:scene3d>
            <a:camera prst="orthographicFront"/>
            <a:lightRig rig="soft" dir="t">
              <a:rot lat="0" lon="0" rev="15600000"/>
            </a:lightRig>
          </a:scene3d>
          <a:sp3d extrusionH="57150" prstMaterial="softEdge">
            <a:bevelT w="25400" h="38100"/>
          </a:sp3d>
        </a:bodyPr>
        <a:lstStyle/>
        <a:p>
          <a:pPr rtl="0"/>
          <a:r>
            <a:rPr lang="en-US" b="0" cap="none" spc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  <a:t>Introduction</a:t>
          </a:r>
          <a:r>
            <a:rPr lang="en-US" b="0" cap="none" spc="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  <a:t/>
          </a:r>
          <a:br>
            <a:rPr lang="en-US" b="0" cap="none" spc="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</a:br>
          <a:endParaRPr lang="en-US" b="0" cap="none" spc="0" dirty="0">
            <a:ln w="0"/>
            <a:gradFill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/>
            </a:gradFill>
            <a:effectLst>
              <a:reflection blurRad="6350" stA="53000" endA="300" endPos="35500" dir="5400000" sy="-90000" algn="bl" rotWithShape="0"/>
            </a:effectLst>
          </a:endParaRPr>
        </a:p>
      </dgm:t>
    </dgm:pt>
    <dgm:pt modelId="{D5A9658D-9564-4E01-8AA4-9434539DE14C}" type="parTrans" cxnId="{A87E27A3-C18E-45E0-9451-50C7CE382A60}">
      <dgm:prSet/>
      <dgm:spPr/>
      <dgm:t>
        <a:bodyPr/>
        <a:lstStyle/>
        <a:p>
          <a:endParaRPr lang="en-US"/>
        </a:p>
      </dgm:t>
    </dgm:pt>
    <dgm:pt modelId="{97D26D92-F550-4BA2-AF47-5D832F3986AD}" type="sibTrans" cxnId="{A87E27A3-C18E-45E0-9451-50C7CE382A60}">
      <dgm:prSet/>
      <dgm:spPr/>
      <dgm:t>
        <a:bodyPr/>
        <a:lstStyle/>
        <a:p>
          <a:endParaRPr lang="en-US"/>
        </a:p>
      </dgm:t>
    </dgm:pt>
    <dgm:pt modelId="{AE0D0E73-D349-410E-88A1-972F78D3A091}" type="pres">
      <dgm:prSet presAssocID="{96EC2DE9-DE53-4CC8-B90D-1D37A54A32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96AFD5-F395-4729-A580-5E0ED4EFF0E5}" type="pres">
      <dgm:prSet presAssocID="{66652858-3E62-453D-8275-2C1A58D6C0DE}" presName="parentText" presStyleLbl="node1" presStyleIdx="0" presStyleCnt="1" custAng="0" custScaleX="89600" custScaleY="146538" custLinFactNeighborX="-3102" custLinFactNeighborY="26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A0A572-B947-4C16-A0CE-3E596F032218}" type="presOf" srcId="{96EC2DE9-DE53-4CC8-B90D-1D37A54A32C1}" destId="{AE0D0E73-D349-410E-88A1-972F78D3A091}" srcOrd="0" destOrd="0" presId="urn:microsoft.com/office/officeart/2005/8/layout/vList2"/>
    <dgm:cxn modelId="{6C6DFA00-779F-4D2F-A0CF-D31EAC29CF09}" type="presOf" srcId="{66652858-3E62-453D-8275-2C1A58D6C0DE}" destId="{6E96AFD5-F395-4729-A580-5E0ED4EFF0E5}" srcOrd="0" destOrd="0" presId="urn:microsoft.com/office/officeart/2005/8/layout/vList2"/>
    <dgm:cxn modelId="{A87E27A3-C18E-45E0-9451-50C7CE382A60}" srcId="{96EC2DE9-DE53-4CC8-B90D-1D37A54A32C1}" destId="{66652858-3E62-453D-8275-2C1A58D6C0DE}" srcOrd="0" destOrd="0" parTransId="{D5A9658D-9564-4E01-8AA4-9434539DE14C}" sibTransId="{97D26D92-F550-4BA2-AF47-5D832F3986AD}"/>
    <dgm:cxn modelId="{177C048F-24F1-418E-B04F-225E0A8A0CA6}" type="presParOf" srcId="{AE0D0E73-D349-410E-88A1-972F78D3A091}" destId="{6E96AFD5-F395-4729-A580-5E0ED4EFF0E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0C56BC-47BB-42F7-8373-C5F4CB57DDF2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C5498E7-A0F5-4D7E-B281-B87155EE0204}">
      <dgm:prSet/>
      <dgm:spPr/>
      <dgm:t>
        <a:bodyPr/>
        <a:lstStyle/>
        <a:p>
          <a:pPr rtl="0"/>
          <a:r>
            <a:rPr lang="en-US" smtClean="0"/>
            <a:t>Gravity Retaining Walls.</a:t>
          </a:r>
          <a:endParaRPr lang="en-US"/>
        </a:p>
      </dgm:t>
    </dgm:pt>
    <dgm:pt modelId="{D691364D-66D2-47F9-98EB-2F22CBB754FD}" type="parTrans" cxnId="{9132D2CE-95CE-45FF-9959-D1209130145F}">
      <dgm:prSet/>
      <dgm:spPr/>
      <dgm:t>
        <a:bodyPr/>
        <a:lstStyle/>
        <a:p>
          <a:endParaRPr lang="en-US"/>
        </a:p>
      </dgm:t>
    </dgm:pt>
    <dgm:pt modelId="{F6A3CC94-87DD-47BB-AA0B-A6115D8DACA3}" type="sibTrans" cxnId="{9132D2CE-95CE-45FF-9959-D1209130145F}">
      <dgm:prSet/>
      <dgm:spPr/>
      <dgm:t>
        <a:bodyPr/>
        <a:lstStyle/>
        <a:p>
          <a:endParaRPr lang="en-US"/>
        </a:p>
      </dgm:t>
    </dgm:pt>
    <dgm:pt modelId="{DA381BE3-511D-465A-8C21-06A1CC7E0B1A}">
      <dgm:prSet/>
      <dgm:spPr/>
      <dgm:t>
        <a:bodyPr/>
        <a:lstStyle/>
        <a:p>
          <a:pPr rtl="0"/>
          <a:r>
            <a:rPr lang="en-US" smtClean="0"/>
            <a:t>Semigravity Retaining Walls </a:t>
          </a:r>
          <a:endParaRPr lang="en-US"/>
        </a:p>
      </dgm:t>
    </dgm:pt>
    <dgm:pt modelId="{01C526F5-ED4E-4B44-9E59-D1B7C16830BA}" type="parTrans" cxnId="{5456BB95-9241-4112-BC72-B5B20388FD9B}">
      <dgm:prSet/>
      <dgm:spPr/>
      <dgm:t>
        <a:bodyPr/>
        <a:lstStyle/>
        <a:p>
          <a:endParaRPr lang="en-US"/>
        </a:p>
      </dgm:t>
    </dgm:pt>
    <dgm:pt modelId="{C60225AD-1ABA-4FF5-B0FC-A67E1703AC2D}" type="sibTrans" cxnId="{5456BB95-9241-4112-BC72-B5B20388FD9B}">
      <dgm:prSet/>
      <dgm:spPr/>
      <dgm:t>
        <a:bodyPr/>
        <a:lstStyle/>
        <a:p>
          <a:endParaRPr lang="en-US"/>
        </a:p>
      </dgm:t>
    </dgm:pt>
    <dgm:pt modelId="{647372FF-71D4-463C-9A63-875FB96B8985}">
      <dgm:prSet/>
      <dgm:spPr/>
      <dgm:t>
        <a:bodyPr/>
        <a:lstStyle/>
        <a:p>
          <a:pPr rtl="0"/>
          <a:r>
            <a:rPr lang="en-US" smtClean="0"/>
            <a:t>Cantilever Retaining Walls</a:t>
          </a:r>
          <a:endParaRPr lang="en-US"/>
        </a:p>
      </dgm:t>
    </dgm:pt>
    <dgm:pt modelId="{C3C7C304-4D0B-4744-B19A-1FA5E711F955}" type="parTrans" cxnId="{3ACCE652-6234-409F-A41E-F5EF9F7EBACA}">
      <dgm:prSet/>
      <dgm:spPr/>
      <dgm:t>
        <a:bodyPr/>
        <a:lstStyle/>
        <a:p>
          <a:endParaRPr lang="en-US"/>
        </a:p>
      </dgm:t>
    </dgm:pt>
    <dgm:pt modelId="{CC1B815F-59AF-469C-A62A-8FC1FE333932}" type="sibTrans" cxnId="{3ACCE652-6234-409F-A41E-F5EF9F7EBACA}">
      <dgm:prSet/>
      <dgm:spPr/>
      <dgm:t>
        <a:bodyPr/>
        <a:lstStyle/>
        <a:p>
          <a:endParaRPr lang="en-US"/>
        </a:p>
      </dgm:t>
    </dgm:pt>
    <dgm:pt modelId="{8B695488-EF85-4A71-A9B8-77E86E4CA98A}">
      <dgm:prSet/>
      <dgm:spPr/>
      <dgm:t>
        <a:bodyPr/>
        <a:lstStyle/>
        <a:p>
          <a:pPr rtl="0"/>
          <a:r>
            <a:rPr lang="en-US" smtClean="0"/>
            <a:t>Counterfort Retaining Walls.</a:t>
          </a:r>
          <a:endParaRPr lang="en-US"/>
        </a:p>
      </dgm:t>
    </dgm:pt>
    <dgm:pt modelId="{9D719803-AA3F-4B56-AA02-2948BC34AE0D}" type="parTrans" cxnId="{909DC66B-02FF-41A9-9C78-9C865758306E}">
      <dgm:prSet/>
      <dgm:spPr/>
      <dgm:t>
        <a:bodyPr/>
        <a:lstStyle/>
        <a:p>
          <a:endParaRPr lang="en-US"/>
        </a:p>
      </dgm:t>
    </dgm:pt>
    <dgm:pt modelId="{BFE0E985-965A-4486-AB07-2DE5E608B8D0}" type="sibTrans" cxnId="{909DC66B-02FF-41A9-9C78-9C865758306E}">
      <dgm:prSet/>
      <dgm:spPr/>
      <dgm:t>
        <a:bodyPr/>
        <a:lstStyle/>
        <a:p>
          <a:endParaRPr lang="en-US"/>
        </a:p>
      </dgm:t>
    </dgm:pt>
    <dgm:pt modelId="{A920DE30-0074-41C7-8150-5283E14BA17C}">
      <dgm:prSet/>
      <dgm:spPr/>
      <dgm:t>
        <a:bodyPr/>
        <a:lstStyle/>
        <a:p>
          <a:pPr rtl="0"/>
          <a:r>
            <a:rPr lang="en-US" smtClean="0"/>
            <a:t>Rockery Retaining Walls.</a:t>
          </a:r>
          <a:endParaRPr lang="en-US"/>
        </a:p>
      </dgm:t>
    </dgm:pt>
    <dgm:pt modelId="{A2C1A528-AE5A-4434-B70D-19E6FE6B91F1}" type="parTrans" cxnId="{364C8C63-A995-4AD8-8E02-AE3022C030FA}">
      <dgm:prSet/>
      <dgm:spPr/>
      <dgm:t>
        <a:bodyPr/>
        <a:lstStyle/>
        <a:p>
          <a:endParaRPr lang="en-US"/>
        </a:p>
      </dgm:t>
    </dgm:pt>
    <dgm:pt modelId="{BC077A23-BBFB-44A8-ABAD-C721E2BC4C18}" type="sibTrans" cxnId="{364C8C63-A995-4AD8-8E02-AE3022C030FA}">
      <dgm:prSet/>
      <dgm:spPr/>
      <dgm:t>
        <a:bodyPr/>
        <a:lstStyle/>
        <a:p>
          <a:endParaRPr lang="en-US"/>
        </a:p>
      </dgm:t>
    </dgm:pt>
    <dgm:pt modelId="{FD2F90BF-6E7A-41E1-854A-715B7B27E07F}" type="pres">
      <dgm:prSet presAssocID="{480C56BC-47BB-42F7-8373-C5F4CB57DDF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52B491-11AD-4ED8-A1C0-8427A7C4BFBE}" type="pres">
      <dgm:prSet presAssocID="{CC5498E7-A0F5-4D7E-B281-B87155EE0204}" presName="composite" presStyleCnt="0"/>
      <dgm:spPr/>
    </dgm:pt>
    <dgm:pt modelId="{631DFC9F-00CD-4C08-832B-95DD897F801B}" type="pres">
      <dgm:prSet presAssocID="{CC5498E7-A0F5-4D7E-B281-B87155EE0204}" presName="imgShp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1626A45-12C4-4DDD-9412-A6D6F2F1D13D}" type="pres">
      <dgm:prSet presAssocID="{CC5498E7-A0F5-4D7E-B281-B87155EE0204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A85E8-912D-49A3-8768-6CBAAB3F8CC8}" type="pres">
      <dgm:prSet presAssocID="{F6A3CC94-87DD-47BB-AA0B-A6115D8DACA3}" presName="spacing" presStyleCnt="0"/>
      <dgm:spPr/>
    </dgm:pt>
    <dgm:pt modelId="{17A7D578-CA0F-48F0-82BB-95C857DCF072}" type="pres">
      <dgm:prSet presAssocID="{DA381BE3-511D-465A-8C21-06A1CC7E0B1A}" presName="composite" presStyleCnt="0"/>
      <dgm:spPr/>
    </dgm:pt>
    <dgm:pt modelId="{FA642FFB-A446-4A57-8D92-BBEA4CF8A848}" type="pres">
      <dgm:prSet presAssocID="{DA381BE3-511D-465A-8C21-06A1CC7E0B1A}" presName="imgShp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E7A2392-0FF0-44AE-8E5A-FF338C6318F1}" type="pres">
      <dgm:prSet presAssocID="{DA381BE3-511D-465A-8C21-06A1CC7E0B1A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E873C-2D80-4C6E-8D61-8DDEACBED3C3}" type="pres">
      <dgm:prSet presAssocID="{C60225AD-1ABA-4FF5-B0FC-A67E1703AC2D}" presName="spacing" presStyleCnt="0"/>
      <dgm:spPr/>
    </dgm:pt>
    <dgm:pt modelId="{B83322BA-1605-4713-9A91-A2440E22DB84}" type="pres">
      <dgm:prSet presAssocID="{647372FF-71D4-463C-9A63-875FB96B8985}" presName="composite" presStyleCnt="0"/>
      <dgm:spPr/>
    </dgm:pt>
    <dgm:pt modelId="{8DAB0636-F223-42E7-95A7-6D6BC6F9B3EE}" type="pres">
      <dgm:prSet presAssocID="{647372FF-71D4-463C-9A63-875FB96B8985}" presName="imgShp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400FB330-9311-4C5B-B5E1-524CE6D026F1}" type="pres">
      <dgm:prSet presAssocID="{647372FF-71D4-463C-9A63-875FB96B8985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B5068-D131-4CD8-A3AD-878FDA523E04}" type="pres">
      <dgm:prSet presAssocID="{CC1B815F-59AF-469C-A62A-8FC1FE333932}" presName="spacing" presStyleCnt="0"/>
      <dgm:spPr/>
    </dgm:pt>
    <dgm:pt modelId="{5B21DAF5-26DE-473A-A5B4-FC48D4D17B9D}" type="pres">
      <dgm:prSet presAssocID="{8B695488-EF85-4A71-A9B8-77E86E4CA98A}" presName="composite" presStyleCnt="0"/>
      <dgm:spPr/>
    </dgm:pt>
    <dgm:pt modelId="{3D78E60C-35CE-4C3E-9DCC-9F8796794772}" type="pres">
      <dgm:prSet presAssocID="{8B695488-EF85-4A71-A9B8-77E86E4CA98A}" presName="imgShp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22DE8A82-E8E1-4F07-99C8-87287E5D5B5A}" type="pres">
      <dgm:prSet presAssocID="{8B695488-EF85-4A71-A9B8-77E86E4CA98A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163745-F371-4819-8C58-2C727CAE5321}" type="pres">
      <dgm:prSet presAssocID="{BFE0E985-965A-4486-AB07-2DE5E608B8D0}" presName="spacing" presStyleCnt="0"/>
      <dgm:spPr/>
    </dgm:pt>
    <dgm:pt modelId="{779426D5-642E-4BF6-84E9-E6CAD4075471}" type="pres">
      <dgm:prSet presAssocID="{A920DE30-0074-41C7-8150-5283E14BA17C}" presName="composite" presStyleCnt="0"/>
      <dgm:spPr/>
    </dgm:pt>
    <dgm:pt modelId="{B4FE50B5-5814-4AE5-B2D2-1DCF33CD8859}" type="pres">
      <dgm:prSet presAssocID="{A920DE30-0074-41C7-8150-5283E14BA17C}" presName="imgShp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4FC42972-3D9E-4D3F-B002-6D60E0A71DEC}" type="pres">
      <dgm:prSet presAssocID="{A920DE30-0074-41C7-8150-5283E14BA17C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9DC66B-02FF-41A9-9C78-9C865758306E}" srcId="{480C56BC-47BB-42F7-8373-C5F4CB57DDF2}" destId="{8B695488-EF85-4A71-A9B8-77E86E4CA98A}" srcOrd="3" destOrd="0" parTransId="{9D719803-AA3F-4B56-AA02-2948BC34AE0D}" sibTransId="{BFE0E985-965A-4486-AB07-2DE5E608B8D0}"/>
    <dgm:cxn modelId="{DE850F77-C5FF-4390-B682-817E45EF83CD}" type="presOf" srcId="{8B695488-EF85-4A71-A9B8-77E86E4CA98A}" destId="{22DE8A82-E8E1-4F07-99C8-87287E5D5B5A}" srcOrd="0" destOrd="0" presId="urn:microsoft.com/office/officeart/2005/8/layout/vList3"/>
    <dgm:cxn modelId="{5456BB95-9241-4112-BC72-B5B20388FD9B}" srcId="{480C56BC-47BB-42F7-8373-C5F4CB57DDF2}" destId="{DA381BE3-511D-465A-8C21-06A1CC7E0B1A}" srcOrd="1" destOrd="0" parTransId="{01C526F5-ED4E-4B44-9E59-D1B7C16830BA}" sibTransId="{C60225AD-1ABA-4FF5-B0FC-A67E1703AC2D}"/>
    <dgm:cxn modelId="{4D3484D4-14F4-40DE-A00D-95CED8AD4441}" type="presOf" srcId="{DA381BE3-511D-465A-8C21-06A1CC7E0B1A}" destId="{1E7A2392-0FF0-44AE-8E5A-FF338C6318F1}" srcOrd="0" destOrd="0" presId="urn:microsoft.com/office/officeart/2005/8/layout/vList3"/>
    <dgm:cxn modelId="{F54875C7-6CF1-4203-8E79-963E2CE6D13E}" type="presOf" srcId="{CC5498E7-A0F5-4D7E-B281-B87155EE0204}" destId="{B1626A45-12C4-4DDD-9412-A6D6F2F1D13D}" srcOrd="0" destOrd="0" presId="urn:microsoft.com/office/officeart/2005/8/layout/vList3"/>
    <dgm:cxn modelId="{3ACCE652-6234-409F-A41E-F5EF9F7EBACA}" srcId="{480C56BC-47BB-42F7-8373-C5F4CB57DDF2}" destId="{647372FF-71D4-463C-9A63-875FB96B8985}" srcOrd="2" destOrd="0" parTransId="{C3C7C304-4D0B-4744-B19A-1FA5E711F955}" sibTransId="{CC1B815F-59AF-469C-A62A-8FC1FE333932}"/>
    <dgm:cxn modelId="{CABB46A6-246D-4EDA-8843-DF21B4988B58}" type="presOf" srcId="{A920DE30-0074-41C7-8150-5283E14BA17C}" destId="{4FC42972-3D9E-4D3F-B002-6D60E0A71DEC}" srcOrd="0" destOrd="0" presId="urn:microsoft.com/office/officeart/2005/8/layout/vList3"/>
    <dgm:cxn modelId="{9132D2CE-95CE-45FF-9959-D1209130145F}" srcId="{480C56BC-47BB-42F7-8373-C5F4CB57DDF2}" destId="{CC5498E7-A0F5-4D7E-B281-B87155EE0204}" srcOrd="0" destOrd="0" parTransId="{D691364D-66D2-47F9-98EB-2F22CBB754FD}" sibTransId="{F6A3CC94-87DD-47BB-AA0B-A6115D8DACA3}"/>
    <dgm:cxn modelId="{E99B3B3F-92A0-404E-BB34-3E21A61ABA6F}" type="presOf" srcId="{647372FF-71D4-463C-9A63-875FB96B8985}" destId="{400FB330-9311-4C5B-B5E1-524CE6D026F1}" srcOrd="0" destOrd="0" presId="urn:microsoft.com/office/officeart/2005/8/layout/vList3"/>
    <dgm:cxn modelId="{364C8C63-A995-4AD8-8E02-AE3022C030FA}" srcId="{480C56BC-47BB-42F7-8373-C5F4CB57DDF2}" destId="{A920DE30-0074-41C7-8150-5283E14BA17C}" srcOrd="4" destOrd="0" parTransId="{A2C1A528-AE5A-4434-B70D-19E6FE6B91F1}" sibTransId="{BC077A23-BBFB-44A8-ABAD-C721E2BC4C18}"/>
    <dgm:cxn modelId="{B2ECA92B-DF42-48F9-B37D-71252E1339DE}" type="presOf" srcId="{480C56BC-47BB-42F7-8373-C5F4CB57DDF2}" destId="{FD2F90BF-6E7A-41E1-854A-715B7B27E07F}" srcOrd="0" destOrd="0" presId="urn:microsoft.com/office/officeart/2005/8/layout/vList3"/>
    <dgm:cxn modelId="{4B75DCEF-FC70-4406-8B17-B822EEF36649}" type="presParOf" srcId="{FD2F90BF-6E7A-41E1-854A-715B7B27E07F}" destId="{1352B491-11AD-4ED8-A1C0-8427A7C4BFBE}" srcOrd="0" destOrd="0" presId="urn:microsoft.com/office/officeart/2005/8/layout/vList3"/>
    <dgm:cxn modelId="{81DE67F9-7951-4AED-93C3-9DD89960E18D}" type="presParOf" srcId="{1352B491-11AD-4ED8-A1C0-8427A7C4BFBE}" destId="{631DFC9F-00CD-4C08-832B-95DD897F801B}" srcOrd="0" destOrd="0" presId="urn:microsoft.com/office/officeart/2005/8/layout/vList3"/>
    <dgm:cxn modelId="{B26ED788-949E-422C-BC14-F335F42313F8}" type="presParOf" srcId="{1352B491-11AD-4ED8-A1C0-8427A7C4BFBE}" destId="{B1626A45-12C4-4DDD-9412-A6D6F2F1D13D}" srcOrd="1" destOrd="0" presId="urn:microsoft.com/office/officeart/2005/8/layout/vList3"/>
    <dgm:cxn modelId="{42F071F1-B696-4A1F-B65E-241618397208}" type="presParOf" srcId="{FD2F90BF-6E7A-41E1-854A-715B7B27E07F}" destId="{4DBA85E8-912D-49A3-8768-6CBAAB3F8CC8}" srcOrd="1" destOrd="0" presId="urn:microsoft.com/office/officeart/2005/8/layout/vList3"/>
    <dgm:cxn modelId="{14DE4D0C-9F7D-40CE-B20A-FDD57070F68C}" type="presParOf" srcId="{FD2F90BF-6E7A-41E1-854A-715B7B27E07F}" destId="{17A7D578-CA0F-48F0-82BB-95C857DCF072}" srcOrd="2" destOrd="0" presId="urn:microsoft.com/office/officeart/2005/8/layout/vList3"/>
    <dgm:cxn modelId="{14576952-86AB-4025-BDBB-8C921F1A6536}" type="presParOf" srcId="{17A7D578-CA0F-48F0-82BB-95C857DCF072}" destId="{FA642FFB-A446-4A57-8D92-BBEA4CF8A848}" srcOrd="0" destOrd="0" presId="urn:microsoft.com/office/officeart/2005/8/layout/vList3"/>
    <dgm:cxn modelId="{76E7F768-6066-4973-BC0F-D908CB54D665}" type="presParOf" srcId="{17A7D578-CA0F-48F0-82BB-95C857DCF072}" destId="{1E7A2392-0FF0-44AE-8E5A-FF338C6318F1}" srcOrd="1" destOrd="0" presId="urn:microsoft.com/office/officeart/2005/8/layout/vList3"/>
    <dgm:cxn modelId="{B9D173F8-F8C9-4643-BF27-4DD0CA3DD087}" type="presParOf" srcId="{FD2F90BF-6E7A-41E1-854A-715B7B27E07F}" destId="{116E873C-2D80-4C6E-8D61-8DDEACBED3C3}" srcOrd="3" destOrd="0" presId="urn:microsoft.com/office/officeart/2005/8/layout/vList3"/>
    <dgm:cxn modelId="{8367E00D-C62C-4E93-96DA-37038718BE6D}" type="presParOf" srcId="{FD2F90BF-6E7A-41E1-854A-715B7B27E07F}" destId="{B83322BA-1605-4713-9A91-A2440E22DB84}" srcOrd="4" destOrd="0" presId="urn:microsoft.com/office/officeart/2005/8/layout/vList3"/>
    <dgm:cxn modelId="{F50F8E21-5A7B-4462-9E33-3751D037981E}" type="presParOf" srcId="{B83322BA-1605-4713-9A91-A2440E22DB84}" destId="{8DAB0636-F223-42E7-95A7-6D6BC6F9B3EE}" srcOrd="0" destOrd="0" presId="urn:microsoft.com/office/officeart/2005/8/layout/vList3"/>
    <dgm:cxn modelId="{A73BA15D-811A-451F-84F0-CA53B47044BD}" type="presParOf" srcId="{B83322BA-1605-4713-9A91-A2440E22DB84}" destId="{400FB330-9311-4C5B-B5E1-524CE6D026F1}" srcOrd="1" destOrd="0" presId="urn:microsoft.com/office/officeart/2005/8/layout/vList3"/>
    <dgm:cxn modelId="{60C017D8-D5B2-4C3B-A50C-36847B0F8CC7}" type="presParOf" srcId="{FD2F90BF-6E7A-41E1-854A-715B7B27E07F}" destId="{ED5B5068-D131-4CD8-A3AD-878FDA523E04}" srcOrd="5" destOrd="0" presId="urn:microsoft.com/office/officeart/2005/8/layout/vList3"/>
    <dgm:cxn modelId="{CE860C6A-CA07-4847-AB11-EC28CC814A80}" type="presParOf" srcId="{FD2F90BF-6E7A-41E1-854A-715B7B27E07F}" destId="{5B21DAF5-26DE-473A-A5B4-FC48D4D17B9D}" srcOrd="6" destOrd="0" presId="urn:microsoft.com/office/officeart/2005/8/layout/vList3"/>
    <dgm:cxn modelId="{068B9D71-72C6-42CE-9B19-E2B9D6B6997B}" type="presParOf" srcId="{5B21DAF5-26DE-473A-A5B4-FC48D4D17B9D}" destId="{3D78E60C-35CE-4C3E-9DCC-9F8796794772}" srcOrd="0" destOrd="0" presId="urn:microsoft.com/office/officeart/2005/8/layout/vList3"/>
    <dgm:cxn modelId="{6B5DA6B9-F23B-49C1-9BF0-22373595686B}" type="presParOf" srcId="{5B21DAF5-26DE-473A-A5B4-FC48D4D17B9D}" destId="{22DE8A82-E8E1-4F07-99C8-87287E5D5B5A}" srcOrd="1" destOrd="0" presId="urn:microsoft.com/office/officeart/2005/8/layout/vList3"/>
    <dgm:cxn modelId="{F4AC4D42-AA53-4C87-B3EB-3640ECFA4DFC}" type="presParOf" srcId="{FD2F90BF-6E7A-41E1-854A-715B7B27E07F}" destId="{14163745-F371-4819-8C58-2C727CAE5321}" srcOrd="7" destOrd="0" presId="urn:microsoft.com/office/officeart/2005/8/layout/vList3"/>
    <dgm:cxn modelId="{9D03A4DB-0074-4278-B659-8669C963B6D3}" type="presParOf" srcId="{FD2F90BF-6E7A-41E1-854A-715B7B27E07F}" destId="{779426D5-642E-4BF6-84E9-E6CAD4075471}" srcOrd="8" destOrd="0" presId="urn:microsoft.com/office/officeart/2005/8/layout/vList3"/>
    <dgm:cxn modelId="{B0846335-86C8-477D-AC39-8F98C1668B29}" type="presParOf" srcId="{779426D5-642E-4BF6-84E9-E6CAD4075471}" destId="{B4FE50B5-5814-4AE5-B2D2-1DCF33CD8859}" srcOrd="0" destOrd="0" presId="urn:microsoft.com/office/officeart/2005/8/layout/vList3"/>
    <dgm:cxn modelId="{10553AF2-3367-4AB8-8914-66C79DB5D950}" type="presParOf" srcId="{779426D5-642E-4BF6-84E9-E6CAD4075471}" destId="{4FC42972-3D9E-4D3F-B002-6D60E0A71D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53E409-4FBF-4EBB-BFDF-5AF08F311FC6}" type="doc">
      <dgm:prSet loTypeId="urn:microsoft.com/office/officeart/2005/8/layout/vList2" loCatId="list" qsTypeId="urn:microsoft.com/office/officeart/2005/8/quickstyle/3d2" qsCatId="3D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29ADC3F8-0687-4F1E-88E9-7874198E6F92}">
      <dgm:prSet/>
      <dgm:spPr/>
      <dgm:t>
        <a:bodyPr/>
        <a:lstStyle/>
        <a:p>
          <a:pPr rtl="0"/>
          <a:r>
            <a:rPr lang="en-US" b="1" dirty="0" smtClean="0"/>
            <a:t>The Proposed Software</a:t>
          </a:r>
          <a:endParaRPr lang="en-US" dirty="0"/>
        </a:p>
      </dgm:t>
    </dgm:pt>
    <dgm:pt modelId="{1FA6ACB5-D2E0-4639-917F-040A6FE8B543}" type="parTrans" cxnId="{E164C818-FDDC-4F91-9D7D-8E03EC0A2C18}">
      <dgm:prSet/>
      <dgm:spPr/>
      <dgm:t>
        <a:bodyPr/>
        <a:lstStyle/>
        <a:p>
          <a:endParaRPr lang="en-US"/>
        </a:p>
      </dgm:t>
    </dgm:pt>
    <dgm:pt modelId="{C19FAFB7-C528-4588-ACDB-9D37191699CA}" type="sibTrans" cxnId="{E164C818-FDDC-4F91-9D7D-8E03EC0A2C18}">
      <dgm:prSet/>
      <dgm:spPr/>
      <dgm:t>
        <a:bodyPr/>
        <a:lstStyle/>
        <a:p>
          <a:endParaRPr lang="en-US"/>
        </a:p>
      </dgm:t>
    </dgm:pt>
    <dgm:pt modelId="{CD549E5F-5103-4221-8C3F-288687C4082A}" type="pres">
      <dgm:prSet presAssocID="{7453E409-4FBF-4EBB-BFDF-5AF08F311F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C6CB06-4864-444F-A48A-4DA6CC45B982}" type="pres">
      <dgm:prSet presAssocID="{29ADC3F8-0687-4F1E-88E9-7874198E6F92}" presName="parentText" presStyleLbl="node1" presStyleIdx="0" presStyleCnt="1" custLinFactNeighborX="-115" custLinFactNeighborY="251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2EA2AC-9FE7-44D2-BFFB-81D341631EBD}" type="presOf" srcId="{29ADC3F8-0687-4F1E-88E9-7874198E6F92}" destId="{30C6CB06-4864-444F-A48A-4DA6CC45B982}" srcOrd="0" destOrd="0" presId="urn:microsoft.com/office/officeart/2005/8/layout/vList2"/>
    <dgm:cxn modelId="{E164C818-FDDC-4F91-9D7D-8E03EC0A2C18}" srcId="{7453E409-4FBF-4EBB-BFDF-5AF08F311FC6}" destId="{29ADC3F8-0687-4F1E-88E9-7874198E6F92}" srcOrd="0" destOrd="0" parTransId="{1FA6ACB5-D2E0-4639-917F-040A6FE8B543}" sibTransId="{C19FAFB7-C528-4588-ACDB-9D37191699CA}"/>
    <dgm:cxn modelId="{C381E7A7-3C4C-4F7C-B6FD-0815159B2AC3}" type="presOf" srcId="{7453E409-4FBF-4EBB-BFDF-5AF08F311FC6}" destId="{CD549E5F-5103-4221-8C3F-288687C4082A}" srcOrd="0" destOrd="0" presId="urn:microsoft.com/office/officeart/2005/8/layout/vList2"/>
    <dgm:cxn modelId="{0FE974DB-E663-4EE0-9F2A-FFFCD86ADAF7}" type="presParOf" srcId="{CD549E5F-5103-4221-8C3F-288687C4082A}" destId="{30C6CB06-4864-444F-A48A-4DA6CC45B9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F7F6F6-2D3F-4A90-B4A3-9ACC4E1AF424}" type="doc">
      <dgm:prSet loTypeId="urn:microsoft.com/office/officeart/2005/8/layout/vList2" loCatId="list" qsTypeId="urn:microsoft.com/office/officeart/2009/2/quickstyle/3d8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E75F9E3-CB3A-4109-A53B-07AE034F01F4}">
      <dgm:prSet/>
      <dgm:spPr/>
      <dgm:t>
        <a:bodyPr/>
        <a:lstStyle/>
        <a:p>
          <a:pPr rtl="0"/>
          <a:r>
            <a:rPr lang="en-US" dirty="0" smtClean="0"/>
            <a:t>Existing Software</a:t>
          </a:r>
          <a:endParaRPr lang="en-US" dirty="0"/>
        </a:p>
      </dgm:t>
    </dgm:pt>
    <dgm:pt modelId="{47C4F5C1-E10D-44E4-A4AB-556BE5483881}" type="parTrans" cxnId="{3AEFE69D-1435-4435-B1E1-A4CFB1FE5856}">
      <dgm:prSet/>
      <dgm:spPr/>
      <dgm:t>
        <a:bodyPr/>
        <a:lstStyle/>
        <a:p>
          <a:endParaRPr lang="en-US"/>
        </a:p>
      </dgm:t>
    </dgm:pt>
    <dgm:pt modelId="{A437D94C-24CA-4C36-9662-AA0F2981808D}" type="sibTrans" cxnId="{3AEFE69D-1435-4435-B1E1-A4CFB1FE5856}">
      <dgm:prSet/>
      <dgm:spPr/>
      <dgm:t>
        <a:bodyPr/>
        <a:lstStyle/>
        <a:p>
          <a:endParaRPr lang="en-US"/>
        </a:p>
      </dgm:t>
    </dgm:pt>
    <dgm:pt modelId="{4ADF2408-51B6-4038-B1FE-5376C2C69036}">
      <dgm:prSet/>
      <dgm:spPr/>
      <dgm:t>
        <a:bodyPr/>
        <a:lstStyle/>
        <a:p>
          <a:pPr rtl="0"/>
          <a:r>
            <a:rPr lang="en-US" dirty="0" smtClean="0"/>
            <a:t>Proposed Software</a:t>
          </a:r>
          <a:endParaRPr lang="en-US" dirty="0"/>
        </a:p>
      </dgm:t>
    </dgm:pt>
    <dgm:pt modelId="{55D19E58-AEE3-4297-AB15-4DFF0743C362}" type="parTrans" cxnId="{4F8958F6-A44F-4DAE-AB57-2FEA058BD0BF}">
      <dgm:prSet/>
      <dgm:spPr/>
      <dgm:t>
        <a:bodyPr/>
        <a:lstStyle/>
        <a:p>
          <a:endParaRPr lang="en-US"/>
        </a:p>
      </dgm:t>
    </dgm:pt>
    <dgm:pt modelId="{AE5EAB38-8A11-456D-B0C0-483AA253DF77}" type="sibTrans" cxnId="{4F8958F6-A44F-4DAE-AB57-2FEA058BD0BF}">
      <dgm:prSet/>
      <dgm:spPr/>
      <dgm:t>
        <a:bodyPr/>
        <a:lstStyle/>
        <a:p>
          <a:endParaRPr lang="en-US"/>
        </a:p>
      </dgm:t>
    </dgm:pt>
    <dgm:pt modelId="{1C1D5D50-4AFA-49C5-9C4A-A885DA4A35B1}">
      <dgm:prSet/>
      <dgm:spPr/>
      <dgm:t>
        <a:bodyPr/>
        <a:lstStyle/>
        <a:p>
          <a:pPr rtl="0"/>
          <a:r>
            <a:rPr lang="en-US" smtClean="0"/>
            <a:t>Comparison</a:t>
          </a:r>
          <a:endParaRPr lang="en-US"/>
        </a:p>
      </dgm:t>
    </dgm:pt>
    <dgm:pt modelId="{0D50F160-F0FB-4E3B-94CE-169B78049C8F}" type="parTrans" cxnId="{CC4BC5C9-8780-4101-A6B7-650B180F8B63}">
      <dgm:prSet/>
      <dgm:spPr/>
      <dgm:t>
        <a:bodyPr/>
        <a:lstStyle/>
        <a:p>
          <a:endParaRPr lang="en-US"/>
        </a:p>
      </dgm:t>
    </dgm:pt>
    <dgm:pt modelId="{742B82C5-04CA-4BB9-9AC5-77B100F71550}" type="sibTrans" cxnId="{CC4BC5C9-8780-4101-A6B7-650B180F8B63}">
      <dgm:prSet/>
      <dgm:spPr/>
      <dgm:t>
        <a:bodyPr/>
        <a:lstStyle/>
        <a:p>
          <a:endParaRPr lang="en-US"/>
        </a:p>
      </dgm:t>
    </dgm:pt>
    <dgm:pt modelId="{FE7190A6-87D6-46E7-84A6-17BE79379509}" type="pres">
      <dgm:prSet presAssocID="{17F7F6F6-2D3F-4A90-B4A3-9ACC4E1AF4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1E062E-DCC4-4FDB-8DB2-DE0BE01B5D9D}" type="pres">
      <dgm:prSet presAssocID="{2E75F9E3-CB3A-4109-A53B-07AE034F01F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CC90B-1742-4E48-A035-E7DD60E184D3}" type="pres">
      <dgm:prSet presAssocID="{A437D94C-24CA-4C36-9662-AA0F2981808D}" presName="spacer" presStyleCnt="0"/>
      <dgm:spPr/>
    </dgm:pt>
    <dgm:pt modelId="{F84C1D67-72DA-4EC7-B925-839B09092834}" type="pres">
      <dgm:prSet presAssocID="{4ADF2408-51B6-4038-B1FE-5376C2C6903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30AB9D-749C-463F-9DDE-CE3C35F60399}" type="pres">
      <dgm:prSet presAssocID="{AE5EAB38-8A11-456D-B0C0-483AA253DF77}" presName="spacer" presStyleCnt="0"/>
      <dgm:spPr/>
    </dgm:pt>
    <dgm:pt modelId="{F261F22B-B8D6-445C-9204-05954C97567C}" type="pres">
      <dgm:prSet presAssocID="{1C1D5D50-4AFA-49C5-9C4A-A885DA4A35B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886F12-749C-43A6-A952-4FD1175D7926}" type="presOf" srcId="{2E75F9E3-CB3A-4109-A53B-07AE034F01F4}" destId="{531E062E-DCC4-4FDB-8DB2-DE0BE01B5D9D}" srcOrd="0" destOrd="0" presId="urn:microsoft.com/office/officeart/2005/8/layout/vList2"/>
    <dgm:cxn modelId="{CC4BC5C9-8780-4101-A6B7-650B180F8B63}" srcId="{17F7F6F6-2D3F-4A90-B4A3-9ACC4E1AF424}" destId="{1C1D5D50-4AFA-49C5-9C4A-A885DA4A35B1}" srcOrd="2" destOrd="0" parTransId="{0D50F160-F0FB-4E3B-94CE-169B78049C8F}" sibTransId="{742B82C5-04CA-4BB9-9AC5-77B100F71550}"/>
    <dgm:cxn modelId="{F4D128A8-F8BA-49B5-93A9-8BD4CCF9D1D4}" type="presOf" srcId="{17F7F6F6-2D3F-4A90-B4A3-9ACC4E1AF424}" destId="{FE7190A6-87D6-46E7-84A6-17BE79379509}" srcOrd="0" destOrd="0" presId="urn:microsoft.com/office/officeart/2005/8/layout/vList2"/>
    <dgm:cxn modelId="{52123AB7-668A-4C50-9F2D-74E1F48949E3}" type="presOf" srcId="{4ADF2408-51B6-4038-B1FE-5376C2C69036}" destId="{F84C1D67-72DA-4EC7-B925-839B09092834}" srcOrd="0" destOrd="0" presId="urn:microsoft.com/office/officeart/2005/8/layout/vList2"/>
    <dgm:cxn modelId="{BC37941C-48B2-4CD4-B600-FB5B02125F71}" type="presOf" srcId="{1C1D5D50-4AFA-49C5-9C4A-A885DA4A35B1}" destId="{F261F22B-B8D6-445C-9204-05954C97567C}" srcOrd="0" destOrd="0" presId="urn:microsoft.com/office/officeart/2005/8/layout/vList2"/>
    <dgm:cxn modelId="{3AEFE69D-1435-4435-B1E1-A4CFB1FE5856}" srcId="{17F7F6F6-2D3F-4A90-B4A3-9ACC4E1AF424}" destId="{2E75F9E3-CB3A-4109-A53B-07AE034F01F4}" srcOrd="0" destOrd="0" parTransId="{47C4F5C1-E10D-44E4-A4AB-556BE5483881}" sibTransId="{A437D94C-24CA-4C36-9662-AA0F2981808D}"/>
    <dgm:cxn modelId="{4F8958F6-A44F-4DAE-AB57-2FEA058BD0BF}" srcId="{17F7F6F6-2D3F-4A90-B4A3-9ACC4E1AF424}" destId="{4ADF2408-51B6-4038-B1FE-5376C2C69036}" srcOrd="1" destOrd="0" parTransId="{55D19E58-AEE3-4297-AB15-4DFF0743C362}" sibTransId="{AE5EAB38-8A11-456D-B0C0-483AA253DF77}"/>
    <dgm:cxn modelId="{3EAFDF31-6472-4AF5-8C8E-D06A6DB16A3C}" type="presParOf" srcId="{FE7190A6-87D6-46E7-84A6-17BE79379509}" destId="{531E062E-DCC4-4FDB-8DB2-DE0BE01B5D9D}" srcOrd="0" destOrd="0" presId="urn:microsoft.com/office/officeart/2005/8/layout/vList2"/>
    <dgm:cxn modelId="{A7A32F89-2058-47FD-A576-F3FA55EC44ED}" type="presParOf" srcId="{FE7190A6-87D6-46E7-84A6-17BE79379509}" destId="{7F3CC90B-1742-4E48-A035-E7DD60E184D3}" srcOrd="1" destOrd="0" presId="urn:microsoft.com/office/officeart/2005/8/layout/vList2"/>
    <dgm:cxn modelId="{2A952E6A-76B3-4939-8E9C-BACBA323B7B9}" type="presParOf" srcId="{FE7190A6-87D6-46E7-84A6-17BE79379509}" destId="{F84C1D67-72DA-4EC7-B925-839B09092834}" srcOrd="2" destOrd="0" presId="urn:microsoft.com/office/officeart/2005/8/layout/vList2"/>
    <dgm:cxn modelId="{962D8620-7625-4FC4-84D2-7E09CD48F84C}" type="presParOf" srcId="{FE7190A6-87D6-46E7-84A6-17BE79379509}" destId="{2430AB9D-749C-463F-9DDE-CE3C35F60399}" srcOrd="3" destOrd="0" presId="urn:microsoft.com/office/officeart/2005/8/layout/vList2"/>
    <dgm:cxn modelId="{AB181FA0-237C-4AFB-BE17-31A995330E43}" type="presParOf" srcId="{FE7190A6-87D6-46E7-84A6-17BE79379509}" destId="{F261F22B-B8D6-445C-9204-05954C97567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D1FCE3-D893-46E4-8A1A-465A554591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B5B12F-232D-4943-8900-4F774FA10EDE}">
      <dgm:prSet custT="1"/>
      <dgm:spPr/>
      <dgm:t>
        <a:bodyPr/>
        <a:lstStyle/>
        <a:p>
          <a:pPr rtl="0"/>
          <a:r>
            <a:rPr lang="en-US" sz="4800" dirty="0" smtClean="0"/>
            <a:t>Two Types :</a:t>
          </a:r>
          <a:endParaRPr lang="en-US" sz="4800" dirty="0"/>
        </a:p>
      </dgm:t>
    </dgm:pt>
    <dgm:pt modelId="{CC73FA2D-177D-4F01-8FE1-9F37251EAC9D}" type="parTrans" cxnId="{2B1D458F-6779-4DC7-B83C-4044375C25CB}">
      <dgm:prSet/>
      <dgm:spPr/>
      <dgm:t>
        <a:bodyPr/>
        <a:lstStyle/>
        <a:p>
          <a:endParaRPr lang="en-US"/>
        </a:p>
      </dgm:t>
    </dgm:pt>
    <dgm:pt modelId="{65C11B85-E834-4A68-95A8-1B90C3338716}" type="sibTrans" cxnId="{2B1D458F-6779-4DC7-B83C-4044375C25CB}">
      <dgm:prSet/>
      <dgm:spPr/>
      <dgm:t>
        <a:bodyPr/>
        <a:lstStyle/>
        <a:p>
          <a:endParaRPr lang="en-US"/>
        </a:p>
      </dgm:t>
    </dgm:pt>
    <dgm:pt modelId="{9D9965A5-C8FD-4832-9E83-E4CA1CACEBFA}">
      <dgm:prSet custT="1"/>
      <dgm:spPr/>
      <dgm:t>
        <a:bodyPr/>
        <a:lstStyle/>
        <a:p>
          <a:pPr rtl="0"/>
          <a:r>
            <a:rPr lang="en-US" sz="3600" dirty="0" smtClean="0"/>
            <a:t>Based on exact calculations.</a:t>
          </a:r>
          <a:endParaRPr lang="en-US" sz="3600" dirty="0"/>
        </a:p>
      </dgm:t>
    </dgm:pt>
    <dgm:pt modelId="{A3C59C33-BAED-4D3C-A6E8-81C7ED272940}" type="parTrans" cxnId="{200CB0DC-E212-40D2-9FD8-E1F4A957B942}">
      <dgm:prSet/>
      <dgm:spPr/>
      <dgm:t>
        <a:bodyPr/>
        <a:lstStyle/>
        <a:p>
          <a:endParaRPr lang="en-US"/>
        </a:p>
      </dgm:t>
    </dgm:pt>
    <dgm:pt modelId="{82FCE9AA-2528-481F-8377-99B3B480812F}" type="sibTrans" cxnId="{200CB0DC-E212-40D2-9FD8-E1F4A957B942}">
      <dgm:prSet/>
      <dgm:spPr/>
      <dgm:t>
        <a:bodyPr/>
        <a:lstStyle/>
        <a:p>
          <a:endParaRPr lang="en-US"/>
        </a:p>
      </dgm:t>
    </dgm:pt>
    <dgm:pt modelId="{A01415F1-5901-445B-8A35-160621338397}">
      <dgm:prSet custT="1"/>
      <dgm:spPr/>
      <dgm:t>
        <a:bodyPr/>
        <a:lstStyle/>
        <a:p>
          <a:pPr rtl="0"/>
          <a:r>
            <a:rPr lang="en-US" sz="3600" dirty="0" smtClean="0"/>
            <a:t>Based on finite element meshing and discretization.</a:t>
          </a:r>
          <a:endParaRPr lang="en-US" sz="3600" dirty="0"/>
        </a:p>
      </dgm:t>
    </dgm:pt>
    <dgm:pt modelId="{0CDFA20A-A3D8-4B2C-8BC0-9CE25088E898}" type="parTrans" cxnId="{E2466732-F21B-4A4E-B322-BFD81830A9E1}">
      <dgm:prSet/>
      <dgm:spPr/>
      <dgm:t>
        <a:bodyPr/>
        <a:lstStyle/>
        <a:p>
          <a:endParaRPr lang="en-US"/>
        </a:p>
      </dgm:t>
    </dgm:pt>
    <dgm:pt modelId="{C259BFEF-1198-497B-AA76-6B07605B376F}" type="sibTrans" cxnId="{E2466732-F21B-4A4E-B322-BFD81830A9E1}">
      <dgm:prSet/>
      <dgm:spPr/>
      <dgm:t>
        <a:bodyPr/>
        <a:lstStyle/>
        <a:p>
          <a:endParaRPr lang="en-US"/>
        </a:p>
      </dgm:t>
    </dgm:pt>
    <dgm:pt modelId="{AD106AA0-81A9-47B9-AB01-D29A0E0CAFB1}" type="pres">
      <dgm:prSet presAssocID="{DAD1FCE3-D893-46E4-8A1A-465A554591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8A07E6-0E4B-4D78-824E-FD5EDA67EE8A}" type="pres">
      <dgm:prSet presAssocID="{11B5B12F-232D-4943-8900-4F774FA10EDE}" presName="parentText" presStyleLbl="node1" presStyleIdx="0" presStyleCnt="1" custLinFactNeighborX="-6856" custLinFactNeighborY="-7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E45213-7098-4EE6-92B1-A1903B6F7F07}" type="pres">
      <dgm:prSet presAssocID="{11B5B12F-232D-4943-8900-4F774FA10ED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0CB0DC-E212-40D2-9FD8-E1F4A957B942}" srcId="{11B5B12F-232D-4943-8900-4F774FA10EDE}" destId="{9D9965A5-C8FD-4832-9E83-E4CA1CACEBFA}" srcOrd="0" destOrd="0" parTransId="{A3C59C33-BAED-4D3C-A6E8-81C7ED272940}" sibTransId="{82FCE9AA-2528-481F-8377-99B3B480812F}"/>
    <dgm:cxn modelId="{8ABA7A89-A3CC-4DF4-BFF3-AE4701A0DFE8}" type="presOf" srcId="{DAD1FCE3-D893-46E4-8A1A-465A5545913D}" destId="{AD106AA0-81A9-47B9-AB01-D29A0E0CAFB1}" srcOrd="0" destOrd="0" presId="urn:microsoft.com/office/officeart/2005/8/layout/vList2"/>
    <dgm:cxn modelId="{2B1D458F-6779-4DC7-B83C-4044375C25CB}" srcId="{DAD1FCE3-D893-46E4-8A1A-465A5545913D}" destId="{11B5B12F-232D-4943-8900-4F774FA10EDE}" srcOrd="0" destOrd="0" parTransId="{CC73FA2D-177D-4F01-8FE1-9F37251EAC9D}" sibTransId="{65C11B85-E834-4A68-95A8-1B90C3338716}"/>
    <dgm:cxn modelId="{E2466732-F21B-4A4E-B322-BFD81830A9E1}" srcId="{11B5B12F-232D-4943-8900-4F774FA10EDE}" destId="{A01415F1-5901-445B-8A35-160621338397}" srcOrd="1" destOrd="0" parTransId="{0CDFA20A-A3D8-4B2C-8BC0-9CE25088E898}" sibTransId="{C259BFEF-1198-497B-AA76-6B07605B376F}"/>
    <dgm:cxn modelId="{42E98596-DDD6-4C1E-B8E6-AFE8F5006AE5}" type="presOf" srcId="{9D9965A5-C8FD-4832-9E83-E4CA1CACEBFA}" destId="{D9E45213-7098-4EE6-92B1-A1903B6F7F07}" srcOrd="0" destOrd="0" presId="urn:microsoft.com/office/officeart/2005/8/layout/vList2"/>
    <dgm:cxn modelId="{DCF3573F-3DB6-4D17-B874-6AE9B073A8AC}" type="presOf" srcId="{11B5B12F-232D-4943-8900-4F774FA10EDE}" destId="{C58A07E6-0E4B-4D78-824E-FD5EDA67EE8A}" srcOrd="0" destOrd="0" presId="urn:microsoft.com/office/officeart/2005/8/layout/vList2"/>
    <dgm:cxn modelId="{EB7146E6-3296-40C6-A443-5DF34E918459}" type="presOf" srcId="{A01415F1-5901-445B-8A35-160621338397}" destId="{D9E45213-7098-4EE6-92B1-A1903B6F7F07}" srcOrd="0" destOrd="1" presId="urn:microsoft.com/office/officeart/2005/8/layout/vList2"/>
    <dgm:cxn modelId="{0D4390D1-678E-47CB-8EB2-167C6FB55C2C}" type="presParOf" srcId="{AD106AA0-81A9-47B9-AB01-D29A0E0CAFB1}" destId="{C58A07E6-0E4B-4D78-824E-FD5EDA67EE8A}" srcOrd="0" destOrd="0" presId="urn:microsoft.com/office/officeart/2005/8/layout/vList2"/>
    <dgm:cxn modelId="{B44D542A-436C-435E-8740-8BC63A4DE982}" type="presParOf" srcId="{AD106AA0-81A9-47B9-AB01-D29A0E0CAFB1}" destId="{D9E45213-7098-4EE6-92B1-A1903B6F7F0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A52857-F735-431B-A71E-23C12DD6538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C7C158-5787-4DD9-B7CC-89945B3F4C36}">
      <dgm:prSet custT="1"/>
      <dgm:spPr/>
      <dgm:t>
        <a:bodyPr/>
        <a:lstStyle/>
        <a:p>
          <a:pPr rtl="0"/>
          <a:r>
            <a:rPr lang="en-US" sz="4400" b="1" dirty="0" smtClean="0"/>
            <a:t>Theories used in the software </a:t>
          </a:r>
          <a:r>
            <a:rPr lang="en-US" sz="1200" b="1" dirty="0" smtClean="0"/>
            <a:t>(some selected)</a:t>
          </a:r>
          <a:endParaRPr lang="en-US" sz="2800" dirty="0"/>
        </a:p>
      </dgm:t>
    </dgm:pt>
    <dgm:pt modelId="{AB250C12-3FCB-4FA5-B885-7A107BBD9ED3}" type="parTrans" cxnId="{98A8641F-31B3-43D2-BCDB-AC3006CDB666}">
      <dgm:prSet/>
      <dgm:spPr/>
      <dgm:t>
        <a:bodyPr/>
        <a:lstStyle/>
        <a:p>
          <a:endParaRPr lang="en-US"/>
        </a:p>
      </dgm:t>
    </dgm:pt>
    <dgm:pt modelId="{87F5B555-D485-4B3D-93FD-1416AD05A995}" type="sibTrans" cxnId="{98A8641F-31B3-43D2-BCDB-AC3006CDB666}">
      <dgm:prSet/>
      <dgm:spPr/>
      <dgm:t>
        <a:bodyPr/>
        <a:lstStyle/>
        <a:p>
          <a:endParaRPr lang="en-US"/>
        </a:p>
      </dgm:t>
    </dgm:pt>
    <dgm:pt modelId="{E8199790-7BAB-443B-BADD-D3FBBDC59269}" type="pres">
      <dgm:prSet presAssocID="{D8A52857-F735-431B-A71E-23C12DD653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C0A400-D0ED-4EF1-A27D-A78538B6B289}" type="pres">
      <dgm:prSet presAssocID="{72C7C158-5787-4DD9-B7CC-89945B3F4C36}" presName="parentText" presStyleLbl="node1" presStyleIdx="0" presStyleCnt="1" custLinFactNeighborX="23815" custLinFactNeighborY="-20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A9F42D-CDF5-433B-8BA6-5C854B3919BB}" type="presOf" srcId="{72C7C158-5787-4DD9-B7CC-89945B3F4C36}" destId="{6DC0A400-D0ED-4EF1-A27D-A78538B6B289}" srcOrd="0" destOrd="0" presId="urn:microsoft.com/office/officeart/2005/8/layout/vList2"/>
    <dgm:cxn modelId="{98A8641F-31B3-43D2-BCDB-AC3006CDB666}" srcId="{D8A52857-F735-431B-A71E-23C12DD65380}" destId="{72C7C158-5787-4DD9-B7CC-89945B3F4C36}" srcOrd="0" destOrd="0" parTransId="{AB250C12-3FCB-4FA5-B885-7A107BBD9ED3}" sibTransId="{87F5B555-D485-4B3D-93FD-1416AD05A995}"/>
    <dgm:cxn modelId="{AE6D7D32-3968-45FF-9B2C-41BF27BDCA1A}" type="presOf" srcId="{D8A52857-F735-431B-A71E-23C12DD65380}" destId="{E8199790-7BAB-443B-BADD-D3FBBDC59269}" srcOrd="0" destOrd="0" presId="urn:microsoft.com/office/officeart/2005/8/layout/vList2"/>
    <dgm:cxn modelId="{E9E652C3-24A5-4707-960D-67DD98611229}" type="presParOf" srcId="{E8199790-7BAB-443B-BADD-D3FBBDC59269}" destId="{6DC0A400-D0ED-4EF1-A27D-A78538B6B2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19F5BA-E8E7-44EB-8425-CA8E8B5F42B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A8F59967-EC4A-4360-9458-A8643593D6E8}">
      <dgm:prSet/>
      <dgm:spPr/>
      <dgm:t>
        <a:bodyPr/>
        <a:lstStyle/>
        <a:p>
          <a:pPr rtl="0"/>
          <a:r>
            <a:rPr lang="en-US" smtClean="0"/>
            <a:t>Lateral Earth Pressure </a:t>
          </a:r>
          <a:endParaRPr lang="en-US"/>
        </a:p>
      </dgm:t>
    </dgm:pt>
    <dgm:pt modelId="{C6D0DA7F-1F4D-4C71-9715-A44A68BF27C0}" type="parTrans" cxnId="{4BB67C60-74B3-401C-BFF4-A62B635F5DA2}">
      <dgm:prSet/>
      <dgm:spPr/>
      <dgm:t>
        <a:bodyPr/>
        <a:lstStyle/>
        <a:p>
          <a:endParaRPr lang="en-US"/>
        </a:p>
      </dgm:t>
    </dgm:pt>
    <dgm:pt modelId="{C14C874E-DB65-4CA7-ACE5-6A25B88C0518}" type="sibTrans" cxnId="{4BB67C60-74B3-401C-BFF4-A62B635F5DA2}">
      <dgm:prSet/>
      <dgm:spPr/>
      <dgm:t>
        <a:bodyPr/>
        <a:lstStyle/>
        <a:p>
          <a:endParaRPr lang="en-US"/>
        </a:p>
      </dgm:t>
    </dgm:pt>
    <dgm:pt modelId="{A9965519-C91B-41E0-BA19-083647C5C736}">
      <dgm:prSet/>
      <dgm:spPr/>
      <dgm:t>
        <a:bodyPr/>
        <a:lstStyle/>
        <a:p>
          <a:pPr rtl="0"/>
          <a:r>
            <a:rPr lang="en-US" dirty="0" smtClean="0"/>
            <a:t>Hydrodynamic </a:t>
          </a:r>
          <a:r>
            <a:rPr lang="en-US" smtClean="0"/>
            <a:t>Water Pressure </a:t>
          </a:r>
          <a:endParaRPr lang="en-US" dirty="0"/>
        </a:p>
      </dgm:t>
    </dgm:pt>
    <dgm:pt modelId="{ADCF94C1-28D3-4269-AC3E-05B3B32F3FF2}" type="parTrans" cxnId="{FB442586-C42C-435E-8D4E-460CCF82395C}">
      <dgm:prSet/>
      <dgm:spPr/>
      <dgm:t>
        <a:bodyPr/>
        <a:lstStyle/>
        <a:p>
          <a:endParaRPr lang="en-US"/>
        </a:p>
      </dgm:t>
    </dgm:pt>
    <dgm:pt modelId="{693DF66B-069E-48E9-AC17-9F46B41798CD}" type="sibTrans" cxnId="{FB442586-C42C-435E-8D4E-460CCF82395C}">
      <dgm:prSet/>
      <dgm:spPr/>
      <dgm:t>
        <a:bodyPr/>
        <a:lstStyle/>
        <a:p>
          <a:endParaRPr lang="en-US"/>
        </a:p>
      </dgm:t>
    </dgm:pt>
    <dgm:pt modelId="{37359772-45E1-4875-8F3F-B499CD04AD4B}">
      <dgm:prSet/>
      <dgm:spPr/>
      <dgm:t>
        <a:bodyPr/>
        <a:lstStyle/>
        <a:p>
          <a:pPr rtl="0"/>
          <a:r>
            <a:rPr lang="en-US" dirty="0" smtClean="0"/>
            <a:t>Bearing capacity under seismic condition </a:t>
          </a:r>
          <a:endParaRPr lang="en-US" dirty="0"/>
        </a:p>
      </dgm:t>
    </dgm:pt>
    <dgm:pt modelId="{6D066F3E-C345-4BB4-805E-6D4217C0EF94}" type="parTrans" cxnId="{C7AE264B-40AE-44B9-A897-8575868167D7}">
      <dgm:prSet/>
      <dgm:spPr/>
      <dgm:t>
        <a:bodyPr/>
        <a:lstStyle/>
        <a:p>
          <a:endParaRPr lang="en-US"/>
        </a:p>
      </dgm:t>
    </dgm:pt>
    <dgm:pt modelId="{1EA37881-554B-496A-847F-5AE501B131D0}" type="sibTrans" cxnId="{C7AE264B-40AE-44B9-A897-8575868167D7}">
      <dgm:prSet/>
      <dgm:spPr/>
      <dgm:t>
        <a:bodyPr/>
        <a:lstStyle/>
        <a:p>
          <a:endParaRPr lang="en-US"/>
        </a:p>
      </dgm:t>
    </dgm:pt>
    <dgm:pt modelId="{7F8C1A51-BFE6-49F3-9A16-4624E93CB58E}">
      <dgm:prSet/>
      <dgm:spPr/>
      <dgm:t>
        <a:bodyPr/>
        <a:lstStyle/>
        <a:p>
          <a:pPr rtl="0"/>
          <a:r>
            <a:rPr lang="en-US" dirty="0" smtClean="0"/>
            <a:t>Seismic Design Consideration</a:t>
          </a:r>
          <a:endParaRPr lang="en-US" dirty="0"/>
        </a:p>
      </dgm:t>
    </dgm:pt>
    <dgm:pt modelId="{2F9E61E2-E7B2-49DB-AF14-8750056752E7}" type="parTrans" cxnId="{36B20666-3052-412C-ABC5-DA1D37C42B6D}">
      <dgm:prSet/>
      <dgm:spPr/>
      <dgm:t>
        <a:bodyPr/>
        <a:lstStyle/>
        <a:p>
          <a:endParaRPr lang="en-US"/>
        </a:p>
      </dgm:t>
    </dgm:pt>
    <dgm:pt modelId="{F7FBB0E7-8566-415A-AC91-9780D1C4946D}" type="sibTrans" cxnId="{36B20666-3052-412C-ABC5-DA1D37C42B6D}">
      <dgm:prSet/>
      <dgm:spPr/>
      <dgm:t>
        <a:bodyPr/>
        <a:lstStyle/>
        <a:p>
          <a:endParaRPr lang="en-US"/>
        </a:p>
      </dgm:t>
    </dgm:pt>
    <dgm:pt modelId="{E49B4FD0-0A16-4EBE-8901-43B6DD7B766D}">
      <dgm:prSet/>
      <dgm:spPr/>
      <dgm:t>
        <a:bodyPr/>
        <a:lstStyle/>
        <a:p>
          <a:pPr rtl="0"/>
          <a:r>
            <a:rPr lang="en-US" smtClean="0"/>
            <a:t>Optimization </a:t>
          </a:r>
          <a:endParaRPr lang="en-US"/>
        </a:p>
      </dgm:t>
    </dgm:pt>
    <dgm:pt modelId="{E09ABF1B-73CD-4CF3-908F-693839626AEC}" type="parTrans" cxnId="{FCE488CF-F1BE-411D-8F75-2F517982F984}">
      <dgm:prSet/>
      <dgm:spPr/>
      <dgm:t>
        <a:bodyPr/>
        <a:lstStyle/>
        <a:p>
          <a:endParaRPr lang="en-US"/>
        </a:p>
      </dgm:t>
    </dgm:pt>
    <dgm:pt modelId="{ED7BD8E6-8065-44BF-879C-2D08D4F6B73C}" type="sibTrans" cxnId="{FCE488CF-F1BE-411D-8F75-2F517982F984}">
      <dgm:prSet/>
      <dgm:spPr/>
      <dgm:t>
        <a:bodyPr/>
        <a:lstStyle/>
        <a:p>
          <a:endParaRPr lang="en-US"/>
        </a:p>
      </dgm:t>
    </dgm:pt>
    <dgm:pt modelId="{D399FF6B-C192-485A-A047-C2D768FA5541}">
      <dgm:prSet/>
      <dgm:spPr/>
      <dgm:t>
        <a:bodyPr/>
        <a:lstStyle/>
        <a:p>
          <a:pPr rtl="0"/>
          <a:endParaRPr lang="en-US"/>
        </a:p>
      </dgm:t>
    </dgm:pt>
    <dgm:pt modelId="{C547ECCF-2373-47A8-8B84-B5B494825E6B}" type="parTrans" cxnId="{882C8550-C6A8-4ACB-98A0-86D2F74F564C}">
      <dgm:prSet/>
      <dgm:spPr/>
      <dgm:t>
        <a:bodyPr/>
        <a:lstStyle/>
        <a:p>
          <a:endParaRPr lang="en-US"/>
        </a:p>
      </dgm:t>
    </dgm:pt>
    <dgm:pt modelId="{BE296100-5A7B-4613-88FE-B65C2A546EA5}" type="sibTrans" cxnId="{882C8550-C6A8-4ACB-98A0-86D2F74F564C}">
      <dgm:prSet/>
      <dgm:spPr/>
      <dgm:t>
        <a:bodyPr/>
        <a:lstStyle/>
        <a:p>
          <a:endParaRPr lang="en-US"/>
        </a:p>
      </dgm:t>
    </dgm:pt>
    <dgm:pt modelId="{76F5C0C1-9231-4D31-BD99-DB17E7A2733A}" type="pres">
      <dgm:prSet presAssocID="{CB19F5BA-E8E7-44EB-8425-CA8E8B5F42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F12D0A-393E-435C-924D-5A3C61E08868}" type="pres">
      <dgm:prSet presAssocID="{A8F59967-EC4A-4360-9458-A8643593D6E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0B5FD-DCF9-4CCE-A6BB-C90223196431}" type="pres">
      <dgm:prSet presAssocID="{C14C874E-DB65-4CA7-ACE5-6A25B88C0518}" presName="spacer" presStyleCnt="0"/>
      <dgm:spPr/>
    </dgm:pt>
    <dgm:pt modelId="{1E822D89-B6E1-4438-8785-4816AD92242C}" type="pres">
      <dgm:prSet presAssocID="{A9965519-C91B-41E0-BA19-083647C5C736}" presName="parentText" presStyleLbl="node1" presStyleIdx="1" presStyleCnt="5" custLinFactY="9542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86A87-3056-4743-953F-EBD23CAB50FF}" type="pres">
      <dgm:prSet presAssocID="{693DF66B-069E-48E9-AC17-9F46B41798CD}" presName="spacer" presStyleCnt="0"/>
      <dgm:spPr/>
    </dgm:pt>
    <dgm:pt modelId="{6A19E403-CA70-42EB-8CDF-7918EAEB9335}" type="pres">
      <dgm:prSet presAssocID="{37359772-45E1-4875-8F3F-B499CD04AD4B}" presName="parentText" presStyleLbl="node1" presStyleIdx="2" presStyleCnt="5" custLinFactY="-100000" custLinFactNeighborY="-10897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8A6387-0B79-4427-8499-DC90C4186488}" type="pres">
      <dgm:prSet presAssocID="{1EA37881-554B-496A-847F-5AE501B131D0}" presName="spacer" presStyleCnt="0"/>
      <dgm:spPr/>
    </dgm:pt>
    <dgm:pt modelId="{FA8BC49B-89EC-40FE-A164-F5EAEDC6DD1C}" type="pres">
      <dgm:prSet presAssocID="{7F8C1A51-BFE6-49F3-9A16-4624E93CB58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0E5F94-1501-4C83-8695-86A47BEEBE2C}" type="pres">
      <dgm:prSet presAssocID="{F7FBB0E7-8566-415A-AC91-9780D1C4946D}" presName="spacer" presStyleCnt="0"/>
      <dgm:spPr/>
    </dgm:pt>
    <dgm:pt modelId="{3D4BCDFA-2649-4FDD-A422-CCEFD3C4A240}" type="pres">
      <dgm:prSet presAssocID="{E49B4FD0-0A16-4EBE-8901-43B6DD7B766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BB4DA6-7E21-465D-A441-BFC732424961}" type="pres">
      <dgm:prSet presAssocID="{E49B4FD0-0A16-4EBE-8901-43B6DD7B766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E488CF-F1BE-411D-8F75-2F517982F984}" srcId="{CB19F5BA-E8E7-44EB-8425-CA8E8B5F42BA}" destId="{E49B4FD0-0A16-4EBE-8901-43B6DD7B766D}" srcOrd="4" destOrd="0" parTransId="{E09ABF1B-73CD-4CF3-908F-693839626AEC}" sibTransId="{ED7BD8E6-8065-44BF-879C-2D08D4F6B73C}"/>
    <dgm:cxn modelId="{C6FDC320-8B79-4632-9A30-CDEBF1E29C33}" type="presOf" srcId="{CB19F5BA-E8E7-44EB-8425-CA8E8B5F42BA}" destId="{76F5C0C1-9231-4D31-BD99-DB17E7A2733A}" srcOrd="0" destOrd="0" presId="urn:microsoft.com/office/officeart/2005/8/layout/vList2"/>
    <dgm:cxn modelId="{36B20666-3052-412C-ABC5-DA1D37C42B6D}" srcId="{CB19F5BA-E8E7-44EB-8425-CA8E8B5F42BA}" destId="{7F8C1A51-BFE6-49F3-9A16-4624E93CB58E}" srcOrd="3" destOrd="0" parTransId="{2F9E61E2-E7B2-49DB-AF14-8750056752E7}" sibTransId="{F7FBB0E7-8566-415A-AC91-9780D1C4946D}"/>
    <dgm:cxn modelId="{C7AE264B-40AE-44B9-A897-8575868167D7}" srcId="{CB19F5BA-E8E7-44EB-8425-CA8E8B5F42BA}" destId="{37359772-45E1-4875-8F3F-B499CD04AD4B}" srcOrd="2" destOrd="0" parTransId="{6D066F3E-C345-4BB4-805E-6D4217C0EF94}" sibTransId="{1EA37881-554B-496A-847F-5AE501B131D0}"/>
    <dgm:cxn modelId="{E53C509E-8DC2-4C55-88F5-A1B86603D228}" type="presOf" srcId="{A8F59967-EC4A-4360-9458-A8643593D6E8}" destId="{01F12D0A-393E-435C-924D-5A3C61E08868}" srcOrd="0" destOrd="0" presId="urn:microsoft.com/office/officeart/2005/8/layout/vList2"/>
    <dgm:cxn modelId="{3DC6EC5E-88B4-4AF5-A170-5A33503EE4F2}" type="presOf" srcId="{A9965519-C91B-41E0-BA19-083647C5C736}" destId="{1E822D89-B6E1-4438-8785-4816AD92242C}" srcOrd="0" destOrd="0" presId="urn:microsoft.com/office/officeart/2005/8/layout/vList2"/>
    <dgm:cxn modelId="{81057BF3-E497-4AD4-846D-3FD5E68EE809}" type="presOf" srcId="{E49B4FD0-0A16-4EBE-8901-43B6DD7B766D}" destId="{3D4BCDFA-2649-4FDD-A422-CCEFD3C4A240}" srcOrd="0" destOrd="0" presId="urn:microsoft.com/office/officeart/2005/8/layout/vList2"/>
    <dgm:cxn modelId="{B6CFFFBE-05DB-443A-8979-8AE11C0CFAA2}" type="presOf" srcId="{7F8C1A51-BFE6-49F3-9A16-4624E93CB58E}" destId="{FA8BC49B-89EC-40FE-A164-F5EAEDC6DD1C}" srcOrd="0" destOrd="0" presId="urn:microsoft.com/office/officeart/2005/8/layout/vList2"/>
    <dgm:cxn modelId="{882C8550-C6A8-4ACB-98A0-86D2F74F564C}" srcId="{E49B4FD0-0A16-4EBE-8901-43B6DD7B766D}" destId="{D399FF6B-C192-485A-A047-C2D768FA5541}" srcOrd="0" destOrd="0" parTransId="{C547ECCF-2373-47A8-8B84-B5B494825E6B}" sibTransId="{BE296100-5A7B-4613-88FE-B65C2A546EA5}"/>
    <dgm:cxn modelId="{4BB67C60-74B3-401C-BFF4-A62B635F5DA2}" srcId="{CB19F5BA-E8E7-44EB-8425-CA8E8B5F42BA}" destId="{A8F59967-EC4A-4360-9458-A8643593D6E8}" srcOrd="0" destOrd="0" parTransId="{C6D0DA7F-1F4D-4C71-9715-A44A68BF27C0}" sibTransId="{C14C874E-DB65-4CA7-ACE5-6A25B88C0518}"/>
    <dgm:cxn modelId="{E95ECB75-DAE6-4109-B2BE-3272272C9BC6}" type="presOf" srcId="{D399FF6B-C192-485A-A047-C2D768FA5541}" destId="{38BB4DA6-7E21-465D-A441-BFC732424961}" srcOrd="0" destOrd="0" presId="urn:microsoft.com/office/officeart/2005/8/layout/vList2"/>
    <dgm:cxn modelId="{DFF4679D-A7B7-48F6-A757-D4EC7F52E5BF}" type="presOf" srcId="{37359772-45E1-4875-8F3F-B499CD04AD4B}" destId="{6A19E403-CA70-42EB-8CDF-7918EAEB9335}" srcOrd="0" destOrd="0" presId="urn:microsoft.com/office/officeart/2005/8/layout/vList2"/>
    <dgm:cxn modelId="{FB442586-C42C-435E-8D4E-460CCF82395C}" srcId="{CB19F5BA-E8E7-44EB-8425-CA8E8B5F42BA}" destId="{A9965519-C91B-41E0-BA19-083647C5C736}" srcOrd="1" destOrd="0" parTransId="{ADCF94C1-28D3-4269-AC3E-05B3B32F3FF2}" sibTransId="{693DF66B-069E-48E9-AC17-9F46B41798CD}"/>
    <dgm:cxn modelId="{5DBCA21E-93D6-4E29-A99C-F09E1BC01CA5}" type="presParOf" srcId="{76F5C0C1-9231-4D31-BD99-DB17E7A2733A}" destId="{01F12D0A-393E-435C-924D-5A3C61E08868}" srcOrd="0" destOrd="0" presId="urn:microsoft.com/office/officeart/2005/8/layout/vList2"/>
    <dgm:cxn modelId="{1D335731-9615-431F-9B12-A9762CB912F5}" type="presParOf" srcId="{76F5C0C1-9231-4D31-BD99-DB17E7A2733A}" destId="{AC20B5FD-DCF9-4CCE-A6BB-C90223196431}" srcOrd="1" destOrd="0" presId="urn:microsoft.com/office/officeart/2005/8/layout/vList2"/>
    <dgm:cxn modelId="{34BDB068-5FC6-40BB-97CB-11A5835C3F96}" type="presParOf" srcId="{76F5C0C1-9231-4D31-BD99-DB17E7A2733A}" destId="{1E822D89-B6E1-4438-8785-4816AD92242C}" srcOrd="2" destOrd="0" presId="urn:microsoft.com/office/officeart/2005/8/layout/vList2"/>
    <dgm:cxn modelId="{57D61745-274F-47A6-920C-E0B764A9AA87}" type="presParOf" srcId="{76F5C0C1-9231-4D31-BD99-DB17E7A2733A}" destId="{CCA86A87-3056-4743-953F-EBD23CAB50FF}" srcOrd="3" destOrd="0" presId="urn:microsoft.com/office/officeart/2005/8/layout/vList2"/>
    <dgm:cxn modelId="{A21C6ECC-D88B-42BE-8777-BC78CC0D0C74}" type="presParOf" srcId="{76F5C0C1-9231-4D31-BD99-DB17E7A2733A}" destId="{6A19E403-CA70-42EB-8CDF-7918EAEB9335}" srcOrd="4" destOrd="0" presId="urn:microsoft.com/office/officeart/2005/8/layout/vList2"/>
    <dgm:cxn modelId="{BE0F53EE-B525-4207-B712-9D0D648820BF}" type="presParOf" srcId="{76F5C0C1-9231-4D31-BD99-DB17E7A2733A}" destId="{568A6387-0B79-4427-8499-DC90C4186488}" srcOrd="5" destOrd="0" presId="urn:microsoft.com/office/officeart/2005/8/layout/vList2"/>
    <dgm:cxn modelId="{77B14D40-5EBA-47BF-ADD6-90011534E387}" type="presParOf" srcId="{76F5C0C1-9231-4D31-BD99-DB17E7A2733A}" destId="{FA8BC49B-89EC-40FE-A164-F5EAEDC6DD1C}" srcOrd="6" destOrd="0" presId="urn:microsoft.com/office/officeart/2005/8/layout/vList2"/>
    <dgm:cxn modelId="{3B91A98F-A1A2-4179-88D7-03150560B2C3}" type="presParOf" srcId="{76F5C0C1-9231-4D31-BD99-DB17E7A2733A}" destId="{550E5F94-1501-4C83-8695-86A47BEEBE2C}" srcOrd="7" destOrd="0" presId="urn:microsoft.com/office/officeart/2005/8/layout/vList2"/>
    <dgm:cxn modelId="{058867EB-F4AA-410E-866E-3EEFF793649A}" type="presParOf" srcId="{76F5C0C1-9231-4D31-BD99-DB17E7A2733A}" destId="{3D4BCDFA-2649-4FDD-A422-CCEFD3C4A240}" srcOrd="8" destOrd="0" presId="urn:microsoft.com/office/officeart/2005/8/layout/vList2"/>
    <dgm:cxn modelId="{29110618-0378-49EC-A8CD-EA8C48EF8629}" type="presParOf" srcId="{76F5C0C1-9231-4D31-BD99-DB17E7A2733A}" destId="{38BB4DA6-7E21-465D-A441-BFC732424961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414853-CE9C-4D16-92D3-4FE018C82D71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C1421A9-E2EE-4F0C-A4E3-2AD1474328B7}">
      <dgm:prSet/>
      <dgm:spPr/>
      <dgm:t>
        <a:bodyPr/>
        <a:lstStyle/>
        <a:p>
          <a:pPr rtl="0"/>
          <a:r>
            <a:rPr lang="en-US" dirty="0" smtClean="0"/>
            <a:t>Lateral Earth Pressure In Static Conditions </a:t>
          </a:r>
          <a:endParaRPr lang="en-US" dirty="0"/>
        </a:p>
      </dgm:t>
    </dgm:pt>
    <dgm:pt modelId="{3CB1FF07-33CF-48A2-BC45-38DF2262EC8B}" type="parTrans" cxnId="{8EF14170-1401-4147-A7EF-6E17828B8653}">
      <dgm:prSet/>
      <dgm:spPr/>
      <dgm:t>
        <a:bodyPr/>
        <a:lstStyle/>
        <a:p>
          <a:endParaRPr lang="en-US"/>
        </a:p>
      </dgm:t>
    </dgm:pt>
    <dgm:pt modelId="{3463E858-2B63-4969-BBBB-E9E30939C214}" type="sibTrans" cxnId="{8EF14170-1401-4147-A7EF-6E17828B8653}">
      <dgm:prSet/>
      <dgm:spPr/>
      <dgm:t>
        <a:bodyPr/>
        <a:lstStyle/>
        <a:p>
          <a:endParaRPr lang="en-US"/>
        </a:p>
      </dgm:t>
    </dgm:pt>
    <dgm:pt modelId="{B47428D0-BEB5-476B-97F3-77A755E57821}">
      <dgm:prSet/>
      <dgm:spPr/>
      <dgm:t>
        <a:bodyPr/>
        <a:lstStyle/>
        <a:p>
          <a:pPr rtl="0"/>
          <a:r>
            <a:rPr lang="en-US" dirty="0" smtClean="0"/>
            <a:t>A at Rest </a:t>
          </a:r>
          <a:endParaRPr lang="en-US" dirty="0"/>
        </a:p>
      </dgm:t>
    </dgm:pt>
    <dgm:pt modelId="{3314EFD0-ACE7-4035-A086-A36DDD24A674}" type="parTrans" cxnId="{490ED03F-FFDF-4D8B-92A7-807729E3EA7C}">
      <dgm:prSet/>
      <dgm:spPr/>
      <dgm:t>
        <a:bodyPr/>
        <a:lstStyle/>
        <a:p>
          <a:endParaRPr lang="en-US"/>
        </a:p>
      </dgm:t>
    </dgm:pt>
    <dgm:pt modelId="{3D70B9B6-BC5F-419E-87D6-75C3BFD84DEA}" type="sibTrans" cxnId="{490ED03F-FFDF-4D8B-92A7-807729E3EA7C}">
      <dgm:prSet/>
      <dgm:spPr/>
      <dgm:t>
        <a:bodyPr/>
        <a:lstStyle/>
        <a:p>
          <a:endParaRPr lang="en-US"/>
        </a:p>
      </dgm:t>
    </dgm:pt>
    <dgm:pt modelId="{DCB272A8-B9F4-4E65-9356-6FBFE12A4A32}">
      <dgm:prSet/>
      <dgm:spPr/>
      <dgm:t>
        <a:bodyPr/>
        <a:lstStyle/>
        <a:p>
          <a:pPr rtl="0"/>
          <a:r>
            <a:rPr lang="en-US" smtClean="0"/>
            <a:t>Rankine  Theory </a:t>
          </a:r>
          <a:endParaRPr lang="en-US"/>
        </a:p>
      </dgm:t>
    </dgm:pt>
    <dgm:pt modelId="{B0969E3B-F2A2-4FD9-AA6C-54E6B74D7B28}" type="parTrans" cxnId="{7E5FDDE4-3C23-4730-9F24-37FD24FA383D}">
      <dgm:prSet/>
      <dgm:spPr/>
      <dgm:t>
        <a:bodyPr/>
        <a:lstStyle/>
        <a:p>
          <a:endParaRPr lang="en-US"/>
        </a:p>
      </dgm:t>
    </dgm:pt>
    <dgm:pt modelId="{2E057309-0869-4C1C-8126-73908F30C1C8}" type="sibTrans" cxnId="{7E5FDDE4-3C23-4730-9F24-37FD24FA383D}">
      <dgm:prSet/>
      <dgm:spPr/>
      <dgm:t>
        <a:bodyPr/>
        <a:lstStyle/>
        <a:p>
          <a:endParaRPr lang="en-US"/>
        </a:p>
      </dgm:t>
    </dgm:pt>
    <dgm:pt modelId="{A762FEE8-B02C-4F05-B7BC-F345A2A24719}">
      <dgm:prSet/>
      <dgm:spPr/>
      <dgm:t>
        <a:bodyPr/>
        <a:lstStyle/>
        <a:p>
          <a:pPr rtl="0"/>
          <a:r>
            <a:rPr lang="en-US" smtClean="0"/>
            <a:t>Coulomb Theory</a:t>
          </a:r>
          <a:endParaRPr lang="en-US"/>
        </a:p>
      </dgm:t>
    </dgm:pt>
    <dgm:pt modelId="{DEAE0191-0FDC-4F05-81CA-CD1201511C69}" type="parTrans" cxnId="{4C1815E1-4D57-462E-B319-468A515CA125}">
      <dgm:prSet/>
      <dgm:spPr/>
      <dgm:t>
        <a:bodyPr/>
        <a:lstStyle/>
        <a:p>
          <a:endParaRPr lang="en-US"/>
        </a:p>
      </dgm:t>
    </dgm:pt>
    <dgm:pt modelId="{896A80B5-4301-4FD8-8C5F-A1239A42D2A9}" type="sibTrans" cxnId="{4C1815E1-4D57-462E-B319-468A515CA125}">
      <dgm:prSet/>
      <dgm:spPr/>
      <dgm:t>
        <a:bodyPr/>
        <a:lstStyle/>
        <a:p>
          <a:endParaRPr lang="en-US"/>
        </a:p>
      </dgm:t>
    </dgm:pt>
    <dgm:pt modelId="{D62CC38A-8CB3-4B84-85F8-981D911136E4}">
      <dgm:prSet/>
      <dgm:spPr/>
      <dgm:t>
        <a:bodyPr/>
        <a:lstStyle/>
        <a:p>
          <a:pPr rtl="0"/>
          <a:r>
            <a:rPr lang="en-US" dirty="0" smtClean="0"/>
            <a:t>Lateral Earth Pressure In Seismic Conditions </a:t>
          </a:r>
          <a:endParaRPr lang="en-US" dirty="0"/>
        </a:p>
      </dgm:t>
    </dgm:pt>
    <dgm:pt modelId="{015DE2BE-75C2-48F8-B058-55BCC1A53566}" type="parTrans" cxnId="{CEA4C33E-43E7-4080-A2B1-5C9D40EA9CAC}">
      <dgm:prSet/>
      <dgm:spPr/>
      <dgm:t>
        <a:bodyPr/>
        <a:lstStyle/>
        <a:p>
          <a:endParaRPr lang="en-US"/>
        </a:p>
      </dgm:t>
    </dgm:pt>
    <dgm:pt modelId="{D90E4BC1-1FDF-469D-B444-175DF75A54C8}" type="sibTrans" cxnId="{CEA4C33E-43E7-4080-A2B1-5C9D40EA9CAC}">
      <dgm:prSet/>
      <dgm:spPr/>
      <dgm:t>
        <a:bodyPr/>
        <a:lstStyle/>
        <a:p>
          <a:endParaRPr lang="en-US"/>
        </a:p>
      </dgm:t>
    </dgm:pt>
    <dgm:pt modelId="{0CDDBEFE-FC39-4C4B-80A2-58B6B8D30D74}">
      <dgm:prSet/>
      <dgm:spPr/>
      <dgm:t>
        <a:bodyPr/>
        <a:lstStyle/>
        <a:p>
          <a:pPr rtl="0"/>
          <a:r>
            <a:rPr lang="en-US" dirty="0" smtClean="0"/>
            <a:t>Pseudo Static </a:t>
          </a:r>
          <a:endParaRPr lang="en-US" dirty="0"/>
        </a:p>
      </dgm:t>
    </dgm:pt>
    <dgm:pt modelId="{D00DE50D-34E2-49FF-B602-CD32D1DC4739}" type="parTrans" cxnId="{D3457545-B903-4A8A-A202-133207DEA609}">
      <dgm:prSet/>
      <dgm:spPr/>
      <dgm:t>
        <a:bodyPr/>
        <a:lstStyle/>
        <a:p>
          <a:endParaRPr lang="en-US"/>
        </a:p>
      </dgm:t>
    </dgm:pt>
    <dgm:pt modelId="{08227E72-2AF1-4F53-B452-769710D0A0D4}" type="sibTrans" cxnId="{D3457545-B903-4A8A-A202-133207DEA609}">
      <dgm:prSet/>
      <dgm:spPr/>
      <dgm:t>
        <a:bodyPr/>
        <a:lstStyle/>
        <a:p>
          <a:endParaRPr lang="en-US"/>
        </a:p>
      </dgm:t>
    </dgm:pt>
    <dgm:pt modelId="{8EF233F3-97C8-4B71-A992-2B230D036B77}">
      <dgm:prSet/>
      <dgm:spPr/>
      <dgm:t>
        <a:bodyPr/>
        <a:lstStyle/>
        <a:p>
          <a:pPr rtl="0"/>
          <a:r>
            <a:rPr lang="en-US" dirty="0" smtClean="0"/>
            <a:t>Pseudo Dynamic </a:t>
          </a:r>
          <a:endParaRPr lang="en-US" dirty="0"/>
        </a:p>
      </dgm:t>
    </dgm:pt>
    <dgm:pt modelId="{FE651DD7-4E9D-4DCB-986F-47F90E005A51}" type="parTrans" cxnId="{29498C6B-B5A4-4592-AC7E-F498E33BD5DF}">
      <dgm:prSet/>
      <dgm:spPr/>
      <dgm:t>
        <a:bodyPr/>
        <a:lstStyle/>
        <a:p>
          <a:endParaRPr lang="en-US"/>
        </a:p>
      </dgm:t>
    </dgm:pt>
    <dgm:pt modelId="{550C6FA1-536F-4A6A-B6AC-B5148F6FE9E7}" type="sibTrans" cxnId="{29498C6B-B5A4-4592-AC7E-F498E33BD5DF}">
      <dgm:prSet/>
      <dgm:spPr/>
      <dgm:t>
        <a:bodyPr/>
        <a:lstStyle/>
        <a:p>
          <a:endParaRPr lang="en-US"/>
        </a:p>
      </dgm:t>
    </dgm:pt>
    <dgm:pt modelId="{8A99C5F6-53F3-4A24-8D4E-E2F38F16EDBF}" type="pres">
      <dgm:prSet presAssocID="{44414853-CE9C-4D16-92D3-4FE018C82D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1508BB-67D8-4010-A327-3636F5D3BD4D}" type="pres">
      <dgm:prSet presAssocID="{7C1421A9-E2EE-4F0C-A4E3-2AD1474328B7}" presName="linNode" presStyleCnt="0"/>
      <dgm:spPr/>
    </dgm:pt>
    <dgm:pt modelId="{8505D260-EB68-409B-8F7E-5FAE76E8BABC}" type="pres">
      <dgm:prSet presAssocID="{7C1421A9-E2EE-4F0C-A4E3-2AD1474328B7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DF06C7-685D-4855-9345-9658EF483CDC}" type="pres">
      <dgm:prSet presAssocID="{7C1421A9-E2EE-4F0C-A4E3-2AD1474328B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FDD80-2BA1-486F-B0FC-4DA6C5C030A0}" type="pres">
      <dgm:prSet presAssocID="{3463E858-2B63-4969-BBBB-E9E30939C214}" presName="sp" presStyleCnt="0"/>
      <dgm:spPr/>
    </dgm:pt>
    <dgm:pt modelId="{F6258A8C-0BD8-4D08-AE23-9AFD67A8DED0}" type="pres">
      <dgm:prSet presAssocID="{D62CC38A-8CB3-4B84-85F8-981D911136E4}" presName="linNode" presStyleCnt="0"/>
      <dgm:spPr/>
    </dgm:pt>
    <dgm:pt modelId="{E79D6483-C357-45A7-BBDA-D7C3339E740D}" type="pres">
      <dgm:prSet presAssocID="{D62CC38A-8CB3-4B84-85F8-981D911136E4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DA937-F348-416B-836A-5F49168A576C}" type="pres">
      <dgm:prSet presAssocID="{D62CC38A-8CB3-4B84-85F8-981D911136E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C9ED31-E78A-41DA-9E73-D7130103244E}" type="presOf" srcId="{8EF233F3-97C8-4B71-A992-2B230D036B77}" destId="{D64DA937-F348-416B-836A-5F49168A576C}" srcOrd="0" destOrd="1" presId="urn:microsoft.com/office/officeart/2005/8/layout/vList5"/>
    <dgm:cxn modelId="{AB025B5E-BF8B-45C8-8953-90F24DD73C45}" type="presOf" srcId="{B47428D0-BEB5-476B-97F3-77A755E57821}" destId="{31DF06C7-685D-4855-9345-9658EF483CDC}" srcOrd="0" destOrd="0" presId="urn:microsoft.com/office/officeart/2005/8/layout/vList5"/>
    <dgm:cxn modelId="{D3457545-B903-4A8A-A202-133207DEA609}" srcId="{D62CC38A-8CB3-4B84-85F8-981D911136E4}" destId="{0CDDBEFE-FC39-4C4B-80A2-58B6B8D30D74}" srcOrd="0" destOrd="0" parTransId="{D00DE50D-34E2-49FF-B602-CD32D1DC4739}" sibTransId="{08227E72-2AF1-4F53-B452-769710D0A0D4}"/>
    <dgm:cxn modelId="{4C1815E1-4D57-462E-B319-468A515CA125}" srcId="{7C1421A9-E2EE-4F0C-A4E3-2AD1474328B7}" destId="{A762FEE8-B02C-4F05-B7BC-F345A2A24719}" srcOrd="2" destOrd="0" parTransId="{DEAE0191-0FDC-4F05-81CA-CD1201511C69}" sibTransId="{896A80B5-4301-4FD8-8C5F-A1239A42D2A9}"/>
    <dgm:cxn modelId="{C22C9D13-EFAA-4467-AF5F-C6D6A3F5037A}" type="presOf" srcId="{44414853-CE9C-4D16-92D3-4FE018C82D71}" destId="{8A99C5F6-53F3-4A24-8D4E-E2F38F16EDBF}" srcOrd="0" destOrd="0" presId="urn:microsoft.com/office/officeart/2005/8/layout/vList5"/>
    <dgm:cxn modelId="{1FF95CED-E3FB-41B1-8A76-E53D43C7546F}" type="presOf" srcId="{DCB272A8-B9F4-4E65-9356-6FBFE12A4A32}" destId="{31DF06C7-685D-4855-9345-9658EF483CDC}" srcOrd="0" destOrd="1" presId="urn:microsoft.com/office/officeart/2005/8/layout/vList5"/>
    <dgm:cxn modelId="{B23C1C31-E523-488A-A6AB-8E25FBE4F4FD}" type="presOf" srcId="{D62CC38A-8CB3-4B84-85F8-981D911136E4}" destId="{E79D6483-C357-45A7-BBDA-D7C3339E740D}" srcOrd="0" destOrd="0" presId="urn:microsoft.com/office/officeart/2005/8/layout/vList5"/>
    <dgm:cxn modelId="{8EF14170-1401-4147-A7EF-6E17828B8653}" srcId="{44414853-CE9C-4D16-92D3-4FE018C82D71}" destId="{7C1421A9-E2EE-4F0C-A4E3-2AD1474328B7}" srcOrd="0" destOrd="0" parTransId="{3CB1FF07-33CF-48A2-BC45-38DF2262EC8B}" sibTransId="{3463E858-2B63-4969-BBBB-E9E30939C214}"/>
    <dgm:cxn modelId="{7E5FDDE4-3C23-4730-9F24-37FD24FA383D}" srcId="{7C1421A9-E2EE-4F0C-A4E3-2AD1474328B7}" destId="{DCB272A8-B9F4-4E65-9356-6FBFE12A4A32}" srcOrd="1" destOrd="0" parTransId="{B0969E3B-F2A2-4FD9-AA6C-54E6B74D7B28}" sibTransId="{2E057309-0869-4C1C-8126-73908F30C1C8}"/>
    <dgm:cxn modelId="{E27C4656-FE1E-450C-BC09-97BE69F2D97D}" type="presOf" srcId="{7C1421A9-E2EE-4F0C-A4E3-2AD1474328B7}" destId="{8505D260-EB68-409B-8F7E-5FAE76E8BABC}" srcOrd="0" destOrd="0" presId="urn:microsoft.com/office/officeart/2005/8/layout/vList5"/>
    <dgm:cxn modelId="{490ED03F-FFDF-4D8B-92A7-807729E3EA7C}" srcId="{7C1421A9-E2EE-4F0C-A4E3-2AD1474328B7}" destId="{B47428D0-BEB5-476B-97F3-77A755E57821}" srcOrd="0" destOrd="0" parTransId="{3314EFD0-ACE7-4035-A086-A36DDD24A674}" sibTransId="{3D70B9B6-BC5F-419E-87D6-75C3BFD84DEA}"/>
    <dgm:cxn modelId="{29498C6B-B5A4-4592-AC7E-F498E33BD5DF}" srcId="{D62CC38A-8CB3-4B84-85F8-981D911136E4}" destId="{8EF233F3-97C8-4B71-A992-2B230D036B77}" srcOrd="1" destOrd="0" parTransId="{FE651DD7-4E9D-4DCB-986F-47F90E005A51}" sibTransId="{550C6FA1-536F-4A6A-B6AC-B5148F6FE9E7}"/>
    <dgm:cxn modelId="{D9ED0327-B427-458A-8AF3-598EBE6F3466}" type="presOf" srcId="{0CDDBEFE-FC39-4C4B-80A2-58B6B8D30D74}" destId="{D64DA937-F348-416B-836A-5F49168A576C}" srcOrd="0" destOrd="0" presId="urn:microsoft.com/office/officeart/2005/8/layout/vList5"/>
    <dgm:cxn modelId="{E218F7E4-2B8F-4CD2-AE20-56FF93240169}" type="presOf" srcId="{A762FEE8-B02C-4F05-B7BC-F345A2A24719}" destId="{31DF06C7-685D-4855-9345-9658EF483CDC}" srcOrd="0" destOrd="2" presId="urn:microsoft.com/office/officeart/2005/8/layout/vList5"/>
    <dgm:cxn modelId="{CEA4C33E-43E7-4080-A2B1-5C9D40EA9CAC}" srcId="{44414853-CE9C-4D16-92D3-4FE018C82D71}" destId="{D62CC38A-8CB3-4B84-85F8-981D911136E4}" srcOrd="1" destOrd="0" parTransId="{015DE2BE-75C2-48F8-B058-55BCC1A53566}" sibTransId="{D90E4BC1-1FDF-469D-B444-175DF75A54C8}"/>
    <dgm:cxn modelId="{F3C052BE-9F43-45A9-B2B0-399934EA08D0}" type="presParOf" srcId="{8A99C5F6-53F3-4A24-8D4E-E2F38F16EDBF}" destId="{DB1508BB-67D8-4010-A327-3636F5D3BD4D}" srcOrd="0" destOrd="0" presId="urn:microsoft.com/office/officeart/2005/8/layout/vList5"/>
    <dgm:cxn modelId="{3E0638FE-0B9A-419E-804A-4D40A890A50D}" type="presParOf" srcId="{DB1508BB-67D8-4010-A327-3636F5D3BD4D}" destId="{8505D260-EB68-409B-8F7E-5FAE76E8BABC}" srcOrd="0" destOrd="0" presId="urn:microsoft.com/office/officeart/2005/8/layout/vList5"/>
    <dgm:cxn modelId="{ACD1F3BE-D714-45E1-8468-A95746C458DA}" type="presParOf" srcId="{DB1508BB-67D8-4010-A327-3636F5D3BD4D}" destId="{31DF06C7-685D-4855-9345-9658EF483CDC}" srcOrd="1" destOrd="0" presId="urn:microsoft.com/office/officeart/2005/8/layout/vList5"/>
    <dgm:cxn modelId="{FE7400FD-7133-485D-9625-DD752390D6C4}" type="presParOf" srcId="{8A99C5F6-53F3-4A24-8D4E-E2F38F16EDBF}" destId="{FD9FDD80-2BA1-486F-B0FC-4DA6C5C030A0}" srcOrd="1" destOrd="0" presId="urn:microsoft.com/office/officeart/2005/8/layout/vList5"/>
    <dgm:cxn modelId="{65662F78-57BB-44A6-9B90-45C1B4CA35FD}" type="presParOf" srcId="{8A99C5F6-53F3-4A24-8D4E-E2F38F16EDBF}" destId="{F6258A8C-0BD8-4D08-AE23-9AFD67A8DED0}" srcOrd="2" destOrd="0" presId="urn:microsoft.com/office/officeart/2005/8/layout/vList5"/>
    <dgm:cxn modelId="{0C29A1C3-893E-4856-9F07-01ED3A77E00B}" type="presParOf" srcId="{F6258A8C-0BD8-4D08-AE23-9AFD67A8DED0}" destId="{E79D6483-C357-45A7-BBDA-D7C3339E740D}" srcOrd="0" destOrd="0" presId="urn:microsoft.com/office/officeart/2005/8/layout/vList5"/>
    <dgm:cxn modelId="{6B6C40EA-E1FE-401B-9F50-ACD84553A914}" type="presParOf" srcId="{F6258A8C-0BD8-4D08-AE23-9AFD67A8DED0}" destId="{D64DA937-F348-416B-836A-5F49168A576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CEE9E-ECC5-438F-B0BD-BFA2096CA2B7}">
      <dsp:nvSpPr>
        <dsp:cNvPr id="0" name=""/>
        <dsp:cNvSpPr/>
      </dsp:nvSpPr>
      <dsp:spPr>
        <a:xfrm>
          <a:off x="0" y="2384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Introduction</a:t>
          </a:r>
          <a:endParaRPr lang="en-US" sz="4800" kern="1200" dirty="0"/>
        </a:p>
      </dsp:txBody>
      <dsp:txXfrm>
        <a:off x="56201" y="80044"/>
        <a:ext cx="9984098" cy="1038877"/>
      </dsp:txXfrm>
    </dsp:sp>
    <dsp:sp modelId="{3F051D49-CAF0-4639-B6FF-17C589768DD2}">
      <dsp:nvSpPr>
        <dsp:cNvPr id="0" name=""/>
        <dsp:cNvSpPr/>
      </dsp:nvSpPr>
      <dsp:spPr>
        <a:xfrm>
          <a:off x="0" y="131336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The proposed Software</a:t>
          </a:r>
          <a:endParaRPr lang="en-US" sz="4800" kern="1200" dirty="0"/>
        </a:p>
      </dsp:txBody>
      <dsp:txXfrm>
        <a:off x="56201" y="1369564"/>
        <a:ext cx="9984098" cy="1038877"/>
      </dsp:txXfrm>
    </dsp:sp>
    <dsp:sp modelId="{9443CA2F-64C3-4688-89CD-67BA12FFFC89}">
      <dsp:nvSpPr>
        <dsp:cNvPr id="0" name=""/>
        <dsp:cNvSpPr/>
      </dsp:nvSpPr>
      <dsp:spPr>
        <a:xfrm>
          <a:off x="0" y="260288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Theories used in the software</a:t>
          </a:r>
          <a:endParaRPr lang="en-US" sz="4800" kern="1200" dirty="0"/>
        </a:p>
      </dsp:txBody>
      <dsp:txXfrm>
        <a:off x="56201" y="2659084"/>
        <a:ext cx="9984098" cy="10388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CEE9E-ECC5-438F-B0BD-BFA2096CA2B7}">
      <dsp:nvSpPr>
        <dsp:cNvPr id="0" name=""/>
        <dsp:cNvSpPr/>
      </dsp:nvSpPr>
      <dsp:spPr>
        <a:xfrm>
          <a:off x="0" y="2384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Introduction</a:t>
          </a:r>
          <a:endParaRPr lang="en-US" sz="4800" kern="1200" dirty="0"/>
        </a:p>
      </dsp:txBody>
      <dsp:txXfrm>
        <a:off x="56201" y="80044"/>
        <a:ext cx="9984098" cy="1038877"/>
      </dsp:txXfrm>
    </dsp:sp>
    <dsp:sp modelId="{3F051D49-CAF0-4639-B6FF-17C589768DD2}">
      <dsp:nvSpPr>
        <dsp:cNvPr id="0" name=""/>
        <dsp:cNvSpPr/>
      </dsp:nvSpPr>
      <dsp:spPr>
        <a:xfrm>
          <a:off x="0" y="131336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WoD Software</a:t>
          </a:r>
          <a:endParaRPr lang="en-US" sz="4800" kern="1200" dirty="0"/>
        </a:p>
      </dsp:txBody>
      <dsp:txXfrm>
        <a:off x="56201" y="1369564"/>
        <a:ext cx="9984098" cy="1038877"/>
      </dsp:txXfrm>
    </dsp:sp>
    <dsp:sp modelId="{61B57B13-47D7-46E9-8085-F6A6CEA8E397}">
      <dsp:nvSpPr>
        <dsp:cNvPr id="0" name=""/>
        <dsp:cNvSpPr/>
      </dsp:nvSpPr>
      <dsp:spPr>
        <a:xfrm>
          <a:off x="0" y="2602883"/>
          <a:ext cx="10096500" cy="1151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Practical Example </a:t>
          </a:r>
          <a:endParaRPr lang="en-US" sz="4800" kern="1200" dirty="0"/>
        </a:p>
      </dsp:txBody>
      <dsp:txXfrm>
        <a:off x="56201" y="2659084"/>
        <a:ext cx="9984098" cy="1038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96AFD5-F395-4729-A580-5E0ED4EFF0E5}">
      <dsp:nvSpPr>
        <dsp:cNvPr id="0" name=""/>
        <dsp:cNvSpPr/>
      </dsp:nvSpPr>
      <dsp:spPr>
        <a:xfrm>
          <a:off x="205544" y="110112"/>
          <a:ext cx="8778240" cy="3566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5760" tIns="182880" rIns="274320" bIns="182880" numCol="1" spcCol="1270" anchor="ctr" anchorCtr="0">
          <a:noAutofit/>
          <a:scene3d>
            <a:camera prst="orthographicFront"/>
            <a:lightRig rig="soft" dir="t">
              <a:rot lat="0" lon="0" rev="15600000"/>
            </a:lightRig>
          </a:scene3d>
          <a:sp3d extrusionH="57150" prstMaterial="softEdge">
            <a:bevelT w="25400" h="38100"/>
          </a:sp3d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0" kern="1200" cap="none" spc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  <a:t>Introduction</a:t>
          </a:r>
          <a:r>
            <a:rPr lang="en-US" sz="6500" b="0" kern="1200" cap="none" spc="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  <a:t/>
          </a:r>
          <a:br>
            <a:rPr lang="en-US" sz="6500" b="0" kern="1200" cap="none" spc="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rPr>
          </a:br>
          <a:endParaRPr lang="en-US" sz="6500" b="0" kern="1200" cap="none" spc="0" dirty="0">
            <a:ln w="0"/>
            <a:gradFill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/>
            </a:gradFill>
            <a:effectLst>
              <a:reflection blurRad="6350" stA="53000" endA="300" endPos="35500" dir="5400000" sy="-90000" algn="bl" rotWithShape="0"/>
            </a:effectLst>
          </a:endParaRPr>
        </a:p>
      </dsp:txBody>
      <dsp:txXfrm>
        <a:off x="379629" y="284197"/>
        <a:ext cx="8430070" cy="32179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C2751-278C-4682-9C3F-0FF7B4FCFAE7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86890-466E-41CD-A28A-B1EBDF22C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94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F0845-D09E-4AF9-9623-EA7EA0297EF3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CD11A-EED3-40CE-98A3-28FEE8486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60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6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25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8DC83-4358-4069-9A04-36F684952B41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0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5BB5-8E37-492B-8843-1477E0364CB8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4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91661"/>
            <a:ext cx="2628900" cy="49090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91661"/>
            <a:ext cx="7734300" cy="49090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7E38-DB3A-4089-B386-FFD9F1943ECB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57356-1F59-4D89-9F54-28C9F76813D7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4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738"/>
            <a:ext cx="10515600" cy="2862262"/>
          </a:xfrm>
        </p:spPr>
        <p:txBody>
          <a:bodyPr anchor="b"/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8F21-3C02-407D-A180-361657C962A9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7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4892040" cy="4351338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524" y="1825625"/>
            <a:ext cx="4892040" cy="4351338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FB26-DB44-4B23-8E2C-73FCFB6E6A5C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3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508" y="639150"/>
            <a:ext cx="1006228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508" y="1793873"/>
            <a:ext cx="489204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508" y="2498723"/>
            <a:ext cx="4892040" cy="310197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753" y="1793873"/>
            <a:ext cx="489204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6753" y="2498723"/>
            <a:ext cx="4892040" cy="3101977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A1B2-E24B-4D01-B1F3-1C91DA614AC9}" type="datetime1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B829-4D67-4482-B952-BBD9DCA0A419}" type="datetime1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90D-3D92-40C3-8F0D-2F9DF871B3E2}" type="datetime1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0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987425"/>
            <a:ext cx="5753100" cy="4613275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20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Click to edit Master text styles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9B2D1F"/>
              </a:buClr>
              <a:buSzPct val="7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E9E5DC"/>
                </a:solidFill>
                <a:effectLst/>
                <a:uLnTx/>
                <a:uFillTx/>
                <a:latin typeface="+mn-lt"/>
              </a:rPr>
              <a:t>Fifth level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54249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35C0-D298-4C67-8022-2A6AB1B2BA62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2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00600" y="987425"/>
            <a:ext cx="5753100" cy="4613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54249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8098-106E-436A-B7C8-8017C782259C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7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39793"/>
            <a:ext cx="10096500" cy="1150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096500" cy="3778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3619435-DEBC-444A-913E-FBD2C4CF0E59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E5B29C50-D6F1-4DB6-9B68-F4CD3996E9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8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sz="4000" b="1" kern="1200" cap="none" spc="0">
          <a:ln w="12700" cmpd="sng">
            <a:noFill/>
            <a:prstDash val="solid"/>
          </a:ln>
          <a:solidFill>
            <a:schemeClr val="accent4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288" userDrawn="1">
          <p15:clr>
            <a:srgbClr val="F26B43"/>
          </p15:clr>
        </p15:guide>
        <p15:guide id="3" pos="6648" userDrawn="1">
          <p15:clr>
            <a:srgbClr val="F26B43"/>
          </p15:clr>
        </p15:guide>
        <p15:guide id="4" orient="horz" pos="3528" userDrawn="1">
          <p15:clr>
            <a:srgbClr val="F26B43"/>
          </p15:clr>
        </p15:guide>
        <p15:guide id="5" orient="horz" pos="1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6.pn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12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4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4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4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84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97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4258" y="2615184"/>
            <a:ext cx="9144000" cy="2002536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An-Najah National University</a:t>
            </a:r>
            <a:br>
              <a:rPr lang="en-US" sz="3100" dirty="0" smtClean="0"/>
            </a:br>
            <a:r>
              <a:rPr lang="en-US" sz="3100" dirty="0" smtClean="0"/>
              <a:t>Faculty of Engineering </a:t>
            </a:r>
            <a:br>
              <a:rPr lang="en-US" sz="3100" dirty="0" smtClean="0"/>
            </a:br>
            <a:r>
              <a:rPr lang="en-US" sz="3100" dirty="0" smtClean="0"/>
              <a:t>Civil Engineering Department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9136" y="4397566"/>
            <a:ext cx="9144000" cy="1765490"/>
          </a:xfrm>
        </p:spPr>
        <p:txBody>
          <a:bodyPr>
            <a:normAutofit fontScale="92500" lnSpcReduction="10000"/>
          </a:bodyPr>
          <a:lstStyle/>
          <a:p>
            <a:r>
              <a:rPr lang="en-US" sz="2800" i="1" dirty="0" smtClean="0"/>
              <a:t>“Software </a:t>
            </a:r>
            <a:r>
              <a:rPr lang="en-US" sz="2800" i="1" dirty="0"/>
              <a:t>for Retaining Walls </a:t>
            </a:r>
            <a:r>
              <a:rPr lang="en-US" sz="2800" i="1" dirty="0" smtClean="0"/>
              <a:t>Design”</a:t>
            </a:r>
          </a:p>
          <a:p>
            <a:endParaRPr lang="en-US" sz="2000" i="1" dirty="0" smtClean="0"/>
          </a:p>
          <a:p>
            <a:r>
              <a:rPr lang="en-US" sz="2000" b="1" i="1" dirty="0" smtClean="0"/>
              <a:t>By: </a:t>
            </a:r>
            <a:r>
              <a:rPr lang="en-US" sz="2000" b="1" i="1" dirty="0"/>
              <a:t>Azzam Allam Naji Alrandi</a:t>
            </a:r>
            <a:endParaRPr lang="en-US" sz="2000" dirty="0"/>
          </a:p>
          <a:p>
            <a:r>
              <a:rPr lang="en-US" sz="2000" b="1" i="1" dirty="0"/>
              <a:t>Supervised </a:t>
            </a:r>
            <a:r>
              <a:rPr lang="en-US" sz="2000" b="1" i="1" dirty="0" smtClean="0"/>
              <a:t>by: </a:t>
            </a:r>
            <a:r>
              <a:rPr lang="en-US" sz="2000" b="1" i="1" dirty="0"/>
              <a:t>Dr. Mahmoud </a:t>
            </a:r>
            <a:r>
              <a:rPr lang="en-US" sz="2000" b="1" i="1" dirty="0" smtClean="0"/>
              <a:t>Dwaikat</a:t>
            </a:r>
          </a:p>
          <a:p>
            <a:r>
              <a:rPr lang="en-US" sz="2000" b="1" dirty="0"/>
              <a:t>2014/2013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204" y="712984"/>
            <a:ext cx="1724108" cy="17091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088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Cantilever Retaining Walls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143" y="1692728"/>
            <a:ext cx="5872592" cy="4351338"/>
          </a:xfrm>
        </p:spPr>
        <p:txBody>
          <a:bodyPr/>
          <a:lstStyle/>
          <a:p>
            <a:pPr marL="0" lvl="0" indent="0">
              <a:buNone/>
            </a:pPr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lvl="0"/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They are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made of reinforced concrete that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consists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of a thin stem and a base slab</a:t>
            </a: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lv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lvl="0" indent="0">
              <a:buNone/>
            </a:pPr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This type of wall is economical to a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height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of about 8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735" y="1567543"/>
            <a:ext cx="5654381" cy="3951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95234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2785" y="1415846"/>
            <a:ext cx="1105145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Methodology </a:t>
            </a:r>
          </a:p>
          <a:p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CSS, each solution candidate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containing a number of decision variables (i.e.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={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}) is considered as a charged particle.</a:t>
            </a: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charged particle is affected by the electrical fields of the other agents. The quantity of the resultant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,and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quality of the movement is determined using the Newtonian mechanics laws.</a:t>
            </a: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seems that an agent with good results must exert a stronger force than the bad ones, so the amount of the charge will be defined considering the objective function value, fit (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8169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3456" y="1055007"/>
            <a:ext cx="110514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CSS considers a number of Charged Particles (CP). Each CP has a magnitude of charge (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qi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and as a result creates an electrical field around its space.</a:t>
            </a: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magnitude of the charge is defined considering the quality of its solution, as follows: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020" y="3037264"/>
            <a:ext cx="7051825" cy="524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299883" y="4434320"/>
            <a:ext cx="9021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separation distance 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rij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between two charged particles is defined as follows: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846" y="4933167"/>
            <a:ext cx="7477420" cy="672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48873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3456" y="1055007"/>
            <a:ext cx="11051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lvl="0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initial positions of CPs are determined randomly in the search space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9883" y="4434320"/>
            <a:ext cx="902109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All good CPs can attract bad CPs and only some of bad agents attract good agents, considering following </a:t>
            </a:r>
          </a:p>
          <a:p>
            <a:pPr lvl="0">
              <a:spcAft>
                <a:spcPts val="1200"/>
              </a:spcAft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005" y="1872240"/>
            <a:ext cx="7399980" cy="497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383456" y="3103043"/>
            <a:ext cx="6603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initial velocities of charged particles are zero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95" y="3564708"/>
            <a:ext cx="7828472" cy="452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4447" y="5466735"/>
            <a:ext cx="6767220" cy="636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6666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884" y="1403060"/>
            <a:ext cx="973393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If a bad CP attracts a good CP, the exploration is provided. When a CP moves toward a good agent it improve its performance. 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Moving a good CP toward a bad one may cause losing the previous good solution or at least increasing the computational cost to find a good solution.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marR="0">
              <a:spcBef>
                <a:spcPts val="0"/>
              </a:spcBef>
              <a:spcAft>
                <a:spcPts val="1200"/>
              </a:spcAft>
            </a:pPr>
            <a:r>
              <a:rPr lang="en-US" sz="1600" dirty="0">
                <a:latin typeface="Times" panose="02020603050405020304" pitchFamily="18" charset="0"/>
                <a:ea typeface="MS Mincho" panose="02020609040205080304" pitchFamily="49" charset="-128"/>
              </a:rPr>
              <a:t> </a:t>
            </a:r>
            <a:endParaRPr lang="en-US" dirty="0"/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To resolve this problem, a memory, which saves the best-so-far solution, can be considered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29" y="5048664"/>
            <a:ext cx="7906853" cy="1133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09404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9883" y="1264560"/>
            <a:ext cx="9866671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The value of the resultant electrical force acting on a CP is determined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from</a:t>
            </a:r>
          </a:p>
          <a:p>
            <a:pPr lvl="0">
              <a:spcAft>
                <a:spcPts val="1200"/>
              </a:spcAft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the aforementioned equation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285" y="1819150"/>
            <a:ext cx="6536130" cy="80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299883" y="3282815"/>
            <a:ext cx="8195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The new position and velocity of each CP is determined considering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871" y="3959205"/>
            <a:ext cx="5959200" cy="86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3094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97" y="1408479"/>
            <a:ext cx="6201355" cy="902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465357" y="2395544"/>
            <a:ext cx="12221496" cy="336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Where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       ka 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is the acceleration coefficient;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       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k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v is the velocity coefficient to control the influence of the previous velocity;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       rand 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j 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1 and rand 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j 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2 are two random numbers uniformly distributed in the range of (0,1).   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       Here, 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 j 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is the mass of the 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j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 CP which is equal to </a:t>
            </a:r>
            <a:r>
              <a:rPr lang="en-US" sz="2000" i="1" dirty="0" err="1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qj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              Δ</a:t>
            </a:r>
            <a:r>
              <a:rPr lang="en-US" sz="20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 </a:t>
            </a:r>
            <a:r>
              <a:rPr lang="en-US" sz="2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is the time step and is set to unity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24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476" y="1533833"/>
            <a:ext cx="10567517" cy="227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ka is a control parameter of the exploitation. Therefore, choosing an incremental function can improve the performance of the algorithm.</a:t>
            </a:r>
          </a:p>
          <a:p>
            <a:pPr marL="228600" marR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 </a:t>
            </a:r>
          </a:p>
          <a:p>
            <a:pPr marL="342900" marR="0" lvl="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 The velocity coefficient kv controls the exploration process and therefore a decreasing function can be selected.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45476" y="4394763"/>
            <a:ext cx="3916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Thus,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k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v and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ka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</a:rPr>
              <a:t>are defined as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023" y="5078955"/>
            <a:ext cx="8546387" cy="538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5998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43947"/>
            <a:ext cx="12192000" cy="685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14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/>
              <a:t>Validation of CSS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623755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 fifteen benchmark functions, comparison with another well-known algorithm, and numerical examples, were all used to test this algorithm and it shows perfect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 to 2012 the same authors published studies about using this algorithm in many Engineering problems, such as Trusses, Hydraulic composite open channels, tension/compression springs design, Welded beams design, Gravity retaining walls, Design of an I-shaped beam, Design of a reinforced concrete beam, and design of a Tubular column.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45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Css In the proposed software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623755" cy="4351338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CSS will be used to optimum the seismic design of gravity retaining walls, which may be expressed as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834" y="2642339"/>
            <a:ext cx="6313055" cy="2480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96" y="2728586"/>
            <a:ext cx="5029636" cy="1420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6" y="4455036"/>
            <a:ext cx="5029636" cy="1335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36474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Counterfort Retaining Walls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143" y="1611086"/>
            <a:ext cx="5872592" cy="4351338"/>
          </a:xfrm>
        </p:spPr>
        <p:txBody>
          <a:bodyPr/>
          <a:lstStyle/>
          <a:p>
            <a:pPr marL="0" lvl="0" indent="0">
              <a:buNone/>
            </a:pPr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lvl="0"/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They are similar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to cantilever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walls</a:t>
            </a:r>
          </a:p>
          <a:p>
            <a:pPr lvl="0"/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T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hey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have thin vertical concrete slabs known as counterforts that tie the wall and the base slab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together</a:t>
            </a:r>
          </a:p>
          <a:p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The purpose of the counterforts is to reduce the shear and the bending moments and to use it for great height.</a:t>
            </a: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792" y="1611086"/>
            <a:ext cx="5263494" cy="40930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3747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Css In the proposed software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63509"/>
            <a:ext cx="106237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truly much efforts have been done, I was able to modify the algorithm procedures to specified specific dimensions that wanted to be optimized and keep choice for the user to choose some fixed ones.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484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sz="2000" b="0" dirty="0" smtClean="0">
                <a:solidFill>
                  <a:srgbClr val="0070C0"/>
                </a:solidFill>
              </a:rPr>
              <a:t>(</a:t>
            </a:r>
            <a:r>
              <a:rPr lang="en-US" sz="1800" dirty="0" smtClean="0">
                <a:solidFill>
                  <a:srgbClr val="0070C0"/>
                </a:solidFill>
                <a:effectLst/>
              </a:rPr>
              <a:t>Kang</a:t>
            </a:r>
            <a:r>
              <a:rPr lang="ar-SA" sz="1800" dirty="0" smtClean="0">
                <a:solidFill>
                  <a:srgbClr val="0070C0"/>
                </a:solidFill>
                <a:effectLst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effectLst/>
              </a:rPr>
              <a:t>&amp;</a:t>
            </a:r>
            <a:r>
              <a:rPr lang="ar-SA" sz="1800" dirty="0" smtClean="0">
                <a:solidFill>
                  <a:srgbClr val="0070C0"/>
                </a:solidFill>
                <a:effectLst/>
              </a:rPr>
              <a:t> </a:t>
            </a:r>
            <a:r>
              <a:rPr lang="en-US" sz="1800" dirty="0">
                <a:solidFill>
                  <a:srgbClr val="0070C0"/>
                </a:solidFill>
                <a:effectLst/>
              </a:rPr>
              <a:t>Zong</a:t>
            </a:r>
            <a:r>
              <a:rPr lang="ar-SA" sz="1800" dirty="0">
                <a:solidFill>
                  <a:srgbClr val="0070C0"/>
                </a:solidFill>
                <a:effectLst/>
              </a:rPr>
              <a:t>، </a:t>
            </a:r>
            <a:r>
              <a:rPr lang="en-US" sz="1800" dirty="0">
                <a:solidFill>
                  <a:srgbClr val="0070C0"/>
                </a:solidFill>
                <a:effectLst/>
              </a:rPr>
              <a:t>September 2004)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" y="1304515"/>
            <a:ext cx="9684774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conceptualized using the musical process of searching for a perfect state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harmony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061" y="1814052"/>
            <a:ext cx="7895300" cy="459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366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" y="1304515"/>
            <a:ext cx="836725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Musical performances seek to find pleasing harmony (a perfect state) as determined by an aesthetic standard, just as the optimization process seeks to find a global solution (a perfect state) as determined by an objective </a:t>
            </a:r>
            <a:r>
              <a:rPr lang="en-US" dirty="0" smtClean="0"/>
              <a:t>function</a:t>
            </a:r>
          </a:p>
          <a:p>
            <a:endParaRPr lang="en-US" dirty="0"/>
          </a:p>
          <a:p>
            <a:r>
              <a:rPr lang="en-US" dirty="0"/>
              <a:t>The HS meta-heuristic algorithm was derived based on natural musical performance processes that occur when a musician searches for a better state of harmony, such as during jazz improvisation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937" y="1776464"/>
            <a:ext cx="3909706" cy="326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15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" y="1304515"/>
            <a:ext cx="836725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Bare essential keys to Harmony - The Manifesto. Example 4. C G Am 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45277" y="1730252"/>
            <a:ext cx="6695074" cy="37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00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" y="1304515"/>
            <a:ext cx="8367252" cy="4771820"/>
          </a:xfrm>
        </p:spPr>
        <p:txBody>
          <a:bodyPr>
            <a:normAutofit/>
          </a:bodyPr>
          <a:lstStyle/>
          <a:p>
            <a:r>
              <a:rPr lang="en-US" dirty="0"/>
              <a:t>The optimization procedure of the HS meta-heuristic algorithm, which consists of Steps as follows </a:t>
            </a:r>
          </a:p>
          <a:p>
            <a:r>
              <a:rPr lang="en-US" dirty="0"/>
              <a:t>Step 1. Initialize the optimization problem and algorithm parameters. </a:t>
            </a:r>
          </a:p>
          <a:p>
            <a:r>
              <a:rPr lang="en-US" dirty="0"/>
              <a:t>Step 2. Initialize the harmony memory (HM).  </a:t>
            </a:r>
          </a:p>
          <a:p>
            <a:r>
              <a:rPr lang="en-US" dirty="0"/>
              <a:t>Step 3. Improvise a new harmony from the HM. Step 4. Update the HM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Step 5. Repeat Steps 3 and 4 until the termination criterion is satisfied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773" y="1563330"/>
            <a:ext cx="3528060" cy="3393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4635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-71262"/>
            <a:ext cx="12401243" cy="700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275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Harmony Search (HS) Algorithm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54927" y="2486866"/>
            <a:ext cx="5327189" cy="899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737420" y="1563330"/>
            <a:ext cx="8927690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In Step 2, (HM) ‘‘Harmony memory’’ matrix s filled with randomly generated solution vectors and sorted by the values of the objective function, f(x).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7420" y="3853378"/>
            <a:ext cx="7757652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In Step 3, a New Harmony vector, x` =(x`1; x`2; . . . x`N ) is generated from the HM based on memory considerations, pitch adjustments, and randomization,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161" y="5409195"/>
            <a:ext cx="7961539" cy="734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4517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Hs </a:t>
            </a:r>
            <a:r>
              <a:rPr lang="en-US" dirty="0"/>
              <a:t>In the proposed software</a:t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329" y="1563330"/>
            <a:ext cx="4021394" cy="39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37652" y="1465007"/>
            <a:ext cx="7413522" cy="4449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Design of conventional retaining walls consists of two phases: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 Check for stability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6688" marR="0" lvl="0"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• Check for overturning</a:t>
            </a:r>
            <a:r>
              <a:rPr lang="en-US" sz="2400" dirty="0">
                <a:solidFill>
                  <a:srgbClr val="002060"/>
                </a:solidFill>
                <a:latin typeface="MS Mincho" panose="02020609040205080304" pitchFamily="49" charset="-128"/>
                <a:cs typeface="MS Mincho" panose="02020609040205080304" pitchFamily="49" charset="-128"/>
              </a:rPr>
              <a:t> </a:t>
            </a:r>
            <a:endParaRPr lang="en-US" sz="2400" dirty="0">
              <a:solidFill>
                <a:srgbClr val="002060"/>
              </a:solidFill>
            </a:endParaRPr>
          </a:p>
          <a:p>
            <a:pPr marL="166688" marR="0" lvl="0"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• Check for sliding</a:t>
            </a:r>
            <a:endParaRPr lang="en-US" sz="2400" dirty="0">
              <a:solidFill>
                <a:srgbClr val="002060"/>
              </a:solidFill>
            </a:endParaRPr>
          </a:p>
          <a:p>
            <a:pPr marL="166688" marR="0" lvl="0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•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Check for bearing capacity failure</a:t>
            </a:r>
            <a:endParaRPr lang="en-US" sz="2400" dirty="0">
              <a:solidFill>
                <a:srgbClr val="002060"/>
              </a:solidFill>
            </a:endParaRPr>
          </a:p>
          <a:p>
            <a:pPr marL="457200" marR="0"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 </a:t>
            </a:r>
            <a:endParaRPr lang="en-US" sz="2400" dirty="0">
              <a:solidFill>
                <a:srgbClr val="002060"/>
              </a:solidFill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2. Checking of each component for strength and the steel reinforcement</a:t>
            </a:r>
            <a:endParaRPr lang="en-US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24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smtClean="0"/>
              <a:t>Hs In the proposed software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6980" y="1219201"/>
            <a:ext cx="9360309" cy="3869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Then the algorithm checks the wall for stability and if the dimensions satisfy stability criteria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The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algorithm calculate the required reinforcement and checks the strength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Harmony Search algorithm tries to find the best value for each design variable to minimize the objective function. 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984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Hs In the proposed software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6980" y="1219201"/>
            <a:ext cx="936030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7200" y="1275073"/>
                <a:ext cx="8111613" cy="28524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r>
                  <a:rPr lang="en-US" dirty="0" smtClean="0"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 </a:t>
                </a:r>
                <a:r>
                  <a:rPr lang="en-US" sz="2400" dirty="0" smtClean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The objective function can be expressed as follows:</a:t>
                </a:r>
                <a:endParaRPr lang="en-US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r>
                  <a:rPr lang="en-US" sz="2400" i="1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Q=Vconc×(C1+C2)+Wsteel×(C3+C4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)</a:t>
                </a:r>
                <a:endParaRPr lang="en-US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By considering </a:t>
                </a:r>
                <a:r>
                  <a:rPr lang="en-US" sz="2400" i="1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Q</a:t>
                </a:r>
                <a:r>
                  <a:rPr lang="en-US" sz="2400" i="1" baseline="300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`</a:t>
                </a:r>
                <a:r>
                  <a:rPr lang="en-US" sz="2400" i="1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=Q/ (C1+C2),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we have:</a:t>
                </a:r>
                <a:endParaRPr lang="en-US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Minimize </a:t>
                </a:r>
                <a:r>
                  <a:rPr lang="en-US" sz="2400" i="1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Q 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= </a:t>
                </a:r>
                <a:r>
                  <a:rPr lang="en-US" sz="2400" i="1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Vconc + Wsteel 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3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+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4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1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+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2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) </a:t>
                </a:r>
                <a:endParaRPr lang="en-US" sz="2400" dirty="0" smtClean="0">
                  <a:solidFill>
                    <a:schemeClr val="bg1"/>
                  </a:solidFill>
                  <a:effectLst/>
                  <a:latin typeface="Times" panose="02020603050405020304" pitchFamily="18" charset="0"/>
                  <a:ea typeface="MS Mincho" panose="02020609040205080304" pitchFamily="49" charset="-128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endParaRPr lang="en-US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275073"/>
                <a:ext cx="8111613" cy="2852448"/>
              </a:xfrm>
              <a:prstGeom prst="rect">
                <a:avLst/>
              </a:prstGeom>
              <a:blipFill rotWithShape="0">
                <a:blip r:embed="rId2"/>
                <a:stretch>
                  <a:fillRect l="-1127" t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57200" y="3601472"/>
            <a:ext cx="9689690" cy="3133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FF000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Subjected to: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FS </a:t>
            </a:r>
            <a:r>
              <a:rPr lang="en-US" sz="2400" i="1" baseline="-25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(overturning)</a:t>
            </a: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≥2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FS</a:t>
            </a:r>
            <a:r>
              <a:rPr lang="en-US" sz="2400" i="1" baseline="-25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(sliding)</a:t>
            </a:r>
            <a:r>
              <a:rPr lang="en-US" sz="24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≥</a:t>
            </a: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1.2 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en-US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87844" y="4243890"/>
            <a:ext cx="6096000" cy="21346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Mu ≤ (</a:t>
            </a:r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  <a:ea typeface="MS Mincho" panose="02020609040205080304" pitchFamily="49" charset="-128"/>
                <a:cs typeface="Symbol" panose="05050102010706020507" pitchFamily="18" charset="2"/>
              </a:rPr>
              <a:t>f</a:t>
            </a: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bMn) </a:t>
            </a:r>
            <a:endParaRPr lang="en-US" sz="2400" i="1" dirty="0" smtClean="0">
              <a:solidFill>
                <a:schemeClr val="bg1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 smtClean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Vu ≤ </a:t>
            </a:r>
            <a:r>
              <a:rPr lang="en-US" sz="2400" dirty="0" smtClean="0">
                <a:solidFill>
                  <a:schemeClr val="bg1"/>
                </a:solidFill>
                <a:latin typeface="Symbol" panose="05050102010706020507" pitchFamily="18" charset="2"/>
                <a:ea typeface="MS Mincho" panose="02020609040205080304" pitchFamily="49" charset="-128"/>
                <a:cs typeface="Symbol" panose="05050102010706020507" pitchFamily="18" charset="2"/>
              </a:rPr>
              <a:t>f</a:t>
            </a:r>
            <a:r>
              <a:rPr lang="en-US" sz="2400" i="1" dirty="0" smtClean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vVc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2525" y="4709491"/>
            <a:ext cx="245131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FS</a:t>
            </a:r>
            <a:r>
              <a:rPr lang="en-US" sz="2400" i="1" baseline="-250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(bearing capacity)</a:t>
            </a:r>
            <a:r>
              <a:rPr lang="en-US" sz="24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≥2</a:t>
            </a:r>
            <a:r>
              <a:rPr lang="en-US" sz="2400" i="1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50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Rockery Retaining Walls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143" y="1611086"/>
            <a:ext cx="5872592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They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are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composed of large blocks of stacked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rock.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dirty="0" smtClean="0"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These rocks are heavy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enough and dimensionally adequate to form a structure that resists overturning and sliding forces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dirty="0" smtClean="0"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Rockeries can be treated as gravity walls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4734" y="1611086"/>
            <a:ext cx="5437665" cy="4055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25197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Hs In the proposed software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6980" y="1219201"/>
            <a:ext cx="936030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199" y="1406239"/>
            <a:ext cx="10096501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chemeClr val="bg1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C1 and C2 are the cost of the concrete and steel ($/Ib or $/kg), C3 and C4 are the cost of concreting and erecting reinforcement ($/Ib or $/kg).</a:t>
            </a:r>
            <a:endParaRPr lang="en-US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57198" y="2626013"/>
                <a:ext cx="10096501" cy="656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chemeClr val="bg1"/>
                    </a:solidFill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Experience show the value of </a:t>
                </a:r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3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+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4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1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+</m:t>
                        </m:r>
                        <m:r>
                          <a:rPr lang="en-US" sz="2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𝐶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2</m:t>
                        </m:r>
                        <m:r>
                          <a:rPr lang="en-US" sz="2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bg1"/>
                    </a:solidFill>
                    <a:effectLst/>
                    <a:latin typeface="Times" panose="02020603050405020304" pitchFamily="18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) is in the range of 0.035 to 0.045.</a:t>
                </a:r>
                <a:endParaRPr lang="en-US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8" y="2626013"/>
                <a:ext cx="10096501" cy="656205"/>
              </a:xfrm>
              <a:prstGeom prst="rect">
                <a:avLst/>
              </a:prstGeom>
              <a:blipFill rotWithShape="0">
                <a:blip r:embed="rId2"/>
                <a:stretch>
                  <a:fillRect l="-906" b="-8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10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4258" y="2615184"/>
            <a:ext cx="9144000" cy="2002536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An-Najah National University</a:t>
            </a:r>
            <a:br>
              <a:rPr lang="en-US" sz="3100" dirty="0" smtClean="0"/>
            </a:br>
            <a:r>
              <a:rPr lang="en-US" sz="3100" dirty="0" smtClean="0"/>
              <a:t>Faculty of Engineering </a:t>
            </a:r>
            <a:br>
              <a:rPr lang="en-US" sz="3100" dirty="0" smtClean="0"/>
            </a:br>
            <a:r>
              <a:rPr lang="en-US" sz="3100" dirty="0" smtClean="0"/>
              <a:t>Civil Engineering Department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9136" y="4397566"/>
            <a:ext cx="9144000" cy="1765490"/>
          </a:xfrm>
        </p:spPr>
        <p:txBody>
          <a:bodyPr>
            <a:normAutofit fontScale="92500" lnSpcReduction="10000"/>
          </a:bodyPr>
          <a:lstStyle/>
          <a:p>
            <a:r>
              <a:rPr lang="en-US" sz="2800" i="1" dirty="0" smtClean="0"/>
              <a:t>“Software </a:t>
            </a:r>
            <a:r>
              <a:rPr lang="en-US" sz="2800" i="1" dirty="0"/>
              <a:t>for Retaining Walls </a:t>
            </a:r>
            <a:r>
              <a:rPr lang="en-US" sz="2800" i="1" dirty="0" smtClean="0"/>
              <a:t>Design”</a:t>
            </a:r>
          </a:p>
          <a:p>
            <a:endParaRPr lang="en-US" sz="2000" i="1" dirty="0" smtClean="0"/>
          </a:p>
          <a:p>
            <a:r>
              <a:rPr lang="en-US" sz="2000" b="1" i="1" dirty="0" smtClean="0"/>
              <a:t>By: </a:t>
            </a:r>
            <a:r>
              <a:rPr lang="en-US" sz="2000" b="1" i="1" dirty="0"/>
              <a:t>Azzam Allam Naji Alrandi</a:t>
            </a:r>
            <a:endParaRPr lang="en-US" sz="2000" dirty="0"/>
          </a:p>
          <a:p>
            <a:r>
              <a:rPr lang="en-US" sz="2000" b="1" i="1" dirty="0"/>
              <a:t>Supervised </a:t>
            </a:r>
            <a:r>
              <a:rPr lang="en-US" sz="2000" b="1" i="1" dirty="0" smtClean="0"/>
              <a:t>by: </a:t>
            </a:r>
            <a:r>
              <a:rPr lang="en-US" sz="2000" b="1" i="1" dirty="0"/>
              <a:t>Dr. Mahmoud </a:t>
            </a:r>
            <a:r>
              <a:rPr lang="en-US" sz="2000" b="1" i="1" dirty="0" smtClean="0"/>
              <a:t>Dwaikat</a:t>
            </a:r>
          </a:p>
          <a:p>
            <a:r>
              <a:rPr lang="en-US" sz="2000" b="1" dirty="0"/>
              <a:t>2014/2013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204" y="712984"/>
            <a:ext cx="1724108" cy="17091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2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 List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010010"/>
              </p:ext>
            </p:extLst>
          </p:nvPr>
        </p:nvGraphicFramePr>
        <p:xfrm>
          <a:off x="457200" y="1825625"/>
          <a:ext cx="10096500" cy="3778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826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1200"/>
              </a:spcAft>
              <a:buNone/>
            </a:pPr>
            <a:r>
              <a:rPr lang="en-US" dirty="0">
                <a:solidFill>
                  <a:srgbClr val="002060"/>
                </a:solidFill>
              </a:rPr>
              <a:t>What Is WoD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</a:pPr>
            <a:r>
              <a:rPr lang="en-US" dirty="0" smtClean="0">
                <a:solidFill>
                  <a:srgbClr val="002060"/>
                </a:solidFill>
              </a:rPr>
              <a:t>WoD </a:t>
            </a:r>
            <a:r>
              <a:rPr lang="en-US" dirty="0">
                <a:solidFill>
                  <a:srgbClr val="002060"/>
                </a:solidFill>
              </a:rPr>
              <a:t>is a new software dedicated </a:t>
            </a: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Retaining Walls </a:t>
            </a:r>
            <a:r>
              <a:rPr lang="en-US" dirty="0" smtClean="0">
                <a:solidFill>
                  <a:srgbClr val="002060"/>
                </a:solidFill>
              </a:rPr>
              <a:t>Design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It was written Using Two programing Languages Matlab And c#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rgbClr val="002060"/>
                </a:solidFill>
              </a:rPr>
              <a:t>The GUI Was Designed by C# ,  </a:t>
            </a: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core via Matlab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Three Different </a:t>
            </a:r>
            <a:r>
              <a:rPr lang="en-US" dirty="0" smtClean="0">
                <a:solidFill>
                  <a:srgbClr val="002060"/>
                </a:solidFill>
              </a:rPr>
              <a:t>Disciplines were  Combined, Civil Engineering  Computer Engineering and Information Technology. 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Various </a:t>
            </a:r>
            <a:r>
              <a:rPr lang="en-US" dirty="0">
                <a:solidFill>
                  <a:srgbClr val="002060"/>
                </a:solidFill>
              </a:rPr>
              <a:t>types of </a:t>
            </a:r>
            <a:r>
              <a:rPr lang="en-US" dirty="0" smtClean="0">
                <a:solidFill>
                  <a:srgbClr val="002060"/>
                </a:solidFill>
              </a:rPr>
              <a:t>Retaining </a:t>
            </a:r>
            <a:r>
              <a:rPr lang="en-US" dirty="0">
                <a:solidFill>
                  <a:srgbClr val="002060"/>
                </a:solidFill>
              </a:rPr>
              <a:t>walls </a:t>
            </a:r>
            <a:r>
              <a:rPr lang="en-US" dirty="0" smtClean="0">
                <a:solidFill>
                  <a:srgbClr val="002060"/>
                </a:solidFill>
              </a:rPr>
              <a:t>are </a:t>
            </a:r>
            <a:r>
              <a:rPr lang="en-US" dirty="0">
                <a:solidFill>
                  <a:srgbClr val="002060"/>
                </a:solidFill>
              </a:rPr>
              <a:t>considered, each type needs a whole separated software (Gravity,Cantilever,Counterfort</a:t>
            </a:r>
            <a:r>
              <a:rPr lang="en-US" dirty="0" smtClean="0">
                <a:solidFill>
                  <a:srgbClr val="002060"/>
                </a:solidFill>
              </a:rPr>
              <a:t>).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rgbClr val="002060"/>
                </a:solidFill>
              </a:rPr>
              <a:t>WoD designs </a:t>
            </a:r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smtClean="0">
                <a:solidFill>
                  <a:srgbClr val="002060"/>
                </a:solidFill>
              </a:rPr>
              <a:t>Static And Seismic </a:t>
            </a:r>
            <a:r>
              <a:rPr lang="en-US" dirty="0" smtClean="0">
                <a:solidFill>
                  <a:srgbClr val="002060"/>
                </a:solidFill>
              </a:rPr>
              <a:t>conditions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deals with Water Level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Hydrostatic and hydrodynamic analysis </a:t>
            </a:r>
            <a:r>
              <a:rPr lang="en-US" dirty="0" smtClean="0">
                <a:solidFill>
                  <a:srgbClr val="002060"/>
                </a:solidFill>
              </a:rPr>
              <a:t>are </a:t>
            </a:r>
            <a:r>
              <a:rPr lang="en-US" dirty="0" smtClean="0">
                <a:solidFill>
                  <a:srgbClr val="002060"/>
                </a:solidFill>
              </a:rPr>
              <a:t>considered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0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The software considers dynamic pressure for saturated fill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It </a:t>
            </a:r>
            <a:r>
              <a:rPr lang="en-US" dirty="0" smtClean="0">
                <a:solidFill>
                  <a:srgbClr val="002060"/>
                </a:solidFill>
              </a:rPr>
              <a:t>allows the user to </a:t>
            </a:r>
            <a:r>
              <a:rPr lang="en-US" dirty="0">
                <a:solidFill>
                  <a:srgbClr val="002060"/>
                </a:solidFill>
              </a:rPr>
              <a:t>choose between the Rankine and Coulomb </a:t>
            </a:r>
            <a:r>
              <a:rPr lang="en-US" dirty="0" smtClean="0">
                <a:solidFill>
                  <a:srgbClr val="002060"/>
                </a:solidFill>
              </a:rPr>
              <a:t>theories in static </a:t>
            </a:r>
            <a:r>
              <a:rPr lang="en-US" dirty="0">
                <a:solidFill>
                  <a:srgbClr val="002060"/>
                </a:solidFill>
              </a:rPr>
              <a:t>Design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It allows the user to choose between Pseudo dynamic and Pseudo Static approaches In the seismic Design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In Seismic design of Gravity retaining wall, two options are available for the </a:t>
            </a:r>
            <a:r>
              <a:rPr lang="en-US" dirty="0" smtClean="0">
                <a:solidFill>
                  <a:srgbClr val="002060"/>
                </a:solidFill>
              </a:rPr>
              <a:t>user (Europe Code 2003)</a:t>
            </a:r>
            <a:endParaRPr lang="en-US" dirty="0">
              <a:solidFill>
                <a:srgbClr val="002060"/>
              </a:solidFill>
            </a:endParaRPr>
          </a:p>
          <a:p>
            <a:pPr marL="690563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The program will allow the user to design a Gravity Wall based on a preselected displacement</a:t>
            </a:r>
          </a:p>
          <a:p>
            <a:pPr marL="690563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 or neglected one (no significant movement).</a:t>
            </a:r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checks the geotechnical and structure aspects requirements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7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854268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software considers surcharge loads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program </a:t>
            </a:r>
            <a:r>
              <a:rPr lang="en-US" dirty="0" smtClean="0"/>
              <a:t>considers vertical and Horizontal point </a:t>
            </a:r>
            <a:r>
              <a:rPr lang="en-US" dirty="0"/>
              <a:t>loads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35937"/>
            <a:ext cx="10357557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An optimization option for certain selected dimensions is available 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2060"/>
                </a:solidFill>
              </a:rPr>
              <a:t>A fully dimensions optimization is also </a:t>
            </a:r>
            <a:r>
              <a:rPr lang="en-US" dirty="0" smtClean="0">
                <a:solidFill>
                  <a:srgbClr val="002060"/>
                </a:solidFill>
              </a:rPr>
              <a:t>provided saving 25-40% of the total cost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In </a:t>
            </a:r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case </a:t>
            </a:r>
            <a:r>
              <a:rPr lang="en-US" dirty="0">
                <a:solidFill>
                  <a:srgbClr val="002060"/>
                </a:solidFill>
              </a:rPr>
              <a:t>of reinforced wall structure the </a:t>
            </a:r>
            <a:r>
              <a:rPr lang="en-US" dirty="0" smtClean="0">
                <a:solidFill>
                  <a:srgbClr val="002060"/>
                </a:solidFill>
              </a:rPr>
              <a:t>software </a:t>
            </a:r>
            <a:r>
              <a:rPr lang="en-US" dirty="0">
                <a:solidFill>
                  <a:srgbClr val="002060"/>
                </a:solidFill>
              </a:rPr>
              <a:t>gives you the most economical amount of steel that satisfy the structure design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The Software Optimizes the number of bars in each meter.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64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854268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software will consider changeable angle of the backfill.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</a:t>
            </a:r>
            <a:r>
              <a:rPr lang="en-US" dirty="0" smtClean="0">
                <a:solidFill>
                  <a:srgbClr val="002060"/>
                </a:solidFill>
              </a:rPr>
              <a:t>also considers </a:t>
            </a:r>
            <a:r>
              <a:rPr lang="en-US" dirty="0">
                <a:solidFill>
                  <a:srgbClr val="002060"/>
                </a:solidFill>
              </a:rPr>
              <a:t>changeable angle of the back face of the wall.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The program provides  AutoCAD detailed reinforced section ready to be constructed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program </a:t>
            </a:r>
            <a:r>
              <a:rPr lang="en-US" dirty="0" smtClean="0">
                <a:solidFill>
                  <a:srgbClr val="002060"/>
                </a:solidFill>
              </a:rPr>
              <a:t>provides </a:t>
            </a:r>
            <a:r>
              <a:rPr lang="en-US" dirty="0">
                <a:solidFill>
                  <a:srgbClr val="002060"/>
                </a:solidFill>
              </a:rPr>
              <a:t>summary sheet 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4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Retaining Walls 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Retaining Walls </a:t>
            </a:r>
            <a:r>
              <a:rPr lang="en-US" b="1" dirty="0" smtClean="0">
                <a:solidFill>
                  <a:srgbClr val="0070C0"/>
                </a:solidFill>
              </a:rPr>
              <a:t>hold </a:t>
            </a:r>
            <a:r>
              <a:rPr lang="en-US" b="1" dirty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0070C0"/>
                </a:solidFill>
              </a:rPr>
              <a:t>ack </a:t>
            </a:r>
            <a:r>
              <a:rPr lang="en-US" b="1" dirty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earth.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Retaining </a:t>
            </a:r>
            <a:r>
              <a:rPr lang="en-US" b="1" dirty="0" smtClean="0">
                <a:solidFill>
                  <a:srgbClr val="0070C0"/>
                </a:solidFill>
              </a:rPr>
              <a:t>Walls give more </a:t>
            </a:r>
            <a:r>
              <a:rPr lang="en-US" b="1" dirty="0">
                <a:solidFill>
                  <a:srgbClr val="0070C0"/>
                </a:solidFill>
              </a:rPr>
              <a:t>u</a:t>
            </a:r>
            <a:r>
              <a:rPr lang="en-US" b="1" dirty="0" smtClean="0">
                <a:solidFill>
                  <a:srgbClr val="0070C0"/>
                </a:solidFill>
              </a:rPr>
              <a:t>sable Land.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Retaining Walls </a:t>
            </a:r>
            <a:r>
              <a:rPr lang="en-US" b="1" dirty="0" smtClean="0">
                <a:solidFill>
                  <a:srgbClr val="0070C0"/>
                </a:solidFill>
              </a:rPr>
              <a:t>keep </a:t>
            </a:r>
            <a:r>
              <a:rPr lang="en-US" b="1" dirty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ground </a:t>
            </a:r>
            <a:r>
              <a:rPr lang="en-US" b="1" dirty="0">
                <a:solidFill>
                  <a:srgbClr val="0070C0"/>
                </a:solidFill>
              </a:rPr>
              <a:t>from </a:t>
            </a:r>
            <a:r>
              <a:rPr lang="en-US" b="1" dirty="0" smtClean="0">
                <a:solidFill>
                  <a:srgbClr val="0070C0"/>
                </a:solidFill>
              </a:rPr>
              <a:t>washing away.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534" y="1535289"/>
            <a:ext cx="5847645" cy="447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7893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35937"/>
            <a:ext cx="10357557" cy="4351338"/>
          </a:xfrm>
        </p:spPr>
        <p:txBody>
          <a:bodyPr>
            <a:normAutofit/>
          </a:bodyPr>
          <a:lstStyle/>
          <a:p>
            <a:r>
              <a:rPr lang="en-US" dirty="0"/>
              <a:t>A database was Provided to save the users results </a:t>
            </a:r>
          </a:p>
          <a:p>
            <a:endParaRPr lang="en-US" dirty="0" smtClean="0"/>
          </a:p>
          <a:p>
            <a:r>
              <a:rPr lang="en-US" dirty="0" smtClean="0"/>
              <a:t>The software Calculates the </a:t>
            </a:r>
            <a:r>
              <a:rPr lang="en-US" dirty="0"/>
              <a:t>martials quantity </a:t>
            </a:r>
            <a:r>
              <a:rPr lang="en-US" dirty="0" smtClean="0"/>
              <a:t>and cost of the corresponding Designed </a:t>
            </a:r>
            <a:r>
              <a:rPr lang="en-US" dirty="0"/>
              <a:t>Retaining</a:t>
            </a:r>
            <a:r>
              <a:rPr lang="en-US" dirty="0" smtClean="0"/>
              <a:t> wall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The software can search more than a trial in each Run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70809311"/>
              </p:ext>
            </p:extLst>
          </p:nvPr>
        </p:nvGraphicFramePr>
        <p:xfrm>
          <a:off x="609197" y="2"/>
          <a:ext cx="10287404" cy="6889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848"/>
                <a:gridCol w="3143488"/>
                <a:gridCol w="3064068"/>
              </a:tblGrid>
              <a:tr h="555536">
                <a:tc>
                  <a:txBody>
                    <a:bodyPr/>
                    <a:lstStyle/>
                    <a:p>
                      <a:pPr marL="1658938" indent="-744538"/>
                      <a:r>
                        <a:rPr lang="en-US" sz="2400" dirty="0" smtClean="0"/>
                        <a:t>Feature</a:t>
                      </a:r>
                      <a:r>
                        <a:rPr lang="en-US" sz="2400" baseline="0" dirty="0" smtClean="0"/>
                        <a:t>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0" indent="0"/>
                      <a:r>
                        <a:rPr lang="en-US" dirty="0" smtClean="0"/>
                        <a:t>  </a:t>
                      </a:r>
                      <a:r>
                        <a:rPr lang="en-US" sz="2400" dirty="0" smtClean="0"/>
                        <a:t>Prokon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5425" indent="0"/>
                      <a:r>
                        <a:rPr lang="en-US" sz="2400" dirty="0" smtClean="0"/>
                        <a:t>Proposed</a:t>
                      </a:r>
                      <a:r>
                        <a:rPr lang="en-US" sz="2400" baseline="0" dirty="0" smtClean="0"/>
                        <a:t> Software </a:t>
                      </a:r>
                      <a:endParaRPr lang="en-US" sz="2400" dirty="0"/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Wall</a:t>
                      </a:r>
                      <a:r>
                        <a:rPr lang="en-US" baseline="0" dirty="0" smtClean="0"/>
                        <a:t> Types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Cantilever, Gravity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Gravity,Cantilever,Counerfort,</a:t>
                      </a:r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Lateral</a:t>
                      </a:r>
                      <a:r>
                        <a:rPr lang="en-US" baseline="0" dirty="0" smtClean="0"/>
                        <a:t> pressure in static conditions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Rankine</a:t>
                      </a:r>
                    </a:p>
                    <a:p>
                      <a:pPr algn="ctr"/>
                      <a:r>
                        <a:rPr lang="en-US" dirty="0" smtClean="0"/>
                        <a:t>coulomb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Rankine</a:t>
                      </a:r>
                    </a:p>
                    <a:p>
                      <a:pPr algn="ctr"/>
                      <a:r>
                        <a:rPr lang="en-US" dirty="0" smtClean="0"/>
                        <a:t>coulomb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Lateral</a:t>
                      </a:r>
                      <a:r>
                        <a:rPr lang="en-US" baseline="0" dirty="0" smtClean="0"/>
                        <a:t> pressure in seismic conditions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Pseudo Static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Pseudo Static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Pseudo Dynamic</a:t>
                      </a:r>
                      <a:endParaRPr lang="en-US" dirty="0"/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r>
                        <a:rPr lang="en-US" baseline="0" dirty="0" smtClean="0"/>
                        <a:t>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Hydrostatic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Hydrostatic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Hydro Dynamic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527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Dynamic pressure of Saturated soil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No consideration 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Considered 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AutoCAD Drawings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Available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Optimization</a:t>
                      </a:r>
                      <a:r>
                        <a:rPr lang="en-US" baseline="0" dirty="0" smtClean="0"/>
                        <a:t> Limit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Certain</a:t>
                      </a:r>
                      <a:r>
                        <a:rPr lang="en-US" baseline="0" dirty="0" smtClean="0"/>
                        <a:t> and limited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Fully</a:t>
                      </a:r>
                      <a:r>
                        <a:rPr lang="en-US" baseline="0" dirty="0" smtClean="0"/>
                        <a:t> Optimization 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Area of steel optimization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Available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Optimization mechanism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 Functions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Artificial</a:t>
                      </a:r>
                      <a:r>
                        <a:rPr lang="en-US" baseline="0" dirty="0" smtClean="0"/>
                        <a:t> Intelligence </a:t>
                      </a:r>
                    </a:p>
                    <a:p>
                      <a:pPr algn="ctr"/>
                      <a:r>
                        <a:rPr lang="en-US" baseline="0" dirty="0" smtClean="0"/>
                        <a:t>Algorithms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9206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35937"/>
            <a:ext cx="103575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/>
              <a:t>                               </a:t>
            </a:r>
            <a:r>
              <a:rPr lang="en-US" sz="5400" dirty="0" smtClean="0"/>
              <a:t>To WoD Software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9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3799"/>
            <a:ext cx="10096500" cy="1150907"/>
          </a:xfrm>
        </p:spPr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500877"/>
            <a:ext cx="103575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Practical Example: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42" y="109989"/>
            <a:ext cx="6156477" cy="660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35937"/>
            <a:ext cx="103575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/>
              <a:t>                 </a:t>
            </a:r>
            <a:r>
              <a:rPr lang="en-US" sz="3600" dirty="0" smtClean="0"/>
              <a:t>Present Outputs , AutoCAD +   Reports            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7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35937"/>
            <a:ext cx="1035755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/>
              <a:t>                                           </a:t>
            </a:r>
            <a:r>
              <a:rPr lang="en-US" sz="6000" dirty="0" smtClean="0"/>
              <a:t>Thank you </a:t>
            </a:r>
            <a:endParaRPr lang="en-US" sz="6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980" y="1219201"/>
            <a:ext cx="936030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298" y="953729"/>
            <a:ext cx="8026501" cy="436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42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94"/>
            <a:ext cx="10096500" cy="923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 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6980" y="1219201"/>
            <a:ext cx="9360309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651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Retaining Walls 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Retaining </a:t>
            </a:r>
            <a:r>
              <a:rPr lang="en-US" b="1" dirty="0" smtClean="0">
                <a:solidFill>
                  <a:srgbClr val="0070C0"/>
                </a:solidFill>
              </a:rPr>
              <a:t>Walls Save human Lives 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Retaining Walls Protect  property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Retaining Walls protect near structures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2516" y="1642004"/>
            <a:ext cx="5981700" cy="4048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912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953" y="639793"/>
            <a:ext cx="10096500" cy="1064829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roper Design Importance of Retaining Walls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3" y="1704622"/>
            <a:ext cx="9036758" cy="4395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233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</a:t>
            </a:r>
            <a:r>
              <a:rPr lang="en-US" dirty="0"/>
              <a:t>Design </a:t>
            </a:r>
            <a:r>
              <a:rPr lang="en-US" dirty="0" smtClean="0"/>
              <a:t>Importance of </a:t>
            </a:r>
            <a:r>
              <a:rPr lang="en-US" dirty="0"/>
              <a:t>Retaining Walls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45" y="179070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933" y="1790700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134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Proper Design Importance of Retaining Walls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3166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0" y="2053166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08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Proper Design Importance of Retaining Walls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911" y="1921929"/>
            <a:ext cx="3941938" cy="2556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8010" y="1921930"/>
            <a:ext cx="3524250" cy="25569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55" y="1944499"/>
            <a:ext cx="3524250" cy="254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4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Proper Design Importance of Retaining Walls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911" y="1921929"/>
            <a:ext cx="3941938" cy="2556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8010" y="1921930"/>
            <a:ext cx="3524250" cy="2556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55" y="1944499"/>
            <a:ext cx="3524250" cy="2540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4249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 List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9310683"/>
              </p:ext>
            </p:extLst>
          </p:nvPr>
        </p:nvGraphicFramePr>
        <p:xfrm>
          <a:off x="457200" y="1825625"/>
          <a:ext cx="10096500" cy="3778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857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Proper Design Importance of Retaining Walls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90700"/>
            <a:ext cx="5096933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511" y="1790700"/>
            <a:ext cx="5304015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24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Proper Design Importance of Retaining Walls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3" y="1701270"/>
            <a:ext cx="3827359" cy="299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863" y="1701270"/>
            <a:ext cx="4258733" cy="299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6134" y="1701270"/>
            <a:ext cx="3285244" cy="299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234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Retaining Walls In Palestine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3409" y="1790700"/>
            <a:ext cx="615992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In Palestine using retaining walls is very common because </a:t>
            </a:r>
            <a:r>
              <a:rPr lang="en-US" dirty="0" smtClean="0">
                <a:solidFill>
                  <a:srgbClr val="002060"/>
                </a:solidFill>
              </a:rPr>
              <a:t>of 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mountainous </a:t>
            </a:r>
            <a:r>
              <a:rPr lang="en-US" dirty="0" smtClean="0">
                <a:solidFill>
                  <a:srgbClr val="002060"/>
                </a:solidFill>
              </a:rPr>
              <a:t>topography.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familiarity </a:t>
            </a:r>
            <a:r>
              <a:rPr lang="en-US" dirty="0">
                <a:solidFill>
                  <a:srgbClr val="002060"/>
                </a:solidFill>
              </a:rPr>
              <a:t>for workmanship and 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</a:t>
            </a:r>
            <a:r>
              <a:rPr lang="en-US" dirty="0">
                <a:solidFill>
                  <a:srgbClr val="002060"/>
                </a:solidFill>
              </a:rPr>
              <a:t>availability of its materials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00" y="1790700"/>
            <a:ext cx="5531556" cy="3355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840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96217971"/>
              </p:ext>
            </p:extLst>
          </p:nvPr>
        </p:nvGraphicFramePr>
        <p:xfrm>
          <a:off x="344311" y="903112"/>
          <a:ext cx="9793111" cy="1411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86446788"/>
              </p:ext>
            </p:extLst>
          </p:nvPr>
        </p:nvGraphicFramePr>
        <p:xfrm>
          <a:off x="556965" y="2648656"/>
          <a:ext cx="9027302" cy="1912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2693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Software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2166733"/>
              </p:ext>
            </p:extLst>
          </p:nvPr>
        </p:nvGraphicFramePr>
        <p:xfrm>
          <a:off x="457200" y="1790700"/>
          <a:ext cx="8562623" cy="3390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48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Software Type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8461022" cy="4351338"/>
          </a:xfrm>
        </p:spPr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They used specific </a:t>
            </a:r>
            <a:r>
              <a:rPr lang="en-US" sz="2800" dirty="0"/>
              <a:t>equations for calculating pressures and internal </a:t>
            </a:r>
            <a:r>
              <a:rPr lang="en-US" sz="2800" dirty="0" smtClean="0"/>
              <a:t>stresses.</a:t>
            </a:r>
          </a:p>
          <a:p>
            <a:endParaRPr lang="en-US" sz="2800" dirty="0" smtClean="0"/>
          </a:p>
          <a:p>
            <a:pPr lvl="0"/>
            <a:r>
              <a:rPr lang="en-US" sz="2800" dirty="0">
                <a:solidFill>
                  <a:srgbClr val="E9E5DC"/>
                </a:solidFill>
              </a:rPr>
              <a:t>Thousands of </a:t>
            </a:r>
            <a:r>
              <a:rPr lang="en-US" sz="2800" dirty="0" smtClean="0">
                <a:solidFill>
                  <a:srgbClr val="E9E5DC"/>
                </a:solidFill>
              </a:rPr>
              <a:t>programs </a:t>
            </a:r>
            <a:r>
              <a:rPr lang="en-US" sz="2800" dirty="0">
                <a:solidFill>
                  <a:srgbClr val="E9E5DC"/>
                </a:solidFill>
              </a:rPr>
              <a:t>are existed </a:t>
            </a:r>
          </a:p>
          <a:p>
            <a:pPr marL="225425" lvl="0" indent="0">
              <a:buNone/>
            </a:pPr>
            <a:r>
              <a:rPr lang="en-US" sz="2800" dirty="0">
                <a:solidFill>
                  <a:srgbClr val="E9E5DC"/>
                </a:solidFill>
              </a:rPr>
              <a:t>Prokon , Masterseries..</a:t>
            </a:r>
            <a:r>
              <a:rPr lang="en-US" sz="2800" dirty="0" smtClean="0">
                <a:solidFill>
                  <a:srgbClr val="E9E5DC"/>
                </a:solidFill>
              </a:rPr>
              <a:t>etc</a:t>
            </a:r>
          </a:p>
          <a:p>
            <a:pPr marL="225425" lvl="0" indent="0">
              <a:buNone/>
            </a:pPr>
            <a:endParaRPr lang="en-US" sz="2800" dirty="0">
              <a:solidFill>
                <a:srgbClr val="E9E5DC"/>
              </a:solidFill>
            </a:endParaRPr>
          </a:p>
          <a:p>
            <a:pPr marL="342900" indent="-342900"/>
            <a:r>
              <a:rPr lang="en-US" sz="2800" dirty="0" smtClean="0">
                <a:solidFill>
                  <a:srgbClr val="E9E5DC"/>
                </a:solidFill>
              </a:rPr>
              <a:t>The nearly Common one is Prokon</a:t>
            </a:r>
            <a:endParaRPr lang="en-US" sz="2800" dirty="0">
              <a:solidFill>
                <a:srgbClr val="E9E5DC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Prokon Software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3409" y="1790700"/>
            <a:ext cx="9332101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Prokon is not specified for retaining </a:t>
            </a:r>
            <a:r>
              <a:rPr lang="en-US" dirty="0" smtClean="0">
                <a:solidFill>
                  <a:srgbClr val="002060"/>
                </a:solidFill>
              </a:rPr>
              <a:t>walls</a:t>
            </a: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program can consider </a:t>
            </a:r>
            <a:r>
              <a:rPr lang="en-US" dirty="0" smtClean="0">
                <a:solidFill>
                  <a:srgbClr val="002060"/>
                </a:solidFill>
              </a:rPr>
              <a:t>cantilever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Can Design for Seismic Condition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most common use of the program is to analyses a wall with dimensions as entered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467" y="790222"/>
            <a:ext cx="5373511" cy="33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9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Prokon Software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3409" y="1790700"/>
            <a:ext cx="9332101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t </a:t>
            </a:r>
            <a:r>
              <a:rPr lang="en-US" dirty="0">
                <a:solidFill>
                  <a:srgbClr val="002060"/>
                </a:solidFill>
              </a:rPr>
              <a:t>allows </a:t>
            </a:r>
            <a:r>
              <a:rPr lang="en-US" dirty="0" smtClean="0">
                <a:solidFill>
                  <a:srgbClr val="002060"/>
                </a:solidFill>
              </a:rPr>
              <a:t>the user </a:t>
            </a:r>
            <a:r>
              <a:rPr lang="en-US" dirty="0">
                <a:solidFill>
                  <a:srgbClr val="002060"/>
                </a:solidFill>
              </a:rPr>
              <a:t>to choose between the Rankine and Coulomb theories.</a:t>
            </a: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A water table can be specified; it may even be taken above the soil surface to model a liquid retaining wall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Functions are available to optimize certain wall dimensions, e.g. the depth of the toe needed to resist sliding</a:t>
            </a:r>
          </a:p>
        </p:txBody>
      </p:sp>
    </p:spTree>
    <p:extLst>
      <p:ext uri="{BB962C8B-B14F-4D97-AF65-F5344CB8AC3E}">
        <p14:creationId xmlns:p14="http://schemas.microsoft.com/office/powerpoint/2010/main" val="366428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Software Type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10096500" cy="4351338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ased </a:t>
            </a:r>
            <a:r>
              <a:rPr lang="en-US" dirty="0"/>
              <a:t>on finite element meshing and discretization, which solves the problem by numerical </a:t>
            </a:r>
            <a:r>
              <a:rPr lang="en-US" dirty="0" smtClean="0"/>
              <a:t>schemes.</a:t>
            </a:r>
          </a:p>
          <a:p>
            <a:endParaRPr lang="en-US" dirty="0"/>
          </a:p>
          <a:p>
            <a:r>
              <a:rPr lang="en-US" dirty="0" smtClean="0"/>
              <a:t>These program required </a:t>
            </a:r>
            <a:r>
              <a:rPr lang="en-US" dirty="0"/>
              <a:t>a well understanding of finite element principles by the user that working with it.</a:t>
            </a:r>
          </a:p>
          <a:p>
            <a:endParaRPr lang="en-US" dirty="0"/>
          </a:p>
          <a:p>
            <a:r>
              <a:rPr lang="en-US" dirty="0"/>
              <a:t>The most common programs SAP2000/SAFE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8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SAP2000 Software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10096500" cy="4351338"/>
          </a:xfrm>
        </p:spPr>
        <p:txBody>
          <a:bodyPr/>
          <a:lstStyle/>
          <a:p>
            <a:r>
              <a:rPr lang="en-US" dirty="0" smtClean="0"/>
              <a:t>This program and all the finite element program are not </a:t>
            </a:r>
            <a:r>
              <a:rPr lang="en-US" dirty="0"/>
              <a:t>advisable since </a:t>
            </a:r>
            <a:r>
              <a:rPr lang="en-US" dirty="0" smtClean="0"/>
              <a:t>unnecessarily </a:t>
            </a:r>
            <a:r>
              <a:rPr lang="en-US" dirty="0"/>
              <a:t>overkill and very hard </a:t>
            </a:r>
            <a:r>
              <a:rPr lang="en-US" dirty="0" smtClean="0"/>
              <a:t>are needed to </a:t>
            </a:r>
            <a:r>
              <a:rPr lang="en-US" dirty="0"/>
              <a:t>accurately </a:t>
            </a:r>
            <a:r>
              <a:rPr lang="en-US" dirty="0" smtClean="0"/>
              <a:t>model</a:t>
            </a:r>
          </a:p>
          <a:p>
            <a:endParaRPr lang="en-US" dirty="0"/>
          </a:p>
          <a:p>
            <a:r>
              <a:rPr lang="en-US" dirty="0" smtClean="0"/>
              <a:t>It’s </a:t>
            </a:r>
            <a:r>
              <a:rPr lang="en-US" dirty="0"/>
              <a:t>a tedious, time consuming and very complex to use SAP in the design of retaining </a:t>
            </a:r>
            <a:r>
              <a:rPr lang="en-US" dirty="0" smtClean="0"/>
              <a:t>walls</a:t>
            </a:r>
          </a:p>
          <a:p>
            <a:endParaRPr lang="en-US" dirty="0"/>
          </a:p>
          <a:p>
            <a:r>
              <a:rPr lang="en-US" dirty="0" smtClean="0"/>
              <a:t>SAP2000 </a:t>
            </a:r>
            <a:r>
              <a:rPr lang="en-US" dirty="0"/>
              <a:t>is not meant for retaining wall structures, but rather too general to be </a:t>
            </a:r>
            <a:r>
              <a:rPr lang="en-US" dirty="0" smtClean="0"/>
              <a:t>used.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For additional information refer to the report pg. 2-3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1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10582892"/>
              </p:ext>
            </p:extLst>
          </p:nvPr>
        </p:nvGraphicFramePr>
        <p:xfrm>
          <a:off x="177281" y="1035698"/>
          <a:ext cx="9797143" cy="3676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676400" y="2904419"/>
            <a:ext cx="10515600" cy="151765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Retaining </a:t>
            </a:r>
            <a:r>
              <a:rPr lang="en-US" dirty="0" smtClean="0"/>
              <a:t>Walls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Retaining Walls </a:t>
            </a:r>
            <a:r>
              <a:rPr lang="en-US" dirty="0" smtClean="0"/>
              <a:t>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Retaining walls Importance 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Retaining Walls In </a:t>
            </a:r>
            <a:r>
              <a:rPr lang="en-US" dirty="0" smtClean="0"/>
              <a:t>Palestine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72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It’s a dedicated program that will be developed for Palestinian local use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2060"/>
                </a:solidFill>
              </a:rPr>
              <a:t>Various types of retaining walls will be considered, each type needs a whole separated </a:t>
            </a:r>
            <a:r>
              <a:rPr lang="en-US" dirty="0" smtClean="0">
                <a:solidFill>
                  <a:srgbClr val="002060"/>
                </a:solidFill>
              </a:rPr>
              <a:t>software (Gravity,Cantilever,Counterfort,Rockery).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The program will design for seismic condition in a very modern way 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2060"/>
                </a:solidFill>
              </a:rPr>
              <a:t>Hydrostatic and hydrodynamic analysis in the proposed software will be considered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1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The program will deal with more than a soil layer.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It </a:t>
            </a:r>
            <a:r>
              <a:rPr lang="en-US" dirty="0" smtClean="0">
                <a:solidFill>
                  <a:srgbClr val="002060"/>
                </a:solidFill>
              </a:rPr>
              <a:t>allows the user to </a:t>
            </a:r>
            <a:r>
              <a:rPr lang="en-US" dirty="0">
                <a:solidFill>
                  <a:srgbClr val="002060"/>
                </a:solidFill>
              </a:rPr>
              <a:t>choose between the Rankine and Coulomb </a:t>
            </a:r>
            <a:r>
              <a:rPr lang="en-US" dirty="0" smtClean="0">
                <a:solidFill>
                  <a:srgbClr val="002060"/>
                </a:solidFill>
              </a:rPr>
              <a:t>theories in static </a:t>
            </a:r>
            <a:r>
              <a:rPr lang="en-US" dirty="0">
                <a:solidFill>
                  <a:srgbClr val="002060"/>
                </a:solidFill>
              </a:rPr>
              <a:t>Design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It allows the user to choose between Pseudo dynamic and Pseudo Static approaches In the seismic Design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1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In Seismic design of Gravity retaining wall, two options are available for the </a:t>
            </a:r>
            <a:r>
              <a:rPr lang="en-US" dirty="0" smtClean="0">
                <a:solidFill>
                  <a:srgbClr val="002060"/>
                </a:solidFill>
              </a:rPr>
              <a:t>user</a:t>
            </a:r>
            <a:endParaRPr lang="en-US" dirty="0">
              <a:solidFill>
                <a:srgbClr val="002060"/>
              </a:solidFill>
            </a:endParaRPr>
          </a:p>
          <a:p>
            <a:pPr marL="690563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The program will allow the user to design a Gravity Wall based on a preselected displacement</a:t>
            </a:r>
          </a:p>
          <a:p>
            <a:pPr marL="690563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 or neglected one (no significant movement).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This software stands basically on the modern ways for design of retaining </a:t>
            </a:r>
            <a:r>
              <a:rPr lang="en-US" dirty="0" smtClean="0">
                <a:solidFill>
                  <a:srgbClr val="002060"/>
                </a:solidFill>
              </a:rPr>
              <a:t>walls.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checks the geotechnical and structure aspects requirements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29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9973733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program let you enter a numerical value of the desired dimensions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or by modifying graphical drawing of the wall dynamically via up-down numeric bottom.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The program Can OPTIMIZE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357557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An optimization option for certain selected dimensions is available 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2060"/>
                </a:solidFill>
              </a:rPr>
              <a:t>A fully dimensions optimization is also </a:t>
            </a:r>
            <a:r>
              <a:rPr lang="en-US" dirty="0" smtClean="0">
                <a:solidFill>
                  <a:srgbClr val="002060"/>
                </a:solidFill>
              </a:rPr>
              <a:t>provided saving 25-40% of the total cost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In </a:t>
            </a:r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case </a:t>
            </a:r>
            <a:r>
              <a:rPr lang="en-US" dirty="0">
                <a:solidFill>
                  <a:srgbClr val="002060"/>
                </a:solidFill>
              </a:rPr>
              <a:t>of reinforced wall structure the software will gives you the most economical amount of steel that satisfy the structure design.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will be user-friendly and flexible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5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854268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software can consider surcharge loads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r>
              <a:rPr lang="en-US" dirty="0"/>
              <a:t>The software provides an option for calculating the bearing </a:t>
            </a:r>
            <a:r>
              <a:rPr lang="en-US" dirty="0" smtClean="0"/>
              <a:t>capacity </a:t>
            </a:r>
            <a:r>
              <a:rPr lang="en-US" dirty="0"/>
              <a:t>under seismic conditions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The program can consider Line and point loads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software will consider dynamic pressure for saturated fill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8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10854268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The software will consider changeable angle of the backfill.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software will also consider changeable angle of the back face of the wall.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The program will provide a detailed reinforced section ready to be constructed</a:t>
            </a: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program will provide summary sheet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43288" y="0"/>
            <a:ext cx="8590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11576756" cy="4351338"/>
          </a:xfrm>
        </p:spPr>
        <p:txBody>
          <a:bodyPr/>
          <a:lstStyle/>
          <a:p>
            <a:r>
              <a:rPr lang="en-US" dirty="0" smtClean="0"/>
              <a:t>A comparison between Prokon and the proposed software will be presented here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401" y="2324453"/>
            <a:ext cx="8715375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821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89366779"/>
              </p:ext>
            </p:extLst>
          </p:nvPr>
        </p:nvGraphicFramePr>
        <p:xfrm>
          <a:off x="609197" y="2"/>
          <a:ext cx="10287404" cy="6889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848"/>
                <a:gridCol w="3143488"/>
                <a:gridCol w="3064068"/>
              </a:tblGrid>
              <a:tr h="555536">
                <a:tc>
                  <a:txBody>
                    <a:bodyPr/>
                    <a:lstStyle/>
                    <a:p>
                      <a:pPr marL="1658938" indent="-744538"/>
                      <a:r>
                        <a:rPr lang="en-US" sz="2400" dirty="0" smtClean="0"/>
                        <a:t>Feature</a:t>
                      </a:r>
                      <a:r>
                        <a:rPr lang="en-US" sz="2400" baseline="0" dirty="0" smtClean="0"/>
                        <a:t>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14400" indent="0"/>
                      <a:r>
                        <a:rPr lang="en-US" dirty="0" smtClean="0"/>
                        <a:t>  </a:t>
                      </a:r>
                      <a:r>
                        <a:rPr lang="en-US" sz="2400" dirty="0" smtClean="0"/>
                        <a:t>Prokon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5425" indent="0"/>
                      <a:r>
                        <a:rPr lang="en-US" sz="2400" dirty="0" smtClean="0"/>
                        <a:t>Proposed</a:t>
                      </a:r>
                      <a:r>
                        <a:rPr lang="en-US" sz="2400" baseline="0" dirty="0" smtClean="0"/>
                        <a:t> Software </a:t>
                      </a:r>
                      <a:endParaRPr lang="en-US" sz="2400" dirty="0"/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Wall</a:t>
                      </a:r>
                      <a:r>
                        <a:rPr lang="en-US" baseline="0" dirty="0" smtClean="0"/>
                        <a:t> Types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Cantilever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Gravity,Cantilever,Counerfort,</a:t>
                      </a:r>
                    </a:p>
                    <a:p>
                      <a:pPr algn="ctr"/>
                      <a:r>
                        <a:rPr lang="en-US" dirty="0" smtClean="0"/>
                        <a:t>Rockery</a:t>
                      </a:r>
                      <a:endParaRPr lang="en-US" dirty="0"/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Lateral</a:t>
                      </a:r>
                      <a:r>
                        <a:rPr lang="en-US" baseline="0" dirty="0" smtClean="0"/>
                        <a:t> pressure in static conditions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Rankine</a:t>
                      </a:r>
                    </a:p>
                    <a:p>
                      <a:pPr algn="ctr"/>
                      <a:r>
                        <a:rPr lang="en-US" dirty="0" smtClean="0"/>
                        <a:t>coulomb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Rankine</a:t>
                      </a:r>
                    </a:p>
                    <a:p>
                      <a:pPr algn="ctr"/>
                      <a:r>
                        <a:rPr lang="en-US" dirty="0" smtClean="0"/>
                        <a:t>coulomb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Lateral</a:t>
                      </a:r>
                      <a:r>
                        <a:rPr lang="en-US" baseline="0" dirty="0" smtClean="0"/>
                        <a:t> pressure in seismic conditions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Pseudo Static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Pseudo Static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Pseudo Dynamic</a:t>
                      </a:r>
                      <a:endParaRPr lang="en-US" dirty="0"/>
                    </a:p>
                  </a:txBody>
                  <a:tcPr/>
                </a:tc>
              </a:tr>
              <a:tr h="905245">
                <a:tc>
                  <a:txBody>
                    <a:bodyPr/>
                    <a:lstStyle/>
                    <a:p>
                      <a:r>
                        <a:rPr lang="en-US" dirty="0" smtClean="0"/>
                        <a:t>Water</a:t>
                      </a:r>
                      <a:r>
                        <a:rPr lang="en-US" baseline="0" dirty="0" smtClean="0"/>
                        <a:t> 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Hydrostatic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Hydrostatic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Hydro Dynamic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527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Dynamic pressure of Saturated soil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No consideration 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Considered 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Seismic</a:t>
                      </a:r>
                      <a:r>
                        <a:rPr lang="en-US" baseline="0" dirty="0" smtClean="0"/>
                        <a:t> Bearing Capacity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Entered</a:t>
                      </a:r>
                      <a:r>
                        <a:rPr lang="en-US" baseline="0" dirty="0" smtClean="0"/>
                        <a:t> by the user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Could  be calculated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Optimization</a:t>
                      </a:r>
                      <a:r>
                        <a:rPr lang="en-US" baseline="0" dirty="0" smtClean="0"/>
                        <a:t> Limit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Certain</a:t>
                      </a:r>
                      <a:r>
                        <a:rPr lang="en-US" baseline="0" dirty="0" smtClean="0"/>
                        <a:t> and limited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Fully</a:t>
                      </a:r>
                      <a:r>
                        <a:rPr lang="en-US" baseline="0" dirty="0" smtClean="0"/>
                        <a:t> Optimization </a:t>
                      </a:r>
                      <a:endParaRPr lang="en-US" dirty="0"/>
                    </a:p>
                  </a:txBody>
                  <a:tcPr/>
                </a:tc>
              </a:tr>
              <a:tr h="555536">
                <a:tc>
                  <a:txBody>
                    <a:bodyPr/>
                    <a:lstStyle/>
                    <a:p>
                      <a:r>
                        <a:rPr lang="en-US" dirty="0" smtClean="0"/>
                        <a:t>Area of steel optimization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Available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633671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Optimization mechanism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 Functions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Artificial</a:t>
                      </a:r>
                      <a:r>
                        <a:rPr lang="en-US" baseline="0" dirty="0" smtClean="0"/>
                        <a:t> Intelligence </a:t>
                      </a:r>
                    </a:p>
                    <a:p>
                      <a:pPr algn="ctr"/>
                      <a:r>
                        <a:rPr lang="en-US" baseline="0" dirty="0" smtClean="0"/>
                        <a:t>Algorithms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7380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Retaining Walls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Retaining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walls are used to hold back masses of earth or other loose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material.</a:t>
            </a:r>
          </a:p>
          <a:p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/>
              <a:t>Retaining walls are generally made of masonry, stone, </a:t>
            </a:r>
            <a:r>
              <a:rPr lang="en-US" dirty="0" smtClean="0"/>
              <a:t>brick, Concrete, </a:t>
            </a:r>
            <a:r>
              <a:rPr lang="en-US" dirty="0"/>
              <a:t>vinyl, steel or timber.</a:t>
            </a:r>
          </a:p>
          <a:p>
            <a:endParaRPr lang="en-US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913" y="1186543"/>
            <a:ext cx="5878058" cy="4439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9006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03274143"/>
              </p:ext>
            </p:extLst>
          </p:nvPr>
        </p:nvGraphicFramePr>
        <p:xfrm>
          <a:off x="457200" y="639793"/>
          <a:ext cx="10096500" cy="1150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80474500"/>
              </p:ext>
            </p:extLst>
          </p:nvPr>
        </p:nvGraphicFramePr>
        <p:xfrm>
          <a:off x="664029" y="1825625"/>
          <a:ext cx="987853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195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Lateral Earth pressure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51258017"/>
              </p:ext>
            </p:extLst>
          </p:nvPr>
        </p:nvGraphicFramePr>
        <p:xfrm>
          <a:off x="457200" y="1611136"/>
          <a:ext cx="987853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5873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817" y="458642"/>
            <a:ext cx="10096500" cy="1150907"/>
          </a:xfrm>
        </p:spPr>
        <p:txBody>
          <a:bodyPr/>
          <a:lstStyle/>
          <a:p>
            <a:r>
              <a:rPr lang="en-US" dirty="0" smtClean="0"/>
              <a:t>Lateral earth pressure in Static Conditions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5201" y="3408685"/>
            <a:ext cx="7840132" cy="2778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6301" y="1609549"/>
            <a:ext cx="8358988" cy="1944864"/>
          </a:xfrm>
        </p:spPr>
        <p:txBody>
          <a:bodyPr/>
          <a:lstStyle/>
          <a:p>
            <a:r>
              <a:rPr lang="en-US" dirty="0"/>
              <a:t>The wall may be restrained from moving </a:t>
            </a:r>
            <a:r>
              <a:rPr lang="en-US" dirty="0" smtClean="0"/>
              <a:t>(a).</a:t>
            </a:r>
          </a:p>
          <a:p>
            <a:r>
              <a:rPr lang="en-US" dirty="0"/>
              <a:t>The wall may tilt away from the soil that is </a:t>
            </a:r>
            <a:r>
              <a:rPr lang="en-US" dirty="0" smtClean="0"/>
              <a:t>retained (b).</a:t>
            </a:r>
          </a:p>
          <a:p>
            <a:r>
              <a:rPr lang="en-US" dirty="0"/>
              <a:t>The wall may be pushed into the soil that is retained </a:t>
            </a:r>
            <a:r>
              <a:rPr lang="en-US" dirty="0" smtClean="0"/>
              <a:t>(c).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48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445" y="436340"/>
            <a:ext cx="10096500" cy="1150907"/>
          </a:xfrm>
        </p:spPr>
        <p:txBody>
          <a:bodyPr/>
          <a:lstStyle/>
          <a:p>
            <a:r>
              <a:rPr lang="en-US" dirty="0" smtClean="0"/>
              <a:t>Lateral earth pressure at Rest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50" y="3765750"/>
            <a:ext cx="6244521" cy="2088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2301171" y="1677306"/>
            <a:ext cx="629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If the 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wall is at rest and is not allowed to move at all,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either away from the soil mass or into the soil mass (i.e., there is zero horizontal strain), the lateral pressure at a depth 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z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180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667" y="404273"/>
            <a:ext cx="10096500" cy="1150907"/>
          </a:xfrm>
        </p:spPr>
        <p:txBody>
          <a:bodyPr/>
          <a:lstStyle/>
          <a:p>
            <a:r>
              <a:rPr lang="en-US" dirty="0" smtClean="0"/>
              <a:t>Rankine Lateral Active earth pressure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887" y="3864977"/>
            <a:ext cx="5175953" cy="2627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1250244" y="1698898"/>
            <a:ext cx="7061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If a wall tends to move away from the soil a distance ∆x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867" y="2304282"/>
            <a:ext cx="4925995" cy="1243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8435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622" y="289838"/>
            <a:ext cx="10096500" cy="1150907"/>
          </a:xfrm>
        </p:spPr>
        <p:txBody>
          <a:bodyPr/>
          <a:lstStyle/>
          <a:p>
            <a:r>
              <a:rPr lang="en-US" dirty="0" smtClean="0">
                <a:solidFill>
                  <a:srgbClr val="956251"/>
                </a:solidFill>
              </a:rPr>
              <a:t>Rankine’s Lateral </a:t>
            </a:r>
            <a:r>
              <a:rPr lang="en-US" dirty="0">
                <a:solidFill>
                  <a:srgbClr val="956251"/>
                </a:solidFill>
              </a:rPr>
              <a:t>Active earth pressure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587066" y="1750569"/>
            <a:ext cx="4804064" cy="2731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810" y="5943920"/>
            <a:ext cx="4892675" cy="352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2760" y="4683834"/>
            <a:ext cx="4892675" cy="932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379301" y="1750569"/>
            <a:ext cx="58747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soil pressure on the wall at any depth will 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decrease</a:t>
            </a:r>
          </a:p>
          <a:p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 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Active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force per unit length of the wall can be determined from the area of the pressure diagram </a:t>
            </a:r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15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378" y="334993"/>
            <a:ext cx="10096500" cy="1150907"/>
          </a:xfrm>
        </p:spPr>
        <p:txBody>
          <a:bodyPr/>
          <a:lstStyle/>
          <a:p>
            <a:r>
              <a:rPr lang="en-US" dirty="0" smtClean="0">
                <a:solidFill>
                  <a:srgbClr val="956251"/>
                </a:solidFill>
              </a:rPr>
              <a:t>Rankine’s </a:t>
            </a:r>
            <a:r>
              <a:rPr lang="en-US" dirty="0">
                <a:solidFill>
                  <a:srgbClr val="956251"/>
                </a:solidFill>
              </a:rPr>
              <a:t>Passive Earth </a:t>
            </a:r>
            <a:r>
              <a:rPr lang="en-US" dirty="0" smtClean="0">
                <a:solidFill>
                  <a:srgbClr val="956251"/>
                </a:solidFill>
              </a:rPr>
              <a:t>Pressure</a:t>
            </a:r>
            <a:endParaRPr lang="en-US" dirty="0">
              <a:solidFill>
                <a:srgbClr val="95625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0490" y="2892475"/>
            <a:ext cx="6404840" cy="2932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00490" y="1661407"/>
            <a:ext cx="5817729" cy="1055561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If the wall is pushed into the soil mass by an amount ∆x</a:t>
            </a:r>
          </a:p>
          <a:p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9373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378" y="334993"/>
            <a:ext cx="10096500" cy="115090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956251"/>
                </a:solidFill>
              </a:rPr>
              <a:t>Rankine Passive Earth Pressure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45153" y="1541628"/>
            <a:ext cx="4069435" cy="2517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153" y="6027225"/>
            <a:ext cx="4069435" cy="560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5153" y="4601361"/>
            <a:ext cx="4069435" cy="883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 8"/>
          <p:cNvSpPr/>
          <p:nvPr/>
        </p:nvSpPr>
        <p:spPr>
          <a:xfrm>
            <a:off x="428978" y="1541628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400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horizontal stress will increase</a:t>
            </a:r>
          </a:p>
          <a:p>
            <a:endParaRPr lang="en-US" sz="2400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passive force per unit length of the wall can be determined from the area of the pressure diagram 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044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Coulomb’s Active Earth Pressure: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4892040" cy="297215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Coulomb proposed a theory for calculating the lateral earth pressure on a retaining wall with granular soil backfill. 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This </a:t>
            </a:r>
            <a:r>
              <a:rPr lang="en-US" dirty="0">
                <a:solidFill>
                  <a:srgbClr val="002060"/>
                </a:solidFill>
              </a:rPr>
              <a:t>theory takes wall friction into consideration.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49913" y="1790700"/>
            <a:ext cx="5063243" cy="3594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0257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Coulomb’s Active Earth Pressure: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4892040" cy="297215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In the actual design of retaining walls, the value of the wall friction angle δ is assumed to be between ϕ`/2 and 2/3ϕ`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This active force, Pa, can be calculated </a:t>
            </a:r>
            <a:r>
              <a:rPr lang="en-US" dirty="0" smtClean="0">
                <a:solidFill>
                  <a:srgbClr val="002060"/>
                </a:solidFill>
              </a:rPr>
              <a:t>as shown to the right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10762" y="1960034"/>
            <a:ext cx="5296275" cy="907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761" y="3551523"/>
            <a:ext cx="5296275" cy="1719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5003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5" y="522513"/>
            <a:ext cx="11462656" cy="5624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889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Coulomb’s </a:t>
            </a:r>
            <a:r>
              <a:rPr lang="en-US" dirty="0" smtClean="0">
                <a:solidFill>
                  <a:srgbClr val="956251"/>
                </a:solidFill>
              </a:rPr>
              <a:t>Passive </a:t>
            </a:r>
            <a:r>
              <a:rPr lang="en-US" dirty="0">
                <a:solidFill>
                  <a:srgbClr val="956251"/>
                </a:solidFill>
              </a:rPr>
              <a:t>Earth Pressure: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4892040" cy="75953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Coulomb theory can also be used to calculate passive pressure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15822" y="2778125"/>
            <a:ext cx="6152444" cy="3415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94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56251"/>
                </a:solidFill>
              </a:rPr>
              <a:t>Coulomb’s </a:t>
            </a:r>
            <a:r>
              <a:rPr lang="en-US" dirty="0" smtClean="0">
                <a:solidFill>
                  <a:srgbClr val="956251"/>
                </a:solidFill>
              </a:rPr>
              <a:t>Passive </a:t>
            </a:r>
            <a:r>
              <a:rPr lang="en-US" dirty="0">
                <a:solidFill>
                  <a:srgbClr val="956251"/>
                </a:solidFill>
              </a:rPr>
              <a:t>Earth Pressure: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825625"/>
            <a:ext cx="5096933" cy="3480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>
                <a:solidFill>
                  <a:srgbClr val="002060"/>
                </a:solidFill>
              </a:rPr>
              <a:t>Passive earth pressure by coulomb is given </a:t>
            </a:r>
            <a:r>
              <a:rPr lang="en-US" dirty="0" smtClean="0">
                <a:solidFill>
                  <a:srgbClr val="002060"/>
                </a:solidFill>
              </a:rPr>
              <a:t>by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the actual design of retaining walls, the value of the wall friction angle δ is assumed to be between ϕ`/2 and 2/3ϕ`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27246" y="2306990"/>
            <a:ext cx="5466838" cy="2185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63157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Lateral earth pressure in </a:t>
            </a:r>
            <a:r>
              <a:rPr lang="en-US" dirty="0" smtClean="0"/>
              <a:t>Seismic </a:t>
            </a:r>
            <a:r>
              <a:rPr lang="en-US" dirty="0"/>
              <a:t>Conditions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46823888"/>
              </p:ext>
            </p:extLst>
          </p:nvPr>
        </p:nvGraphicFramePr>
        <p:xfrm>
          <a:off x="2483556" y="2946399"/>
          <a:ext cx="5254977" cy="3445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88622" y="1641481"/>
            <a:ext cx="68184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Study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of seismic earth pressure is essential for the safe design of retaining wall in the seismic 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zone,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2400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most two common approaches for this purpose are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9851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Pseudo Static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524000"/>
            <a:ext cx="10096501" cy="4696177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Okabe (1926) and Mononobe and Matsuo (1929), had the first pioneer research in determining the seismic active earth pressure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due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to earthquake loading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this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conventional work is known as Mononobe–Okabe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method</a:t>
            </a:r>
          </a:p>
          <a:p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Mononobe-Okabe Considers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 dynamic nature of earthquake loading in a very approximate way without taking any effect of time</a:t>
            </a:r>
          </a:p>
          <a:p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he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disruption of the pressure behind the wall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is assumed to be linear</a:t>
            </a:r>
          </a:p>
          <a:p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It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neglects many important factors that should be taken in the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case </a:t>
            </a:r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of seismic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analysis</a:t>
            </a:r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8140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Pseudo Static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5650090" cy="3160889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additional forces </a:t>
            </a:r>
            <a:r>
              <a:rPr lang="en-US" dirty="0"/>
              <a:t>acting on the soil failure </a:t>
            </a:r>
            <a:r>
              <a:rPr lang="en-US" dirty="0" smtClean="0"/>
              <a:t>wedge are khW </a:t>
            </a:r>
            <a:r>
              <a:rPr lang="en-US" dirty="0"/>
              <a:t>and </a:t>
            </a:r>
            <a:r>
              <a:rPr lang="en-US" dirty="0" smtClean="0"/>
              <a:t>kvW </a:t>
            </a:r>
            <a:r>
              <a:rPr lang="en-US" dirty="0"/>
              <a:t>in the </a:t>
            </a:r>
            <a:r>
              <a:rPr lang="en-US" dirty="0" smtClean="0"/>
              <a:t>horizontal </a:t>
            </a:r>
            <a:r>
              <a:rPr lang="en-US" dirty="0"/>
              <a:t>and vertical direction </a:t>
            </a:r>
            <a:r>
              <a:rPr lang="en-US" dirty="0" smtClean="0"/>
              <a:t>respectively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kh and kv may be defined as</a:t>
            </a:r>
          </a:p>
          <a:p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076" y="1373029"/>
            <a:ext cx="5974598" cy="3436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40" y="4245137"/>
            <a:ext cx="5486876" cy="1127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83031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Pseudo Static 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524000"/>
                <a:ext cx="5650090" cy="3160889"/>
              </a:xfrm>
            </p:spPr>
            <p:txBody>
              <a:bodyPr/>
              <a:lstStyle/>
              <a:p>
                <a:r>
                  <a:rPr lang="en-US" dirty="0"/>
                  <a:t>The relation for the active force per unit length of the wall (</a:t>
                </a:r>
                <a:r>
                  <a:rPr lang="en-US" i="1" dirty="0"/>
                  <a:t>Pae</a:t>
                </a:r>
                <a:r>
                  <a:rPr lang="en-US" dirty="0"/>
                  <a:t>) can be determined as Mononobe–Okabe </a:t>
                </a:r>
                <a:r>
                  <a:rPr lang="en-US" dirty="0" smtClean="0"/>
                  <a:t>solution as shown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 smtClean="0"/>
                  <a:t> </a:t>
                </a:r>
                <a:r>
                  <a:rPr lang="en-US" dirty="0"/>
                  <a:t>k</a:t>
                </a:r>
                <a:r>
                  <a:rPr lang="en-US" baseline="-25000" dirty="0"/>
                  <a:t>h</a:t>
                </a:r>
                <a:r>
                  <a:rPr lang="en-US" dirty="0"/>
                  <a:t> should be ≤ (1-kv)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US" dirty="0"/>
                  <a:t>. </a:t>
                </a:r>
                <a:endParaRPr lang="en-US" dirty="0">
                  <a:solidFill>
                    <a:srgbClr val="002060"/>
                  </a:solidFill>
                  <a:latin typeface="Times" panose="02020603050405020304" pitchFamily="18" charset="0"/>
                  <a:ea typeface="MS Mincho" panose="02020609040205080304" pitchFamily="49" charset="-12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524000"/>
                <a:ext cx="5650090" cy="3160889"/>
              </a:xfrm>
              <a:blipFill rotWithShape="0">
                <a:blip r:embed="rId2"/>
                <a:stretch>
                  <a:fillRect l="-539" t="-2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290" y="2223291"/>
            <a:ext cx="5718544" cy="11030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7290" y="3977691"/>
            <a:ext cx="5718544" cy="14143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6240" y="5803469"/>
            <a:ext cx="4840644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87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Pseudo Static 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524000"/>
                <a:ext cx="5650090" cy="3160889"/>
              </a:xfrm>
            </p:spPr>
            <p:txBody>
              <a:bodyPr/>
              <a:lstStyle/>
              <a:p>
                <a:r>
                  <a:rPr lang="en-US" dirty="0"/>
                  <a:t>The relation for the active force per unit length of the wall (</a:t>
                </a:r>
                <a:r>
                  <a:rPr lang="en-US" i="1" dirty="0"/>
                  <a:t>Pae</a:t>
                </a:r>
                <a:r>
                  <a:rPr lang="en-US" dirty="0"/>
                  <a:t>) can be determined as Mononobe–Okabe </a:t>
                </a:r>
                <a:r>
                  <a:rPr lang="en-US" dirty="0" smtClean="0"/>
                  <a:t>solution as shown </a:t>
                </a:r>
              </a:p>
              <a:p>
                <a:endParaRPr lang="en-US" dirty="0"/>
              </a:p>
              <a:p>
                <a:r>
                  <a:rPr lang="en-US" dirty="0" smtClean="0"/>
                  <a:t>To prevent </a:t>
                </a:r>
                <a:r>
                  <a:rPr lang="en-US" dirty="0"/>
                  <a:t>shear fluidization </a:t>
                </a:r>
                <a:r>
                  <a:rPr lang="en-US" dirty="0" smtClean="0"/>
                  <a:t> </a:t>
                </a:r>
                <a:r>
                  <a:rPr lang="en-US" dirty="0"/>
                  <a:t>ϕ&gt;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𝑘h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𝑘𝑣</m:t>
                            </m:r>
                          </m:den>
                        </m:f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  </a:t>
                </a:r>
                <a:endParaRPr lang="en-US" dirty="0">
                  <a:solidFill>
                    <a:srgbClr val="002060"/>
                  </a:solidFill>
                  <a:latin typeface="Times" panose="02020603050405020304" pitchFamily="18" charset="0"/>
                  <a:ea typeface="MS Mincho" panose="02020609040205080304" pitchFamily="49" charset="-128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524000"/>
                <a:ext cx="5650090" cy="3160889"/>
              </a:xfrm>
              <a:blipFill rotWithShape="0">
                <a:blip r:embed="rId2"/>
                <a:stretch>
                  <a:fillRect l="-539" t="-2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832" y="1368378"/>
            <a:ext cx="6194073" cy="3316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740" y="5413473"/>
            <a:ext cx="3889585" cy="110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02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Pseudo Static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5650090" cy="3160889"/>
          </a:xfrm>
        </p:spPr>
        <p:txBody>
          <a:bodyPr/>
          <a:lstStyle/>
          <a:p>
            <a:r>
              <a:rPr lang="en-US" dirty="0"/>
              <a:t>The relation for the </a:t>
            </a:r>
            <a:r>
              <a:rPr lang="en-US" dirty="0" smtClean="0"/>
              <a:t>Passive </a:t>
            </a:r>
            <a:r>
              <a:rPr lang="en-US" dirty="0"/>
              <a:t>force per unit length of the wall (</a:t>
            </a:r>
            <a:r>
              <a:rPr lang="en-US" i="1" dirty="0" smtClean="0"/>
              <a:t>Pap</a:t>
            </a:r>
            <a:r>
              <a:rPr lang="en-US" dirty="0" smtClean="0"/>
              <a:t>) </a:t>
            </a:r>
            <a:r>
              <a:rPr lang="en-US" dirty="0"/>
              <a:t>can </a:t>
            </a:r>
            <a:r>
              <a:rPr lang="en-US" dirty="0" smtClean="0"/>
              <a:t>also be determined by M-O</a:t>
            </a:r>
          </a:p>
          <a:p>
            <a:r>
              <a:rPr lang="en-US" dirty="0" smtClean="0"/>
              <a:t>The lateral passive earth coefficient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832" y="1368378"/>
            <a:ext cx="6194073" cy="3316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740" y="5413473"/>
            <a:ext cx="3889585" cy="1103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3437934"/>
            <a:ext cx="5650091" cy="97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79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Mononobe–Okabe</a:t>
            </a:r>
            <a:r>
              <a:rPr lang="en-US" dirty="0" smtClean="0"/>
              <a:t> Limitation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100965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Mononobe–Okabe </a:t>
            </a:r>
            <a:r>
              <a:rPr lang="en-US" dirty="0"/>
              <a:t>solution has some drawbacks that make the results </a:t>
            </a:r>
            <a:r>
              <a:rPr lang="en-US" dirty="0" smtClean="0"/>
              <a:t>are true </a:t>
            </a:r>
            <a:r>
              <a:rPr lang="en-US" dirty="0"/>
              <a:t>in its assumption range only, and in many other practical cases, M-O method is not applicable.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577850" indent="-342900">
              <a:buFont typeface="Wingdings" panose="05000000000000000000" pitchFamily="2" charset="2"/>
              <a:buChar char="ü"/>
            </a:pPr>
            <a:r>
              <a:rPr lang="en-US" dirty="0"/>
              <a:t>1. No continues backfill slopes.</a:t>
            </a:r>
          </a:p>
          <a:p>
            <a:pPr marL="577850" indent="-342900">
              <a:buFont typeface="Wingdings" panose="05000000000000000000" pitchFamily="2" charset="2"/>
              <a:buChar char="ü"/>
            </a:pPr>
            <a:r>
              <a:rPr lang="en-US" dirty="0"/>
              <a:t>2. Cohesive soils, and </a:t>
            </a:r>
          </a:p>
          <a:p>
            <a:pPr marL="577850" indent="-342900">
              <a:buFont typeface="Wingdings" panose="05000000000000000000" pitchFamily="2" charset="2"/>
              <a:buChar char="ü"/>
            </a:pPr>
            <a:r>
              <a:rPr lang="en-US" dirty="0"/>
              <a:t>3. Rising water behind the </a:t>
            </a:r>
            <a:r>
              <a:rPr lang="en-US" dirty="0" smtClean="0"/>
              <a:t>wall</a:t>
            </a:r>
          </a:p>
          <a:p>
            <a:pPr marL="577850" indent="-342900">
              <a:buFont typeface="Wingdings" panose="05000000000000000000" pitchFamily="2" charset="2"/>
              <a:buChar char="ü"/>
            </a:pPr>
            <a:endParaRPr lang="en-US" dirty="0"/>
          </a:p>
          <a:p>
            <a:r>
              <a:rPr lang="en-US" dirty="0" smtClean="0"/>
              <a:t>An </a:t>
            </a:r>
            <a:r>
              <a:rPr lang="en-US" dirty="0"/>
              <a:t>extension of ‘‘Mononobe-Okabe’’ method for seismic design </a:t>
            </a:r>
            <a:r>
              <a:rPr lang="en-US" dirty="0" smtClean="0"/>
              <a:t>of Retaining Walls were presented in 2012  and 2013 , for more detail refer to the report pg</a:t>
            </a:r>
            <a:r>
              <a:rPr lang="en-US" dirty="0"/>
              <a:t>.</a:t>
            </a:r>
            <a:r>
              <a:rPr lang="en-US" dirty="0" smtClean="0"/>
              <a:t>56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29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10096500" cy="4351338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time and phase difference due to finite shear wave propagation behind a retaining wall was </a:t>
            </a:r>
            <a:r>
              <a:rPr lang="en-US" dirty="0" smtClean="0"/>
              <a:t>considered.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Shear </a:t>
            </a:r>
            <a:r>
              <a:rPr lang="en-US" dirty="0"/>
              <a:t>wave velocity (Vs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rimary </a:t>
            </a:r>
            <a:r>
              <a:rPr lang="en-US" dirty="0"/>
              <a:t>wave velocity (Vp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horizontal and vertical seismic accelerations (khg and kvg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46786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410"/>
            <a:ext cx="11941629" cy="5914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095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90700"/>
            <a:ext cx="5319255" cy="3548944"/>
          </a:xfrm>
        </p:spPr>
        <p:txBody>
          <a:bodyPr>
            <a:normAutofit/>
          </a:bodyPr>
          <a:lstStyle/>
          <a:p>
            <a:r>
              <a:rPr lang="en-US" dirty="0"/>
              <a:t>The period of lateral </a:t>
            </a:r>
            <a:r>
              <a:rPr lang="en-US" dirty="0" smtClean="0"/>
              <a:t>shaking</a:t>
            </a:r>
          </a:p>
          <a:p>
            <a:endParaRPr lang="en-US" dirty="0"/>
          </a:p>
          <a:p>
            <a:r>
              <a:rPr lang="en-US" dirty="0" smtClean="0"/>
              <a:t>The time Effect </a:t>
            </a:r>
          </a:p>
          <a:p>
            <a:endParaRPr lang="en-US" dirty="0"/>
          </a:p>
          <a:p>
            <a:r>
              <a:rPr lang="en-US" dirty="0" smtClean="0"/>
              <a:t>The soil Amplification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acceleration at any depth z and time </a:t>
            </a:r>
            <a:r>
              <a:rPr lang="en-US" dirty="0" smtClean="0"/>
              <a:t>t are changing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44134" y="1790700"/>
            <a:ext cx="5265644" cy="315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166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9767"/>
            <a:ext cx="5319255" cy="35489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time Effect </a:t>
            </a:r>
          </a:p>
          <a:p>
            <a:endParaRPr lang="en-US" dirty="0"/>
          </a:p>
          <a:p>
            <a:r>
              <a:rPr lang="en-US" dirty="0" smtClean="0"/>
              <a:t>The soil Amplification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acceleration at any depth z and time </a:t>
            </a:r>
            <a:r>
              <a:rPr lang="en-US" dirty="0" smtClean="0"/>
              <a:t>t are changing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44134" y="1790700"/>
            <a:ext cx="5265644" cy="31538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153" t="-934" r="11894" b="65665"/>
          <a:stretch/>
        </p:blipFill>
        <p:spPr>
          <a:xfrm>
            <a:off x="599080" y="4944533"/>
            <a:ext cx="4661543" cy="1279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85472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9767"/>
            <a:ext cx="8585200" cy="22168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total (static + seismic) active thrust, P</a:t>
            </a:r>
            <a:r>
              <a:rPr lang="en-US" baseline="-25000" dirty="0">
                <a:solidFill>
                  <a:srgbClr val="002060"/>
                </a:solidFill>
              </a:rPr>
              <a:t>ae</a:t>
            </a:r>
            <a:r>
              <a:rPr lang="en-US" dirty="0">
                <a:solidFill>
                  <a:srgbClr val="002060"/>
                </a:solidFill>
              </a:rPr>
              <a:t> (t) can be obtained by </a:t>
            </a:r>
            <a:r>
              <a:rPr lang="en-US" dirty="0" smtClean="0">
                <a:solidFill>
                  <a:srgbClr val="002060"/>
                </a:solidFill>
              </a:rPr>
              <a:t>considering </a:t>
            </a:r>
            <a:r>
              <a:rPr lang="en-US" dirty="0">
                <a:solidFill>
                  <a:srgbClr val="002060"/>
                </a:solidFill>
              </a:rPr>
              <a:t>the equilibrium of the forces and hence P</a:t>
            </a:r>
            <a:r>
              <a:rPr lang="en-US" baseline="-25000" dirty="0">
                <a:solidFill>
                  <a:srgbClr val="002060"/>
                </a:solidFill>
              </a:rPr>
              <a:t>ae</a:t>
            </a:r>
            <a:r>
              <a:rPr lang="en-US" dirty="0">
                <a:solidFill>
                  <a:srgbClr val="002060"/>
                </a:solidFill>
              </a:rPr>
              <a:t>(t) can be expressed as </a:t>
            </a:r>
            <a:r>
              <a:rPr lang="en-US" dirty="0" smtClean="0">
                <a:solidFill>
                  <a:srgbClr val="002060"/>
                </a:solidFill>
              </a:rPr>
              <a:t>follows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539" y="3736622"/>
            <a:ext cx="6225822" cy="172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62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201" y="1643945"/>
            <a:ext cx="7564799" cy="51293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8044" y="1759424"/>
            <a:ext cx="4368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The lateral earth </a:t>
            </a:r>
            <a:r>
              <a:rPr lang="en-US" sz="2400" dirty="0" smtClean="0">
                <a:solidFill>
                  <a:srgbClr val="002060"/>
                </a:solidFill>
              </a:rPr>
              <a:t>pressure coefficient </a:t>
            </a:r>
            <a:r>
              <a:rPr lang="en-US" sz="2400" dirty="0">
                <a:solidFill>
                  <a:srgbClr val="002060"/>
                </a:solidFill>
              </a:rPr>
              <a:t>can be </a:t>
            </a:r>
            <a:r>
              <a:rPr lang="en-US" sz="2400" dirty="0" smtClean="0">
                <a:solidFill>
                  <a:srgbClr val="002060"/>
                </a:solidFill>
              </a:rPr>
              <a:t>determined by optimize Kae function to the maximum value with </a:t>
            </a:r>
            <a:r>
              <a:rPr lang="en-US" sz="2400" dirty="0">
                <a:solidFill>
                  <a:srgbClr val="002060"/>
                </a:solidFill>
              </a:rPr>
              <a:t>respect to t/T and </a:t>
            </a:r>
            <a:r>
              <a:rPr lang="en-US" sz="2400" dirty="0" smtClean="0">
                <a:solidFill>
                  <a:srgbClr val="002060"/>
                </a:solidFill>
              </a:rPr>
              <a:t>α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So an Optimization is needed </a:t>
            </a:r>
          </a:p>
        </p:txBody>
      </p:sp>
    </p:spTree>
    <p:extLst>
      <p:ext uri="{BB962C8B-B14F-4D97-AF65-F5344CB8AC3E}">
        <p14:creationId xmlns:p14="http://schemas.microsoft.com/office/powerpoint/2010/main" val="1632152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58164" y="2134288"/>
            <a:ext cx="6762044" cy="1585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seismic active earth pressure P</a:t>
            </a:r>
            <a:r>
              <a:rPr lang="en-US" sz="2400" baseline="-250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ae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calculated by: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en-US" sz="2400" dirty="0" smtClean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                     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P</a:t>
            </a:r>
            <a:r>
              <a:rPr lang="en-US" sz="2400" i="1" baseline="-250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ae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=0.5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K</a:t>
            </a:r>
            <a:r>
              <a:rPr lang="en-US" sz="2400" i="1" baseline="-250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ae</a:t>
            </a:r>
            <a:r>
              <a:rPr lang="en-US" sz="2400" i="1" dirty="0">
                <a:solidFill>
                  <a:srgbClr val="002060"/>
                </a:solidFill>
                <a:latin typeface="Lucida Grande"/>
                <a:ea typeface="MS Mincho" panose="02020609040205080304" pitchFamily="49" charset="-128"/>
                <a:cs typeface="Arial" panose="020B0604020202020204" pitchFamily="34" charset="0"/>
              </a:rPr>
              <a:t>ϒ</a:t>
            </a:r>
            <a:r>
              <a:rPr lang="en-US" sz="2400" i="1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2400" i="1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H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2</a:t>
            </a:r>
            <a:endParaRPr lang="en-US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084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207" y="54288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746886" y="1750829"/>
            <a:ext cx="67620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</a:t>
            </a: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response of a footing to dynamic loads is affected by 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(1) Nature and magnitude of dynamic loads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(2) Number of pulses </a:t>
            </a:r>
            <a:r>
              <a:rPr lang="en-US" sz="2400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and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(3) The strain rate response of soil.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191" y="1750830"/>
            <a:ext cx="4690416" cy="3932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0783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76" y="759728"/>
            <a:ext cx="8844115" cy="5464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6899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42906" y="1290671"/>
            <a:ext cx="6279003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</a:rPr>
              <a:t>Shallow 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</a:rPr>
              <a:t>foundations for seismic loads are usually designed by the equivalent static approach. </a:t>
            </a:r>
          </a:p>
          <a:p>
            <a:endParaRPr lang="en-US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</a:rPr>
              <a:t>The foundations are considered as eccentrically loaded with inclined load (combination of vertical + horizontal load) and the ultimate bearing capacity is accordingly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</a:rPr>
              <a:t>estimated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544" y="1575465"/>
            <a:ext cx="4410853" cy="312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578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account for the effect of dynamic nature of the load, the bearing capacity factors are determined by using dynamic angle of internal friction, which is taken as 2-degrees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 its static value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Codes generally permit an increase of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33 %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allowable bearing capacity when earthquake loads in addition to static loads are used in design of the foundation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1510" y="1074361"/>
            <a:ext cx="4277032" cy="5577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3395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 may be reasonable for dense granular soils, stiff to very stiff clays or hard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bedrocks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not applicable for friable rock, loose soils susceptible to liquefaction or pore water pressure increase, sensitive clays or clays likely to undergo plastic flow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387" y="1514919"/>
            <a:ext cx="4916129" cy="4167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8548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Retaining Walls Types  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88452131"/>
              </p:ext>
            </p:extLst>
          </p:nvPr>
        </p:nvGraphicFramePr>
        <p:xfrm>
          <a:off x="1024094" y="1880054"/>
          <a:ext cx="8849249" cy="4117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806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dynamic bearing capacity is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 the static bearing capacity. This observation is further supported by results of experimental studies on small footings on surface of sand.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Wherein dynamic bearing capacity was about 30 % lower than static bearing capacity. Therefore, the increase in bearing capacity permitted by codes should be taken with a caution.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6374" y="1501244"/>
            <a:ext cx="4827639" cy="4357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188078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12" y="1074361"/>
            <a:ext cx="7443019" cy="496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52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8" name="Soil liquefaction in Japa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9407" y="1491592"/>
            <a:ext cx="7619896" cy="428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84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255639" y="1290671"/>
            <a:ext cx="6990735" cy="4351338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Budhu and Al-karni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assumed Logarithmic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failure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surfaces to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 the seismic bearing capacity of soils. 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suggested modifications to the equations commonly used for static bearing capacity to obtain the dynamic bearing capacity as follows: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751" y="1952887"/>
            <a:ext cx="4339251" cy="2628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285" y="4049180"/>
            <a:ext cx="4852219" cy="2274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16458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91" y="-76546"/>
            <a:ext cx="10096500" cy="1150907"/>
          </a:xfrm>
        </p:spPr>
        <p:txBody>
          <a:bodyPr/>
          <a:lstStyle/>
          <a:p>
            <a:r>
              <a:rPr lang="en-US" dirty="0" smtClean="0"/>
              <a:t> Bearing </a:t>
            </a:r>
            <a:r>
              <a:rPr lang="en-US" dirty="0"/>
              <a:t>capacity under seismic condition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142" y="700736"/>
            <a:ext cx="7640116" cy="3743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30" y="3520336"/>
            <a:ext cx="4566312" cy="3238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65792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Pseudo Dynamic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8426" y="1643945"/>
            <a:ext cx="10137058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An experimental study was also conducted by Al-Karni and Budhu on model footing to study the response under horizontal acceleration and compared the results with the approach suggested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before 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752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sp>
        <p:nvSpPr>
          <p:cNvPr id="3" name="Rectangle 2"/>
          <p:cNvSpPr/>
          <p:nvPr/>
        </p:nvSpPr>
        <p:spPr>
          <a:xfrm>
            <a:off x="678426" y="1643945"/>
            <a:ext cx="622381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1933 Westergaard presented a theory for calculating the hydrodynamic pressure, his theory applies under the following assumptions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US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water (no backfill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wall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large (theoretically infinite) extent of water basin</a:t>
            </a:r>
          </a:p>
          <a:p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471" y="1735136"/>
            <a:ext cx="4734232" cy="3184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059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628" y="1643945"/>
            <a:ext cx="6741250" cy="4557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8385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25" y="4373434"/>
            <a:ext cx="5486876" cy="19752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2928" y="1640690"/>
            <a:ext cx="6032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should be noted that the solution by Westergaard represents an approximation, which is generally on the safe side (over-estimated) </a:t>
            </a: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exact solutions were derived by Werner and sundquist and Bustamante and flores 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018" y="1643945"/>
            <a:ext cx="5539236" cy="321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1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23" y="1643945"/>
            <a:ext cx="5369642" cy="4048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255" y="1643945"/>
            <a:ext cx="6613422" cy="4048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925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 Retaining Walls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143" y="1790700"/>
            <a:ext cx="5872592" cy="4351338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They depend for stability on their own weight and any soil resting on the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masonry</a:t>
            </a: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They are constructed with plain concrete or stone masonry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This type of construction is not economical for high walls more than </a:t>
            </a:r>
            <a:r>
              <a:rPr lang="en-US" dirty="0" smtClean="0">
                <a:solidFill>
                  <a:srgbClr val="002060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3m</a:t>
            </a:r>
          </a:p>
          <a:p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04784" y="1790700"/>
            <a:ext cx="3895848" cy="2955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35412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pic>
        <p:nvPicPr>
          <p:cNvPr id="4" name="CE-400 Tsunami Simulation with Smooth Particle Hydrodynamics (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8296" y="1643945"/>
            <a:ext cx="7265937" cy="4087089"/>
          </a:xfrm>
          <a:prstGeom prst="roundRect">
            <a:avLst>
              <a:gd name="adj" fmla="val 5439"/>
            </a:avLst>
          </a:prstGeom>
          <a:ln>
            <a:noFill/>
          </a:ln>
          <a:effectLst>
            <a:innerShdw blurRad="114300" dist="50800">
              <a:srgbClr val="000000">
                <a:alpha val="0"/>
              </a:srgbClr>
            </a:innerShdw>
          </a:effectLst>
        </p:spPr>
      </p:pic>
    </p:spTree>
    <p:extLst>
      <p:ext uri="{BB962C8B-B14F-4D97-AF65-F5344CB8AC3E}">
        <p14:creationId xmlns:p14="http://schemas.microsoft.com/office/powerpoint/2010/main" val="251326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 Hydrodynamic </a:t>
            </a:r>
            <a:r>
              <a:rPr lang="en-US" dirty="0"/>
              <a:t>pressure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758678"/>
            <a:ext cx="6523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odification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takes into account the width tank of water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,wall inclination , saturated backfill were presented In the report chapter 3,section 4  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675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29285"/>
          </a:xfrm>
        </p:spPr>
        <p:txBody>
          <a:bodyPr/>
          <a:lstStyle/>
          <a:p>
            <a:pPr lvl="0"/>
            <a:r>
              <a:rPr lang="en-US" dirty="0"/>
              <a:t>Seismic Design Consideration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463710"/>
            <a:ext cx="70939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ravity and Rockery Retaining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alls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they get their strength from their own weight,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inertia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forces both in horizontal and vertical direction 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be considered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caution.</a:t>
            </a:r>
          </a:p>
          <a:p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inertia Forces will be consider also in Cantilever RW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Design of Gravity Retaining Walls Under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earthquake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conditions, two options are available</a:t>
            </a:r>
          </a:p>
          <a:p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imited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olerable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 </a:t>
            </a:r>
            <a:endParaRPr lang="en-US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451" t="-709" b="329"/>
          <a:stretch/>
        </p:blipFill>
        <p:spPr>
          <a:xfrm>
            <a:off x="7944464" y="1622323"/>
            <a:ext cx="3769826" cy="322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0387" y="1643945"/>
            <a:ext cx="652370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ngineering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structures are always related to cost, and cost could be the most dominate factor for many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Retaining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walls dimensions had to be proportioned, and the chosen dimensions are checked to make sure they satisfy the external and internal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nfinite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solutions may exist, each combination of the dimensions represent a solution</a:t>
            </a:r>
          </a:p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904" y="929194"/>
            <a:ext cx="4989826" cy="4989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1261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3038"/>
            <a:ext cx="10096500" cy="1150907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0387" y="1643945"/>
            <a:ext cx="65237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However </a:t>
            </a:r>
            <a:r>
              <a:rPr lang="en-US" sz="2400" dirty="0">
                <a:solidFill>
                  <a:srgbClr val="FFFF00"/>
                </a:solidFill>
              </a:rPr>
              <a:t>among these infinite solutions there is an optimum one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A </a:t>
            </a:r>
            <a:r>
              <a:rPr lang="en-US" sz="2400" dirty="0">
                <a:solidFill>
                  <a:srgbClr val="FFFF00"/>
                </a:solidFill>
              </a:rPr>
              <a:t>factor of safety 1.5 must be achieved to satisfy the sliding stability, a factor of safety of 2 would satisfy this condition; also a factor of safety of 1.7 would be adequate. 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However </a:t>
            </a:r>
            <a:r>
              <a:rPr lang="en-US" sz="2400" dirty="0">
                <a:solidFill>
                  <a:srgbClr val="FFFF00"/>
                </a:solidFill>
              </a:rPr>
              <a:t>from an economical perspective this addition 0.3 value represent </a:t>
            </a:r>
            <a:r>
              <a:rPr lang="en-US" sz="2400" dirty="0" smtClean="0">
                <a:solidFill>
                  <a:srgbClr val="FFFF00"/>
                </a:solidFill>
              </a:rPr>
              <a:t>cost, </a:t>
            </a:r>
            <a:r>
              <a:rPr lang="en-US" sz="2400" dirty="0">
                <a:solidFill>
                  <a:srgbClr val="FFFF00"/>
                </a:solidFill>
              </a:rPr>
              <a:t>additional </a:t>
            </a:r>
            <a:r>
              <a:rPr lang="en-US" sz="2400" dirty="0" smtClean="0">
                <a:solidFill>
                  <a:srgbClr val="FFFF00"/>
                </a:solidFill>
              </a:rPr>
              <a:t>cost.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904" y="929194"/>
            <a:ext cx="4989826" cy="4989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6457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542" y="350326"/>
            <a:ext cx="10096500" cy="1030962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0387" y="1427635"/>
            <a:ext cx="863763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For </a:t>
            </a:r>
            <a:r>
              <a:rPr lang="en-US" sz="2400" dirty="0">
                <a:solidFill>
                  <a:srgbClr val="002060"/>
                </a:solidFill>
              </a:rPr>
              <a:t>megastructure this additional cost could be huge, especially if a 1.5 factor of safety is possible to be </a:t>
            </a:r>
            <a:r>
              <a:rPr lang="en-US" sz="2400" dirty="0" smtClean="0">
                <a:solidFill>
                  <a:srgbClr val="002060"/>
                </a:solidFill>
              </a:rPr>
              <a:t>achieved,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</a:t>
            </a:r>
            <a:r>
              <a:rPr lang="en-US" sz="2400" dirty="0" smtClean="0">
                <a:solidFill>
                  <a:srgbClr val="002060"/>
                </a:solidFill>
              </a:rPr>
              <a:t>nd </a:t>
            </a:r>
            <a:r>
              <a:rPr lang="en-US" sz="2400" dirty="0">
                <a:solidFill>
                  <a:srgbClr val="002060"/>
                </a:solidFill>
              </a:rPr>
              <a:t>that </a:t>
            </a:r>
            <a:r>
              <a:rPr lang="en-US" sz="2400" dirty="0" smtClean="0">
                <a:solidFill>
                  <a:srgbClr val="002060"/>
                </a:solidFill>
              </a:rPr>
              <a:t>will be the </a:t>
            </a:r>
            <a:r>
              <a:rPr lang="en-US" sz="2400" dirty="0">
                <a:solidFill>
                  <a:srgbClr val="002060"/>
                </a:solidFill>
              </a:rPr>
              <a:t>special touch in the proposed software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Based on brand-new algorithms, this goal has been trying to be achieved for </a:t>
            </a:r>
            <a:r>
              <a:rPr lang="en-US" sz="2400" dirty="0" smtClean="0">
                <a:solidFill>
                  <a:srgbClr val="002060"/>
                </a:solidFill>
              </a:rPr>
              <a:t>months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The </a:t>
            </a:r>
            <a:r>
              <a:rPr lang="en-US" sz="2400" dirty="0">
                <a:solidFill>
                  <a:srgbClr val="002060"/>
                </a:solidFill>
              </a:rPr>
              <a:t>optimum dimensions of a retaining wall that satisfy the internal ,external stability and the minimum cost at the same time, were generated.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3058" y="1948323"/>
            <a:ext cx="3305175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3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542" y="350326"/>
            <a:ext cx="10096500" cy="1030962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0387" y="1427635"/>
            <a:ext cx="86376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two general methods to optimize a function,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namely</a:t>
            </a:r>
          </a:p>
          <a:p>
            <a:pPr marL="569913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athematical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programming and </a:t>
            </a:r>
            <a:endParaRPr lang="en-US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69913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eta-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heuristic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</a:t>
            </a:r>
          </a:p>
          <a:p>
            <a:pPr marL="569913" indent="-342900">
              <a:buFont typeface="Wingdings" panose="05000000000000000000" pitchFamily="2" charset="2"/>
              <a:buChar char="ü"/>
            </a:pPr>
            <a:endParaRPr lang="en-US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method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gradient information to search the solution space near an initial starting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point,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effective implementation of these methods, the variables and cost function of the generators need to be </a:t>
            </a: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continuous,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Furthermore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good starting point is vital for these methods to be executed successfully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69913" indent="-342900">
              <a:buFont typeface="Wingdings" panose="05000000000000000000" pitchFamily="2" charset="2"/>
              <a:buChar char="ü"/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102" y="2145391"/>
            <a:ext cx="3362339" cy="264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1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542" y="350326"/>
            <a:ext cx="10096500" cy="1030962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1059" y="1317234"/>
            <a:ext cx="79788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optimization problems, prohibited zones, side limits, and non-smooth or non-convex cost functions need to be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considered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a result, these non-convex optimization problems cannot be solved by the traditional mathematical programming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methods</a:t>
            </a:r>
          </a:p>
          <a:p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an alternative to the conventional mathematical approaches, the meta-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herustic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optimization techniques have been used to obtain the global or near-global optimum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solutions.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1110" y="1462594"/>
            <a:ext cx="4039769" cy="323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49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542" y="350326"/>
            <a:ext cx="10096500" cy="1030962"/>
          </a:xfrm>
        </p:spPr>
        <p:txBody>
          <a:bodyPr/>
          <a:lstStyle/>
          <a:p>
            <a:r>
              <a:rPr lang="en-US" dirty="0" smtClean="0"/>
              <a:t>Optimization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1059" y="1317234"/>
            <a:ext cx="797887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Meta-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hurstic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searches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based on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Meta-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hurstic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solution are good, but not necessarily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Meta-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hurstic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require the derivatives of the objective function and constraints and 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are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probabilistic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deterministic.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alleviate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need for continuous cost functions and variables used for mathematical optimization methods.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4046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57"/>
            <a:ext cx="10096500" cy="1144177"/>
          </a:xfrm>
        </p:spPr>
        <p:txBody>
          <a:bodyPr>
            <a:normAutofit/>
          </a:bodyPr>
          <a:lstStyle/>
          <a:p>
            <a:r>
              <a:rPr lang="en-US" dirty="0" smtClean="0"/>
              <a:t>Algorithms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 has always been a major source of inspiration to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engineers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natural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philosophers.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meta-heuristic approaches are inspired by solutions that nature herself seems to have chosen for hard problems. 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The Evolutionary </a:t>
            </a:r>
            <a:r>
              <a:rPr lang="en-US" sz="2400" dirty="0" smtClean="0">
                <a:solidFill>
                  <a:schemeClr val="bg1"/>
                </a:solidFill>
              </a:rPr>
              <a:t>Algorithm and </a:t>
            </a:r>
            <a:r>
              <a:rPr lang="en-US" sz="2400" dirty="0">
                <a:solidFill>
                  <a:schemeClr val="bg1"/>
                </a:solidFill>
              </a:rPr>
              <a:t>the Genetic Algorithm are inspired from the biological evolutionary process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049" y="1317233"/>
            <a:ext cx="4340635" cy="3274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6764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Semigravity Retaining Walls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143" y="1790700"/>
            <a:ext cx="5872592" cy="4351338"/>
          </a:xfrm>
        </p:spPr>
        <p:txBody>
          <a:bodyPr/>
          <a:lstStyle/>
          <a:p>
            <a:pPr marL="0" lvl="0" indent="0">
              <a:buNone/>
            </a:pPr>
            <a:endParaRPr lang="en-US" dirty="0"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lvl="0"/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When </a:t>
            </a:r>
            <a:r>
              <a:rPr lang="en-US" dirty="0">
                <a:solidFill>
                  <a:srgbClr val="E9E5DC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minimizing the size of wall </a:t>
            </a:r>
            <a:r>
              <a:rPr lang="en-US" dirty="0" smtClean="0">
                <a:solidFill>
                  <a:srgbClr val="E9E5DC"/>
                </a:solidFill>
                <a:latin typeface="Times" panose="02020603050405020304" pitchFamily="18" charset="0"/>
                <a:ea typeface="MS Mincho" panose="02020609040205080304" pitchFamily="49" charset="-128"/>
              </a:rPr>
              <a:t>sections is required</a:t>
            </a:r>
          </a:p>
          <a:p>
            <a:pPr marL="0" lv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lvl="0" indent="0">
              <a:buNone/>
            </a:pPr>
            <a:endParaRPr lang="en-US" dirty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Small </a:t>
            </a:r>
            <a:r>
              <a:rPr lang="en-US" dirty="0">
                <a:latin typeface="Times" panose="02020603050405020304" pitchFamily="18" charset="0"/>
                <a:ea typeface="MS Mincho" panose="02020609040205080304" pitchFamily="49" charset="-128"/>
              </a:rPr>
              <a:t>amount of steel may be used for the construction of gravity </a:t>
            </a:r>
            <a:r>
              <a:rPr lang="en-US" dirty="0" smtClean="0">
                <a:latin typeface="Times" panose="02020603050405020304" pitchFamily="18" charset="0"/>
                <a:ea typeface="MS Mincho" panose="02020609040205080304" pitchFamily="49" charset="-128"/>
              </a:rPr>
              <a:t>walls</a:t>
            </a:r>
          </a:p>
          <a:p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US" dirty="0" smtClean="0">
              <a:solidFill>
                <a:srgbClr val="002060"/>
              </a:solidFill>
              <a:latin typeface="Times" panose="02020603050405020304" pitchFamily="18" charset="0"/>
              <a:ea typeface="MS Mincho" panose="02020609040205080304" pitchFamily="49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543" y="1790699"/>
            <a:ext cx="4996543" cy="3728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606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76557"/>
            <a:ext cx="79788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Ant Colony Optimization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62" y="1748594"/>
            <a:ext cx="6158212" cy="3838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271" y="1748593"/>
            <a:ext cx="4762500" cy="3838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661" y="243743"/>
            <a:ext cx="10321423" cy="107349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04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57"/>
            <a:ext cx="10096500" cy="1144177"/>
          </a:xfrm>
        </p:spPr>
        <p:txBody>
          <a:bodyPr>
            <a:normAutofit/>
          </a:bodyPr>
          <a:lstStyle/>
          <a:p>
            <a:r>
              <a:rPr lang="en-US" dirty="0" smtClean="0"/>
              <a:t>Algorithms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Particle Swarm Optimization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211" y="1317234"/>
            <a:ext cx="7810919" cy="508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86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57"/>
            <a:ext cx="10096500" cy="1144177"/>
          </a:xfrm>
        </p:spPr>
        <p:txBody>
          <a:bodyPr>
            <a:normAutofit/>
          </a:bodyPr>
          <a:lstStyle/>
          <a:p>
            <a:r>
              <a:rPr lang="en-US" dirty="0" smtClean="0"/>
              <a:t>Algorithms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500" y="1048128"/>
            <a:ext cx="6405491" cy="4900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21870"/>
            <a:ext cx="3981522" cy="4752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12174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57"/>
            <a:ext cx="10096500" cy="1144177"/>
          </a:xfrm>
        </p:spPr>
        <p:txBody>
          <a:bodyPr>
            <a:normAutofit/>
          </a:bodyPr>
          <a:lstStyle/>
          <a:p>
            <a:r>
              <a:rPr lang="en-US" dirty="0" smtClean="0"/>
              <a:t>Algorithms</a:t>
            </a: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Birds - Swarm intelligenc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4592" y="1160308"/>
            <a:ext cx="6336788" cy="475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56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r>
              <a:rPr lang="en-US" sz="2000" b="0" dirty="0">
                <a:effectLst/>
              </a:rPr>
              <a:t>(Kaveh &amp; Talatahari, January 2010) </a:t>
            </a:r>
            <a:endParaRPr lang="en-US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2786" y="1533833"/>
            <a:ext cx="6971072" cy="5208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based on principles from physics and mechanics.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governing Coulomb law from physics and the governing motion from Newtonian mechanics are the basic for this algorithm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electric force between charged spheres A and B causes the spheres to either attract or repel each other, and the resulting motion causes the suspended fiber to twist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b="1" i="1" dirty="0">
              <a:ln w="12700" cmpd="sng">
                <a:noFill/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010" y="896063"/>
            <a:ext cx="1823884" cy="546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24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2785" y="1533833"/>
            <a:ext cx="110514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Coulomb’s </a:t>
            </a:r>
            <a:r>
              <a:rPr lang="en-US" sz="2400" dirty="0">
                <a:solidFill>
                  <a:schemeClr val="bg1"/>
                </a:solidFill>
              </a:rPr>
              <a:t>experiments showed that the electric force between two stationary charged </a:t>
            </a:r>
            <a:r>
              <a:rPr lang="en-US" sz="2400" dirty="0" smtClean="0">
                <a:solidFill>
                  <a:schemeClr val="bg1"/>
                </a:solidFill>
              </a:rPr>
              <a:t>particles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Is inversely proportional to the square of the separation distance between the particles and directed along the line joining them;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Is proportional to the product of the charges </a:t>
            </a:r>
            <a:r>
              <a:rPr lang="en-US" sz="2400" i="1" dirty="0">
                <a:solidFill>
                  <a:schemeClr val="bg1"/>
                </a:solidFill>
              </a:rPr>
              <a:t>qi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i="1" dirty="0">
                <a:solidFill>
                  <a:schemeClr val="bg1"/>
                </a:solidFill>
              </a:rPr>
              <a:t>q j </a:t>
            </a:r>
            <a:r>
              <a:rPr lang="en-US" sz="2400" dirty="0">
                <a:solidFill>
                  <a:schemeClr val="bg1"/>
                </a:solidFill>
              </a:rPr>
              <a:t>on the two particles; and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Is attractive if the charges are of opposite sign, and repulsive if the charges have the same sign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6422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17234"/>
            <a:ext cx="79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2785" y="1533833"/>
            <a:ext cx="110514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Coulomb’s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 provides the magnitude of the electric force (Coulomb force) between the two point-charges as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541" y="2014760"/>
            <a:ext cx="5755123" cy="579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0942" y="3205678"/>
            <a:ext cx="10096500" cy="95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b="1" kern="1200" cap="none" spc="0">
                <a:ln w="12700" cmpd="sng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9884" y="2947272"/>
            <a:ext cx="800090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  <a:tabLst>
                <a:tab pos="139700" algn="l"/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electric field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Ei j 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at a point outside the sphere is defined as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34" y="3442970"/>
            <a:ext cx="5944115" cy="60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299883" y="4422167"/>
            <a:ext cx="6523703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  <a:tabLst>
                <a:tab pos="139700" algn="l"/>
                <a:tab pos="457200" algn="l"/>
              </a:tabLst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magnitude of the electric field at a point inside the sphere can be obtained using Gauss’s law. This is expressed as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9217" y="5284119"/>
            <a:ext cx="6059949" cy="46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6537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2785" y="1533833"/>
            <a:ext cx="11051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 field of a group of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charges (by superposition)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expressed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169" y="1167103"/>
            <a:ext cx="2252976" cy="42956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266" y="2214093"/>
            <a:ext cx="5486876" cy="55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924" y="3369532"/>
            <a:ext cx="5486876" cy="627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/>
          <p:nvPr/>
        </p:nvSpPr>
        <p:spPr>
          <a:xfrm>
            <a:off x="451998" y="3460981"/>
            <a:ext cx="2479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Ei,j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equal to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824" y="5748273"/>
            <a:ext cx="6787209" cy="61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/>
          <p:cNvSpPr/>
          <p:nvPr/>
        </p:nvSpPr>
        <p:spPr>
          <a:xfrm>
            <a:off x="422785" y="44268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magnitude and direction of the resultant force on a charge q j at position r j due to the electric field of a charge qi at position ri </a:t>
            </a:r>
          </a:p>
        </p:txBody>
      </p:sp>
    </p:spTree>
    <p:extLst>
      <p:ext uri="{BB962C8B-B14F-4D97-AF65-F5344CB8AC3E}">
        <p14:creationId xmlns:p14="http://schemas.microsoft.com/office/powerpoint/2010/main" val="1982924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2785" y="1533833"/>
            <a:ext cx="110514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multiple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charged particles, this can be summarized as follows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95" y="2129984"/>
            <a:ext cx="6317498" cy="723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22784" y="3390487"/>
            <a:ext cx="9399641" cy="1980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i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Newtonian mechanics </a:t>
            </a:r>
            <a:r>
              <a:rPr lang="en-US" sz="2400" i="1" dirty="0" smtClean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laws: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en-US" sz="2400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motion of a particle is completely known if the particle’s position in space is known at all </a:t>
            </a:r>
            <a:r>
              <a:rPr lang="en-US" sz="2400" dirty="0" smtClean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times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US" sz="2400" dirty="0">
              <a:solidFill>
                <a:srgbClr val="1010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670" y="4434534"/>
            <a:ext cx="7079376" cy="550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422784" y="5551034"/>
            <a:ext cx="4004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acceleration of the particle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789" y="5551034"/>
            <a:ext cx="5029636" cy="57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9711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84" y="576181"/>
            <a:ext cx="10096500" cy="957652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31849B"/>
                </a:solidFill>
                <a:latin typeface="Cambria" panose="020405030504060302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Charged System Search (CSS) Algorithm</a:t>
            </a:r>
            <a:r>
              <a:rPr lang="en-US" dirty="0"/>
              <a:t/>
            </a:r>
            <a:br>
              <a:rPr lang="en-US" dirty="0"/>
            </a:br>
            <a:endParaRPr lang="en-US" sz="31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2785" y="1533833"/>
            <a:ext cx="110514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8738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 of any object as a function of time is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obtained</a:t>
            </a:r>
          </a:p>
          <a:p>
            <a:pPr indent="58738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approximately as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798" y="1967634"/>
            <a:ext cx="5913052" cy="523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422784" y="2882890"/>
            <a:ext cx="3005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7475"/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Newton’s second law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368" y="3405817"/>
            <a:ext cx="5514798" cy="377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422784" y="4482666"/>
            <a:ext cx="6689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7475"/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substituting the previous two equations, we get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280" y="5058099"/>
            <a:ext cx="6325104" cy="703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1974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tical Lexicon design templat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dirty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tx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ertical Lexicon design template" id="{E3A5883B-E8CE-46E1-BD06-0BEE2E0AFA71}" vid="{B9CB0296-E107-40DB-82AD-8FB388C56E4D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CC2096-6844-4B95-B463-E84303707E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Vertical lexicon design slides</Template>
  <TotalTime>0</TotalTime>
  <Words>4601</Words>
  <Application>Microsoft Office PowerPoint</Application>
  <PresentationFormat>Widescreen</PresentationFormat>
  <Paragraphs>791</Paragraphs>
  <Slides>137</Slides>
  <Notes>3</Notes>
  <HiddenSlides>0</HiddenSlides>
  <MMClips>4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137</vt:i4>
      </vt:variant>
    </vt:vector>
  </HeadingPairs>
  <TitlesOfParts>
    <vt:vector size="149" baseType="lpstr">
      <vt:lpstr>MS Mincho</vt:lpstr>
      <vt:lpstr>Arial</vt:lpstr>
      <vt:lpstr>Calibri</vt:lpstr>
      <vt:lpstr>Cambria</vt:lpstr>
      <vt:lpstr>Cambria Math</vt:lpstr>
      <vt:lpstr>Lucida Grande</vt:lpstr>
      <vt:lpstr>Symbol</vt:lpstr>
      <vt:lpstr>Tahoma</vt:lpstr>
      <vt:lpstr>Times</vt:lpstr>
      <vt:lpstr>Times New Roman</vt:lpstr>
      <vt:lpstr>Wingdings</vt:lpstr>
      <vt:lpstr>Vertical Lexicon design template</vt:lpstr>
      <vt:lpstr>An-Najah National University Faculty of Engineering  Civil Engineering Department </vt:lpstr>
      <vt:lpstr>Content List</vt:lpstr>
      <vt:lpstr>PowerPoint Presentation</vt:lpstr>
      <vt:lpstr>Retaining Walls</vt:lpstr>
      <vt:lpstr>PowerPoint Presentation</vt:lpstr>
      <vt:lpstr>PowerPoint Presentation</vt:lpstr>
      <vt:lpstr>Retaining Walls Types  </vt:lpstr>
      <vt:lpstr>Gravity Retaining Walls</vt:lpstr>
      <vt:lpstr>Semigravity Retaining Walls</vt:lpstr>
      <vt:lpstr>Cantilever Retaining Walls</vt:lpstr>
      <vt:lpstr>Counterfort Retaining Walls</vt:lpstr>
      <vt:lpstr>Rockery Retaining Walls</vt:lpstr>
      <vt:lpstr>Retaining Walls Importance </vt:lpstr>
      <vt:lpstr>Retaining Walls Importance </vt:lpstr>
      <vt:lpstr>Proper Design Importance of Retaining Walls</vt:lpstr>
      <vt:lpstr>Proper Design Importance of Retaining Walls </vt:lpstr>
      <vt:lpstr>Proper Design Importance of Retaining Walls </vt:lpstr>
      <vt:lpstr>Proper Design Importance of Retaining Walls </vt:lpstr>
      <vt:lpstr>Proper Design Importance of Retaining Walls </vt:lpstr>
      <vt:lpstr>Proper Design Importance of Retaining Walls </vt:lpstr>
      <vt:lpstr>Proper Design Importance of Retaining Walls </vt:lpstr>
      <vt:lpstr>Retaining Walls In Palestine</vt:lpstr>
      <vt:lpstr>PowerPoint Presentation</vt:lpstr>
      <vt:lpstr>Existing Software</vt:lpstr>
      <vt:lpstr>Existing Software Type 1</vt:lpstr>
      <vt:lpstr>Prokon Software</vt:lpstr>
      <vt:lpstr>Prokon Software</vt:lpstr>
      <vt:lpstr>Existing Software Type 2 </vt:lpstr>
      <vt:lpstr>SAP2000 Software </vt:lpstr>
      <vt:lpstr>Proposed Software</vt:lpstr>
      <vt:lpstr>Proposed Software</vt:lpstr>
      <vt:lpstr>Proposed Software</vt:lpstr>
      <vt:lpstr>Proposed Software</vt:lpstr>
      <vt:lpstr>Proposed Software</vt:lpstr>
      <vt:lpstr>Proposed Software</vt:lpstr>
      <vt:lpstr>Proposed Software</vt:lpstr>
      <vt:lpstr>PowerPoint Presentation</vt:lpstr>
      <vt:lpstr>Comparison </vt:lpstr>
      <vt:lpstr>PowerPoint Presentation</vt:lpstr>
      <vt:lpstr>PowerPoint Presentation</vt:lpstr>
      <vt:lpstr>Lateral Earth pressure  </vt:lpstr>
      <vt:lpstr>Lateral earth pressure in Static Conditions </vt:lpstr>
      <vt:lpstr>Lateral earth pressure at Rest</vt:lpstr>
      <vt:lpstr>Rankine Lateral Active earth pressure</vt:lpstr>
      <vt:lpstr>Rankine’s Lateral Active earth pressure</vt:lpstr>
      <vt:lpstr>Rankine’s Passive Earth Pressure</vt:lpstr>
      <vt:lpstr>Rankine Passive Earth Pressure </vt:lpstr>
      <vt:lpstr>Coulomb’s Active Earth Pressure: </vt:lpstr>
      <vt:lpstr>Coulomb’s Active Earth Pressure: </vt:lpstr>
      <vt:lpstr>Coulomb’s Passive Earth Pressure: </vt:lpstr>
      <vt:lpstr>Coulomb’s Passive Earth Pressure: </vt:lpstr>
      <vt:lpstr>Lateral earth pressure in Seismic Conditions </vt:lpstr>
      <vt:lpstr>Pseudo Static  </vt:lpstr>
      <vt:lpstr>Pseudo Static  </vt:lpstr>
      <vt:lpstr>Pseudo Static  </vt:lpstr>
      <vt:lpstr>Pseudo Static  </vt:lpstr>
      <vt:lpstr>Pseudo Static  </vt:lpstr>
      <vt:lpstr> Mononobe–Okabe Limitation </vt:lpstr>
      <vt:lpstr> Pseudo Dynamic Analysis</vt:lpstr>
      <vt:lpstr> Pseudo Dynamic Analysis</vt:lpstr>
      <vt:lpstr> Pseudo Dynamic Analysis</vt:lpstr>
      <vt:lpstr> Pseudo Dynamic Analysis</vt:lpstr>
      <vt:lpstr> Pseudo Dynamic Analysis</vt:lpstr>
      <vt:lpstr> Pseudo Dynamic Analysis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Bearing capacity under seismic condition</vt:lpstr>
      <vt:lpstr> Pseudo Dynamic Analysis</vt:lpstr>
      <vt:lpstr> Hydrodynamic pressure</vt:lpstr>
      <vt:lpstr> Hydrodynamic pressure</vt:lpstr>
      <vt:lpstr> Hydrodynamic pressure</vt:lpstr>
      <vt:lpstr> Hydrodynamic pressure</vt:lpstr>
      <vt:lpstr> Hydrodynamic pressure</vt:lpstr>
      <vt:lpstr> Hydrodynamic pressure</vt:lpstr>
      <vt:lpstr>Seismic Design Consideration </vt:lpstr>
      <vt:lpstr>Optimization </vt:lpstr>
      <vt:lpstr>Optimization </vt:lpstr>
      <vt:lpstr>Optimization </vt:lpstr>
      <vt:lpstr>Optimization </vt:lpstr>
      <vt:lpstr>Optimization </vt:lpstr>
      <vt:lpstr>Optimization </vt:lpstr>
      <vt:lpstr>Algorithms</vt:lpstr>
      <vt:lpstr>PowerPoint Presentation</vt:lpstr>
      <vt:lpstr>Algorithms</vt:lpstr>
      <vt:lpstr>Algorithms</vt:lpstr>
      <vt:lpstr>Algorithms</vt:lpstr>
      <vt:lpstr>Charged System Search (CSS) Algorithm (Kaveh &amp; Talatahari, January 2010)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Charged System Search (CSS) Algorithm </vt:lpstr>
      <vt:lpstr>PowerPoint Presentation</vt:lpstr>
      <vt:lpstr>Validation of CSS </vt:lpstr>
      <vt:lpstr>Css In the proposed software </vt:lpstr>
      <vt:lpstr>Css In the proposed software </vt:lpstr>
      <vt:lpstr>Harmony Search (HS) Algorithm (Kang &amp; Zong، September 2004) </vt:lpstr>
      <vt:lpstr>Harmony Search (HS) Algorithm  </vt:lpstr>
      <vt:lpstr>Harmony Search (HS) Algorithm  </vt:lpstr>
      <vt:lpstr>Harmony Search (HS) Algorithm  </vt:lpstr>
      <vt:lpstr>Harmony Search (HS) Algorithm  </vt:lpstr>
      <vt:lpstr>Harmony Search (HS) Algorithm  </vt:lpstr>
      <vt:lpstr>Hs In the proposed software </vt:lpstr>
      <vt:lpstr>Hs In the proposed software </vt:lpstr>
      <vt:lpstr>Hs In the proposed software </vt:lpstr>
      <vt:lpstr>Hs In the proposed software </vt:lpstr>
      <vt:lpstr>An-Najah National University Faculty of Engineering  Civil Engineering Department </vt:lpstr>
      <vt:lpstr>Content List</vt:lpstr>
      <vt:lpstr>WoD Software</vt:lpstr>
      <vt:lpstr>WoD Software</vt:lpstr>
      <vt:lpstr>WoD Software</vt:lpstr>
      <vt:lpstr>WoD Software</vt:lpstr>
      <vt:lpstr>WoD Software</vt:lpstr>
      <vt:lpstr>WoD Software</vt:lpstr>
      <vt:lpstr>WoD Software</vt:lpstr>
      <vt:lpstr>WoD Software</vt:lpstr>
      <vt:lpstr>PowerPoint Presentation</vt:lpstr>
      <vt:lpstr>WoD Software</vt:lpstr>
      <vt:lpstr>WoD Software</vt:lpstr>
      <vt:lpstr>WoD Software</vt:lpstr>
      <vt:lpstr>WoD Software</vt:lpstr>
      <vt:lpstr>PowerPoint Presentation</vt:lpstr>
      <vt:lpstr>Question ?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2014-05-13T15:19:28Z</dcterms:created>
  <dcterms:modified xsi:type="dcterms:W3CDTF">2014-12-04T02:01:52Z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TC034606119991</vt:lpwstr>
  </property>
</Properties>
</file>