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18288000" cy="10287000"/>
  <p:notesSz cx="6858000" cy="9144000"/>
  <p:embeddedFontLst>
    <p:embeddedFont>
      <p:font typeface="Open Sans 1" charset="1" panose="00000000000000000000"/>
      <p:regular r:id="rId50"/>
    </p:embeddedFont>
    <p:embeddedFont>
      <p:font typeface="Canva Sans Bold" charset="1" panose="020B0803030501040103"/>
      <p:regular r:id="rId51"/>
    </p:embeddedFont>
    <p:embeddedFont>
      <p:font typeface="Canva Sans" charset="1" panose="020B0503030501040103"/>
      <p:regular r:id="rId52"/>
    </p:embeddedFont>
    <p:embeddedFont>
      <p:font typeface="KG Primary Penmanship" charset="1" panose="02000506000000020003"/>
      <p:regular r:id="rId53"/>
    </p:embeddedFont>
    <p:embeddedFont>
      <p:font typeface="Roboto" charset="1" panose="02000000000000000000"/>
      <p:regular r:id="rId54"/>
    </p:embeddedFont>
    <p:embeddedFont>
      <p:font typeface="Roboto Bold" charset="1" panose="02000000000000000000"/>
      <p:regular r:id="rId55"/>
    </p:embeddedFont>
    <p:embeddedFont>
      <p:font typeface="Montserrat Bold" charset="1" panose="00000800000000000000"/>
      <p:regular r:id="rId56"/>
    </p:embeddedFont>
    <p:embeddedFont>
      <p:font typeface="Public Sans Bold" charset="1" panose="00000000000000000000"/>
      <p:regular r:id="rId57"/>
    </p:embeddedFont>
    <p:embeddedFont>
      <p:font typeface="Agrandir Bold" charset="1" panose="00000800000000000000"/>
      <p:regular r:id="rId58"/>
    </p:embeddedFont>
    <p:embeddedFont>
      <p:font typeface="Fredoka" charset="1" panose="02000000000000000000"/>
      <p:regular r:id="rId59"/>
    </p:embeddedFont>
    <p:embeddedFont>
      <p:font typeface="Montserrat" charset="1" panose="00000500000000000000"/>
      <p:regular r:id="rId60"/>
    </p:embeddedFont>
    <p:embeddedFont>
      <p:font typeface="Inter Bold" charset="1" panose="020B0802030000000004"/>
      <p:regular r:id="rId61"/>
    </p:embeddedFont>
    <p:embeddedFont>
      <p:font typeface="Inter" charset="1" panose="020B0502030000000004"/>
      <p:regular r:id="rId62"/>
    </p:embeddedFont>
    <p:embeddedFont>
      <p:font typeface="Montserrat Semi-Bold" charset="1" panose="00000700000000000000"/>
      <p:regular r:id="rId63"/>
    </p:embeddedFont>
    <p:embeddedFont>
      <p:font typeface="Bebas Neue Bold" charset="1" panose="020B0606020202050201"/>
      <p:regular r:id="rId64"/>
    </p:embeddedFont>
    <p:embeddedFont>
      <p:font typeface="Poppins Bold" charset="1" panose="00000800000000000000"/>
      <p:regular r:id="rId65"/>
    </p:embeddedFont>
    <p:embeddedFont>
      <p:font typeface="Glacial Indifference Bold" charset="1" panose="00000800000000000000"/>
      <p:regular r:id="rId66"/>
    </p:embeddedFont>
    <p:embeddedFont>
      <p:font typeface="Garet" charset="1" panose="00000000000000000000"/>
      <p:regular r:id="rId67"/>
    </p:embeddedFont>
    <p:embeddedFont>
      <p:font typeface="Montserrat Medium" charset="1" panose="00000600000000000000"/>
      <p:regular r:id="rId68"/>
    </p:embeddedFont>
    <p:embeddedFont>
      <p:font typeface="Raleway" charset="1" panose="020B0503030101060003"/>
      <p:regular r:id="rId69"/>
    </p:embeddedFont>
    <p:embeddedFont>
      <p:font typeface="Shantell Sans Ultra-Bold" charset="1" panose="00000000000000000000"/>
      <p:regular r:id="rId70"/>
    </p:embeddedFont>
    <p:embeddedFont>
      <p:font typeface="Nunito Light" charset="1" panose="00000400000000000000"/>
      <p:regular r:id="rId71"/>
    </p:embeddedFont>
    <p:embeddedFont>
      <p:font typeface="Garet ExtraBold" charset="1" panose="00000000000000000000"/>
      <p:regular r:id="rId72"/>
    </p:embeddedFont>
    <p:embeddedFont>
      <p:font typeface="Lexend Deca" charset="1" panose="00000000000000000000"/>
      <p:regular r:id="rId73"/>
    </p:embeddedFont>
    <p:embeddedFont>
      <p:font typeface="Agrandir" charset="1" panose="00000500000000000000"/>
      <p:regular r:id="rId74"/>
    </p:embeddedFont>
    <p:embeddedFont>
      <p:font typeface="Lora" charset="1" panose="00000500000000000000"/>
      <p:regular r:id="rId75"/>
    </p:embeddedFont>
    <p:embeddedFont>
      <p:font typeface="Playfair Display Bold" charset="1" panose="00000800000000000000"/>
      <p:regular r:id="rId76"/>
    </p:embeddedFont>
    <p:embeddedFont>
      <p:font typeface="Sego" charset="1" panose="00000000000000000000"/>
      <p:regular r:id="rId7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58" Target="fonts/font58.fntdata" Type="http://schemas.openxmlformats.org/officeDocument/2006/relationships/font"/><Relationship Id="rId59" Target="fonts/font59.fntdata" Type="http://schemas.openxmlformats.org/officeDocument/2006/relationships/font"/><Relationship Id="rId6" Target="slides/slide1.xml" Type="http://schemas.openxmlformats.org/officeDocument/2006/relationships/slide"/><Relationship Id="rId60" Target="fonts/font60.fntdata" Type="http://schemas.openxmlformats.org/officeDocument/2006/relationships/font"/><Relationship Id="rId61" Target="fonts/font61.fntdata" Type="http://schemas.openxmlformats.org/officeDocument/2006/relationships/font"/><Relationship Id="rId62" Target="fonts/font62.fntdata" Type="http://schemas.openxmlformats.org/officeDocument/2006/relationships/font"/><Relationship Id="rId63" Target="fonts/font63.fntdata" Type="http://schemas.openxmlformats.org/officeDocument/2006/relationships/font"/><Relationship Id="rId64" Target="fonts/font64.fntdata" Type="http://schemas.openxmlformats.org/officeDocument/2006/relationships/font"/><Relationship Id="rId65" Target="fonts/font65.fntdata" Type="http://schemas.openxmlformats.org/officeDocument/2006/relationships/font"/><Relationship Id="rId66" Target="fonts/font66.fntdata" Type="http://schemas.openxmlformats.org/officeDocument/2006/relationships/font"/><Relationship Id="rId67" Target="fonts/font67.fntdata" Type="http://schemas.openxmlformats.org/officeDocument/2006/relationships/font"/><Relationship Id="rId68" Target="fonts/font68.fntdata" Type="http://schemas.openxmlformats.org/officeDocument/2006/relationships/font"/><Relationship Id="rId69" Target="fonts/font69.fntdata" Type="http://schemas.openxmlformats.org/officeDocument/2006/relationships/font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fonts/font71.fntdata" Type="http://schemas.openxmlformats.org/officeDocument/2006/relationships/font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0.png" Type="http://schemas.openxmlformats.org/officeDocument/2006/relationships/image"/><Relationship Id="rId11" Target="../media/image41.svg" Type="http://schemas.openxmlformats.org/officeDocument/2006/relationships/image"/><Relationship Id="rId12" Target="../media/image42.png" Type="http://schemas.openxmlformats.org/officeDocument/2006/relationships/image"/><Relationship Id="rId13" Target="../media/image43.svg" Type="http://schemas.openxmlformats.org/officeDocument/2006/relationships/image"/><Relationship Id="rId14" Target="../media/image44.png" Type="http://schemas.openxmlformats.org/officeDocument/2006/relationships/image"/><Relationship Id="rId15" Target="../media/image45.svg" Type="http://schemas.openxmlformats.org/officeDocument/2006/relationships/image"/><Relationship Id="rId16" Target="../media/image46.png" Type="http://schemas.openxmlformats.org/officeDocument/2006/relationships/image"/><Relationship Id="rId17" Target="../media/image47.svg" Type="http://schemas.openxmlformats.org/officeDocument/2006/relationships/image"/><Relationship Id="rId18" Target="../media/image48.png" Type="http://schemas.openxmlformats.org/officeDocument/2006/relationships/image"/><Relationship Id="rId19" Target="../media/image49.svg" Type="http://schemas.openxmlformats.org/officeDocument/2006/relationships/image"/><Relationship Id="rId2" Target="../media/image32.png" Type="http://schemas.openxmlformats.org/officeDocument/2006/relationships/image"/><Relationship Id="rId20" Target="../media/image50.png" Type="http://schemas.openxmlformats.org/officeDocument/2006/relationships/image"/><Relationship Id="rId21" Target="../media/image51.svg" Type="http://schemas.openxmlformats.org/officeDocument/2006/relationships/image"/><Relationship Id="rId3" Target="../media/image33.svg" Type="http://schemas.openxmlformats.org/officeDocument/2006/relationships/image"/><Relationship Id="rId4" Target="../media/image34.png" Type="http://schemas.openxmlformats.org/officeDocument/2006/relationships/image"/><Relationship Id="rId5" Target="../media/image35.svg" Type="http://schemas.openxmlformats.org/officeDocument/2006/relationships/image"/><Relationship Id="rId6" Target="../media/image36.png" Type="http://schemas.openxmlformats.org/officeDocument/2006/relationships/image"/><Relationship Id="rId7" Target="../media/image37.svg" Type="http://schemas.openxmlformats.org/officeDocument/2006/relationships/image"/><Relationship Id="rId8" Target="../media/image38.png" Type="http://schemas.openxmlformats.org/officeDocument/2006/relationships/image"/><Relationship Id="rId9" Target="../media/image39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2.png" Type="http://schemas.openxmlformats.org/officeDocument/2006/relationships/image"/><Relationship Id="rId11" Target="../media/image63.pn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56.png" Type="http://schemas.openxmlformats.org/officeDocument/2006/relationships/image"/><Relationship Id="rId5" Target="../media/image57.svg" Type="http://schemas.openxmlformats.org/officeDocument/2006/relationships/image"/><Relationship Id="rId6" Target="../media/image58.png" Type="http://schemas.openxmlformats.org/officeDocument/2006/relationships/image"/><Relationship Id="rId7" Target="../media/image59.svg" Type="http://schemas.openxmlformats.org/officeDocument/2006/relationships/image"/><Relationship Id="rId8" Target="../media/image60.png" Type="http://schemas.openxmlformats.org/officeDocument/2006/relationships/image"/><Relationship Id="rId9" Target="../media/image61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jpeg" Type="http://schemas.openxmlformats.org/officeDocument/2006/relationships/image"/><Relationship Id="rId3" Target="../media/image65.jpeg" Type="http://schemas.openxmlformats.org/officeDocument/2006/relationships/image"/><Relationship Id="rId4" Target="../media/image66.png" Type="http://schemas.openxmlformats.org/officeDocument/2006/relationships/image"/><Relationship Id="rId5" Target="../media/image67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png" Type="http://schemas.openxmlformats.org/officeDocument/2006/relationships/image"/><Relationship Id="rId3" Target="../media/image69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media/image73.svg" Type="http://schemas.openxmlformats.org/officeDocument/2006/relationships/image"/><Relationship Id="rId4" Target="../media/image7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png" Type="http://schemas.openxmlformats.org/officeDocument/2006/relationships/image"/><Relationship Id="rId3" Target="../media/image76.png" Type="http://schemas.openxmlformats.org/officeDocument/2006/relationships/image"/><Relationship Id="rId4" Target="../media/image7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9.svg" Type="http://schemas.openxmlformats.org/officeDocument/2006/relationships/image"/><Relationship Id="rId11" Target="../media/image90.png" Type="http://schemas.openxmlformats.org/officeDocument/2006/relationships/image"/><Relationship Id="rId12" Target="../media/image91.svg" Type="http://schemas.openxmlformats.org/officeDocument/2006/relationships/image"/><Relationship Id="rId13" Target="../media/image92.png" Type="http://schemas.openxmlformats.org/officeDocument/2006/relationships/image"/><Relationship Id="rId14" Target="../media/image93.svg" Type="http://schemas.openxmlformats.org/officeDocument/2006/relationships/image"/><Relationship Id="rId15" Target="../media/image94.png" Type="http://schemas.openxmlformats.org/officeDocument/2006/relationships/image"/><Relationship Id="rId16" Target="../media/image95.svg" Type="http://schemas.openxmlformats.org/officeDocument/2006/relationships/image"/><Relationship Id="rId17" Target="../media/image96.png" Type="http://schemas.openxmlformats.org/officeDocument/2006/relationships/image"/><Relationship Id="rId18" Target="../media/image97.svg" Type="http://schemas.openxmlformats.org/officeDocument/2006/relationships/image"/><Relationship Id="rId19" Target="../media/image98.png" Type="http://schemas.openxmlformats.org/officeDocument/2006/relationships/image"/><Relationship Id="rId2" Target="../media/image81.png" Type="http://schemas.openxmlformats.org/officeDocument/2006/relationships/image"/><Relationship Id="rId20" Target="../media/image99.svg" Type="http://schemas.openxmlformats.org/officeDocument/2006/relationships/image"/><Relationship Id="rId21" Target="../media/image100.png" Type="http://schemas.openxmlformats.org/officeDocument/2006/relationships/image"/><Relationship Id="rId22" Target="../media/image101.svg" Type="http://schemas.openxmlformats.org/officeDocument/2006/relationships/image"/><Relationship Id="rId23" Target="../media/image102.png" Type="http://schemas.openxmlformats.org/officeDocument/2006/relationships/image"/><Relationship Id="rId24" Target="../media/image103.svg" Type="http://schemas.openxmlformats.org/officeDocument/2006/relationships/image"/><Relationship Id="rId25" Target="../media/image104.png" Type="http://schemas.openxmlformats.org/officeDocument/2006/relationships/image"/><Relationship Id="rId26" Target="../media/image105.svg" Type="http://schemas.openxmlformats.org/officeDocument/2006/relationships/image"/><Relationship Id="rId27" Target="../media/image106.png" Type="http://schemas.openxmlformats.org/officeDocument/2006/relationships/image"/><Relationship Id="rId28" Target="../media/image107.svg" Type="http://schemas.openxmlformats.org/officeDocument/2006/relationships/image"/><Relationship Id="rId3" Target="../media/image82.png" Type="http://schemas.openxmlformats.org/officeDocument/2006/relationships/image"/><Relationship Id="rId4" Target="../media/image83.svg" Type="http://schemas.openxmlformats.org/officeDocument/2006/relationships/image"/><Relationship Id="rId5" Target="../media/image84.png" Type="http://schemas.openxmlformats.org/officeDocument/2006/relationships/image"/><Relationship Id="rId6" Target="../media/image85.svg" Type="http://schemas.openxmlformats.org/officeDocument/2006/relationships/image"/><Relationship Id="rId7" Target="../media/image86.png" Type="http://schemas.openxmlformats.org/officeDocument/2006/relationships/image"/><Relationship Id="rId8" Target="../media/image87.svg" Type="http://schemas.openxmlformats.org/officeDocument/2006/relationships/image"/><Relationship Id="rId9" Target="../media/image88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8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9.png" Type="http://schemas.openxmlformats.org/officeDocument/2006/relationships/image"/><Relationship Id="rId3" Target="../media/image110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1.png" Type="http://schemas.openxmlformats.org/officeDocument/2006/relationships/image"/><Relationship Id="rId3" Target="../media/image112.png" Type="http://schemas.openxmlformats.org/officeDocument/2006/relationships/image"/><Relationship Id="rId4" Target="../media/image113.png" Type="http://schemas.openxmlformats.org/officeDocument/2006/relationships/image"/><Relationship Id="rId5" Target="../media/image114.png" Type="http://schemas.openxmlformats.org/officeDocument/2006/relationships/image"/><Relationship Id="rId6" Target="../media/image115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6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7.png" Type="http://schemas.openxmlformats.org/officeDocument/2006/relationships/image"/><Relationship Id="rId3" Target="../media/image118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png" Type="http://schemas.openxmlformats.org/officeDocument/2006/relationships/image"/><Relationship Id="rId3" Target="../media/image120.png" Type="http://schemas.openxmlformats.org/officeDocument/2006/relationships/image"/><Relationship Id="rId4" Target="../media/image121.png" Type="http://schemas.openxmlformats.org/officeDocument/2006/relationships/image"/><Relationship Id="rId5" Target="../media/image122.png" Type="http://schemas.openxmlformats.org/officeDocument/2006/relationships/image"/><Relationship Id="rId6" Target="../media/image12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11" Target="../media/image14.svg" Type="http://schemas.openxmlformats.org/officeDocument/2006/relationships/image"/><Relationship Id="rId12" Target="../media/image15.png" Type="http://schemas.openxmlformats.org/officeDocument/2006/relationships/image"/><Relationship Id="rId13" Target="../media/image16.svg" Type="http://schemas.openxmlformats.org/officeDocument/2006/relationships/image"/><Relationship Id="rId14" Target="../media/image17.png" Type="http://schemas.openxmlformats.org/officeDocument/2006/relationships/image"/><Relationship Id="rId15" Target="../media/image18.svg" Type="http://schemas.openxmlformats.org/officeDocument/2006/relationships/image"/><Relationship Id="rId16" Target="../media/image19.png" Type="http://schemas.openxmlformats.org/officeDocument/2006/relationships/image"/><Relationship Id="rId17" Target="../media/image20.svg" Type="http://schemas.openxmlformats.org/officeDocument/2006/relationships/image"/><Relationship Id="rId18" Target="../media/image21.pn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4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5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6.png" Type="http://schemas.openxmlformats.org/officeDocument/2006/relationships/image"/><Relationship Id="rId3" Target="../media/image127.png" Type="http://schemas.openxmlformats.org/officeDocument/2006/relationships/image"/><Relationship Id="rId4" Target="../media/image128.png" Type="http://schemas.openxmlformats.org/officeDocument/2006/relationships/image"/><Relationship Id="rId5" Target="../media/image129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0.png" Type="http://schemas.openxmlformats.org/officeDocument/2006/relationships/image"/><Relationship Id="rId3" Target="../media/image131.png" Type="http://schemas.openxmlformats.org/officeDocument/2006/relationships/image"/><Relationship Id="rId4" Target="../media/image132.png" Type="http://schemas.openxmlformats.org/officeDocument/2006/relationships/image"/><Relationship Id="rId5" Target="../media/image13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4.png" Type="http://schemas.openxmlformats.org/officeDocument/2006/relationships/image"/><Relationship Id="rId3" Target="../media/image135.png" Type="http://schemas.openxmlformats.org/officeDocument/2006/relationships/image"/><Relationship Id="rId4" Target="../media/image136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7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8.png" Type="http://schemas.openxmlformats.org/officeDocument/2006/relationships/image"/><Relationship Id="rId3" Target="../media/image139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0.png" Type="http://schemas.openxmlformats.org/officeDocument/2006/relationships/image"/><Relationship Id="rId3" Target="../media/image141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2.png" Type="http://schemas.openxmlformats.org/officeDocument/2006/relationships/image"/><Relationship Id="rId3" Target="../media/image143.png" Type="http://schemas.openxmlformats.org/officeDocument/2006/relationships/image"/><Relationship Id="rId4" Target="../media/image14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0.png" Type="http://schemas.openxmlformats.org/officeDocument/2006/relationships/image"/><Relationship Id="rId3" Target="../media/image145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6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7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8.png" Type="http://schemas.openxmlformats.org/officeDocument/2006/relationships/image"/><Relationship Id="rId3" Target="../media/image149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8.png" Type="http://schemas.openxmlformats.org/officeDocument/2006/relationships/image"/><Relationship Id="rId11" Target="../media/image159.svg" Type="http://schemas.openxmlformats.org/officeDocument/2006/relationships/image"/><Relationship Id="rId2" Target="../media/image150.png" Type="http://schemas.openxmlformats.org/officeDocument/2006/relationships/image"/><Relationship Id="rId3" Target="../media/image151.svg" Type="http://schemas.openxmlformats.org/officeDocument/2006/relationships/image"/><Relationship Id="rId4" Target="../media/image152.png" Type="http://schemas.openxmlformats.org/officeDocument/2006/relationships/image"/><Relationship Id="rId5" Target="../media/image153.svg" Type="http://schemas.openxmlformats.org/officeDocument/2006/relationships/image"/><Relationship Id="rId6" Target="../media/image154.png" Type="http://schemas.openxmlformats.org/officeDocument/2006/relationships/image"/><Relationship Id="rId7" Target="../media/image155.svg" Type="http://schemas.openxmlformats.org/officeDocument/2006/relationships/image"/><Relationship Id="rId8" Target="../media/image156.png" Type="http://schemas.openxmlformats.org/officeDocument/2006/relationships/image"/><Relationship Id="rId9" Target="../media/image15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23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2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7136415" y="323298"/>
            <a:ext cx="11669285" cy="1905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18012573" y="-2081414"/>
            <a:ext cx="0" cy="11669301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392967" y="271648"/>
            <a:ext cx="3888917" cy="3743688"/>
          </a:xfrm>
          <a:custGeom>
            <a:avLst/>
            <a:gdLst/>
            <a:ahLst/>
            <a:cxnLst/>
            <a:rect r="r" b="b" t="t" l="l"/>
            <a:pathLst>
              <a:path h="3743688" w="3888917">
                <a:moveTo>
                  <a:pt x="0" y="0"/>
                </a:moveTo>
                <a:lnTo>
                  <a:pt x="3888917" y="0"/>
                </a:lnTo>
                <a:lnTo>
                  <a:pt x="3888917" y="3743688"/>
                </a:lnTo>
                <a:lnTo>
                  <a:pt x="0" y="3743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-6606" y="9258300"/>
            <a:ext cx="2030184" cy="1177507"/>
          </a:xfrm>
          <a:custGeom>
            <a:avLst/>
            <a:gdLst/>
            <a:ahLst/>
            <a:cxnLst/>
            <a:rect r="r" b="b" t="t" l="l"/>
            <a:pathLst>
              <a:path h="1177507" w="2030184">
                <a:moveTo>
                  <a:pt x="2030184" y="0"/>
                </a:moveTo>
                <a:lnTo>
                  <a:pt x="0" y="0"/>
                </a:lnTo>
                <a:lnTo>
                  <a:pt x="0" y="1177507"/>
                </a:lnTo>
                <a:lnTo>
                  <a:pt x="2030184" y="1177507"/>
                </a:lnTo>
                <a:lnTo>
                  <a:pt x="203018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-4176161">
            <a:off x="-892018" y="9258300"/>
            <a:ext cx="2030184" cy="1177507"/>
          </a:xfrm>
          <a:custGeom>
            <a:avLst/>
            <a:gdLst/>
            <a:ahLst/>
            <a:cxnLst/>
            <a:rect r="r" b="b" t="t" l="l"/>
            <a:pathLst>
              <a:path h="1177507" w="2030184">
                <a:moveTo>
                  <a:pt x="2030184" y="0"/>
                </a:moveTo>
                <a:lnTo>
                  <a:pt x="0" y="0"/>
                </a:lnTo>
                <a:lnTo>
                  <a:pt x="0" y="1177507"/>
                </a:lnTo>
                <a:lnTo>
                  <a:pt x="2030184" y="1177507"/>
                </a:lnTo>
                <a:lnTo>
                  <a:pt x="203018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775739" y="2916151"/>
            <a:ext cx="6411635" cy="1099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203A64"/>
                </a:solidFill>
                <a:latin typeface="Open Sans 1"/>
                <a:ea typeface="Open Sans 1"/>
                <a:cs typeface="Open Sans 1"/>
                <a:sym typeface="Open Sans 1"/>
              </a:rPr>
              <a:t>An-Najah National University | 2025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203A64"/>
                </a:solidFill>
                <a:latin typeface="Open Sans 1"/>
                <a:ea typeface="Open Sans 1"/>
                <a:cs typeface="Open Sans 1"/>
                <a:sym typeface="Open Sans 1"/>
              </a:rPr>
              <a:t>College of Engineering and Information Technology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203A64"/>
                </a:solidFill>
                <a:latin typeface="Open Sans 1"/>
                <a:ea typeface="Open Sans 1"/>
                <a:cs typeface="Open Sans 1"/>
                <a:sym typeface="Open Sans 1"/>
              </a:rPr>
              <a:t>Department of Energy Engineering and Environmen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509617" y="4684726"/>
            <a:ext cx="15611160" cy="26257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  <a:spcBef>
                <a:spcPct val="0"/>
              </a:spcBef>
            </a:pPr>
            <a:r>
              <a:rPr lang="en-US" sz="4999" b="tru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Simulation of a Solar Assisted Heat Pump System for Heating An-Najah National University Closed Swimming Pool.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315197" y="7268211"/>
            <a:ext cx="4170640" cy="1990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 Supervisor: Dr. Abdalrahim Abusafa</a:t>
            </a:r>
          </a:p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Students name:</a:t>
            </a:r>
          </a:p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Aseel Amarni</a:t>
            </a:r>
          </a:p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Naheel Shtiwi</a:t>
            </a:r>
          </a:p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Sajed Methqal</a:t>
            </a:r>
          </a:p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Tamara Sawalha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09438" y="4139532"/>
            <a:ext cx="657225" cy="619125"/>
            <a:chOff x="0" y="0"/>
            <a:chExt cx="173096" cy="16306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3096" cy="163062"/>
            </a:xfrm>
            <a:custGeom>
              <a:avLst/>
              <a:gdLst/>
              <a:ahLst/>
              <a:cxnLst/>
              <a:rect r="r" b="b" t="t" l="l"/>
              <a:pathLst>
                <a:path h="163062" w="173096">
                  <a:moveTo>
                    <a:pt x="81531" y="0"/>
                  </a:moveTo>
                  <a:lnTo>
                    <a:pt x="91565" y="0"/>
                  </a:lnTo>
                  <a:cubicBezTo>
                    <a:pt x="113189" y="0"/>
                    <a:pt x="133926" y="8590"/>
                    <a:pt x="149216" y="23880"/>
                  </a:cubicBezTo>
                  <a:cubicBezTo>
                    <a:pt x="164506" y="39170"/>
                    <a:pt x="173096" y="59908"/>
                    <a:pt x="173096" y="81531"/>
                  </a:cubicBezTo>
                  <a:lnTo>
                    <a:pt x="173096" y="81531"/>
                  </a:lnTo>
                  <a:cubicBezTo>
                    <a:pt x="173096" y="103154"/>
                    <a:pt x="164506" y="123892"/>
                    <a:pt x="149216" y="139182"/>
                  </a:cubicBezTo>
                  <a:cubicBezTo>
                    <a:pt x="133926" y="154472"/>
                    <a:pt x="113189" y="163062"/>
                    <a:pt x="91565" y="163062"/>
                  </a:cubicBezTo>
                  <a:lnTo>
                    <a:pt x="81531" y="163062"/>
                  </a:lnTo>
                  <a:cubicBezTo>
                    <a:pt x="59908" y="163062"/>
                    <a:pt x="39170" y="154472"/>
                    <a:pt x="23880" y="139182"/>
                  </a:cubicBezTo>
                  <a:cubicBezTo>
                    <a:pt x="8590" y="123892"/>
                    <a:pt x="0" y="103154"/>
                    <a:pt x="0" y="81531"/>
                  </a:cubicBezTo>
                  <a:lnTo>
                    <a:pt x="0" y="81531"/>
                  </a:lnTo>
                  <a:cubicBezTo>
                    <a:pt x="0" y="59908"/>
                    <a:pt x="8590" y="39170"/>
                    <a:pt x="23880" y="23880"/>
                  </a:cubicBezTo>
                  <a:cubicBezTo>
                    <a:pt x="39170" y="8590"/>
                    <a:pt x="59908" y="0"/>
                    <a:pt x="81531" y="0"/>
                  </a:cubicBezTo>
                  <a:close/>
                </a:path>
              </a:pathLst>
            </a:custGeom>
            <a:solidFill>
              <a:srgbClr val="17704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19050"/>
              <a:ext cx="173096" cy="1440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09438" y="5225382"/>
            <a:ext cx="657225" cy="619125"/>
            <a:chOff x="0" y="0"/>
            <a:chExt cx="173096" cy="16306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3096" cy="163062"/>
            </a:xfrm>
            <a:custGeom>
              <a:avLst/>
              <a:gdLst/>
              <a:ahLst/>
              <a:cxnLst/>
              <a:rect r="r" b="b" t="t" l="l"/>
              <a:pathLst>
                <a:path h="163062" w="173096">
                  <a:moveTo>
                    <a:pt x="81531" y="0"/>
                  </a:moveTo>
                  <a:lnTo>
                    <a:pt x="91565" y="0"/>
                  </a:lnTo>
                  <a:cubicBezTo>
                    <a:pt x="113189" y="0"/>
                    <a:pt x="133926" y="8590"/>
                    <a:pt x="149216" y="23880"/>
                  </a:cubicBezTo>
                  <a:cubicBezTo>
                    <a:pt x="164506" y="39170"/>
                    <a:pt x="173096" y="59908"/>
                    <a:pt x="173096" y="81531"/>
                  </a:cubicBezTo>
                  <a:lnTo>
                    <a:pt x="173096" y="81531"/>
                  </a:lnTo>
                  <a:cubicBezTo>
                    <a:pt x="173096" y="103154"/>
                    <a:pt x="164506" y="123892"/>
                    <a:pt x="149216" y="139182"/>
                  </a:cubicBezTo>
                  <a:cubicBezTo>
                    <a:pt x="133926" y="154472"/>
                    <a:pt x="113189" y="163062"/>
                    <a:pt x="91565" y="163062"/>
                  </a:cubicBezTo>
                  <a:lnTo>
                    <a:pt x="81531" y="163062"/>
                  </a:lnTo>
                  <a:cubicBezTo>
                    <a:pt x="59908" y="163062"/>
                    <a:pt x="39170" y="154472"/>
                    <a:pt x="23880" y="139182"/>
                  </a:cubicBezTo>
                  <a:cubicBezTo>
                    <a:pt x="8590" y="123892"/>
                    <a:pt x="0" y="103154"/>
                    <a:pt x="0" y="81531"/>
                  </a:cubicBezTo>
                  <a:lnTo>
                    <a:pt x="0" y="81531"/>
                  </a:lnTo>
                  <a:cubicBezTo>
                    <a:pt x="0" y="59908"/>
                    <a:pt x="8590" y="39170"/>
                    <a:pt x="23880" y="23880"/>
                  </a:cubicBezTo>
                  <a:cubicBezTo>
                    <a:pt x="39170" y="8590"/>
                    <a:pt x="59908" y="0"/>
                    <a:pt x="81531" y="0"/>
                  </a:cubicBezTo>
                  <a:close/>
                </a:path>
              </a:pathLst>
            </a:custGeom>
            <a:solidFill>
              <a:srgbClr val="177045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19050"/>
              <a:ext cx="173096" cy="1440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2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09438" y="6416007"/>
            <a:ext cx="657225" cy="619125"/>
            <a:chOff x="0" y="0"/>
            <a:chExt cx="173096" cy="16306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3096" cy="163062"/>
            </a:xfrm>
            <a:custGeom>
              <a:avLst/>
              <a:gdLst/>
              <a:ahLst/>
              <a:cxnLst/>
              <a:rect r="r" b="b" t="t" l="l"/>
              <a:pathLst>
                <a:path h="163062" w="173096">
                  <a:moveTo>
                    <a:pt x="81531" y="0"/>
                  </a:moveTo>
                  <a:lnTo>
                    <a:pt x="91565" y="0"/>
                  </a:lnTo>
                  <a:cubicBezTo>
                    <a:pt x="113189" y="0"/>
                    <a:pt x="133926" y="8590"/>
                    <a:pt x="149216" y="23880"/>
                  </a:cubicBezTo>
                  <a:cubicBezTo>
                    <a:pt x="164506" y="39170"/>
                    <a:pt x="173096" y="59908"/>
                    <a:pt x="173096" y="81531"/>
                  </a:cubicBezTo>
                  <a:lnTo>
                    <a:pt x="173096" y="81531"/>
                  </a:lnTo>
                  <a:cubicBezTo>
                    <a:pt x="173096" y="103154"/>
                    <a:pt x="164506" y="123892"/>
                    <a:pt x="149216" y="139182"/>
                  </a:cubicBezTo>
                  <a:cubicBezTo>
                    <a:pt x="133926" y="154472"/>
                    <a:pt x="113189" y="163062"/>
                    <a:pt x="91565" y="163062"/>
                  </a:cubicBezTo>
                  <a:lnTo>
                    <a:pt x="81531" y="163062"/>
                  </a:lnTo>
                  <a:cubicBezTo>
                    <a:pt x="59908" y="163062"/>
                    <a:pt x="39170" y="154472"/>
                    <a:pt x="23880" y="139182"/>
                  </a:cubicBezTo>
                  <a:cubicBezTo>
                    <a:pt x="8590" y="123892"/>
                    <a:pt x="0" y="103154"/>
                    <a:pt x="0" y="81531"/>
                  </a:cubicBezTo>
                  <a:lnTo>
                    <a:pt x="0" y="81531"/>
                  </a:lnTo>
                  <a:cubicBezTo>
                    <a:pt x="0" y="59908"/>
                    <a:pt x="8590" y="39170"/>
                    <a:pt x="23880" y="23880"/>
                  </a:cubicBezTo>
                  <a:cubicBezTo>
                    <a:pt x="39170" y="8590"/>
                    <a:pt x="59908" y="0"/>
                    <a:pt x="81531" y="0"/>
                  </a:cubicBezTo>
                  <a:close/>
                </a:path>
              </a:pathLst>
            </a:custGeom>
            <a:solidFill>
              <a:srgbClr val="177045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19050"/>
              <a:ext cx="173096" cy="1440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25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809438" y="7606632"/>
            <a:ext cx="657225" cy="619125"/>
            <a:chOff x="0" y="0"/>
            <a:chExt cx="173096" cy="16306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3096" cy="163062"/>
            </a:xfrm>
            <a:custGeom>
              <a:avLst/>
              <a:gdLst/>
              <a:ahLst/>
              <a:cxnLst/>
              <a:rect r="r" b="b" t="t" l="l"/>
              <a:pathLst>
                <a:path h="163062" w="173096">
                  <a:moveTo>
                    <a:pt x="81531" y="0"/>
                  </a:moveTo>
                  <a:lnTo>
                    <a:pt x="91565" y="0"/>
                  </a:lnTo>
                  <a:cubicBezTo>
                    <a:pt x="113189" y="0"/>
                    <a:pt x="133926" y="8590"/>
                    <a:pt x="149216" y="23880"/>
                  </a:cubicBezTo>
                  <a:cubicBezTo>
                    <a:pt x="164506" y="39170"/>
                    <a:pt x="173096" y="59908"/>
                    <a:pt x="173096" y="81531"/>
                  </a:cubicBezTo>
                  <a:lnTo>
                    <a:pt x="173096" y="81531"/>
                  </a:lnTo>
                  <a:cubicBezTo>
                    <a:pt x="173096" y="103154"/>
                    <a:pt x="164506" y="123892"/>
                    <a:pt x="149216" y="139182"/>
                  </a:cubicBezTo>
                  <a:cubicBezTo>
                    <a:pt x="133926" y="154472"/>
                    <a:pt x="113189" y="163062"/>
                    <a:pt x="91565" y="163062"/>
                  </a:cubicBezTo>
                  <a:lnTo>
                    <a:pt x="81531" y="163062"/>
                  </a:lnTo>
                  <a:cubicBezTo>
                    <a:pt x="59908" y="163062"/>
                    <a:pt x="39170" y="154472"/>
                    <a:pt x="23880" y="139182"/>
                  </a:cubicBezTo>
                  <a:cubicBezTo>
                    <a:pt x="8590" y="123892"/>
                    <a:pt x="0" y="103154"/>
                    <a:pt x="0" y="81531"/>
                  </a:cubicBezTo>
                  <a:lnTo>
                    <a:pt x="0" y="81531"/>
                  </a:lnTo>
                  <a:cubicBezTo>
                    <a:pt x="0" y="59908"/>
                    <a:pt x="8590" y="39170"/>
                    <a:pt x="23880" y="23880"/>
                  </a:cubicBezTo>
                  <a:cubicBezTo>
                    <a:pt x="39170" y="8590"/>
                    <a:pt x="59908" y="0"/>
                    <a:pt x="81531" y="0"/>
                  </a:cubicBezTo>
                  <a:close/>
                </a:path>
              </a:pathLst>
            </a:custGeom>
            <a:solidFill>
              <a:srgbClr val="177045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19050"/>
              <a:ext cx="173096" cy="1440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25"/>
                </a:lnSpc>
              </a:pPr>
            </a:p>
          </p:txBody>
        </p:sp>
      </p:grpSp>
      <p:sp>
        <p:nvSpPr>
          <p:cNvPr name="AutoShape 14" id="14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9626822" y="3031129"/>
            <a:ext cx="7212147" cy="6769755"/>
          </a:xfrm>
          <a:custGeom>
            <a:avLst/>
            <a:gdLst/>
            <a:ahLst/>
            <a:cxnLst/>
            <a:rect r="r" b="b" t="t" l="l"/>
            <a:pathLst>
              <a:path h="6769755" w="7212147">
                <a:moveTo>
                  <a:pt x="0" y="0"/>
                </a:moveTo>
                <a:lnTo>
                  <a:pt x="7212147" y="0"/>
                </a:lnTo>
                <a:lnTo>
                  <a:pt x="7212147" y="6769755"/>
                </a:lnTo>
                <a:lnTo>
                  <a:pt x="0" y="6769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91" r="0" b="-1691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621607" y="571817"/>
            <a:ext cx="6318647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RETScreen program: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21607" y="1633935"/>
            <a:ext cx="10998607" cy="11373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11"/>
              </a:lnSpc>
              <a:spcBef>
                <a:spcPct val="0"/>
              </a:spcBef>
            </a:pPr>
            <a:r>
              <a:rPr lang="en-US" sz="32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 platform developed by Natural Resources Canada for planning, analyzing, and monitoring low-cost renewable energy and energy efficiency projects.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77742" y="3060088"/>
            <a:ext cx="3603188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Application features: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89293" y="4283871"/>
            <a:ext cx="497516" cy="291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56"/>
              </a:lnSpc>
              <a:spcBef>
                <a:spcPct val="0"/>
              </a:spcBef>
            </a:pPr>
            <a:r>
              <a:rPr lang="en-US" sz="2170" spc="206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1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89293" y="5369721"/>
            <a:ext cx="497516" cy="291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56"/>
              </a:lnSpc>
              <a:spcBef>
                <a:spcPct val="0"/>
              </a:spcBef>
            </a:pPr>
            <a:r>
              <a:rPr lang="en-US" sz="2170" spc="206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2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89293" y="6560346"/>
            <a:ext cx="497516" cy="291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56"/>
              </a:lnSpc>
              <a:spcBef>
                <a:spcPct val="0"/>
              </a:spcBef>
            </a:pPr>
            <a:r>
              <a:rPr lang="en-US" sz="2170" spc="206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3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889293" y="7750971"/>
            <a:ext cx="497516" cy="291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56"/>
              </a:lnSpc>
              <a:spcBef>
                <a:spcPct val="0"/>
              </a:spcBef>
            </a:pPr>
            <a:r>
              <a:rPr lang="en-US" sz="2170" spc="206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4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906782" y="4053807"/>
            <a:ext cx="6616898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Project Feasibility &amp; Financial Analysis: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979336" y="5101223"/>
            <a:ext cx="3955971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Performance Analysis: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867893" y="6311232"/>
            <a:ext cx="4067413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GHG Emission Analysis: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979336" y="7439944"/>
            <a:ext cx="3109912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Decision Support: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5696394" y="2373366"/>
            <a:ext cx="0" cy="7737492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2229439" y="3108940"/>
            <a:ext cx="12815024" cy="0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2635270" y="8879497"/>
            <a:ext cx="12815024" cy="0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6270851" y="1872689"/>
            <a:ext cx="4778407" cy="1042157"/>
            <a:chOff x="0" y="0"/>
            <a:chExt cx="1550593" cy="3381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50593" cy="338180"/>
            </a:xfrm>
            <a:custGeom>
              <a:avLst/>
              <a:gdLst/>
              <a:ahLst/>
              <a:cxnLst/>
              <a:rect r="r" b="b" t="t" l="l"/>
              <a:pathLst>
                <a:path h="338180" w="1550593">
                  <a:moveTo>
                    <a:pt x="162019" y="0"/>
                  </a:moveTo>
                  <a:lnTo>
                    <a:pt x="1388574" y="0"/>
                  </a:lnTo>
                  <a:cubicBezTo>
                    <a:pt x="1478054" y="0"/>
                    <a:pt x="1550593" y="72538"/>
                    <a:pt x="1550593" y="162019"/>
                  </a:cubicBezTo>
                  <a:lnTo>
                    <a:pt x="1550593" y="176161"/>
                  </a:lnTo>
                  <a:cubicBezTo>
                    <a:pt x="1550593" y="265642"/>
                    <a:pt x="1478054" y="338180"/>
                    <a:pt x="1388574" y="338180"/>
                  </a:cubicBezTo>
                  <a:lnTo>
                    <a:pt x="162019" y="338180"/>
                  </a:lnTo>
                  <a:cubicBezTo>
                    <a:pt x="72538" y="338180"/>
                    <a:pt x="0" y="265642"/>
                    <a:pt x="0" y="176161"/>
                  </a:cubicBezTo>
                  <a:lnTo>
                    <a:pt x="0" y="162019"/>
                  </a:lnTo>
                  <a:cubicBezTo>
                    <a:pt x="0" y="72538"/>
                    <a:pt x="72538" y="0"/>
                    <a:pt x="162019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550593" cy="3762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332937" y="1913212"/>
            <a:ext cx="308899" cy="258972"/>
            <a:chOff x="0" y="0"/>
            <a:chExt cx="9695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69500" cy="812800"/>
            </a:xfrm>
            <a:custGeom>
              <a:avLst/>
              <a:gdLst/>
              <a:ahLst/>
              <a:cxnLst/>
              <a:rect r="r" b="b" t="t" l="l"/>
              <a:pathLst>
                <a:path h="812800" w="969500">
                  <a:moveTo>
                    <a:pt x="484750" y="0"/>
                  </a:moveTo>
                  <a:cubicBezTo>
                    <a:pt x="217030" y="0"/>
                    <a:pt x="0" y="181951"/>
                    <a:pt x="0" y="406400"/>
                  </a:cubicBezTo>
                  <a:cubicBezTo>
                    <a:pt x="0" y="630849"/>
                    <a:pt x="217030" y="812800"/>
                    <a:pt x="484750" y="812800"/>
                  </a:cubicBezTo>
                  <a:cubicBezTo>
                    <a:pt x="752470" y="812800"/>
                    <a:pt x="969500" y="630849"/>
                    <a:pt x="969500" y="406400"/>
                  </a:cubicBezTo>
                  <a:cubicBezTo>
                    <a:pt x="969500" y="181951"/>
                    <a:pt x="752470" y="0"/>
                    <a:pt x="484750" y="0"/>
                  </a:cubicBezTo>
                  <a:close/>
                </a:path>
              </a:pathLst>
            </a:custGeom>
            <a:solidFill>
              <a:srgbClr val="2684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90891" y="38100"/>
              <a:ext cx="787718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487387" y="1913212"/>
            <a:ext cx="308899" cy="258972"/>
            <a:chOff x="0" y="0"/>
            <a:chExt cx="9695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69500" cy="812800"/>
            </a:xfrm>
            <a:custGeom>
              <a:avLst/>
              <a:gdLst/>
              <a:ahLst/>
              <a:cxnLst/>
              <a:rect r="r" b="b" t="t" l="l"/>
              <a:pathLst>
                <a:path h="812800" w="969500">
                  <a:moveTo>
                    <a:pt x="484750" y="0"/>
                  </a:moveTo>
                  <a:cubicBezTo>
                    <a:pt x="217030" y="0"/>
                    <a:pt x="0" y="181951"/>
                    <a:pt x="0" y="406400"/>
                  </a:cubicBezTo>
                  <a:cubicBezTo>
                    <a:pt x="0" y="630849"/>
                    <a:pt x="217030" y="812800"/>
                    <a:pt x="484750" y="812800"/>
                  </a:cubicBezTo>
                  <a:cubicBezTo>
                    <a:pt x="752470" y="812800"/>
                    <a:pt x="969500" y="630849"/>
                    <a:pt x="969500" y="406400"/>
                  </a:cubicBezTo>
                  <a:cubicBezTo>
                    <a:pt x="969500" y="181951"/>
                    <a:pt x="752470" y="0"/>
                    <a:pt x="484750" y="0"/>
                  </a:cubicBezTo>
                  <a:close/>
                </a:path>
              </a:pathLst>
            </a:custGeom>
            <a:solidFill>
              <a:srgbClr val="FF66C4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90891" y="38100"/>
              <a:ext cx="787718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270851" y="970627"/>
            <a:ext cx="4696950" cy="738147"/>
            <a:chOff x="0" y="0"/>
            <a:chExt cx="1853529" cy="29129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853529" cy="291291"/>
            </a:xfrm>
            <a:custGeom>
              <a:avLst/>
              <a:gdLst/>
              <a:ahLst/>
              <a:cxnLst/>
              <a:rect r="r" b="b" t="t" l="l"/>
              <a:pathLst>
                <a:path h="291291" w="1853529">
                  <a:moveTo>
                    <a:pt x="82414" y="0"/>
                  </a:moveTo>
                  <a:lnTo>
                    <a:pt x="1771115" y="0"/>
                  </a:lnTo>
                  <a:cubicBezTo>
                    <a:pt x="1792972" y="0"/>
                    <a:pt x="1813935" y="8683"/>
                    <a:pt x="1829390" y="24139"/>
                  </a:cubicBezTo>
                  <a:cubicBezTo>
                    <a:pt x="1844846" y="39594"/>
                    <a:pt x="1853529" y="60557"/>
                    <a:pt x="1853529" y="82414"/>
                  </a:cubicBezTo>
                  <a:lnTo>
                    <a:pt x="1853529" y="208876"/>
                  </a:lnTo>
                  <a:cubicBezTo>
                    <a:pt x="1853529" y="230734"/>
                    <a:pt x="1844846" y="251696"/>
                    <a:pt x="1829390" y="267152"/>
                  </a:cubicBezTo>
                  <a:cubicBezTo>
                    <a:pt x="1813935" y="282608"/>
                    <a:pt x="1792972" y="291291"/>
                    <a:pt x="1771115" y="291291"/>
                  </a:cubicBezTo>
                  <a:lnTo>
                    <a:pt x="82414" y="291291"/>
                  </a:lnTo>
                  <a:cubicBezTo>
                    <a:pt x="60557" y="291291"/>
                    <a:pt x="39594" y="282608"/>
                    <a:pt x="24139" y="267152"/>
                  </a:cubicBezTo>
                  <a:cubicBezTo>
                    <a:pt x="8683" y="251696"/>
                    <a:pt x="0" y="230734"/>
                    <a:pt x="0" y="208876"/>
                  </a:cubicBezTo>
                  <a:lnTo>
                    <a:pt x="0" y="82414"/>
                  </a:lnTo>
                  <a:cubicBezTo>
                    <a:pt x="0" y="60557"/>
                    <a:pt x="8683" y="39594"/>
                    <a:pt x="24139" y="24139"/>
                  </a:cubicBezTo>
                  <a:cubicBezTo>
                    <a:pt x="39594" y="8683"/>
                    <a:pt x="60557" y="0"/>
                    <a:pt x="82414" y="0"/>
                  </a:cubicBezTo>
                  <a:close/>
                </a:path>
              </a:pathLst>
            </a:custGeom>
            <a:solidFill>
              <a:srgbClr val="BBE2E6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"/>
              <a:ext cx="1853529" cy="3008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594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853557" y="1091511"/>
            <a:ext cx="5531538" cy="439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7"/>
              </a:lnSpc>
              <a:spcBef>
                <a:spcPct val="0"/>
              </a:spcBef>
            </a:pPr>
            <a:r>
              <a:rPr lang="en-US" sz="2555">
                <a:solidFill>
                  <a:srgbClr val="05125B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Why was Excel used as an analysis tool?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1990519" y="970627"/>
            <a:ext cx="4696950" cy="738147"/>
            <a:chOff x="0" y="0"/>
            <a:chExt cx="1853529" cy="29129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853529" cy="291291"/>
            </a:xfrm>
            <a:custGeom>
              <a:avLst/>
              <a:gdLst/>
              <a:ahLst/>
              <a:cxnLst/>
              <a:rect r="r" b="b" t="t" l="l"/>
              <a:pathLst>
                <a:path h="291291" w="1853529">
                  <a:moveTo>
                    <a:pt x="82414" y="0"/>
                  </a:moveTo>
                  <a:lnTo>
                    <a:pt x="1771115" y="0"/>
                  </a:lnTo>
                  <a:cubicBezTo>
                    <a:pt x="1792972" y="0"/>
                    <a:pt x="1813935" y="8683"/>
                    <a:pt x="1829390" y="24139"/>
                  </a:cubicBezTo>
                  <a:cubicBezTo>
                    <a:pt x="1844846" y="39594"/>
                    <a:pt x="1853529" y="60557"/>
                    <a:pt x="1853529" y="82414"/>
                  </a:cubicBezTo>
                  <a:lnTo>
                    <a:pt x="1853529" y="208876"/>
                  </a:lnTo>
                  <a:cubicBezTo>
                    <a:pt x="1853529" y="230734"/>
                    <a:pt x="1844846" y="251696"/>
                    <a:pt x="1829390" y="267152"/>
                  </a:cubicBezTo>
                  <a:cubicBezTo>
                    <a:pt x="1813935" y="282608"/>
                    <a:pt x="1792972" y="291291"/>
                    <a:pt x="1771115" y="291291"/>
                  </a:cubicBezTo>
                  <a:lnTo>
                    <a:pt x="82414" y="291291"/>
                  </a:lnTo>
                  <a:cubicBezTo>
                    <a:pt x="60557" y="291291"/>
                    <a:pt x="39594" y="282608"/>
                    <a:pt x="24139" y="267152"/>
                  </a:cubicBezTo>
                  <a:cubicBezTo>
                    <a:pt x="8683" y="251696"/>
                    <a:pt x="0" y="230734"/>
                    <a:pt x="0" y="208876"/>
                  </a:cubicBezTo>
                  <a:lnTo>
                    <a:pt x="0" y="82414"/>
                  </a:lnTo>
                  <a:cubicBezTo>
                    <a:pt x="0" y="60557"/>
                    <a:pt x="8683" y="39594"/>
                    <a:pt x="24139" y="24139"/>
                  </a:cubicBezTo>
                  <a:cubicBezTo>
                    <a:pt x="39594" y="8683"/>
                    <a:pt x="60557" y="0"/>
                    <a:pt x="82414" y="0"/>
                  </a:cubicBezTo>
                  <a:close/>
                </a:path>
              </a:pathLst>
            </a:custGeom>
            <a:solidFill>
              <a:srgbClr val="BBE2E6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9525"/>
              <a:ext cx="1853529" cy="3008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594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11573224" y="1091511"/>
            <a:ext cx="5531538" cy="439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7"/>
              </a:lnSpc>
              <a:spcBef>
                <a:spcPct val="0"/>
              </a:spcBef>
            </a:pPr>
            <a:r>
              <a:rPr lang="en-US" sz="2555">
                <a:solidFill>
                  <a:srgbClr val="05125B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</a:t>
            </a:r>
            <a:r>
              <a:rPr lang="en-US" sz="2555">
                <a:solidFill>
                  <a:srgbClr val="05125B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hy wasn't it sufficient on its own?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6270851" y="3275751"/>
            <a:ext cx="4778407" cy="995515"/>
            <a:chOff x="0" y="0"/>
            <a:chExt cx="1623242" cy="33818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23242" cy="338180"/>
            </a:xfrm>
            <a:custGeom>
              <a:avLst/>
              <a:gdLst/>
              <a:ahLst/>
              <a:cxnLst/>
              <a:rect r="r" b="b" t="t" l="l"/>
              <a:pathLst>
                <a:path h="338180" w="1623242">
                  <a:moveTo>
                    <a:pt x="162019" y="0"/>
                  </a:moveTo>
                  <a:lnTo>
                    <a:pt x="1461223" y="0"/>
                  </a:lnTo>
                  <a:cubicBezTo>
                    <a:pt x="1550704" y="0"/>
                    <a:pt x="1623242" y="72538"/>
                    <a:pt x="1623242" y="162019"/>
                  </a:cubicBezTo>
                  <a:lnTo>
                    <a:pt x="1623242" y="176161"/>
                  </a:lnTo>
                  <a:cubicBezTo>
                    <a:pt x="1623242" y="265642"/>
                    <a:pt x="1550704" y="338180"/>
                    <a:pt x="1461223" y="338180"/>
                  </a:cubicBezTo>
                  <a:lnTo>
                    <a:pt x="162019" y="338180"/>
                  </a:lnTo>
                  <a:cubicBezTo>
                    <a:pt x="72538" y="338180"/>
                    <a:pt x="0" y="265642"/>
                    <a:pt x="0" y="176161"/>
                  </a:cubicBezTo>
                  <a:lnTo>
                    <a:pt x="0" y="162019"/>
                  </a:lnTo>
                  <a:cubicBezTo>
                    <a:pt x="0" y="72538"/>
                    <a:pt x="72538" y="0"/>
                    <a:pt x="162019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1623242" cy="3762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320573" y="3314460"/>
            <a:ext cx="247381" cy="247381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684FF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444263" y="3314460"/>
            <a:ext cx="247381" cy="247381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66C4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sp>
        <p:nvSpPr>
          <p:cNvPr name="AutoShape 31" id="31"/>
          <p:cNvSpPr/>
          <p:nvPr/>
        </p:nvSpPr>
        <p:spPr>
          <a:xfrm flipV="true">
            <a:off x="2317996" y="4615597"/>
            <a:ext cx="12815024" cy="0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32" id="32"/>
          <p:cNvSpPr/>
          <p:nvPr/>
        </p:nvSpPr>
        <p:spPr>
          <a:xfrm>
            <a:off x="2561110" y="6065651"/>
            <a:ext cx="12815024" cy="0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grpSp>
        <p:nvGrpSpPr>
          <p:cNvPr name="Group 33" id="33"/>
          <p:cNvGrpSpPr/>
          <p:nvPr/>
        </p:nvGrpSpPr>
        <p:grpSpPr>
          <a:xfrm rot="0">
            <a:off x="6270851" y="4755699"/>
            <a:ext cx="4778407" cy="995515"/>
            <a:chOff x="0" y="0"/>
            <a:chExt cx="1623242" cy="33818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623242" cy="338180"/>
            </a:xfrm>
            <a:custGeom>
              <a:avLst/>
              <a:gdLst/>
              <a:ahLst/>
              <a:cxnLst/>
              <a:rect r="r" b="b" t="t" l="l"/>
              <a:pathLst>
                <a:path h="338180" w="1623242">
                  <a:moveTo>
                    <a:pt x="162019" y="0"/>
                  </a:moveTo>
                  <a:lnTo>
                    <a:pt x="1461223" y="0"/>
                  </a:lnTo>
                  <a:cubicBezTo>
                    <a:pt x="1550704" y="0"/>
                    <a:pt x="1623242" y="72538"/>
                    <a:pt x="1623242" y="162019"/>
                  </a:cubicBezTo>
                  <a:lnTo>
                    <a:pt x="1623242" y="176161"/>
                  </a:lnTo>
                  <a:cubicBezTo>
                    <a:pt x="1623242" y="265642"/>
                    <a:pt x="1550704" y="338180"/>
                    <a:pt x="1461223" y="338180"/>
                  </a:cubicBezTo>
                  <a:lnTo>
                    <a:pt x="162019" y="338180"/>
                  </a:lnTo>
                  <a:cubicBezTo>
                    <a:pt x="72538" y="338180"/>
                    <a:pt x="0" y="265642"/>
                    <a:pt x="0" y="176161"/>
                  </a:cubicBezTo>
                  <a:lnTo>
                    <a:pt x="0" y="162019"/>
                  </a:lnTo>
                  <a:cubicBezTo>
                    <a:pt x="0" y="72538"/>
                    <a:pt x="72538" y="0"/>
                    <a:pt x="162019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1623242" cy="3762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6332168" y="4796883"/>
            <a:ext cx="246774" cy="246774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684FF"/>
            </a:solidFill>
            <a:ln cap="sq">
              <a:noFill/>
              <a:prstDash val="solid"/>
              <a:miter/>
            </a:ln>
          </p:spPr>
        </p:sp>
        <p:sp>
          <p:nvSpPr>
            <p:cNvPr name="TextBox 38" id="3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6455555" y="4796883"/>
            <a:ext cx="246774" cy="246774"/>
            <a:chOff x="0" y="0"/>
            <a:chExt cx="812800" cy="81280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66C4"/>
            </a:solidFill>
            <a:ln cap="sq">
              <a:noFill/>
              <a:prstDash val="solid"/>
              <a:miter/>
            </a:ln>
          </p:spPr>
        </p:sp>
        <p:sp>
          <p:nvSpPr>
            <p:cNvPr name="TextBox 41" id="4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sp>
        <p:nvSpPr>
          <p:cNvPr name="AutoShape 42" id="42"/>
          <p:cNvSpPr/>
          <p:nvPr/>
        </p:nvSpPr>
        <p:spPr>
          <a:xfrm>
            <a:off x="2208056" y="7361851"/>
            <a:ext cx="13146695" cy="0"/>
          </a:xfrm>
          <a:prstGeom prst="line">
            <a:avLst/>
          </a:prstGeom>
          <a:ln cap="flat" w="9525">
            <a:solidFill>
              <a:srgbClr val="000000"/>
            </a:solidFill>
            <a:prstDash val="lgDash"/>
            <a:headEnd type="none" len="sm" w="sm"/>
            <a:tailEnd type="none" len="sm" w="sm"/>
          </a:ln>
        </p:spPr>
      </p:sp>
      <p:grpSp>
        <p:nvGrpSpPr>
          <p:cNvPr name="Group 43" id="43"/>
          <p:cNvGrpSpPr/>
          <p:nvPr/>
        </p:nvGrpSpPr>
        <p:grpSpPr>
          <a:xfrm rot="0">
            <a:off x="6270851" y="6216415"/>
            <a:ext cx="4778407" cy="995515"/>
            <a:chOff x="0" y="0"/>
            <a:chExt cx="1623242" cy="33818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1623242" cy="338180"/>
            </a:xfrm>
            <a:custGeom>
              <a:avLst/>
              <a:gdLst/>
              <a:ahLst/>
              <a:cxnLst/>
              <a:rect r="r" b="b" t="t" l="l"/>
              <a:pathLst>
                <a:path h="338180" w="1623242">
                  <a:moveTo>
                    <a:pt x="162019" y="0"/>
                  </a:moveTo>
                  <a:lnTo>
                    <a:pt x="1461223" y="0"/>
                  </a:lnTo>
                  <a:cubicBezTo>
                    <a:pt x="1550704" y="0"/>
                    <a:pt x="1623242" y="72538"/>
                    <a:pt x="1623242" y="162019"/>
                  </a:cubicBezTo>
                  <a:lnTo>
                    <a:pt x="1623242" y="176161"/>
                  </a:lnTo>
                  <a:cubicBezTo>
                    <a:pt x="1623242" y="265642"/>
                    <a:pt x="1550704" y="338180"/>
                    <a:pt x="1461223" y="338180"/>
                  </a:cubicBezTo>
                  <a:lnTo>
                    <a:pt x="162019" y="338180"/>
                  </a:lnTo>
                  <a:cubicBezTo>
                    <a:pt x="72538" y="338180"/>
                    <a:pt x="0" y="265642"/>
                    <a:pt x="0" y="176161"/>
                  </a:cubicBezTo>
                  <a:lnTo>
                    <a:pt x="0" y="162019"/>
                  </a:lnTo>
                  <a:cubicBezTo>
                    <a:pt x="0" y="72538"/>
                    <a:pt x="72538" y="0"/>
                    <a:pt x="162019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0" y="-38100"/>
              <a:ext cx="1623242" cy="3762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6320573" y="6255124"/>
            <a:ext cx="247381" cy="247381"/>
            <a:chOff x="0" y="0"/>
            <a:chExt cx="812800" cy="812800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684FF"/>
            </a:solidFill>
            <a:ln cap="sq">
              <a:noFill/>
              <a:prstDash val="solid"/>
              <a:miter/>
            </a:ln>
          </p:spPr>
        </p:sp>
        <p:sp>
          <p:nvSpPr>
            <p:cNvPr name="TextBox 48" id="4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6444263" y="6255124"/>
            <a:ext cx="247381" cy="247381"/>
            <a:chOff x="0" y="0"/>
            <a:chExt cx="812800" cy="81280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66C4"/>
            </a:solidFill>
            <a:ln cap="sq">
              <a:noFill/>
              <a:prstDash val="solid"/>
              <a:miter/>
            </a:ln>
          </p:spPr>
        </p:sp>
        <p:sp>
          <p:nvSpPr>
            <p:cNvPr name="TextBox 51" id="5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2462874" y="7499964"/>
            <a:ext cx="4470554" cy="1269995"/>
            <a:chOff x="0" y="0"/>
            <a:chExt cx="1486827" cy="422378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1486826" cy="422378"/>
            </a:xfrm>
            <a:custGeom>
              <a:avLst/>
              <a:gdLst/>
              <a:ahLst/>
              <a:cxnLst/>
              <a:rect r="r" b="b" t="t" l="l"/>
              <a:pathLst>
                <a:path h="422378" w="1486826">
                  <a:moveTo>
                    <a:pt x="173176" y="0"/>
                  </a:moveTo>
                  <a:lnTo>
                    <a:pt x="1313651" y="0"/>
                  </a:lnTo>
                  <a:cubicBezTo>
                    <a:pt x="1409293" y="0"/>
                    <a:pt x="1486826" y="77533"/>
                    <a:pt x="1486826" y="173176"/>
                  </a:cubicBezTo>
                  <a:lnTo>
                    <a:pt x="1486826" y="249202"/>
                  </a:lnTo>
                  <a:cubicBezTo>
                    <a:pt x="1486826" y="344844"/>
                    <a:pt x="1409293" y="422378"/>
                    <a:pt x="1313651" y="422378"/>
                  </a:cubicBezTo>
                  <a:lnTo>
                    <a:pt x="173176" y="422378"/>
                  </a:lnTo>
                  <a:cubicBezTo>
                    <a:pt x="77533" y="422378"/>
                    <a:pt x="0" y="344844"/>
                    <a:pt x="0" y="249202"/>
                  </a:cubicBezTo>
                  <a:lnTo>
                    <a:pt x="0" y="173176"/>
                  </a:lnTo>
                  <a:cubicBezTo>
                    <a:pt x="0" y="77533"/>
                    <a:pt x="77533" y="0"/>
                    <a:pt x="173176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0" y="-38100"/>
              <a:ext cx="1486827" cy="4604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55" id="55"/>
          <p:cNvGrpSpPr/>
          <p:nvPr/>
        </p:nvGrpSpPr>
        <p:grpSpPr>
          <a:xfrm rot="0">
            <a:off x="12462874" y="7532833"/>
            <a:ext cx="252678" cy="252678"/>
            <a:chOff x="0" y="0"/>
            <a:chExt cx="812800" cy="812800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57"/>
            </a:solidFill>
            <a:ln cap="sq">
              <a:noFill/>
              <a:prstDash val="solid"/>
              <a:miter/>
            </a:ln>
          </p:spPr>
        </p:sp>
        <p:sp>
          <p:nvSpPr>
            <p:cNvPr name="TextBox 57" id="5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56"/>
                </a:lnSpc>
              </a:pPr>
            </a:p>
          </p:txBody>
        </p:sp>
      </p:grpSp>
      <p:grpSp>
        <p:nvGrpSpPr>
          <p:cNvPr name="Group 58" id="58"/>
          <p:cNvGrpSpPr/>
          <p:nvPr/>
        </p:nvGrpSpPr>
        <p:grpSpPr>
          <a:xfrm rot="0">
            <a:off x="12589213" y="7532833"/>
            <a:ext cx="252678" cy="252678"/>
            <a:chOff x="0" y="0"/>
            <a:chExt cx="812800" cy="8128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  <a:ln cap="sq">
              <a:noFill/>
              <a:prstDash val="solid"/>
              <a:miter/>
            </a:ln>
          </p:spPr>
        </p:sp>
        <p:sp>
          <p:nvSpPr>
            <p:cNvPr name="TextBox 60" id="6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56"/>
                </a:lnSpc>
              </a:pPr>
            </a:p>
          </p:txBody>
        </p:sp>
      </p:grpSp>
      <p:grpSp>
        <p:nvGrpSpPr>
          <p:cNvPr name="Group 61" id="61"/>
          <p:cNvGrpSpPr/>
          <p:nvPr/>
        </p:nvGrpSpPr>
        <p:grpSpPr>
          <a:xfrm rot="0">
            <a:off x="12462874" y="8989034"/>
            <a:ext cx="4470554" cy="1140220"/>
            <a:chOff x="0" y="0"/>
            <a:chExt cx="1486827" cy="379217"/>
          </a:xfrm>
        </p:grpSpPr>
        <p:sp>
          <p:nvSpPr>
            <p:cNvPr name="Freeform 62" id="62"/>
            <p:cNvSpPr/>
            <p:nvPr/>
          </p:nvSpPr>
          <p:spPr>
            <a:xfrm flipH="false" flipV="false" rot="0">
              <a:off x="0" y="0"/>
              <a:ext cx="1486826" cy="379217"/>
            </a:xfrm>
            <a:custGeom>
              <a:avLst/>
              <a:gdLst/>
              <a:ahLst/>
              <a:cxnLst/>
              <a:rect r="r" b="b" t="t" l="l"/>
              <a:pathLst>
                <a:path h="379217" w="1486826">
                  <a:moveTo>
                    <a:pt x="173176" y="0"/>
                  </a:moveTo>
                  <a:lnTo>
                    <a:pt x="1313651" y="0"/>
                  </a:lnTo>
                  <a:cubicBezTo>
                    <a:pt x="1409293" y="0"/>
                    <a:pt x="1486826" y="77533"/>
                    <a:pt x="1486826" y="173176"/>
                  </a:cubicBezTo>
                  <a:lnTo>
                    <a:pt x="1486826" y="206041"/>
                  </a:lnTo>
                  <a:cubicBezTo>
                    <a:pt x="1486826" y="301683"/>
                    <a:pt x="1409293" y="379217"/>
                    <a:pt x="1313651" y="379217"/>
                  </a:cubicBezTo>
                  <a:lnTo>
                    <a:pt x="173176" y="379217"/>
                  </a:lnTo>
                  <a:cubicBezTo>
                    <a:pt x="77533" y="379217"/>
                    <a:pt x="0" y="301683"/>
                    <a:pt x="0" y="206041"/>
                  </a:cubicBezTo>
                  <a:lnTo>
                    <a:pt x="0" y="173176"/>
                  </a:lnTo>
                  <a:cubicBezTo>
                    <a:pt x="0" y="77533"/>
                    <a:pt x="77533" y="0"/>
                    <a:pt x="173176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name="TextBox 63" id="63"/>
            <p:cNvSpPr txBox="true"/>
            <p:nvPr/>
          </p:nvSpPr>
          <p:spPr>
            <a:xfrm>
              <a:off x="0" y="-38100"/>
              <a:ext cx="1486827" cy="4173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56"/>
                </a:lnSpc>
              </a:pPr>
            </a:p>
          </p:txBody>
        </p:sp>
      </p:grpSp>
      <p:grpSp>
        <p:nvGrpSpPr>
          <p:cNvPr name="Group 64" id="64"/>
          <p:cNvGrpSpPr/>
          <p:nvPr/>
        </p:nvGrpSpPr>
        <p:grpSpPr>
          <a:xfrm rot="0">
            <a:off x="12462874" y="9021903"/>
            <a:ext cx="252678" cy="252678"/>
            <a:chOff x="0" y="0"/>
            <a:chExt cx="812800" cy="812800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57"/>
            </a:solidFill>
            <a:ln cap="sq">
              <a:noFill/>
              <a:prstDash val="solid"/>
              <a:miter/>
            </a:ln>
          </p:spPr>
        </p:sp>
        <p:sp>
          <p:nvSpPr>
            <p:cNvPr name="TextBox 66" id="6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56"/>
                </a:lnSpc>
              </a:pPr>
            </a:p>
          </p:txBody>
        </p:sp>
      </p:grpSp>
      <p:grpSp>
        <p:nvGrpSpPr>
          <p:cNvPr name="Group 67" id="67"/>
          <p:cNvGrpSpPr/>
          <p:nvPr/>
        </p:nvGrpSpPr>
        <p:grpSpPr>
          <a:xfrm rot="0">
            <a:off x="12589213" y="9021903"/>
            <a:ext cx="252678" cy="252678"/>
            <a:chOff x="0" y="0"/>
            <a:chExt cx="812800" cy="812800"/>
          </a:xfrm>
        </p:grpSpPr>
        <p:sp>
          <p:nvSpPr>
            <p:cNvPr name="Freeform 68" id="6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  <a:ln cap="sq">
              <a:noFill/>
              <a:prstDash val="solid"/>
              <a:miter/>
            </a:ln>
          </p:spPr>
        </p:sp>
        <p:sp>
          <p:nvSpPr>
            <p:cNvPr name="TextBox 69" id="6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56"/>
                </a:lnSpc>
              </a:pPr>
            </a:p>
          </p:txBody>
        </p:sp>
      </p:grpSp>
      <p:sp>
        <p:nvSpPr>
          <p:cNvPr name="AutoShape 70" id="70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1" id="71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2" id="72"/>
          <p:cNvSpPr/>
          <p:nvPr/>
        </p:nvSpPr>
        <p:spPr>
          <a:xfrm flipH="false" flipV="false" rot="0">
            <a:off x="5696394" y="1068455"/>
            <a:ext cx="480788" cy="456311"/>
          </a:xfrm>
          <a:custGeom>
            <a:avLst/>
            <a:gdLst/>
            <a:ahLst/>
            <a:cxnLst/>
            <a:rect r="r" b="b" t="t" l="l"/>
            <a:pathLst>
              <a:path h="456311" w="480788">
                <a:moveTo>
                  <a:pt x="0" y="0"/>
                </a:moveTo>
                <a:lnTo>
                  <a:pt x="480788" y="0"/>
                </a:lnTo>
                <a:lnTo>
                  <a:pt x="480788" y="456311"/>
                </a:lnTo>
                <a:lnTo>
                  <a:pt x="0" y="4563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3" id="73"/>
          <p:cNvSpPr/>
          <p:nvPr/>
        </p:nvSpPr>
        <p:spPr>
          <a:xfrm flipH="true" flipV="true" rot="0">
            <a:off x="11480345" y="1068455"/>
            <a:ext cx="480788" cy="456311"/>
          </a:xfrm>
          <a:custGeom>
            <a:avLst/>
            <a:gdLst/>
            <a:ahLst/>
            <a:cxnLst/>
            <a:rect r="r" b="b" t="t" l="l"/>
            <a:pathLst>
              <a:path h="456311" w="480788">
                <a:moveTo>
                  <a:pt x="480788" y="456311"/>
                </a:moveTo>
                <a:lnTo>
                  <a:pt x="0" y="456311"/>
                </a:lnTo>
                <a:lnTo>
                  <a:pt x="0" y="0"/>
                </a:lnTo>
                <a:lnTo>
                  <a:pt x="480788" y="0"/>
                </a:lnTo>
                <a:lnTo>
                  <a:pt x="480788" y="456311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4" id="74"/>
          <p:cNvSpPr txBox="true"/>
          <p:nvPr/>
        </p:nvSpPr>
        <p:spPr>
          <a:xfrm rot="0">
            <a:off x="6849400" y="1897213"/>
            <a:ext cx="3864007" cy="1023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01"/>
              </a:lnSpc>
              <a:spcBef>
                <a:spcPct val="0"/>
              </a:spcBef>
            </a:pPr>
            <a:r>
              <a:rPr lang="en-US" sz="1929" spc="-38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Excel allows data to be entered and broken down into hourly intervals</a:t>
            </a:r>
          </a:p>
        </p:txBody>
      </p:sp>
      <p:sp>
        <p:nvSpPr>
          <p:cNvPr name="TextBox 75" id="75"/>
          <p:cNvSpPr txBox="true"/>
          <p:nvPr/>
        </p:nvSpPr>
        <p:spPr>
          <a:xfrm rot="0">
            <a:off x="1841311" y="2101904"/>
            <a:ext cx="3182856" cy="807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Accurate Time Control:</a:t>
            </a:r>
          </a:p>
        </p:txBody>
      </p:sp>
      <p:sp>
        <p:nvSpPr>
          <p:cNvPr name="TextBox 76" id="76"/>
          <p:cNvSpPr txBox="true"/>
          <p:nvPr/>
        </p:nvSpPr>
        <p:spPr>
          <a:xfrm rot="0">
            <a:off x="569655" y="280865"/>
            <a:ext cx="2065615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Excel : </a:t>
            </a:r>
          </a:p>
        </p:txBody>
      </p:sp>
      <p:sp>
        <p:nvSpPr>
          <p:cNvPr name="TextBox 77" id="77"/>
          <p:cNvSpPr txBox="true"/>
          <p:nvPr/>
        </p:nvSpPr>
        <p:spPr>
          <a:xfrm rot="0">
            <a:off x="640200" y="3275628"/>
            <a:ext cx="3315571" cy="810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Dynamic Heat Loss Analysis: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6796285" y="3299822"/>
            <a:ext cx="3917122" cy="1026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701"/>
              </a:lnSpc>
              <a:spcBef>
                <a:spcPct val="0"/>
              </a:spcBef>
            </a:pPr>
            <a:r>
              <a:rPr lang="en-US" sz="1929" spc="-38" strike="noStrike" u="none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Excel thermal equations estimate heat loss and hourly energy needs year-round.</a:t>
            </a:r>
          </a:p>
        </p:txBody>
      </p:sp>
      <p:sp>
        <p:nvSpPr>
          <p:cNvPr name="TextBox 79" id="79"/>
          <p:cNvSpPr txBox="true"/>
          <p:nvPr/>
        </p:nvSpPr>
        <p:spPr>
          <a:xfrm rot="0">
            <a:off x="1603490" y="4791810"/>
            <a:ext cx="3658499" cy="810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Flexibility to Modify and Customize:</a:t>
            </a:r>
          </a:p>
        </p:txBody>
      </p:sp>
      <p:sp>
        <p:nvSpPr>
          <p:cNvPr name="TextBox 80" id="80"/>
          <p:cNvSpPr txBox="true"/>
          <p:nvPr/>
        </p:nvSpPr>
        <p:spPr>
          <a:xfrm rot="0">
            <a:off x="6734181" y="4776993"/>
            <a:ext cx="4069659" cy="1026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701"/>
              </a:lnSpc>
              <a:spcBef>
                <a:spcPct val="0"/>
              </a:spcBef>
            </a:pPr>
            <a:r>
              <a:rPr lang="en-US" sz="1929" spc="-38" strike="noStrike" u="none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The model can be tailored to the geometric characteristics of the pool and surrounding building</a:t>
            </a:r>
          </a:p>
        </p:txBody>
      </p:sp>
      <p:sp>
        <p:nvSpPr>
          <p:cNvPr name="TextBox 81" id="81"/>
          <p:cNvSpPr txBox="true"/>
          <p:nvPr/>
        </p:nvSpPr>
        <p:spPr>
          <a:xfrm rot="0">
            <a:off x="6734181" y="6237709"/>
            <a:ext cx="4069659" cy="1026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701"/>
              </a:lnSpc>
              <a:spcBef>
                <a:spcPct val="0"/>
              </a:spcBef>
            </a:pPr>
            <a:r>
              <a:rPr lang="en-US" sz="1929" spc="-38" strike="noStrike" u="none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Excel allows you to enter real climate data or import it from external sources.</a:t>
            </a:r>
          </a:p>
        </p:txBody>
      </p:sp>
      <p:sp>
        <p:nvSpPr>
          <p:cNvPr name="TextBox 82" id="82"/>
          <p:cNvSpPr txBox="true"/>
          <p:nvPr/>
        </p:nvSpPr>
        <p:spPr>
          <a:xfrm rot="0">
            <a:off x="569655" y="6252526"/>
            <a:ext cx="3319569" cy="810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Better integration</a:t>
            </a:r>
          </a:p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with real-world data:</a:t>
            </a:r>
          </a:p>
        </p:txBody>
      </p:sp>
      <p:sp>
        <p:nvSpPr>
          <p:cNvPr name="TextBox 83" id="83"/>
          <p:cNvSpPr txBox="true"/>
          <p:nvPr/>
        </p:nvSpPr>
        <p:spPr>
          <a:xfrm rot="0">
            <a:off x="1718348" y="7621405"/>
            <a:ext cx="3782783" cy="804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Data presentation lacks </a:t>
            </a:r>
          </a:p>
          <a:p>
            <a:pPr algn="l" marL="0" indent="0" lvl="0">
              <a:lnSpc>
                <a:spcPts val="3262"/>
              </a:lnSpc>
              <a:spcBef>
                <a:spcPct val="0"/>
              </a:spcBef>
            </a:pPr>
            <a:r>
              <a:rPr lang="en-US" b="true" sz="2330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clarity and interactivity.</a:t>
            </a:r>
          </a:p>
        </p:txBody>
      </p:sp>
      <p:sp>
        <p:nvSpPr>
          <p:cNvPr name="TextBox 84" id="84"/>
          <p:cNvSpPr txBox="true"/>
          <p:nvPr/>
        </p:nvSpPr>
        <p:spPr>
          <a:xfrm rot="0">
            <a:off x="12841892" y="7554810"/>
            <a:ext cx="3997303" cy="1131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8"/>
              </a:lnSpc>
              <a:spcBef>
                <a:spcPct val="0"/>
              </a:spcBef>
            </a:pPr>
            <a:r>
              <a:rPr lang="en-US" sz="1670" spc="-33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Excel displays results in the form of tables and numbers, which makes analyzing trends and detecting errors more difficult.</a:t>
            </a:r>
          </a:p>
        </p:txBody>
      </p:sp>
      <p:sp>
        <p:nvSpPr>
          <p:cNvPr name="TextBox 85" id="85"/>
          <p:cNvSpPr txBox="true"/>
          <p:nvPr/>
        </p:nvSpPr>
        <p:spPr>
          <a:xfrm rot="0">
            <a:off x="195688" y="9159597"/>
            <a:ext cx="4335143" cy="727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71"/>
              </a:lnSpc>
              <a:spcBef>
                <a:spcPct val="0"/>
              </a:spcBef>
            </a:pPr>
            <a:r>
              <a:rPr lang="en-US" b="true" sz="2122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Lack of support for complex</a:t>
            </a:r>
          </a:p>
          <a:p>
            <a:pPr algn="l" marL="0" indent="0" lvl="0">
              <a:lnSpc>
                <a:spcPts val="2971"/>
              </a:lnSpc>
              <a:spcBef>
                <a:spcPct val="0"/>
              </a:spcBef>
            </a:pPr>
            <a:r>
              <a:rPr lang="en-US" b="true" sz="2122" strike="noStrike" u="none">
                <a:solidFill>
                  <a:srgbClr val="05125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dynamic modeling (loops):</a:t>
            </a:r>
          </a:p>
        </p:txBody>
      </p:sp>
      <p:sp>
        <p:nvSpPr>
          <p:cNvPr name="TextBox 86" id="86"/>
          <p:cNvSpPr txBox="true"/>
          <p:nvPr/>
        </p:nvSpPr>
        <p:spPr>
          <a:xfrm rot="0">
            <a:off x="12936125" y="9119667"/>
            <a:ext cx="3997303" cy="8453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8"/>
              </a:lnSpc>
              <a:spcBef>
                <a:spcPct val="0"/>
              </a:spcBef>
            </a:pPr>
            <a:r>
              <a:rPr lang="en-US" sz="1670" spc="-33">
                <a:solidFill>
                  <a:srgbClr val="05125B"/>
                </a:solidFill>
                <a:latin typeface="Montserrat"/>
                <a:ea typeface="Montserrat"/>
                <a:cs typeface="Montserrat"/>
                <a:sym typeface="Montserrat"/>
              </a:rPr>
              <a:t>Excel struggles with simulating feedback loops and component interactions.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756664" y="8243785"/>
            <a:ext cx="337798" cy="337798"/>
          </a:xfrm>
          <a:custGeom>
            <a:avLst/>
            <a:gdLst/>
            <a:ahLst/>
            <a:cxnLst/>
            <a:rect r="r" b="b" t="t" l="l"/>
            <a:pathLst>
              <a:path h="337798" w="337798">
                <a:moveTo>
                  <a:pt x="0" y="0"/>
                </a:moveTo>
                <a:lnTo>
                  <a:pt x="337798" y="0"/>
                </a:lnTo>
                <a:lnTo>
                  <a:pt x="337798" y="337799"/>
                </a:lnTo>
                <a:lnTo>
                  <a:pt x="0" y="3377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930451" y="6087533"/>
            <a:ext cx="751148" cy="751148"/>
          </a:xfrm>
          <a:custGeom>
            <a:avLst/>
            <a:gdLst/>
            <a:ahLst/>
            <a:cxnLst/>
            <a:rect r="r" b="b" t="t" l="l"/>
            <a:pathLst>
              <a:path h="751148" w="751148">
                <a:moveTo>
                  <a:pt x="0" y="0"/>
                </a:moveTo>
                <a:lnTo>
                  <a:pt x="751148" y="0"/>
                </a:lnTo>
                <a:lnTo>
                  <a:pt x="751148" y="751148"/>
                </a:lnTo>
                <a:lnTo>
                  <a:pt x="0" y="7511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359158" y="6835706"/>
            <a:ext cx="283791" cy="283791"/>
          </a:xfrm>
          <a:custGeom>
            <a:avLst/>
            <a:gdLst/>
            <a:ahLst/>
            <a:cxnLst/>
            <a:rect r="r" b="b" t="t" l="l"/>
            <a:pathLst>
              <a:path h="283791" w="283791">
                <a:moveTo>
                  <a:pt x="0" y="0"/>
                </a:moveTo>
                <a:lnTo>
                  <a:pt x="283792" y="0"/>
                </a:lnTo>
                <a:lnTo>
                  <a:pt x="283792" y="283791"/>
                </a:lnTo>
                <a:lnTo>
                  <a:pt x="0" y="2837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557968" y="6940100"/>
            <a:ext cx="448684" cy="448684"/>
          </a:xfrm>
          <a:custGeom>
            <a:avLst/>
            <a:gdLst/>
            <a:ahLst/>
            <a:cxnLst/>
            <a:rect r="r" b="b" t="t" l="l"/>
            <a:pathLst>
              <a:path h="448684" w="448684">
                <a:moveTo>
                  <a:pt x="0" y="0"/>
                </a:moveTo>
                <a:lnTo>
                  <a:pt x="448684" y="0"/>
                </a:lnTo>
                <a:lnTo>
                  <a:pt x="448684" y="448684"/>
                </a:lnTo>
                <a:lnTo>
                  <a:pt x="0" y="4486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054496" y="7133804"/>
            <a:ext cx="593915" cy="593915"/>
          </a:xfrm>
          <a:custGeom>
            <a:avLst/>
            <a:gdLst/>
            <a:ahLst/>
            <a:cxnLst/>
            <a:rect r="r" b="b" t="t" l="l"/>
            <a:pathLst>
              <a:path h="593915" w="593915">
                <a:moveTo>
                  <a:pt x="0" y="0"/>
                </a:moveTo>
                <a:lnTo>
                  <a:pt x="593915" y="0"/>
                </a:lnTo>
                <a:lnTo>
                  <a:pt x="593915" y="593915"/>
                </a:lnTo>
                <a:lnTo>
                  <a:pt x="0" y="5939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542468" y="6528201"/>
            <a:ext cx="766190" cy="766190"/>
          </a:xfrm>
          <a:custGeom>
            <a:avLst/>
            <a:gdLst/>
            <a:ahLst/>
            <a:cxnLst/>
            <a:rect r="r" b="b" t="t" l="l"/>
            <a:pathLst>
              <a:path h="766190" w="766190">
                <a:moveTo>
                  <a:pt x="0" y="0"/>
                </a:moveTo>
                <a:lnTo>
                  <a:pt x="766190" y="0"/>
                </a:lnTo>
                <a:lnTo>
                  <a:pt x="766190" y="766191"/>
                </a:lnTo>
                <a:lnTo>
                  <a:pt x="0" y="7661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925563" y="7643764"/>
            <a:ext cx="535918" cy="535918"/>
          </a:xfrm>
          <a:custGeom>
            <a:avLst/>
            <a:gdLst/>
            <a:ahLst/>
            <a:cxnLst/>
            <a:rect r="r" b="b" t="t" l="l"/>
            <a:pathLst>
              <a:path h="535918" w="535918">
                <a:moveTo>
                  <a:pt x="0" y="0"/>
                </a:moveTo>
                <a:lnTo>
                  <a:pt x="535918" y="0"/>
                </a:lnTo>
                <a:lnTo>
                  <a:pt x="535918" y="535919"/>
                </a:lnTo>
                <a:lnTo>
                  <a:pt x="0" y="5359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550264" y="4448994"/>
            <a:ext cx="847744" cy="847744"/>
          </a:xfrm>
          <a:custGeom>
            <a:avLst/>
            <a:gdLst/>
            <a:ahLst/>
            <a:cxnLst/>
            <a:rect r="r" b="b" t="t" l="l"/>
            <a:pathLst>
              <a:path h="847744" w="847744">
                <a:moveTo>
                  <a:pt x="0" y="0"/>
                </a:moveTo>
                <a:lnTo>
                  <a:pt x="847744" y="0"/>
                </a:lnTo>
                <a:lnTo>
                  <a:pt x="847744" y="847744"/>
                </a:lnTo>
                <a:lnTo>
                  <a:pt x="0" y="8477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921130" y="4641901"/>
            <a:ext cx="847744" cy="847744"/>
          </a:xfrm>
          <a:custGeom>
            <a:avLst/>
            <a:gdLst/>
            <a:ahLst/>
            <a:cxnLst/>
            <a:rect r="r" b="b" t="t" l="l"/>
            <a:pathLst>
              <a:path h="847744" w="847744">
                <a:moveTo>
                  <a:pt x="0" y="0"/>
                </a:moveTo>
                <a:lnTo>
                  <a:pt x="847744" y="0"/>
                </a:lnTo>
                <a:lnTo>
                  <a:pt x="847744" y="847744"/>
                </a:lnTo>
                <a:lnTo>
                  <a:pt x="0" y="8477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828480" y="2891457"/>
            <a:ext cx="598079" cy="598079"/>
          </a:xfrm>
          <a:custGeom>
            <a:avLst/>
            <a:gdLst/>
            <a:ahLst/>
            <a:cxnLst/>
            <a:rect r="r" b="b" t="t" l="l"/>
            <a:pathLst>
              <a:path h="598079" w="598079">
                <a:moveTo>
                  <a:pt x="0" y="0"/>
                </a:moveTo>
                <a:lnTo>
                  <a:pt x="598079" y="0"/>
                </a:lnTo>
                <a:lnTo>
                  <a:pt x="598079" y="598079"/>
                </a:lnTo>
                <a:lnTo>
                  <a:pt x="0" y="5980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537799" y="2728345"/>
            <a:ext cx="462152" cy="462152"/>
          </a:xfrm>
          <a:custGeom>
            <a:avLst/>
            <a:gdLst/>
            <a:ahLst/>
            <a:cxnLst/>
            <a:rect r="r" b="b" t="t" l="l"/>
            <a:pathLst>
              <a:path h="462152" w="462152">
                <a:moveTo>
                  <a:pt x="0" y="0"/>
                </a:moveTo>
                <a:lnTo>
                  <a:pt x="462151" y="0"/>
                </a:lnTo>
                <a:lnTo>
                  <a:pt x="462151" y="462152"/>
                </a:lnTo>
                <a:lnTo>
                  <a:pt x="0" y="4621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805535" y="3012364"/>
            <a:ext cx="337202" cy="337202"/>
          </a:xfrm>
          <a:custGeom>
            <a:avLst/>
            <a:gdLst/>
            <a:ahLst/>
            <a:cxnLst/>
            <a:rect r="r" b="b" t="t" l="l"/>
            <a:pathLst>
              <a:path h="337202" w="337202">
                <a:moveTo>
                  <a:pt x="0" y="0"/>
                </a:moveTo>
                <a:lnTo>
                  <a:pt x="337202" y="0"/>
                </a:lnTo>
                <a:lnTo>
                  <a:pt x="337202" y="337202"/>
                </a:lnTo>
                <a:lnTo>
                  <a:pt x="0" y="337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206418" y="3190497"/>
            <a:ext cx="1977017" cy="1977017"/>
          </a:xfrm>
          <a:custGeom>
            <a:avLst/>
            <a:gdLst/>
            <a:ahLst/>
            <a:cxnLst/>
            <a:rect r="r" b="b" t="t" l="l"/>
            <a:pathLst>
              <a:path h="1977017" w="1977017">
                <a:moveTo>
                  <a:pt x="0" y="0"/>
                </a:moveTo>
                <a:lnTo>
                  <a:pt x="1977017" y="0"/>
                </a:lnTo>
                <a:lnTo>
                  <a:pt x="1977017" y="1977017"/>
                </a:lnTo>
                <a:lnTo>
                  <a:pt x="0" y="197701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467819" y="5084349"/>
            <a:ext cx="1302771" cy="1302771"/>
          </a:xfrm>
          <a:custGeom>
            <a:avLst/>
            <a:gdLst/>
            <a:ahLst/>
            <a:cxnLst/>
            <a:rect r="r" b="b" t="t" l="l"/>
            <a:pathLst>
              <a:path h="1302771" w="1302771">
                <a:moveTo>
                  <a:pt x="0" y="0"/>
                </a:moveTo>
                <a:lnTo>
                  <a:pt x="1302770" y="0"/>
                </a:lnTo>
                <a:lnTo>
                  <a:pt x="1302770" y="1302771"/>
                </a:lnTo>
                <a:lnTo>
                  <a:pt x="0" y="13027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1691419" y="4872866"/>
            <a:ext cx="982385" cy="982385"/>
          </a:xfrm>
          <a:custGeom>
            <a:avLst/>
            <a:gdLst/>
            <a:ahLst/>
            <a:cxnLst/>
            <a:rect r="r" b="b" t="t" l="l"/>
            <a:pathLst>
              <a:path h="982385" w="982385">
                <a:moveTo>
                  <a:pt x="0" y="0"/>
                </a:moveTo>
                <a:lnTo>
                  <a:pt x="982385" y="0"/>
                </a:lnTo>
                <a:lnTo>
                  <a:pt x="982385" y="982385"/>
                </a:lnTo>
                <a:lnTo>
                  <a:pt x="0" y="98238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476366" y="5489645"/>
            <a:ext cx="1794950" cy="1794950"/>
          </a:xfrm>
          <a:custGeom>
            <a:avLst/>
            <a:gdLst/>
            <a:ahLst/>
            <a:cxnLst/>
            <a:rect r="r" b="b" t="t" l="l"/>
            <a:pathLst>
              <a:path h="1794950" w="1794950">
                <a:moveTo>
                  <a:pt x="0" y="0"/>
                </a:moveTo>
                <a:lnTo>
                  <a:pt x="1794950" y="0"/>
                </a:lnTo>
                <a:lnTo>
                  <a:pt x="1794950" y="1794950"/>
                </a:lnTo>
                <a:lnTo>
                  <a:pt x="0" y="17949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2741854" y="5855251"/>
            <a:ext cx="464564" cy="464564"/>
          </a:xfrm>
          <a:custGeom>
            <a:avLst/>
            <a:gdLst/>
            <a:ahLst/>
            <a:cxnLst/>
            <a:rect r="r" b="b" t="t" l="l"/>
            <a:pathLst>
              <a:path h="464564" w="464564">
                <a:moveTo>
                  <a:pt x="0" y="0"/>
                </a:moveTo>
                <a:lnTo>
                  <a:pt x="464564" y="0"/>
                </a:lnTo>
                <a:lnTo>
                  <a:pt x="464564" y="464564"/>
                </a:lnTo>
                <a:lnTo>
                  <a:pt x="0" y="46456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6643742" y="5949381"/>
            <a:ext cx="1157641" cy="1157641"/>
          </a:xfrm>
          <a:custGeom>
            <a:avLst/>
            <a:gdLst/>
            <a:ahLst/>
            <a:cxnLst/>
            <a:rect r="r" b="b" t="t" l="l"/>
            <a:pathLst>
              <a:path h="1157641" w="1157641">
                <a:moveTo>
                  <a:pt x="0" y="0"/>
                </a:moveTo>
                <a:lnTo>
                  <a:pt x="1157642" y="0"/>
                </a:lnTo>
                <a:lnTo>
                  <a:pt x="1157642" y="1157641"/>
                </a:lnTo>
                <a:lnTo>
                  <a:pt x="0" y="115764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7222563" y="4892198"/>
            <a:ext cx="589296" cy="589296"/>
          </a:xfrm>
          <a:custGeom>
            <a:avLst/>
            <a:gdLst/>
            <a:ahLst/>
            <a:cxnLst/>
            <a:rect r="r" b="b" t="t" l="l"/>
            <a:pathLst>
              <a:path h="589296" w="589296">
                <a:moveTo>
                  <a:pt x="0" y="0"/>
                </a:moveTo>
                <a:lnTo>
                  <a:pt x="589296" y="0"/>
                </a:lnTo>
                <a:lnTo>
                  <a:pt x="589296" y="589296"/>
                </a:lnTo>
                <a:lnTo>
                  <a:pt x="0" y="58929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8812464" y="6198491"/>
            <a:ext cx="935312" cy="935312"/>
          </a:xfrm>
          <a:custGeom>
            <a:avLst/>
            <a:gdLst/>
            <a:ahLst/>
            <a:cxnLst/>
            <a:rect r="r" b="b" t="t" l="l"/>
            <a:pathLst>
              <a:path h="935312" w="935312">
                <a:moveTo>
                  <a:pt x="0" y="0"/>
                </a:moveTo>
                <a:lnTo>
                  <a:pt x="935312" y="0"/>
                </a:lnTo>
                <a:lnTo>
                  <a:pt x="935312" y="935313"/>
                </a:lnTo>
                <a:lnTo>
                  <a:pt x="0" y="93531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7614471" y="5316070"/>
            <a:ext cx="1413950" cy="1413950"/>
          </a:xfrm>
          <a:custGeom>
            <a:avLst/>
            <a:gdLst/>
            <a:ahLst/>
            <a:cxnLst/>
            <a:rect r="r" b="b" t="t" l="l"/>
            <a:pathLst>
              <a:path h="1413950" w="1413950">
                <a:moveTo>
                  <a:pt x="0" y="0"/>
                </a:moveTo>
                <a:lnTo>
                  <a:pt x="1413950" y="0"/>
                </a:lnTo>
                <a:lnTo>
                  <a:pt x="1413950" y="1413950"/>
                </a:lnTo>
                <a:lnTo>
                  <a:pt x="0" y="141395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5925620" y="6647287"/>
            <a:ext cx="919471" cy="919471"/>
          </a:xfrm>
          <a:custGeom>
            <a:avLst/>
            <a:gdLst/>
            <a:ahLst/>
            <a:cxnLst/>
            <a:rect r="r" b="b" t="t" l="l"/>
            <a:pathLst>
              <a:path h="919471" w="919471">
                <a:moveTo>
                  <a:pt x="0" y="0"/>
                </a:moveTo>
                <a:lnTo>
                  <a:pt x="919471" y="0"/>
                </a:lnTo>
                <a:lnTo>
                  <a:pt x="919471" y="919471"/>
                </a:lnTo>
                <a:lnTo>
                  <a:pt x="0" y="9194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3199825" y="6387120"/>
            <a:ext cx="897171" cy="897171"/>
          </a:xfrm>
          <a:custGeom>
            <a:avLst/>
            <a:gdLst/>
            <a:ahLst/>
            <a:cxnLst/>
            <a:rect r="r" b="b" t="t" l="l"/>
            <a:pathLst>
              <a:path h="897171" w="897171">
                <a:moveTo>
                  <a:pt x="0" y="0"/>
                </a:moveTo>
                <a:lnTo>
                  <a:pt x="897172" y="0"/>
                </a:lnTo>
                <a:lnTo>
                  <a:pt x="897172" y="897171"/>
                </a:lnTo>
                <a:lnTo>
                  <a:pt x="0" y="897171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5104889" y="6879390"/>
            <a:ext cx="997273" cy="997273"/>
          </a:xfrm>
          <a:custGeom>
            <a:avLst/>
            <a:gdLst/>
            <a:ahLst/>
            <a:cxnLst/>
            <a:rect r="r" b="b" t="t" l="l"/>
            <a:pathLst>
              <a:path h="997273" w="997273">
                <a:moveTo>
                  <a:pt x="0" y="0"/>
                </a:moveTo>
                <a:lnTo>
                  <a:pt x="997274" y="0"/>
                </a:lnTo>
                <a:lnTo>
                  <a:pt x="997274" y="997274"/>
                </a:lnTo>
                <a:lnTo>
                  <a:pt x="0" y="997274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772419" y="571817"/>
            <a:ext cx="2737247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MATLAB: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083584" y="1484675"/>
            <a:ext cx="10191599" cy="826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51"/>
              </a:lnSpc>
              <a:spcBef>
                <a:spcPct val="0"/>
              </a:spcBef>
            </a:pPr>
            <a:r>
              <a:rPr lang="en-US" sz="23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MATLAB was chosen for its advanced capabilities for accurate data processing and analysis, along with its ability to provide dynamic visualization and support for complex algorithms.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5201999" y="8284458"/>
            <a:ext cx="4498164" cy="763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199" spc="21" b="true">
                <a:solidFill>
                  <a:srgbClr val="A99A78"/>
                </a:solidFill>
                <a:latin typeface="Inter Bold"/>
                <a:ea typeface="Inter Bold"/>
                <a:cs typeface="Inter Bold"/>
                <a:sym typeface="Inter Bold"/>
              </a:rPr>
              <a:t>Advanced Methods for Presenting Results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413088" y="4140905"/>
            <a:ext cx="3345073" cy="372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199" spc="21" b="true">
                <a:solidFill>
                  <a:srgbClr val="73C2A6"/>
                </a:solidFill>
                <a:latin typeface="Inter Bold"/>
                <a:ea typeface="Inter Bold"/>
                <a:cs typeface="Inter Bold"/>
                <a:sym typeface="Inter Bold"/>
              </a:rPr>
              <a:t>Powerful Data Control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5486464" y="9228703"/>
            <a:ext cx="3385839" cy="735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14">
                <a:solidFill>
                  <a:srgbClr val="011053"/>
                </a:solidFill>
                <a:latin typeface="Inter"/>
                <a:ea typeface="Inter"/>
                <a:cs typeface="Inter"/>
                <a:sym typeface="Inter"/>
              </a:rPr>
              <a:t>MATLAB allows us to create custom and clear graphs that make results easier to understand.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413088" y="4639920"/>
            <a:ext cx="2896641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14">
                <a:solidFill>
                  <a:srgbClr val="011053"/>
                </a:solidFill>
                <a:latin typeface="Inter"/>
                <a:ea typeface="Inter"/>
                <a:cs typeface="Inter"/>
                <a:sym typeface="Inter"/>
              </a:rPr>
              <a:t>We can manipulate data using accurate and effective feedback.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6692914" y="3188509"/>
            <a:ext cx="3783452" cy="763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199" spc="21" b="true">
                <a:solidFill>
                  <a:srgbClr val="F7B385"/>
                </a:solidFill>
                <a:latin typeface="Inter Bold"/>
                <a:ea typeface="Inter Bold"/>
                <a:cs typeface="Inter Bold"/>
                <a:sym typeface="Inter Bold"/>
              </a:rPr>
              <a:t>Ability to Use Complex Equations and Algorithms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7249098" y="4039719"/>
            <a:ext cx="3716996" cy="735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14">
                <a:solidFill>
                  <a:srgbClr val="011053"/>
                </a:solidFill>
                <a:latin typeface="Inter"/>
                <a:ea typeface="Inter"/>
                <a:cs typeface="Inter"/>
                <a:sym typeface="Inter"/>
              </a:rPr>
              <a:t>MATLAB supports the implementation of precise algorithms for more professional data analysis.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9747776" y="7850871"/>
            <a:ext cx="4291849" cy="763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199" spc="21" b="true">
                <a:solidFill>
                  <a:srgbClr val="F18C8C"/>
                </a:solidFill>
                <a:latin typeface="Inter Bold"/>
                <a:ea typeface="Inter Bold"/>
                <a:cs typeface="Inter Bold"/>
                <a:sym typeface="Inter Bold"/>
              </a:rPr>
              <a:t>Displaying Data Over Different Time Periods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0256325" y="8704193"/>
            <a:ext cx="3424337" cy="735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14">
                <a:solidFill>
                  <a:srgbClr val="011053"/>
                </a:solidFill>
                <a:latin typeface="Inter"/>
                <a:ea typeface="Inter"/>
                <a:cs typeface="Inter"/>
                <a:sym typeface="Inter"/>
              </a:rPr>
              <a:t>Data can be represented over multiple time periods to understand performance evolution or changes.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727979" y="5949622"/>
            <a:ext cx="2637289" cy="763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199" spc="21" b="true">
                <a:solidFill>
                  <a:srgbClr val="E86A8A"/>
                </a:solidFill>
                <a:latin typeface="Inter Bold"/>
                <a:ea typeface="Inter Bold"/>
                <a:cs typeface="Inter Bold"/>
                <a:sym typeface="Inter Bold"/>
              </a:rPr>
              <a:t>Creating a Large Number of Graphs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356496" y="6810106"/>
            <a:ext cx="3008772" cy="735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14">
                <a:solidFill>
                  <a:srgbClr val="011053"/>
                </a:solidFill>
                <a:latin typeface="Inter"/>
                <a:ea typeface="Inter"/>
                <a:cs typeface="Inter"/>
                <a:sym typeface="Inter"/>
              </a:rPr>
              <a:t>Provides powerful visual tools for presenting and analyzing data from different perspectives.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6211012" y="2521592"/>
            <a:ext cx="9928164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6211012" y="3977801"/>
            <a:ext cx="9928164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6211012" y="5429758"/>
            <a:ext cx="9928164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6211012" y="6881715"/>
            <a:ext cx="9928164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6211012" y="2744807"/>
            <a:ext cx="2598693" cy="1008704"/>
            <a:chOff x="0" y="0"/>
            <a:chExt cx="2104289" cy="81679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104289" cy="816797"/>
            </a:xfrm>
            <a:custGeom>
              <a:avLst/>
              <a:gdLst/>
              <a:ahLst/>
              <a:cxnLst/>
              <a:rect r="r" b="b" t="t" l="l"/>
              <a:pathLst>
                <a:path h="816797" w="2104289">
                  <a:moveTo>
                    <a:pt x="1901089" y="0"/>
                  </a:moveTo>
                  <a:lnTo>
                    <a:pt x="0" y="0"/>
                  </a:lnTo>
                  <a:lnTo>
                    <a:pt x="0" y="816797"/>
                  </a:lnTo>
                  <a:lnTo>
                    <a:pt x="1901089" y="816797"/>
                  </a:lnTo>
                  <a:lnTo>
                    <a:pt x="2104289" y="408398"/>
                  </a:lnTo>
                  <a:lnTo>
                    <a:pt x="1901089" y="0"/>
                  </a:lnTo>
                  <a:close/>
                </a:path>
              </a:pathLst>
            </a:custGeom>
            <a:solidFill>
              <a:srgbClr val="BBE2E6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989989" cy="8548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AutoShape 12" id="12"/>
          <p:cNvSpPr/>
          <p:nvPr/>
        </p:nvSpPr>
        <p:spPr>
          <a:xfrm flipV="true">
            <a:off x="8714397" y="2151130"/>
            <a:ext cx="469538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12273568" y="2151130"/>
            <a:ext cx="659155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6211012" y="4195701"/>
            <a:ext cx="2598693" cy="1008704"/>
            <a:chOff x="0" y="0"/>
            <a:chExt cx="2104289" cy="81679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04289" cy="816797"/>
            </a:xfrm>
            <a:custGeom>
              <a:avLst/>
              <a:gdLst/>
              <a:ahLst/>
              <a:cxnLst/>
              <a:rect r="r" b="b" t="t" l="l"/>
              <a:pathLst>
                <a:path h="816797" w="2104289">
                  <a:moveTo>
                    <a:pt x="1901089" y="0"/>
                  </a:moveTo>
                  <a:lnTo>
                    <a:pt x="0" y="0"/>
                  </a:lnTo>
                  <a:lnTo>
                    <a:pt x="0" y="816797"/>
                  </a:lnTo>
                  <a:lnTo>
                    <a:pt x="1901089" y="816797"/>
                  </a:lnTo>
                  <a:lnTo>
                    <a:pt x="2104289" y="408398"/>
                  </a:lnTo>
                  <a:lnTo>
                    <a:pt x="1901089" y="0"/>
                  </a:lnTo>
                  <a:close/>
                </a:path>
              </a:pathLst>
            </a:custGeom>
            <a:solidFill>
              <a:srgbClr val="F1DEC6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1989989" cy="8548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6211012" y="5647658"/>
            <a:ext cx="2598693" cy="1008704"/>
            <a:chOff x="0" y="0"/>
            <a:chExt cx="2104289" cy="816797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04289" cy="816797"/>
            </a:xfrm>
            <a:custGeom>
              <a:avLst/>
              <a:gdLst/>
              <a:ahLst/>
              <a:cxnLst/>
              <a:rect r="r" b="b" t="t" l="l"/>
              <a:pathLst>
                <a:path h="816797" w="2104289">
                  <a:moveTo>
                    <a:pt x="1901089" y="0"/>
                  </a:moveTo>
                  <a:lnTo>
                    <a:pt x="0" y="0"/>
                  </a:lnTo>
                  <a:lnTo>
                    <a:pt x="0" y="816797"/>
                  </a:lnTo>
                  <a:lnTo>
                    <a:pt x="1901089" y="816797"/>
                  </a:lnTo>
                  <a:lnTo>
                    <a:pt x="2104289" y="408398"/>
                  </a:lnTo>
                  <a:lnTo>
                    <a:pt x="1901089" y="0"/>
                  </a:lnTo>
                  <a:close/>
                </a:path>
              </a:pathLst>
            </a:custGeom>
            <a:solidFill>
              <a:srgbClr val="CED4B9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1989989" cy="8548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211012" y="7098552"/>
            <a:ext cx="2598693" cy="1008704"/>
            <a:chOff x="0" y="0"/>
            <a:chExt cx="2104289" cy="816797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2104289" cy="816797"/>
            </a:xfrm>
            <a:custGeom>
              <a:avLst/>
              <a:gdLst/>
              <a:ahLst/>
              <a:cxnLst/>
              <a:rect r="r" b="b" t="t" l="l"/>
              <a:pathLst>
                <a:path h="816797" w="2104289">
                  <a:moveTo>
                    <a:pt x="1901089" y="0"/>
                  </a:moveTo>
                  <a:lnTo>
                    <a:pt x="0" y="0"/>
                  </a:lnTo>
                  <a:lnTo>
                    <a:pt x="0" y="816797"/>
                  </a:lnTo>
                  <a:lnTo>
                    <a:pt x="1901089" y="816797"/>
                  </a:lnTo>
                  <a:lnTo>
                    <a:pt x="2104289" y="408398"/>
                  </a:lnTo>
                  <a:lnTo>
                    <a:pt x="1901089" y="0"/>
                  </a:lnTo>
                  <a:close/>
                </a:path>
              </a:pathLst>
            </a:custGeom>
            <a:solidFill>
              <a:srgbClr val="FFCACA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19050"/>
              <a:ext cx="1989989" cy="7977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80"/>
                </a:lnSpc>
              </a:pPr>
            </a:p>
          </p:txBody>
        </p:sp>
      </p:grpSp>
      <p:sp>
        <p:nvSpPr>
          <p:cNvPr name="AutoShape 23" id="23"/>
          <p:cNvSpPr/>
          <p:nvPr/>
        </p:nvSpPr>
        <p:spPr>
          <a:xfrm>
            <a:off x="6211012" y="8484595"/>
            <a:ext cx="9928164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4" id="24"/>
          <p:cNvGrpSpPr/>
          <p:nvPr/>
        </p:nvGrpSpPr>
        <p:grpSpPr>
          <a:xfrm rot="0">
            <a:off x="6211012" y="8701432"/>
            <a:ext cx="2598693" cy="1008704"/>
            <a:chOff x="0" y="0"/>
            <a:chExt cx="2104289" cy="816797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2104289" cy="816797"/>
            </a:xfrm>
            <a:custGeom>
              <a:avLst/>
              <a:gdLst/>
              <a:ahLst/>
              <a:cxnLst/>
              <a:rect r="r" b="b" t="t" l="l"/>
              <a:pathLst>
                <a:path h="816797" w="2104289">
                  <a:moveTo>
                    <a:pt x="1901089" y="0"/>
                  </a:moveTo>
                  <a:lnTo>
                    <a:pt x="0" y="0"/>
                  </a:lnTo>
                  <a:lnTo>
                    <a:pt x="0" y="816797"/>
                  </a:lnTo>
                  <a:lnTo>
                    <a:pt x="1901089" y="816797"/>
                  </a:lnTo>
                  <a:lnTo>
                    <a:pt x="2104289" y="408398"/>
                  </a:lnTo>
                  <a:lnTo>
                    <a:pt x="1901089" y="0"/>
                  </a:lnTo>
                  <a:close/>
                </a:path>
              </a:pathLst>
            </a:custGeom>
            <a:solidFill>
              <a:srgbClr val="73C2A6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19050"/>
              <a:ext cx="1989989" cy="7977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80"/>
                </a:lnSpc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1056464" y="4480729"/>
            <a:ext cx="3544823" cy="3630638"/>
          </a:xfrm>
          <a:custGeom>
            <a:avLst/>
            <a:gdLst/>
            <a:ahLst/>
            <a:cxnLst/>
            <a:rect r="r" b="b" t="t" l="l"/>
            <a:pathLst>
              <a:path h="3630638" w="3544823">
                <a:moveTo>
                  <a:pt x="0" y="0"/>
                </a:moveTo>
                <a:lnTo>
                  <a:pt x="3544823" y="0"/>
                </a:lnTo>
                <a:lnTo>
                  <a:pt x="3544823" y="3630638"/>
                </a:lnTo>
                <a:lnTo>
                  <a:pt x="0" y="36306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737068" y="619035"/>
            <a:ext cx="9355000" cy="14907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32"/>
              </a:lnSpc>
              <a:spcBef>
                <a:spcPct val="0"/>
              </a:spcBef>
            </a:pPr>
            <a:r>
              <a:rPr lang="en-US" b="true" sz="43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Hybrid Heating System Evaluation: MATLAB vs. Excel: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6885791" y="1963158"/>
            <a:ext cx="1246945" cy="688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12"/>
              </a:lnSpc>
            </a:pPr>
            <a:r>
              <a:rPr lang="en-US" b="true" sz="200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</a:t>
            </a:r>
          </a:p>
          <a:p>
            <a:pPr algn="ctr" marL="0" indent="0" lvl="0">
              <a:lnSpc>
                <a:spcPts val="2812"/>
              </a:lnSpc>
              <a:spcBef>
                <a:spcPct val="0"/>
              </a:spcBef>
            </a:pPr>
          </a:p>
        </p:txBody>
      </p:sp>
      <p:sp>
        <p:nvSpPr>
          <p:cNvPr name="TextBox 30" id="30"/>
          <p:cNvSpPr txBox="true"/>
          <p:nvPr/>
        </p:nvSpPr>
        <p:spPr>
          <a:xfrm rot="0">
            <a:off x="10067733" y="1963158"/>
            <a:ext cx="1141450" cy="688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12"/>
              </a:lnSpc>
            </a:pPr>
            <a:r>
              <a:rPr lang="en-US" b="true" sz="200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MATLAB</a:t>
            </a:r>
          </a:p>
          <a:p>
            <a:pPr algn="ctr" marL="0" indent="0" lvl="0">
              <a:lnSpc>
                <a:spcPts val="2812"/>
              </a:lnSpc>
              <a:spcBef>
                <a:spcPct val="0"/>
              </a:spcBef>
            </a:pPr>
          </a:p>
        </p:txBody>
      </p:sp>
      <p:sp>
        <p:nvSpPr>
          <p:cNvPr name="TextBox 31" id="31"/>
          <p:cNvSpPr txBox="true"/>
          <p:nvPr/>
        </p:nvSpPr>
        <p:spPr>
          <a:xfrm rot="0">
            <a:off x="14079652" y="1963158"/>
            <a:ext cx="865620" cy="3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2"/>
              </a:lnSpc>
              <a:spcBef>
                <a:spcPct val="0"/>
              </a:spcBef>
            </a:pPr>
            <a:r>
              <a:rPr lang="en-US" b="true" sz="200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EXCEL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6885791" y="3085360"/>
            <a:ext cx="1124576" cy="581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  <a:r>
              <a:rPr lang="en-US" b="true" sz="2062" strike="noStrike" u="none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Purpose</a:t>
            </a:r>
          </a:p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</a:p>
        </p:txBody>
      </p:sp>
      <p:sp>
        <p:nvSpPr>
          <p:cNvPr name="TextBox 33" id="33"/>
          <p:cNvSpPr txBox="true"/>
          <p:nvPr/>
        </p:nvSpPr>
        <p:spPr>
          <a:xfrm rot="0">
            <a:off x="9274222" y="2929439"/>
            <a:ext cx="3253428" cy="671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  <a:spcBef>
                <a:spcPct val="0"/>
              </a:spcBef>
            </a:pPr>
            <a:r>
              <a:rPr lang="en-US" sz="1614" strike="noStrike" u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Full hybrid system design, simulation, and optimization were performed.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3187516" y="2929439"/>
            <a:ext cx="3197397" cy="44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Simplified thermal loss and cost analyses were carried out.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6641863" y="4499779"/>
            <a:ext cx="1541110" cy="581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  <a:r>
              <a:rPr lang="en-US" b="true" sz="2062" strike="noStrike" u="none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Complexity</a:t>
            </a:r>
          </a:p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</a:p>
        </p:txBody>
      </p:sp>
      <p:sp>
        <p:nvSpPr>
          <p:cNvPr name="TextBox 36" id="36"/>
          <p:cNvSpPr txBox="true"/>
          <p:nvPr/>
        </p:nvSpPr>
        <p:spPr>
          <a:xfrm rot="0">
            <a:off x="9274222" y="4380334"/>
            <a:ext cx="3253428" cy="671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  <a:spcBef>
                <a:spcPct val="0"/>
              </a:spcBef>
            </a:pPr>
            <a:r>
              <a:rPr lang="en-US" sz="1614" strike="noStrike" u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High – control strategies and physical modeling were included.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3187516" y="4380334"/>
            <a:ext cx="3197397" cy="44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Medium – formula-based calculations were utilized.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6246673" y="5953698"/>
            <a:ext cx="2402811" cy="581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  <a:r>
              <a:rPr lang="en-US" b="true" sz="2062" strike="noStrike" u="none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Data Processing</a:t>
            </a:r>
          </a:p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</a:p>
        </p:txBody>
      </p:sp>
      <p:sp>
        <p:nvSpPr>
          <p:cNvPr name="TextBox 39" id="39"/>
          <p:cNvSpPr txBox="true"/>
          <p:nvPr/>
        </p:nvSpPr>
        <p:spPr>
          <a:xfrm rot="0">
            <a:off x="9249028" y="5941322"/>
            <a:ext cx="3253428" cy="44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Loops, conditions, and weather file parsing were used.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3187516" y="5937595"/>
            <a:ext cx="3197397" cy="44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Direct formulas and structured worksheets were employed.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6399386" y="7405655"/>
            <a:ext cx="1967875" cy="2941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68"/>
              </a:lnSpc>
              <a:spcBef>
                <a:spcPct val="0"/>
              </a:spcBef>
            </a:pPr>
            <a:r>
              <a:rPr lang="en-US" b="true" sz="2062" strike="noStrike" u="none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Customization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249028" y="7328780"/>
            <a:ext cx="3253428" cy="44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Multiple user scenarios were supported.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3187516" y="7276882"/>
            <a:ext cx="3197397" cy="671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Focus was placed on insulation and cover impact analyses.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6826550" y="9040422"/>
            <a:ext cx="1113548" cy="2941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68"/>
              </a:lnSpc>
            </a:pPr>
            <a:r>
              <a:rPr lang="en-US" b="true" sz="2062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Outputs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9183935" y="8923501"/>
            <a:ext cx="3253428" cy="671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Graphs, CSV files, and economic metrics (NPV, IRR) were generated.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2941780" y="8886064"/>
            <a:ext cx="3197397" cy="671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5"/>
              </a:lnSpc>
            </a:pPr>
            <a:r>
              <a:rPr lang="en-US" sz="161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Direct numerical values, basic graphs, and payback periods were produced.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5400000">
            <a:off x="1431691" y="3708392"/>
            <a:ext cx="2097514" cy="1048757"/>
          </a:xfrm>
          <a:custGeom>
            <a:avLst/>
            <a:gdLst/>
            <a:ahLst/>
            <a:cxnLst/>
            <a:rect r="r" b="b" t="t" l="l"/>
            <a:pathLst>
              <a:path h="1048757" w="2097514">
                <a:moveTo>
                  <a:pt x="0" y="0"/>
                </a:moveTo>
                <a:lnTo>
                  <a:pt x="2097513" y="0"/>
                </a:lnTo>
                <a:lnTo>
                  <a:pt x="2097513" y="1048757"/>
                </a:lnTo>
                <a:lnTo>
                  <a:pt x="0" y="104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5400000">
            <a:off x="5576971" y="3708392"/>
            <a:ext cx="2097514" cy="1048757"/>
          </a:xfrm>
          <a:custGeom>
            <a:avLst/>
            <a:gdLst/>
            <a:ahLst/>
            <a:cxnLst/>
            <a:rect r="r" b="b" t="t" l="l"/>
            <a:pathLst>
              <a:path h="1048757" w="2097514">
                <a:moveTo>
                  <a:pt x="0" y="0"/>
                </a:moveTo>
                <a:lnTo>
                  <a:pt x="2097513" y="0"/>
                </a:lnTo>
                <a:lnTo>
                  <a:pt x="2097513" y="1048757"/>
                </a:lnTo>
                <a:lnTo>
                  <a:pt x="0" y="10487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5400000">
            <a:off x="1431691" y="6486136"/>
            <a:ext cx="2097514" cy="1048757"/>
          </a:xfrm>
          <a:custGeom>
            <a:avLst/>
            <a:gdLst/>
            <a:ahLst/>
            <a:cxnLst/>
            <a:rect r="r" b="b" t="t" l="l"/>
            <a:pathLst>
              <a:path h="1048757" w="2097514">
                <a:moveTo>
                  <a:pt x="0" y="0"/>
                </a:moveTo>
                <a:lnTo>
                  <a:pt x="2097513" y="0"/>
                </a:lnTo>
                <a:lnTo>
                  <a:pt x="2097513" y="1048757"/>
                </a:lnTo>
                <a:lnTo>
                  <a:pt x="0" y="10487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5400000">
            <a:off x="5576971" y="6486136"/>
            <a:ext cx="2097514" cy="1048757"/>
          </a:xfrm>
          <a:custGeom>
            <a:avLst/>
            <a:gdLst/>
            <a:ahLst/>
            <a:cxnLst/>
            <a:rect r="r" b="b" t="t" l="l"/>
            <a:pathLst>
              <a:path h="1048757" w="2097514">
                <a:moveTo>
                  <a:pt x="0" y="0"/>
                </a:moveTo>
                <a:lnTo>
                  <a:pt x="2097513" y="0"/>
                </a:lnTo>
                <a:lnTo>
                  <a:pt x="2097513" y="1048757"/>
                </a:lnTo>
                <a:lnTo>
                  <a:pt x="0" y="104875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0">
            <a:off x="2884204" y="3001492"/>
            <a:ext cx="241244" cy="2478551"/>
          </a:xfrm>
          <a:custGeom>
            <a:avLst/>
            <a:gdLst/>
            <a:ahLst/>
            <a:cxnLst/>
            <a:rect r="r" b="b" t="t" l="l"/>
            <a:pathLst>
              <a:path h="2478551" w="241244">
                <a:moveTo>
                  <a:pt x="241244" y="0"/>
                </a:moveTo>
                <a:lnTo>
                  <a:pt x="0" y="0"/>
                </a:lnTo>
                <a:lnTo>
                  <a:pt x="0" y="2478551"/>
                </a:lnTo>
                <a:lnTo>
                  <a:pt x="241244" y="2478551"/>
                </a:lnTo>
                <a:lnTo>
                  <a:pt x="241244" y="0"/>
                </a:lnTo>
                <a:close/>
              </a:path>
            </a:pathLst>
          </a:custGeom>
          <a:blipFill>
            <a:blip r:embed="rId10"/>
            <a:stretch>
              <a:fillRect l="-305824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0">
            <a:off x="7029484" y="3001492"/>
            <a:ext cx="241244" cy="2478551"/>
          </a:xfrm>
          <a:custGeom>
            <a:avLst/>
            <a:gdLst/>
            <a:ahLst/>
            <a:cxnLst/>
            <a:rect r="r" b="b" t="t" l="l"/>
            <a:pathLst>
              <a:path h="2478551" w="241244">
                <a:moveTo>
                  <a:pt x="241244" y="0"/>
                </a:moveTo>
                <a:lnTo>
                  <a:pt x="0" y="0"/>
                </a:lnTo>
                <a:lnTo>
                  <a:pt x="0" y="2478551"/>
                </a:lnTo>
                <a:lnTo>
                  <a:pt x="241244" y="2478551"/>
                </a:lnTo>
                <a:lnTo>
                  <a:pt x="241244" y="0"/>
                </a:lnTo>
                <a:close/>
              </a:path>
            </a:pathLst>
          </a:custGeom>
          <a:blipFill>
            <a:blip r:embed="rId10"/>
            <a:stretch>
              <a:fillRect l="-305824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0">
            <a:off x="2884204" y="5779235"/>
            <a:ext cx="241244" cy="2478551"/>
          </a:xfrm>
          <a:custGeom>
            <a:avLst/>
            <a:gdLst/>
            <a:ahLst/>
            <a:cxnLst/>
            <a:rect r="r" b="b" t="t" l="l"/>
            <a:pathLst>
              <a:path h="2478551" w="241244">
                <a:moveTo>
                  <a:pt x="241244" y="0"/>
                </a:moveTo>
                <a:lnTo>
                  <a:pt x="0" y="0"/>
                </a:lnTo>
                <a:lnTo>
                  <a:pt x="0" y="2478551"/>
                </a:lnTo>
                <a:lnTo>
                  <a:pt x="241244" y="2478551"/>
                </a:lnTo>
                <a:lnTo>
                  <a:pt x="241244" y="0"/>
                </a:lnTo>
                <a:close/>
              </a:path>
            </a:pathLst>
          </a:custGeom>
          <a:blipFill>
            <a:blip r:embed="rId10"/>
            <a:stretch>
              <a:fillRect l="-305824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true" flipV="false" rot="0">
            <a:off x="7029484" y="5779235"/>
            <a:ext cx="241244" cy="2478551"/>
          </a:xfrm>
          <a:custGeom>
            <a:avLst/>
            <a:gdLst/>
            <a:ahLst/>
            <a:cxnLst/>
            <a:rect r="r" b="b" t="t" l="l"/>
            <a:pathLst>
              <a:path h="2478551" w="241244">
                <a:moveTo>
                  <a:pt x="241244" y="0"/>
                </a:moveTo>
                <a:lnTo>
                  <a:pt x="0" y="0"/>
                </a:lnTo>
                <a:lnTo>
                  <a:pt x="0" y="2478551"/>
                </a:lnTo>
                <a:lnTo>
                  <a:pt x="241244" y="2478551"/>
                </a:lnTo>
                <a:lnTo>
                  <a:pt x="241244" y="0"/>
                </a:lnTo>
                <a:close/>
              </a:path>
            </a:pathLst>
          </a:custGeom>
          <a:blipFill>
            <a:blip r:embed="rId10"/>
            <a:stretch>
              <a:fillRect l="-305824" t="0" r="0" b="0"/>
            </a:stretch>
          </a:blipFill>
        </p:spPr>
      </p:sp>
      <p:pic>
        <p:nvPicPr>
          <p:cNvPr name="Picture 13" id="13"/>
          <p:cNvPicPr>
            <a:picLocks noChangeAspect="true"/>
          </p:cNvPicPr>
          <p:nvPr/>
        </p:nvPicPr>
        <p:blipFill>
          <a:blip r:embed="rId11"/>
          <a:stretch>
            <a:fillRect/>
          </a:stretch>
        </p:blipFill>
        <p:spPr>
          <a:xfrm rot="0">
            <a:off x="11650460" y="5653413"/>
            <a:ext cx="7240952" cy="4208299"/>
          </a:xfrm>
          <a:prstGeom prst="rect">
            <a:avLst/>
          </a:prstGeom>
        </p:spPr>
      </p:pic>
      <p:grpSp>
        <p:nvGrpSpPr>
          <p:cNvPr name="Group 14" id="14"/>
          <p:cNvGrpSpPr/>
          <p:nvPr/>
        </p:nvGrpSpPr>
        <p:grpSpPr>
          <a:xfrm rot="0">
            <a:off x="15879828" y="6351924"/>
            <a:ext cx="192608" cy="192608"/>
            <a:chOff x="0" y="0"/>
            <a:chExt cx="71336" cy="7133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1336" cy="71336"/>
            </a:xfrm>
            <a:custGeom>
              <a:avLst/>
              <a:gdLst/>
              <a:ahLst/>
              <a:cxnLst/>
              <a:rect r="r" b="b" t="t" l="l"/>
              <a:pathLst>
                <a:path h="71336" w="71336">
                  <a:moveTo>
                    <a:pt x="0" y="0"/>
                  </a:moveTo>
                  <a:lnTo>
                    <a:pt x="71336" y="0"/>
                  </a:lnTo>
                  <a:lnTo>
                    <a:pt x="71336" y="71336"/>
                  </a:lnTo>
                  <a:lnTo>
                    <a:pt x="0" y="71336"/>
                  </a:lnTo>
                  <a:close/>
                </a:path>
              </a:pathLst>
            </a:custGeom>
            <a:solidFill>
              <a:srgbClr val="F2985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71336" cy="99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879828" y="6806421"/>
            <a:ext cx="192608" cy="192608"/>
            <a:chOff x="0" y="0"/>
            <a:chExt cx="71336" cy="71336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71336" cy="71336"/>
            </a:xfrm>
            <a:custGeom>
              <a:avLst/>
              <a:gdLst/>
              <a:ahLst/>
              <a:cxnLst/>
              <a:rect r="r" b="b" t="t" l="l"/>
              <a:pathLst>
                <a:path h="71336" w="71336">
                  <a:moveTo>
                    <a:pt x="0" y="0"/>
                  </a:moveTo>
                  <a:lnTo>
                    <a:pt x="71336" y="0"/>
                  </a:lnTo>
                  <a:lnTo>
                    <a:pt x="71336" y="71336"/>
                  </a:lnTo>
                  <a:lnTo>
                    <a:pt x="0" y="71336"/>
                  </a:lnTo>
                  <a:close/>
                </a:path>
              </a:pathLst>
            </a:custGeom>
            <a:solidFill>
              <a:srgbClr val="F55555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28575"/>
              <a:ext cx="71336" cy="99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678786" y="767809"/>
            <a:ext cx="10745034" cy="811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32"/>
              </a:lnSpc>
              <a:spcBef>
                <a:spcPct val="0"/>
              </a:spcBef>
            </a:pP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MATLAB vs Excel Simulation Results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151285" y="3643821"/>
            <a:ext cx="790069" cy="1212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98"/>
              </a:lnSpc>
              <a:spcBef>
                <a:spcPct val="0"/>
              </a:spcBef>
            </a:pPr>
            <a:r>
              <a:rPr lang="en-US" b="true" sz="7070">
                <a:solidFill>
                  <a:srgbClr val="FFFFFF"/>
                </a:solidFill>
                <a:latin typeface="Bebas Neue Bold"/>
                <a:ea typeface="Bebas Neue Bold"/>
                <a:cs typeface="Bebas Neue Bold"/>
                <a:sym typeface="Bebas Neue Bold"/>
              </a:rPr>
              <a:t>M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296565" y="3643821"/>
            <a:ext cx="790069" cy="1212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98"/>
              </a:lnSpc>
              <a:spcBef>
                <a:spcPct val="0"/>
              </a:spcBef>
            </a:pPr>
            <a:r>
              <a:rPr lang="en-US" b="true" sz="7070">
                <a:solidFill>
                  <a:srgbClr val="FFFFFF"/>
                </a:solidFill>
                <a:latin typeface="Bebas Neue Bold"/>
                <a:ea typeface="Bebas Neue Bold"/>
                <a:cs typeface="Bebas Neue Bold"/>
                <a:sym typeface="Bebas Neue Bold"/>
              </a:rPr>
              <a:t>M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151285" y="6421565"/>
            <a:ext cx="790069" cy="1212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98"/>
              </a:lnSpc>
              <a:spcBef>
                <a:spcPct val="0"/>
              </a:spcBef>
            </a:pPr>
            <a:r>
              <a:rPr lang="en-US" b="true" sz="7070">
                <a:solidFill>
                  <a:srgbClr val="FFFFFF"/>
                </a:solidFill>
                <a:latin typeface="Bebas Neue Bold"/>
                <a:ea typeface="Bebas Neue Bold"/>
                <a:cs typeface="Bebas Neue Bold"/>
                <a:sym typeface="Bebas Neue Bold"/>
              </a:rPr>
              <a:t>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296565" y="6421565"/>
            <a:ext cx="790069" cy="1212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98"/>
              </a:lnSpc>
              <a:spcBef>
                <a:spcPct val="0"/>
              </a:spcBef>
            </a:pPr>
            <a:r>
              <a:rPr lang="en-US" b="true" sz="7070">
                <a:solidFill>
                  <a:srgbClr val="FFFFFF"/>
                </a:solidFill>
                <a:latin typeface="Bebas Neue Bold"/>
                <a:ea typeface="Bebas Neue Bold"/>
                <a:cs typeface="Bebas Neue Bold"/>
                <a:sym typeface="Bebas Neue Bold"/>
              </a:rPr>
              <a:t>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395965" y="4174610"/>
            <a:ext cx="2484364" cy="355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  <a:spcBef>
                <a:spcPct val="0"/>
              </a:spcBef>
            </a:pPr>
            <a:r>
              <a:rPr lang="en-US" sz="213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660,288.48 kWh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3395965" y="3463773"/>
            <a:ext cx="1724592" cy="305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3"/>
              </a:lnSpc>
              <a:spcBef>
                <a:spcPct val="0"/>
              </a:spcBef>
            </a:pPr>
            <a:r>
              <a:rPr lang="en-US" b="true" sz="1852">
                <a:solidFill>
                  <a:srgbClr val="62595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LOSSES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541245" y="4174610"/>
            <a:ext cx="2644813" cy="355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  <a:spcBef>
                <a:spcPct val="0"/>
              </a:spcBef>
            </a:pPr>
            <a:r>
              <a:rPr lang="en-US" sz="213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144,431.26 kWh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531720" y="3463773"/>
            <a:ext cx="3478310" cy="305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3"/>
              </a:lnSpc>
              <a:spcBef>
                <a:spcPct val="0"/>
              </a:spcBef>
            </a:pPr>
            <a:r>
              <a:rPr lang="en-US" b="true" sz="1852">
                <a:solidFill>
                  <a:srgbClr val="62595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PRODUCTIVE SOLAR ENERGY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3395965" y="6951788"/>
            <a:ext cx="2313176" cy="355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  <a:spcBef>
                <a:spcPct val="0"/>
              </a:spcBef>
            </a:pPr>
            <a:r>
              <a:rPr lang="en-US" sz="213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542,375.23 kWh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3395965" y="6392830"/>
            <a:ext cx="2314859" cy="305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3"/>
              </a:lnSpc>
              <a:spcBef>
                <a:spcPct val="0"/>
              </a:spcBef>
            </a:pPr>
            <a:r>
              <a:rPr lang="en-US" b="true" sz="1852">
                <a:solidFill>
                  <a:srgbClr val="62595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LOSSES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531720" y="6951788"/>
            <a:ext cx="2887297" cy="355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  <a:spcBef>
                <a:spcPct val="0"/>
              </a:spcBef>
            </a:pPr>
            <a:r>
              <a:rPr lang="en-US" sz="213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157,184 kWh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541245" y="6392830"/>
            <a:ext cx="3603576" cy="305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3"/>
              </a:lnSpc>
              <a:spcBef>
                <a:spcPct val="0"/>
              </a:spcBef>
            </a:pPr>
            <a:r>
              <a:rPr lang="en-US" b="true" sz="1852">
                <a:solidFill>
                  <a:srgbClr val="62595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PRODUCTIVE SOLAR ENERGY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6198995" y="6304299"/>
            <a:ext cx="1258981" cy="259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tru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Total Losses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6198995" y="6758796"/>
            <a:ext cx="1258981" cy="507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960"/>
              </a:lnSpc>
              <a:spcBef>
                <a:spcPct val="0"/>
              </a:spcBef>
            </a:pPr>
            <a:r>
              <a:rPr lang="en-US" b="true" sz="140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Prod</a:t>
            </a:r>
            <a:r>
              <a:rPr lang="en-US" b="true" sz="1400" strike="noStrike" u="non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uctive Solar Energy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320378" y="1115996"/>
            <a:ext cx="5192790" cy="1740600"/>
          </a:xfrm>
          <a:custGeom>
            <a:avLst/>
            <a:gdLst/>
            <a:ahLst/>
            <a:cxnLst/>
            <a:rect r="r" b="b" t="t" l="l"/>
            <a:pathLst>
              <a:path h="1740600" w="5192790">
                <a:moveTo>
                  <a:pt x="0" y="0"/>
                </a:moveTo>
                <a:lnTo>
                  <a:pt x="5192789" y="0"/>
                </a:lnTo>
                <a:lnTo>
                  <a:pt x="5192789" y="1740600"/>
                </a:lnTo>
                <a:lnTo>
                  <a:pt x="0" y="1740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4307" y="3784526"/>
            <a:ext cx="8386308" cy="2935208"/>
          </a:xfrm>
          <a:custGeom>
            <a:avLst/>
            <a:gdLst/>
            <a:ahLst/>
            <a:cxnLst/>
            <a:rect r="r" b="b" t="t" l="l"/>
            <a:pathLst>
              <a:path h="2935208" w="8386308">
                <a:moveTo>
                  <a:pt x="0" y="0"/>
                </a:moveTo>
                <a:lnTo>
                  <a:pt x="8386308" y="0"/>
                </a:lnTo>
                <a:lnTo>
                  <a:pt x="8386308" y="2935207"/>
                </a:lnTo>
                <a:lnTo>
                  <a:pt x="0" y="29352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1586582" y="5778007"/>
            <a:ext cx="2660381" cy="598827"/>
            <a:chOff x="0" y="0"/>
            <a:chExt cx="3547174" cy="79843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19514" cy="798436"/>
            </a:xfrm>
            <a:custGeom>
              <a:avLst/>
              <a:gdLst/>
              <a:ahLst/>
              <a:cxnLst/>
              <a:rect r="r" b="b" t="t" l="l"/>
              <a:pathLst>
                <a:path h="798436" w="1519514">
                  <a:moveTo>
                    <a:pt x="0" y="0"/>
                  </a:moveTo>
                  <a:lnTo>
                    <a:pt x="1519514" y="0"/>
                  </a:lnTo>
                  <a:lnTo>
                    <a:pt x="1519514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2027660" y="0"/>
              <a:ext cx="1519514" cy="798436"/>
            </a:xfrm>
            <a:custGeom>
              <a:avLst/>
              <a:gdLst/>
              <a:ahLst/>
              <a:cxnLst/>
              <a:rect r="r" b="b" t="t" l="l"/>
              <a:pathLst>
                <a:path h="798436" w="1519514">
                  <a:moveTo>
                    <a:pt x="0" y="0"/>
                  </a:moveTo>
                  <a:lnTo>
                    <a:pt x="1519514" y="0"/>
                  </a:lnTo>
                  <a:lnTo>
                    <a:pt x="1519514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247655" y="0"/>
              <a:ext cx="1035223" cy="798436"/>
            </a:xfrm>
            <a:custGeom>
              <a:avLst/>
              <a:gdLst/>
              <a:ahLst/>
              <a:cxnLst/>
              <a:rect r="r" b="b" t="t" l="l"/>
              <a:pathLst>
                <a:path h="798436" w="1035223">
                  <a:moveTo>
                    <a:pt x="0" y="0"/>
                  </a:moveTo>
                  <a:lnTo>
                    <a:pt x="1035223" y="0"/>
                  </a:lnTo>
                  <a:lnTo>
                    <a:pt x="1035223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9275" t="0" r="-27505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11586582" y="6719733"/>
            <a:ext cx="2660381" cy="598827"/>
            <a:chOff x="0" y="0"/>
            <a:chExt cx="3547174" cy="79843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19514" cy="798436"/>
            </a:xfrm>
            <a:custGeom>
              <a:avLst/>
              <a:gdLst/>
              <a:ahLst/>
              <a:cxnLst/>
              <a:rect r="r" b="b" t="t" l="l"/>
              <a:pathLst>
                <a:path h="798436" w="1519514">
                  <a:moveTo>
                    <a:pt x="0" y="0"/>
                  </a:moveTo>
                  <a:lnTo>
                    <a:pt x="1519514" y="0"/>
                  </a:lnTo>
                  <a:lnTo>
                    <a:pt x="1519514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027660" y="0"/>
              <a:ext cx="1519514" cy="798436"/>
            </a:xfrm>
            <a:custGeom>
              <a:avLst/>
              <a:gdLst/>
              <a:ahLst/>
              <a:cxnLst/>
              <a:rect r="r" b="b" t="t" l="l"/>
              <a:pathLst>
                <a:path h="798436" w="1519514">
                  <a:moveTo>
                    <a:pt x="0" y="0"/>
                  </a:moveTo>
                  <a:lnTo>
                    <a:pt x="1519514" y="0"/>
                  </a:lnTo>
                  <a:lnTo>
                    <a:pt x="1519514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247655" y="0"/>
              <a:ext cx="1035223" cy="798436"/>
            </a:xfrm>
            <a:custGeom>
              <a:avLst/>
              <a:gdLst/>
              <a:ahLst/>
              <a:cxnLst/>
              <a:rect r="r" b="b" t="t" l="l"/>
              <a:pathLst>
                <a:path h="798436" w="1035223">
                  <a:moveTo>
                    <a:pt x="0" y="0"/>
                  </a:moveTo>
                  <a:lnTo>
                    <a:pt x="1035223" y="0"/>
                  </a:lnTo>
                  <a:lnTo>
                    <a:pt x="1035223" y="798436"/>
                  </a:lnTo>
                  <a:lnTo>
                    <a:pt x="0" y="798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9275" t="0" r="-27505" b="0"/>
              </a:stretch>
            </a:blipFill>
          </p:spPr>
        </p:sp>
      </p:grpSp>
      <p:sp>
        <p:nvSpPr>
          <p:cNvPr name="AutoShape 12" id="1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320115" y="388894"/>
            <a:ext cx="5437668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collection: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06173" y="1558021"/>
            <a:ext cx="8387300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Environmental and solar radiation data based on geographic location were obtained from Solcast (a DNV company), a reliable source for high-resolution solar resource information.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987790" y="3480090"/>
            <a:ext cx="7102080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Location-Based Environmental Data Collection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To ensure accuracy in our solar energy analysis, we selected the precise location of An-Najah National University in Nablus, using its geographic coordinates: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770918" y="5911357"/>
            <a:ext cx="2291709" cy="273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b="true" sz="1599" spc="79">
                <a:solidFill>
                  <a:srgbClr val="4B3624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Latitude: 32.227551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7570" y="6852792"/>
            <a:ext cx="2291709" cy="273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b="true" sz="1599" spc="79">
                <a:solidFill>
                  <a:srgbClr val="4B3624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Longitude: 35.220625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06173" y="6741493"/>
            <a:ext cx="9308366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99"/>
              </a:lnSpc>
              <a:spcBef>
                <a:spcPct val="0"/>
              </a:spcBef>
            </a:pPr>
            <a:r>
              <a:rPr lang="en-US" sz="2499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Using Solcast (a DNV company), we extracted high-resolution, hour-by-hour environmental data for this site, including: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358369" y="7446010"/>
            <a:ext cx="4121944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Different types of solar radiation</a:t>
            </a:r>
          </a:p>
          <a:p>
            <a:pPr algn="l">
              <a:lnSpc>
                <a:spcPts val="3499"/>
              </a:lnSpc>
            </a:pP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Ambient temperature</a:t>
            </a:r>
          </a:p>
          <a:p>
            <a:pPr algn="l">
              <a:lnSpc>
                <a:spcPts val="3499"/>
              </a:lnSpc>
            </a:pP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Solar zenith angle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519171" y="9201150"/>
            <a:ext cx="6512039" cy="782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80"/>
              </a:lnSpc>
              <a:spcBef>
                <a:spcPct val="0"/>
              </a:spcBef>
            </a:pPr>
            <a:r>
              <a:rPr lang="en-US" sz="2200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This data enabled us to perform detailed analysis tailored to the specific climatic and solar conditions of the site.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2837556" y="2974360"/>
            <a:ext cx="10350032" cy="4401311"/>
            <a:chOff x="0" y="0"/>
            <a:chExt cx="3833345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384446" y="497192"/>
            <a:ext cx="10968764" cy="1535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172"/>
              </a:lnSpc>
              <a:spcBef>
                <a:spcPct val="0"/>
              </a:spcBef>
            </a:pPr>
            <a:r>
              <a:rPr lang="en-US" b="true" sz="44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Solar Radiation and Air Temperature visualized data from RETScreen.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648825" y="3580464"/>
            <a:ext cx="15833737" cy="5096480"/>
          </a:xfrm>
          <a:custGeom>
            <a:avLst/>
            <a:gdLst/>
            <a:ahLst/>
            <a:cxnLst/>
            <a:rect r="r" b="b" t="t" l="l"/>
            <a:pathLst>
              <a:path h="5096480" w="15833737">
                <a:moveTo>
                  <a:pt x="0" y="0"/>
                </a:moveTo>
                <a:lnTo>
                  <a:pt x="15833737" y="0"/>
                </a:lnTo>
                <a:lnTo>
                  <a:pt x="15833737" y="5096481"/>
                </a:lnTo>
                <a:lnTo>
                  <a:pt x="0" y="50964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2407"/>
            </a:stretch>
          </a:blipFill>
        </p:spPr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218458" y="1696717"/>
            <a:ext cx="18246158" cy="8335924"/>
          </a:xfrm>
          <a:prstGeom prst="rect">
            <a:avLst/>
          </a:prstGeom>
        </p:spPr>
      </p:pic>
      <p:sp>
        <p:nvSpPr>
          <p:cNvPr name="TextBox 11" id="11"/>
          <p:cNvSpPr txBox="true"/>
          <p:nvPr/>
        </p:nvSpPr>
        <p:spPr>
          <a:xfrm rot="-5400000">
            <a:off x="-2083658" y="5480428"/>
            <a:ext cx="5990363" cy="4026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8"/>
              </a:lnSpc>
              <a:spcBef>
                <a:spcPct val="0"/>
              </a:spcBef>
            </a:pPr>
            <a:r>
              <a:rPr lang="en-US" b="true" sz="2027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Daily Solar Radiation (kWh/m²/day)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00144" y="2593566"/>
            <a:ext cx="6159372" cy="4891131"/>
          </a:xfrm>
          <a:custGeom>
            <a:avLst/>
            <a:gdLst/>
            <a:ahLst/>
            <a:cxnLst/>
            <a:rect r="r" b="b" t="t" l="l"/>
            <a:pathLst>
              <a:path h="4891131" w="6159372">
                <a:moveTo>
                  <a:pt x="0" y="0"/>
                </a:moveTo>
                <a:lnTo>
                  <a:pt x="6159371" y="0"/>
                </a:lnTo>
                <a:lnTo>
                  <a:pt x="6159371" y="4891131"/>
                </a:lnTo>
                <a:lnTo>
                  <a:pt x="0" y="48911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25" r="0" b="-3207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74384" y="571817"/>
            <a:ext cx="5369072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collection: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51483" y="7814301"/>
            <a:ext cx="6308032" cy="888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31"/>
              </a:lnSpc>
              <a:spcBef>
                <a:spcPct val="0"/>
              </a:spcBef>
            </a:pPr>
            <a:r>
              <a:rPr lang="en-US" sz="25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 screen shot from Geomolg showing the Available areas for solar collector installation.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382857" y="2036395"/>
            <a:ext cx="7111402" cy="4022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The GeoMolg tool was used to determine the available space on the building's rooftop.</a:t>
            </a: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Total usable area: </a:t>
            </a:r>
            <a:r>
              <a:rPr lang="en-US" sz="2522" strike="noStrike" u="none">
                <a:solidFill>
                  <a:srgbClr val="169098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300</a:t>
            </a: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 square meters</a:t>
            </a: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Total perimeter: </a:t>
            </a:r>
            <a:r>
              <a:rPr lang="en-US" sz="2522" strike="noStrike" u="none">
                <a:solidFill>
                  <a:srgbClr val="169098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74.37</a:t>
            </a: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 meters</a:t>
            </a: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531"/>
              </a:lnSpc>
              <a:spcBef>
                <a:spcPct val="0"/>
              </a:spcBef>
            </a:pP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Actual area allocated for installation (after accounting for maintenance corridors and safe distances): </a:t>
            </a:r>
            <a:r>
              <a:rPr lang="en-US" sz="2522" strike="noStrike" u="none">
                <a:solidFill>
                  <a:srgbClr val="169098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280 </a:t>
            </a:r>
            <a:r>
              <a:rPr lang="en-US" sz="25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square meters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609769" y="6354920"/>
            <a:ext cx="7780497" cy="29663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973"/>
              </a:lnSpc>
              <a:spcBef>
                <a:spcPct val="0"/>
              </a:spcBef>
            </a:pPr>
            <a:r>
              <a:rPr lang="en-US" sz="2838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Reasons for reducing effective space:</a:t>
            </a:r>
          </a:p>
          <a:p>
            <a:pPr algn="l" marL="612748" indent="-306374" lvl="1">
              <a:lnSpc>
                <a:spcPts val="3973"/>
              </a:lnSpc>
              <a:buFont typeface="Arial"/>
              <a:buChar char="•"/>
            </a:pPr>
            <a:r>
              <a:rPr lang="en-US" sz="2838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The need to provide safe maintenance aisles.</a:t>
            </a:r>
          </a:p>
          <a:p>
            <a:pPr algn="l" marL="0" indent="0" lvl="0">
              <a:lnSpc>
                <a:spcPts val="3973"/>
              </a:lnSpc>
              <a:spcBef>
                <a:spcPct val="0"/>
              </a:spcBef>
            </a:pPr>
          </a:p>
          <a:p>
            <a:pPr algn="l" marL="612748" indent="-306374" lvl="1">
              <a:lnSpc>
                <a:spcPts val="3973"/>
              </a:lnSpc>
              <a:buFont typeface="Arial"/>
              <a:buChar char="•"/>
            </a:pPr>
            <a:r>
              <a:rPr lang="en-US" sz="2838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Ensuring easy access to equipment for routine maintenance.</a:t>
            </a:r>
          </a:p>
          <a:p>
            <a:pPr algn="l" marL="0" indent="0" lvl="0">
              <a:lnSpc>
                <a:spcPts val="3973"/>
              </a:lnSpc>
              <a:spcBef>
                <a:spcPct val="0"/>
              </a:spcBef>
            </a:pPr>
          </a:p>
          <a:p>
            <a:pPr algn="l" marL="612748" indent="-306374" lvl="1">
              <a:lnSpc>
                <a:spcPts val="3973"/>
              </a:lnSpc>
              <a:buFont typeface="Arial"/>
              <a:buChar char="•"/>
            </a:pPr>
            <a:r>
              <a:rPr lang="en-US" sz="2838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Compliance with technical safety requirements.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3385695" y="1282312"/>
            <a:ext cx="12031223" cy="8375659"/>
          </a:xfrm>
          <a:custGeom>
            <a:avLst/>
            <a:gdLst/>
            <a:ahLst/>
            <a:cxnLst/>
            <a:rect r="r" b="b" t="t" l="l"/>
            <a:pathLst>
              <a:path h="8375659" w="12031223">
                <a:moveTo>
                  <a:pt x="0" y="0"/>
                </a:moveTo>
                <a:lnTo>
                  <a:pt x="12031222" y="0"/>
                </a:lnTo>
                <a:lnTo>
                  <a:pt x="12031222" y="8375659"/>
                </a:lnTo>
                <a:lnTo>
                  <a:pt x="0" y="83756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6954751" y="8987347"/>
            <a:ext cx="1919113" cy="318772"/>
            <a:chOff x="0" y="0"/>
            <a:chExt cx="625542" cy="10390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25542" cy="103905"/>
            </a:xfrm>
            <a:custGeom>
              <a:avLst/>
              <a:gdLst/>
              <a:ahLst/>
              <a:cxnLst/>
              <a:rect r="r" b="b" t="t" l="l"/>
              <a:pathLst>
                <a:path h="103905" w="625542">
                  <a:moveTo>
                    <a:pt x="32273" y="0"/>
                  </a:moveTo>
                  <a:lnTo>
                    <a:pt x="593269" y="0"/>
                  </a:lnTo>
                  <a:cubicBezTo>
                    <a:pt x="611093" y="0"/>
                    <a:pt x="625542" y="14449"/>
                    <a:pt x="625542" y="32273"/>
                  </a:cubicBezTo>
                  <a:lnTo>
                    <a:pt x="625542" y="71632"/>
                  </a:lnTo>
                  <a:cubicBezTo>
                    <a:pt x="625542" y="89456"/>
                    <a:pt x="611093" y="103905"/>
                    <a:pt x="593269" y="103905"/>
                  </a:cubicBezTo>
                  <a:lnTo>
                    <a:pt x="32273" y="103905"/>
                  </a:lnTo>
                  <a:cubicBezTo>
                    <a:pt x="14449" y="103905"/>
                    <a:pt x="0" y="89456"/>
                    <a:pt x="0" y="71632"/>
                  </a:cubicBezTo>
                  <a:lnTo>
                    <a:pt x="0" y="32273"/>
                  </a:lnTo>
                  <a:cubicBezTo>
                    <a:pt x="0" y="14449"/>
                    <a:pt x="14449" y="0"/>
                    <a:pt x="32273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625542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Evaporation (NWH): 20.12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060985" y="7996223"/>
            <a:ext cx="1897755" cy="362338"/>
            <a:chOff x="0" y="0"/>
            <a:chExt cx="618580" cy="11810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18581" cy="118105"/>
            </a:xfrm>
            <a:custGeom>
              <a:avLst/>
              <a:gdLst/>
              <a:ahLst/>
              <a:cxnLst/>
              <a:rect r="r" b="b" t="t" l="l"/>
              <a:pathLst>
                <a:path h="118105" w="618581">
                  <a:moveTo>
                    <a:pt x="32636" y="0"/>
                  </a:moveTo>
                  <a:lnTo>
                    <a:pt x="585944" y="0"/>
                  </a:lnTo>
                  <a:cubicBezTo>
                    <a:pt x="594600" y="0"/>
                    <a:pt x="602901" y="3438"/>
                    <a:pt x="609022" y="9559"/>
                  </a:cubicBezTo>
                  <a:cubicBezTo>
                    <a:pt x="615142" y="15679"/>
                    <a:pt x="618581" y="23980"/>
                    <a:pt x="618581" y="32636"/>
                  </a:cubicBezTo>
                  <a:lnTo>
                    <a:pt x="618581" y="85469"/>
                  </a:lnTo>
                  <a:cubicBezTo>
                    <a:pt x="618581" y="94125"/>
                    <a:pt x="615142" y="102426"/>
                    <a:pt x="609022" y="108546"/>
                  </a:cubicBezTo>
                  <a:cubicBezTo>
                    <a:pt x="602901" y="114667"/>
                    <a:pt x="594600" y="118105"/>
                    <a:pt x="585944" y="118105"/>
                  </a:cubicBezTo>
                  <a:lnTo>
                    <a:pt x="32636" y="118105"/>
                  </a:lnTo>
                  <a:cubicBezTo>
                    <a:pt x="23980" y="118105"/>
                    <a:pt x="15679" y="114667"/>
                    <a:pt x="9559" y="108546"/>
                  </a:cubicBezTo>
                  <a:cubicBezTo>
                    <a:pt x="3438" y="102426"/>
                    <a:pt x="0" y="94125"/>
                    <a:pt x="0" y="85469"/>
                  </a:cubicBezTo>
                  <a:lnTo>
                    <a:pt x="0" y="32636"/>
                  </a:lnTo>
                  <a:cubicBezTo>
                    <a:pt x="0" y="23980"/>
                    <a:pt x="3438" y="15679"/>
                    <a:pt x="9559" y="9559"/>
                  </a:cubicBezTo>
                  <a:cubicBezTo>
                    <a:pt x="15679" y="3438"/>
                    <a:pt x="23980" y="0"/>
                    <a:pt x="32636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618580" cy="127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Shower Demand (WH) 5.93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449540" y="7427805"/>
            <a:ext cx="1424324" cy="318772"/>
            <a:chOff x="0" y="0"/>
            <a:chExt cx="464264" cy="10390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64264" cy="103905"/>
            </a:xfrm>
            <a:custGeom>
              <a:avLst/>
              <a:gdLst/>
              <a:ahLst/>
              <a:cxnLst/>
              <a:rect r="r" b="b" t="t" l="l"/>
              <a:pathLst>
                <a:path h="103905" w="464264">
                  <a:moveTo>
                    <a:pt x="43484" y="0"/>
                  </a:moveTo>
                  <a:lnTo>
                    <a:pt x="420780" y="0"/>
                  </a:lnTo>
                  <a:cubicBezTo>
                    <a:pt x="444795" y="0"/>
                    <a:pt x="464264" y="19468"/>
                    <a:pt x="464264" y="43484"/>
                  </a:cubicBezTo>
                  <a:lnTo>
                    <a:pt x="464264" y="60421"/>
                  </a:lnTo>
                  <a:cubicBezTo>
                    <a:pt x="464264" y="84436"/>
                    <a:pt x="444795" y="103905"/>
                    <a:pt x="420780" y="103905"/>
                  </a:cubicBezTo>
                  <a:lnTo>
                    <a:pt x="43484" y="103905"/>
                  </a:lnTo>
                  <a:cubicBezTo>
                    <a:pt x="19468" y="103905"/>
                    <a:pt x="0" y="84436"/>
                    <a:pt x="0" y="60421"/>
                  </a:cubicBezTo>
                  <a:lnTo>
                    <a:pt x="0" y="43484"/>
                  </a:lnTo>
                  <a:cubicBezTo>
                    <a:pt x="0" y="19468"/>
                    <a:pt x="19468" y="0"/>
                    <a:pt x="43484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"/>
              <a:ext cx="464264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Pipes (NWH): 5.86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668278" y="7015663"/>
            <a:ext cx="1134818" cy="318772"/>
            <a:chOff x="0" y="0"/>
            <a:chExt cx="369898" cy="10390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69898" cy="103905"/>
            </a:xfrm>
            <a:custGeom>
              <a:avLst/>
              <a:gdLst/>
              <a:ahLst/>
              <a:cxnLst/>
              <a:rect r="r" b="b" t="t" l="l"/>
              <a:pathLst>
                <a:path h="103905" w="369898">
                  <a:moveTo>
                    <a:pt x="51952" y="0"/>
                  </a:moveTo>
                  <a:lnTo>
                    <a:pt x="317946" y="0"/>
                  </a:lnTo>
                  <a:cubicBezTo>
                    <a:pt x="346638" y="0"/>
                    <a:pt x="369898" y="23260"/>
                    <a:pt x="369898" y="51952"/>
                  </a:cubicBezTo>
                  <a:lnTo>
                    <a:pt x="369898" y="51952"/>
                  </a:lnTo>
                  <a:cubicBezTo>
                    <a:pt x="369898" y="65731"/>
                    <a:pt x="364425" y="78945"/>
                    <a:pt x="354682" y="88688"/>
                  </a:cubicBezTo>
                  <a:cubicBezTo>
                    <a:pt x="344939" y="98431"/>
                    <a:pt x="331724" y="103905"/>
                    <a:pt x="317946" y="103905"/>
                  </a:cubicBezTo>
                  <a:lnTo>
                    <a:pt x="51952" y="103905"/>
                  </a:lnTo>
                  <a:cubicBezTo>
                    <a:pt x="38174" y="103905"/>
                    <a:pt x="24960" y="98431"/>
                    <a:pt x="15217" y="88688"/>
                  </a:cubicBezTo>
                  <a:cubicBezTo>
                    <a:pt x="5474" y="78945"/>
                    <a:pt x="0" y="65731"/>
                    <a:pt x="0" y="51952"/>
                  </a:cubicBezTo>
                  <a:lnTo>
                    <a:pt x="0" y="51952"/>
                  </a:lnTo>
                  <a:cubicBezTo>
                    <a:pt x="0" y="38174"/>
                    <a:pt x="5474" y="24960"/>
                    <a:pt x="15217" y="15217"/>
                  </a:cubicBezTo>
                  <a:cubicBezTo>
                    <a:pt x="24960" y="5474"/>
                    <a:pt x="38174" y="0"/>
                    <a:pt x="51952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"/>
              <a:ext cx="369898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Walls (NWH): .6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7437913" y="6549452"/>
            <a:ext cx="1520826" cy="318772"/>
            <a:chOff x="0" y="0"/>
            <a:chExt cx="495719" cy="10390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95719" cy="103905"/>
            </a:xfrm>
            <a:custGeom>
              <a:avLst/>
              <a:gdLst/>
              <a:ahLst/>
              <a:cxnLst/>
              <a:rect r="r" b="b" t="t" l="l"/>
              <a:pathLst>
                <a:path h="103905" w="495719">
                  <a:moveTo>
                    <a:pt x="40725" y="0"/>
                  </a:moveTo>
                  <a:lnTo>
                    <a:pt x="454994" y="0"/>
                  </a:lnTo>
                  <a:cubicBezTo>
                    <a:pt x="465795" y="0"/>
                    <a:pt x="476154" y="4291"/>
                    <a:pt x="483791" y="11928"/>
                  </a:cubicBezTo>
                  <a:cubicBezTo>
                    <a:pt x="491428" y="19565"/>
                    <a:pt x="495719" y="29924"/>
                    <a:pt x="495719" y="40725"/>
                  </a:cubicBezTo>
                  <a:lnTo>
                    <a:pt x="495719" y="63180"/>
                  </a:lnTo>
                  <a:cubicBezTo>
                    <a:pt x="495719" y="85672"/>
                    <a:pt x="477486" y="103905"/>
                    <a:pt x="454994" y="103905"/>
                  </a:cubicBezTo>
                  <a:lnTo>
                    <a:pt x="40725" y="103905"/>
                  </a:lnTo>
                  <a:cubicBezTo>
                    <a:pt x="29924" y="103905"/>
                    <a:pt x="19565" y="99614"/>
                    <a:pt x="11928" y="91977"/>
                  </a:cubicBezTo>
                  <a:cubicBezTo>
                    <a:pt x="4291" y="84340"/>
                    <a:pt x="0" y="73981"/>
                    <a:pt x="0" y="63180"/>
                  </a:cubicBezTo>
                  <a:lnTo>
                    <a:pt x="0" y="40725"/>
                  </a:lnTo>
                  <a:cubicBezTo>
                    <a:pt x="0" y="29924"/>
                    <a:pt x="4291" y="19565"/>
                    <a:pt x="11928" y="11928"/>
                  </a:cubicBezTo>
                  <a:cubicBezTo>
                    <a:pt x="19565" y="4291"/>
                    <a:pt x="29924" y="0"/>
                    <a:pt x="40725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"/>
              <a:ext cx="495719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Radiation (NWH) 5.74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060985" y="5297344"/>
            <a:ext cx="1742111" cy="318772"/>
            <a:chOff x="0" y="0"/>
            <a:chExt cx="567848" cy="10390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567848" cy="103905"/>
            </a:xfrm>
            <a:custGeom>
              <a:avLst/>
              <a:gdLst/>
              <a:ahLst/>
              <a:cxnLst/>
              <a:rect r="r" b="b" t="t" l="l"/>
              <a:pathLst>
                <a:path h="103905" w="567848">
                  <a:moveTo>
                    <a:pt x="35552" y="0"/>
                  </a:moveTo>
                  <a:lnTo>
                    <a:pt x="532296" y="0"/>
                  </a:lnTo>
                  <a:cubicBezTo>
                    <a:pt x="541725" y="0"/>
                    <a:pt x="550768" y="3746"/>
                    <a:pt x="557435" y="10413"/>
                  </a:cubicBezTo>
                  <a:cubicBezTo>
                    <a:pt x="564102" y="17080"/>
                    <a:pt x="567848" y="26123"/>
                    <a:pt x="567848" y="35552"/>
                  </a:cubicBezTo>
                  <a:lnTo>
                    <a:pt x="567848" y="68353"/>
                  </a:lnTo>
                  <a:cubicBezTo>
                    <a:pt x="567848" y="87988"/>
                    <a:pt x="551931" y="103905"/>
                    <a:pt x="532296" y="103905"/>
                  </a:cubicBezTo>
                  <a:lnTo>
                    <a:pt x="35552" y="103905"/>
                  </a:lnTo>
                  <a:cubicBezTo>
                    <a:pt x="15917" y="103905"/>
                    <a:pt x="0" y="87988"/>
                    <a:pt x="0" y="68353"/>
                  </a:cubicBezTo>
                  <a:lnTo>
                    <a:pt x="0" y="35552"/>
                  </a:lnTo>
                  <a:cubicBezTo>
                    <a:pt x="0" y="15917"/>
                    <a:pt x="15917" y="0"/>
                    <a:pt x="35552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9525"/>
              <a:ext cx="567848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Evaporation (WH): 27.92</a:t>
              </a: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7060985" y="4168360"/>
            <a:ext cx="1897755" cy="318772"/>
            <a:chOff x="0" y="0"/>
            <a:chExt cx="618580" cy="103905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618581" cy="103905"/>
            </a:xfrm>
            <a:custGeom>
              <a:avLst/>
              <a:gdLst/>
              <a:ahLst/>
              <a:cxnLst/>
              <a:rect r="r" b="b" t="t" l="l"/>
              <a:pathLst>
                <a:path h="103905" w="618581">
                  <a:moveTo>
                    <a:pt x="32636" y="0"/>
                  </a:moveTo>
                  <a:lnTo>
                    <a:pt x="585944" y="0"/>
                  </a:lnTo>
                  <a:cubicBezTo>
                    <a:pt x="594600" y="0"/>
                    <a:pt x="602901" y="3438"/>
                    <a:pt x="609022" y="9559"/>
                  </a:cubicBezTo>
                  <a:cubicBezTo>
                    <a:pt x="615142" y="15679"/>
                    <a:pt x="618581" y="23980"/>
                    <a:pt x="618581" y="32636"/>
                  </a:cubicBezTo>
                  <a:lnTo>
                    <a:pt x="618581" y="71269"/>
                  </a:lnTo>
                  <a:cubicBezTo>
                    <a:pt x="618581" y="79924"/>
                    <a:pt x="615142" y="88226"/>
                    <a:pt x="609022" y="94346"/>
                  </a:cubicBezTo>
                  <a:cubicBezTo>
                    <a:pt x="602901" y="100466"/>
                    <a:pt x="594600" y="103905"/>
                    <a:pt x="585944" y="103905"/>
                  </a:cubicBezTo>
                  <a:lnTo>
                    <a:pt x="32636" y="103905"/>
                  </a:lnTo>
                  <a:cubicBezTo>
                    <a:pt x="23980" y="103905"/>
                    <a:pt x="15679" y="100466"/>
                    <a:pt x="9559" y="94346"/>
                  </a:cubicBezTo>
                  <a:cubicBezTo>
                    <a:pt x="3438" y="88226"/>
                    <a:pt x="0" y="79924"/>
                    <a:pt x="0" y="71269"/>
                  </a:cubicBezTo>
                  <a:lnTo>
                    <a:pt x="0" y="32636"/>
                  </a:lnTo>
                  <a:cubicBezTo>
                    <a:pt x="0" y="23980"/>
                    <a:pt x="3438" y="15679"/>
                    <a:pt x="9559" y="9559"/>
                  </a:cubicBezTo>
                  <a:cubicBezTo>
                    <a:pt x="15679" y="3438"/>
                    <a:pt x="23980" y="0"/>
                    <a:pt x="32636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9525"/>
              <a:ext cx="618580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Convection (NWH): 10.05</a:t>
              </a: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7570514" y="3459064"/>
            <a:ext cx="1330346" cy="318772"/>
            <a:chOff x="0" y="0"/>
            <a:chExt cx="433631" cy="103905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433631" cy="103905"/>
            </a:xfrm>
            <a:custGeom>
              <a:avLst/>
              <a:gdLst/>
              <a:ahLst/>
              <a:cxnLst/>
              <a:rect r="r" b="b" t="t" l="l"/>
              <a:pathLst>
                <a:path h="103905" w="433631">
                  <a:moveTo>
                    <a:pt x="46556" y="0"/>
                  </a:moveTo>
                  <a:lnTo>
                    <a:pt x="387076" y="0"/>
                  </a:lnTo>
                  <a:cubicBezTo>
                    <a:pt x="399423" y="0"/>
                    <a:pt x="411265" y="4905"/>
                    <a:pt x="419996" y="13636"/>
                  </a:cubicBezTo>
                  <a:cubicBezTo>
                    <a:pt x="428726" y="22367"/>
                    <a:pt x="433631" y="34208"/>
                    <a:pt x="433631" y="46556"/>
                  </a:cubicBezTo>
                  <a:lnTo>
                    <a:pt x="433631" y="57349"/>
                  </a:lnTo>
                  <a:cubicBezTo>
                    <a:pt x="433631" y="83061"/>
                    <a:pt x="412788" y="103905"/>
                    <a:pt x="387076" y="103905"/>
                  </a:cubicBezTo>
                  <a:lnTo>
                    <a:pt x="46556" y="103905"/>
                  </a:lnTo>
                  <a:cubicBezTo>
                    <a:pt x="34208" y="103905"/>
                    <a:pt x="22367" y="99000"/>
                    <a:pt x="13636" y="90269"/>
                  </a:cubicBezTo>
                  <a:cubicBezTo>
                    <a:pt x="4905" y="81538"/>
                    <a:pt x="0" y="69696"/>
                    <a:pt x="0" y="57349"/>
                  </a:cubicBezTo>
                  <a:lnTo>
                    <a:pt x="0" y="46556"/>
                  </a:lnTo>
                  <a:cubicBezTo>
                    <a:pt x="0" y="34208"/>
                    <a:pt x="4905" y="22367"/>
                    <a:pt x="13636" y="13636"/>
                  </a:cubicBezTo>
                  <a:cubicBezTo>
                    <a:pt x="22367" y="4905"/>
                    <a:pt x="34208" y="0"/>
                    <a:pt x="46556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9525"/>
              <a:ext cx="433631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Pipes (WH): 6.52</a:t>
              </a: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7543518" y="2988770"/>
            <a:ext cx="1259578" cy="318772"/>
            <a:chOff x="0" y="0"/>
            <a:chExt cx="410564" cy="103905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410564" cy="103905"/>
            </a:xfrm>
            <a:custGeom>
              <a:avLst/>
              <a:gdLst/>
              <a:ahLst/>
              <a:cxnLst/>
              <a:rect r="r" b="b" t="t" l="l"/>
              <a:pathLst>
                <a:path h="103905" w="410564">
                  <a:moveTo>
                    <a:pt x="49172" y="0"/>
                  </a:moveTo>
                  <a:lnTo>
                    <a:pt x="361393" y="0"/>
                  </a:lnTo>
                  <a:cubicBezTo>
                    <a:pt x="388549" y="0"/>
                    <a:pt x="410564" y="22015"/>
                    <a:pt x="410564" y="49172"/>
                  </a:cubicBezTo>
                  <a:lnTo>
                    <a:pt x="410564" y="54733"/>
                  </a:lnTo>
                  <a:cubicBezTo>
                    <a:pt x="410564" y="67775"/>
                    <a:pt x="405384" y="80281"/>
                    <a:pt x="396162" y="89503"/>
                  </a:cubicBezTo>
                  <a:cubicBezTo>
                    <a:pt x="386941" y="98724"/>
                    <a:pt x="374434" y="103905"/>
                    <a:pt x="361393" y="103905"/>
                  </a:cubicBezTo>
                  <a:lnTo>
                    <a:pt x="49172" y="103905"/>
                  </a:lnTo>
                  <a:cubicBezTo>
                    <a:pt x="36130" y="103905"/>
                    <a:pt x="23623" y="98724"/>
                    <a:pt x="14402" y="89503"/>
                  </a:cubicBezTo>
                  <a:cubicBezTo>
                    <a:pt x="5181" y="80281"/>
                    <a:pt x="0" y="67775"/>
                    <a:pt x="0" y="54733"/>
                  </a:cubicBezTo>
                  <a:lnTo>
                    <a:pt x="0" y="49172"/>
                  </a:lnTo>
                  <a:cubicBezTo>
                    <a:pt x="0" y="36130"/>
                    <a:pt x="5181" y="23623"/>
                    <a:pt x="14402" y="14402"/>
                  </a:cubicBezTo>
                  <a:cubicBezTo>
                    <a:pt x="23623" y="5181"/>
                    <a:pt x="36130" y="0"/>
                    <a:pt x="49172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0" y="-9525"/>
              <a:ext cx="410564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Walls (NWH): .67</a:t>
              </a: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7375470" y="2482967"/>
            <a:ext cx="1572464" cy="318772"/>
            <a:chOff x="0" y="0"/>
            <a:chExt cx="512551" cy="103905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512551" cy="103905"/>
            </a:xfrm>
            <a:custGeom>
              <a:avLst/>
              <a:gdLst/>
              <a:ahLst/>
              <a:cxnLst/>
              <a:rect r="r" b="b" t="t" l="l"/>
              <a:pathLst>
                <a:path h="103905" w="512551">
                  <a:moveTo>
                    <a:pt x="39387" y="0"/>
                  </a:moveTo>
                  <a:lnTo>
                    <a:pt x="473163" y="0"/>
                  </a:lnTo>
                  <a:cubicBezTo>
                    <a:pt x="483609" y="0"/>
                    <a:pt x="493628" y="4150"/>
                    <a:pt x="501014" y="11536"/>
                  </a:cubicBezTo>
                  <a:cubicBezTo>
                    <a:pt x="508401" y="18923"/>
                    <a:pt x="512551" y="28941"/>
                    <a:pt x="512551" y="39387"/>
                  </a:cubicBezTo>
                  <a:lnTo>
                    <a:pt x="512551" y="64517"/>
                  </a:lnTo>
                  <a:cubicBezTo>
                    <a:pt x="512551" y="86271"/>
                    <a:pt x="494916" y="103905"/>
                    <a:pt x="473163" y="103905"/>
                  </a:cubicBezTo>
                  <a:lnTo>
                    <a:pt x="39387" y="103905"/>
                  </a:lnTo>
                  <a:cubicBezTo>
                    <a:pt x="28941" y="103905"/>
                    <a:pt x="18923" y="99755"/>
                    <a:pt x="11536" y="92369"/>
                  </a:cubicBezTo>
                  <a:cubicBezTo>
                    <a:pt x="4150" y="84982"/>
                    <a:pt x="0" y="74964"/>
                    <a:pt x="0" y="64517"/>
                  </a:cubicBezTo>
                  <a:lnTo>
                    <a:pt x="0" y="39387"/>
                  </a:lnTo>
                  <a:cubicBezTo>
                    <a:pt x="0" y="28941"/>
                    <a:pt x="4150" y="18923"/>
                    <a:pt x="11536" y="11536"/>
                  </a:cubicBezTo>
                  <a:cubicBezTo>
                    <a:pt x="18923" y="4150"/>
                    <a:pt x="28941" y="0"/>
                    <a:pt x="39387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0" y="-9525"/>
              <a:ext cx="512551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Radiation (NWH) :6.52</a:t>
              </a: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6981747" y="1774569"/>
            <a:ext cx="1919113" cy="318772"/>
            <a:chOff x="0" y="0"/>
            <a:chExt cx="625542" cy="103905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625542" cy="103905"/>
            </a:xfrm>
            <a:custGeom>
              <a:avLst/>
              <a:gdLst/>
              <a:ahLst/>
              <a:cxnLst/>
              <a:rect r="r" b="b" t="t" l="l"/>
              <a:pathLst>
                <a:path h="103905" w="625542">
                  <a:moveTo>
                    <a:pt x="32273" y="0"/>
                  </a:moveTo>
                  <a:lnTo>
                    <a:pt x="593269" y="0"/>
                  </a:lnTo>
                  <a:cubicBezTo>
                    <a:pt x="611093" y="0"/>
                    <a:pt x="625542" y="14449"/>
                    <a:pt x="625542" y="32273"/>
                  </a:cubicBezTo>
                  <a:lnTo>
                    <a:pt x="625542" y="71632"/>
                  </a:lnTo>
                  <a:cubicBezTo>
                    <a:pt x="625542" y="89456"/>
                    <a:pt x="611093" y="103905"/>
                    <a:pt x="593269" y="103905"/>
                  </a:cubicBezTo>
                  <a:lnTo>
                    <a:pt x="32273" y="103905"/>
                  </a:lnTo>
                  <a:cubicBezTo>
                    <a:pt x="14449" y="103905"/>
                    <a:pt x="0" y="89456"/>
                    <a:pt x="0" y="71632"/>
                  </a:cubicBezTo>
                  <a:lnTo>
                    <a:pt x="0" y="32273"/>
                  </a:lnTo>
                  <a:cubicBezTo>
                    <a:pt x="0" y="14449"/>
                    <a:pt x="14449" y="0"/>
                    <a:pt x="32273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19050"/>
              <a:ext cx="625542" cy="1229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78"/>
                </a:lnSpc>
              </a:pPr>
              <a:r>
                <a:rPr lang="en-US" sz="900" spc="45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Evaporation (WH): 10.07</a:t>
              </a: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9123331" y="2801739"/>
            <a:ext cx="2285849" cy="346417"/>
            <a:chOff x="0" y="0"/>
            <a:chExt cx="745081" cy="112916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745081" cy="112916"/>
            </a:xfrm>
            <a:custGeom>
              <a:avLst/>
              <a:gdLst/>
              <a:ahLst/>
              <a:cxnLst/>
              <a:rect r="r" b="b" t="t" l="l"/>
              <a:pathLst>
                <a:path h="112916" w="745081">
                  <a:moveTo>
                    <a:pt x="27095" y="0"/>
                  </a:moveTo>
                  <a:lnTo>
                    <a:pt x="717986" y="0"/>
                  </a:lnTo>
                  <a:cubicBezTo>
                    <a:pt x="732950" y="0"/>
                    <a:pt x="745081" y="12131"/>
                    <a:pt x="745081" y="27095"/>
                  </a:cubicBezTo>
                  <a:lnTo>
                    <a:pt x="745081" y="85821"/>
                  </a:lnTo>
                  <a:cubicBezTo>
                    <a:pt x="745081" y="93007"/>
                    <a:pt x="742226" y="99899"/>
                    <a:pt x="737145" y="104980"/>
                  </a:cubicBezTo>
                  <a:cubicBezTo>
                    <a:pt x="732064" y="110061"/>
                    <a:pt x="725172" y="112916"/>
                    <a:pt x="717986" y="112916"/>
                  </a:cubicBezTo>
                  <a:lnTo>
                    <a:pt x="27095" y="112916"/>
                  </a:lnTo>
                  <a:cubicBezTo>
                    <a:pt x="19909" y="112916"/>
                    <a:pt x="13017" y="110061"/>
                    <a:pt x="7936" y="104980"/>
                  </a:cubicBezTo>
                  <a:cubicBezTo>
                    <a:pt x="2855" y="99899"/>
                    <a:pt x="0" y="93007"/>
                    <a:pt x="0" y="85821"/>
                  </a:cubicBezTo>
                  <a:lnTo>
                    <a:pt x="0" y="27095"/>
                  </a:lnTo>
                  <a:cubicBezTo>
                    <a:pt x="0" y="19909"/>
                    <a:pt x="2855" y="13017"/>
                    <a:pt x="7936" y="7936"/>
                  </a:cubicBezTo>
                  <a:cubicBezTo>
                    <a:pt x="13017" y="2855"/>
                    <a:pt x="19909" y="0"/>
                    <a:pt x="27095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0" y="-9525"/>
              <a:ext cx="745081" cy="1224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Convection Loss (20.12%): 20.12</a:t>
              </a: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9144000" y="3821943"/>
            <a:ext cx="2285849" cy="346417"/>
            <a:chOff x="0" y="0"/>
            <a:chExt cx="745081" cy="112916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745081" cy="112916"/>
            </a:xfrm>
            <a:custGeom>
              <a:avLst/>
              <a:gdLst/>
              <a:ahLst/>
              <a:cxnLst/>
              <a:rect r="r" b="b" t="t" l="l"/>
              <a:pathLst>
                <a:path h="112916" w="745081">
                  <a:moveTo>
                    <a:pt x="27095" y="0"/>
                  </a:moveTo>
                  <a:lnTo>
                    <a:pt x="717986" y="0"/>
                  </a:lnTo>
                  <a:cubicBezTo>
                    <a:pt x="732950" y="0"/>
                    <a:pt x="745081" y="12131"/>
                    <a:pt x="745081" y="27095"/>
                  </a:cubicBezTo>
                  <a:lnTo>
                    <a:pt x="745081" y="85821"/>
                  </a:lnTo>
                  <a:cubicBezTo>
                    <a:pt x="745081" y="93007"/>
                    <a:pt x="742226" y="99899"/>
                    <a:pt x="737145" y="104980"/>
                  </a:cubicBezTo>
                  <a:cubicBezTo>
                    <a:pt x="732064" y="110061"/>
                    <a:pt x="725172" y="112916"/>
                    <a:pt x="717986" y="112916"/>
                  </a:cubicBezTo>
                  <a:lnTo>
                    <a:pt x="27095" y="112916"/>
                  </a:lnTo>
                  <a:cubicBezTo>
                    <a:pt x="19909" y="112916"/>
                    <a:pt x="13017" y="110061"/>
                    <a:pt x="7936" y="104980"/>
                  </a:cubicBezTo>
                  <a:cubicBezTo>
                    <a:pt x="2855" y="99899"/>
                    <a:pt x="0" y="93007"/>
                    <a:pt x="0" y="85821"/>
                  </a:cubicBezTo>
                  <a:lnTo>
                    <a:pt x="0" y="27095"/>
                  </a:lnTo>
                  <a:cubicBezTo>
                    <a:pt x="0" y="19909"/>
                    <a:pt x="2855" y="13017"/>
                    <a:pt x="7936" y="7936"/>
                  </a:cubicBezTo>
                  <a:cubicBezTo>
                    <a:pt x="13017" y="2855"/>
                    <a:pt x="19909" y="0"/>
                    <a:pt x="27095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-9525"/>
              <a:ext cx="745081" cy="1224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Radiation Loss (12.26%): 12:26</a:t>
              </a: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9931540" y="4646518"/>
            <a:ext cx="1571850" cy="318772"/>
            <a:chOff x="0" y="0"/>
            <a:chExt cx="512351" cy="103905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512351" cy="103905"/>
            </a:xfrm>
            <a:custGeom>
              <a:avLst/>
              <a:gdLst/>
              <a:ahLst/>
              <a:cxnLst/>
              <a:rect r="r" b="b" t="t" l="l"/>
              <a:pathLst>
                <a:path h="103905" w="512351">
                  <a:moveTo>
                    <a:pt x="39403" y="0"/>
                  </a:moveTo>
                  <a:lnTo>
                    <a:pt x="472948" y="0"/>
                  </a:lnTo>
                  <a:cubicBezTo>
                    <a:pt x="483398" y="0"/>
                    <a:pt x="493420" y="4151"/>
                    <a:pt x="500810" y="11541"/>
                  </a:cubicBezTo>
                  <a:cubicBezTo>
                    <a:pt x="508199" y="18930"/>
                    <a:pt x="512351" y="28953"/>
                    <a:pt x="512351" y="39403"/>
                  </a:cubicBezTo>
                  <a:lnTo>
                    <a:pt x="512351" y="64502"/>
                  </a:lnTo>
                  <a:cubicBezTo>
                    <a:pt x="512351" y="74952"/>
                    <a:pt x="508199" y="84975"/>
                    <a:pt x="500810" y="92364"/>
                  </a:cubicBezTo>
                  <a:cubicBezTo>
                    <a:pt x="493420" y="99754"/>
                    <a:pt x="483398" y="103905"/>
                    <a:pt x="472948" y="103905"/>
                  </a:cubicBezTo>
                  <a:lnTo>
                    <a:pt x="39403" y="103905"/>
                  </a:lnTo>
                  <a:cubicBezTo>
                    <a:pt x="28953" y="103905"/>
                    <a:pt x="18930" y="99754"/>
                    <a:pt x="11541" y="92364"/>
                  </a:cubicBezTo>
                  <a:cubicBezTo>
                    <a:pt x="4151" y="84975"/>
                    <a:pt x="0" y="74952"/>
                    <a:pt x="0" y="64502"/>
                  </a:cubicBezTo>
                  <a:lnTo>
                    <a:pt x="0" y="39403"/>
                  </a:lnTo>
                  <a:cubicBezTo>
                    <a:pt x="0" y="28953"/>
                    <a:pt x="4151" y="18930"/>
                    <a:pt x="11541" y="11541"/>
                  </a:cubicBezTo>
                  <a:cubicBezTo>
                    <a:pt x="18930" y="4151"/>
                    <a:pt x="28953" y="0"/>
                    <a:pt x="39403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46" id="46"/>
            <p:cNvSpPr txBox="true"/>
            <p:nvPr/>
          </p:nvSpPr>
          <p:spPr>
            <a:xfrm>
              <a:off x="0" y="-9525"/>
              <a:ext cx="512351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Walls Loss (1.27%):1.27</a:t>
              </a:r>
            </a:p>
          </p:txBody>
        </p:sp>
      </p:grpSp>
      <p:grpSp>
        <p:nvGrpSpPr>
          <p:cNvPr name="Group 47" id="47"/>
          <p:cNvGrpSpPr/>
          <p:nvPr/>
        </p:nvGrpSpPr>
        <p:grpSpPr>
          <a:xfrm rot="0">
            <a:off x="9659905" y="5189598"/>
            <a:ext cx="1749275" cy="280543"/>
            <a:chOff x="0" y="0"/>
            <a:chExt cx="570183" cy="91444"/>
          </a:xfrm>
        </p:grpSpPr>
        <p:sp>
          <p:nvSpPr>
            <p:cNvPr name="Freeform 48" id="48"/>
            <p:cNvSpPr/>
            <p:nvPr/>
          </p:nvSpPr>
          <p:spPr>
            <a:xfrm flipH="false" flipV="false" rot="0">
              <a:off x="0" y="0"/>
              <a:ext cx="570183" cy="91444"/>
            </a:xfrm>
            <a:custGeom>
              <a:avLst/>
              <a:gdLst/>
              <a:ahLst/>
              <a:cxnLst/>
              <a:rect r="r" b="b" t="t" l="l"/>
              <a:pathLst>
                <a:path h="91444" w="570183">
                  <a:moveTo>
                    <a:pt x="35406" y="0"/>
                  </a:moveTo>
                  <a:lnTo>
                    <a:pt x="534776" y="0"/>
                  </a:lnTo>
                  <a:cubicBezTo>
                    <a:pt x="544167" y="0"/>
                    <a:pt x="553172" y="3730"/>
                    <a:pt x="559812" y="10370"/>
                  </a:cubicBezTo>
                  <a:cubicBezTo>
                    <a:pt x="566452" y="17010"/>
                    <a:pt x="570183" y="26016"/>
                    <a:pt x="570183" y="35406"/>
                  </a:cubicBezTo>
                  <a:lnTo>
                    <a:pt x="570183" y="56038"/>
                  </a:lnTo>
                  <a:cubicBezTo>
                    <a:pt x="570183" y="65428"/>
                    <a:pt x="566452" y="74434"/>
                    <a:pt x="559812" y="81074"/>
                  </a:cubicBezTo>
                  <a:cubicBezTo>
                    <a:pt x="553172" y="87714"/>
                    <a:pt x="544167" y="91444"/>
                    <a:pt x="534776" y="91444"/>
                  </a:cubicBezTo>
                  <a:lnTo>
                    <a:pt x="35406" y="91444"/>
                  </a:lnTo>
                  <a:cubicBezTo>
                    <a:pt x="26016" y="91444"/>
                    <a:pt x="17010" y="87714"/>
                    <a:pt x="10370" y="81074"/>
                  </a:cubicBezTo>
                  <a:cubicBezTo>
                    <a:pt x="3730" y="74434"/>
                    <a:pt x="0" y="65428"/>
                    <a:pt x="0" y="56038"/>
                  </a:cubicBezTo>
                  <a:lnTo>
                    <a:pt x="0" y="35406"/>
                  </a:lnTo>
                  <a:cubicBezTo>
                    <a:pt x="0" y="26016"/>
                    <a:pt x="3730" y="17010"/>
                    <a:pt x="10370" y="10370"/>
                  </a:cubicBezTo>
                  <a:cubicBezTo>
                    <a:pt x="17010" y="3730"/>
                    <a:pt x="26016" y="0"/>
                    <a:pt x="35406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49" id="49"/>
            <p:cNvSpPr txBox="true"/>
            <p:nvPr/>
          </p:nvSpPr>
          <p:spPr>
            <a:xfrm>
              <a:off x="0" y="-9525"/>
              <a:ext cx="570183" cy="1009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Pipes Loss (12.38%) 12:38</a:t>
              </a:r>
            </a:p>
          </p:txBody>
        </p:sp>
      </p:grpSp>
      <p:grpSp>
        <p:nvGrpSpPr>
          <p:cNvPr name="Group 50" id="50"/>
          <p:cNvGrpSpPr/>
          <p:nvPr/>
        </p:nvGrpSpPr>
        <p:grpSpPr>
          <a:xfrm rot="0">
            <a:off x="9260117" y="6952155"/>
            <a:ext cx="2243274" cy="304065"/>
            <a:chOff x="0" y="0"/>
            <a:chExt cx="731204" cy="99111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731204" cy="99111"/>
            </a:xfrm>
            <a:custGeom>
              <a:avLst/>
              <a:gdLst/>
              <a:ahLst/>
              <a:cxnLst/>
              <a:rect r="r" b="b" t="t" l="l"/>
              <a:pathLst>
                <a:path h="99111" w="731204">
                  <a:moveTo>
                    <a:pt x="27609" y="0"/>
                  </a:moveTo>
                  <a:lnTo>
                    <a:pt x="703594" y="0"/>
                  </a:lnTo>
                  <a:cubicBezTo>
                    <a:pt x="718843" y="0"/>
                    <a:pt x="731204" y="12361"/>
                    <a:pt x="731204" y="27609"/>
                  </a:cubicBezTo>
                  <a:lnTo>
                    <a:pt x="731204" y="71502"/>
                  </a:lnTo>
                  <a:cubicBezTo>
                    <a:pt x="731204" y="78824"/>
                    <a:pt x="728295" y="85847"/>
                    <a:pt x="723117" y="91025"/>
                  </a:cubicBezTo>
                  <a:cubicBezTo>
                    <a:pt x="717939" y="96202"/>
                    <a:pt x="710917" y="99111"/>
                    <a:pt x="703594" y="99111"/>
                  </a:cubicBezTo>
                  <a:lnTo>
                    <a:pt x="27609" y="99111"/>
                  </a:lnTo>
                  <a:cubicBezTo>
                    <a:pt x="12361" y="99111"/>
                    <a:pt x="0" y="86750"/>
                    <a:pt x="0" y="71502"/>
                  </a:cubicBezTo>
                  <a:lnTo>
                    <a:pt x="0" y="27609"/>
                  </a:lnTo>
                  <a:cubicBezTo>
                    <a:pt x="0" y="12361"/>
                    <a:pt x="12361" y="0"/>
                    <a:pt x="27609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52" id="52"/>
            <p:cNvSpPr txBox="true"/>
            <p:nvPr/>
          </p:nvSpPr>
          <p:spPr>
            <a:xfrm>
              <a:off x="0" y="-9525"/>
              <a:ext cx="731204" cy="1086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Evaporation Loss (48.04%) 48.04</a:t>
              </a:r>
            </a:p>
          </p:txBody>
        </p:sp>
      </p:grpSp>
      <p:grpSp>
        <p:nvGrpSpPr>
          <p:cNvPr name="Group 53" id="53"/>
          <p:cNvGrpSpPr/>
          <p:nvPr/>
        </p:nvGrpSpPr>
        <p:grpSpPr>
          <a:xfrm rot="0">
            <a:off x="4286878" y="4327746"/>
            <a:ext cx="2131296" cy="318772"/>
            <a:chOff x="0" y="0"/>
            <a:chExt cx="694704" cy="103905"/>
          </a:xfrm>
        </p:grpSpPr>
        <p:sp>
          <p:nvSpPr>
            <p:cNvPr name="Freeform 54" id="54"/>
            <p:cNvSpPr/>
            <p:nvPr/>
          </p:nvSpPr>
          <p:spPr>
            <a:xfrm flipH="false" flipV="false" rot="0">
              <a:off x="0" y="0"/>
              <a:ext cx="694704" cy="103905"/>
            </a:xfrm>
            <a:custGeom>
              <a:avLst/>
              <a:gdLst/>
              <a:ahLst/>
              <a:cxnLst/>
              <a:rect r="r" b="b" t="t" l="l"/>
              <a:pathLst>
                <a:path h="103905" w="694704">
                  <a:moveTo>
                    <a:pt x="29060" y="0"/>
                  </a:moveTo>
                  <a:lnTo>
                    <a:pt x="665644" y="0"/>
                  </a:lnTo>
                  <a:cubicBezTo>
                    <a:pt x="673351" y="0"/>
                    <a:pt x="680743" y="3062"/>
                    <a:pt x="686193" y="8511"/>
                  </a:cubicBezTo>
                  <a:cubicBezTo>
                    <a:pt x="691642" y="13961"/>
                    <a:pt x="694704" y="21353"/>
                    <a:pt x="694704" y="29060"/>
                  </a:cubicBezTo>
                  <a:lnTo>
                    <a:pt x="694704" y="74845"/>
                  </a:lnTo>
                  <a:cubicBezTo>
                    <a:pt x="694704" y="90894"/>
                    <a:pt x="681693" y="103905"/>
                    <a:pt x="665644" y="103905"/>
                  </a:cubicBezTo>
                  <a:lnTo>
                    <a:pt x="29060" y="103905"/>
                  </a:lnTo>
                  <a:cubicBezTo>
                    <a:pt x="13011" y="103905"/>
                    <a:pt x="0" y="90894"/>
                    <a:pt x="0" y="74845"/>
                  </a:cubicBezTo>
                  <a:lnTo>
                    <a:pt x="0" y="29060"/>
                  </a:lnTo>
                  <a:cubicBezTo>
                    <a:pt x="0" y="13011"/>
                    <a:pt x="13011" y="0"/>
                    <a:pt x="29060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55" id="55"/>
            <p:cNvSpPr txBox="true"/>
            <p:nvPr/>
          </p:nvSpPr>
          <p:spPr>
            <a:xfrm>
              <a:off x="0" y="-9525"/>
              <a:ext cx="694704" cy="1134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Working Hours Demand: 57.63</a:t>
              </a:r>
            </a:p>
          </p:txBody>
        </p:sp>
      </p:grpSp>
      <p:grpSp>
        <p:nvGrpSpPr>
          <p:cNvPr name="Group 56" id="56"/>
          <p:cNvGrpSpPr/>
          <p:nvPr/>
        </p:nvGrpSpPr>
        <p:grpSpPr>
          <a:xfrm rot="0">
            <a:off x="4286878" y="7015663"/>
            <a:ext cx="2188063" cy="481116"/>
            <a:chOff x="0" y="0"/>
            <a:chExt cx="713207" cy="156822"/>
          </a:xfrm>
        </p:grpSpPr>
        <p:sp>
          <p:nvSpPr>
            <p:cNvPr name="Freeform 57" id="57"/>
            <p:cNvSpPr/>
            <p:nvPr/>
          </p:nvSpPr>
          <p:spPr>
            <a:xfrm flipH="false" flipV="false" rot="0">
              <a:off x="0" y="0"/>
              <a:ext cx="713207" cy="156822"/>
            </a:xfrm>
            <a:custGeom>
              <a:avLst/>
              <a:gdLst/>
              <a:ahLst/>
              <a:cxnLst/>
              <a:rect r="r" b="b" t="t" l="l"/>
              <a:pathLst>
                <a:path h="156822" w="713207">
                  <a:moveTo>
                    <a:pt x="28306" y="0"/>
                  </a:moveTo>
                  <a:lnTo>
                    <a:pt x="684901" y="0"/>
                  </a:lnTo>
                  <a:cubicBezTo>
                    <a:pt x="692408" y="0"/>
                    <a:pt x="699608" y="2982"/>
                    <a:pt x="704917" y="8291"/>
                  </a:cubicBezTo>
                  <a:cubicBezTo>
                    <a:pt x="710225" y="13599"/>
                    <a:pt x="713207" y="20799"/>
                    <a:pt x="713207" y="28306"/>
                  </a:cubicBezTo>
                  <a:lnTo>
                    <a:pt x="713207" y="128516"/>
                  </a:lnTo>
                  <a:cubicBezTo>
                    <a:pt x="713207" y="144149"/>
                    <a:pt x="700534" y="156822"/>
                    <a:pt x="684901" y="156822"/>
                  </a:cubicBezTo>
                  <a:lnTo>
                    <a:pt x="28306" y="156822"/>
                  </a:lnTo>
                  <a:cubicBezTo>
                    <a:pt x="12673" y="156822"/>
                    <a:pt x="0" y="144149"/>
                    <a:pt x="0" y="128516"/>
                  </a:cubicBezTo>
                  <a:lnTo>
                    <a:pt x="0" y="28306"/>
                  </a:lnTo>
                  <a:cubicBezTo>
                    <a:pt x="0" y="12673"/>
                    <a:pt x="12673" y="0"/>
                    <a:pt x="28306" y="0"/>
                  </a:cubicBezTo>
                  <a:close/>
                </a:path>
              </a:pathLst>
            </a:custGeom>
            <a:solidFill>
              <a:srgbClr val="068EB5"/>
            </a:solidFill>
            <a:ln w="19050" cap="sq">
              <a:solidFill>
                <a:srgbClr val="9AA7B2"/>
              </a:solidFill>
              <a:prstDash val="solid"/>
              <a:miter/>
            </a:ln>
          </p:spPr>
        </p:sp>
        <p:sp>
          <p:nvSpPr>
            <p:cNvPr name="TextBox 58" id="58"/>
            <p:cNvSpPr txBox="true"/>
            <p:nvPr/>
          </p:nvSpPr>
          <p:spPr>
            <a:xfrm>
              <a:off x="0" y="-9525"/>
              <a:ext cx="713207" cy="1663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36"/>
                </a:lnSpc>
              </a:pPr>
              <a:r>
                <a:rPr lang="en-US" sz="800" spc="40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Non-Working Hours Demand: 42.37</a:t>
              </a:r>
            </a:p>
          </p:txBody>
        </p:sp>
      </p:grpSp>
      <p:sp>
        <p:nvSpPr>
          <p:cNvPr name="TextBox 59" id="59"/>
          <p:cNvSpPr txBox="true"/>
          <p:nvPr/>
        </p:nvSpPr>
        <p:spPr>
          <a:xfrm rot="0">
            <a:off x="785314" y="846925"/>
            <a:ext cx="5497014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collection: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335802" y="5279610"/>
            <a:ext cx="3355923" cy="3429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2"/>
              </a:lnSpc>
              <a:spcBef>
                <a:spcPct val="0"/>
              </a:spcBef>
            </a:pPr>
            <a:r>
              <a:rPr lang="en-US" sz="2058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Energy Demand:100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11284313" y="9323532"/>
            <a:ext cx="4132604" cy="3992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Shower Demand: 5.93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14778329" y="5403901"/>
            <a:ext cx="2790965" cy="3992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Losses: 94.07</a:t>
            </a:r>
          </a:p>
        </p:txBody>
      </p:sp>
      <p:sp>
        <p:nvSpPr>
          <p:cNvPr name="TextBox 63" id="63"/>
          <p:cNvSpPr txBox="true"/>
          <p:nvPr/>
        </p:nvSpPr>
        <p:spPr>
          <a:xfrm rot="0">
            <a:off x="4401745" y="4767804"/>
            <a:ext cx="1526619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376364kwh</a:t>
            </a:r>
          </a:p>
        </p:txBody>
      </p:sp>
      <p:sp>
        <p:nvSpPr>
          <p:cNvPr name="TextBox 64" id="64"/>
          <p:cNvSpPr txBox="true"/>
          <p:nvPr/>
        </p:nvSpPr>
        <p:spPr>
          <a:xfrm rot="0">
            <a:off x="-663086" y="7458679"/>
            <a:ext cx="12031223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283924kwh</a:t>
            </a:r>
          </a:p>
        </p:txBody>
      </p:sp>
      <p:sp>
        <p:nvSpPr>
          <p:cNvPr name="TextBox 65" id="65"/>
          <p:cNvSpPr txBox="true"/>
          <p:nvPr/>
        </p:nvSpPr>
        <p:spPr>
          <a:xfrm rot="0">
            <a:off x="785314" y="5765043"/>
            <a:ext cx="2170152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660,288.48 kWh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55684" y="4914637"/>
            <a:ext cx="16703616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555684" y="6821077"/>
            <a:ext cx="16703616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4291650" y="4063562"/>
            <a:ext cx="0" cy="431474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8741153" y="4063562"/>
            <a:ext cx="0" cy="431474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555684" y="5160587"/>
            <a:ext cx="3719281" cy="1414541"/>
            <a:chOff x="0" y="0"/>
            <a:chExt cx="857541" cy="32614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57541" cy="326146"/>
            </a:xfrm>
            <a:custGeom>
              <a:avLst/>
              <a:gdLst/>
              <a:ahLst/>
              <a:cxnLst/>
              <a:rect r="r" b="b" t="t" l="l"/>
              <a:pathLst>
                <a:path h="326146" w="857541">
                  <a:moveTo>
                    <a:pt x="0" y="0"/>
                  </a:moveTo>
                  <a:lnTo>
                    <a:pt x="857541" y="0"/>
                  </a:lnTo>
                  <a:lnTo>
                    <a:pt x="857541" y="326146"/>
                  </a:lnTo>
                  <a:lnTo>
                    <a:pt x="0" y="326146"/>
                  </a:lnTo>
                  <a:close/>
                </a:path>
              </a:pathLst>
            </a:custGeom>
            <a:solidFill>
              <a:srgbClr val="E1E6C4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57541" cy="3642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55684" y="7073535"/>
            <a:ext cx="3719281" cy="1414541"/>
            <a:chOff x="0" y="0"/>
            <a:chExt cx="857541" cy="3261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57541" cy="326146"/>
            </a:xfrm>
            <a:custGeom>
              <a:avLst/>
              <a:gdLst/>
              <a:ahLst/>
              <a:cxnLst/>
              <a:rect r="r" b="b" t="t" l="l"/>
              <a:pathLst>
                <a:path h="326146" w="857541">
                  <a:moveTo>
                    <a:pt x="0" y="0"/>
                  </a:moveTo>
                  <a:lnTo>
                    <a:pt x="857541" y="0"/>
                  </a:lnTo>
                  <a:lnTo>
                    <a:pt x="857541" y="326146"/>
                  </a:lnTo>
                  <a:lnTo>
                    <a:pt x="0" y="326146"/>
                  </a:lnTo>
                  <a:close/>
                </a:path>
              </a:pathLst>
            </a:custGeom>
            <a:solidFill>
              <a:srgbClr val="DFEEFF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857541" cy="3642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AutoShape 14" id="14"/>
          <p:cNvSpPr/>
          <p:nvPr/>
        </p:nvSpPr>
        <p:spPr>
          <a:xfrm>
            <a:off x="12981163" y="4063562"/>
            <a:ext cx="0" cy="431474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12509676" y="1695964"/>
            <a:ext cx="5172580" cy="1551774"/>
          </a:xfrm>
          <a:custGeom>
            <a:avLst/>
            <a:gdLst/>
            <a:ahLst/>
            <a:cxnLst/>
            <a:rect r="r" b="b" t="t" l="l"/>
            <a:pathLst>
              <a:path h="1551774" w="5172580">
                <a:moveTo>
                  <a:pt x="0" y="0"/>
                </a:moveTo>
                <a:lnTo>
                  <a:pt x="5172580" y="0"/>
                </a:lnTo>
                <a:lnTo>
                  <a:pt x="5172580" y="1551774"/>
                </a:lnTo>
                <a:lnTo>
                  <a:pt x="0" y="15517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936563" y="657542"/>
            <a:ext cx="4076009" cy="2961178"/>
          </a:xfrm>
          <a:custGeom>
            <a:avLst/>
            <a:gdLst/>
            <a:ahLst/>
            <a:cxnLst/>
            <a:rect r="r" b="b" t="t" l="l"/>
            <a:pathLst>
              <a:path h="2961178" w="4076009">
                <a:moveTo>
                  <a:pt x="0" y="0"/>
                </a:moveTo>
                <a:lnTo>
                  <a:pt x="4076010" y="0"/>
                </a:lnTo>
                <a:lnTo>
                  <a:pt x="4076010" y="2961178"/>
                </a:lnTo>
                <a:lnTo>
                  <a:pt x="0" y="29611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650" r="0" b="-165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171968" y="5551313"/>
            <a:ext cx="2486713" cy="64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586"/>
              </a:lnSpc>
            </a:pPr>
            <a:r>
              <a:rPr lang="en-US" b="true" sz="2248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Convection Heat Coefficient (hc)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-2174680" y="571817"/>
            <a:ext cx="8486624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Results 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08737" y="1523228"/>
            <a:ext cx="9057378" cy="656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76"/>
              </a:lnSpc>
              <a:spcBef>
                <a:spcPct val="0"/>
              </a:spcBef>
            </a:pPr>
            <a:r>
              <a:rPr lang="en-US" sz="19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Improve the efficiency of the thermal system by insulating the pipes and using a pool cover.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04386" y="3012940"/>
            <a:ext cx="9044464" cy="4219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42326" indent="-271163" lvl="1">
              <a:lnSpc>
                <a:spcPts val="3516"/>
              </a:lnSpc>
              <a:buFont typeface="Arial"/>
              <a:buChar char="•"/>
            </a:pPr>
            <a:r>
              <a:rPr lang="en-US" sz="25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Effect of Pool Cover on Heat Transfer Coefficients: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88728" y="4006412"/>
            <a:ext cx="2486713" cy="488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48"/>
              </a:lnSpc>
              <a:spcBef>
                <a:spcPct val="0"/>
              </a:spcBef>
            </a:pPr>
            <a:r>
              <a:rPr lang="en-US" b="true" sz="289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Parameter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550700" y="4006412"/>
            <a:ext cx="3718042" cy="488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48"/>
              </a:lnSpc>
              <a:spcBef>
                <a:spcPct val="0"/>
              </a:spcBef>
            </a:pPr>
            <a:r>
              <a:rPr lang="en-US" b="true" sz="289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Uncovered Pool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212640" y="4006412"/>
            <a:ext cx="3297036" cy="488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48"/>
              </a:lnSpc>
              <a:spcBef>
                <a:spcPct val="0"/>
              </a:spcBef>
            </a:pPr>
            <a:r>
              <a:rPr lang="en-US" b="true" sz="289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Covered Pool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356042" y="5537575"/>
            <a:ext cx="4107358" cy="339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9"/>
              </a:lnSpc>
            </a:pPr>
            <a:r>
              <a:rPr lang="en-US" b="true" sz="2407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10 W/m²·K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8807479" y="5576624"/>
            <a:ext cx="4107358" cy="332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9"/>
              </a:lnSpc>
              <a:spcBef>
                <a:spcPct val="0"/>
              </a:spcBef>
            </a:pPr>
            <a:r>
              <a:rPr lang="en-US" b="true" sz="2407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 W/m²·K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08737" y="7469629"/>
            <a:ext cx="2846696" cy="6318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525"/>
              </a:lnSpc>
            </a:pPr>
            <a:r>
              <a:rPr lang="en-US" b="true" sz="2195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Evaporation Heat Coefficient (he)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356042" y="7623905"/>
            <a:ext cx="4107358" cy="332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9"/>
              </a:lnSpc>
              <a:spcBef>
                <a:spcPct val="0"/>
              </a:spcBef>
            </a:pPr>
            <a:r>
              <a:rPr lang="en-US" b="true" sz="2407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25 W/m²·K 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8741153" y="7623905"/>
            <a:ext cx="4107358" cy="332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9"/>
              </a:lnSpc>
              <a:spcBef>
                <a:spcPct val="0"/>
              </a:spcBef>
            </a:pPr>
            <a:r>
              <a:rPr lang="en-US" b="true" sz="2407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5 W/m²·K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243101" y="4002241"/>
            <a:ext cx="4278137" cy="4885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48"/>
              </a:lnSpc>
              <a:spcBef>
                <a:spcPct val="0"/>
              </a:spcBef>
            </a:pPr>
            <a:r>
              <a:rPr lang="en-US" b="true" sz="2891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Impact o</a:t>
            </a:r>
            <a:r>
              <a:rPr lang="en-US" b="true" sz="2891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</a:t>
            </a:r>
            <a:r>
              <a:rPr lang="en-US" b="true" sz="2891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Pool Cov</a:t>
            </a:r>
            <a:r>
              <a:rPr lang="en-US" b="true" sz="2891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</a:t>
            </a:r>
            <a:r>
              <a:rPr lang="en-US" b="true" sz="2891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3597579" y="5122487"/>
            <a:ext cx="3216689" cy="2213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Significant r</a:t>
            </a:r>
            <a:r>
              <a:rPr lang="en-US" sz="211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eduction (↓70%) in convective heat loss, enhancing thermal efficiency.</a:t>
            </a:r>
          </a:p>
          <a:p>
            <a:pPr algn="l">
              <a:lnSpc>
                <a:spcPts val="2956"/>
              </a:lnSpc>
              <a:spcBef>
                <a:spcPct val="0"/>
              </a:spcBef>
            </a:pPr>
          </a:p>
          <a:p>
            <a:pPr algn="l">
              <a:lnSpc>
                <a:spcPts val="2956"/>
              </a:lnSpc>
              <a:spcBef>
                <a:spcPct val="0"/>
              </a:spcBef>
            </a:pPr>
          </a:p>
        </p:txBody>
      </p:sp>
      <p:sp>
        <p:nvSpPr>
          <p:cNvPr name="TextBox 31" id="31"/>
          <p:cNvSpPr txBox="true"/>
          <p:nvPr/>
        </p:nvSpPr>
        <p:spPr>
          <a:xfrm rot="0">
            <a:off x="13597579" y="7202077"/>
            <a:ext cx="3230939" cy="2584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Major r</a:t>
            </a:r>
            <a:r>
              <a:rPr lang="en-US" sz="211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eduction (↓80%) in evaporative heat loss, decreasing energy consumption.</a:t>
            </a:r>
          </a:p>
          <a:p>
            <a:pPr algn="l">
              <a:lnSpc>
                <a:spcPts val="2956"/>
              </a:lnSpc>
              <a:spcBef>
                <a:spcPct val="0"/>
              </a:spcBef>
            </a:pPr>
          </a:p>
          <a:p>
            <a:pPr algn="l">
              <a:lnSpc>
                <a:spcPts val="2956"/>
              </a:lnSpc>
              <a:spcBef>
                <a:spcPct val="0"/>
              </a:spcBef>
            </a:pPr>
          </a:p>
          <a:p>
            <a:pPr algn="l">
              <a:lnSpc>
                <a:spcPts val="2956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306577" y="3180209"/>
            <a:ext cx="7227551" cy="5721246"/>
          </a:xfrm>
          <a:custGeom>
            <a:avLst/>
            <a:gdLst/>
            <a:ahLst/>
            <a:cxnLst/>
            <a:rect r="r" b="b" t="t" l="l"/>
            <a:pathLst>
              <a:path h="5721246" w="7227551">
                <a:moveTo>
                  <a:pt x="0" y="0"/>
                </a:moveTo>
                <a:lnTo>
                  <a:pt x="7227550" y="0"/>
                </a:lnTo>
                <a:lnTo>
                  <a:pt x="7227550" y="5721246"/>
                </a:lnTo>
                <a:lnTo>
                  <a:pt x="0" y="57212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24" t="0" r="-14624" b="-8783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7136415" y="323298"/>
            <a:ext cx="11669285" cy="1905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H="true">
            <a:off x="18012573" y="-2081414"/>
            <a:ext cx="0" cy="11669301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0" y="1366808"/>
            <a:ext cx="8328955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  <a:spcBef>
                <a:spcPct val="0"/>
              </a:spcBef>
            </a:pPr>
            <a:r>
              <a:rPr lang="en-US" b="true" sz="4899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Swimming Pool Heating: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71696" y="2774985"/>
            <a:ext cx="9434881" cy="28766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1"/>
              </a:lnSpc>
              <a:spcBef>
                <a:spcPct val="0"/>
              </a:spcBef>
            </a:pPr>
            <a:r>
              <a:rPr lang="en-US" sz="41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Swimming pool heating is essential for maintaining comfortable water temperatures year-round. Choosing the most efficient and sustainable method ensures energy savings and environmental benefits.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961770"/>
            <a:ext cx="9589944" cy="3569590"/>
          </a:xfrm>
          <a:custGeom>
            <a:avLst/>
            <a:gdLst/>
            <a:ahLst/>
            <a:cxnLst/>
            <a:rect r="r" b="b" t="t" l="l"/>
            <a:pathLst>
              <a:path h="3569590" w="9589944">
                <a:moveTo>
                  <a:pt x="0" y="0"/>
                </a:moveTo>
                <a:lnTo>
                  <a:pt x="9589944" y="0"/>
                </a:lnTo>
                <a:lnTo>
                  <a:pt x="9589944" y="3569590"/>
                </a:lnTo>
                <a:lnTo>
                  <a:pt x="0" y="35695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733738" y="3746565"/>
            <a:ext cx="2629115" cy="609004"/>
          </a:xfrm>
          <a:custGeom>
            <a:avLst/>
            <a:gdLst/>
            <a:ahLst/>
            <a:cxnLst/>
            <a:rect r="r" b="b" t="t" l="l"/>
            <a:pathLst>
              <a:path h="609004" w="2629115">
                <a:moveTo>
                  <a:pt x="0" y="0"/>
                </a:moveTo>
                <a:lnTo>
                  <a:pt x="2629114" y="0"/>
                </a:lnTo>
                <a:lnTo>
                  <a:pt x="2629114" y="609004"/>
                </a:lnTo>
                <a:lnTo>
                  <a:pt x="0" y="6090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808590" y="5404630"/>
            <a:ext cx="12479410" cy="4688032"/>
          </a:xfrm>
          <a:custGeom>
            <a:avLst/>
            <a:gdLst/>
            <a:ahLst/>
            <a:cxnLst/>
            <a:rect r="r" b="b" t="t" l="l"/>
            <a:pathLst>
              <a:path h="4688032" w="12479410">
                <a:moveTo>
                  <a:pt x="0" y="0"/>
                </a:moveTo>
                <a:lnTo>
                  <a:pt x="12479410" y="0"/>
                </a:lnTo>
                <a:lnTo>
                  <a:pt x="12479410" y="4688032"/>
                </a:lnTo>
                <a:lnTo>
                  <a:pt x="0" y="46880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041109" y="7221234"/>
            <a:ext cx="544881" cy="0"/>
          </a:xfrm>
          <a:prstGeom prst="line">
            <a:avLst/>
          </a:prstGeom>
          <a:ln cap="flat" w="28575">
            <a:solidFill>
              <a:srgbClr val="1D71B8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041109" y="7588909"/>
            <a:ext cx="544881" cy="0"/>
          </a:xfrm>
          <a:prstGeom prst="line">
            <a:avLst/>
          </a:prstGeom>
          <a:ln cap="flat" w="28575">
            <a:solidFill>
              <a:srgbClr val="3FB9E4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041109" y="7972034"/>
            <a:ext cx="544881" cy="0"/>
          </a:xfrm>
          <a:prstGeom prst="line">
            <a:avLst/>
          </a:prstGeom>
          <a:ln cap="flat" w="28575">
            <a:solidFill>
              <a:srgbClr val="1D71B8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>
            <a:off x="1028700" y="8363900"/>
            <a:ext cx="544881" cy="0"/>
          </a:xfrm>
          <a:prstGeom prst="line">
            <a:avLst/>
          </a:prstGeom>
          <a:ln cap="flat" w="28575">
            <a:solidFill>
              <a:srgbClr val="3FB9E4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041109" y="8812616"/>
            <a:ext cx="544881" cy="0"/>
          </a:xfrm>
          <a:prstGeom prst="line">
            <a:avLst/>
          </a:prstGeom>
          <a:ln cap="flat" w="28575">
            <a:solidFill>
              <a:srgbClr val="EF6C57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AutoShape 12" id="12"/>
          <p:cNvSpPr/>
          <p:nvPr/>
        </p:nvSpPr>
        <p:spPr>
          <a:xfrm>
            <a:off x="1028700" y="9620781"/>
            <a:ext cx="544881" cy="0"/>
          </a:xfrm>
          <a:prstGeom prst="line">
            <a:avLst/>
          </a:prstGeom>
          <a:ln cap="flat" w="28575">
            <a:solidFill>
              <a:srgbClr val="C2C2C2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1028700" y="9191198"/>
            <a:ext cx="544881" cy="0"/>
          </a:xfrm>
          <a:prstGeom prst="line">
            <a:avLst/>
          </a:prstGeom>
          <a:ln cap="flat" w="28575">
            <a:solidFill>
              <a:srgbClr val="DCE3CF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655788" y="316230"/>
            <a:ext cx="6122006" cy="1348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59"/>
              </a:lnSpc>
              <a:spcBef>
                <a:spcPct val="0"/>
              </a:spcBef>
            </a:pPr>
            <a:r>
              <a:rPr lang="en-US" b="true" sz="3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The role of the cover in reducing heat losses: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493936" y="2061211"/>
            <a:ext cx="6901853" cy="294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76"/>
              </a:lnSpc>
              <a:spcBef>
                <a:spcPct val="0"/>
              </a:spcBef>
            </a:pPr>
            <a:r>
              <a:rPr lang="en-US" sz="1768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Hourly Total Losses during Non-Working Hours (Subsampled)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561572" y="3717990"/>
            <a:ext cx="1801281" cy="4776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26"/>
              </a:lnSpc>
              <a:spcBef>
                <a:spcPct val="0"/>
              </a:spcBef>
            </a:pPr>
            <a:r>
              <a:rPr lang="en-US" sz="1376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Loss (No Cover)</a:t>
            </a:r>
          </a:p>
          <a:p>
            <a:pPr algn="ctr">
              <a:lnSpc>
                <a:spcPts val="1926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1561572" y="4065517"/>
            <a:ext cx="1549837" cy="231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926"/>
              </a:lnSpc>
              <a:spcBef>
                <a:spcPct val="0"/>
              </a:spcBef>
            </a:pPr>
            <a:r>
              <a:rPr lang="en-US" sz="1376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Loss ( Cover)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694734" y="7068564"/>
            <a:ext cx="2079295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61"/>
              </a:lnSpc>
              <a:spcBef>
                <a:spcPct val="0"/>
              </a:spcBef>
            </a:pPr>
            <a:r>
              <a:rPr lang="en-US" sz="1472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Convection (No Cover)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694734" y="7449522"/>
            <a:ext cx="1760987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61"/>
              </a:lnSpc>
              <a:spcBef>
                <a:spcPct val="0"/>
              </a:spcBef>
            </a:pPr>
            <a:r>
              <a:rPr lang="en-US" sz="1472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Convection (Cover)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694734" y="7830549"/>
            <a:ext cx="2148618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61"/>
              </a:lnSpc>
              <a:spcBef>
                <a:spcPct val="0"/>
              </a:spcBef>
            </a:pPr>
            <a:r>
              <a:rPr lang="en-US" sz="1472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Evaporation (No Cover)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694734" y="8211229"/>
            <a:ext cx="1830394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61"/>
              </a:lnSpc>
              <a:spcBef>
                <a:spcPct val="0"/>
              </a:spcBef>
            </a:pPr>
            <a:r>
              <a:rPr lang="en-US" sz="1472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Evaporation (Cover)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672858" y="8673229"/>
            <a:ext cx="902370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61"/>
              </a:lnSpc>
              <a:spcBef>
                <a:spcPct val="0"/>
              </a:spcBef>
            </a:pPr>
            <a:r>
              <a:rPr lang="en-US" sz="1472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Radiation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694734" y="9051811"/>
            <a:ext cx="499878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61"/>
              </a:lnSpc>
              <a:spcBef>
                <a:spcPct val="0"/>
              </a:spcBef>
            </a:pPr>
            <a:r>
              <a:rPr lang="en-US" sz="1472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Walls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683194" y="9479331"/>
            <a:ext cx="511418" cy="250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61"/>
              </a:lnSpc>
              <a:spcBef>
                <a:spcPct val="0"/>
              </a:spcBef>
            </a:pPr>
            <a:r>
              <a:rPr lang="en-US" sz="1472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Pipes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075996" y="5659878"/>
            <a:ext cx="7315200" cy="2979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76"/>
              </a:lnSpc>
              <a:spcBef>
                <a:spcPct val="0"/>
              </a:spcBef>
            </a:pPr>
            <a:r>
              <a:rPr lang="en-US" sz="1768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Hourly Detailed Losses during Non-Working Hours (Subsampled)</a:t>
            </a:r>
          </a:p>
        </p:txBody>
      </p:sp>
      <p:sp>
        <p:nvSpPr>
          <p:cNvPr name="TextBox 26" id="26"/>
          <p:cNvSpPr txBox="true"/>
          <p:nvPr/>
        </p:nvSpPr>
        <p:spPr>
          <a:xfrm rot="-5400000">
            <a:off x="-489910" y="3510296"/>
            <a:ext cx="2300288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Losses (kW)</a:t>
            </a:r>
          </a:p>
        </p:txBody>
      </p:sp>
      <p:sp>
        <p:nvSpPr>
          <p:cNvPr name="TextBox 27" id="27"/>
          <p:cNvSpPr txBox="true"/>
          <p:nvPr/>
        </p:nvSpPr>
        <p:spPr>
          <a:xfrm rot="-5400000">
            <a:off x="4056803" y="7684207"/>
            <a:ext cx="2792254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Detailed Losses (kW)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3798498" y="5116005"/>
            <a:ext cx="14384576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3798498" y="6757766"/>
            <a:ext cx="14384576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7015782" y="4383089"/>
            <a:ext cx="0" cy="37157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0847540" y="4383089"/>
            <a:ext cx="0" cy="37157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3798498" y="5327809"/>
            <a:ext cx="3202916" cy="1218154"/>
            <a:chOff x="0" y="0"/>
            <a:chExt cx="857541" cy="3261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57541" cy="326146"/>
            </a:xfrm>
            <a:custGeom>
              <a:avLst/>
              <a:gdLst/>
              <a:ahLst/>
              <a:cxnLst/>
              <a:rect r="r" b="b" t="t" l="l"/>
              <a:pathLst>
                <a:path h="326146" w="857541">
                  <a:moveTo>
                    <a:pt x="0" y="0"/>
                  </a:moveTo>
                  <a:lnTo>
                    <a:pt x="857541" y="0"/>
                  </a:lnTo>
                  <a:lnTo>
                    <a:pt x="857541" y="326146"/>
                  </a:lnTo>
                  <a:lnTo>
                    <a:pt x="0" y="326146"/>
                  </a:lnTo>
                  <a:close/>
                </a:path>
              </a:pathLst>
            </a:custGeom>
            <a:solidFill>
              <a:srgbClr val="A8CBBD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857541" cy="3642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3798498" y="6975174"/>
            <a:ext cx="3202916" cy="1218154"/>
            <a:chOff x="0" y="0"/>
            <a:chExt cx="857541" cy="32614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57541" cy="326146"/>
            </a:xfrm>
            <a:custGeom>
              <a:avLst/>
              <a:gdLst/>
              <a:ahLst/>
              <a:cxnLst/>
              <a:rect r="r" b="b" t="t" l="l"/>
              <a:pathLst>
                <a:path h="326146" w="857541">
                  <a:moveTo>
                    <a:pt x="0" y="0"/>
                  </a:moveTo>
                  <a:lnTo>
                    <a:pt x="857541" y="0"/>
                  </a:lnTo>
                  <a:lnTo>
                    <a:pt x="857541" y="326146"/>
                  </a:lnTo>
                  <a:lnTo>
                    <a:pt x="0" y="326146"/>
                  </a:lnTo>
                  <a:close/>
                </a:path>
              </a:pathLst>
            </a:custGeom>
            <a:solidFill>
              <a:srgbClr val="068EB5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857541" cy="3642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AutoShape 12" id="12"/>
          <p:cNvSpPr/>
          <p:nvPr/>
        </p:nvSpPr>
        <p:spPr>
          <a:xfrm>
            <a:off x="14498890" y="4383089"/>
            <a:ext cx="0" cy="37157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>
            <a:off x="17993523" y="-3883286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-643336" y="4836321"/>
            <a:ext cx="4539433" cy="5651522"/>
          </a:xfrm>
          <a:custGeom>
            <a:avLst/>
            <a:gdLst/>
            <a:ahLst/>
            <a:cxnLst/>
            <a:rect r="r" b="b" t="t" l="l"/>
            <a:pathLst>
              <a:path h="5651522" w="4539433">
                <a:moveTo>
                  <a:pt x="0" y="0"/>
                </a:moveTo>
                <a:lnTo>
                  <a:pt x="4539433" y="0"/>
                </a:lnTo>
                <a:lnTo>
                  <a:pt x="4539433" y="5651521"/>
                </a:lnTo>
                <a:lnTo>
                  <a:pt x="0" y="56515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884" r="-5887" b="-184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5029726" y="5289709"/>
            <a:ext cx="2770102" cy="19113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46"/>
              </a:lnSpc>
              <a:spcBef>
                <a:spcPct val="0"/>
              </a:spcBef>
            </a:pPr>
            <a:r>
              <a:rPr lang="en-US" sz="1818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lang="en-US" sz="1818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ore heat lost → lower efficiency → higher energy use and costs</a:t>
            </a: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5031463" y="7020920"/>
            <a:ext cx="2489300" cy="2551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46"/>
              </a:lnSpc>
              <a:spcBef>
                <a:spcPct val="0"/>
              </a:spcBef>
            </a:pPr>
            <a:r>
              <a:rPr lang="en-US" sz="1818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Less h</a:t>
            </a:r>
            <a:r>
              <a:rPr lang="en-US" sz="1818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eat lost (↓29%) → improved efficiency → lower energy consumption</a:t>
            </a: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  <a:p>
            <a:pPr algn="l">
              <a:lnSpc>
                <a:spcPts val="2546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4343653" y="4344989"/>
            <a:ext cx="2141471" cy="409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485"/>
              </a:lnSpc>
              <a:spcBef>
                <a:spcPct val="0"/>
              </a:spcBef>
            </a:pPr>
            <a:r>
              <a:rPr lang="en-US" b="true" sz="248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Condition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238867" y="4107084"/>
            <a:ext cx="3317481" cy="1714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5"/>
              </a:lnSpc>
            </a:pPr>
            <a:r>
              <a:rPr lang="en-US" sz="2489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Thermal Conductivity</a:t>
            </a:r>
          </a:p>
          <a:p>
            <a:pPr algn="ctr">
              <a:lnSpc>
                <a:spcPts val="3485"/>
              </a:lnSpc>
            </a:pPr>
          </a:p>
          <a:p>
            <a:pPr algn="ctr" marL="0" indent="0" lvl="0">
              <a:lnSpc>
                <a:spcPts val="3485"/>
              </a:lnSpc>
              <a:spcBef>
                <a:spcPct val="0"/>
              </a:spcBef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11237164" y="4107084"/>
            <a:ext cx="2839293" cy="844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485"/>
              </a:lnSpc>
              <a:spcBef>
                <a:spcPct val="0"/>
              </a:spcBef>
            </a:pPr>
            <a:r>
              <a:rPr lang="en-US" b="true" sz="248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Heat Loss (Qpipe)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063859" y="5602986"/>
            <a:ext cx="2672194" cy="686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9"/>
              </a:lnSpc>
            </a:pPr>
            <a:r>
              <a:rPr lang="en-US" b="true" sz="2416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Without Insulation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071234" y="5655103"/>
            <a:ext cx="3537114" cy="28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4"/>
              </a:lnSpc>
            </a:pPr>
            <a:r>
              <a:rPr lang="en-US" b="true" sz="2073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Higher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904658" y="5688731"/>
            <a:ext cx="3537114" cy="283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4"/>
              </a:lnSpc>
              <a:spcBef>
                <a:spcPct val="0"/>
              </a:spcBef>
            </a:pPr>
            <a:r>
              <a:rPr lang="en-US" b="true" sz="2073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</a:t>
            </a:r>
            <a:r>
              <a:rPr lang="en-US" b="true" sz="2073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 W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377218" y="7358911"/>
            <a:ext cx="2451476" cy="343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9"/>
              </a:lnSpc>
              <a:spcBef>
                <a:spcPct val="0"/>
              </a:spcBef>
            </a:pPr>
            <a:r>
              <a:rPr lang="en-US" b="true" sz="2416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With Insulation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071234" y="7451778"/>
            <a:ext cx="3537114" cy="863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4"/>
              </a:lnSpc>
            </a:pPr>
            <a:r>
              <a:rPr lang="en-US" sz="2073" b="tru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Reduced</a:t>
            </a:r>
          </a:p>
          <a:p>
            <a:pPr algn="ctr">
              <a:lnSpc>
                <a:spcPts val="2384"/>
              </a:lnSpc>
            </a:pPr>
          </a:p>
          <a:p>
            <a:pPr algn="ctr" marL="0" indent="0" lvl="0">
              <a:lnSpc>
                <a:spcPts val="2384"/>
              </a:lnSpc>
              <a:spcBef>
                <a:spcPct val="0"/>
              </a:spcBef>
            </a:pPr>
          </a:p>
        </p:txBody>
      </p:sp>
      <p:sp>
        <p:nvSpPr>
          <p:cNvPr name="TextBox 26" id="26"/>
          <p:cNvSpPr txBox="true"/>
          <p:nvPr/>
        </p:nvSpPr>
        <p:spPr>
          <a:xfrm rot="0">
            <a:off x="10847540" y="7451778"/>
            <a:ext cx="3537114" cy="283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4"/>
              </a:lnSpc>
              <a:spcBef>
                <a:spcPct val="0"/>
              </a:spcBef>
            </a:pPr>
            <a:r>
              <a:rPr lang="en-US" b="true" sz="2073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9.2</a:t>
            </a:r>
            <a:r>
              <a:rPr lang="en-US" b="true" sz="2073" strike="noStrike" u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W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4603817" y="4138864"/>
            <a:ext cx="3684183" cy="844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485"/>
              </a:lnSpc>
              <a:spcBef>
                <a:spcPct val="0"/>
              </a:spcBef>
            </a:pP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Impact 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System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Effici</a:t>
            </a:r>
            <a:r>
              <a:rPr lang="en-US" b="true" sz="2489" strike="noStrike" u="non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ency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823279" y="923925"/>
            <a:ext cx="3072818" cy="9999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272"/>
              </a:lnSpc>
              <a:spcBef>
                <a:spcPct val="0"/>
              </a:spcBef>
            </a:pPr>
            <a:r>
              <a:rPr lang="en-US" b="true" sz="59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Results :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519746" y="2881425"/>
            <a:ext cx="9598290" cy="3946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16576" indent="-258288" lvl="1">
              <a:lnSpc>
                <a:spcPts val="3349"/>
              </a:lnSpc>
              <a:spcBef>
                <a:spcPct val="0"/>
              </a:spcBef>
              <a:buFont typeface="Arial"/>
              <a:buChar char="•"/>
            </a:pPr>
            <a:r>
              <a:rPr lang="en-US" sz="2392" strike="noStrike" u="none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Effect of Pipe Insulation on Heat Loss and System Efficiency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112111" y="-19290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V="true">
            <a:off x="15435427" y="5697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425488" y="483986"/>
            <a:ext cx="11190838" cy="23168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172"/>
              </a:lnSpc>
              <a:spcBef>
                <a:spcPct val="0"/>
              </a:spcBef>
            </a:pPr>
            <a:r>
              <a:rPr lang="en-US" b="true" sz="44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Analysis of energy loss in water heating system during working and non-working hours</a:t>
            </a:r>
          </a:p>
        </p:txBody>
      </p:sp>
      <p:grpSp>
        <p:nvGrpSpPr>
          <p:cNvPr name="Group 6" id="6"/>
          <p:cNvGrpSpPr/>
          <p:nvPr/>
        </p:nvGrpSpPr>
        <p:grpSpPr>
          <a:xfrm rot="5400000">
            <a:off x="10912328" y="2911328"/>
            <a:ext cx="10350032" cy="4401311"/>
            <a:chOff x="0" y="0"/>
            <a:chExt cx="3833345" cy="163011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3404795" y="2800869"/>
            <a:ext cx="12030632" cy="6842422"/>
          </a:xfrm>
          <a:custGeom>
            <a:avLst/>
            <a:gdLst/>
            <a:ahLst/>
            <a:cxnLst/>
            <a:rect r="r" b="b" t="t" l="l"/>
            <a:pathLst>
              <a:path h="6842422" w="12030632">
                <a:moveTo>
                  <a:pt x="0" y="0"/>
                </a:moveTo>
                <a:lnTo>
                  <a:pt x="12030632" y="0"/>
                </a:lnTo>
                <a:lnTo>
                  <a:pt x="12030632" y="6842422"/>
                </a:lnTo>
                <a:lnTo>
                  <a:pt x="0" y="68424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93488" y="6183980"/>
            <a:ext cx="1562338" cy="35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6"/>
              </a:lnSpc>
              <a:spcBef>
                <a:spcPct val="0"/>
              </a:spcBef>
            </a:pPr>
            <a:r>
              <a:rPr lang="en-US" sz="2111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397804kwh</a:t>
            </a:r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898614" y="4949310"/>
            <a:ext cx="1952086" cy="113871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472605"/>
            <a:ext cx="9451259" cy="1419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52"/>
              </a:lnSpc>
              <a:spcBef>
                <a:spcPct val="0"/>
              </a:spcBef>
            </a:pPr>
            <a:r>
              <a:rPr lang="en-US" b="true" sz="41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Strategies for compensating for heat loss during pool downtime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6455431" y="3345677"/>
            <a:ext cx="7017774" cy="6098231"/>
          </a:xfrm>
          <a:custGeom>
            <a:avLst/>
            <a:gdLst/>
            <a:ahLst/>
            <a:cxnLst/>
            <a:rect r="r" b="b" t="t" l="l"/>
            <a:pathLst>
              <a:path h="6098231" w="7017774">
                <a:moveTo>
                  <a:pt x="0" y="0"/>
                </a:moveTo>
                <a:lnTo>
                  <a:pt x="7017773" y="0"/>
                </a:lnTo>
                <a:lnTo>
                  <a:pt x="7017773" y="6098232"/>
                </a:lnTo>
                <a:lnTo>
                  <a:pt x="0" y="60982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5245" t="-12272" r="-57559" b="-12272"/>
            </a:stretch>
          </a:blipFill>
        </p:spPr>
      </p:sp>
      <p:sp>
        <p:nvSpPr>
          <p:cNvPr name="AutoShape 7" id="7"/>
          <p:cNvSpPr/>
          <p:nvPr/>
        </p:nvSpPr>
        <p:spPr>
          <a:xfrm>
            <a:off x="3272186" y="9162619"/>
            <a:ext cx="0" cy="1124381"/>
          </a:xfrm>
          <a:prstGeom prst="line">
            <a:avLst/>
          </a:prstGeom>
          <a:ln cap="flat" w="28575">
            <a:solidFill>
              <a:srgbClr val="C47D4D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3059248" y="7942112"/>
            <a:ext cx="2599214" cy="313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07"/>
              </a:lnSpc>
              <a:spcBef>
                <a:spcPct val="0"/>
              </a:spcBef>
            </a:pPr>
            <a:r>
              <a:rPr lang="en-US" sz="1791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Max Pump Output: 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862062" y="7344753"/>
            <a:ext cx="4080237" cy="497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50"/>
              </a:lnSpc>
              <a:spcBef>
                <a:spcPct val="0"/>
              </a:spcBef>
            </a:pPr>
            <a:r>
              <a:rPr lang="en-US" b="true" sz="2893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Uniform Operation</a:t>
            </a:r>
          </a:p>
        </p:txBody>
      </p:sp>
      <p:sp>
        <p:nvSpPr>
          <p:cNvPr name="Freeform 10" id="10"/>
          <p:cNvSpPr/>
          <p:nvPr/>
        </p:nvSpPr>
        <p:spPr>
          <a:xfrm flipH="false" flipV="true" rot="10490734">
            <a:off x="5405153" y="7902511"/>
            <a:ext cx="108895" cy="281184"/>
          </a:xfrm>
          <a:custGeom>
            <a:avLst/>
            <a:gdLst/>
            <a:ahLst/>
            <a:cxnLst/>
            <a:rect r="r" b="b" t="t" l="l"/>
            <a:pathLst>
              <a:path h="281184" w="108895">
                <a:moveTo>
                  <a:pt x="0" y="281184"/>
                </a:moveTo>
                <a:lnTo>
                  <a:pt x="108895" y="281184"/>
                </a:lnTo>
                <a:lnTo>
                  <a:pt x="108895" y="0"/>
                </a:lnTo>
                <a:lnTo>
                  <a:pt x="0" y="0"/>
                </a:lnTo>
                <a:lnTo>
                  <a:pt x="0" y="28118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true" rot="-9893185">
            <a:off x="4650358" y="8700441"/>
            <a:ext cx="108895" cy="281184"/>
          </a:xfrm>
          <a:custGeom>
            <a:avLst/>
            <a:gdLst/>
            <a:ahLst/>
            <a:cxnLst/>
            <a:rect r="r" b="b" t="t" l="l"/>
            <a:pathLst>
              <a:path h="281184" w="108895">
                <a:moveTo>
                  <a:pt x="0" y="281184"/>
                </a:moveTo>
                <a:lnTo>
                  <a:pt x="108895" y="281184"/>
                </a:lnTo>
                <a:lnTo>
                  <a:pt x="108895" y="0"/>
                </a:lnTo>
                <a:lnTo>
                  <a:pt x="0" y="0"/>
                </a:lnTo>
                <a:lnTo>
                  <a:pt x="0" y="28118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true" rot="8403645">
            <a:off x="5472012" y="9365638"/>
            <a:ext cx="108895" cy="281184"/>
          </a:xfrm>
          <a:custGeom>
            <a:avLst/>
            <a:gdLst/>
            <a:ahLst/>
            <a:cxnLst/>
            <a:rect r="r" b="b" t="t" l="l"/>
            <a:pathLst>
              <a:path h="281184" w="108895">
                <a:moveTo>
                  <a:pt x="0" y="281184"/>
                </a:moveTo>
                <a:lnTo>
                  <a:pt x="108895" y="281184"/>
                </a:lnTo>
                <a:lnTo>
                  <a:pt x="108895" y="0"/>
                </a:lnTo>
                <a:lnTo>
                  <a:pt x="0" y="0"/>
                </a:lnTo>
                <a:lnTo>
                  <a:pt x="0" y="28118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72791" y="8311028"/>
            <a:ext cx="1799158" cy="330391"/>
          </a:xfrm>
          <a:custGeom>
            <a:avLst/>
            <a:gdLst/>
            <a:ahLst/>
            <a:cxnLst/>
            <a:rect r="r" b="b" t="t" l="l"/>
            <a:pathLst>
              <a:path h="330391" w="1799158">
                <a:moveTo>
                  <a:pt x="0" y="0"/>
                </a:moveTo>
                <a:lnTo>
                  <a:pt x="1799158" y="0"/>
                </a:lnTo>
                <a:lnTo>
                  <a:pt x="1799158" y="330391"/>
                </a:lnTo>
                <a:lnTo>
                  <a:pt x="0" y="330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636913" y="9037926"/>
            <a:ext cx="1799158" cy="330391"/>
          </a:xfrm>
          <a:custGeom>
            <a:avLst/>
            <a:gdLst/>
            <a:ahLst/>
            <a:cxnLst/>
            <a:rect r="r" b="b" t="t" l="l"/>
            <a:pathLst>
              <a:path h="330391" w="1799158">
                <a:moveTo>
                  <a:pt x="0" y="0"/>
                </a:moveTo>
                <a:lnTo>
                  <a:pt x="1799158" y="0"/>
                </a:lnTo>
                <a:lnTo>
                  <a:pt x="1799158" y="330390"/>
                </a:lnTo>
                <a:lnTo>
                  <a:pt x="0" y="33039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4966434" y="9681019"/>
            <a:ext cx="1799158" cy="330391"/>
          </a:xfrm>
          <a:custGeom>
            <a:avLst/>
            <a:gdLst/>
            <a:ahLst/>
            <a:cxnLst/>
            <a:rect r="r" b="b" t="t" l="l"/>
            <a:pathLst>
              <a:path h="330391" w="1799158">
                <a:moveTo>
                  <a:pt x="0" y="0"/>
                </a:moveTo>
                <a:lnTo>
                  <a:pt x="1799158" y="0"/>
                </a:lnTo>
                <a:lnTo>
                  <a:pt x="1799158" y="330391"/>
                </a:lnTo>
                <a:lnTo>
                  <a:pt x="0" y="3303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4704806" y="8421855"/>
            <a:ext cx="1535128" cy="127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6"/>
              </a:lnSpc>
            </a:pPr>
            <a:r>
              <a:rPr lang="en-US" sz="1005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173.34</a:t>
            </a:r>
            <a:r>
              <a:rPr lang="en-US" sz="1005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768928" y="9148753"/>
            <a:ext cx="1535128" cy="127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6"/>
              </a:lnSpc>
            </a:pPr>
            <a:r>
              <a:rPr lang="en-US" sz="1005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8667.10</a:t>
            </a:r>
            <a:r>
              <a:rPr lang="en-US" sz="1005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098449" y="9791846"/>
            <a:ext cx="1535128" cy="127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6"/>
              </a:lnSpc>
            </a:pPr>
            <a:r>
              <a:rPr lang="en-US" sz="1005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25.06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6459" y="8785906"/>
            <a:ext cx="1262857" cy="312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07"/>
              </a:lnSpc>
              <a:spcBef>
                <a:spcPct val="0"/>
              </a:spcBef>
            </a:pPr>
            <a:r>
              <a:rPr lang="en-US" sz="179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Cost: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386291" y="9494536"/>
            <a:ext cx="1484664" cy="291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5"/>
              </a:lnSpc>
              <a:spcBef>
                <a:spcPct val="0"/>
              </a:spcBef>
            </a:pPr>
            <a:r>
              <a:rPr lang="en-US" sz="1660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Lifetime </a:t>
            </a:r>
          </a:p>
        </p:txBody>
      </p:sp>
      <p:sp>
        <p:nvSpPr>
          <p:cNvPr name="AutoShape 21" id="21"/>
          <p:cNvSpPr/>
          <p:nvPr/>
        </p:nvSpPr>
        <p:spPr>
          <a:xfrm>
            <a:off x="2617651" y="5903452"/>
            <a:ext cx="0" cy="982682"/>
          </a:xfrm>
          <a:prstGeom prst="line">
            <a:avLst/>
          </a:prstGeom>
          <a:ln cap="flat" w="19050">
            <a:solidFill>
              <a:srgbClr val="C47D4D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TextBox 22" id="22"/>
          <p:cNvSpPr txBox="true"/>
          <p:nvPr/>
        </p:nvSpPr>
        <p:spPr>
          <a:xfrm rot="0">
            <a:off x="2685363" y="4531721"/>
            <a:ext cx="2353014" cy="493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050"/>
              </a:lnSpc>
              <a:spcBef>
                <a:spcPct val="0"/>
              </a:spcBef>
            </a:pPr>
            <a:r>
              <a:rPr lang="en-US" b="true" sz="2893" strike="noStrike" u="none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Early</a:t>
            </a:r>
            <a:r>
              <a:rPr lang="en-US" b="true" sz="2893" strike="noStrike" u="none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Start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411390" y="5214507"/>
            <a:ext cx="1992175" cy="2999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79"/>
              </a:lnSpc>
              <a:spcBef>
                <a:spcPct val="0"/>
              </a:spcBef>
            </a:pPr>
            <a:r>
              <a:rPr lang="en-US" sz="177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Max Pump Output: 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4778566" y="5302621"/>
            <a:ext cx="1889589" cy="346997"/>
          </a:xfrm>
          <a:custGeom>
            <a:avLst/>
            <a:gdLst/>
            <a:ahLst/>
            <a:cxnLst/>
            <a:rect r="r" b="b" t="t" l="l"/>
            <a:pathLst>
              <a:path h="346997" w="1889589">
                <a:moveTo>
                  <a:pt x="0" y="0"/>
                </a:moveTo>
                <a:lnTo>
                  <a:pt x="1889589" y="0"/>
                </a:lnTo>
                <a:lnTo>
                  <a:pt x="1889589" y="346997"/>
                </a:lnTo>
                <a:lnTo>
                  <a:pt x="0" y="34699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4899726" y="5779557"/>
            <a:ext cx="1889589" cy="346997"/>
          </a:xfrm>
          <a:custGeom>
            <a:avLst/>
            <a:gdLst/>
            <a:ahLst/>
            <a:cxnLst/>
            <a:rect r="r" b="b" t="t" l="l"/>
            <a:pathLst>
              <a:path h="346997" w="1889589">
                <a:moveTo>
                  <a:pt x="0" y="0"/>
                </a:moveTo>
                <a:lnTo>
                  <a:pt x="1889590" y="0"/>
                </a:lnTo>
                <a:lnTo>
                  <a:pt x="1889590" y="346997"/>
                </a:lnTo>
                <a:lnTo>
                  <a:pt x="0" y="34699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4788431" y="6254805"/>
            <a:ext cx="1889589" cy="346997"/>
          </a:xfrm>
          <a:custGeom>
            <a:avLst/>
            <a:gdLst/>
            <a:ahLst/>
            <a:cxnLst/>
            <a:rect r="r" b="b" t="t" l="l"/>
            <a:pathLst>
              <a:path h="346997" w="1889589">
                <a:moveTo>
                  <a:pt x="0" y="0"/>
                </a:moveTo>
                <a:lnTo>
                  <a:pt x="1889590" y="0"/>
                </a:lnTo>
                <a:lnTo>
                  <a:pt x="1889590" y="346998"/>
                </a:lnTo>
                <a:lnTo>
                  <a:pt x="0" y="34699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5400000">
            <a:off x="3986598" y="5846132"/>
            <a:ext cx="1053862" cy="219927"/>
          </a:xfrm>
          <a:custGeom>
            <a:avLst/>
            <a:gdLst/>
            <a:ahLst/>
            <a:cxnLst/>
            <a:rect r="r" b="b" t="t" l="l"/>
            <a:pathLst>
              <a:path h="219927" w="1053862">
                <a:moveTo>
                  <a:pt x="0" y="0"/>
                </a:moveTo>
                <a:lnTo>
                  <a:pt x="1053863" y="0"/>
                </a:lnTo>
                <a:lnTo>
                  <a:pt x="1053863" y="219927"/>
                </a:lnTo>
                <a:lnTo>
                  <a:pt x="0" y="21992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8" id="28"/>
          <p:cNvSpPr/>
          <p:nvPr/>
        </p:nvSpPr>
        <p:spPr>
          <a:xfrm flipV="true">
            <a:off x="4201756" y="5961022"/>
            <a:ext cx="239933" cy="12015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9" id="29"/>
          <p:cNvSpPr txBox="true"/>
          <p:nvPr/>
        </p:nvSpPr>
        <p:spPr>
          <a:xfrm rot="0">
            <a:off x="4917216" y="5408536"/>
            <a:ext cx="1612288" cy="144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0"/>
              </a:lnSpc>
            </a:pPr>
            <a:r>
              <a:rPr lang="en-US" sz="1056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193.12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5038377" y="5885472"/>
            <a:ext cx="1612288" cy="144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0"/>
              </a:lnSpc>
            </a:pPr>
            <a:r>
              <a:rPr lang="en-US" sz="1056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9656.10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4927082" y="6360720"/>
            <a:ext cx="1612288" cy="144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0"/>
              </a:lnSpc>
            </a:pPr>
            <a:r>
              <a:rPr lang="en-US" sz="1056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30.37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862062" y="5673074"/>
            <a:ext cx="1249088" cy="2999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79"/>
              </a:lnSpc>
              <a:spcBef>
                <a:spcPct val="0"/>
              </a:spcBef>
            </a:pPr>
            <a:r>
              <a:rPr lang="en-US" sz="177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Cost: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795959" y="6301840"/>
            <a:ext cx="1583311" cy="2999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79"/>
              </a:lnSpc>
              <a:spcBef>
                <a:spcPct val="0"/>
              </a:spcBef>
            </a:pPr>
            <a:r>
              <a:rPr lang="en-US" sz="177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Lifetime </a:t>
            </a:r>
          </a:p>
        </p:txBody>
      </p:sp>
      <p:sp>
        <p:nvSpPr>
          <p:cNvPr name="AutoShape 34" id="34"/>
          <p:cNvSpPr/>
          <p:nvPr/>
        </p:nvSpPr>
        <p:spPr>
          <a:xfrm flipV="true">
            <a:off x="3400372" y="2824282"/>
            <a:ext cx="0" cy="797569"/>
          </a:xfrm>
          <a:prstGeom prst="line">
            <a:avLst/>
          </a:prstGeom>
          <a:ln cap="flat" w="19050">
            <a:solidFill>
              <a:srgbClr val="C47D4D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3720705" y="2572861"/>
            <a:ext cx="3469756" cy="487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77"/>
              </a:lnSpc>
              <a:spcBef>
                <a:spcPct val="0"/>
              </a:spcBef>
            </a:pPr>
            <a:r>
              <a:rPr lang="en-US" b="true" sz="2912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Cyclic Operation</a:t>
            </a:r>
          </a:p>
        </p:txBody>
      </p:sp>
      <p:sp>
        <p:nvSpPr>
          <p:cNvPr name="Freeform 36" id="36"/>
          <p:cNvSpPr/>
          <p:nvPr/>
        </p:nvSpPr>
        <p:spPr>
          <a:xfrm flipH="false" flipV="false" rot="-10727253">
            <a:off x="6079735" y="4044975"/>
            <a:ext cx="1821184" cy="334436"/>
          </a:xfrm>
          <a:custGeom>
            <a:avLst/>
            <a:gdLst/>
            <a:ahLst/>
            <a:cxnLst/>
            <a:rect r="r" b="b" t="t" l="l"/>
            <a:pathLst>
              <a:path h="334436" w="1821184">
                <a:moveTo>
                  <a:pt x="0" y="0"/>
                </a:moveTo>
                <a:lnTo>
                  <a:pt x="1821183" y="0"/>
                </a:lnTo>
                <a:lnTo>
                  <a:pt x="1821183" y="334436"/>
                </a:lnTo>
                <a:lnTo>
                  <a:pt x="0" y="3344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-10727253">
            <a:off x="6172499" y="3605316"/>
            <a:ext cx="1821184" cy="334436"/>
          </a:xfrm>
          <a:custGeom>
            <a:avLst/>
            <a:gdLst/>
            <a:ahLst/>
            <a:cxnLst/>
            <a:rect r="r" b="b" t="t" l="l"/>
            <a:pathLst>
              <a:path h="334436" w="1821184">
                <a:moveTo>
                  <a:pt x="0" y="0"/>
                </a:moveTo>
                <a:lnTo>
                  <a:pt x="1821184" y="0"/>
                </a:lnTo>
                <a:lnTo>
                  <a:pt x="1821184" y="334436"/>
                </a:lnTo>
                <a:lnTo>
                  <a:pt x="0" y="33443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-10727253">
            <a:off x="6281543" y="3193205"/>
            <a:ext cx="1821184" cy="334436"/>
          </a:xfrm>
          <a:custGeom>
            <a:avLst/>
            <a:gdLst/>
            <a:ahLst/>
            <a:cxnLst/>
            <a:rect r="r" b="b" t="t" l="l"/>
            <a:pathLst>
              <a:path h="334436" w="1821184">
                <a:moveTo>
                  <a:pt x="0" y="0"/>
                </a:moveTo>
                <a:lnTo>
                  <a:pt x="1821183" y="0"/>
                </a:lnTo>
                <a:lnTo>
                  <a:pt x="1821183" y="334435"/>
                </a:lnTo>
                <a:lnTo>
                  <a:pt x="0" y="334435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true" flipV="true" rot="-9925683">
            <a:off x="5159597" y="3139464"/>
            <a:ext cx="838677" cy="913411"/>
          </a:xfrm>
          <a:custGeom>
            <a:avLst/>
            <a:gdLst/>
            <a:ahLst/>
            <a:cxnLst/>
            <a:rect r="r" b="b" t="t" l="l"/>
            <a:pathLst>
              <a:path h="913411" w="838677">
                <a:moveTo>
                  <a:pt x="838677" y="913411"/>
                </a:moveTo>
                <a:lnTo>
                  <a:pt x="0" y="913411"/>
                </a:lnTo>
                <a:lnTo>
                  <a:pt x="0" y="0"/>
                </a:lnTo>
                <a:lnTo>
                  <a:pt x="838677" y="0"/>
                </a:lnTo>
                <a:lnTo>
                  <a:pt x="838677" y="913411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0" id="40"/>
          <p:cNvSpPr txBox="true"/>
          <p:nvPr/>
        </p:nvSpPr>
        <p:spPr>
          <a:xfrm rot="0">
            <a:off x="6213366" y="4193844"/>
            <a:ext cx="1553921" cy="129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9"/>
              </a:lnSpc>
            </a:pPr>
            <a:r>
              <a:rPr lang="en-US" sz="1018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22.95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6306130" y="3717267"/>
            <a:ext cx="1553921" cy="129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9"/>
              </a:lnSpc>
            </a:pPr>
            <a:r>
              <a:rPr lang="en-US" sz="1018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7877.59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6481301" y="3311204"/>
            <a:ext cx="1418319" cy="135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3"/>
              </a:lnSpc>
            </a:pPr>
            <a:r>
              <a:rPr lang="en-US" sz="929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157.55 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3546745" y="3140993"/>
            <a:ext cx="2032191" cy="316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29"/>
              </a:lnSpc>
              <a:spcBef>
                <a:spcPct val="0"/>
              </a:spcBef>
            </a:pPr>
            <a:r>
              <a:rPr lang="en-US" sz="1806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Max Pump Output: 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3689173" y="3592327"/>
            <a:ext cx="1228043" cy="300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37"/>
              </a:lnSpc>
              <a:spcBef>
                <a:spcPct val="0"/>
              </a:spcBef>
            </a:pPr>
            <a:r>
              <a:rPr lang="en-US" sz="174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Cost: 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3639770" y="3997987"/>
            <a:ext cx="1603838" cy="317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11"/>
              </a:lnSpc>
              <a:spcBef>
                <a:spcPct val="0"/>
              </a:spcBef>
            </a:pPr>
            <a:r>
              <a:rPr lang="en-US" sz="1794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Lifetime </a:t>
            </a:r>
          </a:p>
        </p:txBody>
      </p:sp>
      <p:sp>
        <p:nvSpPr>
          <p:cNvPr name="AutoShape 46" id="46"/>
          <p:cNvSpPr/>
          <p:nvPr/>
        </p:nvSpPr>
        <p:spPr>
          <a:xfrm flipV="true">
            <a:off x="16415782" y="2286112"/>
            <a:ext cx="0" cy="1160756"/>
          </a:xfrm>
          <a:prstGeom prst="line">
            <a:avLst/>
          </a:prstGeom>
          <a:ln cap="flat" w="19050">
            <a:solidFill>
              <a:srgbClr val="C47D4D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TextBox 47" id="47"/>
          <p:cNvSpPr txBox="true"/>
          <p:nvPr/>
        </p:nvSpPr>
        <p:spPr>
          <a:xfrm rot="0">
            <a:off x="14549428" y="2550656"/>
            <a:ext cx="1853914" cy="4901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20"/>
              </a:lnSpc>
              <a:spcBef>
                <a:spcPct val="0"/>
              </a:spcBef>
            </a:pPr>
            <a:r>
              <a:rPr lang="en-US" b="true" sz="2871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Preheat</a:t>
            </a:r>
            <a:r>
              <a:rPr lang="en-US" b="true" sz="2871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</a:p>
        </p:txBody>
      </p:sp>
      <p:sp>
        <p:nvSpPr>
          <p:cNvPr name="Freeform 48" id="48"/>
          <p:cNvSpPr/>
          <p:nvPr/>
        </p:nvSpPr>
        <p:spPr>
          <a:xfrm flipH="false" flipV="true" rot="10615970">
            <a:off x="15630568" y="3937681"/>
            <a:ext cx="103888" cy="268256"/>
          </a:xfrm>
          <a:custGeom>
            <a:avLst/>
            <a:gdLst/>
            <a:ahLst/>
            <a:cxnLst/>
            <a:rect r="r" b="b" t="t" l="l"/>
            <a:pathLst>
              <a:path h="268256" w="103888">
                <a:moveTo>
                  <a:pt x="0" y="268256"/>
                </a:moveTo>
                <a:lnTo>
                  <a:pt x="103888" y="268256"/>
                </a:lnTo>
                <a:lnTo>
                  <a:pt x="103888" y="0"/>
                </a:lnTo>
                <a:lnTo>
                  <a:pt x="0" y="0"/>
                </a:lnTo>
                <a:lnTo>
                  <a:pt x="0" y="268256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true" rot="-5618629">
            <a:off x="13935752" y="3357039"/>
            <a:ext cx="103888" cy="268256"/>
          </a:xfrm>
          <a:custGeom>
            <a:avLst/>
            <a:gdLst/>
            <a:ahLst/>
            <a:cxnLst/>
            <a:rect r="r" b="b" t="t" l="l"/>
            <a:pathLst>
              <a:path h="268256" w="103888">
                <a:moveTo>
                  <a:pt x="0" y="268256"/>
                </a:moveTo>
                <a:lnTo>
                  <a:pt x="103889" y="268256"/>
                </a:lnTo>
                <a:lnTo>
                  <a:pt x="103889" y="0"/>
                </a:lnTo>
                <a:lnTo>
                  <a:pt x="0" y="0"/>
                </a:lnTo>
                <a:lnTo>
                  <a:pt x="0" y="268256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true" rot="-6636799">
            <a:off x="13837124" y="4051644"/>
            <a:ext cx="157999" cy="295576"/>
          </a:xfrm>
          <a:custGeom>
            <a:avLst/>
            <a:gdLst/>
            <a:ahLst/>
            <a:cxnLst/>
            <a:rect r="r" b="b" t="t" l="l"/>
            <a:pathLst>
              <a:path h="295576" w="157999">
                <a:moveTo>
                  <a:pt x="0" y="295576"/>
                </a:moveTo>
                <a:lnTo>
                  <a:pt x="157998" y="295576"/>
                </a:lnTo>
                <a:lnTo>
                  <a:pt x="157998" y="0"/>
                </a:lnTo>
                <a:lnTo>
                  <a:pt x="0" y="0"/>
                </a:lnTo>
                <a:lnTo>
                  <a:pt x="0" y="295576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-10710465">
            <a:off x="14812850" y="4353502"/>
            <a:ext cx="1716438" cy="315200"/>
          </a:xfrm>
          <a:custGeom>
            <a:avLst/>
            <a:gdLst/>
            <a:ahLst/>
            <a:cxnLst/>
            <a:rect r="r" b="b" t="t" l="l"/>
            <a:pathLst>
              <a:path h="315200" w="1716438">
                <a:moveTo>
                  <a:pt x="0" y="0"/>
                </a:moveTo>
                <a:lnTo>
                  <a:pt x="1716437" y="0"/>
                </a:lnTo>
                <a:lnTo>
                  <a:pt x="1716437" y="315201"/>
                </a:lnTo>
                <a:lnTo>
                  <a:pt x="0" y="315201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-10710465">
            <a:off x="11978314" y="4157980"/>
            <a:ext cx="1716438" cy="315200"/>
          </a:xfrm>
          <a:custGeom>
            <a:avLst/>
            <a:gdLst/>
            <a:ahLst/>
            <a:cxnLst/>
            <a:rect r="r" b="b" t="t" l="l"/>
            <a:pathLst>
              <a:path h="315200" w="1716438">
                <a:moveTo>
                  <a:pt x="0" y="0"/>
                </a:moveTo>
                <a:lnTo>
                  <a:pt x="1716437" y="0"/>
                </a:lnTo>
                <a:lnTo>
                  <a:pt x="1716437" y="315200"/>
                </a:lnTo>
                <a:lnTo>
                  <a:pt x="0" y="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-10710465">
            <a:off x="12020338" y="3222647"/>
            <a:ext cx="1716438" cy="315200"/>
          </a:xfrm>
          <a:custGeom>
            <a:avLst/>
            <a:gdLst/>
            <a:ahLst/>
            <a:cxnLst/>
            <a:rect r="r" b="b" t="t" l="l"/>
            <a:pathLst>
              <a:path h="315200" w="1716438">
                <a:moveTo>
                  <a:pt x="0" y="0"/>
                </a:moveTo>
                <a:lnTo>
                  <a:pt x="1716437" y="0"/>
                </a:lnTo>
                <a:lnTo>
                  <a:pt x="1716437" y="315200"/>
                </a:lnTo>
                <a:lnTo>
                  <a:pt x="0" y="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4" id="54"/>
          <p:cNvSpPr txBox="true"/>
          <p:nvPr/>
        </p:nvSpPr>
        <p:spPr>
          <a:xfrm rot="0">
            <a:off x="14938795" y="4450585"/>
            <a:ext cx="1464547" cy="130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6"/>
              </a:lnSpc>
            </a:pPr>
            <a:r>
              <a:rPr lang="en-US" sz="959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25.06 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12104259" y="4255062"/>
            <a:ext cx="1464547" cy="130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6"/>
              </a:lnSpc>
            </a:pPr>
            <a:r>
              <a:rPr lang="en-US" sz="959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6907.13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12146283" y="3319729"/>
            <a:ext cx="1464547" cy="130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6"/>
              </a:lnSpc>
            </a:pPr>
            <a:r>
              <a:rPr lang="en-US" sz="959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138.14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14082261" y="3179288"/>
            <a:ext cx="1958691" cy="300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37"/>
              </a:lnSpc>
              <a:spcBef>
                <a:spcPct val="0"/>
              </a:spcBef>
            </a:pPr>
            <a:r>
              <a:rPr lang="en-US" sz="1741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Max Pump Output: 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13874679" y="3799634"/>
            <a:ext cx="1274797" cy="316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31"/>
              </a:lnSpc>
              <a:spcBef>
                <a:spcPct val="0"/>
              </a:spcBef>
            </a:pPr>
            <a:r>
              <a:rPr lang="en-US" sz="1808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Cost: 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15087738" y="3634748"/>
            <a:ext cx="1615977" cy="3153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31"/>
              </a:lnSpc>
              <a:spcBef>
                <a:spcPct val="0"/>
              </a:spcBef>
            </a:pPr>
            <a:r>
              <a:rPr lang="en-US" sz="1808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Lifetime </a:t>
            </a:r>
          </a:p>
        </p:txBody>
      </p:sp>
      <p:sp>
        <p:nvSpPr>
          <p:cNvPr name="AutoShape 60" id="60"/>
          <p:cNvSpPr/>
          <p:nvPr/>
        </p:nvSpPr>
        <p:spPr>
          <a:xfrm flipV="true">
            <a:off x="13711005" y="5761176"/>
            <a:ext cx="0" cy="1074221"/>
          </a:xfrm>
          <a:prstGeom prst="line">
            <a:avLst/>
          </a:prstGeom>
          <a:ln cap="flat" w="19050">
            <a:solidFill>
              <a:srgbClr val="C47D4D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TextBox 61" id="61"/>
          <p:cNvSpPr txBox="true"/>
          <p:nvPr/>
        </p:nvSpPr>
        <p:spPr>
          <a:xfrm rot="0">
            <a:off x="13957668" y="5725240"/>
            <a:ext cx="4330332" cy="489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6"/>
              </a:lnSpc>
              <a:spcBef>
                <a:spcPct val="0"/>
              </a:spcBef>
            </a:pPr>
            <a:r>
              <a:rPr lang="en-US" b="true" sz="2890">
                <a:solidFill>
                  <a:srgbClr val="58483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Full Night Operation</a:t>
            </a:r>
          </a:p>
        </p:txBody>
      </p:sp>
      <p:sp>
        <p:nvSpPr>
          <p:cNvPr name="Freeform 62" id="62"/>
          <p:cNvSpPr/>
          <p:nvPr/>
        </p:nvSpPr>
        <p:spPr>
          <a:xfrm flipH="false" flipV="true" rot="-10219254">
            <a:off x="16260105" y="7376936"/>
            <a:ext cx="96950" cy="250340"/>
          </a:xfrm>
          <a:custGeom>
            <a:avLst/>
            <a:gdLst/>
            <a:ahLst/>
            <a:cxnLst/>
            <a:rect r="r" b="b" t="t" l="l"/>
            <a:pathLst>
              <a:path h="250340" w="96950">
                <a:moveTo>
                  <a:pt x="0" y="250340"/>
                </a:moveTo>
                <a:lnTo>
                  <a:pt x="96949" y="250340"/>
                </a:lnTo>
                <a:lnTo>
                  <a:pt x="96949" y="0"/>
                </a:lnTo>
                <a:lnTo>
                  <a:pt x="0" y="0"/>
                </a:lnTo>
                <a:lnTo>
                  <a:pt x="0" y="25034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3" id="63"/>
          <p:cNvSpPr/>
          <p:nvPr/>
        </p:nvSpPr>
        <p:spPr>
          <a:xfrm flipH="false" flipV="true" rot="-9678856">
            <a:off x="16425165" y="8039537"/>
            <a:ext cx="96950" cy="250340"/>
          </a:xfrm>
          <a:custGeom>
            <a:avLst/>
            <a:gdLst/>
            <a:ahLst/>
            <a:cxnLst/>
            <a:rect r="r" b="b" t="t" l="l"/>
            <a:pathLst>
              <a:path h="250340" w="96950">
                <a:moveTo>
                  <a:pt x="0" y="250340"/>
                </a:moveTo>
                <a:lnTo>
                  <a:pt x="96950" y="250340"/>
                </a:lnTo>
                <a:lnTo>
                  <a:pt x="96950" y="0"/>
                </a:lnTo>
                <a:lnTo>
                  <a:pt x="0" y="0"/>
                </a:lnTo>
                <a:lnTo>
                  <a:pt x="0" y="25034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4" id="64"/>
          <p:cNvSpPr/>
          <p:nvPr/>
        </p:nvSpPr>
        <p:spPr>
          <a:xfrm flipH="true" flipV="false" rot="-6127376">
            <a:off x="16240266" y="6562194"/>
            <a:ext cx="366041" cy="320119"/>
          </a:xfrm>
          <a:custGeom>
            <a:avLst/>
            <a:gdLst/>
            <a:ahLst/>
            <a:cxnLst/>
            <a:rect r="r" b="b" t="t" l="l"/>
            <a:pathLst>
              <a:path h="320119" w="366041">
                <a:moveTo>
                  <a:pt x="366040" y="0"/>
                </a:moveTo>
                <a:lnTo>
                  <a:pt x="0" y="0"/>
                </a:lnTo>
                <a:lnTo>
                  <a:pt x="0" y="320120"/>
                </a:lnTo>
                <a:lnTo>
                  <a:pt x="366040" y="320120"/>
                </a:lnTo>
                <a:lnTo>
                  <a:pt x="36604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5" id="65"/>
          <p:cNvSpPr/>
          <p:nvPr/>
        </p:nvSpPr>
        <p:spPr>
          <a:xfrm flipH="false" flipV="false" rot="-10683302">
            <a:off x="14652352" y="8284808"/>
            <a:ext cx="2025898" cy="372028"/>
          </a:xfrm>
          <a:custGeom>
            <a:avLst/>
            <a:gdLst/>
            <a:ahLst/>
            <a:cxnLst/>
            <a:rect r="r" b="b" t="t" l="l"/>
            <a:pathLst>
              <a:path h="372028" w="2025898">
                <a:moveTo>
                  <a:pt x="0" y="0"/>
                </a:moveTo>
                <a:lnTo>
                  <a:pt x="2025897" y="0"/>
                </a:lnTo>
                <a:lnTo>
                  <a:pt x="2025897" y="372028"/>
                </a:lnTo>
                <a:lnTo>
                  <a:pt x="0" y="372028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6" id="66"/>
          <p:cNvSpPr/>
          <p:nvPr/>
        </p:nvSpPr>
        <p:spPr>
          <a:xfrm flipH="false" flipV="false" rot="-10683302">
            <a:off x="14794478" y="7630514"/>
            <a:ext cx="2025898" cy="372028"/>
          </a:xfrm>
          <a:custGeom>
            <a:avLst/>
            <a:gdLst/>
            <a:ahLst/>
            <a:cxnLst/>
            <a:rect r="r" b="b" t="t" l="l"/>
            <a:pathLst>
              <a:path h="372028" w="2025898">
                <a:moveTo>
                  <a:pt x="0" y="0"/>
                </a:moveTo>
                <a:lnTo>
                  <a:pt x="2025897" y="0"/>
                </a:lnTo>
                <a:lnTo>
                  <a:pt x="2025897" y="372029"/>
                </a:lnTo>
                <a:lnTo>
                  <a:pt x="0" y="372029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7" id="67"/>
          <p:cNvSpPr/>
          <p:nvPr/>
        </p:nvSpPr>
        <p:spPr>
          <a:xfrm flipH="false" flipV="false" rot="-10683302">
            <a:off x="15082927" y="6977428"/>
            <a:ext cx="2025898" cy="372028"/>
          </a:xfrm>
          <a:custGeom>
            <a:avLst/>
            <a:gdLst/>
            <a:ahLst/>
            <a:cxnLst/>
            <a:rect r="r" b="b" t="t" l="l"/>
            <a:pathLst>
              <a:path h="372028" w="2025898">
                <a:moveTo>
                  <a:pt x="0" y="0"/>
                </a:moveTo>
                <a:lnTo>
                  <a:pt x="2025898" y="0"/>
                </a:lnTo>
                <a:lnTo>
                  <a:pt x="2025898" y="372028"/>
                </a:lnTo>
                <a:lnTo>
                  <a:pt x="0" y="372028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8" id="68"/>
          <p:cNvSpPr txBox="true"/>
          <p:nvPr/>
        </p:nvSpPr>
        <p:spPr>
          <a:xfrm rot="0">
            <a:off x="14801004" y="8397676"/>
            <a:ext cx="1728593" cy="155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23"/>
              </a:lnSpc>
            </a:pP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16.10</a:t>
            </a: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 </a:t>
            </a:r>
          </a:p>
        </p:txBody>
      </p:sp>
      <p:sp>
        <p:nvSpPr>
          <p:cNvPr name="TextBox 69" id="69"/>
          <p:cNvSpPr txBox="true"/>
          <p:nvPr/>
        </p:nvSpPr>
        <p:spPr>
          <a:xfrm rot="0">
            <a:off x="14943130" y="7743382"/>
            <a:ext cx="1728593" cy="155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23"/>
              </a:lnSpc>
            </a:pP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6726.11</a:t>
            </a: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 </a:t>
            </a:r>
          </a:p>
        </p:txBody>
      </p:sp>
      <p:sp>
        <p:nvSpPr>
          <p:cNvPr name="TextBox 70" id="70"/>
          <p:cNvSpPr txBox="true"/>
          <p:nvPr/>
        </p:nvSpPr>
        <p:spPr>
          <a:xfrm rot="0">
            <a:off x="15231580" y="7090296"/>
            <a:ext cx="1728593" cy="155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23"/>
              </a:lnSpc>
            </a:pP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134.52</a:t>
            </a:r>
            <a:r>
              <a:rPr lang="en-US" sz="1132" b="true">
                <a:solidFill>
                  <a:srgbClr val="000000"/>
                </a:solidFill>
                <a:latin typeface="Shantell Sans Ultra-Bold"/>
                <a:ea typeface="Shantell Sans Ultra-Bold"/>
                <a:cs typeface="Shantell Sans Ultra-Bold"/>
                <a:sym typeface="Shantell Sans Ultra-Bold"/>
              </a:rPr>
              <a:t> </a:t>
            </a:r>
          </a:p>
        </p:txBody>
      </p:sp>
      <p:sp>
        <p:nvSpPr>
          <p:cNvPr name="TextBox 71" id="71"/>
          <p:cNvSpPr txBox="true"/>
          <p:nvPr/>
        </p:nvSpPr>
        <p:spPr>
          <a:xfrm rot="0">
            <a:off x="13957668" y="6423246"/>
            <a:ext cx="2033331" cy="316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31"/>
              </a:lnSpc>
              <a:spcBef>
                <a:spcPct val="0"/>
              </a:spcBef>
            </a:pPr>
            <a:r>
              <a:rPr lang="en-US" sz="1808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Max Pump Output: </a:t>
            </a:r>
          </a:p>
        </p:txBody>
      </p:sp>
      <p:sp>
        <p:nvSpPr>
          <p:cNvPr name="TextBox 72" id="72"/>
          <p:cNvSpPr txBox="true"/>
          <p:nvPr/>
        </p:nvSpPr>
        <p:spPr>
          <a:xfrm rot="0">
            <a:off x="13435100" y="7247460"/>
            <a:ext cx="1626507" cy="316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31"/>
              </a:lnSpc>
              <a:spcBef>
                <a:spcPct val="0"/>
              </a:spcBef>
            </a:pPr>
            <a:r>
              <a:rPr lang="en-US" sz="1808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Cost: </a:t>
            </a:r>
          </a:p>
        </p:txBody>
      </p:sp>
      <p:sp>
        <p:nvSpPr>
          <p:cNvPr name="TextBox 73" id="73"/>
          <p:cNvSpPr txBox="true"/>
          <p:nvPr/>
        </p:nvSpPr>
        <p:spPr>
          <a:xfrm rot="0">
            <a:off x="13149685" y="7806953"/>
            <a:ext cx="1615967" cy="316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31"/>
              </a:lnSpc>
              <a:spcBef>
                <a:spcPct val="0"/>
              </a:spcBef>
            </a:pPr>
            <a:r>
              <a:rPr lang="en-US" sz="1808" strike="noStrike" u="none">
                <a:solidFill>
                  <a:srgbClr val="584838"/>
                </a:solidFill>
                <a:latin typeface="Raleway"/>
                <a:ea typeface="Raleway"/>
                <a:cs typeface="Raleway"/>
                <a:sym typeface="Raleway"/>
              </a:rPr>
              <a:t>Pump Lifetime 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10912328" y="2911328"/>
            <a:ext cx="10350032" cy="4401311"/>
            <a:chOff x="0" y="0"/>
            <a:chExt cx="3833345" cy="16301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3121271" y="281688"/>
            <a:ext cx="8826470" cy="64853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3903485" y="2608589"/>
            <a:ext cx="11656782" cy="6900700"/>
          </a:xfrm>
          <a:custGeom>
            <a:avLst/>
            <a:gdLst/>
            <a:ahLst/>
            <a:cxnLst/>
            <a:rect r="r" b="b" t="t" l="l"/>
            <a:pathLst>
              <a:path h="6900700" w="11656782">
                <a:moveTo>
                  <a:pt x="0" y="0"/>
                </a:moveTo>
                <a:lnTo>
                  <a:pt x="11656782" y="0"/>
                </a:lnTo>
                <a:lnTo>
                  <a:pt x="11656782" y="6900700"/>
                </a:lnTo>
                <a:lnTo>
                  <a:pt x="0" y="69007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21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29493" y="512439"/>
            <a:ext cx="13121271" cy="16069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452"/>
              </a:lnSpc>
              <a:spcBef>
                <a:spcPct val="0"/>
              </a:spcBef>
            </a:pP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Comprehensive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hermal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nalysis of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syst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osses o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ime 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riod</a:t>
            </a:r>
            <a:r>
              <a:rPr lang="en-US" b="true" sz="4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s.</a:t>
            </a:r>
          </a:p>
        </p:txBody>
      </p:sp>
      <p:sp>
        <p:nvSpPr>
          <p:cNvPr name="TextBox 9" id="9"/>
          <p:cNvSpPr txBox="true"/>
          <p:nvPr/>
        </p:nvSpPr>
        <p:spPr>
          <a:xfrm rot="-5400000">
            <a:off x="2478442" y="5918614"/>
            <a:ext cx="2058234" cy="2806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1"/>
              </a:lnSpc>
              <a:spcBef>
                <a:spcPct val="0"/>
              </a:spcBef>
            </a:pPr>
            <a:r>
              <a:rPr lang="en-US" sz="1700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Total Hourly Losses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873889" y="9103688"/>
            <a:ext cx="1385411" cy="2806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1"/>
              </a:lnSpc>
              <a:spcBef>
                <a:spcPct val="0"/>
              </a:spcBef>
            </a:pPr>
            <a:r>
              <a:rPr lang="en-US" sz="1700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Time (Hours)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1428" y="2478987"/>
            <a:ext cx="8025676" cy="4788408"/>
            <a:chOff x="0" y="0"/>
            <a:chExt cx="1818889" cy="10852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889" cy="1085214"/>
            </a:xfrm>
            <a:custGeom>
              <a:avLst/>
              <a:gdLst/>
              <a:ahLst/>
              <a:cxnLst/>
              <a:rect r="r" b="b" t="t" l="l"/>
              <a:pathLst>
                <a:path h="1085214" w="1818889">
                  <a:moveTo>
                    <a:pt x="14470" y="0"/>
                  </a:moveTo>
                  <a:lnTo>
                    <a:pt x="1804419" y="0"/>
                  </a:lnTo>
                  <a:cubicBezTo>
                    <a:pt x="1812410" y="0"/>
                    <a:pt x="1818889" y="6478"/>
                    <a:pt x="1818889" y="14470"/>
                  </a:cubicBezTo>
                  <a:lnTo>
                    <a:pt x="1818889" y="1070745"/>
                  </a:lnTo>
                  <a:cubicBezTo>
                    <a:pt x="1818889" y="1078736"/>
                    <a:pt x="1812410" y="1085214"/>
                    <a:pt x="1804419" y="1085214"/>
                  </a:cubicBezTo>
                  <a:lnTo>
                    <a:pt x="14470" y="1085214"/>
                  </a:lnTo>
                  <a:cubicBezTo>
                    <a:pt x="6478" y="1085214"/>
                    <a:pt x="0" y="1078736"/>
                    <a:pt x="0" y="1070745"/>
                  </a:cubicBezTo>
                  <a:lnTo>
                    <a:pt x="0" y="14470"/>
                  </a:lnTo>
                  <a:cubicBezTo>
                    <a:pt x="0" y="6478"/>
                    <a:pt x="6478" y="0"/>
                    <a:pt x="1447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373737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9525"/>
              <a:ext cx="1818889" cy="10756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9466156" y="5143500"/>
            <a:ext cx="7073186" cy="4941905"/>
            <a:chOff x="0" y="0"/>
            <a:chExt cx="1603022" cy="112000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03022" cy="1120002"/>
            </a:xfrm>
            <a:custGeom>
              <a:avLst/>
              <a:gdLst/>
              <a:ahLst/>
              <a:cxnLst/>
              <a:rect r="r" b="b" t="t" l="l"/>
              <a:pathLst>
                <a:path h="1120002" w="1603022">
                  <a:moveTo>
                    <a:pt x="16418" y="0"/>
                  </a:moveTo>
                  <a:lnTo>
                    <a:pt x="1586604" y="0"/>
                  </a:lnTo>
                  <a:cubicBezTo>
                    <a:pt x="1595672" y="0"/>
                    <a:pt x="1603022" y="7351"/>
                    <a:pt x="1603022" y="16418"/>
                  </a:cubicBezTo>
                  <a:lnTo>
                    <a:pt x="1603022" y="1103584"/>
                  </a:lnTo>
                  <a:cubicBezTo>
                    <a:pt x="1603022" y="1112651"/>
                    <a:pt x="1595672" y="1120002"/>
                    <a:pt x="1586604" y="1120002"/>
                  </a:cubicBezTo>
                  <a:lnTo>
                    <a:pt x="16418" y="1120002"/>
                  </a:lnTo>
                  <a:cubicBezTo>
                    <a:pt x="7351" y="1120002"/>
                    <a:pt x="0" y="1112651"/>
                    <a:pt x="0" y="1103584"/>
                  </a:cubicBezTo>
                  <a:lnTo>
                    <a:pt x="0" y="16418"/>
                  </a:lnTo>
                  <a:cubicBezTo>
                    <a:pt x="0" y="7351"/>
                    <a:pt x="7351" y="0"/>
                    <a:pt x="164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373737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9525"/>
              <a:ext cx="1603022" cy="1110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186114" y="2654460"/>
            <a:ext cx="7073186" cy="2218731"/>
            <a:chOff x="0" y="0"/>
            <a:chExt cx="1603022" cy="50283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03022" cy="502839"/>
            </a:xfrm>
            <a:custGeom>
              <a:avLst/>
              <a:gdLst/>
              <a:ahLst/>
              <a:cxnLst/>
              <a:rect r="r" b="b" t="t" l="l"/>
              <a:pathLst>
                <a:path h="502839" w="1603022">
                  <a:moveTo>
                    <a:pt x="16418" y="0"/>
                  </a:moveTo>
                  <a:lnTo>
                    <a:pt x="1586604" y="0"/>
                  </a:lnTo>
                  <a:cubicBezTo>
                    <a:pt x="1595672" y="0"/>
                    <a:pt x="1603022" y="7351"/>
                    <a:pt x="1603022" y="16418"/>
                  </a:cubicBezTo>
                  <a:lnTo>
                    <a:pt x="1603022" y="486421"/>
                  </a:lnTo>
                  <a:cubicBezTo>
                    <a:pt x="1603022" y="495489"/>
                    <a:pt x="1595672" y="502839"/>
                    <a:pt x="1586604" y="502839"/>
                  </a:cubicBezTo>
                  <a:lnTo>
                    <a:pt x="16418" y="502839"/>
                  </a:lnTo>
                  <a:cubicBezTo>
                    <a:pt x="7351" y="502839"/>
                    <a:pt x="0" y="495489"/>
                    <a:pt x="0" y="486421"/>
                  </a:cubicBezTo>
                  <a:lnTo>
                    <a:pt x="0" y="16418"/>
                  </a:lnTo>
                  <a:cubicBezTo>
                    <a:pt x="0" y="7351"/>
                    <a:pt x="7351" y="0"/>
                    <a:pt x="164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373737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9525"/>
              <a:ext cx="1603022" cy="4933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01428" y="216920"/>
            <a:ext cx="14146372" cy="1858240"/>
            <a:chOff x="0" y="0"/>
            <a:chExt cx="3206044" cy="4211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206044" cy="421140"/>
            </a:xfrm>
            <a:custGeom>
              <a:avLst/>
              <a:gdLst/>
              <a:ahLst/>
              <a:cxnLst/>
              <a:rect r="r" b="b" t="t" l="l"/>
              <a:pathLst>
                <a:path h="421140" w="3206044">
                  <a:moveTo>
                    <a:pt x="8209" y="0"/>
                  </a:moveTo>
                  <a:lnTo>
                    <a:pt x="3197835" y="0"/>
                  </a:lnTo>
                  <a:cubicBezTo>
                    <a:pt x="3200012" y="0"/>
                    <a:pt x="3202100" y="865"/>
                    <a:pt x="3203640" y="2404"/>
                  </a:cubicBezTo>
                  <a:cubicBezTo>
                    <a:pt x="3205180" y="3944"/>
                    <a:pt x="3206044" y="6032"/>
                    <a:pt x="3206044" y="8209"/>
                  </a:cubicBezTo>
                  <a:lnTo>
                    <a:pt x="3206044" y="412931"/>
                  </a:lnTo>
                  <a:cubicBezTo>
                    <a:pt x="3206044" y="417464"/>
                    <a:pt x="3202369" y="421140"/>
                    <a:pt x="3197835" y="421140"/>
                  </a:cubicBezTo>
                  <a:lnTo>
                    <a:pt x="8209" y="421140"/>
                  </a:lnTo>
                  <a:cubicBezTo>
                    <a:pt x="3675" y="421140"/>
                    <a:pt x="0" y="417464"/>
                    <a:pt x="0" y="412931"/>
                  </a:cubicBezTo>
                  <a:lnTo>
                    <a:pt x="0" y="8209"/>
                  </a:lnTo>
                  <a:cubicBezTo>
                    <a:pt x="0" y="3675"/>
                    <a:pt x="3675" y="0"/>
                    <a:pt x="820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4369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9525"/>
              <a:ext cx="3206044" cy="4116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26927" y="7546635"/>
            <a:ext cx="6747687" cy="2102922"/>
            <a:chOff x="0" y="0"/>
            <a:chExt cx="8996916" cy="2803896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8996916" cy="2803896"/>
              <a:chOff x="0" y="0"/>
              <a:chExt cx="1529253" cy="476593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529253" cy="476593"/>
              </a:xfrm>
              <a:custGeom>
                <a:avLst/>
                <a:gdLst/>
                <a:ahLst/>
                <a:cxnLst/>
                <a:rect r="r" b="b" t="t" l="l"/>
                <a:pathLst>
                  <a:path h="476593" w="1529253">
                    <a:moveTo>
                      <a:pt x="28125" y="0"/>
                    </a:moveTo>
                    <a:lnTo>
                      <a:pt x="1501128" y="0"/>
                    </a:lnTo>
                    <a:cubicBezTo>
                      <a:pt x="1516661" y="0"/>
                      <a:pt x="1529253" y="12592"/>
                      <a:pt x="1529253" y="28125"/>
                    </a:cubicBezTo>
                    <a:lnTo>
                      <a:pt x="1529253" y="448468"/>
                    </a:lnTo>
                    <a:cubicBezTo>
                      <a:pt x="1529253" y="464001"/>
                      <a:pt x="1516661" y="476593"/>
                      <a:pt x="1501128" y="476593"/>
                    </a:cubicBezTo>
                    <a:lnTo>
                      <a:pt x="28125" y="476593"/>
                    </a:lnTo>
                    <a:cubicBezTo>
                      <a:pt x="20666" y="476593"/>
                      <a:pt x="13512" y="473630"/>
                      <a:pt x="8238" y="468355"/>
                    </a:cubicBezTo>
                    <a:cubicBezTo>
                      <a:pt x="2963" y="463081"/>
                      <a:pt x="0" y="455927"/>
                      <a:pt x="0" y="448468"/>
                    </a:cubicBezTo>
                    <a:lnTo>
                      <a:pt x="0" y="28125"/>
                    </a:lnTo>
                    <a:cubicBezTo>
                      <a:pt x="0" y="12592"/>
                      <a:pt x="12592" y="0"/>
                      <a:pt x="28125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sq">
                <a:solidFill>
                  <a:srgbClr val="373737"/>
                </a:solidFill>
                <a:prstDash val="solid"/>
                <a:miter/>
              </a:ln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9525"/>
                <a:ext cx="1529253" cy="48611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799"/>
                  </a:lnSpc>
                </a:pPr>
              </a:p>
            </p:txBody>
          </p:sp>
        </p:grpSp>
        <p:sp>
          <p:nvSpPr>
            <p:cNvPr name="TextBox 18" id="18"/>
            <p:cNvSpPr txBox="true"/>
            <p:nvPr/>
          </p:nvSpPr>
          <p:spPr>
            <a:xfrm rot="0">
              <a:off x="426475" y="1630131"/>
              <a:ext cx="8143965" cy="5811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764"/>
                </a:lnSpc>
              </a:pPr>
              <a:r>
                <a:rPr lang="en-US" sz="1470">
                  <a:solidFill>
                    <a:srgbClr val="373737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The efficiency of the solar collector increases with increasing temperature and decreases with increasing zenith angle.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426475" y="592634"/>
              <a:ext cx="8143965" cy="9132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745"/>
                </a:lnSpc>
              </a:pPr>
              <a:r>
                <a:rPr lang="en-US" sz="2287">
                  <a:solidFill>
                    <a:srgbClr val="373737"/>
                  </a:solidFill>
                  <a:latin typeface="Canva Sans"/>
                  <a:ea typeface="Canva Sans"/>
                  <a:cs typeface="Canva Sans"/>
                  <a:sym typeface="Canva Sans"/>
                </a:rPr>
                <a:t>Efficiency vs. Zenith Angle and Temperature</a:t>
              </a: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1015861" y="2724253"/>
            <a:ext cx="7428429" cy="4100371"/>
          </a:xfrm>
          <a:custGeom>
            <a:avLst/>
            <a:gdLst/>
            <a:ahLst/>
            <a:cxnLst/>
            <a:rect r="r" b="b" t="t" l="l"/>
            <a:pathLst>
              <a:path h="4100371" w="7428429">
                <a:moveTo>
                  <a:pt x="0" y="0"/>
                </a:moveTo>
                <a:lnTo>
                  <a:pt x="7428429" y="0"/>
                </a:lnTo>
                <a:lnTo>
                  <a:pt x="7428429" y="4100371"/>
                </a:lnTo>
                <a:lnTo>
                  <a:pt x="0" y="41003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" t="-845" r="-426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9938713" y="5300289"/>
            <a:ext cx="6112507" cy="4492693"/>
          </a:xfrm>
          <a:custGeom>
            <a:avLst/>
            <a:gdLst/>
            <a:ahLst/>
            <a:cxnLst/>
            <a:rect r="r" b="b" t="t" l="l"/>
            <a:pathLst>
              <a:path h="4492693" w="6112507">
                <a:moveTo>
                  <a:pt x="0" y="0"/>
                </a:moveTo>
                <a:lnTo>
                  <a:pt x="6112507" y="0"/>
                </a:lnTo>
                <a:lnTo>
                  <a:pt x="6112507" y="4492693"/>
                </a:lnTo>
                <a:lnTo>
                  <a:pt x="0" y="44926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AutoShape 22" id="22"/>
          <p:cNvSpPr/>
          <p:nvPr/>
        </p:nvSpPr>
        <p:spPr>
          <a:xfrm flipV="true">
            <a:off x="15417223" y="346541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3" id="23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4" id="24"/>
          <p:cNvSpPr txBox="true"/>
          <p:nvPr/>
        </p:nvSpPr>
        <p:spPr>
          <a:xfrm rot="0">
            <a:off x="1015861" y="698966"/>
            <a:ext cx="13548638" cy="960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02"/>
              </a:lnSpc>
            </a:pPr>
            <a:r>
              <a:rPr lang="en-US" sz="3702" b="true">
                <a:solidFill>
                  <a:srgbClr val="37373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Simulation of Angle and Temperature Effects on Solar Collectors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779221" y="3620903"/>
            <a:ext cx="5271999" cy="996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1"/>
              </a:lnSpc>
            </a:pPr>
            <a:r>
              <a:rPr lang="en-US" sz="1634">
                <a:solidFill>
                  <a:srgbClr val="373737"/>
                </a:solidFill>
                <a:latin typeface="Canva Sans"/>
                <a:ea typeface="Canva Sans"/>
                <a:cs typeface="Canva Sans"/>
                <a:sym typeface="Canva Sans"/>
              </a:rPr>
              <a:t>The highest solar production (3 × 10⁵ kWh) is achieved at an inclination of 30°–40° and an azimuth close to 0°, while it decreases at extreme angles due to poor sun exposure.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546215" y="2819402"/>
            <a:ext cx="4871008" cy="684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45"/>
              </a:lnSpc>
            </a:pPr>
            <a:r>
              <a:rPr lang="en-US" sz="2287">
                <a:solidFill>
                  <a:srgbClr val="373737"/>
                </a:solidFill>
                <a:latin typeface="Canva Sans"/>
                <a:ea typeface="Canva Sans"/>
                <a:cs typeface="Canva Sans"/>
                <a:sym typeface="Canva Sans"/>
              </a:rPr>
              <a:t>Solar Energy vs. Tilt &amp; Azimuth Angles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10912328" y="2911328"/>
            <a:ext cx="10350032" cy="4401311"/>
            <a:chOff x="0" y="0"/>
            <a:chExt cx="3833345" cy="16301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275906" y="2605842"/>
            <a:ext cx="12759558" cy="7112855"/>
            <a:chOff x="0" y="0"/>
            <a:chExt cx="3231564" cy="180144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231564" cy="1801445"/>
            </a:xfrm>
            <a:custGeom>
              <a:avLst/>
              <a:gdLst/>
              <a:ahLst/>
              <a:cxnLst/>
              <a:rect r="r" b="b" t="t" l="l"/>
              <a:pathLst>
                <a:path h="1801445" w="3231564">
                  <a:moveTo>
                    <a:pt x="9101" y="0"/>
                  </a:moveTo>
                  <a:lnTo>
                    <a:pt x="3222463" y="0"/>
                  </a:lnTo>
                  <a:cubicBezTo>
                    <a:pt x="3224877" y="0"/>
                    <a:pt x="3227192" y="959"/>
                    <a:pt x="3228898" y="2666"/>
                  </a:cubicBezTo>
                  <a:cubicBezTo>
                    <a:pt x="3230605" y="4373"/>
                    <a:pt x="3231564" y="6687"/>
                    <a:pt x="3231564" y="9101"/>
                  </a:cubicBezTo>
                  <a:lnTo>
                    <a:pt x="3231564" y="1792344"/>
                  </a:lnTo>
                  <a:cubicBezTo>
                    <a:pt x="3231564" y="1794758"/>
                    <a:pt x="3230605" y="1797073"/>
                    <a:pt x="3228898" y="1798780"/>
                  </a:cubicBezTo>
                  <a:cubicBezTo>
                    <a:pt x="3227192" y="1800486"/>
                    <a:pt x="3224877" y="1801445"/>
                    <a:pt x="3222463" y="1801445"/>
                  </a:cubicBezTo>
                  <a:lnTo>
                    <a:pt x="9101" y="1801445"/>
                  </a:lnTo>
                  <a:cubicBezTo>
                    <a:pt x="6687" y="1801445"/>
                    <a:pt x="4373" y="1800486"/>
                    <a:pt x="2666" y="1798780"/>
                  </a:cubicBezTo>
                  <a:cubicBezTo>
                    <a:pt x="959" y="1797073"/>
                    <a:pt x="0" y="1794758"/>
                    <a:pt x="0" y="1792344"/>
                  </a:cubicBezTo>
                  <a:lnTo>
                    <a:pt x="0" y="9101"/>
                  </a:lnTo>
                  <a:cubicBezTo>
                    <a:pt x="0" y="6687"/>
                    <a:pt x="959" y="4373"/>
                    <a:pt x="2666" y="2666"/>
                  </a:cubicBezTo>
                  <a:cubicBezTo>
                    <a:pt x="4373" y="959"/>
                    <a:pt x="6687" y="0"/>
                    <a:pt x="9101" y="0"/>
                  </a:cubicBezTo>
                  <a:close/>
                </a:path>
              </a:pathLst>
            </a:custGeom>
            <a:solidFill>
              <a:srgbClr val="F0F0F0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9525"/>
              <a:ext cx="3231564" cy="17919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8" id="8"/>
          <p:cNvSpPr/>
          <p:nvPr/>
        </p:nvSpPr>
        <p:spPr>
          <a:xfrm flipV="true">
            <a:off x="7543425" y="2638820"/>
            <a:ext cx="0" cy="7112855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V="true">
            <a:off x="7538663" y="5602110"/>
            <a:ext cx="7357548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0282003" y="3042731"/>
            <a:ext cx="1952086" cy="1138717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12815557" y="3010094"/>
            <a:ext cx="1952086" cy="1138717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7800266" y="3011376"/>
            <a:ext cx="1952086" cy="1138717"/>
          </a:xfrm>
          <a:prstGeom prst="rect">
            <a:avLst/>
          </a:prstGeom>
        </p:spPr>
      </p:pic>
      <p:sp>
        <p:nvSpPr>
          <p:cNvPr name="Freeform 13" id="13"/>
          <p:cNvSpPr/>
          <p:nvPr/>
        </p:nvSpPr>
        <p:spPr>
          <a:xfrm flipH="false" flipV="false" rot="0">
            <a:off x="7962940" y="5982452"/>
            <a:ext cx="6430529" cy="3490317"/>
          </a:xfrm>
          <a:custGeom>
            <a:avLst/>
            <a:gdLst/>
            <a:ahLst/>
            <a:cxnLst/>
            <a:rect r="r" b="b" t="t" l="l"/>
            <a:pathLst>
              <a:path h="3490317" w="6430529">
                <a:moveTo>
                  <a:pt x="0" y="0"/>
                </a:moveTo>
                <a:lnTo>
                  <a:pt x="6430529" y="0"/>
                </a:lnTo>
                <a:lnTo>
                  <a:pt x="6430529" y="3490317"/>
                </a:lnTo>
                <a:lnTo>
                  <a:pt x="0" y="34903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969681" y="2917726"/>
            <a:ext cx="3815891" cy="6555043"/>
          </a:xfrm>
          <a:custGeom>
            <a:avLst/>
            <a:gdLst/>
            <a:ahLst/>
            <a:cxnLst/>
            <a:rect r="r" b="b" t="t" l="l"/>
            <a:pathLst>
              <a:path h="6555043" w="3815891">
                <a:moveTo>
                  <a:pt x="0" y="0"/>
                </a:moveTo>
                <a:lnTo>
                  <a:pt x="3815891" y="0"/>
                </a:lnTo>
                <a:lnTo>
                  <a:pt x="3815891" y="6555043"/>
                </a:lnTo>
                <a:lnTo>
                  <a:pt x="0" y="65550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34" t="-3226" r="0" b="-3226"/>
            </a:stretch>
          </a:blipFill>
        </p:spPr>
      </p:sp>
      <p:sp>
        <p:nvSpPr>
          <p:cNvPr name="AutoShape 15" id="15"/>
          <p:cNvSpPr/>
          <p:nvPr/>
        </p:nvSpPr>
        <p:spPr>
          <a:xfrm>
            <a:off x="13121271" y="281688"/>
            <a:ext cx="8826470" cy="64853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7" id="17"/>
          <p:cNvSpPr txBox="true"/>
          <p:nvPr/>
        </p:nvSpPr>
        <p:spPr>
          <a:xfrm rot="0">
            <a:off x="13121271" y="4157587"/>
            <a:ext cx="1530835" cy="524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95"/>
              </a:lnSpc>
            </a:pPr>
            <a:r>
              <a:rPr lang="en-US" sz="1829" b="true">
                <a:solidFill>
                  <a:srgbClr val="10439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Max </a:t>
            </a:r>
          </a:p>
          <a:p>
            <a:pPr algn="ctr">
              <a:lnSpc>
                <a:spcPts val="2195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0492629" y="4171175"/>
            <a:ext cx="1530835" cy="524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95"/>
              </a:lnSpc>
            </a:pPr>
            <a:r>
              <a:rPr lang="en-US" sz="1829" b="true">
                <a:solidFill>
                  <a:srgbClr val="10439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Mean </a:t>
            </a:r>
          </a:p>
          <a:p>
            <a:pPr algn="ctr">
              <a:lnSpc>
                <a:spcPts val="2195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8095019" y="4157587"/>
            <a:ext cx="1530835" cy="524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95"/>
              </a:lnSpc>
            </a:pPr>
            <a:r>
              <a:rPr lang="en-US" sz="1829" b="true">
                <a:solidFill>
                  <a:srgbClr val="10439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Min </a:t>
            </a:r>
          </a:p>
          <a:p>
            <a:pPr algn="ctr">
              <a:lnSpc>
                <a:spcPts val="2195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134592" y="167388"/>
            <a:ext cx="9277773" cy="1953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2"/>
              </a:lnSpc>
              <a:spcBef>
                <a:spcPct val="0"/>
              </a:spcBef>
            </a:pPr>
            <a:r>
              <a:rPr lang="en-US" b="true" sz="5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Probability Distribution of Solar Collector Efficiency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112850" y="4814439"/>
            <a:ext cx="12759558" cy="297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99"/>
              </a:lnSpc>
              <a:spcBef>
                <a:spcPct val="0"/>
              </a:spcBef>
            </a:pPr>
            <a:r>
              <a:rPr lang="en-US" sz="1785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Displays basic statistical values ​​for efficiency: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3112984" y="3026524"/>
            <a:ext cx="10350032" cy="4401311"/>
            <a:chOff x="0" y="0"/>
            <a:chExt cx="3833345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5708726" y="3307224"/>
            <a:ext cx="11569624" cy="6370731"/>
          </a:xfrm>
          <a:custGeom>
            <a:avLst/>
            <a:gdLst/>
            <a:ahLst/>
            <a:cxnLst/>
            <a:rect r="r" b="b" t="t" l="l"/>
            <a:pathLst>
              <a:path h="6370731" w="11569624">
                <a:moveTo>
                  <a:pt x="0" y="0"/>
                </a:moveTo>
                <a:lnTo>
                  <a:pt x="11569624" y="0"/>
                </a:lnTo>
                <a:lnTo>
                  <a:pt x="11569624" y="6370731"/>
                </a:lnTo>
                <a:lnTo>
                  <a:pt x="0" y="63707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36" r="0" b="-736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" id="9"/>
          <p:cNvSpPr txBox="true"/>
          <p:nvPr/>
        </p:nvSpPr>
        <p:spPr>
          <a:xfrm rot="0">
            <a:off x="309868" y="544823"/>
            <a:ext cx="11441425" cy="1419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52"/>
              </a:lnSpc>
              <a:spcBef>
                <a:spcPct val="0"/>
              </a:spcBef>
            </a:pPr>
            <a:r>
              <a:rPr lang="en-US" b="true" sz="41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Pump Energy Demand After Solar Energy Compensation.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077773" y="2288503"/>
            <a:ext cx="10233881" cy="656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61"/>
              </a:lnSpc>
              <a:spcBef>
                <a:spcPct val="0"/>
              </a:spcBef>
            </a:pPr>
            <a:r>
              <a:rPr lang="en-US" sz="1900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figure shows how solar energy contributes to covering a large part of the pump's consumption.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18440" y="4308254"/>
            <a:ext cx="4118295" cy="1158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Minimum Q solar: 0.53 kWh</a:t>
            </a:r>
          </a:p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Maximum Q solar: 84.62 kWh</a:t>
            </a:r>
          </a:p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Average Q solar: 44.92 kWh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61484" y="4761088"/>
            <a:ext cx="327065" cy="323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☀️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79050" y="5171994"/>
            <a:ext cx="327065" cy="323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⛅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78542" y="4308254"/>
            <a:ext cx="310515" cy="323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🌧️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88548" y="5852612"/>
            <a:ext cx="4116334" cy="766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Maximum Q losses:198.45 kW</a:t>
            </a:r>
          </a:p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Average Q losses: 49.9 kWh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85989" y="6942941"/>
            <a:ext cx="3755913" cy="766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89"/>
              </a:lnSpc>
              <a:spcBef>
                <a:spcPct val="0"/>
              </a:spcBef>
            </a:pPr>
            <a:r>
              <a:rPr lang="en-US" sz="2207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Maximum Q pump:194 kW</a:t>
            </a:r>
          </a:p>
          <a:p>
            <a:pPr algn="l">
              <a:lnSpc>
                <a:spcPts val="308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405653" y="5218798"/>
            <a:ext cx="10449642" cy="500580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276228" y="1335322"/>
            <a:ext cx="11346576" cy="5254098"/>
          </a:xfrm>
          <a:prstGeom prst="rect">
            <a:avLst/>
          </a:prstGeom>
        </p:spPr>
      </p:pic>
      <p:sp>
        <p:nvSpPr>
          <p:cNvPr name="AutoShape 4" id="4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4448035" y="9433796"/>
            <a:ext cx="3510336" cy="4561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47"/>
              </a:lnSpc>
              <a:spcBef>
                <a:spcPct val="0"/>
              </a:spcBef>
            </a:pP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monthly heat loss profile.</a:t>
            </a:r>
          </a:p>
        </p:txBody>
      </p:sp>
      <p:sp>
        <p:nvSpPr>
          <p:cNvPr name="TextBox 8" id="8"/>
          <p:cNvSpPr txBox="true"/>
          <p:nvPr/>
        </p:nvSpPr>
        <p:spPr>
          <a:xfrm rot="-5400000">
            <a:off x="19399" y="7497679"/>
            <a:ext cx="1904301" cy="448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47"/>
              </a:lnSpc>
              <a:spcBef>
                <a:spcPct val="0"/>
              </a:spcBef>
            </a:pP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Energy KWH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346815" y="5975301"/>
            <a:ext cx="4669129" cy="4561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47"/>
              </a:lnSpc>
              <a:spcBef>
                <a:spcPct val="0"/>
              </a:spcBef>
            </a:pPr>
            <a:r>
              <a:rPr lang="en-US" b="true" sz="2248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M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onthly 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Sol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a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r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Energy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P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ro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duct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i</a:t>
            </a:r>
            <a:r>
              <a:rPr lang="en-US" b="true" sz="2248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on</a:t>
            </a:r>
          </a:p>
        </p:txBody>
      </p:sp>
      <p:sp>
        <p:nvSpPr>
          <p:cNvPr name="TextBox 10" id="10"/>
          <p:cNvSpPr txBox="true"/>
          <p:nvPr/>
        </p:nvSpPr>
        <p:spPr>
          <a:xfrm rot="-5400000">
            <a:off x="6748328" y="3553058"/>
            <a:ext cx="1961944" cy="45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42"/>
              </a:lnSpc>
              <a:spcBef>
                <a:spcPct val="0"/>
              </a:spcBef>
            </a:pPr>
            <a:r>
              <a:rPr lang="en-US" b="true" sz="2316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Energy KWH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05545" y="722226"/>
            <a:ext cx="6699409" cy="4421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832"/>
              </a:lnSpc>
              <a:spcBef>
                <a:spcPct val="0"/>
              </a:spcBef>
            </a:pPr>
            <a:r>
              <a:rPr lang="en-US" b="true" sz="63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Monthly solar energy production and heat losses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555724" y="1864534"/>
            <a:ext cx="6603563" cy="157909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2536866" y="2693055"/>
            <a:ext cx="6829854" cy="1616810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2511093" y="3514660"/>
            <a:ext cx="7139135" cy="1668357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2511093" y="4362038"/>
            <a:ext cx="7139135" cy="1668357"/>
          </a:xfrm>
          <a:prstGeom prst="rect">
            <a:avLst/>
          </a:prstGeom>
        </p:spPr>
      </p:pic>
      <p:sp>
        <p:nvSpPr>
          <p:cNvPr name="AutoShape 6" id="6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5400000">
            <a:off x="11709413" y="2974360"/>
            <a:ext cx="10350032" cy="4401311"/>
            <a:chOff x="0" y="0"/>
            <a:chExt cx="3833345" cy="163011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10" id="10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9454422" y="2500268"/>
            <a:ext cx="7930121" cy="8012142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1496012" y="2457709"/>
            <a:ext cx="1559496" cy="35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9"/>
              </a:lnSpc>
            </a:pPr>
            <a:r>
              <a:rPr lang="en-US" sz="2121">
                <a:solidFill>
                  <a:srgbClr val="000000"/>
                </a:solidFill>
                <a:latin typeface="Nunito Light"/>
                <a:ea typeface="Nunito Light"/>
                <a:cs typeface="Nunito Light"/>
                <a:sym typeface="Nunito Light"/>
              </a:rPr>
              <a:t>Winter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96012" y="3305088"/>
            <a:ext cx="1559496" cy="35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9"/>
              </a:lnSpc>
            </a:pPr>
            <a:r>
              <a:rPr lang="en-US" sz="2121">
                <a:solidFill>
                  <a:srgbClr val="000000"/>
                </a:solidFill>
                <a:latin typeface="Nunito Light"/>
                <a:ea typeface="Nunito Light"/>
                <a:cs typeface="Nunito Light"/>
                <a:sym typeface="Nunito Light"/>
              </a:rPr>
              <a:t>Spring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96012" y="4152466"/>
            <a:ext cx="1559496" cy="35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9"/>
              </a:lnSpc>
            </a:pPr>
            <a:r>
              <a:rPr lang="en-US" sz="2121">
                <a:solidFill>
                  <a:srgbClr val="000000"/>
                </a:solidFill>
                <a:latin typeface="Nunito Light"/>
                <a:ea typeface="Nunito Light"/>
                <a:cs typeface="Nunito Light"/>
                <a:sym typeface="Nunito Light"/>
              </a:rPr>
              <a:t>Summer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96012" y="4999845"/>
            <a:ext cx="1559496" cy="35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9"/>
              </a:lnSpc>
            </a:pPr>
            <a:r>
              <a:rPr lang="en-US" sz="2121">
                <a:solidFill>
                  <a:srgbClr val="000000"/>
                </a:solidFill>
                <a:latin typeface="Nunito Light"/>
                <a:ea typeface="Nunito Light"/>
                <a:cs typeface="Nunito Light"/>
                <a:sym typeface="Nunito Light"/>
              </a:rPr>
              <a:t>Autumn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83164" y="7689456"/>
            <a:ext cx="3232566" cy="1902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02"/>
              </a:lnSpc>
            </a:pPr>
            <a:r>
              <a:rPr lang="en-US" sz="3644">
                <a:solidFill>
                  <a:srgbClr val="AED69D"/>
                </a:solidFill>
                <a:latin typeface="Garet ExtraBold"/>
                <a:ea typeface="Garet ExtraBold"/>
                <a:cs typeface="Garet ExtraBold"/>
                <a:sym typeface="Garet ExtraBold"/>
              </a:rPr>
              <a:t>🔥 Summer</a:t>
            </a:r>
          </a:p>
          <a:p>
            <a:pPr algn="l">
              <a:lnSpc>
                <a:spcPts val="5102"/>
              </a:lnSpc>
            </a:pPr>
          </a:p>
          <a:p>
            <a:pPr algn="l">
              <a:lnSpc>
                <a:spcPts val="5102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5068646" y="7881801"/>
            <a:ext cx="2941047" cy="628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68"/>
              </a:lnSpc>
            </a:pPr>
            <a:r>
              <a:rPr lang="en-US" sz="3763">
                <a:solidFill>
                  <a:srgbClr val="95D7FD"/>
                </a:solidFill>
                <a:latin typeface="Garet ExtraBold"/>
                <a:ea typeface="Garet ExtraBold"/>
                <a:cs typeface="Garet ExtraBold"/>
                <a:sym typeface="Garet ExtraBold"/>
              </a:rPr>
              <a:t>🍂 Autumn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59562" y="8707362"/>
            <a:ext cx="3156259" cy="1011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83"/>
              </a:lnSpc>
            </a:pPr>
            <a:r>
              <a:rPr lang="en-US" sz="1487">
                <a:solidFill>
                  <a:srgbClr val="545454"/>
                </a:solidFill>
                <a:latin typeface="Lexend Deca"/>
                <a:ea typeface="Lexend Deca"/>
                <a:cs typeface="Lexend Deca"/>
                <a:sym typeface="Lexend Deca"/>
              </a:rPr>
              <a:t>It achieved the highest surplus of 53.23% thanks to the abundance of solar radiation and long daylight hours.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976512" y="8605313"/>
            <a:ext cx="3099072" cy="1077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43"/>
              </a:lnSpc>
            </a:pPr>
            <a:r>
              <a:rPr lang="en-US" sz="1602">
                <a:solidFill>
                  <a:srgbClr val="545454"/>
                </a:solidFill>
                <a:latin typeface="Lexend Deca"/>
                <a:ea typeface="Lexend Deca"/>
                <a:cs typeface="Lexend Deca"/>
                <a:sym typeface="Lexend Deca"/>
              </a:rPr>
              <a:t>It recorded a good surplus of 31.71% thanks to the balance between temperature and radiation.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03110" y="6087347"/>
            <a:ext cx="3412620" cy="6408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86"/>
              </a:lnSpc>
            </a:pPr>
            <a:r>
              <a:rPr lang="en-US" sz="3847">
                <a:solidFill>
                  <a:srgbClr val="FF7676"/>
                </a:solidFill>
                <a:latin typeface="Garet ExtraBold"/>
                <a:ea typeface="Garet ExtraBold"/>
                <a:cs typeface="Garet ExtraBold"/>
                <a:sym typeface="Garet ExtraBold"/>
              </a:rPr>
              <a:t>🌨️ Winter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068646" y="6087347"/>
            <a:ext cx="3006938" cy="6408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86"/>
              </a:lnSpc>
            </a:pPr>
            <a:r>
              <a:rPr lang="en-US" sz="3847">
                <a:solidFill>
                  <a:srgbClr val="F8CA8D"/>
                </a:solidFill>
                <a:latin typeface="Garet ExtraBold"/>
                <a:ea typeface="Garet ExtraBold"/>
                <a:cs typeface="Garet ExtraBold"/>
                <a:sym typeface="Garet ExtraBold"/>
              </a:rPr>
              <a:t>🌼 Spring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28700" y="6699616"/>
            <a:ext cx="2969433" cy="9885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35"/>
              </a:lnSpc>
            </a:pPr>
            <a:r>
              <a:rPr lang="en-US" sz="1453">
                <a:solidFill>
                  <a:srgbClr val="545454"/>
                </a:solidFill>
                <a:latin typeface="Lexend Deca"/>
                <a:ea typeface="Lexend Deca"/>
                <a:cs typeface="Lexend Deca"/>
                <a:sym typeface="Lexend Deca"/>
              </a:rPr>
              <a:t>The lowest surplus was recorded over the year at 0%, reflecting weak solar inspections in the quarter.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068646" y="6819524"/>
            <a:ext cx="2941047" cy="9556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85"/>
              </a:lnSpc>
            </a:pPr>
            <a:r>
              <a:rPr lang="en-US" sz="1418">
                <a:solidFill>
                  <a:srgbClr val="545454"/>
                </a:solidFill>
                <a:latin typeface="Lexend Deca"/>
                <a:ea typeface="Lexend Deca"/>
                <a:cs typeface="Lexend Deca"/>
                <a:sym typeface="Lexend Deca"/>
              </a:rPr>
              <a:t>Provide a moderate surplus of 15% due to increased radiation hours and improved weather conditions.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03110" y="614161"/>
            <a:ext cx="7237214" cy="863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012"/>
              </a:lnSpc>
              <a:spcBef>
                <a:spcPct val="0"/>
              </a:spcBef>
            </a:pPr>
            <a:r>
              <a:rPr lang="en-US" b="true" sz="50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Seasonal Solar Surplus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289272" y="2620599"/>
            <a:ext cx="675203" cy="273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56"/>
              </a:lnSpc>
              <a:spcBef>
                <a:spcPct val="0"/>
              </a:spcBef>
            </a:pPr>
            <a:r>
              <a:rPr lang="en-US" sz="161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(kWh)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7136415" y="323298"/>
            <a:ext cx="11669285" cy="1905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18012573" y="-2081414"/>
            <a:ext cx="0" cy="11669301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0102247" y="6112954"/>
            <a:ext cx="2733539" cy="2102340"/>
          </a:xfrm>
          <a:custGeom>
            <a:avLst/>
            <a:gdLst/>
            <a:ahLst/>
            <a:cxnLst/>
            <a:rect r="r" b="b" t="t" l="l"/>
            <a:pathLst>
              <a:path h="2102340" w="2733539">
                <a:moveTo>
                  <a:pt x="0" y="0"/>
                </a:moveTo>
                <a:lnTo>
                  <a:pt x="2733539" y="0"/>
                </a:lnTo>
                <a:lnTo>
                  <a:pt x="2733539" y="2102340"/>
                </a:lnTo>
                <a:lnTo>
                  <a:pt x="0" y="21023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62416" y="6112954"/>
            <a:ext cx="2733539" cy="2077490"/>
          </a:xfrm>
          <a:custGeom>
            <a:avLst/>
            <a:gdLst/>
            <a:ahLst/>
            <a:cxnLst/>
            <a:rect r="r" b="b" t="t" l="l"/>
            <a:pathLst>
              <a:path h="2077490" w="2733539">
                <a:moveTo>
                  <a:pt x="0" y="0"/>
                </a:moveTo>
                <a:lnTo>
                  <a:pt x="2733539" y="0"/>
                </a:lnTo>
                <a:lnTo>
                  <a:pt x="2733539" y="2077490"/>
                </a:lnTo>
                <a:lnTo>
                  <a:pt x="0" y="20774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656361" y="4701744"/>
            <a:ext cx="2733539" cy="2007909"/>
          </a:xfrm>
          <a:custGeom>
            <a:avLst/>
            <a:gdLst/>
            <a:ahLst/>
            <a:cxnLst/>
            <a:rect r="r" b="b" t="t" l="l"/>
            <a:pathLst>
              <a:path h="2007909" w="2733539">
                <a:moveTo>
                  <a:pt x="0" y="0"/>
                </a:moveTo>
                <a:lnTo>
                  <a:pt x="2733539" y="0"/>
                </a:lnTo>
                <a:lnTo>
                  <a:pt x="2733539" y="2007909"/>
                </a:lnTo>
                <a:lnTo>
                  <a:pt x="0" y="20079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162416" y="3264187"/>
            <a:ext cx="2733539" cy="2102340"/>
          </a:xfrm>
          <a:custGeom>
            <a:avLst/>
            <a:gdLst/>
            <a:ahLst/>
            <a:cxnLst/>
            <a:rect r="r" b="b" t="t" l="l"/>
            <a:pathLst>
              <a:path h="2102340" w="2733539">
                <a:moveTo>
                  <a:pt x="0" y="0"/>
                </a:moveTo>
                <a:lnTo>
                  <a:pt x="2733539" y="0"/>
                </a:lnTo>
                <a:lnTo>
                  <a:pt x="2733539" y="2102340"/>
                </a:lnTo>
                <a:lnTo>
                  <a:pt x="0" y="210234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2375" y="4762917"/>
            <a:ext cx="2733539" cy="2007909"/>
          </a:xfrm>
          <a:custGeom>
            <a:avLst/>
            <a:gdLst/>
            <a:ahLst/>
            <a:cxnLst/>
            <a:rect r="r" b="b" t="t" l="l"/>
            <a:pathLst>
              <a:path h="2007909" w="2733539">
                <a:moveTo>
                  <a:pt x="0" y="0"/>
                </a:moveTo>
                <a:lnTo>
                  <a:pt x="2733539" y="0"/>
                </a:lnTo>
                <a:lnTo>
                  <a:pt x="2733539" y="2007908"/>
                </a:lnTo>
                <a:lnTo>
                  <a:pt x="0" y="200790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14955" y="3264187"/>
            <a:ext cx="2733539" cy="2102340"/>
          </a:xfrm>
          <a:custGeom>
            <a:avLst/>
            <a:gdLst/>
            <a:ahLst/>
            <a:cxnLst/>
            <a:rect r="r" b="b" t="t" l="l"/>
            <a:pathLst>
              <a:path h="2102340" w="2733539">
                <a:moveTo>
                  <a:pt x="0" y="0"/>
                </a:moveTo>
                <a:lnTo>
                  <a:pt x="2733539" y="0"/>
                </a:lnTo>
                <a:lnTo>
                  <a:pt x="2733539" y="2102340"/>
                </a:lnTo>
                <a:lnTo>
                  <a:pt x="0" y="210234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8270032">
            <a:off x="16738114" y="4775054"/>
            <a:ext cx="1114270" cy="1000817"/>
          </a:xfrm>
          <a:custGeom>
            <a:avLst/>
            <a:gdLst/>
            <a:ahLst/>
            <a:cxnLst/>
            <a:rect r="r" b="b" t="t" l="l"/>
            <a:pathLst>
              <a:path h="1000817" w="1114270">
                <a:moveTo>
                  <a:pt x="0" y="0"/>
                </a:moveTo>
                <a:lnTo>
                  <a:pt x="1114270" y="0"/>
                </a:lnTo>
                <a:lnTo>
                  <a:pt x="1114270" y="1000818"/>
                </a:lnTo>
                <a:lnTo>
                  <a:pt x="0" y="100081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731670" y="4421329"/>
            <a:ext cx="1059021" cy="1059021"/>
          </a:xfrm>
          <a:custGeom>
            <a:avLst/>
            <a:gdLst/>
            <a:ahLst/>
            <a:cxnLst/>
            <a:rect r="r" b="b" t="t" l="l"/>
            <a:pathLst>
              <a:path h="1059021" w="1059021">
                <a:moveTo>
                  <a:pt x="0" y="0"/>
                </a:moveTo>
                <a:lnTo>
                  <a:pt x="1059021" y="0"/>
                </a:lnTo>
                <a:lnTo>
                  <a:pt x="1059021" y="1059021"/>
                </a:lnTo>
                <a:lnTo>
                  <a:pt x="0" y="1059021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2913395">
            <a:off x="15514182" y="8903894"/>
            <a:ext cx="1690777" cy="655160"/>
          </a:xfrm>
          <a:custGeom>
            <a:avLst/>
            <a:gdLst/>
            <a:ahLst/>
            <a:cxnLst/>
            <a:rect r="r" b="b" t="t" l="l"/>
            <a:pathLst>
              <a:path h="655160" w="1690777">
                <a:moveTo>
                  <a:pt x="0" y="0"/>
                </a:moveTo>
                <a:lnTo>
                  <a:pt x="1690777" y="0"/>
                </a:lnTo>
                <a:lnTo>
                  <a:pt x="1690777" y="655160"/>
                </a:lnTo>
                <a:lnTo>
                  <a:pt x="0" y="655160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0" t="-1696" r="-7916" b="-1696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895964" y="942975"/>
            <a:ext cx="3415427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59"/>
              </a:lnSpc>
              <a:spcBef>
                <a:spcPct val="0"/>
              </a:spcBef>
            </a:pPr>
            <a:r>
              <a:rPr lang="en-US" b="true" sz="48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Objectives: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229671" y="2909837"/>
            <a:ext cx="4516229" cy="8542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64"/>
              </a:lnSpc>
            </a:pPr>
            <a:r>
              <a:rPr lang="en-US" sz="1617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Quantify thermal losses in the pool system under varying conditions and propose reduction strategies.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229671" y="2367150"/>
            <a:ext cx="3705326" cy="44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517"/>
              </a:lnSpc>
            </a:pPr>
            <a:r>
              <a:rPr lang="en-US" b="true" sz="2512">
                <a:solidFill>
                  <a:srgbClr val="08BDF2"/>
                </a:solidFill>
                <a:latin typeface="Roboto Bold"/>
                <a:ea typeface="Roboto Bold"/>
                <a:cs typeface="Roboto Bold"/>
                <a:sym typeface="Roboto Bold"/>
              </a:rPr>
              <a:t>Thermal Losses Analysis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26314" y="5574179"/>
            <a:ext cx="4430046" cy="8542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264"/>
              </a:lnSpc>
              <a:spcBef>
                <a:spcPct val="0"/>
              </a:spcBef>
            </a:pPr>
            <a:r>
              <a:rPr lang="en-US" sz="1617" strike="noStrike" u="none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Design a hybrid solar-assisted heating system integrating collectors, heat pumps, and storage for efficient pool heating.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055725" y="5015911"/>
            <a:ext cx="3034008" cy="44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517"/>
              </a:lnSpc>
            </a:pPr>
            <a:r>
              <a:rPr lang="en-US" b="true" sz="2512">
                <a:solidFill>
                  <a:srgbClr val="39DBB2"/>
                </a:solidFill>
                <a:latin typeface="Roboto Bold"/>
                <a:ea typeface="Roboto Bold"/>
                <a:cs typeface="Roboto Bold"/>
                <a:sym typeface="Roboto Bold"/>
              </a:rPr>
              <a:t>System Design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638663" y="8342844"/>
            <a:ext cx="3705326" cy="8542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264"/>
              </a:lnSpc>
              <a:spcBef>
                <a:spcPct val="0"/>
              </a:spcBef>
            </a:pPr>
            <a:r>
              <a:rPr lang="en-US" sz="1617" strike="noStrike" u="none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conduct an economic assessment covering costs, payback period, and comparison with conventional heating.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055725" y="7788719"/>
            <a:ext cx="3843985" cy="44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517"/>
              </a:lnSpc>
            </a:pPr>
            <a:r>
              <a:rPr lang="en-US" b="true" sz="2512">
                <a:solidFill>
                  <a:srgbClr val="1166CD"/>
                </a:solidFill>
                <a:latin typeface="Roboto Bold"/>
                <a:ea typeface="Roboto Bold"/>
                <a:cs typeface="Roboto Bold"/>
                <a:sym typeface="Roboto Bold"/>
              </a:rPr>
              <a:t>Economic Analysis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673630" y="3357980"/>
            <a:ext cx="4534796" cy="8585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264"/>
              </a:lnSpc>
              <a:spcBef>
                <a:spcPct val="0"/>
              </a:spcBef>
            </a:pPr>
            <a:r>
              <a:rPr lang="en-US" sz="1617" strike="noStrike" u="none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Assess environmental benefits by estimating emission reductions and supporting sustainability goals.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971231" y="2750057"/>
            <a:ext cx="5288069" cy="44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7"/>
              </a:lnSpc>
            </a:pPr>
            <a:r>
              <a:rPr lang="en-US" sz="2512" b="true">
                <a:solidFill>
                  <a:srgbClr val="F7A900"/>
                </a:solidFill>
                <a:latin typeface="Roboto Bold"/>
                <a:ea typeface="Roboto Bold"/>
                <a:cs typeface="Roboto Bold"/>
                <a:sym typeface="Roboto Bold"/>
              </a:rPr>
              <a:t>Environmental Impact Assessment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654580" y="5677802"/>
            <a:ext cx="4604720" cy="8585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264"/>
              </a:lnSpc>
              <a:spcBef>
                <a:spcPct val="0"/>
              </a:spcBef>
            </a:pPr>
            <a:r>
              <a:rPr lang="en-US" sz="1617" strike="noStrike" u="none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To simulate the control strategy of the hybrid system using MATLAB/Simulink, ensuring optimal performance.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2164" y="5086350"/>
            <a:ext cx="4118020" cy="44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7"/>
              </a:lnSpc>
            </a:pPr>
            <a:r>
              <a:rPr lang="en-US" sz="2512" b="true">
                <a:solidFill>
                  <a:srgbClr val="EF2000"/>
                </a:solidFill>
                <a:latin typeface="Roboto Bold"/>
                <a:ea typeface="Roboto Bold"/>
                <a:cs typeface="Roboto Bold"/>
                <a:sym typeface="Roboto Bold"/>
              </a:rPr>
              <a:t>Control System Simulation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352164" y="8285926"/>
            <a:ext cx="4007407" cy="8585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264"/>
              </a:lnSpc>
              <a:spcBef>
                <a:spcPct val="0"/>
              </a:spcBef>
            </a:pPr>
            <a:r>
              <a:rPr lang="en-US" sz="1617" strike="noStrike" u="none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Ensure user comfort with stable water temperature and design for future scalability.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648494" y="7303663"/>
            <a:ext cx="4540883" cy="8867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7"/>
              </a:lnSpc>
            </a:pPr>
            <a:r>
              <a:rPr lang="en-US" sz="2512" b="true">
                <a:solidFill>
                  <a:srgbClr val="7551E9"/>
                </a:solidFill>
                <a:latin typeface="Roboto Bold"/>
                <a:ea typeface="Roboto Bold"/>
                <a:cs typeface="Roboto Bold"/>
                <a:sym typeface="Roboto Bold"/>
              </a:rPr>
              <a:t>Thermal Comfort and Scalability Improvement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2837556" y="2974360"/>
            <a:ext cx="10350032" cy="4401311"/>
            <a:chOff x="0" y="0"/>
            <a:chExt cx="3833345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849431" y="2896951"/>
            <a:ext cx="10463161" cy="6144627"/>
          </a:xfrm>
          <a:custGeom>
            <a:avLst/>
            <a:gdLst/>
            <a:ahLst/>
            <a:cxnLst/>
            <a:rect r="r" b="b" t="t" l="l"/>
            <a:pathLst>
              <a:path h="6144627" w="10463161">
                <a:moveTo>
                  <a:pt x="0" y="0"/>
                </a:moveTo>
                <a:lnTo>
                  <a:pt x="10463161" y="0"/>
                </a:lnTo>
                <a:lnTo>
                  <a:pt x="10463161" y="6144626"/>
                </a:lnTo>
                <a:lnTo>
                  <a:pt x="0" y="61446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5979" t="-73854" r="-67183" b="-4970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14587" y="634668"/>
            <a:ext cx="9522397" cy="14907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32"/>
              </a:lnSpc>
              <a:spcBef>
                <a:spcPct val="0"/>
              </a:spcBef>
            </a:pPr>
            <a:r>
              <a:rPr lang="en-US" b="true" sz="43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Engineering Diagram of the Solar Heating System.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824839" y="3172030"/>
            <a:ext cx="10463161" cy="6572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Thermal storage tank:</a:t>
            </a:r>
          </a:p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Capacity: 6.01 cubic meters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14587" y="6267576"/>
            <a:ext cx="5071710" cy="1869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86"/>
              </a:lnSpc>
              <a:spcBef>
                <a:spcPct val="0"/>
              </a:spcBef>
            </a:pPr>
            <a:r>
              <a:rPr lang="en-US" sz="17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system contains two heat pumps, each with a capacity of 97 kilowatts thermal (kWth).</a:t>
            </a:r>
          </a:p>
          <a:p>
            <a:pPr algn="ctr">
              <a:lnSpc>
                <a:spcPts val="2486"/>
              </a:lnSpc>
              <a:spcBef>
                <a:spcPct val="0"/>
              </a:spcBef>
            </a:pPr>
          </a:p>
          <a:p>
            <a:pPr algn="ctr">
              <a:lnSpc>
                <a:spcPts val="2486"/>
              </a:lnSpc>
              <a:spcBef>
                <a:spcPct val="0"/>
              </a:spcBef>
            </a:pPr>
            <a:r>
              <a:rPr lang="en-US" sz="17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average coefficient of performance (COP) for the pumps is estimated at 5.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63967" y="553367"/>
            <a:ext cx="8690586" cy="14907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32"/>
              </a:lnSpc>
              <a:spcBef>
                <a:spcPct val="0"/>
              </a:spcBef>
            </a:pPr>
            <a:r>
              <a:rPr lang="en-US" b="true" sz="43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Energy Flow Diagram of the Hybrid Heating System.</a:t>
            </a:r>
          </a:p>
        </p:txBody>
      </p:sp>
      <p:sp>
        <p:nvSpPr>
          <p:cNvPr name="AutoShape 3" id="3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5400000">
            <a:off x="12837556" y="2974360"/>
            <a:ext cx="10350032" cy="4401311"/>
            <a:chOff x="0" y="0"/>
            <a:chExt cx="3833345" cy="163011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7" id="7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580182" y="1877938"/>
            <a:ext cx="14690221" cy="8472094"/>
          </a:xfrm>
          <a:custGeom>
            <a:avLst/>
            <a:gdLst/>
            <a:ahLst/>
            <a:cxnLst/>
            <a:rect r="r" b="b" t="t" l="l"/>
            <a:pathLst>
              <a:path h="8472094" w="14690221">
                <a:moveTo>
                  <a:pt x="0" y="0"/>
                </a:moveTo>
                <a:lnTo>
                  <a:pt x="14690221" y="0"/>
                </a:lnTo>
                <a:lnTo>
                  <a:pt x="14690221" y="8472094"/>
                </a:lnTo>
                <a:lnTo>
                  <a:pt x="0" y="84720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6545" t="-84484" r="-68208" b="-44712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8833439" y="647638"/>
            <a:ext cx="339802" cy="488245"/>
            <a:chOff x="0" y="0"/>
            <a:chExt cx="613410" cy="88138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46990" y="50800"/>
              <a:ext cx="521970" cy="787400"/>
            </a:xfrm>
            <a:custGeom>
              <a:avLst/>
              <a:gdLst/>
              <a:ahLst/>
              <a:cxnLst/>
              <a:rect r="r" b="b" t="t" l="l"/>
              <a:pathLst>
                <a:path h="787400" w="521970">
                  <a:moveTo>
                    <a:pt x="158750" y="488950"/>
                  </a:moveTo>
                  <a:cubicBezTo>
                    <a:pt x="198120" y="433070"/>
                    <a:pt x="135890" y="426720"/>
                    <a:pt x="123190" y="401320"/>
                  </a:cubicBezTo>
                  <a:cubicBezTo>
                    <a:pt x="107950" y="368300"/>
                    <a:pt x="114300" y="285750"/>
                    <a:pt x="134620" y="256540"/>
                  </a:cubicBezTo>
                  <a:cubicBezTo>
                    <a:pt x="149860" y="236220"/>
                    <a:pt x="175260" y="231140"/>
                    <a:pt x="204470" y="224790"/>
                  </a:cubicBezTo>
                  <a:cubicBezTo>
                    <a:pt x="251460" y="213360"/>
                    <a:pt x="339090" y="199390"/>
                    <a:pt x="389890" y="218440"/>
                  </a:cubicBezTo>
                  <a:cubicBezTo>
                    <a:pt x="435610" y="236220"/>
                    <a:pt x="490220" y="285750"/>
                    <a:pt x="499110" y="321310"/>
                  </a:cubicBezTo>
                  <a:cubicBezTo>
                    <a:pt x="506730" y="349250"/>
                    <a:pt x="490220" y="386080"/>
                    <a:pt x="473710" y="407670"/>
                  </a:cubicBezTo>
                  <a:cubicBezTo>
                    <a:pt x="458470" y="426720"/>
                    <a:pt x="433070" y="435610"/>
                    <a:pt x="407670" y="448310"/>
                  </a:cubicBezTo>
                  <a:cubicBezTo>
                    <a:pt x="377190" y="462280"/>
                    <a:pt x="326390" y="463550"/>
                    <a:pt x="300990" y="485140"/>
                  </a:cubicBezTo>
                  <a:cubicBezTo>
                    <a:pt x="276860" y="505460"/>
                    <a:pt x="262890" y="539750"/>
                    <a:pt x="255270" y="568960"/>
                  </a:cubicBezTo>
                  <a:cubicBezTo>
                    <a:pt x="246380" y="600710"/>
                    <a:pt x="267970" y="643890"/>
                    <a:pt x="251460" y="668020"/>
                  </a:cubicBezTo>
                  <a:cubicBezTo>
                    <a:pt x="232410" y="695960"/>
                    <a:pt x="163830" y="725170"/>
                    <a:pt x="134620" y="716280"/>
                  </a:cubicBezTo>
                  <a:cubicBezTo>
                    <a:pt x="107950" y="707390"/>
                    <a:pt x="87630" y="661670"/>
                    <a:pt x="76200" y="632460"/>
                  </a:cubicBezTo>
                  <a:cubicBezTo>
                    <a:pt x="64770" y="604520"/>
                    <a:pt x="73660" y="572770"/>
                    <a:pt x="62230" y="542290"/>
                  </a:cubicBezTo>
                  <a:cubicBezTo>
                    <a:pt x="50800" y="509270"/>
                    <a:pt x="7620" y="471170"/>
                    <a:pt x="3810" y="440690"/>
                  </a:cubicBezTo>
                  <a:cubicBezTo>
                    <a:pt x="1270" y="419100"/>
                    <a:pt x="11430" y="397510"/>
                    <a:pt x="21590" y="382270"/>
                  </a:cubicBezTo>
                  <a:cubicBezTo>
                    <a:pt x="29210" y="370840"/>
                    <a:pt x="41910" y="361950"/>
                    <a:pt x="53340" y="356870"/>
                  </a:cubicBezTo>
                  <a:cubicBezTo>
                    <a:pt x="66040" y="350520"/>
                    <a:pt x="80010" y="346710"/>
                    <a:pt x="93980" y="347980"/>
                  </a:cubicBezTo>
                  <a:cubicBezTo>
                    <a:pt x="111760" y="350520"/>
                    <a:pt x="137160" y="359410"/>
                    <a:pt x="149860" y="373380"/>
                  </a:cubicBezTo>
                  <a:cubicBezTo>
                    <a:pt x="163830" y="386080"/>
                    <a:pt x="181610" y="422910"/>
                    <a:pt x="176530" y="427990"/>
                  </a:cubicBezTo>
                  <a:cubicBezTo>
                    <a:pt x="167640" y="435610"/>
                    <a:pt x="77470" y="394970"/>
                    <a:pt x="58420" y="363220"/>
                  </a:cubicBezTo>
                  <a:cubicBezTo>
                    <a:pt x="39370" y="332740"/>
                    <a:pt x="43180" y="279400"/>
                    <a:pt x="53340" y="245110"/>
                  </a:cubicBezTo>
                  <a:cubicBezTo>
                    <a:pt x="63500" y="214630"/>
                    <a:pt x="85090" y="193040"/>
                    <a:pt x="111760" y="165100"/>
                  </a:cubicBezTo>
                  <a:cubicBezTo>
                    <a:pt x="154940" y="120650"/>
                    <a:pt x="246380" y="43180"/>
                    <a:pt x="298450" y="19050"/>
                  </a:cubicBezTo>
                  <a:cubicBezTo>
                    <a:pt x="328930" y="5080"/>
                    <a:pt x="351790" y="0"/>
                    <a:pt x="378460" y="0"/>
                  </a:cubicBezTo>
                  <a:cubicBezTo>
                    <a:pt x="403860" y="1270"/>
                    <a:pt x="433070" y="3810"/>
                    <a:pt x="453390" y="21590"/>
                  </a:cubicBezTo>
                  <a:cubicBezTo>
                    <a:pt x="481330" y="43180"/>
                    <a:pt x="510540" y="91440"/>
                    <a:pt x="515620" y="138430"/>
                  </a:cubicBezTo>
                  <a:cubicBezTo>
                    <a:pt x="521970" y="203200"/>
                    <a:pt x="472440" y="314960"/>
                    <a:pt x="447040" y="374650"/>
                  </a:cubicBezTo>
                  <a:cubicBezTo>
                    <a:pt x="427990" y="416560"/>
                    <a:pt x="394970" y="441960"/>
                    <a:pt x="387350" y="473710"/>
                  </a:cubicBezTo>
                  <a:cubicBezTo>
                    <a:pt x="381000" y="500380"/>
                    <a:pt x="388620" y="527050"/>
                    <a:pt x="394970" y="551180"/>
                  </a:cubicBezTo>
                  <a:cubicBezTo>
                    <a:pt x="400050" y="576580"/>
                    <a:pt x="422910" y="600710"/>
                    <a:pt x="422910" y="622300"/>
                  </a:cubicBezTo>
                  <a:cubicBezTo>
                    <a:pt x="422910" y="641350"/>
                    <a:pt x="415290" y="660400"/>
                    <a:pt x="402590" y="673100"/>
                  </a:cubicBezTo>
                  <a:cubicBezTo>
                    <a:pt x="386080" y="689610"/>
                    <a:pt x="349250" y="704850"/>
                    <a:pt x="326390" y="703580"/>
                  </a:cubicBezTo>
                  <a:cubicBezTo>
                    <a:pt x="308610" y="703580"/>
                    <a:pt x="289560" y="692150"/>
                    <a:pt x="276860" y="680720"/>
                  </a:cubicBezTo>
                  <a:cubicBezTo>
                    <a:pt x="264160" y="668020"/>
                    <a:pt x="252730" y="650240"/>
                    <a:pt x="251460" y="631190"/>
                  </a:cubicBezTo>
                  <a:cubicBezTo>
                    <a:pt x="248920" y="608330"/>
                    <a:pt x="259080" y="570230"/>
                    <a:pt x="276860" y="554990"/>
                  </a:cubicBezTo>
                  <a:cubicBezTo>
                    <a:pt x="294640" y="538480"/>
                    <a:pt x="331470" y="528320"/>
                    <a:pt x="355600" y="533400"/>
                  </a:cubicBezTo>
                  <a:cubicBezTo>
                    <a:pt x="378460" y="538480"/>
                    <a:pt x="406400" y="565150"/>
                    <a:pt x="416560" y="585470"/>
                  </a:cubicBezTo>
                  <a:cubicBezTo>
                    <a:pt x="425450" y="601980"/>
                    <a:pt x="424180" y="623570"/>
                    <a:pt x="419100" y="641350"/>
                  </a:cubicBezTo>
                  <a:cubicBezTo>
                    <a:pt x="415290" y="657860"/>
                    <a:pt x="403860" y="676910"/>
                    <a:pt x="388620" y="687070"/>
                  </a:cubicBezTo>
                  <a:cubicBezTo>
                    <a:pt x="369570" y="698500"/>
                    <a:pt x="331470" y="707390"/>
                    <a:pt x="308610" y="699770"/>
                  </a:cubicBezTo>
                  <a:cubicBezTo>
                    <a:pt x="285750" y="692150"/>
                    <a:pt x="266700" y="665480"/>
                    <a:pt x="252730" y="640080"/>
                  </a:cubicBezTo>
                  <a:cubicBezTo>
                    <a:pt x="236220" y="608330"/>
                    <a:pt x="228600" y="556260"/>
                    <a:pt x="226060" y="519430"/>
                  </a:cubicBezTo>
                  <a:cubicBezTo>
                    <a:pt x="223520" y="488950"/>
                    <a:pt x="222250" y="461010"/>
                    <a:pt x="232410" y="434340"/>
                  </a:cubicBezTo>
                  <a:cubicBezTo>
                    <a:pt x="242570" y="406400"/>
                    <a:pt x="278130" y="386080"/>
                    <a:pt x="290830" y="354330"/>
                  </a:cubicBezTo>
                  <a:cubicBezTo>
                    <a:pt x="304800" y="320040"/>
                    <a:pt x="288290" y="265430"/>
                    <a:pt x="306070" y="231140"/>
                  </a:cubicBezTo>
                  <a:cubicBezTo>
                    <a:pt x="323850" y="196850"/>
                    <a:pt x="398780" y="153670"/>
                    <a:pt x="396240" y="151130"/>
                  </a:cubicBezTo>
                  <a:cubicBezTo>
                    <a:pt x="393700" y="147320"/>
                    <a:pt x="306070" y="193040"/>
                    <a:pt x="273050" y="223520"/>
                  </a:cubicBezTo>
                  <a:cubicBezTo>
                    <a:pt x="243840" y="251460"/>
                    <a:pt x="214630" y="289560"/>
                    <a:pt x="204470" y="321310"/>
                  </a:cubicBezTo>
                  <a:cubicBezTo>
                    <a:pt x="194310" y="347980"/>
                    <a:pt x="208280" y="374650"/>
                    <a:pt x="200660" y="401320"/>
                  </a:cubicBezTo>
                  <a:cubicBezTo>
                    <a:pt x="193040" y="431800"/>
                    <a:pt x="180340" y="482600"/>
                    <a:pt x="153670" y="492760"/>
                  </a:cubicBezTo>
                  <a:cubicBezTo>
                    <a:pt x="120650" y="506730"/>
                    <a:pt x="16510" y="459740"/>
                    <a:pt x="3810" y="440690"/>
                  </a:cubicBezTo>
                  <a:cubicBezTo>
                    <a:pt x="0" y="434340"/>
                    <a:pt x="3810" y="427990"/>
                    <a:pt x="5080" y="420370"/>
                  </a:cubicBezTo>
                  <a:cubicBezTo>
                    <a:pt x="7620" y="408940"/>
                    <a:pt x="12700" y="393700"/>
                    <a:pt x="21590" y="382270"/>
                  </a:cubicBezTo>
                  <a:cubicBezTo>
                    <a:pt x="33020" y="369570"/>
                    <a:pt x="57150" y="354330"/>
                    <a:pt x="73660" y="350520"/>
                  </a:cubicBezTo>
                  <a:cubicBezTo>
                    <a:pt x="87630" y="346710"/>
                    <a:pt x="101600" y="347980"/>
                    <a:pt x="114300" y="351790"/>
                  </a:cubicBezTo>
                  <a:cubicBezTo>
                    <a:pt x="128270" y="355600"/>
                    <a:pt x="140970" y="361950"/>
                    <a:pt x="149860" y="372110"/>
                  </a:cubicBezTo>
                  <a:cubicBezTo>
                    <a:pt x="162560" y="386080"/>
                    <a:pt x="170180" y="427990"/>
                    <a:pt x="176530" y="427990"/>
                  </a:cubicBezTo>
                  <a:cubicBezTo>
                    <a:pt x="180340" y="427990"/>
                    <a:pt x="181610" y="411480"/>
                    <a:pt x="184150" y="411480"/>
                  </a:cubicBezTo>
                  <a:cubicBezTo>
                    <a:pt x="193040" y="412750"/>
                    <a:pt x="212090" y="472440"/>
                    <a:pt x="224790" y="509270"/>
                  </a:cubicBezTo>
                  <a:cubicBezTo>
                    <a:pt x="242570" y="557530"/>
                    <a:pt x="285750" y="631190"/>
                    <a:pt x="278130" y="678180"/>
                  </a:cubicBezTo>
                  <a:cubicBezTo>
                    <a:pt x="270510" y="717550"/>
                    <a:pt x="233680" y="770890"/>
                    <a:pt x="203200" y="779780"/>
                  </a:cubicBezTo>
                  <a:cubicBezTo>
                    <a:pt x="177800" y="787400"/>
                    <a:pt x="133350" y="763270"/>
                    <a:pt x="113030" y="742950"/>
                  </a:cubicBezTo>
                  <a:cubicBezTo>
                    <a:pt x="93980" y="723900"/>
                    <a:pt x="86360" y="697230"/>
                    <a:pt x="81280" y="665480"/>
                  </a:cubicBezTo>
                  <a:cubicBezTo>
                    <a:pt x="73660" y="618490"/>
                    <a:pt x="73660" y="537210"/>
                    <a:pt x="96520" y="483870"/>
                  </a:cubicBezTo>
                  <a:cubicBezTo>
                    <a:pt x="120650" y="427990"/>
                    <a:pt x="181610" y="368300"/>
                    <a:pt x="229870" y="339090"/>
                  </a:cubicBezTo>
                  <a:cubicBezTo>
                    <a:pt x="269240" y="314960"/>
                    <a:pt x="349250" y="294640"/>
                    <a:pt x="358140" y="307340"/>
                  </a:cubicBezTo>
                  <a:cubicBezTo>
                    <a:pt x="365760" y="317500"/>
                    <a:pt x="337820" y="370840"/>
                    <a:pt x="314960" y="384810"/>
                  </a:cubicBezTo>
                  <a:cubicBezTo>
                    <a:pt x="290830" y="398780"/>
                    <a:pt x="224790" y="401320"/>
                    <a:pt x="214630" y="386080"/>
                  </a:cubicBezTo>
                  <a:cubicBezTo>
                    <a:pt x="205740" y="373380"/>
                    <a:pt x="227330" y="312420"/>
                    <a:pt x="243840" y="308610"/>
                  </a:cubicBezTo>
                  <a:cubicBezTo>
                    <a:pt x="260350" y="303530"/>
                    <a:pt x="298450" y="342900"/>
                    <a:pt x="316230" y="368300"/>
                  </a:cubicBezTo>
                  <a:cubicBezTo>
                    <a:pt x="335280" y="396240"/>
                    <a:pt x="350520" y="440690"/>
                    <a:pt x="347980" y="473710"/>
                  </a:cubicBezTo>
                  <a:cubicBezTo>
                    <a:pt x="346710" y="502920"/>
                    <a:pt x="328930" y="533400"/>
                    <a:pt x="313690" y="556260"/>
                  </a:cubicBezTo>
                  <a:cubicBezTo>
                    <a:pt x="300990" y="574040"/>
                    <a:pt x="287020" y="589280"/>
                    <a:pt x="270510" y="599440"/>
                  </a:cubicBezTo>
                  <a:cubicBezTo>
                    <a:pt x="255270" y="610870"/>
                    <a:pt x="236220" y="622300"/>
                    <a:pt x="219710" y="623570"/>
                  </a:cubicBezTo>
                  <a:cubicBezTo>
                    <a:pt x="201930" y="623570"/>
                    <a:pt x="180340" y="617220"/>
                    <a:pt x="166370" y="605790"/>
                  </a:cubicBezTo>
                  <a:cubicBezTo>
                    <a:pt x="152400" y="595630"/>
                    <a:pt x="139700" y="576580"/>
                    <a:pt x="137160" y="558800"/>
                  </a:cubicBezTo>
                  <a:cubicBezTo>
                    <a:pt x="134620" y="538480"/>
                    <a:pt x="158750" y="488950"/>
                    <a:pt x="158750" y="488950"/>
                  </a:cubicBezTo>
                </a:path>
              </a:pathLst>
            </a:custGeom>
            <a:solidFill>
              <a:srgbClr val="D3DCC6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384048" y="7055719"/>
            <a:ext cx="6453426" cy="977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0"/>
              </a:lnSpc>
              <a:spcBef>
                <a:spcPct val="0"/>
              </a:spcBef>
            </a:pPr>
            <a:r>
              <a:rPr lang="en-US" sz="1850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system consists of two air-to-air heat pumps, each with a capacity of 97 kW, with an average Coefficient of Performance (COP) of 5.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577874" y="2256992"/>
            <a:ext cx="2911555" cy="6572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Thermal storage tank:</a:t>
            </a:r>
          </a:p>
          <a:p>
            <a:pPr algn="ctr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Capacity: 7 cubic meters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28700" y="8577274"/>
            <a:ext cx="5022935" cy="1323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6"/>
              </a:lnSpc>
              <a:spcBef>
                <a:spcPct val="0"/>
              </a:spcBef>
            </a:pPr>
            <a:r>
              <a:rPr lang="en-US" sz="1875">
                <a:solidFill>
                  <a:srgbClr val="203A64"/>
                </a:solidFill>
                <a:latin typeface="Montserrat"/>
                <a:ea typeface="Montserrat"/>
                <a:cs typeface="Montserrat"/>
                <a:sym typeface="Montserrat"/>
              </a:rPr>
              <a:t>The system also includes an 85 kW water-to-air heat pump, and the average Coefficient of Performance (COP) for the entire system is 8.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48641" y="2370866"/>
            <a:ext cx="10355805" cy="1498132"/>
          </a:xfrm>
          <a:custGeom>
            <a:avLst/>
            <a:gdLst/>
            <a:ahLst/>
            <a:cxnLst/>
            <a:rect r="r" b="b" t="t" l="l"/>
            <a:pathLst>
              <a:path h="1498132" w="10355805">
                <a:moveTo>
                  <a:pt x="0" y="0"/>
                </a:moveTo>
                <a:lnTo>
                  <a:pt x="10355804" y="0"/>
                </a:lnTo>
                <a:lnTo>
                  <a:pt x="10355804" y="1498132"/>
                </a:lnTo>
                <a:lnTo>
                  <a:pt x="0" y="14981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2327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8641" y="4323016"/>
            <a:ext cx="10355805" cy="1494034"/>
          </a:xfrm>
          <a:custGeom>
            <a:avLst/>
            <a:gdLst/>
            <a:ahLst/>
            <a:cxnLst/>
            <a:rect r="r" b="b" t="t" l="l"/>
            <a:pathLst>
              <a:path h="1494034" w="10355805">
                <a:moveTo>
                  <a:pt x="0" y="0"/>
                </a:moveTo>
                <a:lnTo>
                  <a:pt x="10355804" y="0"/>
                </a:lnTo>
                <a:lnTo>
                  <a:pt x="10355804" y="1494034"/>
                </a:lnTo>
                <a:lnTo>
                  <a:pt x="0" y="14940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69" r="-3605" b="-26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48641" y="6206901"/>
            <a:ext cx="10355805" cy="1428941"/>
          </a:xfrm>
          <a:custGeom>
            <a:avLst/>
            <a:gdLst/>
            <a:ahLst/>
            <a:cxnLst/>
            <a:rect r="r" b="b" t="t" l="l"/>
            <a:pathLst>
              <a:path h="1428941" w="10355805">
                <a:moveTo>
                  <a:pt x="0" y="0"/>
                </a:moveTo>
                <a:lnTo>
                  <a:pt x="10355804" y="0"/>
                </a:lnTo>
                <a:lnTo>
                  <a:pt x="10355804" y="1428941"/>
                </a:lnTo>
                <a:lnTo>
                  <a:pt x="0" y="14289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542" r="0" b="-254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8641" y="8153053"/>
            <a:ext cx="10355805" cy="1410978"/>
          </a:xfrm>
          <a:custGeom>
            <a:avLst/>
            <a:gdLst/>
            <a:ahLst/>
            <a:cxnLst/>
            <a:rect r="r" b="b" t="t" l="l"/>
            <a:pathLst>
              <a:path h="1410978" w="10355805">
                <a:moveTo>
                  <a:pt x="0" y="0"/>
                </a:moveTo>
                <a:lnTo>
                  <a:pt x="10355804" y="0"/>
                </a:lnTo>
                <a:lnTo>
                  <a:pt x="10355804" y="1410978"/>
                </a:lnTo>
                <a:lnTo>
                  <a:pt x="0" y="14109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1800965" y="2477373"/>
            <a:ext cx="5737384" cy="8295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99"/>
              </a:lnSpc>
            </a:pPr>
            <a:r>
              <a:rPr lang="en-US" b="true" sz="22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</a:p>
          <a:p>
            <a:pPr algn="ctr" marL="477986" indent="-238993" lvl="1">
              <a:lnSpc>
                <a:spcPts val="3099"/>
              </a:lnSpc>
              <a:buFont typeface="Arial"/>
              <a:buChar char="•"/>
            </a:pPr>
            <a:r>
              <a:rPr lang="en-US" b="true" sz="22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Temperature Variations in the System</a:t>
            </a:r>
          </a:p>
        </p:txBody>
      </p:sp>
      <p:sp>
        <p:nvSpPr>
          <p:cNvPr name="AutoShape 7" id="7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0" id="10"/>
          <p:cNvSpPr txBox="true"/>
          <p:nvPr/>
        </p:nvSpPr>
        <p:spPr>
          <a:xfrm rot="0">
            <a:off x="538129" y="454913"/>
            <a:ext cx="9738049" cy="10995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92"/>
              </a:lnSpc>
              <a:spcBef>
                <a:spcPct val="0"/>
              </a:spcBef>
            </a:pPr>
            <a:r>
              <a:rPr lang="en-US" b="true" sz="3209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Dy</a:t>
            </a: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na</a:t>
            </a: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mic Variations in the</a:t>
            </a: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Performance of </a:t>
            </a: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the</a:t>
            </a: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Hybrid Heat Pump System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800965" y="4704434"/>
            <a:ext cx="5241250" cy="439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77986" indent="-238993" lvl="1">
              <a:lnSpc>
                <a:spcPts val="30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2213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Thermal Energy Stored in the Tank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800965" y="6292998"/>
            <a:ext cx="6243600" cy="8295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7986" indent="-238993" lvl="1">
              <a:lnSpc>
                <a:spcPts val="3099"/>
              </a:lnSpc>
              <a:buFont typeface="Arial"/>
              <a:buChar char="•"/>
            </a:pPr>
            <a:r>
              <a:rPr lang="en-US" b="true" sz="2213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Coefficient of Performance (COP) of the Heat Pump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800965" y="8419475"/>
            <a:ext cx="4845487" cy="439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7986" indent="-238993" lvl="1">
              <a:lnSpc>
                <a:spcPts val="30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2213" strike="noStrike" u="none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Solar Collector Mass Flow Rate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05161" y="1611069"/>
            <a:ext cx="8752996" cy="4698119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8440242" y="2921851"/>
            <a:ext cx="326670" cy="235725"/>
            <a:chOff x="0" y="0"/>
            <a:chExt cx="200078" cy="14437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82AB53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8440242" y="3417287"/>
            <a:ext cx="326670" cy="235725"/>
            <a:chOff x="0" y="0"/>
            <a:chExt cx="200078" cy="14437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F1D225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534257" y="4536661"/>
            <a:ext cx="11026702" cy="5597973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561427" y="5958466"/>
            <a:ext cx="3395194" cy="3771239"/>
          </a:xfrm>
          <a:prstGeom prst="rect">
            <a:avLst/>
          </a:prstGeom>
        </p:spPr>
      </p:pic>
      <p:sp>
        <p:nvSpPr>
          <p:cNvPr name="Freeform 14" id="14"/>
          <p:cNvSpPr/>
          <p:nvPr/>
        </p:nvSpPr>
        <p:spPr>
          <a:xfrm flipH="false" flipV="false" rot="0">
            <a:off x="11770409" y="472308"/>
            <a:ext cx="5231730" cy="3487820"/>
          </a:xfrm>
          <a:custGeom>
            <a:avLst/>
            <a:gdLst/>
            <a:ahLst/>
            <a:cxnLst/>
            <a:rect r="r" b="b" t="t" l="l"/>
            <a:pathLst>
              <a:path h="3487820" w="5231730">
                <a:moveTo>
                  <a:pt x="0" y="0"/>
                </a:moveTo>
                <a:lnTo>
                  <a:pt x="5231730" y="0"/>
                </a:lnTo>
                <a:lnTo>
                  <a:pt x="5231730" y="3487820"/>
                </a:lnTo>
                <a:lnTo>
                  <a:pt x="0" y="34878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3883799" y="1907415"/>
            <a:ext cx="6043256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80"/>
              </a:lnSpc>
              <a:spcBef>
                <a:spcPct val="0"/>
              </a:spcBef>
            </a:pPr>
            <a:r>
              <a:rPr lang="en-US" sz="1700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Seasonal Contribution of Each Source (Hybrid Heat Pump)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60854" y="274428"/>
            <a:ext cx="10876179" cy="16615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92"/>
              </a:lnSpc>
              <a:spcBef>
                <a:spcPct val="0"/>
              </a:spcBef>
            </a:pPr>
            <a:r>
              <a:rPr lang="en-US" b="true" sz="3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Distribution of Source Dependency in the Hybrid Heat Pump System: Monthly, Seasonal, and Annual Analysis.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081237" y="3316710"/>
            <a:ext cx="395526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20"/>
              </a:lnSpc>
              <a:spcBef>
                <a:spcPct val="0"/>
              </a:spcBef>
            </a:pPr>
            <a:r>
              <a:rPr lang="en-US" sz="2300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Air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862641" y="2819712"/>
            <a:ext cx="832717" cy="392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19"/>
              </a:lnSpc>
              <a:spcBef>
                <a:spcPct val="0"/>
              </a:spcBef>
            </a:pPr>
            <a:r>
              <a:rPr lang="en-US" sz="2299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Water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265073" y="9568910"/>
            <a:ext cx="5978486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80"/>
              </a:lnSpc>
              <a:spcBef>
                <a:spcPct val="0"/>
              </a:spcBef>
            </a:pPr>
            <a:r>
              <a:rPr lang="en-US" sz="1700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Monthly Contribution of Each Source (Hybrid Heat Pump)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60854" y="9463060"/>
            <a:ext cx="5836801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80"/>
              </a:lnSpc>
              <a:spcBef>
                <a:spcPct val="0"/>
              </a:spcBef>
            </a:pPr>
            <a:r>
              <a:rPr lang="en-US" sz="1700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Annual Contribution of Each Source (Hybrid Heat Pump)</a:t>
            </a:r>
          </a:p>
        </p:txBody>
      </p:sp>
      <p:sp>
        <p:nvSpPr>
          <p:cNvPr name="TextBox 21" id="21"/>
          <p:cNvSpPr txBox="true"/>
          <p:nvPr/>
        </p:nvSpPr>
        <p:spPr>
          <a:xfrm rot="-5400000">
            <a:off x="7105082" y="7699298"/>
            <a:ext cx="2246352" cy="370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79"/>
              </a:lnSpc>
              <a:spcBef>
                <a:spcPct val="0"/>
              </a:spcBef>
            </a:pPr>
            <a:r>
              <a:rPr lang="en-US" b="true" sz="19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Contribution (%)</a:t>
            </a:r>
          </a:p>
        </p:txBody>
      </p:sp>
      <p:sp>
        <p:nvSpPr>
          <p:cNvPr name="TextBox 22" id="22"/>
          <p:cNvSpPr txBox="true"/>
          <p:nvPr/>
        </p:nvSpPr>
        <p:spPr>
          <a:xfrm rot="-5400000">
            <a:off x="529178" y="7658842"/>
            <a:ext cx="2246352" cy="370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79"/>
              </a:lnSpc>
              <a:spcBef>
                <a:spcPct val="0"/>
              </a:spcBef>
            </a:pPr>
            <a:r>
              <a:rPr lang="en-US" b="true" sz="19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Contribution (%)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883799" y="5809539"/>
            <a:ext cx="2246352" cy="3869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19"/>
              </a:lnSpc>
              <a:spcBef>
                <a:spcPct val="0"/>
              </a:spcBef>
            </a:pPr>
            <a:r>
              <a:rPr lang="en-US" b="true" sz="20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Contribution (%)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513022" y="1436266"/>
            <a:ext cx="9925759" cy="5039053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10335477" y="2395626"/>
            <a:ext cx="326670" cy="235725"/>
            <a:chOff x="0" y="0"/>
            <a:chExt cx="200078" cy="14437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C4AA97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0335477" y="2891062"/>
            <a:ext cx="326670" cy="235725"/>
            <a:chOff x="0" y="0"/>
            <a:chExt cx="200078" cy="14437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5F88AB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6850453" y="5191303"/>
            <a:ext cx="10242758" cy="5199985"/>
          </a:xfrm>
          <a:prstGeom prst="rect">
            <a:avLst/>
          </a:prstGeom>
        </p:spPr>
      </p:pic>
      <p:grpSp>
        <p:nvGrpSpPr>
          <p:cNvPr name="Group 10" id="10"/>
          <p:cNvGrpSpPr/>
          <p:nvPr/>
        </p:nvGrpSpPr>
        <p:grpSpPr>
          <a:xfrm rot="0">
            <a:off x="16497828" y="9171364"/>
            <a:ext cx="326670" cy="235725"/>
            <a:chOff x="0" y="0"/>
            <a:chExt cx="200078" cy="14437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F1D225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6497828" y="9666800"/>
            <a:ext cx="326670" cy="235725"/>
            <a:chOff x="0" y="0"/>
            <a:chExt cx="200078" cy="14437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F49F2D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6" id="16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9" id="19"/>
          <p:cNvSpPr/>
          <p:nvPr/>
        </p:nvSpPr>
        <p:spPr>
          <a:xfrm flipH="false" flipV="false" rot="0">
            <a:off x="918347" y="6387686"/>
            <a:ext cx="4916769" cy="2919332"/>
          </a:xfrm>
          <a:custGeom>
            <a:avLst/>
            <a:gdLst/>
            <a:ahLst/>
            <a:cxnLst/>
            <a:rect r="r" b="b" t="t" l="l"/>
            <a:pathLst>
              <a:path h="2919332" w="4916769">
                <a:moveTo>
                  <a:pt x="0" y="0"/>
                </a:moveTo>
                <a:lnTo>
                  <a:pt x="4916769" y="0"/>
                </a:lnTo>
                <a:lnTo>
                  <a:pt x="4916769" y="2919331"/>
                </a:lnTo>
                <a:lnTo>
                  <a:pt x="0" y="29193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937337" y="2295048"/>
            <a:ext cx="1562695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20"/>
              </a:lnSpc>
              <a:spcBef>
                <a:spcPct val="0"/>
              </a:spcBef>
            </a:pPr>
            <a:r>
              <a:rPr lang="en-US" sz="23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Heat pump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989574" y="2788922"/>
            <a:ext cx="729111" cy="392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Solar</a:t>
            </a:r>
          </a:p>
        </p:txBody>
      </p:sp>
      <p:sp>
        <p:nvSpPr>
          <p:cNvPr name="TextBox 22" id="22"/>
          <p:cNvSpPr txBox="true"/>
          <p:nvPr/>
        </p:nvSpPr>
        <p:spPr>
          <a:xfrm rot="-5400000">
            <a:off x="176086" y="3580252"/>
            <a:ext cx="1854603" cy="320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12"/>
              </a:lnSpc>
              <a:spcBef>
                <a:spcPct val="0"/>
              </a:spcBef>
            </a:pPr>
            <a:r>
              <a:rPr lang="en-US" b="true" sz="158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Contribution (%)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787967" y="1848900"/>
            <a:ext cx="5605488" cy="284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80"/>
              </a:lnSpc>
              <a:spcBef>
                <a:spcPct val="0"/>
              </a:spcBef>
            </a:pPr>
            <a:r>
              <a:rPr lang="en-US" sz="1700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Heat Pump: Source Contribution (Solar vs Heat Pump)</a:t>
            </a:r>
          </a:p>
        </p:txBody>
      </p:sp>
      <p:sp>
        <p:nvSpPr>
          <p:cNvPr name="TextBox 24" id="24"/>
          <p:cNvSpPr txBox="true"/>
          <p:nvPr/>
        </p:nvSpPr>
        <p:spPr>
          <a:xfrm rot="-5400000">
            <a:off x="6403446" y="7620938"/>
            <a:ext cx="2086648" cy="340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89"/>
              </a:lnSpc>
              <a:spcBef>
                <a:spcPct val="0"/>
              </a:spcBef>
            </a:pPr>
            <a:r>
              <a:rPr lang="en-US" b="true" sz="1777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Contribution (%)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7021046" y="9088577"/>
            <a:ext cx="362307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20"/>
              </a:lnSpc>
              <a:spcBef>
                <a:spcPct val="0"/>
              </a:spcBef>
            </a:pPr>
            <a:r>
              <a:rPr lang="en-US" sz="2300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air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7021046" y="9574898"/>
            <a:ext cx="794978" cy="392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water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8875480" y="9756800"/>
            <a:ext cx="6192704" cy="3176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39"/>
              </a:lnSpc>
              <a:spcBef>
                <a:spcPct val="0"/>
              </a:spcBef>
            </a:pPr>
            <a:r>
              <a:rPr lang="en-US" sz="1885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Hybrid Heat Pump: Source Contribution (Water vs Air)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396451" y="341111"/>
            <a:ext cx="9695583" cy="13485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72"/>
              </a:lnSpc>
              <a:spcBef>
                <a:spcPct val="0"/>
              </a:spcBef>
            </a:pPr>
            <a:r>
              <a:rPr lang="en-US" b="true" sz="39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Heat Pump vs. Hybrid Heat Pump: A Comparison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396451" y="9417469"/>
            <a:ext cx="6037079" cy="6569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39"/>
              </a:lnSpc>
              <a:spcBef>
                <a:spcPct val="0"/>
              </a:spcBef>
            </a:pPr>
            <a:r>
              <a:rPr lang="en-US" sz="1885" strike="noStrike" u="none">
                <a:solidFill>
                  <a:srgbClr val="203A64"/>
                </a:solidFill>
                <a:latin typeface="Canva Sans"/>
                <a:ea typeface="Canva Sans"/>
                <a:cs typeface="Canva Sans"/>
                <a:sym typeface="Canva Sans"/>
              </a:rPr>
              <a:t>Annual Performance Comparison between Heat Pump System and Hybrid Heat Pump System.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2784695" y="2911328"/>
            <a:ext cx="10350032" cy="4401311"/>
            <a:chOff x="0" y="0"/>
            <a:chExt cx="3833345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027091" y="2810424"/>
            <a:ext cx="12566261" cy="6419094"/>
          </a:xfrm>
          <a:custGeom>
            <a:avLst/>
            <a:gdLst/>
            <a:ahLst/>
            <a:cxnLst/>
            <a:rect r="r" b="b" t="t" l="l"/>
            <a:pathLst>
              <a:path h="6419094" w="12566261">
                <a:moveTo>
                  <a:pt x="0" y="0"/>
                </a:moveTo>
                <a:lnTo>
                  <a:pt x="12566261" y="0"/>
                </a:lnTo>
                <a:lnTo>
                  <a:pt x="12566261" y="6419095"/>
                </a:lnTo>
                <a:lnTo>
                  <a:pt x="0" y="64190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57" t="-21796" r="-7907" b="-10847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2469" y="512640"/>
            <a:ext cx="11342167" cy="23168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172"/>
              </a:lnSpc>
              <a:spcBef>
                <a:spcPct val="0"/>
              </a:spcBef>
            </a:pPr>
            <a:r>
              <a:rPr lang="en-US" b="true" sz="44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Smart control system for efficient heating using solar energy and heat pump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653578" y="1960198"/>
            <a:ext cx="8297152" cy="446293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-31818" y="3199748"/>
            <a:ext cx="10282792" cy="6844892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1615361" y="9651513"/>
            <a:ext cx="356832" cy="356832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69234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3931226" y="9659976"/>
            <a:ext cx="356832" cy="356832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B272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5943107" y="9659976"/>
            <a:ext cx="356832" cy="356832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0439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13" id="13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6" id="16"/>
          <p:cNvSpPr txBox="true"/>
          <p:nvPr/>
        </p:nvSpPr>
        <p:spPr>
          <a:xfrm rot="0">
            <a:off x="11770605" y="5907137"/>
            <a:ext cx="5306055" cy="395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35"/>
              </a:lnSpc>
              <a:spcBef>
                <a:spcPct val="0"/>
              </a:spcBef>
            </a:pPr>
            <a:r>
              <a:rPr lang="en-US" sz="2025" strike="noStrike" u="none">
                <a:solidFill>
                  <a:srgbClr val="004369"/>
                </a:solidFill>
                <a:latin typeface="Agrandir"/>
                <a:ea typeface="Agrandir"/>
                <a:cs typeface="Agrandir"/>
                <a:sym typeface="Agrandir"/>
              </a:rPr>
              <a:t>Cumulative Savings summary by RETScreen.</a:t>
            </a:r>
          </a:p>
        </p:txBody>
      </p:sp>
      <p:sp>
        <p:nvSpPr>
          <p:cNvPr name="TextBox 17" id="17"/>
          <p:cNvSpPr txBox="true"/>
          <p:nvPr/>
        </p:nvSpPr>
        <p:spPr>
          <a:xfrm rot="-5400000">
            <a:off x="8756272" y="3719668"/>
            <a:ext cx="2423522" cy="287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74"/>
              </a:lnSpc>
              <a:spcBef>
                <a:spcPct val="0"/>
              </a:spcBef>
            </a:pPr>
            <a:r>
              <a:rPr lang="en-US" sz="1482">
                <a:solidFill>
                  <a:srgbClr val="004369"/>
                </a:solidFill>
                <a:latin typeface="Agrandir"/>
                <a:ea typeface="Agrandir"/>
                <a:cs typeface="Agrandir"/>
                <a:sym typeface="Agrandir"/>
              </a:rPr>
              <a:t> Savings </a:t>
            </a:r>
            <a:r>
              <a:rPr lang="en-US" sz="1482">
                <a:solidFill>
                  <a:srgbClr val="004369"/>
                </a:solidFill>
                <a:latin typeface="Agrandir"/>
                <a:ea typeface="Agrandir"/>
                <a:cs typeface="Agrandir"/>
                <a:sym typeface="Agrandir"/>
              </a:rPr>
              <a:t>Cumulative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422855" y="9632463"/>
            <a:ext cx="1520252" cy="392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75"/>
              </a:lnSpc>
            </a:pPr>
            <a:r>
              <a:rPr lang="en-US" sz="2479" b="true">
                <a:solidFill>
                  <a:srgbClr val="10439F"/>
                </a:solidFill>
                <a:latin typeface="Poppins Bold"/>
                <a:ea typeface="Poppins Bold"/>
                <a:cs typeface="Poppins Bold"/>
                <a:sym typeface="Poppins Bold"/>
              </a:rPr>
              <a:t>Actual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102375" y="9632463"/>
            <a:ext cx="1698668" cy="392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75"/>
              </a:lnSpc>
            </a:pPr>
            <a:r>
              <a:rPr lang="en-US" sz="2479" b="true">
                <a:solidFill>
                  <a:srgbClr val="10439F"/>
                </a:solidFill>
                <a:latin typeface="Poppins Bold"/>
                <a:ea typeface="Poppins Bold"/>
                <a:cs typeface="Poppins Bold"/>
                <a:sym typeface="Poppins Bold"/>
              </a:rPr>
              <a:t>Predicted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434736" y="9632463"/>
            <a:ext cx="1373445" cy="392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75"/>
              </a:lnSpc>
            </a:pPr>
            <a:r>
              <a:rPr lang="en-US" sz="2479" b="true">
                <a:solidFill>
                  <a:srgbClr val="10439F"/>
                </a:solidFill>
                <a:latin typeface="Poppins Bold"/>
                <a:ea typeface="Poppins Bold"/>
                <a:cs typeface="Poppins Bold"/>
                <a:sym typeface="Poppins Bold"/>
              </a:rPr>
              <a:t>Savings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303989" y="3323516"/>
            <a:ext cx="6350860" cy="7331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8"/>
              </a:lnSpc>
              <a:spcBef>
                <a:spcPct val="0"/>
              </a:spcBef>
            </a:pPr>
            <a:r>
              <a:rPr lang="en-US" sz="1977" strike="noStrike" u="none">
                <a:solidFill>
                  <a:srgbClr val="004369"/>
                </a:solidFill>
                <a:latin typeface="Agrandir"/>
                <a:ea typeface="Agrandir"/>
                <a:cs typeface="Agrandir"/>
                <a:sym typeface="Agrandir"/>
              </a:rPr>
              <a:t>Total GHG emissions predicted, actual and savings by RETScreen software.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27747" y="331586"/>
            <a:ext cx="8866326" cy="25613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872"/>
              </a:lnSpc>
              <a:spcBef>
                <a:spcPct val="0"/>
              </a:spcBef>
            </a:pPr>
            <a:r>
              <a:rPr lang="en-US" b="true" sz="49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RETScreen Overview: GHG Emissions and Cumulative Savings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130805" y="3312858"/>
            <a:ext cx="13314444" cy="692828"/>
            <a:chOff x="0" y="0"/>
            <a:chExt cx="5424434" cy="2822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24434" cy="282265"/>
            </a:xfrm>
            <a:custGeom>
              <a:avLst/>
              <a:gdLst/>
              <a:ahLst/>
              <a:cxnLst/>
              <a:rect r="r" b="b" t="t" l="l"/>
              <a:pathLst>
                <a:path h="282265" w="5424434">
                  <a:moveTo>
                    <a:pt x="0" y="0"/>
                  </a:moveTo>
                  <a:lnTo>
                    <a:pt x="5424434" y="0"/>
                  </a:lnTo>
                  <a:lnTo>
                    <a:pt x="5424434" y="282265"/>
                  </a:lnTo>
                  <a:lnTo>
                    <a:pt x="0" y="282265"/>
                  </a:lnTo>
                  <a:close/>
                </a:path>
              </a:pathLst>
            </a:custGeom>
            <a:solidFill>
              <a:srgbClr val="B6BEC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19050"/>
              <a:ext cx="5424434" cy="263215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 marL="0" indent="0" lvl="0">
                <a:lnSpc>
                  <a:spcPts val="2268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130805" y="4111719"/>
            <a:ext cx="13314444" cy="601914"/>
            <a:chOff x="0" y="0"/>
            <a:chExt cx="5424434" cy="24522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424434" cy="245226"/>
            </a:xfrm>
            <a:custGeom>
              <a:avLst/>
              <a:gdLst/>
              <a:ahLst/>
              <a:cxnLst/>
              <a:rect r="r" b="b" t="t" l="l"/>
              <a:pathLst>
                <a:path h="245226" w="5424434">
                  <a:moveTo>
                    <a:pt x="0" y="0"/>
                  </a:moveTo>
                  <a:lnTo>
                    <a:pt x="5424434" y="0"/>
                  </a:lnTo>
                  <a:lnTo>
                    <a:pt x="5424434" y="245226"/>
                  </a:lnTo>
                  <a:lnTo>
                    <a:pt x="0" y="245226"/>
                  </a:lnTo>
                  <a:close/>
                </a:path>
              </a:pathLst>
            </a:custGeom>
            <a:solidFill>
              <a:srgbClr val="CDCCC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5424434" cy="273801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l" marL="0" indent="0" lvl="0">
                <a:lnSpc>
                  <a:spcPts val="2784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184775" y="3926563"/>
            <a:ext cx="13314444" cy="692828"/>
            <a:chOff x="0" y="0"/>
            <a:chExt cx="5424434" cy="2822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424434" cy="282265"/>
            </a:xfrm>
            <a:custGeom>
              <a:avLst/>
              <a:gdLst/>
              <a:ahLst/>
              <a:cxnLst/>
              <a:rect r="r" b="b" t="t" l="l"/>
              <a:pathLst>
                <a:path h="282265" w="5424434">
                  <a:moveTo>
                    <a:pt x="0" y="0"/>
                  </a:moveTo>
                  <a:lnTo>
                    <a:pt x="5424434" y="0"/>
                  </a:lnTo>
                  <a:lnTo>
                    <a:pt x="5424434" y="282265"/>
                  </a:lnTo>
                  <a:lnTo>
                    <a:pt x="0" y="282265"/>
                  </a:lnTo>
                  <a:close/>
                </a:path>
              </a:pathLst>
            </a:custGeom>
            <a:solidFill>
              <a:srgbClr val="B6BEC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19050"/>
              <a:ext cx="5424434" cy="263215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 marL="0" indent="0" lvl="0">
                <a:lnSpc>
                  <a:spcPts val="2268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130805" y="5634394"/>
            <a:ext cx="13314444" cy="601914"/>
            <a:chOff x="0" y="0"/>
            <a:chExt cx="5424434" cy="24522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424434" cy="245226"/>
            </a:xfrm>
            <a:custGeom>
              <a:avLst/>
              <a:gdLst/>
              <a:ahLst/>
              <a:cxnLst/>
              <a:rect r="r" b="b" t="t" l="l"/>
              <a:pathLst>
                <a:path h="245226" w="5424434">
                  <a:moveTo>
                    <a:pt x="0" y="0"/>
                  </a:moveTo>
                  <a:lnTo>
                    <a:pt x="5424434" y="0"/>
                  </a:lnTo>
                  <a:lnTo>
                    <a:pt x="5424434" y="245226"/>
                  </a:lnTo>
                  <a:lnTo>
                    <a:pt x="0" y="245226"/>
                  </a:lnTo>
                  <a:close/>
                </a:path>
              </a:pathLst>
            </a:custGeom>
            <a:solidFill>
              <a:srgbClr val="CDCCCE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5424434" cy="273801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l" marL="0" indent="0" lvl="0">
                <a:lnSpc>
                  <a:spcPts val="2784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130805" y="6361942"/>
            <a:ext cx="13309812" cy="698218"/>
            <a:chOff x="0" y="0"/>
            <a:chExt cx="5380685" cy="28226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5380686" cy="282265"/>
            </a:xfrm>
            <a:custGeom>
              <a:avLst/>
              <a:gdLst/>
              <a:ahLst/>
              <a:cxnLst/>
              <a:rect r="r" b="b" t="t" l="l"/>
              <a:pathLst>
                <a:path h="282265" w="5380686">
                  <a:moveTo>
                    <a:pt x="0" y="0"/>
                  </a:moveTo>
                  <a:lnTo>
                    <a:pt x="5380686" y="0"/>
                  </a:lnTo>
                  <a:lnTo>
                    <a:pt x="5380686" y="282265"/>
                  </a:lnTo>
                  <a:lnTo>
                    <a:pt x="0" y="282265"/>
                  </a:lnTo>
                  <a:close/>
                </a:path>
              </a:pathLst>
            </a:custGeom>
            <a:solidFill>
              <a:srgbClr val="B6BECD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19050"/>
              <a:ext cx="5380685" cy="263215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 marL="0" indent="0" lvl="0">
                <a:lnSpc>
                  <a:spcPts val="2268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2130805" y="7167018"/>
            <a:ext cx="13309812" cy="606597"/>
            <a:chOff x="0" y="0"/>
            <a:chExt cx="5380685" cy="245226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5380686" cy="245226"/>
            </a:xfrm>
            <a:custGeom>
              <a:avLst/>
              <a:gdLst/>
              <a:ahLst/>
              <a:cxnLst/>
              <a:rect r="r" b="b" t="t" l="l"/>
              <a:pathLst>
                <a:path h="245226" w="5380686">
                  <a:moveTo>
                    <a:pt x="0" y="0"/>
                  </a:moveTo>
                  <a:lnTo>
                    <a:pt x="5380686" y="0"/>
                  </a:lnTo>
                  <a:lnTo>
                    <a:pt x="5380686" y="245226"/>
                  </a:lnTo>
                  <a:lnTo>
                    <a:pt x="0" y="245226"/>
                  </a:lnTo>
                  <a:close/>
                </a:path>
              </a:pathLst>
            </a:custGeom>
            <a:solidFill>
              <a:srgbClr val="CDCCCE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28575"/>
              <a:ext cx="5380685" cy="273801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l" marL="0" indent="0" lvl="0">
                <a:lnSpc>
                  <a:spcPts val="2784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2130805" y="7843205"/>
            <a:ext cx="13309812" cy="698218"/>
            <a:chOff x="0" y="0"/>
            <a:chExt cx="5380685" cy="28226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5380686" cy="282265"/>
            </a:xfrm>
            <a:custGeom>
              <a:avLst/>
              <a:gdLst/>
              <a:ahLst/>
              <a:cxnLst/>
              <a:rect r="r" b="b" t="t" l="l"/>
              <a:pathLst>
                <a:path h="282265" w="5380686">
                  <a:moveTo>
                    <a:pt x="0" y="0"/>
                  </a:moveTo>
                  <a:lnTo>
                    <a:pt x="5380686" y="0"/>
                  </a:lnTo>
                  <a:lnTo>
                    <a:pt x="5380686" y="282265"/>
                  </a:lnTo>
                  <a:lnTo>
                    <a:pt x="0" y="282265"/>
                  </a:lnTo>
                  <a:close/>
                </a:path>
              </a:pathLst>
            </a:custGeom>
            <a:solidFill>
              <a:srgbClr val="B6BEC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19050"/>
              <a:ext cx="5380685" cy="263215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 marL="0" indent="0" lvl="0">
                <a:lnSpc>
                  <a:spcPts val="2268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2130805" y="8651703"/>
            <a:ext cx="13309812" cy="606597"/>
            <a:chOff x="0" y="0"/>
            <a:chExt cx="5380685" cy="245226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5380686" cy="245226"/>
            </a:xfrm>
            <a:custGeom>
              <a:avLst/>
              <a:gdLst/>
              <a:ahLst/>
              <a:cxnLst/>
              <a:rect r="r" b="b" t="t" l="l"/>
              <a:pathLst>
                <a:path h="245226" w="5380686">
                  <a:moveTo>
                    <a:pt x="0" y="0"/>
                  </a:moveTo>
                  <a:lnTo>
                    <a:pt x="5380686" y="0"/>
                  </a:lnTo>
                  <a:lnTo>
                    <a:pt x="5380686" y="245226"/>
                  </a:lnTo>
                  <a:lnTo>
                    <a:pt x="0" y="245226"/>
                  </a:lnTo>
                  <a:close/>
                </a:path>
              </a:pathLst>
            </a:custGeom>
            <a:solidFill>
              <a:srgbClr val="CDCCCE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28575"/>
              <a:ext cx="5380685" cy="273801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l" marL="0" indent="0" lvl="0">
                <a:lnSpc>
                  <a:spcPts val="2784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2130805" y="2418404"/>
            <a:ext cx="1774419" cy="611506"/>
            <a:chOff x="0" y="0"/>
            <a:chExt cx="752191" cy="25922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FAECED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4073069" y="2418404"/>
            <a:ext cx="1774419" cy="611506"/>
            <a:chOff x="0" y="0"/>
            <a:chExt cx="752191" cy="259222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E2C8E2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6013928" y="2418404"/>
            <a:ext cx="1774419" cy="611506"/>
            <a:chOff x="0" y="0"/>
            <a:chExt cx="752191" cy="259222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DAB3DB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7954788" y="2418404"/>
            <a:ext cx="1774419" cy="611506"/>
            <a:chOff x="0" y="0"/>
            <a:chExt cx="752191" cy="259222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AC97F2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9897052" y="2418404"/>
            <a:ext cx="1774419" cy="611506"/>
            <a:chOff x="0" y="0"/>
            <a:chExt cx="752191" cy="259222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BBD0FE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11837911" y="2418404"/>
            <a:ext cx="1774419" cy="611506"/>
            <a:chOff x="0" y="0"/>
            <a:chExt cx="752191" cy="259222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BBE2E6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13666199" y="2418404"/>
            <a:ext cx="1774419" cy="611506"/>
            <a:chOff x="0" y="0"/>
            <a:chExt cx="752191" cy="259222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52191" cy="259222"/>
            </a:xfrm>
            <a:custGeom>
              <a:avLst/>
              <a:gdLst/>
              <a:ahLst/>
              <a:cxnLst/>
              <a:rect r="r" b="b" t="t" l="l"/>
              <a:pathLst>
                <a:path h="259222" w="752191">
                  <a:moveTo>
                    <a:pt x="78535" y="0"/>
                  </a:moveTo>
                  <a:lnTo>
                    <a:pt x="673655" y="0"/>
                  </a:lnTo>
                  <a:cubicBezTo>
                    <a:pt x="694484" y="0"/>
                    <a:pt x="714460" y="8274"/>
                    <a:pt x="729188" y="23002"/>
                  </a:cubicBezTo>
                  <a:cubicBezTo>
                    <a:pt x="743916" y="37731"/>
                    <a:pt x="752191" y="57706"/>
                    <a:pt x="752191" y="78535"/>
                  </a:cubicBezTo>
                  <a:lnTo>
                    <a:pt x="752191" y="180687"/>
                  </a:lnTo>
                  <a:cubicBezTo>
                    <a:pt x="752191" y="201516"/>
                    <a:pt x="743916" y="221492"/>
                    <a:pt x="729188" y="236220"/>
                  </a:cubicBezTo>
                  <a:cubicBezTo>
                    <a:pt x="714460" y="250948"/>
                    <a:pt x="694484" y="259222"/>
                    <a:pt x="673655" y="259222"/>
                  </a:cubicBezTo>
                  <a:lnTo>
                    <a:pt x="78535" y="259222"/>
                  </a:lnTo>
                  <a:cubicBezTo>
                    <a:pt x="57706" y="259222"/>
                    <a:pt x="37731" y="250948"/>
                    <a:pt x="23002" y="236220"/>
                  </a:cubicBezTo>
                  <a:cubicBezTo>
                    <a:pt x="8274" y="221492"/>
                    <a:pt x="0" y="201516"/>
                    <a:pt x="0" y="180687"/>
                  </a:cubicBezTo>
                  <a:lnTo>
                    <a:pt x="0" y="78535"/>
                  </a:lnTo>
                  <a:cubicBezTo>
                    <a:pt x="0" y="57706"/>
                    <a:pt x="8274" y="37731"/>
                    <a:pt x="23002" y="23002"/>
                  </a:cubicBezTo>
                  <a:cubicBezTo>
                    <a:pt x="37731" y="8274"/>
                    <a:pt x="57706" y="0"/>
                    <a:pt x="78535" y="0"/>
                  </a:cubicBezTo>
                  <a:close/>
                </a:path>
              </a:pathLst>
            </a:custGeom>
            <a:solidFill>
              <a:srgbClr val="C2F1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6" id="46"/>
            <p:cNvSpPr txBox="true"/>
            <p:nvPr/>
          </p:nvSpPr>
          <p:spPr>
            <a:xfrm>
              <a:off x="0" y="-28575"/>
              <a:ext cx="752191" cy="2877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47" id="47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8" id="48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9" id="49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0" id="50"/>
          <p:cNvSpPr txBox="true"/>
          <p:nvPr/>
        </p:nvSpPr>
        <p:spPr>
          <a:xfrm rot="0">
            <a:off x="4491745" y="3473462"/>
            <a:ext cx="1522183" cy="2859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10"/>
              </a:lnSpc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38400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2334581" y="4230013"/>
            <a:ext cx="1482394" cy="299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42"/>
              </a:lnSpc>
              <a:spcBef>
                <a:spcPct val="0"/>
              </a:spcBef>
            </a:pPr>
            <a:r>
              <a:rPr lang="en-US" b="true" sz="1782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Instal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l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a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ti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on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2321564" y="3482987"/>
            <a:ext cx="1482394" cy="299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42"/>
              </a:lnSpc>
            </a:pPr>
            <a:r>
              <a:rPr lang="en-US" sz="1782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Equipment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4491745" y="4227371"/>
            <a:ext cx="1522183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6439310" y="349805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89.4857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8450843" y="4237048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4491745" y="5785810"/>
            <a:ext cx="1522183" cy="2859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10"/>
              </a:lnSpc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2323048" y="5754555"/>
            <a:ext cx="1482394" cy="299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42"/>
              </a:lnSpc>
              <a:spcBef>
                <a:spcPct val="0"/>
              </a:spcBef>
            </a:pPr>
            <a:r>
              <a:rPr lang="en-US" b="true" sz="1782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Insu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l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a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ti</a:t>
            </a:r>
            <a:r>
              <a:rPr lang="en-US" b="true" sz="178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on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2321564" y="4952814"/>
            <a:ext cx="1751506" cy="299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42"/>
              </a:lnSpc>
            </a:pPr>
            <a:r>
              <a:rPr lang="en-US" sz="1782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Control System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4491745" y="4927152"/>
            <a:ext cx="1522183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3000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8450843" y="492715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3000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8450843" y="5774131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4491745" y="6507894"/>
            <a:ext cx="1534026" cy="287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28"/>
              </a:lnSpc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63" id="63"/>
          <p:cNvSpPr txBox="true"/>
          <p:nvPr/>
        </p:nvSpPr>
        <p:spPr>
          <a:xfrm rot="0">
            <a:off x="2266274" y="7312237"/>
            <a:ext cx="1974009" cy="299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59"/>
              </a:lnSpc>
              <a:spcBef>
                <a:spcPct val="0"/>
              </a:spcBef>
            </a:pPr>
            <a:r>
              <a:rPr lang="en-US" b="true" sz="1795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Th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er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m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a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l S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orag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</a:t>
            </a:r>
          </a:p>
        </p:txBody>
      </p:sp>
      <p:sp>
        <p:nvSpPr>
          <p:cNvPr name="TextBox 64" id="64"/>
          <p:cNvSpPr txBox="true"/>
          <p:nvPr/>
        </p:nvSpPr>
        <p:spPr>
          <a:xfrm rot="0">
            <a:off x="2323048" y="6534804"/>
            <a:ext cx="1493927" cy="299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59"/>
              </a:lnSpc>
            </a:pPr>
            <a:r>
              <a:rPr lang="en-US" sz="1795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Cover</a:t>
            </a:r>
          </a:p>
        </p:txBody>
      </p:sp>
      <p:sp>
        <p:nvSpPr>
          <p:cNvPr name="TextBox 65" id="65"/>
          <p:cNvSpPr txBox="true"/>
          <p:nvPr/>
        </p:nvSpPr>
        <p:spPr>
          <a:xfrm rot="0">
            <a:off x="4491745" y="7302712"/>
            <a:ext cx="1534026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</a:t>
            </a:r>
          </a:p>
        </p:txBody>
      </p:sp>
      <p:sp>
        <p:nvSpPr>
          <p:cNvPr name="TextBox 66" id="66"/>
          <p:cNvSpPr txBox="true"/>
          <p:nvPr/>
        </p:nvSpPr>
        <p:spPr>
          <a:xfrm rot="0">
            <a:off x="8437071" y="6507894"/>
            <a:ext cx="1784005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67" id="67"/>
          <p:cNvSpPr txBox="true"/>
          <p:nvPr/>
        </p:nvSpPr>
        <p:spPr>
          <a:xfrm rot="0">
            <a:off x="8450843" y="7285974"/>
            <a:ext cx="1784005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</a:t>
            </a:r>
          </a:p>
        </p:txBody>
      </p:sp>
      <p:sp>
        <p:nvSpPr>
          <p:cNvPr name="TextBox 68" id="68"/>
          <p:cNvSpPr txBox="true"/>
          <p:nvPr/>
        </p:nvSpPr>
        <p:spPr>
          <a:xfrm rot="0">
            <a:off x="4491745" y="8006542"/>
            <a:ext cx="1534026" cy="287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28"/>
              </a:lnSpc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66000</a:t>
            </a:r>
          </a:p>
        </p:txBody>
      </p:sp>
      <p:sp>
        <p:nvSpPr>
          <p:cNvPr name="TextBox 69" id="69"/>
          <p:cNvSpPr txBox="true"/>
          <p:nvPr/>
        </p:nvSpPr>
        <p:spPr>
          <a:xfrm rot="0">
            <a:off x="2130805" y="8631883"/>
            <a:ext cx="2109478" cy="60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59"/>
              </a:lnSpc>
              <a:spcBef>
                <a:spcPct val="0"/>
              </a:spcBef>
            </a:pPr>
            <a:r>
              <a:rPr lang="en-US" b="true" sz="1795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Op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ra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ti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ng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 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Cos</a:t>
            </a: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</a:t>
            </a:r>
          </a:p>
          <a:p>
            <a:pPr algn="l" marL="0" indent="0" lvl="0">
              <a:lnSpc>
                <a:spcPts val="2459"/>
              </a:lnSpc>
              <a:spcBef>
                <a:spcPct val="0"/>
              </a:spcBef>
            </a:pPr>
            <a:r>
              <a:rPr lang="en-US" b="true" sz="1795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+Maintenance(USD)</a:t>
            </a:r>
          </a:p>
        </p:txBody>
      </p:sp>
      <p:sp>
        <p:nvSpPr>
          <p:cNvPr name="TextBox 70" id="70"/>
          <p:cNvSpPr txBox="true"/>
          <p:nvPr/>
        </p:nvSpPr>
        <p:spPr>
          <a:xfrm rot="0">
            <a:off x="2323048" y="8016067"/>
            <a:ext cx="1493927" cy="299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59"/>
              </a:lnSpc>
            </a:pPr>
            <a:r>
              <a:rPr lang="en-US" sz="1795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Total</a:t>
            </a:r>
          </a:p>
        </p:txBody>
      </p:sp>
      <p:sp>
        <p:nvSpPr>
          <p:cNvPr name="TextBox 71" id="71"/>
          <p:cNvSpPr txBox="true"/>
          <p:nvPr/>
        </p:nvSpPr>
        <p:spPr>
          <a:xfrm rot="0">
            <a:off x="4491745" y="8783975"/>
            <a:ext cx="1534026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61</a:t>
            </a:r>
            <a:r>
              <a:rPr lang="en-US" sz="1663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64</a:t>
            </a:r>
          </a:p>
        </p:txBody>
      </p:sp>
      <p:sp>
        <p:nvSpPr>
          <p:cNvPr name="TextBox 72" id="72"/>
          <p:cNvSpPr txBox="true"/>
          <p:nvPr/>
        </p:nvSpPr>
        <p:spPr>
          <a:xfrm rot="0">
            <a:off x="8437071" y="8035522"/>
            <a:ext cx="1784005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60000</a:t>
            </a:r>
          </a:p>
        </p:txBody>
      </p:sp>
      <p:sp>
        <p:nvSpPr>
          <p:cNvPr name="TextBox 73" id="73"/>
          <p:cNvSpPr txBox="true"/>
          <p:nvPr/>
        </p:nvSpPr>
        <p:spPr>
          <a:xfrm rot="0">
            <a:off x="8450843" y="8774298"/>
            <a:ext cx="1784005" cy="28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28"/>
              </a:lnSpc>
              <a:spcBef>
                <a:spcPct val="0"/>
              </a:spcBef>
            </a:pPr>
            <a:r>
              <a:rPr lang="en-US" sz="1663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306</a:t>
            </a:r>
            <a:r>
              <a:rPr lang="en-US" sz="1663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</a:t>
            </a:r>
            <a:r>
              <a:rPr lang="en-US" sz="1663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</a:t>
            </a:r>
          </a:p>
        </p:txBody>
      </p:sp>
      <p:sp>
        <p:nvSpPr>
          <p:cNvPr name="TextBox 74" id="74"/>
          <p:cNvSpPr txBox="true"/>
          <p:nvPr/>
        </p:nvSpPr>
        <p:spPr>
          <a:xfrm rot="0">
            <a:off x="2782750" y="2557085"/>
            <a:ext cx="470529" cy="296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Item</a:t>
            </a:r>
          </a:p>
        </p:txBody>
      </p:sp>
      <p:sp>
        <p:nvSpPr>
          <p:cNvPr name="TextBox 75" id="75"/>
          <p:cNvSpPr txBox="true"/>
          <p:nvPr/>
        </p:nvSpPr>
        <p:spPr>
          <a:xfrm rot="0">
            <a:off x="4297057" y="2408252"/>
            <a:ext cx="1402469" cy="594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Heat Pump (HP)</a:t>
            </a:r>
          </a:p>
        </p:txBody>
      </p:sp>
      <p:sp>
        <p:nvSpPr>
          <p:cNvPr name="TextBox 76" id="76"/>
          <p:cNvSpPr txBox="true"/>
          <p:nvPr/>
        </p:nvSpPr>
        <p:spPr>
          <a:xfrm rot="0">
            <a:off x="6140990" y="2408252"/>
            <a:ext cx="1520295" cy="594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Hybrid Heat Pump</a:t>
            </a:r>
          </a:p>
        </p:txBody>
      </p:sp>
      <p:sp>
        <p:nvSpPr>
          <p:cNvPr name="TextBox 77" id="77"/>
          <p:cNvSpPr txBox="true"/>
          <p:nvPr/>
        </p:nvSpPr>
        <p:spPr>
          <a:xfrm rot="0">
            <a:off x="8051997" y="2557085"/>
            <a:ext cx="1580000" cy="294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Electric Heater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10124996" y="2557085"/>
            <a:ext cx="1318529" cy="296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Diesel Boiler</a:t>
            </a:r>
          </a:p>
        </p:txBody>
      </p:sp>
      <p:sp>
        <p:nvSpPr>
          <p:cNvPr name="TextBox 79" id="79"/>
          <p:cNvSpPr txBox="true"/>
          <p:nvPr/>
        </p:nvSpPr>
        <p:spPr>
          <a:xfrm rot="0">
            <a:off x="12187407" y="2557085"/>
            <a:ext cx="1075426" cy="296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Gas Boiler</a:t>
            </a:r>
          </a:p>
        </p:txBody>
      </p:sp>
      <p:sp>
        <p:nvSpPr>
          <p:cNvPr name="TextBox 80" id="80"/>
          <p:cNvSpPr txBox="true"/>
          <p:nvPr/>
        </p:nvSpPr>
        <p:spPr>
          <a:xfrm rot="0">
            <a:off x="13802232" y="2432727"/>
            <a:ext cx="1502352" cy="597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380"/>
              </a:lnSpc>
              <a:spcBef>
                <a:spcPct val="0"/>
              </a:spcBef>
            </a:pPr>
            <a:r>
              <a:rPr lang="en-US" b="true" sz="1700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Developed System</a:t>
            </a:r>
          </a:p>
        </p:txBody>
      </p:sp>
      <p:sp>
        <p:nvSpPr>
          <p:cNvPr name="TextBox 81" id="81"/>
          <p:cNvSpPr txBox="true"/>
          <p:nvPr/>
        </p:nvSpPr>
        <p:spPr>
          <a:xfrm rot="0">
            <a:off x="8450843" y="347346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32</a:t>
            </a: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</a:t>
            </a:r>
          </a:p>
        </p:txBody>
      </p:sp>
      <p:sp>
        <p:nvSpPr>
          <p:cNvPr name="TextBox 82" id="82"/>
          <p:cNvSpPr txBox="true"/>
          <p:nvPr/>
        </p:nvSpPr>
        <p:spPr>
          <a:xfrm rot="0">
            <a:off x="10366241" y="347346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</a:t>
            </a: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1400</a:t>
            </a:r>
          </a:p>
        </p:txBody>
      </p:sp>
      <p:sp>
        <p:nvSpPr>
          <p:cNvPr name="TextBox 83" id="83"/>
          <p:cNvSpPr txBox="true"/>
          <p:nvPr/>
        </p:nvSpPr>
        <p:spPr>
          <a:xfrm rot="0">
            <a:off x="12377717" y="347346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437.329</a:t>
            </a:r>
          </a:p>
        </p:txBody>
      </p:sp>
      <p:sp>
        <p:nvSpPr>
          <p:cNvPr name="TextBox 84" id="84"/>
          <p:cNvSpPr txBox="true"/>
          <p:nvPr/>
        </p:nvSpPr>
        <p:spPr>
          <a:xfrm rot="0">
            <a:off x="14386962" y="3473462"/>
            <a:ext cx="1770232" cy="28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0</a:t>
            </a:r>
          </a:p>
        </p:txBody>
      </p:sp>
      <p:sp>
        <p:nvSpPr>
          <p:cNvPr name="TextBox 85" id="85"/>
          <p:cNvSpPr txBox="true"/>
          <p:nvPr/>
        </p:nvSpPr>
        <p:spPr>
          <a:xfrm rot="0">
            <a:off x="6260441" y="4248238"/>
            <a:ext cx="861823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86" id="86"/>
          <p:cNvSpPr txBox="true"/>
          <p:nvPr/>
        </p:nvSpPr>
        <p:spPr>
          <a:xfrm rot="0">
            <a:off x="6487174" y="4944164"/>
            <a:ext cx="50408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87" id="87"/>
          <p:cNvSpPr txBox="true"/>
          <p:nvPr/>
        </p:nvSpPr>
        <p:spPr>
          <a:xfrm rot="0">
            <a:off x="6452547" y="5767814"/>
            <a:ext cx="50299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88" id="88"/>
          <p:cNvSpPr txBox="true"/>
          <p:nvPr/>
        </p:nvSpPr>
        <p:spPr>
          <a:xfrm rot="0">
            <a:off x="6260441" y="8006542"/>
            <a:ext cx="88720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86800</a:t>
            </a:r>
          </a:p>
        </p:txBody>
      </p:sp>
      <p:sp>
        <p:nvSpPr>
          <p:cNvPr name="TextBox 89" id="89"/>
          <p:cNvSpPr txBox="true"/>
          <p:nvPr/>
        </p:nvSpPr>
        <p:spPr>
          <a:xfrm rot="0">
            <a:off x="6438765" y="6522432"/>
            <a:ext cx="50408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90" id="90"/>
          <p:cNvSpPr txBox="true"/>
          <p:nvPr/>
        </p:nvSpPr>
        <p:spPr>
          <a:xfrm rot="0">
            <a:off x="6438765" y="7302457"/>
            <a:ext cx="552494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8500</a:t>
            </a:r>
          </a:p>
        </p:txBody>
      </p:sp>
      <p:sp>
        <p:nvSpPr>
          <p:cNvPr name="TextBox 91" id="91"/>
          <p:cNvSpPr txBox="true"/>
          <p:nvPr/>
        </p:nvSpPr>
        <p:spPr>
          <a:xfrm rot="0">
            <a:off x="6471367" y="8774298"/>
            <a:ext cx="465375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5383</a:t>
            </a:r>
          </a:p>
        </p:txBody>
      </p:sp>
      <p:sp>
        <p:nvSpPr>
          <p:cNvPr name="TextBox 92" id="92"/>
          <p:cNvSpPr txBox="true"/>
          <p:nvPr/>
        </p:nvSpPr>
        <p:spPr>
          <a:xfrm rot="0">
            <a:off x="12435455" y="4250370"/>
            <a:ext cx="57932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93" id="93"/>
          <p:cNvSpPr txBox="true"/>
          <p:nvPr/>
        </p:nvSpPr>
        <p:spPr>
          <a:xfrm rot="0">
            <a:off x="10389165" y="4254233"/>
            <a:ext cx="57932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94" id="94"/>
          <p:cNvSpPr txBox="true"/>
          <p:nvPr/>
        </p:nvSpPr>
        <p:spPr>
          <a:xfrm rot="0">
            <a:off x="14263743" y="4243272"/>
            <a:ext cx="57932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12000</a:t>
            </a:r>
          </a:p>
        </p:txBody>
      </p:sp>
      <p:sp>
        <p:nvSpPr>
          <p:cNvPr name="TextBox 95" id="95"/>
          <p:cNvSpPr txBox="true"/>
          <p:nvPr/>
        </p:nvSpPr>
        <p:spPr>
          <a:xfrm rot="0">
            <a:off x="10366241" y="8030008"/>
            <a:ext cx="62517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49000</a:t>
            </a:r>
          </a:p>
        </p:txBody>
      </p:sp>
      <p:sp>
        <p:nvSpPr>
          <p:cNvPr name="TextBox 96" id="96"/>
          <p:cNvSpPr txBox="true"/>
          <p:nvPr/>
        </p:nvSpPr>
        <p:spPr>
          <a:xfrm rot="0">
            <a:off x="10389165" y="4924981"/>
            <a:ext cx="507231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3000</a:t>
            </a:r>
          </a:p>
        </p:txBody>
      </p:sp>
      <p:sp>
        <p:nvSpPr>
          <p:cNvPr name="TextBox 97" id="97"/>
          <p:cNvSpPr txBox="true"/>
          <p:nvPr/>
        </p:nvSpPr>
        <p:spPr>
          <a:xfrm rot="0">
            <a:off x="12299986" y="4923332"/>
            <a:ext cx="85026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3000</a:t>
            </a:r>
          </a:p>
        </p:txBody>
      </p:sp>
      <p:sp>
        <p:nvSpPr>
          <p:cNvPr name="TextBox 98" id="98"/>
          <p:cNvSpPr txBox="true"/>
          <p:nvPr/>
        </p:nvSpPr>
        <p:spPr>
          <a:xfrm rot="0">
            <a:off x="14263743" y="4919783"/>
            <a:ext cx="507231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3000</a:t>
            </a:r>
          </a:p>
        </p:txBody>
      </p:sp>
      <p:sp>
        <p:nvSpPr>
          <p:cNvPr name="TextBox 99" id="99"/>
          <p:cNvSpPr txBox="true"/>
          <p:nvPr/>
        </p:nvSpPr>
        <p:spPr>
          <a:xfrm rot="0">
            <a:off x="10391282" y="5785810"/>
            <a:ext cx="50299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100" id="100"/>
          <p:cNvSpPr txBox="true"/>
          <p:nvPr/>
        </p:nvSpPr>
        <p:spPr>
          <a:xfrm rot="0">
            <a:off x="12435455" y="5767814"/>
            <a:ext cx="50299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101" id="101"/>
          <p:cNvSpPr txBox="true"/>
          <p:nvPr/>
        </p:nvSpPr>
        <p:spPr>
          <a:xfrm rot="0">
            <a:off x="14267977" y="5774131"/>
            <a:ext cx="50299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2000</a:t>
            </a:r>
          </a:p>
        </p:txBody>
      </p:sp>
      <p:sp>
        <p:nvSpPr>
          <p:cNvPr name="TextBox 102" id="102"/>
          <p:cNvSpPr txBox="true"/>
          <p:nvPr/>
        </p:nvSpPr>
        <p:spPr>
          <a:xfrm rot="0">
            <a:off x="10366241" y="6488538"/>
            <a:ext cx="50408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103" id="103"/>
          <p:cNvSpPr txBox="true"/>
          <p:nvPr/>
        </p:nvSpPr>
        <p:spPr>
          <a:xfrm rot="0">
            <a:off x="12434367" y="6478861"/>
            <a:ext cx="50408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104" id="104"/>
          <p:cNvSpPr txBox="true"/>
          <p:nvPr/>
        </p:nvSpPr>
        <p:spPr>
          <a:xfrm rot="0">
            <a:off x="14263743" y="6469183"/>
            <a:ext cx="50408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4000</a:t>
            </a:r>
          </a:p>
        </p:txBody>
      </p:sp>
      <p:sp>
        <p:nvSpPr>
          <p:cNvPr name="TextBox 105" id="105"/>
          <p:cNvSpPr txBox="true"/>
          <p:nvPr/>
        </p:nvSpPr>
        <p:spPr>
          <a:xfrm rot="0">
            <a:off x="10366241" y="7302585"/>
            <a:ext cx="502634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</a:t>
            </a:r>
          </a:p>
        </p:txBody>
      </p:sp>
      <p:sp>
        <p:nvSpPr>
          <p:cNvPr name="TextBox 106" id="106"/>
          <p:cNvSpPr txBox="true"/>
          <p:nvPr/>
        </p:nvSpPr>
        <p:spPr>
          <a:xfrm rot="0">
            <a:off x="12435818" y="7308010"/>
            <a:ext cx="502634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</a:t>
            </a:r>
          </a:p>
        </p:txBody>
      </p:sp>
      <p:sp>
        <p:nvSpPr>
          <p:cNvPr name="TextBox 107" id="107"/>
          <p:cNvSpPr txBox="true"/>
          <p:nvPr/>
        </p:nvSpPr>
        <p:spPr>
          <a:xfrm rot="0">
            <a:off x="14293114" y="7285719"/>
            <a:ext cx="502634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6600</a:t>
            </a:r>
          </a:p>
        </p:txBody>
      </p:sp>
      <p:sp>
        <p:nvSpPr>
          <p:cNvPr name="TextBox 108" id="108"/>
          <p:cNvSpPr txBox="true"/>
          <p:nvPr/>
        </p:nvSpPr>
        <p:spPr>
          <a:xfrm rot="0">
            <a:off x="12435818" y="8035267"/>
            <a:ext cx="580781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51000</a:t>
            </a:r>
          </a:p>
        </p:txBody>
      </p:sp>
      <p:sp>
        <p:nvSpPr>
          <p:cNvPr name="TextBox 109" id="109"/>
          <p:cNvSpPr txBox="true"/>
          <p:nvPr/>
        </p:nvSpPr>
        <p:spPr>
          <a:xfrm rot="0">
            <a:off x="14303729" y="8032578"/>
            <a:ext cx="554409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17600</a:t>
            </a:r>
          </a:p>
        </p:txBody>
      </p:sp>
      <p:sp>
        <p:nvSpPr>
          <p:cNvPr name="TextBox 110" id="110"/>
          <p:cNvSpPr txBox="true"/>
          <p:nvPr/>
        </p:nvSpPr>
        <p:spPr>
          <a:xfrm rot="0">
            <a:off x="10400052" y="8783720"/>
            <a:ext cx="537232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41264</a:t>
            </a:r>
          </a:p>
        </p:txBody>
      </p:sp>
      <p:sp>
        <p:nvSpPr>
          <p:cNvPr name="TextBox 111" id="111"/>
          <p:cNvSpPr txBox="true"/>
          <p:nvPr/>
        </p:nvSpPr>
        <p:spPr>
          <a:xfrm rot="0">
            <a:off x="12459831" y="8774042"/>
            <a:ext cx="793327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14109.54</a:t>
            </a:r>
          </a:p>
        </p:txBody>
      </p:sp>
      <p:sp>
        <p:nvSpPr>
          <p:cNvPr name="TextBox 112" id="112"/>
          <p:cNvSpPr txBox="true"/>
          <p:nvPr/>
        </p:nvSpPr>
        <p:spPr>
          <a:xfrm rot="0">
            <a:off x="14319093" y="8798777"/>
            <a:ext cx="539046" cy="286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10"/>
              </a:lnSpc>
              <a:spcBef>
                <a:spcPct val="0"/>
              </a:spcBef>
            </a:pPr>
            <a:r>
              <a:rPr lang="en-US" sz="165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46551</a:t>
            </a:r>
          </a:p>
        </p:txBody>
      </p:sp>
      <p:sp>
        <p:nvSpPr>
          <p:cNvPr name="TextBox 113" id="113"/>
          <p:cNvSpPr txBox="true"/>
          <p:nvPr/>
        </p:nvSpPr>
        <p:spPr>
          <a:xfrm rot="0">
            <a:off x="351067" y="341111"/>
            <a:ext cx="10274420" cy="1419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52"/>
              </a:lnSpc>
              <a:spcBef>
                <a:spcPct val="0"/>
              </a:spcBef>
            </a:pPr>
            <a:r>
              <a:rPr lang="en-US" b="true" sz="41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Analysis of the cost of different heating systems and their operation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17213" y="6726515"/>
            <a:ext cx="12714344" cy="3337515"/>
          </a:xfrm>
          <a:custGeom>
            <a:avLst/>
            <a:gdLst/>
            <a:ahLst/>
            <a:cxnLst/>
            <a:rect r="r" b="b" t="t" l="l"/>
            <a:pathLst>
              <a:path h="3337515" w="12714344">
                <a:moveTo>
                  <a:pt x="0" y="0"/>
                </a:moveTo>
                <a:lnTo>
                  <a:pt x="12714344" y="0"/>
                </a:lnTo>
                <a:lnTo>
                  <a:pt x="12714344" y="3337515"/>
                </a:lnTo>
                <a:lnTo>
                  <a:pt x="0" y="33375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8000"/>
            </a:blip>
            <a:stretch>
              <a:fillRect l="0" t="0" r="0" b="0"/>
            </a:stretch>
          </a:blip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181623" y="2200322"/>
            <a:ext cx="10700069" cy="7086624"/>
          </a:xfrm>
          <a:prstGeom prst="rect">
            <a:avLst/>
          </a:prstGeom>
        </p:spPr>
      </p:pic>
      <p:sp>
        <p:nvSpPr>
          <p:cNvPr name="AutoShape 4" id="4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877823" y="566870"/>
            <a:ext cx="9307668" cy="12513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52"/>
              </a:lnSpc>
              <a:spcBef>
                <a:spcPct val="0"/>
              </a:spcBef>
            </a:pP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Annual Savings 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by System (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Compare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 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gh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 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Cos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 System</a:t>
            </a: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)</a:t>
            </a:r>
          </a:p>
        </p:txBody>
      </p:sp>
      <p:sp>
        <p:nvSpPr>
          <p:cNvPr name="TextBox 8" id="8"/>
          <p:cNvSpPr txBox="true"/>
          <p:nvPr/>
        </p:nvSpPr>
        <p:spPr>
          <a:xfrm rot="-5400000">
            <a:off x="-280262" y="5026503"/>
            <a:ext cx="1955125" cy="623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99"/>
              </a:lnSpc>
              <a:spcBef>
                <a:spcPct val="0"/>
              </a:spcBef>
            </a:pPr>
            <a:r>
              <a:rPr lang="en-US" b="true" sz="17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Type of Heating System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91444" y="9056230"/>
            <a:ext cx="2215991" cy="3279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99"/>
              </a:lnSpc>
              <a:spcBef>
                <a:spcPct val="0"/>
              </a:spcBef>
            </a:pPr>
            <a:r>
              <a:rPr lang="en-US" b="true" sz="17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Annual Savings (USD)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061963" y="3142334"/>
            <a:ext cx="6632813" cy="2001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99"/>
              </a:lnSpc>
              <a:spcBef>
                <a:spcPct val="0"/>
              </a:spcBef>
            </a:pPr>
            <a:r>
              <a:rPr lang="en-US" b="true" sz="221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The graph illustrates that both the heat pump and hybrid heat pump systems offer the highest annual savings, positioning them as the most cost-effective heating solutions among the compared systems.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-210646" y="1804817"/>
            <a:ext cx="10584181" cy="4312182"/>
          </a:xfrm>
          <a:prstGeom prst="rect">
            <a:avLst/>
          </a:prstGeom>
        </p:spPr>
      </p:pic>
      <p:sp>
        <p:nvSpPr>
          <p:cNvPr name="Freeform 6" id="6"/>
          <p:cNvSpPr/>
          <p:nvPr/>
        </p:nvSpPr>
        <p:spPr>
          <a:xfrm flipH="false" flipV="false" rot="0">
            <a:off x="9232331" y="1439515"/>
            <a:ext cx="4081236" cy="3669227"/>
          </a:xfrm>
          <a:custGeom>
            <a:avLst/>
            <a:gdLst/>
            <a:ahLst/>
            <a:cxnLst/>
            <a:rect r="r" b="b" t="t" l="l"/>
            <a:pathLst>
              <a:path h="3669227" w="4081236">
                <a:moveTo>
                  <a:pt x="0" y="0"/>
                </a:moveTo>
                <a:lnTo>
                  <a:pt x="4081236" y="0"/>
                </a:lnTo>
                <a:lnTo>
                  <a:pt x="4081236" y="3669227"/>
                </a:lnTo>
                <a:lnTo>
                  <a:pt x="0" y="36692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578" t="-7795" r="-97989" b="-4725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469533" y="6100720"/>
            <a:ext cx="364620" cy="263109"/>
            <a:chOff x="0" y="0"/>
            <a:chExt cx="200078" cy="14437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2FE8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469533" y="6653712"/>
            <a:ext cx="364620" cy="263109"/>
            <a:chOff x="0" y="0"/>
            <a:chExt cx="200078" cy="14437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B36D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67122" y="7206704"/>
            <a:ext cx="364620" cy="263109"/>
            <a:chOff x="0" y="0"/>
            <a:chExt cx="200078" cy="14437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E730BC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471944" y="7756547"/>
            <a:ext cx="364620" cy="263109"/>
            <a:chOff x="0" y="0"/>
            <a:chExt cx="200078" cy="14437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EC006E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471944" y="8309539"/>
            <a:ext cx="364620" cy="263109"/>
            <a:chOff x="0" y="0"/>
            <a:chExt cx="200078" cy="144376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C92E31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469533" y="8862531"/>
            <a:ext cx="364620" cy="263109"/>
            <a:chOff x="0" y="0"/>
            <a:chExt cx="200078" cy="144376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F29854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474355" y="9412374"/>
            <a:ext cx="364620" cy="263109"/>
            <a:chOff x="0" y="0"/>
            <a:chExt cx="200078" cy="144376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FFCF76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7165653" y="6145998"/>
            <a:ext cx="365914" cy="264043"/>
            <a:chOff x="0" y="0"/>
            <a:chExt cx="200078" cy="144376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E3E972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7163233" y="6700953"/>
            <a:ext cx="365914" cy="264043"/>
            <a:chOff x="0" y="0"/>
            <a:chExt cx="200078" cy="144376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90DD67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7168072" y="7252747"/>
            <a:ext cx="365914" cy="264043"/>
            <a:chOff x="0" y="0"/>
            <a:chExt cx="200078" cy="144376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2EBF6D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7206735" y="7850016"/>
            <a:ext cx="327251" cy="236144"/>
            <a:chOff x="0" y="0"/>
            <a:chExt cx="200078" cy="144376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00A882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7204572" y="8346333"/>
            <a:ext cx="327251" cy="236144"/>
            <a:chOff x="0" y="0"/>
            <a:chExt cx="200078" cy="144376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3A785D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7208791" y="8999591"/>
            <a:ext cx="310815" cy="224283"/>
            <a:chOff x="0" y="0"/>
            <a:chExt cx="200078" cy="144376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3A787D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7206735" y="9470980"/>
            <a:ext cx="310815" cy="224283"/>
            <a:chOff x="0" y="0"/>
            <a:chExt cx="200078" cy="144376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5691A4"/>
            </a:solidFill>
          </p:spPr>
        </p:sp>
        <p:sp>
          <p:nvSpPr>
            <p:cNvPr name="TextBox 48" id="48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12599388" y="6046975"/>
            <a:ext cx="326670" cy="235725"/>
            <a:chOff x="0" y="0"/>
            <a:chExt cx="200078" cy="144376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B85E25"/>
            </a:solidFill>
          </p:spPr>
        </p:sp>
        <p:sp>
          <p:nvSpPr>
            <p:cNvPr name="TextBox 51" id="51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2599388" y="6542411"/>
            <a:ext cx="326670" cy="235725"/>
            <a:chOff x="0" y="0"/>
            <a:chExt cx="200078" cy="144376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9B4B18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5" id="55"/>
          <p:cNvGrpSpPr/>
          <p:nvPr/>
        </p:nvGrpSpPr>
        <p:grpSpPr>
          <a:xfrm rot="0">
            <a:off x="12597228" y="7037847"/>
            <a:ext cx="326670" cy="235725"/>
            <a:chOff x="0" y="0"/>
            <a:chExt cx="200078" cy="144376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C4AA97"/>
            </a:solidFill>
          </p:spPr>
        </p:sp>
        <p:sp>
          <p:nvSpPr>
            <p:cNvPr name="TextBox 57" id="57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8" id="58"/>
          <p:cNvGrpSpPr/>
          <p:nvPr/>
        </p:nvGrpSpPr>
        <p:grpSpPr>
          <a:xfrm rot="0">
            <a:off x="12607751" y="7588666"/>
            <a:ext cx="318308" cy="229690"/>
            <a:chOff x="0" y="0"/>
            <a:chExt cx="200078" cy="144376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757575"/>
            </a:solidFill>
          </p:spPr>
        </p:sp>
        <p:sp>
          <p:nvSpPr>
            <p:cNvPr name="TextBox 60" id="60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1" id="61"/>
          <p:cNvGrpSpPr/>
          <p:nvPr/>
        </p:nvGrpSpPr>
        <p:grpSpPr>
          <a:xfrm rot="0">
            <a:off x="12607751" y="8079849"/>
            <a:ext cx="318308" cy="229690"/>
            <a:chOff x="0" y="0"/>
            <a:chExt cx="200078" cy="144376"/>
          </a:xfrm>
        </p:grpSpPr>
        <p:sp>
          <p:nvSpPr>
            <p:cNvPr name="Freeform 62" id="62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9AA7B2"/>
            </a:solidFill>
          </p:spPr>
        </p:sp>
        <p:sp>
          <p:nvSpPr>
            <p:cNvPr name="TextBox 63" id="63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4" id="64"/>
          <p:cNvGrpSpPr/>
          <p:nvPr/>
        </p:nvGrpSpPr>
        <p:grpSpPr>
          <a:xfrm rot="0">
            <a:off x="12589920" y="8584600"/>
            <a:ext cx="318308" cy="229690"/>
            <a:chOff x="0" y="0"/>
            <a:chExt cx="200078" cy="144376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200078" cy="144376"/>
            </a:xfrm>
            <a:custGeom>
              <a:avLst/>
              <a:gdLst/>
              <a:ahLst/>
              <a:cxnLst/>
              <a:rect r="r" b="b" t="t" l="l"/>
              <a:pathLst>
                <a:path h="144376" w="200078">
                  <a:moveTo>
                    <a:pt x="0" y="0"/>
                  </a:moveTo>
                  <a:lnTo>
                    <a:pt x="200078" y="0"/>
                  </a:lnTo>
                  <a:lnTo>
                    <a:pt x="200078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2D8BBA"/>
            </a:solidFill>
          </p:spPr>
        </p:sp>
        <p:sp>
          <p:nvSpPr>
            <p:cNvPr name="TextBox 66" id="66"/>
            <p:cNvSpPr txBox="true"/>
            <p:nvPr/>
          </p:nvSpPr>
          <p:spPr>
            <a:xfrm>
              <a:off x="0" y="-66675"/>
              <a:ext cx="200078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7" id="67"/>
          <p:cNvGrpSpPr/>
          <p:nvPr/>
        </p:nvGrpSpPr>
        <p:grpSpPr>
          <a:xfrm rot="0">
            <a:off x="12653368" y="9071465"/>
            <a:ext cx="272691" cy="302670"/>
            <a:chOff x="0" y="0"/>
            <a:chExt cx="130076" cy="144376"/>
          </a:xfrm>
        </p:grpSpPr>
        <p:sp>
          <p:nvSpPr>
            <p:cNvPr name="Freeform 68" id="68"/>
            <p:cNvSpPr/>
            <p:nvPr/>
          </p:nvSpPr>
          <p:spPr>
            <a:xfrm flipH="false" flipV="false" rot="0">
              <a:off x="0" y="0"/>
              <a:ext cx="130076" cy="144376"/>
            </a:xfrm>
            <a:custGeom>
              <a:avLst/>
              <a:gdLst/>
              <a:ahLst/>
              <a:cxnLst/>
              <a:rect r="r" b="b" t="t" l="l"/>
              <a:pathLst>
                <a:path h="144376" w="130076">
                  <a:moveTo>
                    <a:pt x="0" y="0"/>
                  </a:moveTo>
                  <a:lnTo>
                    <a:pt x="130076" y="0"/>
                  </a:lnTo>
                  <a:lnTo>
                    <a:pt x="130076" y="144376"/>
                  </a:lnTo>
                  <a:lnTo>
                    <a:pt x="0" y="144376"/>
                  </a:lnTo>
                  <a:close/>
                </a:path>
              </a:pathLst>
            </a:custGeom>
            <a:solidFill>
              <a:srgbClr val="68D9FA"/>
            </a:solidFill>
          </p:spPr>
        </p:sp>
        <p:sp>
          <p:nvSpPr>
            <p:cNvPr name="TextBox 69" id="69"/>
            <p:cNvSpPr txBox="true"/>
            <p:nvPr/>
          </p:nvSpPr>
          <p:spPr>
            <a:xfrm>
              <a:off x="0" y="-66675"/>
              <a:ext cx="130076" cy="211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0" indent="0" lvl="0">
                <a:lnSpc>
                  <a:spcPts val="183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0" id="70"/>
          <p:cNvSpPr/>
          <p:nvPr/>
        </p:nvSpPr>
        <p:spPr>
          <a:xfrm flipH="false" flipV="false" rot="0">
            <a:off x="13252894" y="2505944"/>
            <a:ext cx="3221070" cy="2726303"/>
          </a:xfrm>
          <a:custGeom>
            <a:avLst/>
            <a:gdLst/>
            <a:ahLst/>
            <a:cxnLst/>
            <a:rect r="r" b="b" t="t" l="l"/>
            <a:pathLst>
              <a:path h="2726303" w="3221070">
                <a:moveTo>
                  <a:pt x="0" y="0"/>
                </a:moveTo>
                <a:lnTo>
                  <a:pt x="3221070" y="0"/>
                </a:lnTo>
                <a:lnTo>
                  <a:pt x="3221070" y="2726303"/>
                </a:lnTo>
                <a:lnTo>
                  <a:pt x="0" y="27263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828" t="0" r="-5828" b="0"/>
            </a:stretch>
          </a:blipFill>
        </p:spPr>
      </p:sp>
      <p:sp>
        <p:nvSpPr>
          <p:cNvPr name="TextBox 71" id="71"/>
          <p:cNvSpPr txBox="true"/>
          <p:nvPr/>
        </p:nvSpPr>
        <p:spPr>
          <a:xfrm rot="0">
            <a:off x="626361" y="369686"/>
            <a:ext cx="8115300" cy="12513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52"/>
              </a:lnSpc>
              <a:spcBef>
                <a:spcPct val="0"/>
              </a:spcBef>
            </a:pPr>
            <a:r>
              <a:rPr lang="en-US" b="true" sz="36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Pairwise Annual Savings Difference Between Various Heating Systems</a:t>
            </a:r>
          </a:p>
        </p:txBody>
      </p:sp>
      <p:sp>
        <p:nvSpPr>
          <p:cNvPr name="TextBox 72" id="72"/>
          <p:cNvSpPr txBox="true"/>
          <p:nvPr/>
        </p:nvSpPr>
        <p:spPr>
          <a:xfrm rot="0">
            <a:off x="2191697" y="6083880"/>
            <a:ext cx="2233901" cy="236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Hybrid Heat Pump</a:t>
            </a:r>
          </a:p>
        </p:txBody>
      </p:sp>
      <p:sp>
        <p:nvSpPr>
          <p:cNvPr name="TextBox 73" id="73"/>
          <p:cNvSpPr txBox="true"/>
          <p:nvPr/>
        </p:nvSpPr>
        <p:spPr>
          <a:xfrm rot="0">
            <a:off x="2203781" y="6636156"/>
            <a:ext cx="2020488" cy="238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Electric Heater</a:t>
            </a:r>
          </a:p>
        </p:txBody>
      </p:sp>
      <p:sp>
        <p:nvSpPr>
          <p:cNvPr name="TextBox 74" id="74"/>
          <p:cNvSpPr txBox="true"/>
          <p:nvPr/>
        </p:nvSpPr>
        <p:spPr>
          <a:xfrm rot="0">
            <a:off x="2225869" y="7238267"/>
            <a:ext cx="1812516" cy="238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Diesel Boiler</a:t>
            </a:r>
          </a:p>
        </p:txBody>
      </p:sp>
      <p:sp>
        <p:nvSpPr>
          <p:cNvPr name="TextBox 75" id="75"/>
          <p:cNvSpPr txBox="true"/>
          <p:nvPr/>
        </p:nvSpPr>
        <p:spPr>
          <a:xfrm rot="0">
            <a:off x="2201362" y="7724081"/>
            <a:ext cx="1686532" cy="238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Gas Boiler</a:t>
            </a:r>
          </a:p>
        </p:txBody>
      </p:sp>
      <p:sp>
        <p:nvSpPr>
          <p:cNvPr name="TextBox 76" id="76"/>
          <p:cNvSpPr txBox="true"/>
          <p:nvPr/>
        </p:nvSpPr>
        <p:spPr>
          <a:xfrm rot="0">
            <a:off x="2281692" y="8291983"/>
            <a:ext cx="2060541" cy="238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Existing System</a:t>
            </a:r>
          </a:p>
        </p:txBody>
      </p:sp>
      <p:sp>
        <p:nvSpPr>
          <p:cNvPr name="TextBox 77" id="77"/>
          <p:cNvSpPr txBox="true"/>
          <p:nvPr/>
        </p:nvSpPr>
        <p:spPr>
          <a:xfrm rot="0">
            <a:off x="2195224" y="8858282"/>
            <a:ext cx="2226846" cy="238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Heat Pump vs Upgraded System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064604" y="9424581"/>
            <a:ext cx="2512996" cy="236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Hybrid Heat Pump vs Electric Heater</a:t>
            </a:r>
          </a:p>
        </p:txBody>
      </p:sp>
      <p:sp>
        <p:nvSpPr>
          <p:cNvPr name="TextBox 79" id="79"/>
          <p:cNvSpPr txBox="true"/>
          <p:nvPr/>
        </p:nvSpPr>
        <p:spPr>
          <a:xfrm rot="0">
            <a:off x="7743290" y="6137622"/>
            <a:ext cx="2305300" cy="236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Hybrid Heat Pump vs Diesel Boiler</a:t>
            </a:r>
          </a:p>
        </p:txBody>
      </p:sp>
      <p:sp>
        <p:nvSpPr>
          <p:cNvPr name="TextBox 80" id="80"/>
          <p:cNvSpPr txBox="true"/>
          <p:nvPr/>
        </p:nvSpPr>
        <p:spPr>
          <a:xfrm rot="0">
            <a:off x="7745248" y="6673532"/>
            <a:ext cx="2179270" cy="236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Hybrid Heat Pump vs Gas Boiler</a:t>
            </a:r>
          </a:p>
        </p:txBody>
      </p:sp>
      <p:sp>
        <p:nvSpPr>
          <p:cNvPr name="TextBox 81" id="81"/>
          <p:cNvSpPr txBox="true"/>
          <p:nvPr/>
        </p:nvSpPr>
        <p:spPr>
          <a:xfrm rot="0">
            <a:off x="7697033" y="7223828"/>
            <a:ext cx="2553291" cy="236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Hybrid Heat Pump vs Existing System</a:t>
            </a:r>
          </a:p>
        </p:txBody>
      </p:sp>
      <p:sp>
        <p:nvSpPr>
          <p:cNvPr name="TextBox 82" id="82"/>
          <p:cNvSpPr txBox="true"/>
          <p:nvPr/>
        </p:nvSpPr>
        <p:spPr>
          <a:xfrm rot="0">
            <a:off x="7562303" y="7888953"/>
            <a:ext cx="2718860" cy="2345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Hybrid Heat Pump vs Upgraded System</a:t>
            </a:r>
          </a:p>
        </p:txBody>
      </p:sp>
      <p:sp>
        <p:nvSpPr>
          <p:cNvPr name="TextBox 83" id="83"/>
          <p:cNvSpPr txBox="true"/>
          <p:nvPr/>
        </p:nvSpPr>
        <p:spPr>
          <a:xfrm rot="0">
            <a:off x="7696213" y="8381104"/>
            <a:ext cx="2090835" cy="2345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Electric Heater vs Diesel Boiler</a:t>
            </a:r>
          </a:p>
        </p:txBody>
      </p:sp>
      <p:sp>
        <p:nvSpPr>
          <p:cNvPr name="TextBox 84" id="84"/>
          <p:cNvSpPr txBox="true"/>
          <p:nvPr/>
        </p:nvSpPr>
        <p:spPr>
          <a:xfrm rot="0">
            <a:off x="7691125" y="8964247"/>
            <a:ext cx="1965527" cy="2424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Electric Heater vs Gas Boiler</a:t>
            </a:r>
          </a:p>
        </p:txBody>
      </p:sp>
      <p:sp>
        <p:nvSpPr>
          <p:cNvPr name="TextBox 85" id="85"/>
          <p:cNvSpPr txBox="true"/>
          <p:nvPr/>
        </p:nvSpPr>
        <p:spPr>
          <a:xfrm rot="0">
            <a:off x="7651174" y="9482080"/>
            <a:ext cx="2339653" cy="2424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Electric Heater vs Existing System</a:t>
            </a:r>
          </a:p>
        </p:txBody>
      </p:sp>
      <p:sp>
        <p:nvSpPr>
          <p:cNvPr name="TextBox 86" id="86"/>
          <p:cNvSpPr txBox="true"/>
          <p:nvPr/>
        </p:nvSpPr>
        <p:spPr>
          <a:xfrm rot="0">
            <a:off x="13090017" y="6048503"/>
            <a:ext cx="2545734" cy="2341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Electric Heater vs Upgraded System </a:t>
            </a:r>
          </a:p>
        </p:txBody>
      </p:sp>
      <p:sp>
        <p:nvSpPr>
          <p:cNvPr name="TextBox 87" id="87"/>
          <p:cNvSpPr txBox="true"/>
          <p:nvPr/>
        </p:nvSpPr>
        <p:spPr>
          <a:xfrm rot="0">
            <a:off x="13146432" y="6509837"/>
            <a:ext cx="1757436" cy="2341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Diesel Boiler vs Gas Boiler</a:t>
            </a:r>
          </a:p>
        </p:txBody>
      </p:sp>
      <p:sp>
        <p:nvSpPr>
          <p:cNvPr name="TextBox 88" id="88"/>
          <p:cNvSpPr txBox="true"/>
          <p:nvPr/>
        </p:nvSpPr>
        <p:spPr>
          <a:xfrm rot="0">
            <a:off x="13146432" y="7018551"/>
            <a:ext cx="2131544" cy="2341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Diesel Boiler vs Existing System</a:t>
            </a:r>
          </a:p>
        </p:txBody>
      </p:sp>
      <p:sp>
        <p:nvSpPr>
          <p:cNvPr name="TextBox 89" id="89"/>
          <p:cNvSpPr txBox="true"/>
          <p:nvPr/>
        </p:nvSpPr>
        <p:spPr>
          <a:xfrm rot="0">
            <a:off x="13214228" y="7521991"/>
            <a:ext cx="2297311" cy="2373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Diesel Boiler vs Upgraded System</a:t>
            </a:r>
          </a:p>
        </p:txBody>
      </p:sp>
      <p:sp>
        <p:nvSpPr>
          <p:cNvPr name="TextBox 90" id="90"/>
          <p:cNvSpPr txBox="true"/>
          <p:nvPr/>
        </p:nvSpPr>
        <p:spPr>
          <a:xfrm rot="0">
            <a:off x="13213123" y="7995666"/>
            <a:ext cx="2005132" cy="2373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Gas Boiler vs Existing System</a:t>
            </a:r>
          </a:p>
        </p:txBody>
      </p:sp>
      <p:sp>
        <p:nvSpPr>
          <p:cNvPr name="TextBox 91" id="91"/>
          <p:cNvSpPr txBox="true"/>
          <p:nvPr/>
        </p:nvSpPr>
        <p:spPr>
          <a:xfrm rot="0">
            <a:off x="13146432" y="8508846"/>
            <a:ext cx="2171343" cy="2373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Gas Boiler vs Upgraded System</a:t>
            </a:r>
          </a:p>
        </p:txBody>
      </p:sp>
      <p:sp>
        <p:nvSpPr>
          <p:cNvPr name="TextBox 92" id="92"/>
          <p:cNvSpPr txBox="true"/>
          <p:nvPr/>
        </p:nvSpPr>
        <p:spPr>
          <a:xfrm rot="0">
            <a:off x="13146432" y="9060350"/>
            <a:ext cx="2545318" cy="6373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  <a:r>
              <a:rPr lang="en-US" sz="1156" strike="noStrike" u="none">
                <a:solidFill>
                  <a:srgbClr val="000000"/>
                </a:solidFill>
                <a:latin typeface="Agrandir"/>
                <a:ea typeface="Agrandir"/>
                <a:cs typeface="Agrandir"/>
                <a:sym typeface="Agrandir"/>
              </a:rPr>
              <a:t>Existing System vs Upgraded System</a:t>
            </a:r>
          </a:p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</a:p>
          <a:p>
            <a:pPr algn="ctr" marL="0" indent="0" lvl="0">
              <a:lnSpc>
                <a:spcPts val="1619"/>
              </a:lnSpc>
              <a:spcBef>
                <a:spcPct val="0"/>
              </a:spcBef>
            </a:pPr>
          </a:p>
        </p:txBody>
      </p:sp>
      <p:sp>
        <p:nvSpPr>
          <p:cNvPr name="TextBox 93" id="93"/>
          <p:cNvSpPr txBox="true"/>
          <p:nvPr/>
        </p:nvSpPr>
        <p:spPr>
          <a:xfrm rot="-5400000">
            <a:off x="-537264" y="3838867"/>
            <a:ext cx="1914249" cy="2440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61"/>
              </a:lnSpc>
              <a:spcBef>
                <a:spcPct val="0"/>
              </a:spcBef>
            </a:pPr>
            <a:r>
              <a:rPr lang="en-US" b="true" sz="1258">
                <a:solidFill>
                  <a:srgbClr val="000000"/>
                </a:solidFill>
                <a:latin typeface="Agrandir Bold"/>
                <a:ea typeface="Agrandir Bold"/>
                <a:cs typeface="Agrandir Bold"/>
                <a:sym typeface="Agrandir Bold"/>
              </a:rPr>
              <a:t>savings difference in US </a:t>
            </a:r>
          </a:p>
        </p:txBody>
      </p:sp>
      <p:sp>
        <p:nvSpPr>
          <p:cNvPr name="TextBox 94" id="94"/>
          <p:cNvSpPr txBox="true"/>
          <p:nvPr/>
        </p:nvSpPr>
        <p:spPr>
          <a:xfrm rot="0">
            <a:off x="671369" y="2089094"/>
            <a:ext cx="795753" cy="447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35"/>
              </a:lnSpc>
              <a:spcBef>
                <a:spcPct val="0"/>
              </a:spcBef>
            </a:pPr>
            <a:r>
              <a:rPr lang="en-US" b="true" sz="2239">
                <a:solidFill>
                  <a:srgbClr val="000000"/>
                </a:solidFill>
                <a:latin typeface="Agrandir Bold"/>
                <a:ea typeface="Agrandir Bold"/>
                <a:cs typeface="Agrandir Bold"/>
                <a:sym typeface="Agrandir Bold"/>
              </a:rPr>
              <a:t>*</a:t>
            </a:r>
            <a:r>
              <a:rPr lang="en-US" b="true" sz="2239">
                <a:solidFill>
                  <a:srgbClr val="000000"/>
                </a:solidFill>
                <a:latin typeface="Agrandir Bold"/>
                <a:ea typeface="Agrandir Bold"/>
                <a:cs typeface="Agrandir Bold"/>
                <a:sym typeface="Agrandir Bold"/>
              </a:rPr>
              <a:t>10⁴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93562" y="2756744"/>
            <a:ext cx="976152" cy="97615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D33B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anchor="ctr" rtlCol="false" tIns="53877" lIns="53877" bIns="53877" rIns="53877"/>
            <a:lstStyle/>
            <a:p>
              <a:pPr algn="ctr">
                <a:lnSpc>
                  <a:spcPts val="2645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flipV="true">
            <a:off x="1478525" y="3443959"/>
            <a:ext cx="4083447" cy="24024"/>
          </a:xfrm>
          <a:prstGeom prst="line">
            <a:avLst/>
          </a:prstGeom>
          <a:ln cap="flat" w="476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6817473" y="2756744"/>
            <a:ext cx="976152" cy="97615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D33B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anchor="ctr" rtlCol="false" tIns="53877" lIns="53877" bIns="53877" rIns="53877"/>
            <a:lstStyle/>
            <a:p>
              <a:pPr algn="ctr">
                <a:lnSpc>
                  <a:spcPts val="2645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 flipV="true">
            <a:off x="7702437" y="3443959"/>
            <a:ext cx="4083447" cy="24024"/>
          </a:xfrm>
          <a:prstGeom prst="line">
            <a:avLst/>
          </a:prstGeom>
          <a:ln cap="flat" w="476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12791840" y="2756744"/>
            <a:ext cx="976152" cy="976152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D33B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anchor="ctr" rtlCol="false" tIns="53877" lIns="53877" bIns="53877" rIns="53877"/>
            <a:lstStyle/>
            <a:p>
              <a:pPr algn="ctr">
                <a:lnSpc>
                  <a:spcPts val="2645"/>
                </a:lnSpc>
              </a:pPr>
            </a:p>
          </p:txBody>
        </p:sp>
      </p:grpSp>
      <p:sp>
        <p:nvSpPr>
          <p:cNvPr name="AutoShape 13" id="13"/>
          <p:cNvSpPr/>
          <p:nvPr/>
        </p:nvSpPr>
        <p:spPr>
          <a:xfrm flipV="true">
            <a:off x="13676804" y="3443959"/>
            <a:ext cx="4083447" cy="24024"/>
          </a:xfrm>
          <a:prstGeom prst="line">
            <a:avLst/>
          </a:prstGeom>
          <a:ln cap="flat" w="476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684750" y="6474987"/>
            <a:ext cx="976152" cy="97615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D33B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anchor="ctr" rtlCol="false" tIns="53877" lIns="53877" bIns="53877" rIns="53877"/>
            <a:lstStyle/>
            <a:p>
              <a:pPr algn="ctr">
                <a:lnSpc>
                  <a:spcPts val="2645"/>
                </a:lnSpc>
              </a:pPr>
            </a:p>
          </p:txBody>
        </p:sp>
      </p:grpSp>
      <p:sp>
        <p:nvSpPr>
          <p:cNvPr name="AutoShape 17" id="17"/>
          <p:cNvSpPr/>
          <p:nvPr/>
        </p:nvSpPr>
        <p:spPr>
          <a:xfrm flipV="true">
            <a:off x="1569714" y="7162202"/>
            <a:ext cx="4083447" cy="24024"/>
          </a:xfrm>
          <a:prstGeom prst="line">
            <a:avLst/>
          </a:prstGeom>
          <a:ln cap="flat" w="476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8" id="18"/>
          <p:cNvGrpSpPr/>
          <p:nvPr/>
        </p:nvGrpSpPr>
        <p:grpSpPr>
          <a:xfrm rot="0">
            <a:off x="6908661" y="6474987"/>
            <a:ext cx="976152" cy="97615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D33B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anchor="ctr" rtlCol="false" tIns="53877" lIns="53877" bIns="53877" rIns="53877"/>
            <a:lstStyle/>
            <a:p>
              <a:pPr algn="ctr">
                <a:lnSpc>
                  <a:spcPts val="2645"/>
                </a:lnSpc>
              </a:pPr>
            </a:p>
          </p:txBody>
        </p:sp>
      </p:grpSp>
      <p:sp>
        <p:nvSpPr>
          <p:cNvPr name="AutoShape 21" id="21"/>
          <p:cNvSpPr/>
          <p:nvPr/>
        </p:nvSpPr>
        <p:spPr>
          <a:xfrm>
            <a:off x="7793625" y="7186226"/>
            <a:ext cx="8118921" cy="0"/>
          </a:xfrm>
          <a:prstGeom prst="line">
            <a:avLst/>
          </a:prstGeom>
          <a:ln cap="flat" w="476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2" id="22"/>
          <p:cNvSpPr/>
          <p:nvPr/>
        </p:nvSpPr>
        <p:spPr>
          <a:xfrm>
            <a:off x="7136415" y="323298"/>
            <a:ext cx="11669285" cy="1905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3" id="23"/>
          <p:cNvSpPr/>
          <p:nvPr/>
        </p:nvSpPr>
        <p:spPr>
          <a:xfrm flipH="true">
            <a:off x="17961850" y="-2081414"/>
            <a:ext cx="50723" cy="433827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4" id="24"/>
          <p:cNvSpPr txBox="true"/>
          <p:nvPr/>
        </p:nvSpPr>
        <p:spPr>
          <a:xfrm rot="0">
            <a:off x="0" y="505190"/>
            <a:ext cx="5562112" cy="1536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59"/>
              </a:lnSpc>
              <a:spcBef>
                <a:spcPct val="0"/>
              </a:spcBef>
            </a:pP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Swimming Pool Heating Systems: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684750" y="3083782"/>
            <a:ext cx="793775" cy="360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81"/>
              </a:lnSpc>
              <a:spcBef>
                <a:spcPct val="0"/>
              </a:spcBef>
            </a:pPr>
            <a:r>
              <a:rPr lang="en-US" b="true" sz="2674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908661" y="3083782"/>
            <a:ext cx="793775" cy="360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81"/>
              </a:lnSpc>
              <a:spcBef>
                <a:spcPct val="0"/>
              </a:spcBef>
            </a:pPr>
            <a:r>
              <a:rPr lang="en-US" b="true" sz="2674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2883028" y="3083782"/>
            <a:ext cx="793775" cy="360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81"/>
              </a:lnSpc>
              <a:spcBef>
                <a:spcPct val="0"/>
              </a:spcBef>
            </a:pPr>
            <a:r>
              <a:rPr lang="en-US" b="true" sz="2674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3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910610" y="2775782"/>
            <a:ext cx="3353753" cy="7544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91"/>
              </a:lnSpc>
              <a:spcBef>
                <a:spcPct val="0"/>
              </a:spcBef>
            </a:pPr>
            <a:r>
              <a:rPr lang="en-US" sz="44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Fossil fuel heaters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24498" y="3770997"/>
            <a:ext cx="2648246" cy="1747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01"/>
              </a:lnSpc>
              <a:spcBef>
                <a:spcPct val="0"/>
              </a:spcBef>
            </a:pPr>
            <a:r>
              <a:rPr lang="en-US" sz="330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One of the most popular ways to heat a pool is with gas heaters.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8083489" y="2770805"/>
            <a:ext cx="3247311" cy="7544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91"/>
              </a:lnSpc>
              <a:spcBef>
                <a:spcPct val="0"/>
              </a:spcBef>
            </a:pPr>
            <a:r>
              <a:rPr lang="en-US" sz="44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 Electric heaters 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702437" y="3770997"/>
            <a:ext cx="3970655" cy="2176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  <a:r>
              <a:rPr lang="en-US" sz="3302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Easy to install and efficient for small spaces, but may consume significant electrical power over extended use.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4058564" y="2761280"/>
            <a:ext cx="3228618" cy="7544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91"/>
              </a:lnSpc>
              <a:spcBef>
                <a:spcPct val="0"/>
              </a:spcBef>
            </a:pPr>
            <a:r>
              <a:rPr lang="en-US" sz="44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Solar Pool Heater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3520942" y="3770997"/>
            <a:ext cx="4440908" cy="3890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  <a:r>
              <a:rPr lang="en-US" sz="3302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It uses sunlight for heating—very sustainable but sunlight-dependent.</a:t>
            </a: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</a:p>
        </p:txBody>
      </p:sp>
      <p:sp>
        <p:nvSpPr>
          <p:cNvPr name="TextBox 34" id="34"/>
          <p:cNvSpPr txBox="true"/>
          <p:nvPr/>
        </p:nvSpPr>
        <p:spPr>
          <a:xfrm rot="0">
            <a:off x="775938" y="6802025"/>
            <a:ext cx="793775" cy="360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81"/>
              </a:lnSpc>
              <a:spcBef>
                <a:spcPct val="0"/>
              </a:spcBef>
            </a:pPr>
            <a:r>
              <a:rPr lang="en-US" b="true" sz="2674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6999850" y="6802025"/>
            <a:ext cx="793775" cy="360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81"/>
              </a:lnSpc>
              <a:spcBef>
                <a:spcPct val="0"/>
              </a:spcBef>
            </a:pPr>
            <a:r>
              <a:rPr lang="en-US" b="true" sz="2674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5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2198390" y="6457330"/>
            <a:ext cx="2203609" cy="7544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91"/>
              </a:lnSpc>
              <a:spcBef>
                <a:spcPct val="0"/>
              </a:spcBef>
            </a:pPr>
            <a:r>
              <a:rPr lang="en-US" sz="44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Heat pumps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8193562" y="6499743"/>
            <a:ext cx="6959060" cy="7544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91"/>
              </a:lnSpc>
              <a:spcBef>
                <a:spcPct val="0"/>
              </a:spcBef>
            </a:pPr>
            <a:r>
              <a:rPr lang="en-US" sz="4422" strike="noStrike" u="none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Hybrid Pool Heating Systems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281003" y="7489239"/>
            <a:ext cx="3479005" cy="260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  <a:r>
              <a:rPr lang="en-US" sz="3302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It relies on harnessing heat from the air or ground, making it an energy-saving and environmentally friendly option.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8193562" y="7499340"/>
            <a:ext cx="3901070" cy="1319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01"/>
              </a:lnSpc>
              <a:spcBef>
                <a:spcPct val="0"/>
              </a:spcBef>
            </a:pPr>
            <a:r>
              <a:rPr lang="en-US" sz="3302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Hybrid systems combine solar, gas, or heat pump for efficient, smart heating.</a:t>
            </a:r>
          </a:p>
        </p:txBody>
      </p:sp>
      <p:sp>
        <p:nvSpPr>
          <p:cNvPr name="Freeform 40" id="40"/>
          <p:cNvSpPr/>
          <p:nvPr/>
        </p:nvSpPr>
        <p:spPr>
          <a:xfrm flipH="true" flipV="false" rot="-6953268">
            <a:off x="16861702" y="9023084"/>
            <a:ext cx="2030184" cy="1177507"/>
          </a:xfrm>
          <a:custGeom>
            <a:avLst/>
            <a:gdLst/>
            <a:ahLst/>
            <a:cxnLst/>
            <a:rect r="r" b="b" t="t" l="l"/>
            <a:pathLst>
              <a:path h="1177507" w="2030184">
                <a:moveTo>
                  <a:pt x="2030184" y="0"/>
                </a:moveTo>
                <a:lnTo>
                  <a:pt x="0" y="0"/>
                </a:lnTo>
                <a:lnTo>
                  <a:pt x="0" y="1177507"/>
                </a:lnTo>
                <a:lnTo>
                  <a:pt x="2030184" y="1177507"/>
                </a:lnTo>
                <a:lnTo>
                  <a:pt x="203018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true" flipV="false" rot="14090526">
            <a:off x="16378753" y="9205756"/>
            <a:ext cx="1542958" cy="1785551"/>
          </a:xfrm>
          <a:custGeom>
            <a:avLst/>
            <a:gdLst/>
            <a:ahLst/>
            <a:cxnLst/>
            <a:rect r="r" b="b" t="t" l="l"/>
            <a:pathLst>
              <a:path h="1785551" w="1542958">
                <a:moveTo>
                  <a:pt x="1542958" y="1342127"/>
                </a:moveTo>
                <a:lnTo>
                  <a:pt x="778434" y="0"/>
                </a:lnTo>
                <a:lnTo>
                  <a:pt x="0" y="443424"/>
                </a:lnTo>
                <a:lnTo>
                  <a:pt x="764524" y="1785551"/>
                </a:lnTo>
                <a:lnTo>
                  <a:pt x="1542958" y="1342127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49760" t="0" r="-49760" b="0"/>
            </a:stretch>
          </a:blipFill>
        </p:spPr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4465915" y="2942844"/>
            <a:ext cx="10350032" cy="4401311"/>
            <a:chOff x="0" y="0"/>
            <a:chExt cx="3833345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872528" y="6865184"/>
            <a:ext cx="10376545" cy="2723843"/>
          </a:xfrm>
          <a:custGeom>
            <a:avLst/>
            <a:gdLst/>
            <a:ahLst/>
            <a:cxnLst/>
            <a:rect r="r" b="b" t="t" l="l"/>
            <a:pathLst>
              <a:path h="2723843" w="10376545">
                <a:moveTo>
                  <a:pt x="0" y="0"/>
                </a:moveTo>
                <a:lnTo>
                  <a:pt x="10376545" y="0"/>
                </a:lnTo>
                <a:lnTo>
                  <a:pt x="10376545" y="2723843"/>
                </a:lnTo>
                <a:lnTo>
                  <a:pt x="0" y="27238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8000"/>
            </a:blip>
            <a:stretch>
              <a:fillRect l="0" t="0" r="0" b="0"/>
            </a:stretch>
          </a:blipFill>
        </p:spPr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1420843" y="1352833"/>
            <a:ext cx="10519266" cy="9112800"/>
          </a:xfrm>
          <a:prstGeom prst="rect">
            <a:avLst/>
          </a:prstGeom>
        </p:spPr>
      </p:pic>
      <p:grpSp>
        <p:nvGrpSpPr>
          <p:cNvPr name="Group 10" id="10"/>
          <p:cNvGrpSpPr/>
          <p:nvPr/>
        </p:nvGrpSpPr>
        <p:grpSpPr>
          <a:xfrm rot="0">
            <a:off x="11427493" y="2562901"/>
            <a:ext cx="323719" cy="323719"/>
            <a:chOff x="0" y="0"/>
            <a:chExt cx="71336" cy="7133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1336" cy="71336"/>
            </a:xfrm>
            <a:custGeom>
              <a:avLst/>
              <a:gdLst/>
              <a:ahLst/>
              <a:cxnLst/>
              <a:rect r="r" b="b" t="t" l="l"/>
              <a:pathLst>
                <a:path h="71336" w="71336">
                  <a:moveTo>
                    <a:pt x="0" y="0"/>
                  </a:moveTo>
                  <a:lnTo>
                    <a:pt x="71336" y="0"/>
                  </a:lnTo>
                  <a:lnTo>
                    <a:pt x="71336" y="71336"/>
                  </a:lnTo>
                  <a:lnTo>
                    <a:pt x="0" y="71336"/>
                  </a:lnTo>
                  <a:close/>
                </a:path>
              </a:pathLst>
            </a:custGeom>
            <a:solidFill>
              <a:srgbClr val="348B5A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28575"/>
              <a:ext cx="71336" cy="99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1427493" y="3783841"/>
            <a:ext cx="323719" cy="323719"/>
            <a:chOff x="0" y="0"/>
            <a:chExt cx="71336" cy="7133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1336" cy="71336"/>
            </a:xfrm>
            <a:custGeom>
              <a:avLst/>
              <a:gdLst/>
              <a:ahLst/>
              <a:cxnLst/>
              <a:rect r="r" b="b" t="t" l="l"/>
              <a:pathLst>
                <a:path h="71336" w="71336">
                  <a:moveTo>
                    <a:pt x="0" y="0"/>
                  </a:moveTo>
                  <a:lnTo>
                    <a:pt x="71336" y="0"/>
                  </a:lnTo>
                  <a:lnTo>
                    <a:pt x="71336" y="71336"/>
                  </a:lnTo>
                  <a:lnTo>
                    <a:pt x="0" y="71336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71336" cy="99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694580" y="341111"/>
            <a:ext cx="8449420" cy="14551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892"/>
              </a:lnSpc>
              <a:spcBef>
                <a:spcPct val="0"/>
              </a:spcBef>
            </a:pPr>
            <a:r>
              <a:rPr lang="en-US" b="true" sz="42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Annual CO₂ Footprint and Tree Offset for Pool Heating Options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963922" y="2524801"/>
            <a:ext cx="4761339" cy="8107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94"/>
              </a:lnSpc>
            </a:pPr>
            <a:r>
              <a:rPr lang="en-US" sz="235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number of trees required for compensation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625541" y="3821941"/>
            <a:ext cx="1701953" cy="3168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23"/>
              </a:lnSpc>
              <a:spcBef>
                <a:spcPct val="0"/>
              </a:spcBef>
            </a:pPr>
            <a:r>
              <a:rPr lang="en-US" b="true" sz="2353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tons/year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963922" y="3745741"/>
            <a:ext cx="4581692" cy="3945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94"/>
              </a:lnSpc>
              <a:spcBef>
                <a:spcPct val="0"/>
              </a:spcBef>
            </a:pPr>
            <a:r>
              <a:rPr lang="en-US" b="true" sz="2353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CO2 emissions 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227258" y="2935596"/>
            <a:ext cx="10552171" cy="979154"/>
            <a:chOff x="0" y="0"/>
            <a:chExt cx="3041919" cy="2822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041919" cy="282265"/>
            </a:xfrm>
            <a:custGeom>
              <a:avLst/>
              <a:gdLst/>
              <a:ahLst/>
              <a:cxnLst/>
              <a:rect r="r" b="b" t="t" l="l"/>
              <a:pathLst>
                <a:path h="282265" w="3041919">
                  <a:moveTo>
                    <a:pt x="0" y="0"/>
                  </a:moveTo>
                  <a:lnTo>
                    <a:pt x="3041919" y="0"/>
                  </a:lnTo>
                  <a:lnTo>
                    <a:pt x="3041919" y="282265"/>
                  </a:lnTo>
                  <a:lnTo>
                    <a:pt x="0" y="282265"/>
                  </a:lnTo>
                  <a:close/>
                </a:path>
              </a:pathLst>
            </a:custGeom>
            <a:solidFill>
              <a:srgbClr val="EDE9F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19050"/>
              <a:ext cx="3041919" cy="263215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 marL="0" indent="0" lvl="0">
                <a:lnSpc>
                  <a:spcPts val="2268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227258" y="4928741"/>
            <a:ext cx="10552171" cy="850668"/>
            <a:chOff x="0" y="0"/>
            <a:chExt cx="3041919" cy="24522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041919" cy="245226"/>
            </a:xfrm>
            <a:custGeom>
              <a:avLst/>
              <a:gdLst/>
              <a:ahLst/>
              <a:cxnLst/>
              <a:rect r="r" b="b" t="t" l="l"/>
              <a:pathLst>
                <a:path h="245226" w="3041919">
                  <a:moveTo>
                    <a:pt x="0" y="0"/>
                  </a:moveTo>
                  <a:lnTo>
                    <a:pt x="3041919" y="0"/>
                  </a:lnTo>
                  <a:lnTo>
                    <a:pt x="3041919" y="245226"/>
                  </a:lnTo>
                  <a:lnTo>
                    <a:pt x="0" y="245226"/>
                  </a:lnTo>
                  <a:close/>
                </a:path>
              </a:pathLst>
            </a:custGeom>
            <a:solidFill>
              <a:srgbClr val="E5EBD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3041919" cy="273801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l" marL="0" indent="0" lvl="0">
                <a:lnSpc>
                  <a:spcPts val="2784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227258" y="6864763"/>
            <a:ext cx="10552171" cy="950266"/>
            <a:chOff x="0" y="0"/>
            <a:chExt cx="3041919" cy="27393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41919" cy="273937"/>
            </a:xfrm>
            <a:custGeom>
              <a:avLst/>
              <a:gdLst/>
              <a:ahLst/>
              <a:cxnLst/>
              <a:rect r="r" b="b" t="t" l="l"/>
              <a:pathLst>
                <a:path h="273937" w="3041919">
                  <a:moveTo>
                    <a:pt x="0" y="0"/>
                  </a:moveTo>
                  <a:lnTo>
                    <a:pt x="3041919" y="0"/>
                  </a:lnTo>
                  <a:lnTo>
                    <a:pt x="3041919" y="273937"/>
                  </a:lnTo>
                  <a:lnTo>
                    <a:pt x="0" y="273937"/>
                  </a:lnTo>
                  <a:close/>
                </a:path>
              </a:pathLst>
            </a:custGeom>
            <a:solidFill>
              <a:srgbClr val="EDE9F1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3041919" cy="292987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>
                <a:lnSpc>
                  <a:spcPts val="1367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3227258" y="8858963"/>
            <a:ext cx="10552171" cy="940811"/>
            <a:chOff x="0" y="0"/>
            <a:chExt cx="3041919" cy="27121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041919" cy="271212"/>
            </a:xfrm>
            <a:custGeom>
              <a:avLst/>
              <a:gdLst/>
              <a:ahLst/>
              <a:cxnLst/>
              <a:rect r="r" b="b" t="t" l="l"/>
              <a:pathLst>
                <a:path h="271212" w="3041919">
                  <a:moveTo>
                    <a:pt x="0" y="0"/>
                  </a:moveTo>
                  <a:lnTo>
                    <a:pt x="3041919" y="0"/>
                  </a:lnTo>
                  <a:lnTo>
                    <a:pt x="3041919" y="271212"/>
                  </a:lnTo>
                  <a:lnTo>
                    <a:pt x="0" y="271212"/>
                  </a:lnTo>
                  <a:close/>
                </a:path>
              </a:pathLst>
            </a:custGeom>
            <a:solidFill>
              <a:srgbClr val="E5EBD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3041919" cy="290262"/>
            </a:xfrm>
            <a:prstGeom prst="rect">
              <a:avLst/>
            </a:prstGeom>
          </p:spPr>
          <p:txBody>
            <a:bodyPr anchor="ctr" rtlCol="false" tIns="41358" lIns="41358" bIns="41358" rIns="41358"/>
            <a:lstStyle/>
            <a:p>
              <a:pPr algn="ctr">
                <a:lnSpc>
                  <a:spcPts val="1367"/>
                </a:lnSpc>
              </a:pPr>
            </a:p>
          </p:txBody>
        </p:sp>
      </p:grpSp>
      <p:sp>
        <p:nvSpPr>
          <p:cNvPr name="AutoShape 14" id="14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7" id="17"/>
          <p:cNvSpPr txBox="true"/>
          <p:nvPr/>
        </p:nvSpPr>
        <p:spPr>
          <a:xfrm rot="0">
            <a:off x="7195201" y="3234964"/>
            <a:ext cx="2151259" cy="388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65"/>
              </a:lnSpc>
            </a:pPr>
            <a:r>
              <a:rPr lang="en-US" sz="2332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772.561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496851" y="5142550"/>
            <a:ext cx="2095025" cy="361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Electric Heater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629323" y="4040364"/>
            <a:ext cx="2095025" cy="742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Hybrid Heat Pump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496851" y="3213077"/>
            <a:ext cx="2095025" cy="361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58"/>
              </a:lnSpc>
            </a:pPr>
            <a:r>
              <a:rPr lang="en-US" sz="2232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Heat Pump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629323" y="6121445"/>
            <a:ext cx="2095025" cy="361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Diesel Boiler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3496851" y="7144919"/>
            <a:ext cx="2095025" cy="361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Gas Boiler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126419" y="2238254"/>
            <a:ext cx="3369290" cy="388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36"/>
              </a:lnSpc>
            </a:pPr>
            <a:r>
              <a:rPr lang="en-US" sz="2289" b="tru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Return on Equity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412355" y="2238254"/>
            <a:ext cx="2688826" cy="390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36"/>
              </a:lnSpc>
              <a:spcBef>
                <a:spcPct val="0"/>
              </a:spcBef>
            </a:pPr>
            <a:r>
              <a:rPr lang="en-US" b="true" sz="2289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Break-even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629323" y="8138359"/>
            <a:ext cx="2095025" cy="361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Existing System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3496851" y="8915809"/>
            <a:ext cx="2095025" cy="742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58"/>
              </a:lnSpc>
              <a:spcBef>
                <a:spcPct val="0"/>
              </a:spcBef>
            </a:pPr>
            <a:r>
              <a:rPr lang="en-US" b="true" sz="2232" strike="noStrike" u="none">
                <a:solidFill>
                  <a:srgbClr val="003888"/>
                </a:solidFill>
                <a:latin typeface="Playfair Display Bold"/>
                <a:ea typeface="Playfair Display Bold"/>
                <a:cs typeface="Playfair Display Bold"/>
                <a:sym typeface="Playfair Display Bold"/>
              </a:rPr>
              <a:t>Upgraded System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195201" y="4213738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590.969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195201" y="5192512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792.634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7195201" y="6046109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872.995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7195201" y="7087471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1046.2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195201" y="8176978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0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195201" y="9107607"/>
            <a:ext cx="215125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1899.2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0813006" y="3234964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89.4857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813006" y="4213738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78.3286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813006" y="5192512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437.329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813006" y="6171286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591.629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0813006" y="7150060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218.671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813006" y="8128834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1770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813006" y="9107607"/>
            <a:ext cx="2501819" cy="38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65"/>
              </a:lnSpc>
              <a:spcBef>
                <a:spcPct val="0"/>
              </a:spcBef>
            </a:pPr>
            <a:r>
              <a:rPr lang="en-US" sz="2332" strike="noStrike" u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669.3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517102" y="391837"/>
            <a:ext cx="8414494" cy="14907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32"/>
              </a:lnSpc>
              <a:spcBef>
                <a:spcPct val="0"/>
              </a:spcBef>
            </a:pPr>
            <a:r>
              <a:rPr lang="en-US" b="true" sz="43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Break-even Subscriptions and Return on Equity Analysis</a:t>
            </a:r>
          </a:p>
        </p:txBody>
      </p:sp>
      <p:pic>
        <p:nvPicPr>
          <p:cNvPr name="Picture 41" id="4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3701196" y="108229"/>
            <a:ext cx="4317697" cy="3735436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3812" y="220804"/>
            <a:ext cx="9226335" cy="1659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32"/>
              </a:lnSpc>
              <a:spcBef>
                <a:spcPct val="0"/>
              </a:spcBef>
            </a:pPr>
            <a:r>
              <a:rPr lang="en-US" b="true" sz="4809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Comprehe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 Comparison o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 He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ng Syst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48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ms</a:t>
            </a:r>
          </a:p>
        </p:txBody>
      </p:sp>
      <p:sp>
        <p:nvSpPr>
          <p:cNvPr name="AutoShape 3" id="3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6936134" y="-671436"/>
            <a:ext cx="11102227" cy="12310801"/>
          </a:xfrm>
          <a:prstGeom prst="rect">
            <a:avLst/>
          </a:prstGeom>
        </p:spPr>
      </p:pic>
      <p:graphicFrame>
        <p:nvGraphicFramePr>
          <p:cNvPr name="Table 7" id="7"/>
          <p:cNvGraphicFramePr>
            <a:graphicFrameLocks noGrp="true"/>
          </p:cNvGraphicFramePr>
          <p:nvPr/>
        </p:nvGraphicFramePr>
        <p:xfrm>
          <a:off x="870996" y="3985905"/>
          <a:ext cx="4162863" cy="2715070"/>
        </p:xfrm>
        <a:graphic>
          <a:graphicData uri="http://schemas.openxmlformats.org/drawingml/2006/table">
            <a:tbl>
              <a:tblPr/>
              <a:tblGrid>
                <a:gridCol w="677709"/>
                <a:gridCol w="721011"/>
                <a:gridCol w="660061"/>
                <a:gridCol w="693917"/>
                <a:gridCol w="716250"/>
                <a:gridCol w="693917"/>
              </a:tblGrid>
              <a:tr h="1719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DAD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AD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AD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2CE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B0E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1037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CF4"/>
                    </a:solidFill>
                  </a:tcPr>
                </a:tc>
              </a:tr>
              <a:tr h="99524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778"/>
                        </a:lnSpc>
                        <a:defRPr/>
                      </a:pPr>
                      <a:endParaRPr lang="en-US" sz="1100"/>
                    </a:p>
                  </a:txBody>
                  <a:tcPr marL="57769" marR="57769" marT="57769" marB="57769" anchor="ctr">
                    <a:lnL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3663">
                      <a:solidFill>
                        <a:srgbClr val="5B6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  <p:sp>
        <p:nvSpPr>
          <p:cNvPr name="TextBox 8" id="8"/>
          <p:cNvSpPr txBox="true"/>
          <p:nvPr/>
        </p:nvSpPr>
        <p:spPr>
          <a:xfrm rot="0">
            <a:off x="2548506" y="3176525"/>
            <a:ext cx="1697593" cy="456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69"/>
              </a:lnSpc>
              <a:spcBef>
                <a:spcPct val="0"/>
              </a:spcBef>
            </a:pPr>
            <a:r>
              <a:rPr lang="en-US" b="true" sz="226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HEAT PUMP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208873" y="3125417"/>
            <a:ext cx="691547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55.5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03289" y="4295524"/>
            <a:ext cx="1122998" cy="456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69"/>
              </a:lnSpc>
              <a:spcBef>
                <a:spcPct val="0"/>
              </a:spcBef>
            </a:pPr>
            <a:r>
              <a:rPr lang="en-US" b="true" sz="2263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HYBRID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163529" y="4202831"/>
            <a:ext cx="656931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51.5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655175" y="5477693"/>
            <a:ext cx="1419225" cy="447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78"/>
              </a:lnSpc>
              <a:spcBef>
                <a:spcPct val="0"/>
              </a:spcBef>
            </a:pPr>
            <a:r>
              <a:rPr lang="en-US" b="true" sz="227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ELECTRIC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194938" y="5360139"/>
            <a:ext cx="654056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31.8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194938" y="6517071"/>
            <a:ext cx="684801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42.8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316703" y="7594376"/>
            <a:ext cx="410527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55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197979" y="8762518"/>
            <a:ext cx="678718" cy="50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29"/>
              </a:lnSpc>
              <a:spcBef>
                <a:spcPct val="0"/>
              </a:spcBef>
            </a:pPr>
            <a:r>
              <a:rPr lang="en-US" b="true" sz="252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52.2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870381" y="6536121"/>
            <a:ext cx="988814" cy="447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78"/>
              </a:lnSpc>
              <a:spcBef>
                <a:spcPct val="0"/>
              </a:spcBef>
            </a:pPr>
            <a:r>
              <a:rPr lang="en-US" b="true" sz="227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DIESEL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044867" y="7613426"/>
            <a:ext cx="639842" cy="447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78"/>
              </a:lnSpc>
              <a:spcBef>
                <a:spcPct val="0"/>
              </a:spcBef>
            </a:pPr>
            <a:r>
              <a:rPr lang="en-US" b="true" sz="227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GAS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548506" y="8781568"/>
            <a:ext cx="1748314" cy="447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78"/>
              </a:lnSpc>
              <a:spcBef>
                <a:spcPct val="0"/>
              </a:spcBef>
            </a:pPr>
            <a:r>
              <a:rPr lang="en-US" b="true" sz="2270">
                <a:solidFill>
                  <a:srgbClr val="203A64"/>
                </a:solidFill>
                <a:latin typeface="Agrandir Bold"/>
                <a:ea typeface="Agrandir Bold"/>
                <a:cs typeface="Agrandir Bold"/>
                <a:sym typeface="Agrandir Bold"/>
              </a:rPr>
              <a:t>DEVELOPED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184185" y="2348952"/>
            <a:ext cx="675561" cy="465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39"/>
              </a:lnSpc>
              <a:spcBef>
                <a:spcPct val="0"/>
              </a:spcBef>
            </a:pPr>
            <a:r>
              <a:rPr lang="en-US" sz="2313">
                <a:solidFill>
                  <a:srgbClr val="203A64"/>
                </a:solidFill>
                <a:latin typeface="Agrandir"/>
                <a:ea typeface="Agrandir"/>
                <a:cs typeface="Agrandir"/>
                <a:sym typeface="Agrandir"/>
              </a:rPr>
              <a:t>Total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62269" y="3436422"/>
            <a:ext cx="7791206" cy="3944298"/>
          </a:xfrm>
          <a:custGeom>
            <a:avLst/>
            <a:gdLst/>
            <a:ahLst/>
            <a:cxnLst/>
            <a:rect r="r" b="b" t="t" l="l"/>
            <a:pathLst>
              <a:path h="3944298" w="7791206">
                <a:moveTo>
                  <a:pt x="0" y="0"/>
                </a:moveTo>
                <a:lnTo>
                  <a:pt x="7791206" y="0"/>
                </a:lnTo>
                <a:lnTo>
                  <a:pt x="7791206" y="3944299"/>
                </a:lnTo>
                <a:lnTo>
                  <a:pt x="0" y="39442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5400000">
            <a:off x="12837556" y="2974360"/>
            <a:ext cx="10350032" cy="4401311"/>
            <a:chOff x="0" y="0"/>
            <a:chExt cx="3833345" cy="163011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833345" cy="1630115"/>
            </a:xfrm>
            <a:custGeom>
              <a:avLst/>
              <a:gdLst/>
              <a:ahLst/>
              <a:cxnLst/>
              <a:rect r="r" b="b" t="t" l="l"/>
              <a:pathLst>
                <a:path h="1630115" w="3833345">
                  <a:moveTo>
                    <a:pt x="0" y="0"/>
                  </a:moveTo>
                  <a:lnTo>
                    <a:pt x="3833345" y="0"/>
                  </a:lnTo>
                  <a:lnTo>
                    <a:pt x="3833345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9525"/>
              <a:ext cx="3833345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7" id="7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5674044"/>
            <a:ext cx="8461142" cy="4071925"/>
          </a:xfrm>
          <a:custGeom>
            <a:avLst/>
            <a:gdLst/>
            <a:ahLst/>
            <a:cxnLst/>
            <a:rect r="r" b="b" t="t" l="l"/>
            <a:pathLst>
              <a:path h="4071925" w="8461142">
                <a:moveTo>
                  <a:pt x="0" y="0"/>
                </a:moveTo>
                <a:lnTo>
                  <a:pt x="8461142" y="0"/>
                </a:lnTo>
                <a:lnTo>
                  <a:pt x="8461142" y="4071924"/>
                </a:lnTo>
                <a:lnTo>
                  <a:pt x="0" y="40719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14661" y="497839"/>
            <a:ext cx="12194766" cy="23168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172"/>
              </a:lnSpc>
              <a:spcBef>
                <a:spcPct val="0"/>
              </a:spcBef>
            </a:pPr>
            <a:r>
              <a:rPr lang="en-US" b="true" sz="440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Integrated Simulation of Swimming Pool Heating System with Solar Collectors and 3D Visualization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7914121"/>
            <a:ext cx="6319634" cy="1703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3218" indent="-206609" lvl="1">
              <a:lnSpc>
                <a:spcPts val="2679"/>
              </a:lnSpc>
              <a:buFont typeface="Arial"/>
              <a:buChar char="•"/>
            </a:pPr>
            <a:r>
              <a:rPr lang="en-US" sz="1913">
                <a:solidFill>
                  <a:srgbClr val="203A64"/>
                </a:solidFill>
                <a:latin typeface="Agrandir"/>
                <a:ea typeface="Agrandir"/>
                <a:cs typeface="Agrandir"/>
                <a:sym typeface="Agrandir"/>
              </a:rPr>
              <a:t>The panel represents the data input and numerical results of a basin heating system simulation, showing the effect of environmental and structural variables such as the angle of inclination and the number of collectors on the system performance.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649610" y="3439514"/>
            <a:ext cx="6319634" cy="1703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3218" indent="-206609" lvl="1">
              <a:lnSpc>
                <a:spcPts val="2679"/>
              </a:lnSpc>
              <a:spcBef>
                <a:spcPct val="0"/>
              </a:spcBef>
              <a:buFont typeface="Arial"/>
              <a:buChar char="•"/>
            </a:pPr>
            <a:r>
              <a:rPr lang="en-US" sz="1913" strike="noStrike" u="none">
                <a:solidFill>
                  <a:srgbClr val="203A64"/>
                </a:solidFill>
                <a:latin typeface="Agrandir"/>
                <a:ea typeface="Agrandir"/>
                <a:cs typeface="Agrandir"/>
                <a:sym typeface="Agrandir"/>
              </a:rPr>
              <a:t>It displays an interactive 3D simulation interface of a swimming pool heating system, enabling the user to adjust parameters and monitor real-time results such as efficiency, energy losses, and final tank temperature.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-1986795">
            <a:off x="-813697" y="6053331"/>
            <a:ext cx="3684794" cy="5171641"/>
          </a:xfrm>
          <a:custGeom>
            <a:avLst/>
            <a:gdLst/>
            <a:ahLst/>
            <a:cxnLst/>
            <a:rect r="r" b="b" t="t" l="l"/>
            <a:pathLst>
              <a:path h="5171641" w="3684794">
                <a:moveTo>
                  <a:pt x="3684794" y="0"/>
                </a:moveTo>
                <a:lnTo>
                  <a:pt x="0" y="0"/>
                </a:lnTo>
                <a:lnTo>
                  <a:pt x="0" y="5171641"/>
                </a:lnTo>
                <a:lnTo>
                  <a:pt x="3684794" y="5171641"/>
                </a:lnTo>
                <a:lnTo>
                  <a:pt x="368479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020890" y="2539343"/>
            <a:ext cx="12246220" cy="284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241"/>
              </a:lnSpc>
            </a:pPr>
            <a:r>
              <a:rPr lang="en-US" sz="16601">
                <a:solidFill>
                  <a:srgbClr val="003888"/>
                </a:solidFill>
                <a:latin typeface="Sego"/>
                <a:ea typeface="Sego"/>
                <a:cs typeface="Sego"/>
                <a:sym typeface="Sego"/>
              </a:rPr>
              <a:t>Thank You</a:t>
            </a:r>
          </a:p>
        </p:txBody>
      </p:sp>
      <p:sp>
        <p:nvSpPr>
          <p:cNvPr name="AutoShape 4" id="4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15283027" y="41731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2982859">
            <a:off x="15693304" y="7433630"/>
            <a:ext cx="2702298" cy="3024000"/>
          </a:xfrm>
          <a:custGeom>
            <a:avLst/>
            <a:gdLst/>
            <a:ahLst/>
            <a:cxnLst/>
            <a:rect r="r" b="b" t="t" l="l"/>
            <a:pathLst>
              <a:path h="3024000" w="2702298">
                <a:moveTo>
                  <a:pt x="0" y="0"/>
                </a:moveTo>
                <a:lnTo>
                  <a:pt x="2702298" y="0"/>
                </a:lnTo>
                <a:lnTo>
                  <a:pt x="2702298" y="3024000"/>
                </a:lnTo>
                <a:lnTo>
                  <a:pt x="0" y="3024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2475321">
            <a:off x="15553873" y="-394026"/>
            <a:ext cx="2981160" cy="3507247"/>
          </a:xfrm>
          <a:custGeom>
            <a:avLst/>
            <a:gdLst/>
            <a:ahLst/>
            <a:cxnLst/>
            <a:rect r="r" b="b" t="t" l="l"/>
            <a:pathLst>
              <a:path h="3507247" w="2981160">
                <a:moveTo>
                  <a:pt x="0" y="0"/>
                </a:moveTo>
                <a:lnTo>
                  <a:pt x="2981159" y="0"/>
                </a:lnTo>
                <a:lnTo>
                  <a:pt x="2981159" y="3507246"/>
                </a:lnTo>
                <a:lnTo>
                  <a:pt x="0" y="35072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445947">
            <a:off x="12278868" y="-142924"/>
            <a:ext cx="3796336" cy="1262282"/>
          </a:xfrm>
          <a:custGeom>
            <a:avLst/>
            <a:gdLst/>
            <a:ahLst/>
            <a:cxnLst/>
            <a:rect r="r" b="b" t="t" l="l"/>
            <a:pathLst>
              <a:path h="1262282" w="3796336">
                <a:moveTo>
                  <a:pt x="3796337" y="0"/>
                </a:moveTo>
                <a:lnTo>
                  <a:pt x="0" y="0"/>
                </a:lnTo>
                <a:lnTo>
                  <a:pt x="0" y="1262282"/>
                </a:lnTo>
                <a:lnTo>
                  <a:pt x="3796337" y="1262282"/>
                </a:lnTo>
                <a:lnTo>
                  <a:pt x="3796337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0">
            <a:off x="-280256" y="-1009343"/>
            <a:ext cx="3772609" cy="3796336"/>
          </a:xfrm>
          <a:custGeom>
            <a:avLst/>
            <a:gdLst/>
            <a:ahLst/>
            <a:cxnLst/>
            <a:rect r="r" b="b" t="t" l="l"/>
            <a:pathLst>
              <a:path h="3796336" w="3772609">
                <a:moveTo>
                  <a:pt x="3772609" y="0"/>
                </a:moveTo>
                <a:lnTo>
                  <a:pt x="0" y="0"/>
                </a:lnTo>
                <a:lnTo>
                  <a:pt x="0" y="3796336"/>
                </a:lnTo>
                <a:lnTo>
                  <a:pt x="3772609" y="3796336"/>
                </a:lnTo>
                <a:lnTo>
                  <a:pt x="3772609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299073" y="5309794"/>
            <a:ext cx="9841826" cy="508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19"/>
              </a:lnSpc>
              <a:spcBef>
                <a:spcPct val="0"/>
              </a:spcBef>
            </a:pPr>
            <a:r>
              <a:rPr lang="en-US" sz="2871">
                <a:solidFill>
                  <a:srgbClr val="003888"/>
                </a:solidFill>
                <a:latin typeface="Raleway"/>
                <a:ea typeface="Raleway"/>
                <a:cs typeface="Raleway"/>
                <a:sym typeface="Raleway"/>
              </a:rPr>
              <a:t>Innovation is seeing change as an opportunity, not a threat.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17961850" y="-2081414"/>
            <a:ext cx="50723" cy="433827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9178294" y="4698038"/>
            <a:ext cx="7782572" cy="4924142"/>
            <a:chOff x="0" y="0"/>
            <a:chExt cx="2167467" cy="137138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167467" cy="1371386"/>
            </a:xfrm>
            <a:custGeom>
              <a:avLst/>
              <a:gdLst/>
              <a:ahLst/>
              <a:cxnLst/>
              <a:rect r="r" b="b" t="t" l="l"/>
              <a:pathLst>
                <a:path h="1371386" w="2167467">
                  <a:moveTo>
                    <a:pt x="0" y="0"/>
                  </a:moveTo>
                  <a:lnTo>
                    <a:pt x="2167467" y="0"/>
                  </a:lnTo>
                  <a:lnTo>
                    <a:pt x="2167467" y="1371386"/>
                  </a:lnTo>
                  <a:lnTo>
                    <a:pt x="0" y="137138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666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28575"/>
              <a:ext cx="2167467" cy="1399961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7" id="7"/>
          <p:cNvSpPr/>
          <p:nvPr/>
        </p:nvSpPr>
        <p:spPr>
          <a:xfrm flipH="true" flipV="true">
            <a:off x="13711144" y="4698038"/>
            <a:ext cx="16635" cy="4924142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H="true">
            <a:off x="13719461" y="8082807"/>
            <a:ext cx="3241404" cy="0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H="true">
            <a:off x="13719461" y="6377143"/>
            <a:ext cx="3241404" cy="0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677144" y="2630592"/>
            <a:ext cx="7782572" cy="4924142"/>
            <a:chOff x="0" y="0"/>
            <a:chExt cx="2167467" cy="137138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167467" cy="1371386"/>
            </a:xfrm>
            <a:custGeom>
              <a:avLst/>
              <a:gdLst/>
              <a:ahLst/>
              <a:cxnLst/>
              <a:rect r="r" b="b" t="t" l="l"/>
              <a:pathLst>
                <a:path h="1371386" w="2167467">
                  <a:moveTo>
                    <a:pt x="0" y="0"/>
                  </a:moveTo>
                  <a:lnTo>
                    <a:pt x="2167467" y="0"/>
                  </a:lnTo>
                  <a:lnTo>
                    <a:pt x="2167467" y="1371386"/>
                  </a:lnTo>
                  <a:lnTo>
                    <a:pt x="0" y="137138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666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28575"/>
              <a:ext cx="2167467" cy="1399961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3" id="13"/>
          <p:cNvSpPr/>
          <p:nvPr/>
        </p:nvSpPr>
        <p:spPr>
          <a:xfrm flipH="true" flipV="true">
            <a:off x="5144740" y="2630592"/>
            <a:ext cx="16635" cy="4924142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 flipH="true">
            <a:off x="5153058" y="6015361"/>
            <a:ext cx="3241404" cy="0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 flipH="true">
            <a:off x="5153058" y="4309697"/>
            <a:ext cx="3241404" cy="0"/>
          </a:xfrm>
          <a:prstGeom prst="line">
            <a:avLst/>
          </a:prstGeom>
          <a:ln cap="flat" w="857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552835" y="4548382"/>
            <a:ext cx="4396643" cy="4524263"/>
          </a:xfrm>
          <a:custGeom>
            <a:avLst/>
            <a:gdLst/>
            <a:ahLst/>
            <a:cxnLst/>
            <a:rect r="r" b="b" t="t" l="l"/>
            <a:pathLst>
              <a:path h="4524263" w="4396643">
                <a:moveTo>
                  <a:pt x="0" y="0"/>
                </a:moveTo>
                <a:lnTo>
                  <a:pt x="4396643" y="0"/>
                </a:lnTo>
                <a:lnTo>
                  <a:pt x="4396643" y="4524262"/>
                </a:lnTo>
                <a:lnTo>
                  <a:pt x="0" y="45242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698" t="0" r="-18698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885832" y="6600780"/>
            <a:ext cx="4356334" cy="3398018"/>
          </a:xfrm>
          <a:custGeom>
            <a:avLst/>
            <a:gdLst/>
            <a:ahLst/>
            <a:cxnLst/>
            <a:rect r="r" b="b" t="t" l="l"/>
            <a:pathLst>
              <a:path h="3398018" w="4356334">
                <a:moveTo>
                  <a:pt x="0" y="0"/>
                </a:moveTo>
                <a:lnTo>
                  <a:pt x="4356333" y="0"/>
                </a:lnTo>
                <a:lnTo>
                  <a:pt x="4356333" y="3398018"/>
                </a:lnTo>
                <a:lnTo>
                  <a:pt x="0" y="3398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4101" r="0" b="-14101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77144" y="418331"/>
            <a:ext cx="9658844" cy="1536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59"/>
              </a:lnSpc>
              <a:spcBef>
                <a:spcPct val="0"/>
              </a:spcBef>
            </a:pPr>
            <a:r>
              <a:rPr lang="en-US" b="true" sz="4399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lut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im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fficiency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 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swimming po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ol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hea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tin</a:t>
            </a:r>
            <a:r>
              <a:rPr lang="en-US" b="true" sz="43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384705" y="5072896"/>
            <a:ext cx="4828361" cy="1051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53"/>
              </a:lnSpc>
            </a:pPr>
            <a:r>
              <a:rPr lang="en-US" sz="4821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Fiberglass insulation procedures: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795792" y="5131000"/>
            <a:ext cx="3463508" cy="31687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  <a:r>
              <a:rPr lang="en-US" sz="4122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Pipe insulation is essential for pool heating.</a:t>
            </a: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720"/>
              </a:lnSpc>
              <a:spcBef>
                <a:spcPct val="0"/>
              </a:spcBef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4071909" y="6696213"/>
            <a:ext cx="2536509" cy="9532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0"/>
              </a:lnSpc>
            </a:pPr>
            <a:r>
              <a:rPr lang="en-US" sz="559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Benefits: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922305" y="8238565"/>
            <a:ext cx="2835716" cy="1383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57"/>
              </a:lnSpc>
            </a:pPr>
            <a:r>
              <a:rPr lang="en-US" sz="4755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Application</a:t>
            </a:r>
          </a:p>
          <a:p>
            <a:pPr algn="ctr">
              <a:lnSpc>
                <a:spcPts val="2377"/>
              </a:lnSpc>
            </a:pPr>
            <a:r>
              <a:rPr lang="en-US" sz="4755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steps: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60574" y="1964093"/>
            <a:ext cx="4828361" cy="2046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03"/>
              </a:lnSpc>
            </a:pPr>
          </a:p>
          <a:p>
            <a:pPr algn="l">
              <a:lnSpc>
                <a:spcPts val="4292"/>
              </a:lnSpc>
            </a:pPr>
            <a:r>
              <a:rPr lang="en-US" sz="4716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Pool Cov</a:t>
            </a:r>
            <a:r>
              <a:rPr lang="en-US" sz="4716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ers (Passive Heating Support):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328155" y="3124521"/>
            <a:ext cx="3066306" cy="8509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4546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While not a heating system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5480958" y="6262843"/>
            <a:ext cx="2536509" cy="9532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0"/>
              </a:lnSpc>
            </a:pPr>
            <a:r>
              <a:rPr lang="en-US" sz="5593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Benefits: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80958" y="4653760"/>
            <a:ext cx="2760701" cy="1298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09"/>
              </a:lnSpc>
            </a:pPr>
            <a:r>
              <a:rPr lang="en-US" sz="465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Cover the basin when not in use.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554520" y="2667352"/>
            <a:ext cx="292469" cy="292469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DF8C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400000">
            <a:off x="10438239" y="3569213"/>
            <a:ext cx="292469" cy="292469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CBBD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5400000">
            <a:off x="2804095" y="4665015"/>
            <a:ext cx="292469" cy="292469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5400000">
            <a:off x="8575717" y="7488630"/>
            <a:ext cx="292469" cy="292469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AB488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8609039" y="3016841"/>
            <a:ext cx="183431" cy="123334"/>
            <a:chOff x="0" y="0"/>
            <a:chExt cx="1930400" cy="129794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7706328" y="2067269"/>
            <a:ext cx="1922208" cy="567309"/>
            <a:chOff x="0" y="0"/>
            <a:chExt cx="600865" cy="17733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00865" cy="177336"/>
            </a:xfrm>
            <a:custGeom>
              <a:avLst/>
              <a:gdLst/>
              <a:ahLst/>
              <a:cxnLst/>
              <a:rect r="r" b="b" t="t" l="l"/>
              <a:pathLst>
                <a:path h="177336" w="600865">
                  <a:moveTo>
                    <a:pt x="88668" y="0"/>
                  </a:moveTo>
                  <a:lnTo>
                    <a:pt x="512197" y="0"/>
                  </a:lnTo>
                  <a:cubicBezTo>
                    <a:pt x="561167" y="0"/>
                    <a:pt x="600865" y="39698"/>
                    <a:pt x="600865" y="88668"/>
                  </a:cubicBezTo>
                  <a:lnTo>
                    <a:pt x="600865" y="88668"/>
                  </a:lnTo>
                  <a:cubicBezTo>
                    <a:pt x="600865" y="137638"/>
                    <a:pt x="561167" y="177336"/>
                    <a:pt x="512197" y="177336"/>
                  </a:cubicBezTo>
                  <a:lnTo>
                    <a:pt x="88668" y="177336"/>
                  </a:lnTo>
                  <a:cubicBezTo>
                    <a:pt x="39698" y="177336"/>
                    <a:pt x="0" y="137638"/>
                    <a:pt x="0" y="88668"/>
                  </a:cubicBezTo>
                  <a:lnTo>
                    <a:pt x="0" y="88668"/>
                  </a:lnTo>
                  <a:cubicBezTo>
                    <a:pt x="0" y="39698"/>
                    <a:pt x="39698" y="0"/>
                    <a:pt x="88668" y="0"/>
                  </a:cubicBezTo>
                  <a:close/>
                </a:path>
              </a:pathLst>
            </a:custGeom>
            <a:solidFill>
              <a:srgbClr val="F8DF8C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0"/>
              <a:ext cx="600865" cy="1773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PROBLEM STATEMENT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7706328" y="3483696"/>
            <a:ext cx="2077067" cy="567309"/>
            <a:chOff x="0" y="0"/>
            <a:chExt cx="649272" cy="177336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49272" cy="177336"/>
            </a:xfrm>
            <a:custGeom>
              <a:avLst/>
              <a:gdLst/>
              <a:ahLst/>
              <a:cxnLst/>
              <a:rect r="r" b="b" t="t" l="l"/>
              <a:pathLst>
                <a:path h="177336" w="649272">
                  <a:moveTo>
                    <a:pt x="88668" y="0"/>
                  </a:moveTo>
                  <a:lnTo>
                    <a:pt x="560604" y="0"/>
                  </a:lnTo>
                  <a:cubicBezTo>
                    <a:pt x="584121" y="0"/>
                    <a:pt x="606674" y="9342"/>
                    <a:pt x="623302" y="25970"/>
                  </a:cubicBezTo>
                  <a:cubicBezTo>
                    <a:pt x="639930" y="42599"/>
                    <a:pt x="649272" y="65152"/>
                    <a:pt x="649272" y="88668"/>
                  </a:cubicBezTo>
                  <a:lnTo>
                    <a:pt x="649272" y="88668"/>
                  </a:lnTo>
                  <a:cubicBezTo>
                    <a:pt x="649272" y="137638"/>
                    <a:pt x="609574" y="177336"/>
                    <a:pt x="560604" y="177336"/>
                  </a:cubicBezTo>
                  <a:lnTo>
                    <a:pt x="88668" y="177336"/>
                  </a:lnTo>
                  <a:cubicBezTo>
                    <a:pt x="39698" y="177336"/>
                    <a:pt x="0" y="137638"/>
                    <a:pt x="0" y="88668"/>
                  </a:cubicBezTo>
                  <a:lnTo>
                    <a:pt x="0" y="88668"/>
                  </a:lnTo>
                  <a:cubicBezTo>
                    <a:pt x="0" y="39698"/>
                    <a:pt x="39698" y="0"/>
                    <a:pt x="88668" y="0"/>
                  </a:cubicBezTo>
                  <a:close/>
                </a:path>
              </a:pathLst>
            </a:custGeom>
            <a:solidFill>
              <a:srgbClr val="A8CB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0"/>
              <a:ext cx="649272" cy="1773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CURRENT SYSTEM ANALYSIS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7733652" y="5118613"/>
            <a:ext cx="2187680" cy="576550"/>
            <a:chOff x="0" y="0"/>
            <a:chExt cx="683849" cy="18022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83849" cy="180224"/>
            </a:xfrm>
            <a:custGeom>
              <a:avLst/>
              <a:gdLst/>
              <a:ahLst/>
              <a:cxnLst/>
              <a:rect r="r" b="b" t="t" l="l"/>
              <a:pathLst>
                <a:path h="180224" w="683849">
                  <a:moveTo>
                    <a:pt x="90112" y="0"/>
                  </a:moveTo>
                  <a:lnTo>
                    <a:pt x="593737" y="0"/>
                  </a:lnTo>
                  <a:cubicBezTo>
                    <a:pt x="617636" y="0"/>
                    <a:pt x="640556" y="9494"/>
                    <a:pt x="657456" y="26393"/>
                  </a:cubicBezTo>
                  <a:cubicBezTo>
                    <a:pt x="674355" y="43293"/>
                    <a:pt x="683849" y="66213"/>
                    <a:pt x="683849" y="90112"/>
                  </a:cubicBezTo>
                  <a:lnTo>
                    <a:pt x="683849" y="90112"/>
                  </a:lnTo>
                  <a:cubicBezTo>
                    <a:pt x="683849" y="139880"/>
                    <a:pt x="643504" y="180224"/>
                    <a:pt x="593737" y="180224"/>
                  </a:cubicBezTo>
                  <a:lnTo>
                    <a:pt x="90112" y="180224"/>
                  </a:lnTo>
                  <a:cubicBezTo>
                    <a:pt x="66213" y="180224"/>
                    <a:pt x="43293" y="170730"/>
                    <a:pt x="26393" y="153831"/>
                  </a:cubicBezTo>
                  <a:cubicBezTo>
                    <a:pt x="9494" y="136932"/>
                    <a:pt x="0" y="114011"/>
                    <a:pt x="0" y="90112"/>
                  </a:cubicBezTo>
                  <a:lnTo>
                    <a:pt x="0" y="90112"/>
                  </a:lnTo>
                  <a:cubicBezTo>
                    <a:pt x="0" y="66213"/>
                    <a:pt x="9494" y="43293"/>
                    <a:pt x="26393" y="26393"/>
                  </a:cubicBezTo>
                  <a:cubicBezTo>
                    <a:pt x="43293" y="9494"/>
                    <a:pt x="66213" y="0"/>
                    <a:pt x="90112" y="0"/>
                  </a:cubicBezTo>
                  <a:close/>
                </a:path>
              </a:pathLst>
            </a:custGeom>
            <a:solidFill>
              <a:srgbClr val="F8A4A4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0"/>
              <a:ext cx="683849" cy="1802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SEARCHING FOR SOLUTIONS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7701332" y="6933197"/>
            <a:ext cx="2060308" cy="567309"/>
            <a:chOff x="0" y="0"/>
            <a:chExt cx="644033" cy="177336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44033" cy="177336"/>
            </a:xfrm>
            <a:custGeom>
              <a:avLst/>
              <a:gdLst/>
              <a:ahLst/>
              <a:cxnLst/>
              <a:rect r="r" b="b" t="t" l="l"/>
              <a:pathLst>
                <a:path h="177336" w="644033">
                  <a:moveTo>
                    <a:pt x="88668" y="0"/>
                  </a:moveTo>
                  <a:lnTo>
                    <a:pt x="555366" y="0"/>
                  </a:lnTo>
                  <a:cubicBezTo>
                    <a:pt x="578882" y="0"/>
                    <a:pt x="601435" y="9342"/>
                    <a:pt x="618063" y="25970"/>
                  </a:cubicBezTo>
                  <a:cubicBezTo>
                    <a:pt x="634692" y="42599"/>
                    <a:pt x="644033" y="65152"/>
                    <a:pt x="644033" y="88668"/>
                  </a:cubicBezTo>
                  <a:lnTo>
                    <a:pt x="644033" y="88668"/>
                  </a:lnTo>
                  <a:cubicBezTo>
                    <a:pt x="644033" y="137638"/>
                    <a:pt x="604335" y="177336"/>
                    <a:pt x="555366" y="177336"/>
                  </a:cubicBezTo>
                  <a:lnTo>
                    <a:pt x="88668" y="177336"/>
                  </a:lnTo>
                  <a:cubicBezTo>
                    <a:pt x="39698" y="177336"/>
                    <a:pt x="0" y="137638"/>
                    <a:pt x="0" y="88668"/>
                  </a:cubicBezTo>
                  <a:lnTo>
                    <a:pt x="0" y="88668"/>
                  </a:lnTo>
                  <a:cubicBezTo>
                    <a:pt x="0" y="39698"/>
                    <a:pt x="39698" y="0"/>
                    <a:pt x="88668" y="0"/>
                  </a:cubicBezTo>
                  <a:close/>
                </a:path>
              </a:pathLst>
            </a:custGeom>
            <a:solidFill>
              <a:srgbClr val="FAB488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0"/>
              <a:ext cx="644033" cy="1773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PROPOSED SOLUTION: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7679133" y="9465299"/>
            <a:ext cx="2187680" cy="567309"/>
            <a:chOff x="0" y="0"/>
            <a:chExt cx="683849" cy="177336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83849" cy="177336"/>
            </a:xfrm>
            <a:custGeom>
              <a:avLst/>
              <a:gdLst/>
              <a:ahLst/>
              <a:cxnLst/>
              <a:rect r="r" b="b" t="t" l="l"/>
              <a:pathLst>
                <a:path h="177336" w="683849">
                  <a:moveTo>
                    <a:pt x="88668" y="0"/>
                  </a:moveTo>
                  <a:lnTo>
                    <a:pt x="595181" y="0"/>
                  </a:lnTo>
                  <a:cubicBezTo>
                    <a:pt x="644151" y="0"/>
                    <a:pt x="683849" y="39698"/>
                    <a:pt x="683849" y="88668"/>
                  </a:cubicBezTo>
                  <a:lnTo>
                    <a:pt x="683849" y="88668"/>
                  </a:lnTo>
                  <a:cubicBezTo>
                    <a:pt x="683849" y="137638"/>
                    <a:pt x="644151" y="177336"/>
                    <a:pt x="595181" y="177336"/>
                  </a:cubicBezTo>
                  <a:lnTo>
                    <a:pt x="88668" y="177336"/>
                  </a:lnTo>
                  <a:cubicBezTo>
                    <a:pt x="39698" y="177336"/>
                    <a:pt x="0" y="137638"/>
                    <a:pt x="0" y="88668"/>
                  </a:cubicBezTo>
                  <a:lnTo>
                    <a:pt x="0" y="88668"/>
                  </a:lnTo>
                  <a:cubicBezTo>
                    <a:pt x="0" y="39698"/>
                    <a:pt x="39698" y="0"/>
                    <a:pt x="88668" y="0"/>
                  </a:cubicBezTo>
                  <a:close/>
                </a:path>
              </a:pathLst>
            </a:custGeom>
            <a:solidFill>
              <a:srgbClr val="C6D8FB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0"/>
              <a:ext cx="683849" cy="1773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 CHOOSING THE BEST SYSTEM: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7651022" y="8275908"/>
            <a:ext cx="2187680" cy="567309"/>
            <a:chOff x="0" y="0"/>
            <a:chExt cx="683849" cy="177336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83849" cy="177336"/>
            </a:xfrm>
            <a:custGeom>
              <a:avLst/>
              <a:gdLst/>
              <a:ahLst/>
              <a:cxnLst/>
              <a:rect r="r" b="b" t="t" l="l"/>
              <a:pathLst>
                <a:path h="177336" w="683849">
                  <a:moveTo>
                    <a:pt x="88668" y="0"/>
                  </a:moveTo>
                  <a:lnTo>
                    <a:pt x="595181" y="0"/>
                  </a:lnTo>
                  <a:cubicBezTo>
                    <a:pt x="644151" y="0"/>
                    <a:pt x="683849" y="39698"/>
                    <a:pt x="683849" y="88668"/>
                  </a:cubicBezTo>
                  <a:lnTo>
                    <a:pt x="683849" y="88668"/>
                  </a:lnTo>
                  <a:cubicBezTo>
                    <a:pt x="683849" y="137638"/>
                    <a:pt x="644151" y="177336"/>
                    <a:pt x="595181" y="177336"/>
                  </a:cubicBezTo>
                  <a:lnTo>
                    <a:pt x="88668" y="177336"/>
                  </a:lnTo>
                  <a:cubicBezTo>
                    <a:pt x="39698" y="177336"/>
                    <a:pt x="0" y="137638"/>
                    <a:pt x="0" y="88668"/>
                  </a:cubicBezTo>
                  <a:lnTo>
                    <a:pt x="0" y="88668"/>
                  </a:lnTo>
                  <a:cubicBezTo>
                    <a:pt x="0" y="39698"/>
                    <a:pt x="39698" y="0"/>
                    <a:pt x="88668" y="0"/>
                  </a:cubicBezTo>
                  <a:close/>
                </a:path>
              </a:pathLst>
            </a:custGeom>
            <a:solidFill>
              <a:srgbClr val="9AA7B2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0"/>
              <a:ext cx="683849" cy="1773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 COMPARISON OF SYSTEMS: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7746563" y="591755"/>
            <a:ext cx="1922208" cy="424523"/>
            <a:chOff x="0" y="0"/>
            <a:chExt cx="600865" cy="132702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00865" cy="132702"/>
            </a:xfrm>
            <a:custGeom>
              <a:avLst/>
              <a:gdLst/>
              <a:ahLst/>
              <a:cxnLst/>
              <a:rect r="r" b="b" t="t" l="l"/>
              <a:pathLst>
                <a:path h="132702" w="600865">
                  <a:moveTo>
                    <a:pt x="66351" y="0"/>
                  </a:moveTo>
                  <a:lnTo>
                    <a:pt x="534514" y="0"/>
                  </a:lnTo>
                  <a:cubicBezTo>
                    <a:pt x="552111" y="0"/>
                    <a:pt x="568988" y="6991"/>
                    <a:pt x="581431" y="19434"/>
                  </a:cubicBezTo>
                  <a:cubicBezTo>
                    <a:pt x="593874" y="31877"/>
                    <a:pt x="600865" y="48754"/>
                    <a:pt x="600865" y="66351"/>
                  </a:cubicBezTo>
                  <a:lnTo>
                    <a:pt x="600865" y="66351"/>
                  </a:lnTo>
                  <a:cubicBezTo>
                    <a:pt x="600865" y="102996"/>
                    <a:pt x="571158" y="132702"/>
                    <a:pt x="534514" y="132702"/>
                  </a:cubicBezTo>
                  <a:lnTo>
                    <a:pt x="66351" y="132702"/>
                  </a:lnTo>
                  <a:cubicBezTo>
                    <a:pt x="48754" y="132702"/>
                    <a:pt x="31877" y="125711"/>
                    <a:pt x="19434" y="113268"/>
                  </a:cubicBezTo>
                  <a:cubicBezTo>
                    <a:pt x="6991" y="100825"/>
                    <a:pt x="0" y="83948"/>
                    <a:pt x="0" y="66351"/>
                  </a:cubicBezTo>
                  <a:lnTo>
                    <a:pt x="0" y="66351"/>
                  </a:lnTo>
                  <a:cubicBezTo>
                    <a:pt x="0" y="48754"/>
                    <a:pt x="6991" y="31877"/>
                    <a:pt x="19434" y="19434"/>
                  </a:cubicBezTo>
                  <a:cubicBezTo>
                    <a:pt x="31877" y="6991"/>
                    <a:pt x="48754" y="0"/>
                    <a:pt x="66351" y="0"/>
                  </a:cubicBezTo>
                  <a:close/>
                </a:path>
              </a:pathLst>
            </a:custGeom>
            <a:solidFill>
              <a:srgbClr val="A99A78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0"/>
              <a:ext cx="600865" cy="1327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80"/>
                </a:lnSpc>
              </a:pPr>
              <a:r>
                <a:rPr lang="en-US" b="true" sz="1400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CASE STUDY:</a:t>
              </a: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9783395" y="6431212"/>
            <a:ext cx="1309688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RetScreen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2043030" y="5810327"/>
            <a:ext cx="4098161" cy="1406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It requires detailed information (such as heat pump size) and does not allow accurate simulation without prior experience, making it impractical.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865258" y="7186902"/>
            <a:ext cx="3227022" cy="1406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We decided to build our own algorithm using MATLAB and Excel to analyze the scenarios more accurately.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3296287" y="8292355"/>
            <a:ext cx="3823060" cy="1054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We designed several systems and compared them economically and environmentally.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730199" y="9436258"/>
            <a:ext cx="5785137" cy="701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We chose the system that achieves the best balance between economic efficiency and reduced environmental impact.</a:t>
            </a:r>
          </a:p>
        </p:txBody>
      </p:sp>
      <p:sp>
        <p:nvSpPr>
          <p:cNvPr name="AutoShape 42" id="42"/>
          <p:cNvSpPr/>
          <p:nvPr/>
        </p:nvSpPr>
        <p:spPr>
          <a:xfrm>
            <a:off x="8667432" y="1199182"/>
            <a:ext cx="13825" cy="954266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grpSp>
        <p:nvGrpSpPr>
          <p:cNvPr name="Group 43" id="43"/>
          <p:cNvGrpSpPr/>
          <p:nvPr/>
        </p:nvGrpSpPr>
        <p:grpSpPr>
          <a:xfrm rot="5400000">
            <a:off x="8535023" y="1052947"/>
            <a:ext cx="292469" cy="292469"/>
            <a:chOff x="0" y="0"/>
            <a:chExt cx="812800" cy="81280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99A78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45" id="45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5400000">
            <a:off x="8592164" y="4098356"/>
            <a:ext cx="292469" cy="292469"/>
            <a:chOff x="0" y="0"/>
            <a:chExt cx="812800" cy="812800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CBBD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48" id="4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5400000">
            <a:off x="8585252" y="5723738"/>
            <a:ext cx="292469" cy="292469"/>
            <a:chOff x="0" y="0"/>
            <a:chExt cx="812800" cy="81280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51" id="5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8589541" y="1402436"/>
            <a:ext cx="183431" cy="123334"/>
            <a:chOff x="0" y="0"/>
            <a:chExt cx="1930400" cy="129794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grpSp>
        <p:nvGrpSpPr>
          <p:cNvPr name="Group 54" id="54"/>
          <p:cNvGrpSpPr/>
          <p:nvPr/>
        </p:nvGrpSpPr>
        <p:grpSpPr>
          <a:xfrm rot="0">
            <a:off x="8646683" y="4452355"/>
            <a:ext cx="183431" cy="123334"/>
            <a:chOff x="0" y="0"/>
            <a:chExt cx="1930400" cy="1297940"/>
          </a:xfrm>
        </p:grpSpPr>
        <p:sp>
          <p:nvSpPr>
            <p:cNvPr name="Freeform 55" id="55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grpSp>
        <p:nvGrpSpPr>
          <p:cNvPr name="Group 56" id="56"/>
          <p:cNvGrpSpPr/>
          <p:nvPr/>
        </p:nvGrpSpPr>
        <p:grpSpPr>
          <a:xfrm rot="0">
            <a:off x="8639771" y="6073227"/>
            <a:ext cx="183431" cy="123334"/>
            <a:chOff x="0" y="0"/>
            <a:chExt cx="1930400" cy="1297940"/>
          </a:xfrm>
        </p:grpSpPr>
        <p:sp>
          <p:nvSpPr>
            <p:cNvPr name="Freeform 57" id="57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sp>
        <p:nvSpPr>
          <p:cNvPr name="AutoShape 58" id="58"/>
          <p:cNvSpPr/>
          <p:nvPr/>
        </p:nvSpPr>
        <p:spPr>
          <a:xfrm>
            <a:off x="8693842" y="2948034"/>
            <a:ext cx="13825" cy="506567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59" id="59"/>
          <p:cNvSpPr/>
          <p:nvPr/>
        </p:nvSpPr>
        <p:spPr>
          <a:xfrm>
            <a:off x="8731486" y="4623589"/>
            <a:ext cx="6912" cy="503240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0" id="60"/>
          <p:cNvSpPr/>
          <p:nvPr/>
        </p:nvSpPr>
        <p:spPr>
          <a:xfrm flipH="true">
            <a:off x="7259595" y="6218822"/>
            <a:ext cx="3127213" cy="0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1" id="61"/>
          <p:cNvSpPr/>
          <p:nvPr/>
        </p:nvSpPr>
        <p:spPr>
          <a:xfrm>
            <a:off x="7278644" y="6230882"/>
            <a:ext cx="0" cy="267005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2" id="62"/>
          <p:cNvSpPr/>
          <p:nvPr/>
        </p:nvSpPr>
        <p:spPr>
          <a:xfrm>
            <a:off x="10385081" y="6218848"/>
            <a:ext cx="3456" cy="278803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3" id="63"/>
          <p:cNvSpPr/>
          <p:nvPr/>
        </p:nvSpPr>
        <p:spPr>
          <a:xfrm flipH="true">
            <a:off x="8731486" y="6266571"/>
            <a:ext cx="10754" cy="666626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4" id="64"/>
          <p:cNvSpPr/>
          <p:nvPr/>
        </p:nvSpPr>
        <p:spPr>
          <a:xfrm>
            <a:off x="8741406" y="7781361"/>
            <a:ext cx="6912" cy="503240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5" id="65"/>
          <p:cNvSpPr/>
          <p:nvPr/>
        </p:nvSpPr>
        <p:spPr>
          <a:xfrm>
            <a:off x="8759148" y="9135687"/>
            <a:ext cx="7351" cy="348196"/>
          </a:xfrm>
          <a:prstGeom prst="line">
            <a:avLst/>
          </a:prstGeom>
          <a:ln cap="rnd" w="38100">
            <a:solidFill>
              <a:srgbClr val="404040"/>
            </a:solidFill>
            <a:prstDash val="sysDot"/>
            <a:headEnd type="none" len="sm" w="sm"/>
            <a:tailEnd type="none" len="sm" w="sm"/>
          </a:ln>
        </p:spPr>
      </p:sp>
      <p:grpSp>
        <p:nvGrpSpPr>
          <p:cNvPr name="Group 66" id="66"/>
          <p:cNvGrpSpPr/>
          <p:nvPr/>
        </p:nvGrpSpPr>
        <p:grpSpPr>
          <a:xfrm rot="0">
            <a:off x="8639771" y="7847775"/>
            <a:ext cx="183431" cy="123334"/>
            <a:chOff x="0" y="0"/>
            <a:chExt cx="1930400" cy="1297940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grpSp>
        <p:nvGrpSpPr>
          <p:cNvPr name="Group 68" id="68"/>
          <p:cNvGrpSpPr/>
          <p:nvPr/>
        </p:nvGrpSpPr>
        <p:grpSpPr>
          <a:xfrm rot="5400000">
            <a:off x="8612913" y="8843217"/>
            <a:ext cx="292469" cy="292469"/>
            <a:chOff x="0" y="0"/>
            <a:chExt cx="812800" cy="812800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AA7B2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70" id="70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71" id="71"/>
          <p:cNvGrpSpPr/>
          <p:nvPr/>
        </p:nvGrpSpPr>
        <p:grpSpPr>
          <a:xfrm rot="0">
            <a:off x="8667432" y="9192837"/>
            <a:ext cx="183431" cy="123334"/>
            <a:chOff x="0" y="0"/>
            <a:chExt cx="1930400" cy="1297940"/>
          </a:xfrm>
        </p:grpSpPr>
        <p:sp>
          <p:nvSpPr>
            <p:cNvPr name="Freeform 72" id="72"/>
            <p:cNvSpPr/>
            <p:nvPr/>
          </p:nvSpPr>
          <p:spPr>
            <a:xfrm flipH="false" flipV="false" rot="0">
              <a:off x="0" y="0"/>
              <a:ext cx="1930400" cy="1297940"/>
            </a:xfrm>
            <a:custGeom>
              <a:avLst/>
              <a:gdLst/>
              <a:ahLst/>
              <a:cxnLst/>
              <a:rect r="r" b="b" t="t" l="l"/>
              <a:pathLst>
                <a:path h="1297940" w="1930400">
                  <a:moveTo>
                    <a:pt x="0" y="0"/>
                  </a:moveTo>
                  <a:lnTo>
                    <a:pt x="965200" y="1297940"/>
                  </a:lnTo>
                  <a:lnTo>
                    <a:pt x="1930400" y="0"/>
                  </a:lnTo>
                  <a:close/>
                </a:path>
              </a:pathLst>
            </a:custGeom>
            <a:solidFill>
              <a:srgbClr val="404040"/>
            </a:solidFill>
          </p:spPr>
        </p:sp>
      </p:grpSp>
      <p:grpSp>
        <p:nvGrpSpPr>
          <p:cNvPr name="Group 73" id="73"/>
          <p:cNvGrpSpPr/>
          <p:nvPr/>
        </p:nvGrpSpPr>
        <p:grpSpPr>
          <a:xfrm rot="5400000">
            <a:off x="10649846" y="706612"/>
            <a:ext cx="292469" cy="292469"/>
            <a:chOff x="0" y="0"/>
            <a:chExt cx="812800" cy="812800"/>
          </a:xfrm>
        </p:grpSpPr>
        <p:sp>
          <p:nvSpPr>
            <p:cNvPr name="Freeform 74" id="7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99A78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75" id="75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76" id="76"/>
          <p:cNvGrpSpPr/>
          <p:nvPr/>
        </p:nvGrpSpPr>
        <p:grpSpPr>
          <a:xfrm rot="5400000">
            <a:off x="2872251" y="1937586"/>
            <a:ext cx="292469" cy="292469"/>
            <a:chOff x="0" y="0"/>
            <a:chExt cx="812800" cy="812800"/>
          </a:xfrm>
        </p:grpSpPr>
        <p:sp>
          <p:nvSpPr>
            <p:cNvPr name="Freeform 77" id="7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DF8C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78" id="7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79" id="79"/>
          <p:cNvGrpSpPr/>
          <p:nvPr/>
        </p:nvGrpSpPr>
        <p:grpSpPr>
          <a:xfrm rot="5400000">
            <a:off x="1750561" y="5938413"/>
            <a:ext cx="292469" cy="292469"/>
            <a:chOff x="0" y="0"/>
            <a:chExt cx="812800" cy="812800"/>
          </a:xfrm>
        </p:grpSpPr>
        <p:sp>
          <p:nvSpPr>
            <p:cNvPr name="Freeform 80" id="8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81" id="8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82" id="82"/>
          <p:cNvGrpSpPr/>
          <p:nvPr/>
        </p:nvGrpSpPr>
        <p:grpSpPr>
          <a:xfrm rot="5400000">
            <a:off x="10649846" y="7225456"/>
            <a:ext cx="292469" cy="292469"/>
            <a:chOff x="0" y="0"/>
            <a:chExt cx="812800" cy="812800"/>
          </a:xfrm>
        </p:grpSpPr>
        <p:sp>
          <p:nvSpPr>
            <p:cNvPr name="Freeform 83" id="8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AB488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84" id="84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85" id="85"/>
          <p:cNvGrpSpPr/>
          <p:nvPr/>
        </p:nvGrpSpPr>
        <p:grpSpPr>
          <a:xfrm rot="5400000">
            <a:off x="3054184" y="8333168"/>
            <a:ext cx="292469" cy="363866"/>
            <a:chOff x="0" y="0"/>
            <a:chExt cx="812800" cy="1011219"/>
          </a:xfrm>
        </p:grpSpPr>
        <p:sp>
          <p:nvSpPr>
            <p:cNvPr name="Freeform 86" id="86"/>
            <p:cNvSpPr/>
            <p:nvPr/>
          </p:nvSpPr>
          <p:spPr>
            <a:xfrm flipH="false" flipV="false" rot="0">
              <a:off x="0" y="0"/>
              <a:ext cx="812800" cy="1011219"/>
            </a:xfrm>
            <a:custGeom>
              <a:avLst/>
              <a:gdLst/>
              <a:ahLst/>
              <a:cxnLst/>
              <a:rect r="r" b="b" t="t" l="l"/>
              <a:pathLst>
                <a:path h="1011219" w="812800">
                  <a:moveTo>
                    <a:pt x="406400" y="0"/>
                  </a:moveTo>
                  <a:cubicBezTo>
                    <a:pt x="181951" y="0"/>
                    <a:pt x="0" y="226369"/>
                    <a:pt x="0" y="505610"/>
                  </a:cubicBezTo>
                  <a:cubicBezTo>
                    <a:pt x="0" y="784850"/>
                    <a:pt x="181951" y="1011219"/>
                    <a:pt x="406400" y="1011219"/>
                  </a:cubicBezTo>
                  <a:cubicBezTo>
                    <a:pt x="630849" y="1011219"/>
                    <a:pt x="812800" y="784850"/>
                    <a:pt x="812800" y="505610"/>
                  </a:cubicBezTo>
                  <a:cubicBezTo>
                    <a:pt x="812800" y="226369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AA7B2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87" id="87"/>
            <p:cNvSpPr txBox="true"/>
            <p:nvPr/>
          </p:nvSpPr>
          <p:spPr>
            <a:xfrm>
              <a:off x="76200" y="85277"/>
              <a:ext cx="660400" cy="831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grpSp>
        <p:nvGrpSpPr>
          <p:cNvPr name="Group 88" id="88"/>
          <p:cNvGrpSpPr/>
          <p:nvPr/>
        </p:nvGrpSpPr>
        <p:grpSpPr>
          <a:xfrm rot="5400000">
            <a:off x="10508641" y="9447874"/>
            <a:ext cx="258076" cy="398881"/>
            <a:chOff x="0" y="0"/>
            <a:chExt cx="812800" cy="1256259"/>
          </a:xfrm>
        </p:grpSpPr>
        <p:sp>
          <p:nvSpPr>
            <p:cNvPr name="Freeform 89" id="89"/>
            <p:cNvSpPr/>
            <p:nvPr/>
          </p:nvSpPr>
          <p:spPr>
            <a:xfrm flipH="false" flipV="false" rot="0">
              <a:off x="0" y="0"/>
              <a:ext cx="812800" cy="1256259"/>
            </a:xfrm>
            <a:custGeom>
              <a:avLst/>
              <a:gdLst/>
              <a:ahLst/>
              <a:cxnLst/>
              <a:rect r="r" b="b" t="t" l="l"/>
              <a:pathLst>
                <a:path h="1256259" w="812800">
                  <a:moveTo>
                    <a:pt x="406400" y="0"/>
                  </a:moveTo>
                  <a:cubicBezTo>
                    <a:pt x="181951" y="0"/>
                    <a:pt x="0" y="281223"/>
                    <a:pt x="0" y="628129"/>
                  </a:cubicBezTo>
                  <a:cubicBezTo>
                    <a:pt x="0" y="975036"/>
                    <a:pt x="181951" y="1256259"/>
                    <a:pt x="406400" y="1256259"/>
                  </a:cubicBezTo>
                  <a:cubicBezTo>
                    <a:pt x="630849" y="1256259"/>
                    <a:pt x="812800" y="975036"/>
                    <a:pt x="812800" y="628129"/>
                  </a:cubicBezTo>
                  <a:cubicBezTo>
                    <a:pt x="812800" y="28122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6D8FB"/>
            </a:solidFill>
            <a:ln w="9525" cap="sq">
              <a:solidFill>
                <a:srgbClr val="404040"/>
              </a:solidFill>
              <a:prstDash val="solid"/>
              <a:miter/>
            </a:ln>
          </p:spPr>
        </p:sp>
        <p:sp>
          <p:nvSpPr>
            <p:cNvPr name="TextBox 90" id="90"/>
            <p:cNvSpPr txBox="true"/>
            <p:nvPr/>
          </p:nvSpPr>
          <p:spPr>
            <a:xfrm>
              <a:off x="76200" y="108249"/>
              <a:ext cx="660400" cy="10302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60"/>
                </a:lnSpc>
              </a:pPr>
            </a:p>
          </p:txBody>
        </p:sp>
      </p:grpSp>
      <p:sp>
        <p:nvSpPr>
          <p:cNvPr name="AutoShape 91" id="91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2" id="92"/>
          <p:cNvSpPr/>
          <p:nvPr/>
        </p:nvSpPr>
        <p:spPr>
          <a:xfrm>
            <a:off x="18012573" y="-2081414"/>
            <a:ext cx="0" cy="7951387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3" id="93"/>
          <p:cNvSpPr txBox="true"/>
          <p:nvPr/>
        </p:nvSpPr>
        <p:spPr>
          <a:xfrm rot="0">
            <a:off x="3177783" y="1905722"/>
            <a:ext cx="2927218" cy="1054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High operational cost </a:t>
            </a:r>
          </a:p>
          <a:p>
            <a:pPr algn="l"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environmental pollution in the current system.</a:t>
            </a:r>
          </a:p>
        </p:txBody>
      </p:sp>
      <p:sp>
        <p:nvSpPr>
          <p:cNvPr name="TextBox 94" id="94"/>
          <p:cNvSpPr txBox="true"/>
          <p:nvPr/>
        </p:nvSpPr>
        <p:spPr>
          <a:xfrm rot="0">
            <a:off x="10796081" y="3521588"/>
            <a:ext cx="3538282" cy="1054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Data analysis showed excessive fuel consumption, far more than needed to compensate for thermal losses</a:t>
            </a:r>
          </a:p>
        </p:txBody>
      </p:sp>
      <p:sp>
        <p:nvSpPr>
          <p:cNvPr name="TextBox 95" id="95"/>
          <p:cNvSpPr txBox="true"/>
          <p:nvPr/>
        </p:nvSpPr>
        <p:spPr>
          <a:xfrm rot="0">
            <a:off x="3115615" y="4617390"/>
            <a:ext cx="2590440" cy="1054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We started using TRNSYS but couldn't find the required components.</a:t>
            </a:r>
          </a:p>
        </p:txBody>
      </p:sp>
      <p:sp>
        <p:nvSpPr>
          <p:cNvPr name="TextBox 96" id="96"/>
          <p:cNvSpPr txBox="true"/>
          <p:nvPr/>
        </p:nvSpPr>
        <p:spPr>
          <a:xfrm rot="0">
            <a:off x="6741266" y="6491817"/>
            <a:ext cx="99238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TRNSYS</a:t>
            </a:r>
          </a:p>
        </p:txBody>
      </p:sp>
      <p:sp>
        <p:nvSpPr>
          <p:cNvPr name="TextBox 97" id="97"/>
          <p:cNvSpPr txBox="true"/>
          <p:nvPr/>
        </p:nvSpPr>
        <p:spPr>
          <a:xfrm rot="0">
            <a:off x="10942316" y="643742"/>
            <a:ext cx="3196235" cy="701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 strike="noStrike" u="none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 Current University Swimming Pool Heating System</a:t>
            </a:r>
          </a:p>
        </p:txBody>
      </p:sp>
      <p:sp>
        <p:nvSpPr>
          <p:cNvPr name="TextBox 98" id="98"/>
          <p:cNvSpPr txBox="true"/>
          <p:nvPr/>
        </p:nvSpPr>
        <p:spPr>
          <a:xfrm rot="0">
            <a:off x="296152" y="362779"/>
            <a:ext cx="4391785" cy="875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121"/>
              </a:lnSpc>
              <a:spcBef>
                <a:spcPct val="0"/>
              </a:spcBef>
            </a:pPr>
            <a:r>
              <a:rPr lang="en-US" b="true" sz="5086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  <a:r>
              <a:rPr lang="en-US" b="true" sz="5086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ethodology: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3265573" y="9945840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-2103046" y="251399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364259" y="0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379358" y="796230"/>
            <a:ext cx="15529284" cy="8694539"/>
          </a:xfrm>
          <a:custGeom>
            <a:avLst/>
            <a:gdLst/>
            <a:ahLst/>
            <a:cxnLst/>
            <a:rect r="r" b="b" t="t" l="l"/>
            <a:pathLst>
              <a:path h="8694539" w="15529284">
                <a:moveTo>
                  <a:pt x="0" y="0"/>
                </a:moveTo>
                <a:lnTo>
                  <a:pt x="15529284" y="0"/>
                </a:lnTo>
                <a:lnTo>
                  <a:pt x="15529284" y="8694540"/>
                </a:lnTo>
                <a:lnTo>
                  <a:pt x="0" y="86945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7427" y="316229"/>
            <a:ext cx="3061454" cy="712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879"/>
              </a:lnSpc>
              <a:spcBef>
                <a:spcPct val="0"/>
              </a:spcBef>
            </a:pPr>
            <a:r>
              <a:rPr lang="en-US" b="true" sz="41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Case Study: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390656" y="5008020"/>
            <a:ext cx="4868704" cy="640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n-US" sz="30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Temperature: 45°C</a:t>
            </a:r>
          </a:p>
          <a:p>
            <a:pPr algn="ctr">
              <a:lnSpc>
                <a:spcPts val="1560"/>
              </a:lnSpc>
            </a:pPr>
          </a:p>
          <a:p>
            <a:pPr algn="ctr">
              <a:lnSpc>
                <a:spcPts val="1560"/>
              </a:lnSpc>
            </a:pPr>
            <a:r>
              <a:rPr lang="en-US" sz="30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Average volume withdrawal: 200 l/day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684662" y="8067674"/>
            <a:ext cx="2847856" cy="11906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Temperature setting: 29 °C</a:t>
            </a:r>
          </a:p>
          <a:p>
            <a:pPr algn="ctr">
              <a:lnSpc>
                <a:spcPts val="1800"/>
              </a:lnSpc>
            </a:pPr>
          </a:p>
          <a:p>
            <a:pPr algn="ctr">
              <a:lnSpc>
                <a:spcPts val="1800"/>
              </a:lnSpc>
            </a:pPr>
            <a:r>
              <a:rPr lang="en-US" sz="25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Length: 25 m</a:t>
            </a:r>
          </a:p>
          <a:p>
            <a:pPr algn="ctr">
              <a:lnSpc>
                <a:spcPts val="1800"/>
              </a:lnSpc>
            </a:pPr>
          </a:p>
          <a:p>
            <a:pPr algn="ctr">
              <a:lnSpc>
                <a:spcPts val="1800"/>
              </a:lnSpc>
            </a:pPr>
            <a:r>
              <a:rPr lang="en-US" sz="25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Width: 12.5 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982735" y="9201150"/>
            <a:ext cx="2251710" cy="431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Average </a:t>
            </a:r>
            <a:r>
              <a:rPr lang="en-US" sz="2500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depth: 12.5 m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7959711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5400000">
            <a:off x="11838341" y="2457813"/>
            <a:ext cx="11257063" cy="4401311"/>
            <a:chOff x="0" y="0"/>
            <a:chExt cx="4169282" cy="16301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169282" cy="1630115"/>
            </a:xfrm>
            <a:custGeom>
              <a:avLst/>
              <a:gdLst/>
              <a:ahLst/>
              <a:cxnLst/>
              <a:rect r="r" b="b" t="t" l="l"/>
              <a:pathLst>
                <a:path h="1630115" w="4169282">
                  <a:moveTo>
                    <a:pt x="0" y="0"/>
                  </a:moveTo>
                  <a:lnTo>
                    <a:pt x="4169282" y="0"/>
                  </a:lnTo>
                  <a:lnTo>
                    <a:pt x="4169282" y="1630115"/>
                  </a:lnTo>
                  <a:lnTo>
                    <a:pt x="0" y="1630115"/>
                  </a:lnTo>
                  <a:close/>
                </a:path>
              </a:pathLst>
            </a:custGeom>
            <a:solidFill>
              <a:srgbClr val="628474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4169282" cy="1620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99"/>
                </a:lnSpc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2809427" y="346541"/>
            <a:ext cx="9138314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8012573" y="-2081414"/>
            <a:ext cx="0" cy="7224914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039712" y="2654773"/>
            <a:ext cx="9219588" cy="6455367"/>
          </a:xfrm>
          <a:custGeom>
            <a:avLst/>
            <a:gdLst/>
            <a:ahLst/>
            <a:cxnLst/>
            <a:rect r="r" b="b" t="t" l="l"/>
            <a:pathLst>
              <a:path h="6455367" w="9219588">
                <a:moveTo>
                  <a:pt x="0" y="0"/>
                </a:moveTo>
                <a:lnTo>
                  <a:pt x="9219588" y="0"/>
                </a:lnTo>
                <a:lnTo>
                  <a:pt x="9219588" y="6455367"/>
                </a:lnTo>
                <a:lnTo>
                  <a:pt x="0" y="6455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96710" y="377518"/>
            <a:ext cx="12623101" cy="20081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39"/>
              </a:lnSpc>
              <a:spcBef>
                <a:spcPct val="0"/>
              </a:spcBef>
            </a:pPr>
            <a:r>
              <a:rPr lang="en-US" b="true" sz="5313">
                <a:solidFill>
                  <a:srgbClr val="004369"/>
                </a:solidFill>
                <a:latin typeface="Agrandir Bold"/>
                <a:ea typeface="Agrandir Bold"/>
                <a:cs typeface="Agrandir Bold"/>
                <a:sym typeface="Agrandir Bold"/>
              </a:rPr>
              <a:t>Effects of incomplete combustion on system cleanliness and efficiency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55234" y="3776878"/>
            <a:ext cx="5590045" cy="331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3"/>
              </a:lnSpc>
              <a:spcBef>
                <a:spcPct val="0"/>
              </a:spcBef>
            </a:pPr>
            <a:r>
              <a:rPr lang="en-US" sz="3752">
                <a:solidFill>
                  <a:srgbClr val="004369"/>
                </a:solidFill>
                <a:latin typeface="Canva Sans"/>
                <a:ea typeface="Canva Sans"/>
                <a:cs typeface="Canva Sans"/>
                <a:sym typeface="Canva Sans"/>
              </a:rPr>
              <a:t>Smoke deposits impair combustion, increase energy losses and reduce operational efficiency.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3DC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275183" y="342348"/>
            <a:ext cx="6530518" cy="0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012573" y="-2081414"/>
            <a:ext cx="0" cy="7616358"/>
          </a:xfrm>
          <a:prstGeom prst="line">
            <a:avLst/>
          </a:prstGeom>
          <a:ln cap="flat" w="38100">
            <a:solidFill>
              <a:srgbClr val="203A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850645" y="4059888"/>
            <a:ext cx="345867" cy="359597"/>
          </a:xfrm>
          <a:custGeom>
            <a:avLst/>
            <a:gdLst/>
            <a:ahLst/>
            <a:cxnLst/>
            <a:rect r="r" b="b" t="t" l="l"/>
            <a:pathLst>
              <a:path h="359597" w="345867">
                <a:moveTo>
                  <a:pt x="0" y="0"/>
                </a:moveTo>
                <a:lnTo>
                  <a:pt x="345867" y="0"/>
                </a:lnTo>
                <a:lnTo>
                  <a:pt x="345867" y="359597"/>
                </a:lnTo>
                <a:lnTo>
                  <a:pt x="0" y="3595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50645" y="6779332"/>
            <a:ext cx="345867" cy="359597"/>
          </a:xfrm>
          <a:custGeom>
            <a:avLst/>
            <a:gdLst/>
            <a:ahLst/>
            <a:cxnLst/>
            <a:rect r="r" b="b" t="t" l="l"/>
            <a:pathLst>
              <a:path h="359597" w="345867">
                <a:moveTo>
                  <a:pt x="0" y="0"/>
                </a:moveTo>
                <a:lnTo>
                  <a:pt x="345867" y="0"/>
                </a:lnTo>
                <a:lnTo>
                  <a:pt x="345867" y="359598"/>
                </a:lnTo>
                <a:lnTo>
                  <a:pt x="0" y="3595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850645" y="5419610"/>
            <a:ext cx="345867" cy="359597"/>
          </a:xfrm>
          <a:custGeom>
            <a:avLst/>
            <a:gdLst/>
            <a:ahLst/>
            <a:cxnLst/>
            <a:rect r="r" b="b" t="t" l="l"/>
            <a:pathLst>
              <a:path h="359597" w="345867">
                <a:moveTo>
                  <a:pt x="0" y="0"/>
                </a:moveTo>
                <a:lnTo>
                  <a:pt x="345867" y="0"/>
                </a:lnTo>
                <a:lnTo>
                  <a:pt x="345867" y="359597"/>
                </a:lnTo>
                <a:lnTo>
                  <a:pt x="0" y="3595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-6606" y="9258300"/>
            <a:ext cx="2030184" cy="1177507"/>
          </a:xfrm>
          <a:custGeom>
            <a:avLst/>
            <a:gdLst/>
            <a:ahLst/>
            <a:cxnLst/>
            <a:rect r="r" b="b" t="t" l="l"/>
            <a:pathLst>
              <a:path h="1177507" w="2030184">
                <a:moveTo>
                  <a:pt x="2030184" y="0"/>
                </a:moveTo>
                <a:lnTo>
                  <a:pt x="0" y="0"/>
                </a:lnTo>
                <a:lnTo>
                  <a:pt x="0" y="1177507"/>
                </a:lnTo>
                <a:lnTo>
                  <a:pt x="2030184" y="1177507"/>
                </a:lnTo>
                <a:lnTo>
                  <a:pt x="203018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-4176161">
            <a:off x="-892018" y="9258300"/>
            <a:ext cx="2030184" cy="1177507"/>
          </a:xfrm>
          <a:custGeom>
            <a:avLst/>
            <a:gdLst/>
            <a:ahLst/>
            <a:cxnLst/>
            <a:rect r="r" b="b" t="t" l="l"/>
            <a:pathLst>
              <a:path h="1177507" w="2030184">
                <a:moveTo>
                  <a:pt x="2030184" y="0"/>
                </a:moveTo>
                <a:lnTo>
                  <a:pt x="0" y="0"/>
                </a:lnTo>
                <a:lnTo>
                  <a:pt x="0" y="1177507"/>
                </a:lnTo>
                <a:lnTo>
                  <a:pt x="2030184" y="1177507"/>
                </a:lnTo>
                <a:lnTo>
                  <a:pt x="203018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910378" y="2472490"/>
            <a:ext cx="11061845" cy="7374564"/>
          </a:xfrm>
          <a:custGeom>
            <a:avLst/>
            <a:gdLst/>
            <a:ahLst/>
            <a:cxnLst/>
            <a:rect r="r" b="b" t="t" l="l"/>
            <a:pathLst>
              <a:path h="7374564" w="11061845">
                <a:moveTo>
                  <a:pt x="0" y="0"/>
                </a:moveTo>
                <a:lnTo>
                  <a:pt x="11061845" y="0"/>
                </a:lnTo>
                <a:lnTo>
                  <a:pt x="11061845" y="7374563"/>
                </a:lnTo>
                <a:lnTo>
                  <a:pt x="0" y="73745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03910" y="707852"/>
            <a:ext cx="10185984" cy="14554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879"/>
              </a:lnSpc>
              <a:spcBef>
                <a:spcPct val="0"/>
              </a:spcBef>
            </a:pPr>
            <a:r>
              <a:rPr lang="en-US" b="true" sz="4199" strike="noStrike" u="none">
                <a:solidFill>
                  <a:srgbClr val="203A6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Evaluation and analysis methodology for a hybrid heating system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2506172"/>
            <a:ext cx="1059418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000000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 using: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621389" y="3844366"/>
            <a:ext cx="3755588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RETScreen program: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80253" y="5204088"/>
            <a:ext cx="1097161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Excel: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80194" y="6566229"/>
            <a:ext cx="1575197" cy="7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1"/>
              </a:lnSpc>
              <a:spcBef>
                <a:spcPct val="0"/>
              </a:spcBef>
            </a:pPr>
            <a:r>
              <a:rPr lang="en-US" sz="4122">
                <a:solidFill>
                  <a:srgbClr val="203A64"/>
                </a:solidFill>
                <a:latin typeface="KG Primary Penmanship"/>
                <a:ea typeface="KG Primary Penmanship"/>
                <a:cs typeface="KG Primary Penmanship"/>
                <a:sym typeface="KG Primary Penmanship"/>
              </a:rPr>
              <a:t>MATLAB: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767347" y="5785704"/>
            <a:ext cx="2262504" cy="560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538"/>
              </a:lnSpc>
              <a:spcBef>
                <a:spcPct val="0"/>
              </a:spcBef>
            </a:pPr>
            <a:r>
              <a:rPr lang="en-US" b="true" sz="3241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RETScreen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443621" y="5967921"/>
            <a:ext cx="1697236" cy="555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538"/>
              </a:lnSpc>
              <a:spcBef>
                <a:spcPct val="0"/>
              </a:spcBef>
            </a:pPr>
            <a:r>
              <a:rPr lang="en-US" b="true" sz="3241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MATLAB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456104" y="8858077"/>
            <a:ext cx="1058704" cy="555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538"/>
              </a:lnSpc>
              <a:spcBef>
                <a:spcPct val="0"/>
              </a:spcBef>
            </a:pPr>
            <a:r>
              <a:rPr lang="en-US" b="true" sz="3241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Excel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DAGpT5M5B5Q</dc:identifier>
  <dcterms:modified xsi:type="dcterms:W3CDTF">2011-08-01T06:04:30Z</dcterms:modified>
  <cp:revision>1</cp:revision>
  <dc:title>An-Najah National University | 2025 College of Engineering and Information Technology Department of Energy Engineering and Environmen</dc:title>
</cp:coreProperties>
</file>