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0" r:id="rId2"/>
  </p:sldMasterIdLst>
  <p:notesMasterIdLst>
    <p:notesMasterId r:id="rId79"/>
  </p:notesMasterIdLst>
  <p:sldIdLst>
    <p:sldId id="418" r:id="rId3"/>
    <p:sldId id="259" r:id="rId4"/>
    <p:sldId id="473" r:id="rId5"/>
    <p:sldId id="486" r:id="rId6"/>
    <p:sldId id="502" r:id="rId7"/>
    <p:sldId id="524" r:id="rId8"/>
    <p:sldId id="518" r:id="rId9"/>
    <p:sldId id="519" r:id="rId10"/>
    <p:sldId id="520" r:id="rId11"/>
    <p:sldId id="521" r:id="rId12"/>
    <p:sldId id="525" r:id="rId13"/>
    <p:sldId id="526" r:id="rId14"/>
    <p:sldId id="527" r:id="rId15"/>
    <p:sldId id="528" r:id="rId16"/>
    <p:sldId id="529" r:id="rId17"/>
    <p:sldId id="503" r:id="rId18"/>
    <p:sldId id="537" r:id="rId19"/>
    <p:sldId id="538" r:id="rId20"/>
    <p:sldId id="539" r:id="rId21"/>
    <p:sldId id="540" r:id="rId22"/>
    <p:sldId id="541" r:id="rId23"/>
    <p:sldId id="542" r:id="rId24"/>
    <p:sldId id="543" r:id="rId25"/>
    <p:sldId id="544" r:id="rId26"/>
    <p:sldId id="545" r:id="rId27"/>
    <p:sldId id="546" r:id="rId28"/>
    <p:sldId id="547" r:id="rId29"/>
    <p:sldId id="562" r:id="rId30"/>
    <p:sldId id="548" r:id="rId31"/>
    <p:sldId id="559" r:id="rId32"/>
    <p:sldId id="561" r:id="rId33"/>
    <p:sldId id="565" r:id="rId34"/>
    <p:sldId id="566" r:id="rId35"/>
    <p:sldId id="568" r:id="rId36"/>
    <p:sldId id="567" r:id="rId37"/>
    <p:sldId id="569" r:id="rId38"/>
    <p:sldId id="570" r:id="rId39"/>
    <p:sldId id="571" r:id="rId40"/>
    <p:sldId id="614" r:id="rId41"/>
    <p:sldId id="572" r:id="rId42"/>
    <p:sldId id="490" r:id="rId43"/>
    <p:sldId id="573" r:id="rId44"/>
    <p:sldId id="576" r:id="rId45"/>
    <p:sldId id="583" r:id="rId46"/>
    <p:sldId id="584" r:id="rId47"/>
    <p:sldId id="585" r:id="rId48"/>
    <p:sldId id="590" r:id="rId49"/>
    <p:sldId id="574" r:id="rId50"/>
    <p:sldId id="577" r:id="rId51"/>
    <p:sldId id="578" r:id="rId52"/>
    <p:sldId id="580" r:id="rId53"/>
    <p:sldId id="581" r:id="rId54"/>
    <p:sldId id="582" r:id="rId55"/>
    <p:sldId id="589" r:id="rId56"/>
    <p:sldId id="591" r:id="rId57"/>
    <p:sldId id="592" r:id="rId58"/>
    <p:sldId id="593" r:id="rId59"/>
    <p:sldId id="594" r:id="rId60"/>
    <p:sldId id="602" r:id="rId61"/>
    <p:sldId id="595" r:id="rId62"/>
    <p:sldId id="596" r:id="rId63"/>
    <p:sldId id="597" r:id="rId64"/>
    <p:sldId id="598" r:id="rId65"/>
    <p:sldId id="599" r:id="rId66"/>
    <p:sldId id="600" r:id="rId67"/>
    <p:sldId id="603" r:id="rId68"/>
    <p:sldId id="604" r:id="rId69"/>
    <p:sldId id="605" r:id="rId70"/>
    <p:sldId id="607" r:id="rId71"/>
    <p:sldId id="606" r:id="rId72"/>
    <p:sldId id="608" r:id="rId73"/>
    <p:sldId id="609" r:id="rId74"/>
    <p:sldId id="610" r:id="rId75"/>
    <p:sldId id="612" r:id="rId76"/>
    <p:sldId id="613" r:id="rId77"/>
    <p:sldId id="470" r:id="rId7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1B00"/>
    <a:srgbClr val="4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03" autoAdjust="0"/>
    <p:restoredTop sz="88204" autoAdjust="0"/>
  </p:normalViewPr>
  <p:slideViewPr>
    <p:cSldViewPr>
      <p:cViewPr varScale="1">
        <p:scale>
          <a:sx n="65" d="100"/>
          <a:sy n="65" d="100"/>
        </p:scale>
        <p:origin x="-16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55AE3-5A4F-4AD4-B80A-FFB73CBFF46A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29559-5C98-4A80-8431-9902D327FE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1200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7087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3773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2974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0163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98207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4626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76164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5984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69380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4510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7258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63799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57093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85328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82771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00181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61871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19142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8173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36356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03434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4467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39803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12339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85086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01303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565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757423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55737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7181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281770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6420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4628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008307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82387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6764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899144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0206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2805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0161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3466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5123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4926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7933764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6746048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192541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2009830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045699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8877549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4243293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899174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42610023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1861132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4964707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067715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8423027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7974672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1049841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0869609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7FDEF-0B70-4A58-9D6B-0C6461F185A0}" type="datetimeFigureOut">
              <a:rPr lang="x-none" smtClean="0"/>
              <a:pPr/>
              <a:t>12/19/2017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90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gi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172" y="13716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1C4853"/>
                </a:solidFill>
              </a:rPr>
              <a:t>An-Najah National University </a:t>
            </a:r>
          </a:p>
          <a:p>
            <a:pPr algn="ctr"/>
            <a:r>
              <a:rPr lang="en-US" dirty="0" smtClean="0">
                <a:solidFill>
                  <a:srgbClr val="1C4853"/>
                </a:solidFill>
              </a:rPr>
              <a:t>Engineering college </a:t>
            </a:r>
          </a:p>
          <a:p>
            <a:pPr algn="ctr"/>
            <a:r>
              <a:rPr lang="en-US" dirty="0" smtClean="0">
                <a:solidFill>
                  <a:srgbClr val="1C4853"/>
                </a:solidFill>
              </a:rPr>
              <a:t>Building Engineering Department</a:t>
            </a:r>
          </a:p>
          <a:p>
            <a:pPr algn="ctr"/>
            <a:endParaRPr lang="en-US" dirty="0" smtClean="0">
              <a:solidFill>
                <a:srgbClr val="1C4853"/>
              </a:solidFill>
            </a:endParaRPr>
          </a:p>
          <a:p>
            <a:pPr algn="ctr"/>
            <a:r>
              <a:rPr lang="en-US" dirty="0" smtClean="0">
                <a:solidFill>
                  <a:srgbClr val="1C4853"/>
                </a:solidFill>
              </a:rPr>
              <a:t>Graduation project || </a:t>
            </a:r>
            <a:endParaRPr lang="en-US" dirty="0">
              <a:solidFill>
                <a:srgbClr val="1C485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172" y="2999122"/>
            <a:ext cx="72152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Baskerville Old Face" panose="02020602080505020303" pitchFamily="18" charset="0"/>
              </a:rPr>
              <a:t>Integrated design of Environmental friendly villa in Tubas </a:t>
            </a:r>
            <a:endParaRPr lang="en-US" sz="3200" dirty="0">
              <a:solidFill>
                <a:schemeClr val="accent1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97888" y="5566165"/>
            <a:ext cx="514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pple Chancery"/>
                <a:cs typeface="Apple Chancery"/>
              </a:rPr>
              <a:t>Supervisor </a:t>
            </a:r>
            <a:r>
              <a:rPr lang="en-US" sz="1600" dirty="0" smtClean="0">
                <a:solidFill>
                  <a:srgbClr val="800000"/>
                </a:solidFill>
                <a:latin typeface="Apple Chancery"/>
                <a:cs typeface="Apple Chancery"/>
              </a:rPr>
              <a:t>: </a:t>
            </a:r>
            <a:r>
              <a:rPr lang="en-US" dirty="0" err="1" smtClean="0">
                <a:solidFill>
                  <a:srgbClr val="800000"/>
                </a:solidFill>
                <a:latin typeface="Apple Chancery"/>
                <a:cs typeface="Apple Chancery"/>
              </a:rPr>
              <a:t>Eng</a:t>
            </a:r>
            <a:r>
              <a:rPr lang="en-US" dirty="0" smtClean="0">
                <a:solidFill>
                  <a:srgbClr val="800000"/>
                </a:solidFill>
                <a:latin typeface="Apple Chancery"/>
                <a:cs typeface="Apple Chancery"/>
              </a:rPr>
              <a:t> . Ameer Aker </a:t>
            </a:r>
            <a:endParaRPr lang="en-US" dirty="0">
              <a:solidFill>
                <a:srgbClr val="800000"/>
              </a:solidFill>
              <a:latin typeface="Apple Chancery"/>
              <a:cs typeface="Apple Chancery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72" y="152400"/>
            <a:ext cx="1143000" cy="1219201"/>
          </a:xfrm>
          <a:prstGeom prst="ellipse">
            <a:avLst/>
          </a:prstGeom>
          <a:ln w="63500" cap="rnd">
            <a:solidFill>
              <a:schemeClr val="accent5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300" endPos="90000" dir="5400000" sy="-100000" algn="bl" rotWithShape="0"/>
            <a:softEdge rad="12700"/>
          </a:effectLst>
          <a:scene3d>
            <a:camera prst="perspectiveContrastingLeftFacing"/>
            <a:lightRig rig="contrasting" dir="t">
              <a:rot lat="0" lon="0" rev="3000000"/>
            </a:lightRig>
          </a:scene3d>
          <a:sp3d contourW="7620">
            <a:bevelT w="95250" h="31750" prst="artDeco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597888" y="4221088"/>
            <a:ext cx="5149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pple Chancery"/>
                <a:cs typeface="Apple Chancery"/>
              </a:rPr>
              <a:t>Submitted by : 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800000"/>
                </a:solidFill>
                <a:latin typeface="Apple Chancery"/>
                <a:cs typeface="Apple Chancery"/>
              </a:rPr>
              <a:t>Mustafa Daraghmeh 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800000"/>
                </a:solidFill>
                <a:latin typeface="Apple Chancery"/>
                <a:cs typeface="Apple Chancery"/>
              </a:rPr>
              <a:t>Amar Abu-</a:t>
            </a:r>
            <a:r>
              <a:rPr lang="en-US" dirty="0" err="1" smtClean="0">
                <a:solidFill>
                  <a:srgbClr val="800000"/>
                </a:solidFill>
                <a:latin typeface="Apple Chancery"/>
                <a:cs typeface="Apple Chancery"/>
              </a:rPr>
              <a:t>Hijla</a:t>
            </a:r>
            <a:endParaRPr lang="en-US" dirty="0" smtClean="0">
              <a:solidFill>
                <a:srgbClr val="800000"/>
              </a:solidFill>
              <a:latin typeface="Apple Chancery"/>
              <a:cs typeface="Apple Chancery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800000"/>
                </a:solidFill>
                <a:latin typeface="Apple Chancery"/>
                <a:cs typeface="Apple Chancery"/>
              </a:rPr>
              <a:t>Marwa Hindi</a:t>
            </a:r>
            <a:endParaRPr lang="en-US" dirty="0">
              <a:solidFill>
                <a:srgbClr val="800000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24300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9792" y="332656"/>
            <a:ext cx="349005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203848" y="860812"/>
            <a:ext cx="278473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South elevation </a:t>
            </a:r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 descr="C:\Users\Mustafa\Desktop\24019817_888221058000753_1272745071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6768752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177640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9792" y="332656"/>
            <a:ext cx="349005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203848" y="860812"/>
            <a:ext cx="2805576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North elevation </a:t>
            </a:r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 descr="C:\Users\Mustafa\Desktop\24019817_888221058000753_1272745071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6480720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5034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9792" y="332656"/>
            <a:ext cx="349005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203848" y="860812"/>
            <a:ext cx="2645276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East elevation </a:t>
            </a:r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 descr="C:\Users\Mustafa\Desktop\24008458_888220558000803_2108929897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6984776" cy="51886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336225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9792" y="332656"/>
            <a:ext cx="349005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203848" y="860812"/>
            <a:ext cx="275107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West elevation </a:t>
            </a:r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 descr="C:\Users\Mustafa\Desktop\23972376_888221404667385_1773467068_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1645642"/>
            <a:ext cx="6768751" cy="46636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699757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9792" y="332656"/>
            <a:ext cx="349005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203848" y="908720"/>
            <a:ext cx="2140330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Section A-A</a:t>
            </a:r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 descr="C:\Users\Mustafa\Desktop\24282449_891689847653874_1081541340_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423" y="2060848"/>
            <a:ext cx="7048898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859792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9792" y="332656"/>
            <a:ext cx="349005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419872" y="908720"/>
            <a:ext cx="209544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Section B-B</a:t>
            </a:r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 descr="C:\Users\Mustafa\Desktop\24337555_891691450987047_1146882021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691276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71757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664906" y="364"/>
            <a:ext cx="5410200" cy="1092261"/>
            <a:chOff x="1152" y="880"/>
            <a:chExt cx="3408" cy="85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7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8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9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5" name="Text Box 12"/>
            <p:cNvSpPr txBox="1">
              <a:spLocks noChangeArrowheads="1"/>
            </p:cNvSpPr>
            <p:nvPr/>
          </p:nvSpPr>
          <p:spPr bwMode="auto">
            <a:xfrm>
              <a:off x="1678" y="880"/>
              <a:ext cx="2007" cy="8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45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Structural</a:t>
              </a:r>
              <a:r>
                <a:rPr lang="en-US" sz="6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 </a:t>
              </a:r>
              <a:r>
                <a:rPr lang="en-US" sz="45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design</a:t>
              </a:r>
              <a:r>
                <a:rPr lang="en-US" sz="6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 </a:t>
              </a:r>
              <a:endParaRPr lang="en-US" sz="2400" dirty="0"/>
            </a:p>
          </p:txBody>
        </p:sp>
        <p:sp>
          <p:nvSpPr>
            <p:cNvPr id="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30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4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395536" y="1407633"/>
            <a:ext cx="705678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Codes and Standards: </a:t>
            </a:r>
          </a:p>
          <a:p>
            <a:pPr marL="1841500" indent="-571500" algn="justLow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ACI-318-11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for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reinforced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concrete structural design.</a:t>
            </a:r>
          </a:p>
          <a:p>
            <a:pPr marL="1841500" indent="-571500" algn="justLow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UBC -97 for earthquake design.</a:t>
            </a:r>
          </a:p>
          <a:p>
            <a:pPr marL="1841500" lvl="0" indent="-571500" algn="justLow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ASCE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7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2010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for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load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combinations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79512" y="1180901"/>
            <a:ext cx="705678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Codes and Standards: </a:t>
            </a:r>
          </a:p>
          <a:p>
            <a:pPr marL="1841500" indent="-571500" algn="justLow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ACI-318-11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for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reinforced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concrete structural design.</a:t>
            </a:r>
          </a:p>
          <a:p>
            <a:pPr marL="1841500" indent="-571500" algn="justLow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UBC -97 for earthquake design.</a:t>
            </a:r>
          </a:p>
          <a:p>
            <a:pPr marL="1841500" lvl="0" indent="-571500" algn="justLow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ASCE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7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2010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for</a:t>
            </a:r>
            <a:r>
              <a:rPr lang="en-US" sz="40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load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combinations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1065896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79512" y="1079495"/>
            <a:ext cx="8280920" cy="577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 data:</a:t>
            </a:r>
          </a:p>
          <a:p>
            <a:pPr marL="1841500" lvl="0" indent="-5715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Concrete strength for slabs and beams</a:t>
            </a: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,</a:t>
            </a:r>
          </a:p>
          <a:p>
            <a:pPr marL="1270000" lvl="0" algn="just">
              <a:lnSpc>
                <a:spcPct val="140000"/>
              </a:lnSpc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     </a:t>
            </a:r>
            <a:r>
              <a:rPr lang="en-US" sz="3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f’c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=24 </a:t>
            </a:r>
            <a:r>
              <a:rPr lang="en-US" sz="3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mpa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.</a:t>
            </a:r>
          </a:p>
          <a:p>
            <a:pPr marL="1841500" lvl="0" indent="-5715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Concrete strength for columns and shear walls ,</a:t>
            </a:r>
            <a:r>
              <a:rPr lang="en-US" sz="3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f’c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=28 </a:t>
            </a:r>
            <a:r>
              <a:rPr lang="en-US" sz="3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mpa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.</a:t>
            </a:r>
          </a:p>
          <a:p>
            <a:pPr marL="1841500" indent="-5715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Steel yield strength </a:t>
            </a:r>
            <a:r>
              <a:rPr lang="en-US" sz="3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fy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=420 </a:t>
            </a:r>
            <a:r>
              <a:rPr lang="en-US" sz="3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mpa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.</a:t>
            </a:r>
          </a:p>
          <a:p>
            <a:pPr marL="1841500" indent="-5715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Bearing capacity for soil = 250 </a:t>
            </a:r>
            <a:r>
              <a:rPr lang="en-US" sz="35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kN</a:t>
            </a:r>
            <a:r>
              <a:rPr lang="en-US" sz="35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/m2</a:t>
            </a:r>
          </a:p>
          <a:p>
            <a:pPr algn="just">
              <a:lnSpc>
                <a:spcPct val="140000"/>
              </a:lnSpc>
            </a:pP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3791594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loads :</a:t>
            </a: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6698964"/>
              </p:ext>
            </p:extLst>
          </p:nvPr>
        </p:nvGraphicFramePr>
        <p:xfrm>
          <a:off x="575556" y="2564904"/>
          <a:ext cx="6696742" cy="3024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8371"/>
                <a:gridCol w="3348371"/>
              </a:tblGrid>
              <a:tr h="998864">
                <a:tc>
                  <a:txBody>
                    <a:bodyPr/>
                    <a:lstStyle/>
                    <a:p>
                      <a:r>
                        <a:rPr lang="en-US" dirty="0" smtClean="0"/>
                        <a:t>Load type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Ribbed slab </a:t>
                      </a:r>
                      <a:endParaRPr lang="en-US" dirty="0"/>
                    </a:p>
                  </a:txBody>
                  <a:tcPr/>
                </a:tc>
              </a:tr>
              <a:tr h="1012737">
                <a:tc>
                  <a:txBody>
                    <a:bodyPr/>
                    <a:lstStyle/>
                    <a:p>
                      <a:r>
                        <a:rPr lang="en-US" dirty="0" smtClean="0"/>
                        <a:t>Live load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KN/M^2</a:t>
                      </a:r>
                      <a:endParaRPr lang="en-US" dirty="0"/>
                    </a:p>
                  </a:txBody>
                  <a:tcPr/>
                </a:tc>
              </a:tr>
              <a:tr h="1012737">
                <a:tc>
                  <a:txBody>
                    <a:bodyPr/>
                    <a:lstStyle/>
                    <a:p>
                      <a:r>
                        <a:rPr lang="en-US" dirty="0" smtClean="0"/>
                        <a:t>SID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 KN\M^2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541615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838200" y="152400"/>
            <a:ext cx="4114800" cy="63137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Outline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8" name="Group 32"/>
          <p:cNvGrpSpPr>
            <a:grpSpLocks/>
          </p:cNvGrpSpPr>
          <p:nvPr/>
        </p:nvGrpSpPr>
        <p:grpSpPr bwMode="auto">
          <a:xfrm>
            <a:off x="1763688" y="778099"/>
            <a:ext cx="5410200" cy="505569"/>
            <a:chOff x="1152" y="1126"/>
            <a:chExt cx="3408" cy="464"/>
          </a:xfrm>
        </p:grpSpPr>
        <p:grpSp>
          <p:nvGrpSpPr>
            <p:cNvPr id="59" name="Group 4"/>
            <p:cNvGrpSpPr>
              <a:grpSpLocks/>
            </p:cNvGrpSpPr>
            <p:nvPr/>
          </p:nvGrpSpPr>
          <p:grpSpPr bwMode="auto">
            <a:xfrm>
              <a:off x="1152" y="1180"/>
              <a:ext cx="360" cy="347"/>
              <a:chOff x="1110" y="2656"/>
              <a:chExt cx="1161" cy="1117"/>
            </a:xfrm>
          </p:grpSpPr>
          <p:sp>
            <p:nvSpPr>
              <p:cNvPr id="6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148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64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161" cy="1029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65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030" cy="94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61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62" name="Text Box 13"/>
            <p:cNvSpPr txBox="1">
              <a:spLocks noChangeArrowheads="1"/>
            </p:cNvSpPr>
            <p:nvPr/>
          </p:nvSpPr>
          <p:spPr bwMode="gray">
            <a:xfrm>
              <a:off x="1228" y="1126"/>
              <a:ext cx="230" cy="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1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مستطيل 44"/>
          <p:cNvSpPr/>
          <p:nvPr/>
        </p:nvSpPr>
        <p:spPr>
          <a:xfrm>
            <a:off x="2462237" y="768839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Introduction.</a:t>
            </a:r>
          </a:p>
          <a:p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93" name="Group 32"/>
          <p:cNvGrpSpPr>
            <a:grpSpLocks/>
          </p:cNvGrpSpPr>
          <p:nvPr/>
        </p:nvGrpSpPr>
        <p:grpSpPr bwMode="auto">
          <a:xfrm>
            <a:off x="1770087" y="1302148"/>
            <a:ext cx="5410200" cy="505569"/>
            <a:chOff x="1152" y="1126"/>
            <a:chExt cx="3408" cy="464"/>
          </a:xfrm>
        </p:grpSpPr>
        <p:grpSp>
          <p:nvGrpSpPr>
            <p:cNvPr id="94" name="Group 4"/>
            <p:cNvGrpSpPr>
              <a:grpSpLocks/>
            </p:cNvGrpSpPr>
            <p:nvPr/>
          </p:nvGrpSpPr>
          <p:grpSpPr bwMode="auto">
            <a:xfrm>
              <a:off x="1152" y="1180"/>
              <a:ext cx="360" cy="347"/>
              <a:chOff x="1110" y="2656"/>
              <a:chExt cx="1161" cy="1117"/>
            </a:xfrm>
          </p:grpSpPr>
          <p:sp>
            <p:nvSpPr>
              <p:cNvPr id="9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148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9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161" cy="1029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0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030" cy="94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5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96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97" name="Text Box 13"/>
            <p:cNvSpPr txBox="1">
              <a:spLocks noChangeArrowheads="1"/>
            </p:cNvSpPr>
            <p:nvPr/>
          </p:nvSpPr>
          <p:spPr bwMode="gray">
            <a:xfrm>
              <a:off x="1228" y="1126"/>
              <a:ext cx="230" cy="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1" name="Group 32"/>
          <p:cNvGrpSpPr>
            <a:grpSpLocks/>
          </p:cNvGrpSpPr>
          <p:nvPr/>
        </p:nvGrpSpPr>
        <p:grpSpPr bwMode="auto">
          <a:xfrm>
            <a:off x="1763688" y="1844546"/>
            <a:ext cx="5410200" cy="505569"/>
            <a:chOff x="1152" y="1126"/>
            <a:chExt cx="3408" cy="464"/>
          </a:xfrm>
        </p:grpSpPr>
        <p:grpSp>
          <p:nvGrpSpPr>
            <p:cNvPr id="102" name="Group 4"/>
            <p:cNvGrpSpPr>
              <a:grpSpLocks/>
            </p:cNvGrpSpPr>
            <p:nvPr/>
          </p:nvGrpSpPr>
          <p:grpSpPr bwMode="auto">
            <a:xfrm>
              <a:off x="1152" y="1180"/>
              <a:ext cx="360" cy="347"/>
              <a:chOff x="1110" y="2656"/>
              <a:chExt cx="1161" cy="1117"/>
            </a:xfrm>
          </p:grpSpPr>
          <p:sp>
            <p:nvSpPr>
              <p:cNvPr id="106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148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07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161" cy="1029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08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030" cy="94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3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04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105" name="Text Box 13"/>
            <p:cNvSpPr txBox="1">
              <a:spLocks noChangeArrowheads="1"/>
            </p:cNvSpPr>
            <p:nvPr/>
          </p:nvSpPr>
          <p:spPr bwMode="gray">
            <a:xfrm>
              <a:off x="1228" y="1126"/>
              <a:ext cx="230" cy="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3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8" name="Group 32"/>
          <p:cNvGrpSpPr>
            <a:grpSpLocks/>
          </p:cNvGrpSpPr>
          <p:nvPr/>
        </p:nvGrpSpPr>
        <p:grpSpPr bwMode="auto">
          <a:xfrm>
            <a:off x="1763688" y="2416525"/>
            <a:ext cx="5410200" cy="505569"/>
            <a:chOff x="1152" y="1126"/>
            <a:chExt cx="3408" cy="464"/>
          </a:xfrm>
        </p:grpSpPr>
        <p:grpSp>
          <p:nvGrpSpPr>
            <p:cNvPr id="119" name="Group 4"/>
            <p:cNvGrpSpPr>
              <a:grpSpLocks/>
            </p:cNvGrpSpPr>
            <p:nvPr/>
          </p:nvGrpSpPr>
          <p:grpSpPr bwMode="auto">
            <a:xfrm>
              <a:off x="1152" y="1180"/>
              <a:ext cx="360" cy="347"/>
              <a:chOff x="1110" y="2656"/>
              <a:chExt cx="1161" cy="1117"/>
            </a:xfrm>
          </p:grpSpPr>
          <p:sp>
            <p:nvSpPr>
              <p:cNvPr id="12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148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24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161" cy="1029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25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030" cy="94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21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122" name="Text Box 13"/>
            <p:cNvSpPr txBox="1">
              <a:spLocks noChangeArrowheads="1"/>
            </p:cNvSpPr>
            <p:nvPr/>
          </p:nvSpPr>
          <p:spPr bwMode="gray">
            <a:xfrm>
              <a:off x="1228" y="1126"/>
              <a:ext cx="230" cy="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4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4" name="Group 32"/>
          <p:cNvGrpSpPr>
            <a:grpSpLocks/>
          </p:cNvGrpSpPr>
          <p:nvPr/>
        </p:nvGrpSpPr>
        <p:grpSpPr bwMode="auto">
          <a:xfrm>
            <a:off x="1776486" y="2988503"/>
            <a:ext cx="5410200" cy="505569"/>
            <a:chOff x="1152" y="1126"/>
            <a:chExt cx="3408" cy="464"/>
          </a:xfrm>
        </p:grpSpPr>
        <p:grpSp>
          <p:nvGrpSpPr>
            <p:cNvPr id="135" name="Group 4"/>
            <p:cNvGrpSpPr>
              <a:grpSpLocks/>
            </p:cNvGrpSpPr>
            <p:nvPr/>
          </p:nvGrpSpPr>
          <p:grpSpPr bwMode="auto">
            <a:xfrm>
              <a:off x="1152" y="1180"/>
              <a:ext cx="360" cy="347"/>
              <a:chOff x="1110" y="2656"/>
              <a:chExt cx="1161" cy="1117"/>
            </a:xfrm>
          </p:grpSpPr>
          <p:sp>
            <p:nvSpPr>
              <p:cNvPr id="139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148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0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161" cy="1029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1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030" cy="94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6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37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138" name="Text Box 13"/>
            <p:cNvSpPr txBox="1">
              <a:spLocks noChangeArrowheads="1"/>
            </p:cNvSpPr>
            <p:nvPr/>
          </p:nvSpPr>
          <p:spPr bwMode="gray">
            <a:xfrm>
              <a:off x="1228" y="1126"/>
              <a:ext cx="230" cy="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5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2" name="Group 32"/>
          <p:cNvGrpSpPr>
            <a:grpSpLocks/>
          </p:cNvGrpSpPr>
          <p:nvPr/>
        </p:nvGrpSpPr>
        <p:grpSpPr bwMode="auto">
          <a:xfrm>
            <a:off x="1758999" y="3491836"/>
            <a:ext cx="5410200" cy="505569"/>
            <a:chOff x="1152" y="1126"/>
            <a:chExt cx="3408" cy="464"/>
          </a:xfrm>
        </p:grpSpPr>
        <p:grpSp>
          <p:nvGrpSpPr>
            <p:cNvPr id="143" name="Group 4"/>
            <p:cNvGrpSpPr>
              <a:grpSpLocks/>
            </p:cNvGrpSpPr>
            <p:nvPr/>
          </p:nvGrpSpPr>
          <p:grpSpPr bwMode="auto">
            <a:xfrm>
              <a:off x="1152" y="1180"/>
              <a:ext cx="360" cy="347"/>
              <a:chOff x="1110" y="2656"/>
              <a:chExt cx="1161" cy="1117"/>
            </a:xfrm>
          </p:grpSpPr>
          <p:sp>
            <p:nvSpPr>
              <p:cNvPr id="147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148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8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161" cy="1029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9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030" cy="94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4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45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146" name="Text Box 13"/>
            <p:cNvSpPr txBox="1">
              <a:spLocks noChangeArrowheads="1"/>
            </p:cNvSpPr>
            <p:nvPr/>
          </p:nvSpPr>
          <p:spPr bwMode="gray">
            <a:xfrm>
              <a:off x="1228" y="1126"/>
              <a:ext cx="230" cy="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6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0" name="Group 32"/>
          <p:cNvGrpSpPr>
            <a:grpSpLocks/>
          </p:cNvGrpSpPr>
          <p:nvPr/>
        </p:nvGrpSpPr>
        <p:grpSpPr bwMode="auto">
          <a:xfrm>
            <a:off x="1784522" y="4018215"/>
            <a:ext cx="5410200" cy="505569"/>
            <a:chOff x="1152" y="1126"/>
            <a:chExt cx="3408" cy="464"/>
          </a:xfrm>
        </p:grpSpPr>
        <p:grpSp>
          <p:nvGrpSpPr>
            <p:cNvPr id="151" name="Group 4"/>
            <p:cNvGrpSpPr>
              <a:grpSpLocks/>
            </p:cNvGrpSpPr>
            <p:nvPr/>
          </p:nvGrpSpPr>
          <p:grpSpPr bwMode="auto">
            <a:xfrm>
              <a:off x="1152" y="1180"/>
              <a:ext cx="360" cy="347"/>
              <a:chOff x="1110" y="2656"/>
              <a:chExt cx="1161" cy="1117"/>
            </a:xfrm>
          </p:grpSpPr>
          <p:sp>
            <p:nvSpPr>
              <p:cNvPr id="155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148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56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161" cy="1029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57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030" cy="94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2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53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154" name="Text Box 13"/>
            <p:cNvSpPr txBox="1">
              <a:spLocks noChangeArrowheads="1"/>
            </p:cNvSpPr>
            <p:nvPr/>
          </p:nvSpPr>
          <p:spPr bwMode="gray">
            <a:xfrm>
              <a:off x="1228" y="1126"/>
              <a:ext cx="230" cy="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7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8" name="Group 32"/>
          <p:cNvGrpSpPr>
            <a:grpSpLocks/>
          </p:cNvGrpSpPr>
          <p:nvPr/>
        </p:nvGrpSpPr>
        <p:grpSpPr bwMode="auto">
          <a:xfrm>
            <a:off x="1803301" y="4550321"/>
            <a:ext cx="5410200" cy="505569"/>
            <a:chOff x="1152" y="1126"/>
            <a:chExt cx="3408" cy="464"/>
          </a:xfrm>
        </p:grpSpPr>
        <p:grpSp>
          <p:nvGrpSpPr>
            <p:cNvPr id="159" name="Group 4"/>
            <p:cNvGrpSpPr>
              <a:grpSpLocks/>
            </p:cNvGrpSpPr>
            <p:nvPr/>
          </p:nvGrpSpPr>
          <p:grpSpPr bwMode="auto">
            <a:xfrm>
              <a:off x="1152" y="1180"/>
              <a:ext cx="360" cy="347"/>
              <a:chOff x="1110" y="2656"/>
              <a:chExt cx="1161" cy="1117"/>
            </a:xfrm>
          </p:grpSpPr>
          <p:sp>
            <p:nvSpPr>
              <p:cNvPr id="16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148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64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161" cy="1029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65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030" cy="94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61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162" name="Text Box 13"/>
            <p:cNvSpPr txBox="1">
              <a:spLocks noChangeArrowheads="1"/>
            </p:cNvSpPr>
            <p:nvPr/>
          </p:nvSpPr>
          <p:spPr bwMode="gray">
            <a:xfrm>
              <a:off x="1228" y="1126"/>
              <a:ext cx="230" cy="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8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6" name="Group 32"/>
          <p:cNvGrpSpPr>
            <a:grpSpLocks/>
          </p:cNvGrpSpPr>
          <p:nvPr/>
        </p:nvGrpSpPr>
        <p:grpSpPr bwMode="auto">
          <a:xfrm>
            <a:off x="1790921" y="5046658"/>
            <a:ext cx="5410200" cy="505569"/>
            <a:chOff x="1152" y="1126"/>
            <a:chExt cx="3408" cy="464"/>
          </a:xfrm>
        </p:grpSpPr>
        <p:grpSp>
          <p:nvGrpSpPr>
            <p:cNvPr id="167" name="Group 4"/>
            <p:cNvGrpSpPr>
              <a:grpSpLocks/>
            </p:cNvGrpSpPr>
            <p:nvPr/>
          </p:nvGrpSpPr>
          <p:grpSpPr bwMode="auto">
            <a:xfrm>
              <a:off x="1152" y="1180"/>
              <a:ext cx="360" cy="347"/>
              <a:chOff x="1110" y="2656"/>
              <a:chExt cx="1161" cy="1117"/>
            </a:xfrm>
          </p:grpSpPr>
          <p:sp>
            <p:nvSpPr>
              <p:cNvPr id="171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148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72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161" cy="1029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73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030" cy="949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8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69" name="Text Box 12"/>
            <p:cNvSpPr txBox="1">
              <a:spLocks noChangeArrowheads="1"/>
            </p:cNvSpPr>
            <p:nvPr/>
          </p:nvSpPr>
          <p:spPr bwMode="auto">
            <a:xfrm>
              <a:off x="1680" y="1227"/>
              <a:ext cx="116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sz="2400" dirty="0"/>
            </a:p>
          </p:txBody>
        </p:sp>
        <p:sp>
          <p:nvSpPr>
            <p:cNvPr id="170" name="Text Box 13"/>
            <p:cNvSpPr txBox="1">
              <a:spLocks noChangeArrowheads="1"/>
            </p:cNvSpPr>
            <p:nvPr/>
          </p:nvSpPr>
          <p:spPr bwMode="gray">
            <a:xfrm>
              <a:off x="1228" y="1126"/>
              <a:ext cx="230" cy="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9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2435656" y="1819306"/>
            <a:ext cx="26901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design.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91305" y="1215024"/>
            <a:ext cx="1744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Site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analysis.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84455" y="2397683"/>
            <a:ext cx="2662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design.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431863" y="2882220"/>
            <a:ext cx="27879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476672" y="3507256"/>
            <a:ext cx="24192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Mechanical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.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462889" y="5027116"/>
            <a:ext cx="35814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Quantity and surveying cost. 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2491305" y="4542513"/>
            <a:ext cx="37449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Safety and fire system design 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506159" y="4017004"/>
            <a:ext cx="2307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 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Lateral</a:t>
            </a:r>
            <a:r>
              <a:rPr lang="en-US" sz="2200" b="1" dirty="0" smtClean="0"/>
              <a:t>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loads</a:t>
            </a:r>
            <a:r>
              <a:rPr lang="en-US" sz="2200" b="1" dirty="0"/>
              <a:t>: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 city of structure is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Tubas.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 seismic zone factor.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Z=0.3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 soil profile is type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Sp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.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 acceleration seismic coefficient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Ca=0.3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velocity seismic coefficient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Cv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=0.3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 Seismic importance factor is 1.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 structural design type is intermediate, R=5.5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2576352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Ribbed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slab with 32 cm thickness.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575" y="2693490"/>
            <a:ext cx="69723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81869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Beams:</a:t>
            </a: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7" y="2132856"/>
            <a:ext cx="7056782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57634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39552" y="1239894"/>
            <a:ext cx="70567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column and footing :</a:t>
            </a: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132856"/>
            <a:ext cx="5714835" cy="456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84854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ETABS molding :</a:t>
            </a: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163" y="2420888"/>
            <a:ext cx="7291528" cy="388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70680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3528" y="1052736"/>
            <a:ext cx="705678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Validation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of  ETABS model:</a:t>
            </a:r>
          </a:p>
          <a:p>
            <a:pPr algn="just">
              <a:lnSpc>
                <a:spcPct val="140000"/>
              </a:lnSpc>
            </a:pP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2" name="Rectangle 1"/>
          <p:cNvSpPr/>
          <p:nvPr/>
        </p:nvSpPr>
        <p:spPr>
          <a:xfrm>
            <a:off x="1043608" y="1988840"/>
            <a:ext cx="576064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Compatibility check</a:t>
            </a:r>
          </a:p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Equilibrium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check</a:t>
            </a:r>
          </a:p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Internal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force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check</a:t>
            </a:r>
          </a:p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Deflection check</a:t>
            </a:r>
          </a:p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Drift check</a:t>
            </a:r>
          </a:p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Period check</a:t>
            </a:r>
          </a:p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Model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participating mass ratio check</a:t>
            </a:r>
          </a:p>
        </p:txBody>
      </p:sp>
    </p:spTree>
    <p:extLst>
      <p:ext uri="{BB962C8B-B14F-4D97-AF65-F5344CB8AC3E}">
        <p14:creationId xmlns:p14="http://schemas.microsoft.com/office/powerpoint/2010/main" xmlns="" val="14242963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3934" y="1287930"/>
            <a:ext cx="7444410" cy="250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Compatibility check: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By starting animation for the MODAL deformed shape, the whole structure was moving as one unit.</a:t>
            </a:r>
          </a:p>
          <a:p>
            <a:pPr>
              <a:buNone/>
            </a:pPr>
            <a:endParaRPr lang="en-US" sz="4000" dirty="0"/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614" y="2560794"/>
            <a:ext cx="6849050" cy="429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69700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Equilibrium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check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: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039" y="2683610"/>
            <a:ext cx="7343775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34512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Internal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force check</a:t>
            </a: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5427581"/>
              </p:ext>
            </p:extLst>
          </p:nvPr>
        </p:nvGraphicFramePr>
        <p:xfrm>
          <a:off x="395536" y="2708920"/>
          <a:ext cx="6936432" cy="3148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656184"/>
                <a:gridCol w="1512168"/>
                <a:gridCol w="1391816"/>
              </a:tblGrid>
              <a:tr h="864096">
                <a:tc>
                  <a:txBody>
                    <a:bodyPr/>
                    <a:lstStyle/>
                    <a:p>
                      <a:r>
                        <a:rPr lang="en-US" dirty="0" smtClean="0"/>
                        <a:t>Type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ETABS</a:t>
                      </a:r>
                      <a:r>
                        <a:rPr lang="en-US" baseline="0" dirty="0" smtClean="0"/>
                        <a:t> (KN.M)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MANUALLY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OF EROR </a:t>
                      </a:r>
                      <a:endParaRPr lang="en-US" dirty="0"/>
                    </a:p>
                  </a:txBody>
                  <a:tcPr/>
                </a:tc>
              </a:tr>
              <a:tr h="761505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1288.9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1.15</a:t>
                      </a:r>
                      <a:endParaRPr lang="en-US" dirty="0"/>
                    </a:p>
                  </a:txBody>
                  <a:tcPr/>
                </a:tc>
              </a:tr>
              <a:tr h="761505">
                <a:tc>
                  <a:txBody>
                    <a:bodyPr/>
                    <a:lstStyle/>
                    <a:p>
                      <a:r>
                        <a:rPr lang="en-US" dirty="0" smtClean="0"/>
                        <a:t>Beam “secondary” 0.32*0.5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761505">
                <a:tc>
                  <a:txBody>
                    <a:bodyPr/>
                    <a:lstStyle/>
                    <a:p>
                      <a:r>
                        <a:rPr lang="en-US" dirty="0" smtClean="0"/>
                        <a:t>Slab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54296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Deflection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check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060848"/>
            <a:ext cx="6624736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27064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350071" y="221508"/>
            <a:ext cx="5410200" cy="785461"/>
            <a:chOff x="1152" y="1054"/>
            <a:chExt cx="3408" cy="617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1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5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701" y="1054"/>
              <a:ext cx="1421" cy="6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4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Introduction</a:t>
              </a: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755576" y="1916832"/>
            <a:ext cx="654918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Project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definition .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Objectives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of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work:</a:t>
            </a:r>
          </a:p>
          <a:p>
            <a:endParaRPr lang="en-US" sz="55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47664" y="3284984"/>
            <a:ext cx="54726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Integrated design.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Comfortable.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Affordable 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Energy efficient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73967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Drift check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4388" y="2607961"/>
            <a:ext cx="7259077" cy="255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5834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84784"/>
            <a:ext cx="7056783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Period check: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ar-IQ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عمااااار</a:t>
            </a:r>
            <a:endParaRPr lang="en-US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16493273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Model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participating mass ratio check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031" y="2634797"/>
            <a:ext cx="7164288" cy="19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78161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3176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Seismic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 Using response spectrum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438" y="2302844"/>
            <a:ext cx="6173256" cy="335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09495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3176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Seismic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 Using response spectrum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971" y="2348880"/>
            <a:ext cx="6403911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01378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 for flexure moment</a:t>
            </a: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3" name="Rectangle 2"/>
          <p:cNvSpPr/>
          <p:nvPr/>
        </p:nvSpPr>
        <p:spPr>
          <a:xfrm>
            <a:off x="1115616" y="2420888"/>
            <a:ext cx="4320480" cy="7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Slab reinforcement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7777" y="3381615"/>
            <a:ext cx="6573098" cy="278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52447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Beams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reinforcement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: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285992"/>
            <a:ext cx="6029339" cy="264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572008"/>
            <a:ext cx="2071702" cy="199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429132"/>
            <a:ext cx="2246281" cy="216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643886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columns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43182"/>
            <a:ext cx="3000396" cy="272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500306"/>
            <a:ext cx="2428892" cy="291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3000372"/>
            <a:ext cx="2881340" cy="238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955824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 for flexure moment</a:t>
            </a: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3" name="Rectangle 2"/>
          <p:cNvSpPr/>
          <p:nvPr/>
        </p:nvSpPr>
        <p:spPr>
          <a:xfrm>
            <a:off x="1187624" y="2276872"/>
            <a:ext cx="4320480" cy="7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Footing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reinforcement: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296460"/>
            <a:ext cx="3960439" cy="3397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2074" y="3069397"/>
            <a:ext cx="4781926" cy="376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43648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0" hangingPunct="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7000892" cy="315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350071" y="221508"/>
            <a:ext cx="5410200" cy="785461"/>
            <a:chOff x="1152" y="1054"/>
            <a:chExt cx="3408" cy="617"/>
          </a:xfrm>
        </p:grpSpPr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12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3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1701" y="1054"/>
              <a:ext cx="1494" cy="6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4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Site </a:t>
              </a:r>
              <a:r>
                <a:rPr lang="en-US" sz="45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analysis</a:t>
              </a:r>
              <a:r>
                <a:rPr lang="en-US" sz="4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 .</a:t>
              </a: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gray">
            <a:xfrm>
              <a:off x="1272" y="1241"/>
              <a:ext cx="230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038"/>
            <a:ext cx="9144000" cy="594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 for flexure moment</a:t>
            </a: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456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Structural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3" name="Rectangle 2"/>
          <p:cNvSpPr/>
          <p:nvPr/>
        </p:nvSpPr>
        <p:spPr>
          <a:xfrm>
            <a:off x="1187624" y="2276872"/>
            <a:ext cx="4320480" cy="7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Stair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reinforcement: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069397"/>
            <a:ext cx="6192688" cy="379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41225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64906" y="242241"/>
            <a:ext cx="5410201" cy="785461"/>
            <a:chOff x="1152" y="1070"/>
            <a:chExt cx="3408" cy="617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0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1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1692" y="1070"/>
              <a:ext cx="2433" cy="6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5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Environmental design </a:t>
              </a:r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gray">
            <a:xfrm>
              <a:off x="1259" y="1241"/>
              <a:ext cx="273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5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Shading in winter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357430"/>
            <a:ext cx="50292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Shading analysis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41044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deign </a:t>
            </a:r>
            <a:endParaRPr lang="en-US" sz="1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357430"/>
            <a:ext cx="59912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5819754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Shading analysis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41044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deign </a:t>
            </a:r>
            <a:endParaRPr lang="en-US" sz="1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500306"/>
            <a:ext cx="60198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55043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Thermal analysis</a:t>
            </a:r>
          </a:p>
          <a:p>
            <a:pPr algn="just">
              <a:lnSpc>
                <a:spcPct val="140000"/>
              </a:lnSpc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2" name="Rectangle 1"/>
          <p:cNvSpPr/>
          <p:nvPr/>
        </p:nvSpPr>
        <p:spPr>
          <a:xfrm>
            <a:off x="755576" y="2204864"/>
            <a:ext cx="38164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External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wall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layers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8" name="صورة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4686667"/>
            <a:ext cx="6192688" cy="222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910" y="2942824"/>
            <a:ext cx="2314575" cy="18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صورة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20485" y="2871418"/>
            <a:ext cx="940554" cy="181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7593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Thermal analysis</a:t>
            </a:r>
          </a:p>
          <a:p>
            <a:pPr algn="just">
              <a:lnSpc>
                <a:spcPct val="140000"/>
              </a:lnSpc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2" name="Rectangle 1"/>
          <p:cNvSpPr/>
          <p:nvPr/>
        </p:nvSpPr>
        <p:spPr>
          <a:xfrm>
            <a:off x="755576" y="2204864"/>
            <a:ext cx="38164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Celling layers 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9" name="صورة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2857496"/>
            <a:ext cx="2209800" cy="138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صورة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576" y="4286740"/>
            <a:ext cx="5544616" cy="231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864654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Thermal analysis</a:t>
            </a:r>
          </a:p>
          <a:p>
            <a:pPr algn="just">
              <a:lnSpc>
                <a:spcPct val="140000"/>
              </a:lnSpc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2" name="Rectangle 1"/>
          <p:cNvSpPr/>
          <p:nvPr/>
        </p:nvSpPr>
        <p:spPr>
          <a:xfrm>
            <a:off x="755576" y="2204864"/>
            <a:ext cx="38164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U- values 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8087981"/>
              </p:ext>
            </p:extLst>
          </p:nvPr>
        </p:nvGraphicFramePr>
        <p:xfrm>
          <a:off x="766837" y="3035280"/>
          <a:ext cx="6096000" cy="1977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U-value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Walls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Doors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1.98</a:t>
                      </a:r>
                      <a:endParaRPr lang="en-US" dirty="0"/>
                    </a:p>
                  </a:txBody>
                  <a:tcPr/>
                </a:tc>
              </a:tr>
              <a:tr h="494536">
                <a:tc>
                  <a:txBody>
                    <a:bodyPr/>
                    <a:lstStyle/>
                    <a:p>
                      <a:r>
                        <a:rPr lang="en-US" dirty="0" smtClean="0"/>
                        <a:t>Windows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044158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Thermal analysis</a:t>
            </a:r>
          </a:p>
          <a:p>
            <a:pPr algn="just">
              <a:lnSpc>
                <a:spcPct val="140000"/>
              </a:lnSpc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2" name="Rectangle 1"/>
          <p:cNvSpPr/>
          <p:nvPr/>
        </p:nvSpPr>
        <p:spPr>
          <a:xfrm>
            <a:off x="755576" y="2204864"/>
            <a:ext cx="38164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Cooling and heating load 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879583"/>
            <a:ext cx="5976664" cy="402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36710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Day light analysis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40324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 </a:t>
            </a:r>
            <a:endParaRPr lang="en-US" sz="1000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83568" y="2276872"/>
            <a:ext cx="5472608" cy="37444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23627" y="6054829"/>
            <a:ext cx="5400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500" dirty="0"/>
              <a:t>Master Bed room </a:t>
            </a:r>
            <a:r>
              <a:rPr lang="en-US" sz="1500" dirty="0" smtClean="0"/>
              <a:t>average </a:t>
            </a:r>
            <a:r>
              <a:rPr lang="en-US" sz="1500" dirty="0"/>
              <a:t>day light factor is 6.36 %.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66935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Day light analysis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23627" y="6054829"/>
            <a:ext cx="5400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500" dirty="0" smtClean="0"/>
              <a:t>Bed </a:t>
            </a:r>
            <a:r>
              <a:rPr lang="en-US" sz="1500" dirty="0"/>
              <a:t>room </a:t>
            </a:r>
            <a:r>
              <a:rPr lang="en-US" sz="1500" dirty="0" smtClean="0"/>
              <a:t>average </a:t>
            </a:r>
            <a:r>
              <a:rPr lang="en-US" sz="1500" dirty="0"/>
              <a:t>day light factor is </a:t>
            </a:r>
            <a:r>
              <a:rPr lang="en-US" sz="1500" dirty="0" smtClean="0"/>
              <a:t>5.39 </a:t>
            </a:r>
            <a:r>
              <a:rPr lang="en-US" sz="1500" dirty="0"/>
              <a:t>%.</a:t>
            </a:r>
          </a:p>
          <a:p>
            <a:endParaRPr lang="en-US" dirty="0"/>
          </a:p>
        </p:txBody>
      </p:sp>
      <p:pic>
        <p:nvPicPr>
          <p:cNvPr id="7" name="Picture 6" descr="C:\Users\Mustafa\Desktop\bed room 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6275397" cy="36465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778984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664906" y="364"/>
            <a:ext cx="5410200" cy="1092261"/>
            <a:chOff x="1152" y="880"/>
            <a:chExt cx="3408" cy="85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7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8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9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5" name="Text Box 12"/>
            <p:cNvSpPr txBox="1">
              <a:spLocks noChangeArrowheads="1"/>
            </p:cNvSpPr>
            <p:nvPr/>
          </p:nvSpPr>
          <p:spPr bwMode="auto">
            <a:xfrm>
              <a:off x="1768" y="880"/>
              <a:ext cx="2326" cy="8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45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Architectural</a:t>
              </a:r>
              <a:r>
                <a:rPr lang="en-US" sz="6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 </a:t>
              </a:r>
              <a:r>
                <a:rPr lang="en-US" sz="45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design</a:t>
              </a:r>
              <a:r>
                <a:rPr lang="en-US" sz="6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 </a:t>
              </a:r>
              <a:endParaRPr lang="en-US" sz="6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30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3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69381"/>
            <a:ext cx="9144000" cy="58886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Day light analysis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23627" y="6054829"/>
            <a:ext cx="5400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500" dirty="0" smtClean="0"/>
              <a:t>Living room and kitchen average </a:t>
            </a:r>
            <a:r>
              <a:rPr lang="en-US" sz="1500" dirty="0"/>
              <a:t>day light factor is </a:t>
            </a:r>
            <a:r>
              <a:rPr lang="en-US" sz="1500" dirty="0" smtClean="0"/>
              <a:t>5.88 </a:t>
            </a:r>
            <a:r>
              <a:rPr lang="en-US" sz="1500" dirty="0"/>
              <a:t>%.</a:t>
            </a: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83568" y="2204864"/>
            <a:ext cx="6295275" cy="384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79966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Acoustical analysis </a:t>
            </a: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23627" y="6054829"/>
            <a:ext cx="5400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500" dirty="0" smtClean="0"/>
              <a:t>STC value in master bed room for external wall</a:t>
            </a:r>
            <a:endParaRPr lang="en-US" sz="1500" dirty="0"/>
          </a:p>
          <a:p>
            <a:endParaRPr lang="en-US" dirty="0"/>
          </a:p>
        </p:txBody>
      </p:sp>
      <p:pic>
        <p:nvPicPr>
          <p:cNvPr id="6" name="صورة 18" descr="haf wall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95536" y="2204865"/>
            <a:ext cx="7056783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83176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Acoustical analysis </a:t>
            </a: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23627" y="6054829"/>
            <a:ext cx="5400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500" dirty="0" smtClean="0"/>
              <a:t>STC value in master bed room for internal wall</a:t>
            </a:r>
            <a:endParaRPr lang="en-US" sz="1500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6552728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273242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Acoustical analysis </a:t>
            </a: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23627" y="6054829"/>
            <a:ext cx="5400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500" dirty="0" smtClean="0"/>
              <a:t>IIC value in master bed room</a:t>
            </a:r>
            <a:endParaRPr lang="en-US" sz="1500" dirty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061" y="2275309"/>
            <a:ext cx="4552950" cy="3779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954947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1407633"/>
            <a:ext cx="70567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Acoustical analysis </a:t>
            </a:r>
          </a:p>
          <a:p>
            <a:pPr algn="just">
              <a:lnSpc>
                <a:spcPct val="140000"/>
              </a:lnSpc>
            </a:pP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just">
              <a:lnSpc>
                <a:spcPct val="140000"/>
              </a:lnSpc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476672"/>
            <a:ext cx="3960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Environmental design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23626" y="6354910"/>
            <a:ext cx="5400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500" dirty="0" smtClean="0"/>
              <a:t>RT-60 value in master bed room</a:t>
            </a:r>
            <a:endParaRPr lang="en-US" sz="1500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95535" y="2276871"/>
            <a:ext cx="6768753" cy="407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86628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64906" y="242241"/>
            <a:ext cx="5410201" cy="785461"/>
            <a:chOff x="1152" y="1070"/>
            <a:chExt cx="3408" cy="617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0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1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1692" y="1070"/>
              <a:ext cx="2072" cy="6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Mechanical design </a:t>
              </a:r>
              <a:endPara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gray">
            <a:xfrm>
              <a:off x="1259" y="1241"/>
              <a:ext cx="273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6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Water supply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54" y="2067727"/>
            <a:ext cx="6706568" cy="479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4184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64713" y="357129"/>
            <a:ext cx="3289301" cy="785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Mechanical design 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Water supply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204864"/>
            <a:ext cx="5404817" cy="480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263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64713" y="357129"/>
            <a:ext cx="3289301" cy="785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Mechanical design 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Water supply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100314"/>
            <a:ext cx="5688632" cy="475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91037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64713" y="357129"/>
            <a:ext cx="3289301" cy="785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Mechanical design 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Water supply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065575"/>
            <a:ext cx="6777271" cy="479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38160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64713" y="357129"/>
            <a:ext cx="3289301" cy="785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Mechanical design 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Rain water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618" y="2203533"/>
            <a:ext cx="5790267" cy="464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17427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9783" y="192505"/>
            <a:ext cx="3534942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7007" y="598340"/>
            <a:ext cx="180049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Site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 </a:t>
            </a: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plane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 descr="C:\Users\Mustafa\Desktop\24273218_891683604321165_1721986960_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026433" cy="45365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88102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64713" y="357129"/>
            <a:ext cx="3289301" cy="785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Mechanical design 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Drainage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3806"/>
            <a:ext cx="9144000" cy="484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28683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64713" y="357129"/>
            <a:ext cx="3289301" cy="785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Mechanical design 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Drainage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0314"/>
            <a:ext cx="9144000" cy="475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36656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64713" y="357129"/>
            <a:ext cx="3289301" cy="785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Mechanical design 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Drainage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8" y="2035277"/>
            <a:ext cx="9144877" cy="4822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86276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64713" y="357129"/>
            <a:ext cx="3289301" cy="7854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Mechanical design 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0544" y="1175176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HVAC system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86678165"/>
              </p:ext>
            </p:extLst>
          </p:nvPr>
        </p:nvGraphicFramePr>
        <p:xfrm>
          <a:off x="360991" y="2420888"/>
          <a:ext cx="6875305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302"/>
                <a:gridCol w="1765730"/>
                <a:gridCol w="1692158"/>
                <a:gridCol w="15781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Space</a:t>
                      </a:r>
                      <a:r>
                        <a:rPr lang="en-US" baseline="0" dirty="0" smtClean="0"/>
                        <a:t> name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cooling</a:t>
                      </a:r>
                      <a:r>
                        <a:rPr lang="en-US" baseline="0" dirty="0" smtClean="0"/>
                        <a:t>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heating load 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Capacity of</a:t>
                      </a:r>
                      <a:r>
                        <a:rPr lang="en-US" baseline="0" dirty="0" smtClean="0"/>
                        <a:t> indoor unite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Gest room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2261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Gest</a:t>
                      </a:r>
                      <a:r>
                        <a:rPr lang="en-US" baseline="0" dirty="0" smtClean="0"/>
                        <a:t> bed room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1705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Living</a:t>
                      </a:r>
                      <a:r>
                        <a:rPr lang="en-US" baseline="0" dirty="0" smtClean="0"/>
                        <a:t> room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3770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Kitchen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2428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Master bed room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3583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Office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1892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Bed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2288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074218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350071" y="221508"/>
            <a:ext cx="5410200" cy="785461"/>
            <a:chOff x="1152" y="1054"/>
            <a:chExt cx="3408" cy="617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1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5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701" y="1054"/>
              <a:ext cx="1812" cy="6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4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Electrical design</a:t>
              </a: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gray">
            <a:xfrm>
              <a:off x="1272" y="1241"/>
              <a:ext cx="230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7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" name="Picture 16"/>
          <p:cNvPicPr/>
          <p:nvPr/>
        </p:nvPicPr>
        <p:blipFill>
          <a:blip r:embed="rId2"/>
          <a:stretch>
            <a:fillRect/>
          </a:stretch>
        </p:blipFill>
        <p:spPr>
          <a:xfrm>
            <a:off x="540571" y="1060828"/>
            <a:ext cx="6310161" cy="55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22740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734477" y="332656"/>
            <a:ext cx="287610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888871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Artificial light design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1423"/>
            <a:ext cx="9144000" cy="507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37523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734477" y="332656"/>
            <a:ext cx="287610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888871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Artificial light design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1423"/>
            <a:ext cx="9144000" cy="507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64117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734477" y="332656"/>
            <a:ext cx="287610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888871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Earthling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1422"/>
            <a:ext cx="9144000" cy="507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208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734477" y="332656"/>
            <a:ext cx="287610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888871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Socket distribution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5732"/>
            <a:ext cx="9144000" cy="504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89827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734477" y="332656"/>
            <a:ext cx="287610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888871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Socket distribution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701"/>
            <a:ext cx="9144000" cy="518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8742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9752" y="188640"/>
            <a:ext cx="3534942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737296" y="656967"/>
            <a:ext cx="273985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Basement floor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4915" y="1441797"/>
            <a:ext cx="5544616" cy="529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93144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734477" y="332656"/>
            <a:ext cx="287610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888871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Main distribution board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156" y="1781423"/>
            <a:ext cx="5184576" cy="495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24943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734477" y="332656"/>
            <a:ext cx="287610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888871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Photovoltaic system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781423"/>
            <a:ext cx="9144000" cy="539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5503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734477" y="332656"/>
            <a:ext cx="287610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888871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Photovoltaic system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17616" y="1781423"/>
            <a:ext cx="2883535" cy="17399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1781423"/>
            <a:ext cx="2905125" cy="489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34626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734477" y="332656"/>
            <a:ext cx="287610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Electrical design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888871"/>
            <a:ext cx="50376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Photovoltaic system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9" name="Picture 8" descr="C:\Users\Mustafa\Desktop\What-is-Net-Metering-graphic-with-borde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81423"/>
            <a:ext cx="6480720" cy="48606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976948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350071" y="221508"/>
            <a:ext cx="5765801" cy="785461"/>
            <a:chOff x="1152" y="1054"/>
            <a:chExt cx="3632" cy="617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1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5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701" y="1054"/>
              <a:ext cx="3083" cy="6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4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Safety and fire system design</a:t>
              </a: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gray">
            <a:xfrm>
              <a:off x="1272" y="1241"/>
              <a:ext cx="230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8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" name="Pictur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4609" y="3894518"/>
            <a:ext cx="3217792" cy="2259775"/>
          </a:xfrm>
          <a:prstGeom prst="rect">
            <a:avLst/>
          </a:prstGeom>
        </p:spPr>
      </p:pic>
      <p:pic>
        <p:nvPicPr>
          <p:cNvPr id="18" name="Picture 17" descr="C:\Users\Kemsh\Desktop\alta-recessed_large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027" y="1664070"/>
            <a:ext cx="1900715" cy="40133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592446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350071" y="221507"/>
            <a:ext cx="6146800" cy="831290"/>
            <a:chOff x="1152" y="1054"/>
            <a:chExt cx="3872" cy="653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1152" y="1179"/>
              <a:ext cx="480" cy="419"/>
              <a:chOff x="1110" y="2656"/>
              <a:chExt cx="1549" cy="1351"/>
            </a:xfrm>
          </p:grpSpPr>
          <p:sp>
            <p:nvSpPr>
              <p:cNvPr id="13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4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15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100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th-TH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1536" y="1563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701" y="1054"/>
              <a:ext cx="3323" cy="6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itchFamily="18" charset="-34"/>
                  <a:cs typeface="AngsanaUPC" pitchFamily="18" charset="-34"/>
                </a:rPr>
                <a:t>Quantity and surveying cost. </a:t>
              </a: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gray">
            <a:xfrm>
              <a:off x="1272" y="1241"/>
              <a:ext cx="230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9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" name="Picture 15" descr="C:\Users\Mustafa\Desktop\24550566_892748377548021_897469813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9670" y="1326740"/>
            <a:ext cx="4908473" cy="5531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596395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752600"/>
            <a:ext cx="662940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T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hank You</a:t>
            </a:r>
          </a:p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en-US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A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pple Chancery"/>
                <a:cs typeface="Apple Chancery"/>
              </a:rPr>
              <a:t>ll</a:t>
            </a:r>
            <a:endParaRPr lang="en-US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pple Chancery"/>
              <a:cs typeface="Apple Chancery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248" y="4071942"/>
            <a:ext cx="2486605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603708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62226" y="557223"/>
            <a:ext cx="3555782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 </a:t>
            </a:r>
            <a:r>
              <a:rPr lang="en-US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  <a:r>
              <a:rPr lang="en-US" sz="10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144918" y="949638"/>
            <a:ext cx="239039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Ground floor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5" name="Picture 4" descr="C:\Users\Mustafa\Desktop\24098700_888219914667534_1467741208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13880"/>
            <a:ext cx="6336704" cy="47188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83059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9752" y="188640"/>
            <a:ext cx="3472425" cy="907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Architectural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design</a:t>
            </a:r>
          </a:p>
          <a:p>
            <a:pPr eaLnBrk="0" hangingPunct="0"/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63695" y="704166"/>
            <a:ext cx="182453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First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floor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 descr="C:\Users\Mustafa\Desktop\23972337_888220214667504_1610619465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8995"/>
            <a:ext cx="5976664" cy="43199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151506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ppt/theme/themeOverride2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06EDCF3-81FC-4440-8672-DDD563044F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7184</TotalTime>
  <Words>829</Words>
  <Application>Microsoft Office PowerPoint</Application>
  <PresentationFormat>عرض على الشاشة (3:4)‏</PresentationFormat>
  <Paragraphs>379</Paragraphs>
  <Slides>76</Slides>
  <Notes>43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76</vt:i4>
      </vt:variant>
    </vt:vector>
  </HeadingPairs>
  <TitlesOfParts>
    <vt:vector size="77" baseType="lpstr">
      <vt:lpstr>Facet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Structural design 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الشريحة 75</vt:lpstr>
      <vt:lpstr>الشريحة 76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TALA</dc:creator>
  <cp:lastModifiedBy>IBM</cp:lastModifiedBy>
  <cp:revision>378</cp:revision>
  <dcterms:created xsi:type="dcterms:W3CDTF">2012-01-03T12:05:23Z</dcterms:created>
  <dcterms:modified xsi:type="dcterms:W3CDTF">2017-12-19T19:32:14Z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TC300015829990</vt:lpwstr>
  </property>
</Properties>
</file>