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313" r:id="rId3"/>
    <p:sldId id="281" r:id="rId4"/>
    <p:sldId id="282" r:id="rId5"/>
    <p:sldId id="283" r:id="rId6"/>
    <p:sldId id="285" r:id="rId7"/>
    <p:sldId id="314" r:id="rId8"/>
    <p:sldId id="315" r:id="rId9"/>
    <p:sldId id="286" r:id="rId10"/>
    <p:sldId id="316" r:id="rId11"/>
    <p:sldId id="351" r:id="rId12"/>
    <p:sldId id="317" r:id="rId13"/>
    <p:sldId id="318" r:id="rId14"/>
    <p:sldId id="319" r:id="rId15"/>
    <p:sldId id="264" r:id="rId16"/>
    <p:sldId id="265" r:id="rId17"/>
    <p:sldId id="266" r:id="rId18"/>
    <p:sldId id="353" r:id="rId19"/>
    <p:sldId id="354" r:id="rId20"/>
    <p:sldId id="355" r:id="rId21"/>
    <p:sldId id="356" r:id="rId22"/>
    <p:sldId id="357" r:id="rId23"/>
    <p:sldId id="358" r:id="rId24"/>
    <p:sldId id="359" r:id="rId25"/>
    <p:sldId id="365" r:id="rId26"/>
    <p:sldId id="366" r:id="rId27"/>
    <p:sldId id="360" r:id="rId28"/>
    <p:sldId id="361" r:id="rId29"/>
    <p:sldId id="362" r:id="rId30"/>
    <p:sldId id="363" r:id="rId31"/>
    <p:sldId id="364" r:id="rId32"/>
    <p:sldId id="346" r:id="rId33"/>
    <p:sldId id="347" r:id="rId34"/>
    <p:sldId id="348" r:id="rId35"/>
    <p:sldId id="349" r:id="rId36"/>
    <p:sldId id="350" r:id="rId37"/>
    <p:sldId id="312" r:id="rId38"/>
    <p:sldId id="311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52" r:id="rId47"/>
    <p:sldId id="296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1F1"/>
    <a:srgbClr val="660066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8" autoAdjust="0"/>
    <p:restoredTop sz="94660"/>
  </p:normalViewPr>
  <p:slideViewPr>
    <p:cSldViewPr snapToGrid="0">
      <p:cViewPr varScale="1">
        <p:scale>
          <a:sx n="70" d="100"/>
          <a:sy n="70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1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Accumulative Curve</a:t>
            </a:r>
            <a:endParaRPr lang="en-GB" sz="11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8884411334814567"/>
          <c:y val="2.20489063665187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22187546848626"/>
          <c:y val="0.11121209032334212"/>
          <c:w val="0.84414303255558309"/>
          <c:h val="0.65778767898624979"/>
        </c:manualLayout>
      </c:layout>
      <c:scatterChart>
        <c:scatterStyle val="lineMarker"/>
        <c:varyColors val="0"/>
        <c:ser>
          <c:idx val="0"/>
          <c:order val="0"/>
          <c:tx>
            <c:v>Legal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Sheet2!$F$4:$F$39</c:f>
              <c:strCach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strCache>
            </c:strRef>
          </c:xVal>
          <c:yVal>
            <c:numRef>
              <c:f>Sheet2!$G$4:$G$39</c:f>
              <c:numCache>
                <c:formatCode>General</c:formatCode>
                <c:ptCount val="36"/>
                <c:pt idx="0">
                  <c:v>55</c:v>
                </c:pt>
                <c:pt idx="1">
                  <c:v>51</c:v>
                </c:pt>
                <c:pt idx="2">
                  <c:v>59</c:v>
                </c:pt>
                <c:pt idx="3">
                  <c:v>63</c:v>
                </c:pt>
                <c:pt idx="4">
                  <c:v>65</c:v>
                </c:pt>
                <c:pt idx="5">
                  <c:v>73</c:v>
                </c:pt>
                <c:pt idx="6">
                  <c:v>77</c:v>
                </c:pt>
                <c:pt idx="7">
                  <c:v>93</c:v>
                </c:pt>
                <c:pt idx="8">
                  <c:v>110</c:v>
                </c:pt>
                <c:pt idx="9">
                  <c:v>122</c:v>
                </c:pt>
                <c:pt idx="10">
                  <c:v>133</c:v>
                </c:pt>
                <c:pt idx="11">
                  <c:v>134</c:v>
                </c:pt>
                <c:pt idx="12">
                  <c:v>129</c:v>
                </c:pt>
                <c:pt idx="13">
                  <c:v>136</c:v>
                </c:pt>
                <c:pt idx="14">
                  <c:v>123</c:v>
                </c:pt>
                <c:pt idx="15">
                  <c:v>116</c:v>
                </c:pt>
                <c:pt idx="16">
                  <c:v>107</c:v>
                </c:pt>
                <c:pt idx="17">
                  <c:v>116</c:v>
                </c:pt>
                <c:pt idx="18">
                  <c:v>126</c:v>
                </c:pt>
                <c:pt idx="19">
                  <c:v>127</c:v>
                </c:pt>
                <c:pt idx="20">
                  <c:v>124</c:v>
                </c:pt>
                <c:pt idx="21">
                  <c:v>128</c:v>
                </c:pt>
                <c:pt idx="22">
                  <c:v>128</c:v>
                </c:pt>
                <c:pt idx="23">
                  <c:v>127</c:v>
                </c:pt>
                <c:pt idx="24">
                  <c:v>125</c:v>
                </c:pt>
                <c:pt idx="25">
                  <c:v>122</c:v>
                </c:pt>
                <c:pt idx="26">
                  <c:v>127</c:v>
                </c:pt>
                <c:pt idx="27">
                  <c:v>137</c:v>
                </c:pt>
                <c:pt idx="28">
                  <c:v>121</c:v>
                </c:pt>
                <c:pt idx="29">
                  <c:v>128</c:v>
                </c:pt>
                <c:pt idx="30">
                  <c:v>126</c:v>
                </c:pt>
                <c:pt idx="31">
                  <c:v>103</c:v>
                </c:pt>
                <c:pt idx="32">
                  <c:v>96</c:v>
                </c:pt>
                <c:pt idx="33">
                  <c:v>87</c:v>
                </c:pt>
                <c:pt idx="34">
                  <c:v>89</c:v>
                </c:pt>
                <c:pt idx="35">
                  <c:v>74</c:v>
                </c:pt>
              </c:numCache>
            </c:numRef>
          </c:yVal>
          <c:smooth val="0"/>
        </c:ser>
        <c:ser>
          <c:idx val="1"/>
          <c:order val="1"/>
          <c:tx>
            <c:v>Illegal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strRef>
              <c:f>Sheet2!$F$4:$F$39</c:f>
              <c:strCach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strCache>
            </c:strRef>
          </c:xVal>
          <c:yVal>
            <c:numRef>
              <c:f>Sheet2!$H$4:$H$39</c:f>
              <c:numCache>
                <c:formatCode>General</c:formatCode>
                <c:ptCount val="36"/>
                <c:pt idx="0">
                  <c:v>5</c:v>
                </c:pt>
                <c:pt idx="1">
                  <c:v>7</c:v>
                </c:pt>
                <c:pt idx="2">
                  <c:v>6</c:v>
                </c:pt>
                <c:pt idx="3">
                  <c:v>5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  <c:pt idx="7">
                  <c:v>17</c:v>
                </c:pt>
                <c:pt idx="8">
                  <c:v>19</c:v>
                </c:pt>
                <c:pt idx="9">
                  <c:v>22</c:v>
                </c:pt>
                <c:pt idx="10">
                  <c:v>24</c:v>
                </c:pt>
                <c:pt idx="11">
                  <c:v>45</c:v>
                </c:pt>
                <c:pt idx="12">
                  <c:v>43</c:v>
                </c:pt>
                <c:pt idx="13">
                  <c:v>45</c:v>
                </c:pt>
                <c:pt idx="14">
                  <c:v>41</c:v>
                </c:pt>
                <c:pt idx="15">
                  <c:v>29</c:v>
                </c:pt>
                <c:pt idx="16">
                  <c:v>27</c:v>
                </c:pt>
                <c:pt idx="17">
                  <c:v>29</c:v>
                </c:pt>
                <c:pt idx="18">
                  <c:v>31</c:v>
                </c:pt>
                <c:pt idx="19">
                  <c:v>32</c:v>
                </c:pt>
                <c:pt idx="20">
                  <c:v>31</c:v>
                </c:pt>
                <c:pt idx="21">
                  <c:v>23</c:v>
                </c:pt>
                <c:pt idx="22">
                  <c:v>23</c:v>
                </c:pt>
                <c:pt idx="23">
                  <c:v>22</c:v>
                </c:pt>
                <c:pt idx="24">
                  <c:v>22</c:v>
                </c:pt>
                <c:pt idx="25">
                  <c:v>21</c:v>
                </c:pt>
                <c:pt idx="26">
                  <c:v>23</c:v>
                </c:pt>
                <c:pt idx="27">
                  <c:v>15</c:v>
                </c:pt>
                <c:pt idx="28">
                  <c:v>14</c:v>
                </c:pt>
                <c:pt idx="29">
                  <c:v>14</c:v>
                </c:pt>
                <c:pt idx="30">
                  <c:v>14</c:v>
                </c:pt>
                <c:pt idx="31">
                  <c:v>12</c:v>
                </c:pt>
                <c:pt idx="32">
                  <c:v>11</c:v>
                </c:pt>
                <c:pt idx="33">
                  <c:v>10</c:v>
                </c:pt>
                <c:pt idx="34">
                  <c:v>10</c:v>
                </c:pt>
                <c:pt idx="35">
                  <c:v>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87103312"/>
        <c:axId val="-1887108208"/>
      </c:scatterChart>
      <c:valAx>
        <c:axId val="-188710331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GB" sz="1100" b="1" i="0" u="none" strike="noStrike" kern="1200" spc="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100" b="1" i="0" u="none" strike="noStrike" kern="1200" spc="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Quarter number</a:t>
                </a:r>
              </a:p>
            </c:rich>
          </c:tx>
          <c:layout>
            <c:manualLayout>
              <c:xMode val="edge"/>
              <c:yMode val="edge"/>
              <c:x val="0.42067327695149215"/>
              <c:y val="0.81673812897281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GB" sz="1100" b="1" i="0" u="none" strike="noStrike" kern="1200" spc="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87108208"/>
        <c:crossesAt val="1"/>
        <c:crossBetween val="midCat"/>
        <c:majorUnit val="2"/>
      </c:valAx>
      <c:valAx>
        <c:axId val="-1887108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GB" sz="1100" b="1" i="0" u="none" strike="noStrike" kern="1200" spc="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100" b="1" i="0" u="none" strike="noStrike" kern="1200" spc="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No.of vehicles</a:t>
                </a:r>
              </a:p>
            </c:rich>
          </c:tx>
          <c:layout>
            <c:manualLayout>
              <c:xMode val="edge"/>
              <c:yMode val="edge"/>
              <c:x val="2.2222222222222223E-2"/>
              <c:y val="0.256033829104695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GB" sz="1100" b="1" i="0" u="none" strike="noStrike" kern="1200" spc="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87103312"/>
        <c:crosses val="autoZero"/>
        <c:crossBetween val="midCat"/>
      </c:valAx>
      <c:spPr>
        <a:noFill/>
        <a:ln>
          <a:solidFill>
            <a:schemeClr val="accent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GB" sz="1000" b="1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b="1">
                <a:latin typeface="Times New Roman" panose="02020603050405020304" pitchFamily="18" charset="0"/>
                <a:cs typeface="Times New Roman" panose="02020603050405020304" pitchFamily="18" charset="0"/>
              </a:rPr>
              <a:t>Accumullative Curve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Demand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Sheet3!$B$5:$B$40</c:f>
              <c:strCache>
                <c:ptCount val="36"/>
                <c:pt idx="0">
                  <c:v>7-7:15</c:v>
                </c:pt>
                <c:pt idx="1">
                  <c:v>7:30</c:v>
                </c:pt>
                <c:pt idx="2">
                  <c:v>7:45</c:v>
                </c:pt>
                <c:pt idx="3">
                  <c:v>8:00</c:v>
                </c:pt>
                <c:pt idx="4">
                  <c:v>8:15</c:v>
                </c:pt>
                <c:pt idx="5">
                  <c:v>8:30</c:v>
                </c:pt>
                <c:pt idx="6">
                  <c:v>8:45</c:v>
                </c:pt>
                <c:pt idx="7">
                  <c:v>9:00</c:v>
                </c:pt>
                <c:pt idx="8">
                  <c:v>9:15</c:v>
                </c:pt>
                <c:pt idx="9">
                  <c:v>9:30</c:v>
                </c:pt>
                <c:pt idx="10">
                  <c:v>9:45</c:v>
                </c:pt>
                <c:pt idx="11">
                  <c:v>10:00</c:v>
                </c:pt>
                <c:pt idx="12">
                  <c:v>10:15</c:v>
                </c:pt>
                <c:pt idx="13">
                  <c:v>10:30</c:v>
                </c:pt>
                <c:pt idx="14">
                  <c:v>10:45</c:v>
                </c:pt>
                <c:pt idx="15">
                  <c:v>11:00</c:v>
                </c:pt>
                <c:pt idx="16">
                  <c:v>11:15</c:v>
                </c:pt>
                <c:pt idx="17">
                  <c:v>11:30</c:v>
                </c:pt>
                <c:pt idx="18">
                  <c:v>11:45</c:v>
                </c:pt>
                <c:pt idx="19">
                  <c:v>12:00</c:v>
                </c:pt>
                <c:pt idx="20">
                  <c:v>12:15</c:v>
                </c:pt>
                <c:pt idx="21">
                  <c:v>12:30</c:v>
                </c:pt>
                <c:pt idx="22">
                  <c:v>12:45</c:v>
                </c:pt>
                <c:pt idx="23">
                  <c:v>1:00</c:v>
                </c:pt>
                <c:pt idx="24">
                  <c:v>1:15</c:v>
                </c:pt>
                <c:pt idx="25">
                  <c:v>1:30</c:v>
                </c:pt>
                <c:pt idx="26">
                  <c:v>1:45</c:v>
                </c:pt>
                <c:pt idx="27">
                  <c:v>2:00</c:v>
                </c:pt>
                <c:pt idx="28">
                  <c:v>2:15</c:v>
                </c:pt>
                <c:pt idx="29">
                  <c:v>2:30</c:v>
                </c:pt>
                <c:pt idx="30">
                  <c:v>2:45</c:v>
                </c:pt>
                <c:pt idx="31">
                  <c:v>3:00</c:v>
                </c:pt>
                <c:pt idx="32">
                  <c:v>3:15</c:v>
                </c:pt>
                <c:pt idx="33">
                  <c:v>3:30</c:v>
                </c:pt>
                <c:pt idx="34">
                  <c:v>3:45</c:v>
                </c:pt>
                <c:pt idx="35">
                  <c:v>4:00</c:v>
                </c:pt>
              </c:strCache>
            </c:strRef>
          </c:xVal>
          <c:yVal>
            <c:numRef>
              <c:f>Sheet3!$C$5:$C$40</c:f>
              <c:numCache>
                <c:formatCode>General</c:formatCode>
                <c:ptCount val="36"/>
                <c:pt idx="0">
                  <c:v>60</c:v>
                </c:pt>
                <c:pt idx="1">
                  <c:v>58</c:v>
                </c:pt>
                <c:pt idx="2">
                  <c:v>65</c:v>
                </c:pt>
                <c:pt idx="3">
                  <c:v>68</c:v>
                </c:pt>
                <c:pt idx="4">
                  <c:v>73</c:v>
                </c:pt>
                <c:pt idx="5">
                  <c:v>85</c:v>
                </c:pt>
                <c:pt idx="6">
                  <c:v>92</c:v>
                </c:pt>
                <c:pt idx="7">
                  <c:v>110</c:v>
                </c:pt>
                <c:pt idx="8">
                  <c:v>129</c:v>
                </c:pt>
                <c:pt idx="9">
                  <c:v>144</c:v>
                </c:pt>
                <c:pt idx="10">
                  <c:v>157</c:v>
                </c:pt>
                <c:pt idx="11">
                  <c:v>179</c:v>
                </c:pt>
                <c:pt idx="12">
                  <c:v>172</c:v>
                </c:pt>
                <c:pt idx="13">
                  <c:v>181</c:v>
                </c:pt>
                <c:pt idx="14">
                  <c:v>164</c:v>
                </c:pt>
                <c:pt idx="15">
                  <c:v>145</c:v>
                </c:pt>
                <c:pt idx="16">
                  <c:v>134</c:v>
                </c:pt>
                <c:pt idx="17">
                  <c:v>145</c:v>
                </c:pt>
                <c:pt idx="18">
                  <c:v>157</c:v>
                </c:pt>
                <c:pt idx="19">
                  <c:v>159</c:v>
                </c:pt>
                <c:pt idx="20">
                  <c:v>155</c:v>
                </c:pt>
                <c:pt idx="21">
                  <c:v>151</c:v>
                </c:pt>
                <c:pt idx="22">
                  <c:v>151</c:v>
                </c:pt>
                <c:pt idx="23">
                  <c:v>149</c:v>
                </c:pt>
                <c:pt idx="24">
                  <c:v>147</c:v>
                </c:pt>
                <c:pt idx="25">
                  <c:v>143</c:v>
                </c:pt>
                <c:pt idx="26">
                  <c:v>150</c:v>
                </c:pt>
                <c:pt idx="27">
                  <c:v>152</c:v>
                </c:pt>
                <c:pt idx="28">
                  <c:v>135</c:v>
                </c:pt>
                <c:pt idx="29">
                  <c:v>142</c:v>
                </c:pt>
                <c:pt idx="30">
                  <c:v>140</c:v>
                </c:pt>
                <c:pt idx="31">
                  <c:v>115</c:v>
                </c:pt>
                <c:pt idx="32">
                  <c:v>107</c:v>
                </c:pt>
                <c:pt idx="33">
                  <c:v>97</c:v>
                </c:pt>
                <c:pt idx="34">
                  <c:v>99</c:v>
                </c:pt>
                <c:pt idx="35">
                  <c:v>82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5A5-4037-81BF-5BE889E6AAB5}"/>
            </c:ext>
          </c:extLst>
        </c:ser>
        <c:ser>
          <c:idx val="1"/>
          <c:order val="1"/>
          <c:tx>
            <c:v>Supply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strRef>
              <c:f>Sheet3!$B$5:$B$40</c:f>
              <c:strCache>
                <c:ptCount val="36"/>
                <c:pt idx="0">
                  <c:v>7-7:15</c:v>
                </c:pt>
                <c:pt idx="1">
                  <c:v>7:30</c:v>
                </c:pt>
                <c:pt idx="2">
                  <c:v>7:45</c:v>
                </c:pt>
                <c:pt idx="3">
                  <c:v>8:00</c:v>
                </c:pt>
                <c:pt idx="4">
                  <c:v>8:15</c:v>
                </c:pt>
                <c:pt idx="5">
                  <c:v>8:30</c:v>
                </c:pt>
                <c:pt idx="6">
                  <c:v>8:45</c:v>
                </c:pt>
                <c:pt idx="7">
                  <c:v>9:00</c:v>
                </c:pt>
                <c:pt idx="8">
                  <c:v>9:15</c:v>
                </c:pt>
                <c:pt idx="9">
                  <c:v>9:30</c:v>
                </c:pt>
                <c:pt idx="10">
                  <c:v>9:45</c:v>
                </c:pt>
                <c:pt idx="11">
                  <c:v>10:00</c:v>
                </c:pt>
                <c:pt idx="12">
                  <c:v>10:15</c:v>
                </c:pt>
                <c:pt idx="13">
                  <c:v>10:30</c:v>
                </c:pt>
                <c:pt idx="14">
                  <c:v>10:45</c:v>
                </c:pt>
                <c:pt idx="15">
                  <c:v>11:00</c:v>
                </c:pt>
                <c:pt idx="16">
                  <c:v>11:15</c:v>
                </c:pt>
                <c:pt idx="17">
                  <c:v>11:30</c:v>
                </c:pt>
                <c:pt idx="18">
                  <c:v>11:45</c:v>
                </c:pt>
                <c:pt idx="19">
                  <c:v>12:00</c:v>
                </c:pt>
                <c:pt idx="20">
                  <c:v>12:15</c:v>
                </c:pt>
                <c:pt idx="21">
                  <c:v>12:30</c:v>
                </c:pt>
                <c:pt idx="22">
                  <c:v>12:45</c:v>
                </c:pt>
                <c:pt idx="23">
                  <c:v>1:00</c:v>
                </c:pt>
                <c:pt idx="24">
                  <c:v>1:15</c:v>
                </c:pt>
                <c:pt idx="25">
                  <c:v>1:30</c:v>
                </c:pt>
                <c:pt idx="26">
                  <c:v>1:45</c:v>
                </c:pt>
                <c:pt idx="27">
                  <c:v>2:00</c:v>
                </c:pt>
                <c:pt idx="28">
                  <c:v>2:15</c:v>
                </c:pt>
                <c:pt idx="29">
                  <c:v>2:30</c:v>
                </c:pt>
                <c:pt idx="30">
                  <c:v>2:45</c:v>
                </c:pt>
                <c:pt idx="31">
                  <c:v>3:00</c:v>
                </c:pt>
                <c:pt idx="32">
                  <c:v>3:15</c:v>
                </c:pt>
                <c:pt idx="33">
                  <c:v>3:30</c:v>
                </c:pt>
                <c:pt idx="34">
                  <c:v>3:45</c:v>
                </c:pt>
                <c:pt idx="35">
                  <c:v>4:00</c:v>
                </c:pt>
              </c:strCache>
            </c:strRef>
          </c:xVal>
          <c:yVal>
            <c:numRef>
              <c:f>Sheet3!$D$5:$D$40</c:f>
              <c:numCache>
                <c:formatCode>General</c:formatCode>
                <c:ptCount val="36"/>
                <c:pt idx="0">
                  <c:v>247</c:v>
                </c:pt>
                <c:pt idx="1">
                  <c:v>247</c:v>
                </c:pt>
                <c:pt idx="2">
                  <c:v>247</c:v>
                </c:pt>
                <c:pt idx="3">
                  <c:v>247</c:v>
                </c:pt>
                <c:pt idx="4">
                  <c:v>247</c:v>
                </c:pt>
                <c:pt idx="5">
                  <c:v>247</c:v>
                </c:pt>
                <c:pt idx="6">
                  <c:v>247</c:v>
                </c:pt>
                <c:pt idx="7">
                  <c:v>247</c:v>
                </c:pt>
                <c:pt idx="8">
                  <c:v>247</c:v>
                </c:pt>
                <c:pt idx="9">
                  <c:v>247</c:v>
                </c:pt>
                <c:pt idx="10">
                  <c:v>247</c:v>
                </c:pt>
                <c:pt idx="11">
                  <c:v>247</c:v>
                </c:pt>
                <c:pt idx="12">
                  <c:v>247</c:v>
                </c:pt>
                <c:pt idx="13">
                  <c:v>247</c:v>
                </c:pt>
                <c:pt idx="14">
                  <c:v>247</c:v>
                </c:pt>
                <c:pt idx="15">
                  <c:v>247</c:v>
                </c:pt>
                <c:pt idx="16">
                  <c:v>247</c:v>
                </c:pt>
                <c:pt idx="17">
                  <c:v>247</c:v>
                </c:pt>
                <c:pt idx="18">
                  <c:v>247</c:v>
                </c:pt>
                <c:pt idx="19">
                  <c:v>247</c:v>
                </c:pt>
                <c:pt idx="20">
                  <c:v>247</c:v>
                </c:pt>
                <c:pt idx="21">
                  <c:v>247</c:v>
                </c:pt>
                <c:pt idx="22">
                  <c:v>247</c:v>
                </c:pt>
                <c:pt idx="23">
                  <c:v>247</c:v>
                </c:pt>
                <c:pt idx="24">
                  <c:v>247</c:v>
                </c:pt>
                <c:pt idx="25">
                  <c:v>247</c:v>
                </c:pt>
                <c:pt idx="26">
                  <c:v>247</c:v>
                </c:pt>
                <c:pt idx="27">
                  <c:v>247</c:v>
                </c:pt>
                <c:pt idx="28">
                  <c:v>247</c:v>
                </c:pt>
                <c:pt idx="29">
                  <c:v>247</c:v>
                </c:pt>
                <c:pt idx="30">
                  <c:v>247</c:v>
                </c:pt>
                <c:pt idx="31">
                  <c:v>247</c:v>
                </c:pt>
                <c:pt idx="32">
                  <c:v>247</c:v>
                </c:pt>
                <c:pt idx="33">
                  <c:v>247</c:v>
                </c:pt>
                <c:pt idx="34">
                  <c:v>247</c:v>
                </c:pt>
                <c:pt idx="35">
                  <c:v>247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5A5-4037-81BF-5BE889E6AA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87101136"/>
        <c:axId val="-1887100592"/>
      </c:scatterChart>
      <c:valAx>
        <c:axId val="-1887101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Quarter number</a:t>
                </a:r>
                <a:endParaRPr lang="en-GB" sz="11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0528347077331661"/>
              <c:y val="0.841088768111831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87100592"/>
        <c:crosses val="autoZero"/>
        <c:crossBetween val="midCat"/>
        <c:majorUnit val="5"/>
      </c:valAx>
      <c:valAx>
        <c:axId val="-188710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No.of</a:t>
                </a:r>
                <a:r>
                  <a:rPr lang="en-GB" sz="1100" b="1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vehicles</a:t>
                </a:r>
                <a:endParaRPr lang="en-GB" sz="11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6666666666666666E-2"/>
              <c:y val="0.252306794983960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87101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79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25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33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10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43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84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39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427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7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497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624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286B2-AD54-4728-8D80-367583BC923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C1766-A52C-4429-8EB5-77DBB13DA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1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304" y="399924"/>
            <a:ext cx="1450974" cy="1444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81069"/>
            <a:ext cx="9144000" cy="2382593"/>
          </a:xfrm>
        </p:spPr>
        <p:txBody>
          <a:bodyPr>
            <a:normAutofit fontScale="90000"/>
          </a:bodyPr>
          <a:lstStyle/>
          <a:p>
            <a:r>
              <a:rPr lang="ar-SA" sz="4000" b="1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b="1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4000" b="1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b="1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4000" b="1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b="1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4000" b="1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b="1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4000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4000" b="1" kern="0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National University</a:t>
            </a:r>
            <a:br>
              <a:rPr lang="en-US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Faculty of Engineering</a:t>
            </a:r>
            <a:r>
              <a:rPr lang="en-US" sz="4000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575269"/>
          </a:xfrm>
        </p:spPr>
        <p:txBody>
          <a:bodyPr>
            <a:normAutofit fontScale="40000" lnSpcReduction="20000"/>
          </a:bodyPr>
          <a:lstStyle/>
          <a:p>
            <a:pPr lvl="0" fontAlgn="base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67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of </a:t>
            </a:r>
            <a:r>
              <a:rPr lang="en-US" sz="6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Smart On- Street Parking </a:t>
            </a:r>
            <a:r>
              <a:rPr lang="en-US" sz="7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facilities</a:t>
            </a:r>
            <a:r>
              <a:rPr lang="en-US" sz="6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6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6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Jaffa Street</a:t>
            </a:r>
          </a:p>
          <a:p>
            <a:pPr lvl="0" fontAlgn="base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kern="0" dirty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sz="4000" kern="0" dirty="0">
                <a:solidFill>
                  <a:srgbClr val="660066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en-US" altLang="en-US" sz="4000" kern="0" dirty="0">
              <a:solidFill>
                <a:srgbClr val="660066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21099" y="4501564"/>
            <a:ext cx="5842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Prepared by: Zainab </a:t>
            </a:r>
            <a:r>
              <a:rPr lang="en-GB" sz="2400" kern="0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Atatra</a:t>
            </a:r>
            <a:endParaRPr lang="en-GB" sz="2400" kern="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GB" sz="2400" kern="0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Eman</a:t>
            </a:r>
            <a:r>
              <a:rPr lang="en-GB" sz="2400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kern="0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Abuarra</a:t>
            </a:r>
            <a:r>
              <a:rPr lang="en-US" sz="2400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2400" kern="0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Shaymaa</a:t>
            </a:r>
            <a:r>
              <a:rPr lang="en-US" sz="2400" kern="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400" kern="0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Shamali</a:t>
            </a:r>
            <a:endParaRPr lang="en-GB" sz="2400" kern="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1008" y="5878130"/>
            <a:ext cx="2562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Dr.Amjad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Issa</a:t>
            </a: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20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about parking </a:t>
            </a:r>
            <a:r>
              <a:rPr lang="en-US" sz="40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space:</a:t>
            </a:r>
            <a:r>
              <a:rPr lang="en-US" b="1" u="sng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u="sng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u="sng" dirty="0">
              <a:solidFill>
                <a:srgbClr val="4045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9321" y="3448051"/>
            <a:ext cx="109444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1800"/>
              </a:spcBef>
              <a:spcAft>
                <a:spcPts val="1200"/>
              </a:spcAft>
              <a:buClr>
                <a:srgbClr val="1F4E79"/>
              </a:buClr>
              <a:buSzPts val="1400"/>
            </a:pPr>
            <a:r>
              <a:rPr lang="en-US" sz="40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Mobile Application Testing and Development:</a:t>
            </a:r>
          </a:p>
        </p:txBody>
      </p:sp>
      <p:sp>
        <p:nvSpPr>
          <p:cNvPr id="5" name="Rectangle 4"/>
          <p:cNvSpPr/>
          <p:nvPr/>
        </p:nvSpPr>
        <p:spPr>
          <a:xfrm>
            <a:off x="1154804" y="1367767"/>
            <a:ext cx="9560419" cy="1141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 project team collected the parking data by counting parking vehicles for two </a:t>
            </a:r>
            <a:r>
              <a:rPr lang="en-GB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days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154804" y="4164864"/>
            <a:ext cx="10198996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54804" y="4522925"/>
            <a:ext cx="609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designed a new application in several stages</a:t>
            </a:r>
          </a:p>
        </p:txBody>
      </p:sp>
    </p:spTree>
    <p:extLst>
      <p:ext uri="{BB962C8B-B14F-4D97-AF65-F5344CB8AC3E}">
        <p14:creationId xmlns:p14="http://schemas.microsoft.com/office/powerpoint/2010/main" val="357695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spc="-5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4000" b="1" spc="-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And </a:t>
            </a:r>
            <a:r>
              <a:rPr lang="en-US" sz="4000" b="1" spc="-5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1382"/>
            <a:ext cx="10515600" cy="4351338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B5AE53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</a:t>
            </a: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Maps and Information</a:t>
            </a:r>
            <a:r>
              <a:rPr lang="en-US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B5AE53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Parking study Data Analysis</a:t>
            </a: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:</a:t>
            </a:r>
          </a:p>
          <a:p>
            <a:pPr marL="0" lvl="0" indent="0">
              <a:spcBef>
                <a:spcPts val="1200"/>
              </a:spcBef>
              <a:spcAft>
                <a:spcPts val="200"/>
              </a:spcAft>
              <a:buClr>
                <a:srgbClr val="B5AE53"/>
              </a:buClr>
              <a:buSzPct val="100000"/>
              <a:buNone/>
            </a:pPr>
            <a:endParaRPr lang="en-GB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98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Collected parking data in Jaffa Street</a:t>
            </a:r>
            <a:r>
              <a:rPr lang="en-GB" b="1" dirty="0" smtClean="0"/>
              <a:t/>
            </a:r>
            <a:br>
              <a:rPr lang="en-GB" b="1" dirty="0" smtClean="0"/>
            </a:br>
            <a:endParaRPr lang="en-GB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184847"/>
          <a:ext cx="10649754" cy="53131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7860"/>
                <a:gridCol w="1718506"/>
                <a:gridCol w="1195482"/>
                <a:gridCol w="1195482"/>
                <a:gridCol w="1227860"/>
                <a:gridCol w="1693600"/>
                <a:gridCol w="1195482"/>
                <a:gridCol w="1195482"/>
              </a:tblGrid>
              <a:tr h="2359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Quarter number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Legality/ Time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Legal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Illegal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Quarter number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Legality/ Time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Legal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Illegal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7:00-7:15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11:30-11:45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7:15-7:30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11:45-12:00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7:30-7:45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12:00-12:15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7:45-8:00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12:15-12:30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8:00-8:15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12:30-12:45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8:15-8:30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12:45-1:00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8:30-8:45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1:00-1:15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8:45-9:00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1:15-1:30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9:00-9:15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1:30-1:45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9:15-9:30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1:45-2:00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9:30-9:45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2:00-2:15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9:45-10:00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2:15-2:30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10:00-10:15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2:30-2:45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10:15-10:30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2:45-3:00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10:30-10:45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3:00-3:15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10:45-11:00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3:15-3:30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11:00-11:15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3:30-3:45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80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11:15-11:30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3:45-4:00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42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533" y="2234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Parking Analysis Calculation</a:t>
            </a:r>
            <a:r>
              <a: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236370" y="1060802"/>
          <a:ext cx="9835167" cy="4618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5774"/>
                <a:gridCol w="774018"/>
                <a:gridCol w="903351"/>
                <a:gridCol w="903351"/>
                <a:gridCol w="963573"/>
                <a:gridCol w="1281474"/>
                <a:gridCol w="903351"/>
                <a:gridCol w="903351"/>
                <a:gridCol w="903351"/>
                <a:gridCol w="963573"/>
              </a:tblGrid>
              <a:tr h="2205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Legality/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Legal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Illegal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Demand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Legality/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Legal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Illegal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Demand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7:00-7:15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11:30-11:45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7:15-7:30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11:45-12:00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7:30-7:45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12:00-12:15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7:45-8:00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12:15-12:30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8:00-8:15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12:30-12:45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8:15-8:30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12:45-1:00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8:30-8:45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1:00-1:15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8:45-9:00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1:15-1:30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9:00-9:15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1:30-1:45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9:15-9:30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1:45-2:00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9:30-9:45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2:00-2:15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9:45-10:00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2:15-2:30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10:00-10:15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2:30-2:45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10:15-10:30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2:45-3:00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10:30-10:45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3:00-3:15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10:45-11:00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3:15-3:30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11:00-11:15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3:30-3:45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1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11:15-11:30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3:45-4:00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64405" y="5277934"/>
            <a:ext cx="9307132" cy="2053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endParaRPr lang="ar-JO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number of vehicles at any time = Legal parked vehicles + Illegal parked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vehicles</a:t>
            </a:r>
            <a:endParaRPr lang="ar-JO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Demand = parked vehicle at any time × that period of time </a:t>
            </a:r>
            <a:endParaRPr lang="ar-JO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7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3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</a:t>
            </a:r>
            <a:r>
              <a:rPr lang="en-US" sz="36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sz="36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analysis:</a:t>
            </a:r>
            <a:r>
              <a:rPr lang="en-GB" sz="3600" b="1" dirty="0"/>
              <a:t/>
            </a:r>
            <a:br>
              <a:rPr lang="en-GB" sz="3600" b="1" dirty="0"/>
            </a:br>
            <a:endParaRPr lang="en-GB" sz="36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924790163"/>
              </p:ext>
            </p:extLst>
          </p:nvPr>
        </p:nvGraphicFramePr>
        <p:xfrm>
          <a:off x="523948" y="1547446"/>
          <a:ext cx="5356347" cy="3727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015200999"/>
              </p:ext>
            </p:extLst>
          </p:nvPr>
        </p:nvGraphicFramePr>
        <p:xfrm>
          <a:off x="6345789" y="1274490"/>
          <a:ext cx="5416061" cy="3967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7866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372" y="409720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smart parking system</a:t>
            </a:r>
            <a:endParaRPr lang="en-GB" sz="28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372" y="2188639"/>
            <a:ext cx="4699715" cy="483890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 parking systems are systems that manage the difﬁculty of parking in the city in public or private areas, using several recent technologies.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864172" y="2250628"/>
            <a:ext cx="5760085" cy="335597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06372" y="1262130"/>
            <a:ext cx="4776997" cy="2575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08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95" y="1463798"/>
            <a:ext cx="3242815" cy="329041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components :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Parking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Sensors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/>
              <a:t>Mobile Application</a:t>
            </a:r>
            <a:endParaRPr lang="en-GB" sz="2400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051739" y="1623521"/>
            <a:ext cx="6401216" cy="4032000"/>
          </a:xfrm>
          <a:prstGeom prst="rect">
            <a:avLst/>
          </a:prstGeom>
        </p:spPr>
      </p:pic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542195" y="555190"/>
            <a:ext cx="105156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mart system is applied on Jaffa street </a:t>
            </a:r>
            <a:endParaRPr lang="en-GB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/>
          <p:cNvCxnSpPr>
            <a:endCxn id="5" idx="2"/>
          </p:cNvCxnSpPr>
          <p:nvPr/>
        </p:nvCxnSpPr>
        <p:spPr>
          <a:xfrm>
            <a:off x="542195" y="979922"/>
            <a:ext cx="5257800" cy="0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42195" y="3951996"/>
            <a:ext cx="40980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Additional supplies</a:t>
            </a:r>
            <a:r>
              <a:rPr lang="ar-SA" sz="2400" dirty="0"/>
              <a:t>:</a:t>
            </a:r>
            <a:r>
              <a:rPr lang="en-US" sz="2400" dirty="0"/>
              <a:t> Server and  Hosting, in order to operate the server all the time.</a:t>
            </a:r>
          </a:p>
        </p:txBody>
      </p:sp>
    </p:spTree>
    <p:extLst>
      <p:ext uri="{BB962C8B-B14F-4D97-AF65-F5344CB8AC3E}">
        <p14:creationId xmlns:p14="http://schemas.microsoft.com/office/powerpoint/2010/main" val="417601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885" y="326488"/>
            <a:ext cx="10515600" cy="1325563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Phone (Android or iPhone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age result for android and 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240" y="1960927"/>
            <a:ext cx="6402889" cy="3566160"/>
          </a:xfrm>
          <a:prstGeom prst="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862885" y="1300766"/>
            <a:ext cx="4752304" cy="12879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14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745020" y="326760"/>
            <a:ext cx="10515240" cy="2378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dirty="0" smtClean="0"/>
              <a:t/>
            </a:r>
            <a:br>
              <a:rPr dirty="0" smtClean="0"/>
            </a:b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</a:rPr>
              <a:t>Project scope:</a:t>
            </a:r>
            <a:endParaRPr lang="en-US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745020" y="2197331"/>
            <a:ext cx="10515240" cy="33418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1001"/>
              </a:spcBef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The proposed project should be able to:</a:t>
            </a:r>
            <a:endParaRPr lang="en-US" sz="24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Determine the nearest available parking space to the destination that is intended to be reached.</a:t>
            </a:r>
            <a:endParaRPr lang="en-US" sz="24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Be easy to download and use by any driver. </a:t>
            </a:r>
            <a:endParaRPr lang="en-US" sz="24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Collect all information from sensors by using server.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TextShape 3"/>
          <p:cNvSpPr txBox="1"/>
          <p:nvPr/>
        </p:nvSpPr>
        <p:spPr>
          <a:xfrm>
            <a:off x="3409920" y="479160"/>
            <a:ext cx="6443764" cy="709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4400" b="1" u="sng" strike="noStrike" spc="-1" dirty="0">
                <a:solidFill>
                  <a:srgbClr val="FF0000"/>
                </a:solidFill>
                <a:latin typeface="Times New Roman"/>
              </a:rPr>
              <a:t>Smart Parking System</a:t>
            </a:r>
            <a:endParaRPr lang="en-US" sz="4400" b="1" u="sng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935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 b="1" strike="noStrike" spc="-1" dirty="0">
                <a:solidFill>
                  <a:srgbClr val="44546A"/>
                </a:solidFill>
                <a:latin typeface="Times New Roman"/>
              </a:rPr>
              <a:t>System </a:t>
            </a: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</a:rPr>
              <a:t>boundaries: </a:t>
            </a:r>
            <a:endParaRPr lang="en-US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1047764" y="169020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6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/>
              </a:rPr>
              <a:t>1. By using sensor networks, the system will be able to figure out and specify the unoccupied spaces.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/>
              </a:rPr>
              <a:t>2. By using server, the system will be able to collect all information from network sensors.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/>
              </a:rPr>
              <a:t> 3. Connection with driver phone through application to tell him where the nearest space is.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31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00835" y="403410"/>
            <a:ext cx="9234985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sz="40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Methodology.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and Analysis.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 Parking System.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of Parking Meter System.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estimation.</a:t>
            </a:r>
            <a:endParaRPr lang="en-US" sz="3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Mobile Application.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 and Recommendations</a:t>
            </a:r>
            <a:endParaRPr lang="en-GB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86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838080" y="64402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 b="1" strike="noStrike" spc="-1" dirty="0">
                <a:solidFill>
                  <a:srgbClr val="44546A"/>
                </a:solidFill>
                <a:latin typeface="Times New Roman"/>
              </a:rPr>
              <a:t>System </a:t>
            </a: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</a:rPr>
              <a:t>Input:</a:t>
            </a:r>
            <a:endParaRPr lang="en-US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838080" y="1077251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Drivers demand for the location of vacant space for his car.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Signals from sensors that indicates the location of vacant space. 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 for statistics and data from parking managers.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Drivers demand for reservation location in the parking.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TextShape 3"/>
          <p:cNvSpPr txBox="1"/>
          <p:nvPr/>
        </p:nvSpPr>
        <p:spPr>
          <a:xfrm>
            <a:off x="962564" y="3646453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trike="noStrike" spc="-1" dirty="0">
                <a:solidFill>
                  <a:schemeClr val="accent5">
                    <a:lumMod val="50000"/>
                  </a:schemeClr>
                </a:solidFill>
                <a:latin typeface="Times New Roman"/>
              </a:rPr>
              <a:t>System </a:t>
            </a:r>
            <a:r>
              <a:rPr lang="en-US" sz="4000" b="1" strike="noStrike" spc="-1" dirty="0" smtClean="0">
                <a:solidFill>
                  <a:schemeClr val="accent5">
                    <a:lumMod val="50000"/>
                  </a:schemeClr>
                </a:solidFill>
                <a:latin typeface="Times New Roman"/>
              </a:rPr>
              <a:t>Output:</a:t>
            </a:r>
            <a:endParaRPr lang="en-US" sz="4000" b="1" strike="noStrike" spc="-1" dirty="0">
              <a:solidFill>
                <a:schemeClr val="accent5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90" name="TextShape 4"/>
          <p:cNvSpPr txBox="1"/>
          <p:nvPr/>
        </p:nvSpPr>
        <p:spPr>
          <a:xfrm>
            <a:off x="838080" y="4470780"/>
            <a:ext cx="10515240" cy="19702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Locating the vacant space in the parking at the application on smart phones or at real time.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comfortable of using the parking and decrease time, effort and cost.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430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838080" y="187619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trike="noStrike" spc="-1" dirty="0">
                <a:solidFill>
                  <a:srgbClr val="44546A"/>
                </a:solidFill>
                <a:latin typeface="Times New Roman"/>
              </a:rPr>
              <a:t>Components of smart parking </a:t>
            </a: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</a:rPr>
              <a:t>system:</a:t>
            </a:r>
            <a:endParaRPr lang="en-US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838080" y="1321710"/>
            <a:ext cx="10515240" cy="507909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Presence sensor network module: it collects data and checks parking space state in real-time then sends parking space information to embedded web-server. 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Web-server: receive information from presence sensors networks then sends them to smart phone.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Mobile device: connect to micro web server and receive parking space information from it.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24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Android application: we will program an application using android environment which will be installed at the smart phone.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89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838080" y="27576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trike="noStrike" spc="-1" dirty="0">
                <a:solidFill>
                  <a:srgbClr val="44546A"/>
                </a:solidFill>
                <a:latin typeface="Times New Roman"/>
              </a:rPr>
              <a:t>Project </a:t>
            </a: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</a:rPr>
              <a:t>Assumptions:</a:t>
            </a:r>
            <a:endParaRPr lang="en-US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838080" y="127965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6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>
                <a:solidFill>
                  <a:srgbClr val="000000"/>
                </a:solidFill>
                <a:latin typeface="Times New Roman"/>
              </a:rPr>
              <a:t>In our project we assume that </a:t>
            </a: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each space contain ultrasonic sensor, motion sensor and </a:t>
            </a:r>
            <a:r>
              <a:rPr lang="en-US" sz="2400" b="0" strike="noStrike" spc="-1" dirty="0" smtClean="0">
                <a:solidFill>
                  <a:srgbClr val="000000"/>
                </a:solidFill>
                <a:latin typeface="Times New Roman"/>
              </a:rPr>
              <a:t>light </a:t>
            </a: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emitting diode (Led), Which indicates to drivers if the site is reserved or not. 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TextShape 3"/>
          <p:cNvSpPr txBox="1"/>
          <p:nvPr/>
        </p:nvSpPr>
        <p:spPr>
          <a:xfrm>
            <a:off x="838080" y="3144444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trike="noStrike" spc="-1" dirty="0">
                <a:solidFill>
                  <a:srgbClr val="44546A"/>
                </a:solidFill>
                <a:latin typeface="Times New Roman"/>
              </a:rPr>
              <a:t>Project Constraints and </a:t>
            </a: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</a:rPr>
              <a:t>Limitations:</a:t>
            </a:r>
            <a:endParaRPr lang="en-US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TextShape 4"/>
          <p:cNvSpPr txBox="1"/>
          <p:nvPr/>
        </p:nvSpPr>
        <p:spPr>
          <a:xfrm>
            <a:off x="838080" y="4203435"/>
            <a:ext cx="10515240" cy="19252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60" algn="just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/>
              </a:rPr>
              <a:t>We will face some restrictions when applying this project. One of the main limitations of smart parking is that we need a sensor, Microcontroller at each parking slot and wireless module.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799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731880" y="16092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u="sng" strike="noStrike" spc="-1" dirty="0">
                <a:solidFill>
                  <a:srgbClr val="44546A"/>
                </a:solidFill>
                <a:latin typeface="Times New Roman"/>
                <a:ea typeface="Calibri"/>
              </a:rPr>
              <a:t>Project </a:t>
            </a:r>
            <a:r>
              <a:rPr lang="en-US" sz="4000" b="1" u="sng" strike="noStrike" spc="-1" dirty="0" smtClean="0">
                <a:solidFill>
                  <a:srgbClr val="44546A"/>
                </a:solidFill>
                <a:latin typeface="Times New Roman"/>
                <a:ea typeface="Calibri"/>
              </a:rPr>
              <a:t>Components:</a:t>
            </a:r>
            <a:endParaRPr lang="en-US" sz="40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731880" y="169020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US" sz="2800" b="1" strike="noStrike" spc="-1" dirty="0">
                <a:solidFill>
                  <a:srgbClr val="000000"/>
                </a:solidFill>
                <a:latin typeface="Times New Roman"/>
              </a:rPr>
              <a:t>1- Hardware </a:t>
            </a:r>
            <a:r>
              <a:rPr lang="en-US" sz="2800" b="1" strike="noStrike" spc="-1" dirty="0" smtClean="0">
                <a:solidFill>
                  <a:srgbClr val="000000"/>
                </a:solidFill>
                <a:latin typeface="Times New Roman"/>
              </a:rPr>
              <a:t>components: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2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Sensors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2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Micro controllers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2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Wireless USB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9" name="Picture 3_0"/>
          <p:cNvPicPr/>
          <p:nvPr/>
        </p:nvPicPr>
        <p:blipFill>
          <a:blip r:embed="rId2"/>
          <a:stretch/>
        </p:blipFill>
        <p:spPr>
          <a:xfrm>
            <a:off x="6903899" y="1975680"/>
            <a:ext cx="4536000" cy="378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2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4626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55093" y="409433"/>
            <a:ext cx="10507518" cy="6448567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2800" b="1" strike="noStrike" spc="-1" dirty="0">
                <a:solidFill>
                  <a:srgbClr val="000000"/>
                </a:solidFill>
                <a:latin typeface="Times New Roman"/>
              </a:rPr>
              <a:t>2- </a:t>
            </a:r>
            <a:r>
              <a:rPr lang="en-US" sz="28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components</a:t>
            </a:r>
            <a:endParaRPr lang="en-US" sz="28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Android </a:t>
            </a:r>
            <a:r>
              <a:rPr lang="en-GB" sz="2400" b="0" strike="noStrike" spc="-1" dirty="0">
                <a:solidFill>
                  <a:srgbClr val="000000"/>
                </a:solidFill>
                <a:latin typeface="Times New Roman"/>
              </a:rPr>
              <a:t>Application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5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Web Application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GB" sz="2800" b="1" strike="noStrike" spc="-1" dirty="0">
                <a:solidFill>
                  <a:srgbClr val="000000"/>
                </a:solidFill>
                <a:latin typeface="Times New Roman"/>
              </a:rPr>
              <a:t>3- other components</a:t>
            </a:r>
            <a:endParaRPr lang="en-US" sz="2800" b="1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5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Wires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5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Box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5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plug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5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LED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5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/>
              </a:rPr>
              <a:t>Transistor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437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822960" y="1265311"/>
            <a:ext cx="10514520" cy="14190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>
              <a:lnSpc>
                <a:spcPct val="170000"/>
              </a:lnSpc>
              <a:spcBef>
                <a:spcPts val="1001"/>
              </a:spcBef>
            </a:pPr>
            <a:r>
              <a:rPr lang="en-US" sz="240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1- </a:t>
            </a:r>
            <a:r>
              <a:rPr lang="en-US" sz="240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Functional Requirements </a:t>
            </a: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1001"/>
              </a:spcBef>
            </a:pPr>
            <a:r>
              <a:rPr lang="en-GB" sz="240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2- Non-Functional Requirements </a:t>
            </a: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59" name="CustomShape 2"/>
          <p:cNvSpPr/>
          <p:nvPr/>
        </p:nvSpPr>
        <p:spPr>
          <a:xfrm>
            <a:off x="838440" y="365400"/>
            <a:ext cx="10514520" cy="808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 dirty="0" smtClean="0">
                <a:solidFill>
                  <a:srgbClr val="44546A"/>
                </a:solidFill>
                <a:latin typeface="Times New Roman"/>
                <a:ea typeface="Calibri"/>
              </a:rPr>
              <a:t> </a:t>
            </a:r>
            <a:endParaRPr lang="en-US" sz="4400" b="0" strike="noStrike" spc="-1" dirty="0">
              <a:latin typeface="Arial"/>
            </a:endParaRPr>
          </a:p>
        </p:txBody>
      </p:sp>
      <p:sp>
        <p:nvSpPr>
          <p:cNvPr id="60" name="CustomShape 3"/>
          <p:cNvSpPr/>
          <p:nvPr/>
        </p:nvSpPr>
        <p:spPr>
          <a:xfrm>
            <a:off x="640800" y="2600807"/>
            <a:ext cx="10514520" cy="13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trike="noStrike" spc="-1" dirty="0">
                <a:solidFill>
                  <a:srgbClr val="44546A"/>
                </a:solidFill>
                <a:latin typeface="Times New Roman"/>
                <a:ea typeface="Calibri"/>
              </a:rPr>
              <a:t>Problem when implementing the </a:t>
            </a: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  <a:ea typeface="Calibri"/>
              </a:rPr>
              <a:t>project:</a:t>
            </a:r>
            <a:endParaRPr lang="en-US" sz="4000" b="1" strike="noStrike" spc="-1" dirty="0">
              <a:latin typeface="Arial"/>
            </a:endParaRPr>
          </a:p>
        </p:txBody>
      </p:sp>
      <p:sp>
        <p:nvSpPr>
          <p:cNvPr id="61" name="CustomShape 4"/>
          <p:cNvSpPr/>
          <p:nvPr/>
        </p:nvSpPr>
        <p:spPr>
          <a:xfrm>
            <a:off x="838440" y="365400"/>
            <a:ext cx="10514520" cy="13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endParaRPr lang="en-US" sz="4400" b="0" strike="noStrike" spc="-1" dirty="0">
              <a:latin typeface="Arial"/>
            </a:endParaRPr>
          </a:p>
        </p:txBody>
      </p:sp>
      <p:sp>
        <p:nvSpPr>
          <p:cNvPr id="62" name="CustomShape 5"/>
          <p:cNvSpPr/>
          <p:nvPr/>
        </p:nvSpPr>
        <p:spPr>
          <a:xfrm>
            <a:off x="838440" y="365400"/>
            <a:ext cx="10514520" cy="13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endParaRPr lang="en-US" sz="4400" b="0" strike="noStrike" spc="-1" dirty="0">
              <a:latin typeface="Arial"/>
            </a:endParaRPr>
          </a:p>
        </p:txBody>
      </p:sp>
      <p:sp>
        <p:nvSpPr>
          <p:cNvPr id="63" name="CustomShape 6"/>
          <p:cNvSpPr/>
          <p:nvPr/>
        </p:nvSpPr>
        <p:spPr>
          <a:xfrm>
            <a:off x="640800" y="401357"/>
            <a:ext cx="10514520" cy="7574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trike="noStrike" spc="-1" dirty="0">
                <a:solidFill>
                  <a:srgbClr val="44546A"/>
                </a:solidFill>
                <a:latin typeface="Times New Roman"/>
                <a:ea typeface="Calibri"/>
              </a:rPr>
              <a:t>Project </a:t>
            </a: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  <a:ea typeface="Calibri"/>
              </a:rPr>
              <a:t>Requirements: </a:t>
            </a:r>
            <a:endParaRPr lang="en-US" sz="4000" b="1" strike="noStrike" spc="-1" dirty="0">
              <a:latin typeface="Arial"/>
            </a:endParaRPr>
          </a:p>
        </p:txBody>
      </p:sp>
      <p:sp>
        <p:nvSpPr>
          <p:cNvPr id="64" name="CustomShape 7"/>
          <p:cNvSpPr/>
          <p:nvPr/>
        </p:nvSpPr>
        <p:spPr>
          <a:xfrm>
            <a:off x="822960" y="3595332"/>
            <a:ext cx="10514520" cy="32072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algn="just">
              <a:lnSpc>
                <a:spcPct val="150000"/>
              </a:lnSpc>
              <a:spcBef>
                <a:spcPts val="1001"/>
              </a:spcBef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1-  integrating Internet-connected sensors into urban infrastructure may raise many questions about the potential uses of this data.</a:t>
            </a:r>
            <a:endParaRPr lang="en-US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001"/>
              </a:spcBef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2-responsibility in covering the costs of smart sensors and the accompanying infrastructure.</a:t>
            </a:r>
            <a:endParaRPr lang="en-US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3- devices may be stolen due to the circumstances and the lack of control over them</a:t>
            </a:r>
            <a:r>
              <a:rPr lang="en-GB" sz="24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. 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 </a:t>
            </a:r>
            <a:endParaRPr lang="en-US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089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851727" y="1828800"/>
            <a:ext cx="10514520" cy="47564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lang="en-US" sz="240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1- </a:t>
            </a:r>
            <a:r>
              <a:rPr lang="en-US" sz="240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Address </a:t>
            </a:r>
            <a:r>
              <a:rPr lang="en-US" sz="240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the increasing parking problems, based on:</a:t>
            </a: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1001"/>
              </a:spcBef>
              <a:buFont typeface="Wingdings" panose="05000000000000000000" pitchFamily="2" charset="2"/>
              <a:buChar char="§"/>
            </a:pPr>
            <a:r>
              <a:rPr lang="en-GB" sz="240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 Efficient </a:t>
            </a:r>
            <a:r>
              <a:rPr lang="en-GB" sz="240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management</a:t>
            </a: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 </a:t>
            </a:r>
            <a:r>
              <a:rPr lang="en-GB" sz="240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It also reduces the time to enter and leave the parking </a:t>
            </a:r>
            <a:r>
              <a:rPr lang="en-GB" sz="240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spaces Web </a:t>
            </a:r>
            <a:r>
              <a:rPr lang="en-GB" sz="240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Application</a:t>
            </a: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lang="en-GB" sz="240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2- Increasing </a:t>
            </a:r>
            <a:r>
              <a:rPr lang="en-GB" sz="240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the operational efficiency of parking lots</a:t>
            </a: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lang="en-GB" sz="240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3- reduce environmental pollution </a:t>
            </a: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en-US" sz="240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 </a:t>
            </a:r>
            <a:endParaRPr lang="en-US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CustomShape 2"/>
          <p:cNvSpPr/>
          <p:nvPr/>
        </p:nvSpPr>
        <p:spPr>
          <a:xfrm>
            <a:off x="682388" y="365400"/>
            <a:ext cx="11218460" cy="13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16360" lvl="1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4000" b="1" strike="noStrike" spc="-1" dirty="0">
                <a:solidFill>
                  <a:srgbClr val="44546A"/>
                </a:solidFill>
                <a:latin typeface="Times New Roman"/>
                <a:ea typeface="Calibri"/>
              </a:rPr>
              <a:t>General results when applying the smart parking </a:t>
            </a: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  <a:ea typeface="Calibri"/>
              </a:rPr>
              <a:t>system:</a:t>
            </a:r>
            <a:endParaRPr lang="en-US" sz="40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776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69950" y="157518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 dirty="0">
                <a:solidFill>
                  <a:srgbClr val="C00000"/>
                </a:solidFill>
                <a:latin typeface="Times New Roman"/>
              </a:rPr>
              <a:t>Parking </a:t>
            </a:r>
            <a:r>
              <a:rPr lang="en-US" sz="4400" b="0" strike="noStrike" spc="-1" dirty="0" smtClean="0">
                <a:solidFill>
                  <a:srgbClr val="C00000"/>
                </a:solidFill>
                <a:latin typeface="Times New Roman"/>
              </a:rPr>
              <a:t>meters:</a:t>
            </a:r>
            <a:endParaRPr lang="en-US" sz="4400" b="0" strike="noStrike" spc="-1" dirty="0">
              <a:solidFill>
                <a:srgbClr val="C00000"/>
              </a:solidFill>
              <a:latin typeface="Calibri"/>
            </a:endParaRPr>
          </a:p>
        </p:txBody>
      </p:sp>
      <p:pic>
        <p:nvPicPr>
          <p:cNvPr id="103" name="Picture 5"/>
          <p:cNvPicPr/>
          <p:nvPr/>
        </p:nvPicPr>
        <p:blipFill>
          <a:blip r:embed="rId2"/>
          <a:stretch/>
        </p:blipFill>
        <p:spPr>
          <a:xfrm>
            <a:off x="7179133" y="2237760"/>
            <a:ext cx="4104000" cy="4068000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  <p:sp>
        <p:nvSpPr>
          <p:cNvPr id="104" name="TextShape 2"/>
          <p:cNvSpPr txBox="1"/>
          <p:nvPr/>
        </p:nvSpPr>
        <p:spPr>
          <a:xfrm>
            <a:off x="469950" y="2535589"/>
            <a:ext cx="563256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spcBef>
                <a:spcPts val="1001"/>
              </a:spcBef>
            </a:pPr>
            <a:r>
              <a:rPr lang="en-US" sz="2800" b="0" strike="noStrike" spc="-1" dirty="0">
                <a:solidFill>
                  <a:srgbClr val="000000"/>
                </a:solidFill>
                <a:latin typeface="Times New Roman"/>
              </a:rPr>
              <a:t>Parking meter: is a device used to collect money in exchange for the right to park a vehicle in a particular place for a limited amount of </a:t>
            </a:r>
            <a:r>
              <a:rPr lang="en-US" sz="2800" b="0" strike="noStrike" spc="-1" dirty="0" smtClean="0">
                <a:solidFill>
                  <a:srgbClr val="000000"/>
                </a:solidFill>
                <a:latin typeface="Times New Roman"/>
              </a:rPr>
              <a:t>time.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TextShape 3"/>
          <p:cNvSpPr txBox="1"/>
          <p:nvPr/>
        </p:nvSpPr>
        <p:spPr>
          <a:xfrm>
            <a:off x="469950" y="2948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u="sng" strike="noStrike" spc="-1" dirty="0">
                <a:solidFill>
                  <a:srgbClr val="44546A"/>
                </a:solidFill>
                <a:latin typeface="Times New Roman"/>
              </a:rPr>
              <a:t>Study of Parking Meter System</a:t>
            </a:r>
            <a:endParaRPr lang="en-US" sz="44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870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" dirty="0">
                <a:solidFill>
                  <a:srgbClr val="C00000"/>
                </a:solidFill>
                <a:latin typeface="Times New Roman"/>
              </a:rPr>
              <a:t>Parking </a:t>
            </a:r>
            <a:r>
              <a:rPr lang="en-US" sz="4400" b="1" strike="noStrike" spc="-1" dirty="0" smtClean="0">
                <a:solidFill>
                  <a:srgbClr val="C00000"/>
                </a:solidFill>
                <a:latin typeface="Times New Roman"/>
              </a:rPr>
              <a:t>Meters:</a:t>
            </a:r>
            <a:endParaRPr lang="en-US" sz="4400" b="1" strike="noStrike" spc="-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838080" y="169020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2900" indent="-342900">
              <a:lnSpc>
                <a:spcPct val="20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US" sz="2600" b="1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Meter </a:t>
            </a:r>
            <a:r>
              <a:rPr lang="en-US" sz="26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</a:p>
          <a:p>
            <a:pPr>
              <a:lnSpc>
                <a:spcPct val="200000"/>
              </a:lnSpc>
              <a:spcBef>
                <a:spcPts val="1001"/>
              </a:spcBef>
            </a:pPr>
            <a:r>
              <a:rPr lang="en-US" sz="24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Consist of two units </a:t>
            </a:r>
            <a:r>
              <a:rPr lang="en-US" sz="2400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"flag" unit and a coin collection unit. 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GB" sz="2600" b="1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metal post to the ground on curb side </a:t>
            </a:r>
            <a:endParaRPr lang="en-US" sz="2600" b="1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Bef>
                <a:spcPts val="1001"/>
              </a:spcBef>
            </a:pPr>
            <a:r>
              <a:rPr lang="en-GB" sz="24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supports </a:t>
            </a: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meter head.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pic>
        <p:nvPicPr>
          <p:cNvPr id="108" name="Picture 3"/>
          <p:cNvPicPr/>
          <p:nvPr/>
        </p:nvPicPr>
        <p:blipFill>
          <a:blip r:embed="rId2"/>
          <a:stretch/>
        </p:blipFill>
        <p:spPr>
          <a:xfrm>
            <a:off x="8725734" y="2891203"/>
            <a:ext cx="3312000" cy="3780000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70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78773" y="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trike="noStrike" spc="-1" dirty="0">
                <a:solidFill>
                  <a:srgbClr val="44546A"/>
                </a:solidFill>
                <a:latin typeface="Times New Roman"/>
              </a:rPr>
              <a:t>Parking Meters </a:t>
            </a:r>
            <a:r>
              <a:rPr lang="en-US" sz="4000" b="1" strike="noStrike" spc="-1" dirty="0" smtClean="0">
                <a:solidFill>
                  <a:srgbClr val="44546A"/>
                </a:solidFill>
                <a:latin typeface="Times New Roman"/>
              </a:rPr>
              <a:t>System:</a:t>
            </a:r>
            <a:endParaRPr lang="en-US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78773" y="1041585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228600" indent="-22824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latin typeface="Times New Roman"/>
              </a:rPr>
              <a:t>Installation</a:t>
            </a:r>
            <a:endParaRPr lang="en-US" sz="2800" b="1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latin typeface="Times New Roman"/>
              </a:rPr>
              <a:t>Maintenance:</a:t>
            </a:r>
            <a:endParaRPr lang="en-US" sz="2800" b="1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latin typeface="Times New Roman"/>
              </a:rPr>
              <a:t>Parking enforcement officers</a:t>
            </a:r>
            <a:endParaRPr lang="en-US" sz="2800" b="1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latin typeface="Times New Roman"/>
              </a:rPr>
              <a:t>Coin </a:t>
            </a:r>
            <a:r>
              <a:rPr lang="en-GB" sz="2800" b="1" strike="noStrike" spc="-1" dirty="0" smtClean="0">
                <a:solidFill>
                  <a:srgbClr val="000000"/>
                </a:solidFill>
                <a:latin typeface="Times New Roman"/>
              </a:rPr>
              <a:t>Collecting</a:t>
            </a:r>
            <a:endParaRPr lang="en-US" sz="2800" b="1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000000"/>
                </a:solidFill>
                <a:latin typeface="Times New Roman"/>
              </a:rPr>
              <a:t>Violations:</a:t>
            </a:r>
            <a:endParaRPr lang="en-US" sz="2800" b="1" strike="noStrike" spc="-1" dirty="0">
              <a:solidFill>
                <a:srgbClr val="000000"/>
              </a:solidFill>
              <a:latin typeface="Calibri"/>
            </a:endParaRPr>
          </a:p>
          <a:p>
            <a:pPr marL="514710" indent="-51435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800" b="0" strike="noStrike" spc="-1" dirty="0" smtClean="0">
                <a:solidFill>
                  <a:srgbClr val="000000"/>
                </a:solidFill>
                <a:latin typeface="Times New Roman"/>
              </a:rPr>
              <a:t>Insufficient </a:t>
            </a:r>
            <a:r>
              <a:rPr lang="en-US" sz="2800" b="0" strike="noStrike" spc="-1" dirty="0">
                <a:solidFill>
                  <a:srgbClr val="000000"/>
                </a:solidFill>
                <a:latin typeface="Times New Roman"/>
              </a:rPr>
              <a:t>payment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514710" indent="-51435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800" b="0" strike="noStrike" spc="-1" dirty="0" smtClean="0">
                <a:solidFill>
                  <a:srgbClr val="000000"/>
                </a:solidFill>
                <a:latin typeface="Times New Roman"/>
              </a:rPr>
              <a:t>Exceeding </a:t>
            </a:r>
            <a:r>
              <a:rPr lang="en-US" sz="2800" b="0" strike="noStrike" spc="-1" dirty="0">
                <a:solidFill>
                  <a:srgbClr val="000000"/>
                </a:solidFill>
                <a:latin typeface="Times New Roman"/>
              </a:rPr>
              <a:t>time limit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1" name="Picture 4"/>
          <p:cNvPicPr/>
          <p:nvPr/>
        </p:nvPicPr>
        <p:blipFill>
          <a:blip r:embed="rId2"/>
          <a:stretch/>
        </p:blipFill>
        <p:spPr>
          <a:xfrm>
            <a:off x="7363229" y="3201585"/>
            <a:ext cx="3060000" cy="3600000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  <p:pic>
        <p:nvPicPr>
          <p:cNvPr id="112" name="Picture 5"/>
          <p:cNvPicPr/>
          <p:nvPr/>
        </p:nvPicPr>
        <p:blipFill>
          <a:blip r:embed="rId3"/>
          <a:stretch/>
        </p:blipFill>
        <p:spPr>
          <a:xfrm>
            <a:off x="7363229" y="1041585"/>
            <a:ext cx="3060000" cy="2160000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4511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51301" y="589435"/>
            <a:ext cx="29803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kumimoji="0" lang="en-US" sz="4000" b="0" i="0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9246" y="1305342"/>
            <a:ext cx="6259132" cy="4229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GB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Background.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Area.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GB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</a:t>
            </a:r>
            <a:r>
              <a:rPr lang="en-GB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project.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GB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the study.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GB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 structure</a:t>
            </a:r>
            <a:r>
              <a:rPr lang="en-GB" sz="4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1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272057" y="95535"/>
            <a:ext cx="10530360" cy="5993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pc="-1" dirty="0" smtClean="0">
                <a:solidFill>
                  <a:srgbClr val="000000"/>
                </a:solidFill>
                <a:latin typeface="Times New Roman"/>
              </a:rPr>
              <a:t>Vandalism:</a:t>
            </a:r>
            <a:endParaRPr lang="en-US" sz="24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</a:pPr>
            <a:r>
              <a:rPr lang="en-US" sz="2400" b="0" strike="noStrike" spc="-1" dirty="0" smtClean="0">
                <a:solidFill>
                  <a:srgbClr val="000000"/>
                </a:solidFill>
                <a:latin typeface="Times New Roman"/>
              </a:rPr>
              <a:t>Caused </a:t>
            </a: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by three conditions :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US" sz="2400" b="0" strike="noStrike" spc="-1" dirty="0" smtClean="0">
                <a:solidFill>
                  <a:srgbClr val="000000"/>
                </a:solidFill>
                <a:latin typeface="Times New Roman"/>
              </a:rPr>
              <a:t> Isolation from public view.</a:t>
            </a:r>
            <a:endParaRPr lang="en-US" sz="24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342900" indent="-342900"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US" sz="2400" b="0" strike="noStrike" spc="-1" dirty="0" smtClean="0">
                <a:solidFill>
                  <a:srgbClr val="000000"/>
                </a:solidFill>
                <a:latin typeface="Times New Roman"/>
              </a:rPr>
              <a:t> Poor lighting.</a:t>
            </a:r>
            <a:endParaRPr lang="en-US" sz="24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342900" indent="-342900"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b="0" strike="noStrike" spc="-1" dirty="0" smtClean="0">
                <a:solidFill>
                  <a:srgbClr val="000000"/>
                </a:solidFill>
                <a:latin typeface="Times New Roman"/>
              </a:rPr>
              <a:t>Low level of police activity.</a:t>
            </a:r>
            <a:endParaRPr lang="en-US" sz="24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4" name="Picture 3"/>
          <p:cNvPicPr/>
          <p:nvPr/>
        </p:nvPicPr>
        <p:blipFill>
          <a:blip r:embed="rId2"/>
          <a:stretch/>
        </p:blipFill>
        <p:spPr>
          <a:xfrm>
            <a:off x="7480943" y="702492"/>
            <a:ext cx="4428000" cy="2772000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  <p:sp>
        <p:nvSpPr>
          <p:cNvPr id="115" name="TextShape 2"/>
          <p:cNvSpPr txBox="1"/>
          <p:nvPr/>
        </p:nvSpPr>
        <p:spPr>
          <a:xfrm>
            <a:off x="272057" y="3324345"/>
            <a:ext cx="11048760" cy="24274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</a:rPr>
              <a:t>Recommendations can be used to avoid </a:t>
            </a:r>
            <a:r>
              <a:rPr lang="en-US" sz="2400" b="1" strike="noStrike" spc="-1" dirty="0" smtClean="0">
                <a:solidFill>
                  <a:srgbClr val="000000"/>
                </a:solidFill>
                <a:latin typeface="Times New Roman"/>
              </a:rPr>
              <a:t>Vandalism:</a:t>
            </a:r>
            <a:endParaRPr lang="en-US" sz="2400" b="1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1)Telephones (easy access to a telephone </a:t>
            </a:r>
            <a:r>
              <a:rPr lang="en-US" sz="2400" b="0" strike="noStrike" spc="-1" dirty="0" smtClean="0">
                <a:solidFill>
                  <a:srgbClr val="000000"/>
                </a:solidFill>
                <a:latin typeface="Times New Roman"/>
              </a:rPr>
              <a:t>).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2) Video camera </a:t>
            </a:r>
            <a:r>
              <a:rPr lang="en-US" sz="2400" b="0" strike="noStrike" spc="-1" dirty="0" smtClean="0">
                <a:solidFill>
                  <a:srgbClr val="000000"/>
                </a:solidFill>
                <a:latin typeface="Times New Roman"/>
              </a:rPr>
              <a:t>surveillance. 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3)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Signage to indicate emergency and/or police </a:t>
            </a:r>
            <a:r>
              <a:rPr lang="en-US" sz="2400" b="0" strike="noStrike" spc="-1" dirty="0" smtClean="0">
                <a:solidFill>
                  <a:srgbClr val="000000"/>
                </a:solidFill>
                <a:latin typeface="Times New Roman"/>
              </a:rPr>
              <a:t>number.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2400" b="1" i="1" strike="noStrike" spc="-1" dirty="0">
                <a:solidFill>
                  <a:srgbClr val="C00000"/>
                </a:solidFill>
                <a:latin typeface="Times New Roman"/>
              </a:rPr>
              <a:t>The smart parking system is proposed for solving the existing problems of on-street parking meter systems</a:t>
            </a:r>
            <a:r>
              <a:rPr lang="en-US" sz="2200" b="1" i="1" strike="noStrike" spc="-1" dirty="0">
                <a:solidFill>
                  <a:srgbClr val="C00000"/>
                </a:solidFill>
                <a:latin typeface="Times New Roman"/>
              </a:rPr>
              <a:t>(which are vandalism, ambiguity in enforcement, scandal, etc.)</a:t>
            </a:r>
            <a:endParaRPr lang="en-US" sz="2200" b="1" i="1" strike="noStrike" spc="-1" dirty="0">
              <a:solidFill>
                <a:srgbClr val="C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730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b="1" strike="noStrike" spc="-1" dirty="0">
                <a:solidFill>
                  <a:srgbClr val="44546A"/>
                </a:solidFill>
                <a:latin typeface="Times New Roman"/>
              </a:rPr>
              <a:t>Design </a:t>
            </a:r>
            <a:r>
              <a:rPr lang="en-GB" sz="4000" b="1" strike="noStrike" spc="-1" dirty="0" smtClean="0">
                <a:solidFill>
                  <a:srgbClr val="44546A"/>
                </a:solidFill>
                <a:latin typeface="Times New Roman"/>
              </a:rPr>
              <a:t>Development</a:t>
            </a:r>
            <a:r>
              <a:rPr dirty="0" smtClean="0"/>
              <a:t/>
            </a:r>
            <a:br>
              <a:rPr dirty="0" smtClean="0"/>
            </a:br>
            <a:endParaRPr lang="en-US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838080" y="1027620"/>
            <a:ext cx="10515240" cy="494373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200000"/>
              </a:lnSpc>
              <a:spcBef>
                <a:spcPts val="1001"/>
              </a:spcBef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parking system offer solutions:</a:t>
            </a:r>
            <a:endParaRPr lang="en-US" sz="2800" b="1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260" indent="-342900">
              <a:lnSpc>
                <a:spcPct val="200000"/>
              </a:lnSpc>
              <a:spcBef>
                <a:spcPts val="1001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get rid of parking meter vandalism.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260" indent="-342900">
              <a:lnSpc>
                <a:spcPct val="200000"/>
              </a:lnSpc>
              <a:spcBef>
                <a:spcPts val="1001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better control in short-term parking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260" indent="-342900">
              <a:lnSpc>
                <a:spcPct val="200000"/>
              </a:lnSpc>
              <a:spcBef>
                <a:spcPts val="1001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facilitate the work of human labour in the parking meter system.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260" indent="-342900">
              <a:lnSpc>
                <a:spcPct val="200000"/>
              </a:lnSpc>
              <a:spcBef>
                <a:spcPts val="1001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help drivers to find on-street parking spaces easier.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260" indent="-342900">
              <a:lnSpc>
                <a:spcPct val="200000"/>
              </a:lnSpc>
              <a:spcBef>
                <a:spcPts val="1001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flexible ways in paying charges.</a:t>
            </a:r>
            <a:endParaRPr lang="en-US" sz="24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7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Estimation:</a:t>
            </a:r>
            <a:endParaRPr lang="en-US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879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 </a:t>
            </a:r>
            <a:r>
              <a:rPr lang="en-GB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parking meter </a:t>
            </a:r>
            <a:r>
              <a:rPr lang="en-GB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system:</a:t>
            </a:r>
          </a:p>
          <a:p>
            <a:pPr marL="0" lvl="0" indent="0">
              <a:lnSpc>
                <a:spcPct val="20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process of managing meters is divided into several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GB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Roads and Traffic division </a:t>
            </a:r>
          </a:p>
          <a:p>
            <a:pPr lvl="0"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Second, the Guarding and Inspection Department 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Third, the collection department </a:t>
            </a:r>
            <a:endParaRPr lang="en-US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21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73" y="-11071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of parking meter system </a:t>
            </a:r>
            <a:endParaRPr lang="en-US" sz="40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0435335"/>
              </p:ext>
            </p:extLst>
          </p:nvPr>
        </p:nvGraphicFramePr>
        <p:xfrm>
          <a:off x="145473" y="1214848"/>
          <a:ext cx="11852565" cy="55506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4509">
                  <a:extLst>
                    <a:ext uri="{9D8B030D-6E8A-4147-A177-3AD203B41FA5}">
                      <a16:colId xmlns:a16="http://schemas.microsoft.com/office/drawing/2014/main" xmlns="" val="2092988097"/>
                    </a:ext>
                  </a:extLst>
                </a:gridCol>
                <a:gridCol w="2054509">
                  <a:extLst>
                    <a:ext uri="{9D8B030D-6E8A-4147-A177-3AD203B41FA5}">
                      <a16:colId xmlns:a16="http://schemas.microsoft.com/office/drawing/2014/main" xmlns="" val="1772438360"/>
                    </a:ext>
                  </a:extLst>
                </a:gridCol>
                <a:gridCol w="2841136">
                  <a:extLst>
                    <a:ext uri="{9D8B030D-6E8A-4147-A177-3AD203B41FA5}">
                      <a16:colId xmlns:a16="http://schemas.microsoft.com/office/drawing/2014/main" xmlns="" val="1607263803"/>
                    </a:ext>
                  </a:extLst>
                </a:gridCol>
                <a:gridCol w="2841136">
                  <a:extLst>
                    <a:ext uri="{9D8B030D-6E8A-4147-A177-3AD203B41FA5}">
                      <a16:colId xmlns:a16="http://schemas.microsoft.com/office/drawing/2014/main" xmlns="" val="1099342130"/>
                    </a:ext>
                  </a:extLst>
                </a:gridCol>
                <a:gridCol w="1098766">
                  <a:extLst>
                    <a:ext uri="{9D8B030D-6E8A-4147-A177-3AD203B41FA5}">
                      <a16:colId xmlns:a16="http://schemas.microsoft.com/office/drawing/2014/main" xmlns="" val="220901919"/>
                    </a:ext>
                  </a:extLst>
                </a:gridCol>
                <a:gridCol w="962509">
                  <a:extLst>
                    <a:ext uri="{9D8B030D-6E8A-4147-A177-3AD203B41FA5}">
                      <a16:colId xmlns:a16="http://schemas.microsoft.com/office/drawing/2014/main" xmlns="" val="1883041873"/>
                    </a:ext>
                  </a:extLst>
                </a:gridCol>
              </a:tblGrid>
              <a:tr h="47531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Parking Meter System Cost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7190678"/>
                  </a:ext>
                </a:extLst>
              </a:tr>
              <a:tr h="47531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 Parking Meter Cost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Single space meter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750$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This is a cost that does not include installation fees, the cost of pipes, or anything related to operating the system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8,250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60802559"/>
                  </a:ext>
                </a:extLst>
              </a:tr>
              <a:tr h="4753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Double space meter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1,500$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177,000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75591984"/>
                  </a:ext>
                </a:extLst>
              </a:tr>
              <a:tr h="7129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Parking meter operation system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30,000$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30,000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71797832"/>
                  </a:ext>
                </a:extLst>
              </a:tr>
              <a:tr h="260765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Direct Cost = 215,250$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3904806"/>
                  </a:ext>
                </a:extLst>
              </a:tr>
              <a:tr h="142596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 Operating Cost/Month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Maintenance workers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700$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 is responsible for the process of meters management in terms of technical, programming and maintenance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2,100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45634887"/>
                  </a:ext>
                </a:extLst>
              </a:tr>
              <a:tr h="950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Guard and inspection workers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700$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It is responsible for following up on violators and editing violations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14703837"/>
                  </a:ext>
                </a:extLst>
              </a:tr>
              <a:tr h="4753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700$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Person responsible for guiding workers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64285026"/>
                  </a:ext>
                </a:extLst>
              </a:tr>
              <a:tr h="26684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Operating Cost/Month = 4,900$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6116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08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27" y="351693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Cost </a:t>
            </a:r>
            <a:r>
              <a:rPr lang="en-GB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estimation for smart parking </a:t>
            </a:r>
            <a:r>
              <a:rPr lang="en-GB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system:</a:t>
            </a:r>
            <a:endParaRPr lang="en-US" sz="4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727" y="1445924"/>
            <a:ext cx="12004964" cy="5412075"/>
          </a:xfrm>
        </p:spPr>
        <p:txBody>
          <a:bodyPr/>
          <a:lstStyle/>
          <a:p>
            <a:pPr marL="0" indent="0">
              <a:lnSpc>
                <a:spcPct val="250000"/>
              </a:lnSpc>
              <a:buNone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manage the smart parking system we need: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maintenance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workers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Guard and inspection workers</a:t>
            </a:r>
          </a:p>
          <a:p>
            <a:pPr>
              <a:lnSpc>
                <a:spcPct val="200000"/>
              </a:lnSpc>
            </a:pP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Manager to manage the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and program the system 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91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43" y="-150124"/>
            <a:ext cx="11123817" cy="1475688"/>
          </a:xfrm>
        </p:spPr>
        <p:txBody>
          <a:bodyPr>
            <a:normAutofit/>
          </a:bodyPr>
          <a:lstStyle/>
          <a:p>
            <a:r>
              <a:rPr lang="en-GB" sz="4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 for smart parking system</a:t>
            </a:r>
            <a:endParaRPr lang="en-US" sz="4000" u="sng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4855760"/>
              </p:ext>
            </p:extLst>
          </p:nvPr>
        </p:nvGraphicFramePr>
        <p:xfrm>
          <a:off x="138543" y="1325563"/>
          <a:ext cx="11942620" cy="5430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6936">
                  <a:extLst>
                    <a:ext uri="{9D8B030D-6E8A-4147-A177-3AD203B41FA5}">
                      <a16:colId xmlns:a16="http://schemas.microsoft.com/office/drawing/2014/main" xmlns="" val="2779380328"/>
                    </a:ext>
                  </a:extLst>
                </a:gridCol>
                <a:gridCol w="2436936">
                  <a:extLst>
                    <a:ext uri="{9D8B030D-6E8A-4147-A177-3AD203B41FA5}">
                      <a16:colId xmlns:a16="http://schemas.microsoft.com/office/drawing/2014/main" xmlns="" val="159410555"/>
                    </a:ext>
                  </a:extLst>
                </a:gridCol>
                <a:gridCol w="1153101">
                  <a:extLst>
                    <a:ext uri="{9D8B030D-6E8A-4147-A177-3AD203B41FA5}">
                      <a16:colId xmlns:a16="http://schemas.microsoft.com/office/drawing/2014/main" xmlns="" val="15109490"/>
                    </a:ext>
                  </a:extLst>
                </a:gridCol>
                <a:gridCol w="1620879">
                  <a:extLst>
                    <a:ext uri="{9D8B030D-6E8A-4147-A177-3AD203B41FA5}">
                      <a16:colId xmlns:a16="http://schemas.microsoft.com/office/drawing/2014/main" xmlns="" val="768564446"/>
                    </a:ext>
                  </a:extLst>
                </a:gridCol>
                <a:gridCol w="1620879">
                  <a:extLst>
                    <a:ext uri="{9D8B030D-6E8A-4147-A177-3AD203B41FA5}">
                      <a16:colId xmlns:a16="http://schemas.microsoft.com/office/drawing/2014/main" xmlns="" val="2227828674"/>
                    </a:ext>
                  </a:extLst>
                </a:gridCol>
                <a:gridCol w="2673889">
                  <a:extLst>
                    <a:ext uri="{9D8B030D-6E8A-4147-A177-3AD203B41FA5}">
                      <a16:colId xmlns:a16="http://schemas.microsoft.com/office/drawing/2014/main" xmlns="" val="1099303912"/>
                    </a:ext>
                  </a:extLst>
                </a:gridCol>
              </a:tblGrid>
              <a:tr h="4496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Smart Parking System Cost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(Nis)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Cost(Nis)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76873779"/>
                  </a:ext>
                </a:extLst>
              </a:tr>
              <a:tr h="262778">
                <a:tc row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1-Direct Cost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Ultrasonic Sensor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1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This is a cost that does not include installation fees, the cost of pipes, or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anything</a:t>
                      </a:r>
                      <a:r>
                        <a:rPr lang="en-GB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related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operating the system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36562089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Controller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9880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0677995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Wireless Module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17290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0764792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Supply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6175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829261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Wires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39360627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5739925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Plug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22525905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Led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4940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9882000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Transistor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2599151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Motion Sensor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5699356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Mobile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Application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46868800"/>
                  </a:ext>
                </a:extLst>
              </a:tr>
              <a:tr h="2902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Direct Cost = 55,840 Nis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5291805"/>
                  </a:ext>
                </a:extLst>
              </a:tr>
              <a:tr h="449612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 Operating Cost / Month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Maintenance workers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This is cost that does not include 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WiFi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03406898"/>
                  </a:ext>
                </a:extLst>
              </a:tr>
              <a:tr h="674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Guard and inspection workers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3936981"/>
                  </a:ext>
                </a:extLst>
              </a:tr>
              <a:tr h="262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39679032"/>
                  </a:ext>
                </a:extLst>
              </a:tr>
              <a:tr h="2627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Operating Cost/Month = 15,000 Nis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7389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31" y="11946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the systems  </a:t>
            </a:r>
            <a:endParaRPr lang="en-US" sz="4000" b="1" u="sng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131" y="1044186"/>
            <a:ext cx="11431138" cy="54112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cost of parking meter system during one year </a:t>
            </a:r>
            <a:r>
              <a:rPr lang="en-GB" dirty="0">
                <a:solidFill>
                  <a:srgbClr val="FF0000"/>
                </a:solidFill>
                <a:latin typeface="Microsoft New Tai Lue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215,250 + (4,900×12) </a:t>
            </a:r>
            <a:r>
              <a:rPr lang="en-GB" dirty="0" smtClean="0">
                <a:solidFill>
                  <a:srgbClr val="FF0000"/>
                </a:solidFill>
                <a:latin typeface="Microsoft New Tai Lue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274,050(USD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en-GB" dirty="0">
                <a:solidFill>
                  <a:srgbClr val="FF0000"/>
                </a:solidFill>
                <a:latin typeface="Microsoft New Tai Lue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lang="ar-JO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959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175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GB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cost of smart parking system during one year </a:t>
            </a:r>
            <a:r>
              <a:rPr lang="en-GB" dirty="0">
                <a:solidFill>
                  <a:srgbClr val="FF0000"/>
                </a:solidFill>
                <a:latin typeface="Microsoft New Tai Lue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55,840 + (15,000 </a:t>
            </a:r>
            <a:r>
              <a:rPr lang="en-GB" dirty="0">
                <a:solidFill>
                  <a:srgbClr val="FF0000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12) </a:t>
            </a:r>
            <a:r>
              <a:rPr lang="en-GB" dirty="0">
                <a:solidFill>
                  <a:srgbClr val="FF0000"/>
                </a:solidFill>
                <a:latin typeface="Microsoft New Tai Lue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235,840 (NIS)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0" indent="0">
              <a:buNone/>
            </a:pPr>
            <a:r>
              <a:rPr lang="en-GB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noticed that the cost of parking meter system is approximately four times the cost of smart parking system.</a:t>
            </a: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09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2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u="sng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use smart parking </a:t>
            </a:r>
            <a:r>
              <a:rPr lang="en-GB" sz="3200" b="1" u="sng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as driver</a:t>
            </a:r>
            <a:endParaRPr lang="en-GB" sz="3200" b="1" u="sng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2848" y="2505075"/>
            <a:ext cx="3384000" cy="25312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794" y="1858554"/>
            <a:ext cx="2988000" cy="38483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Content Placeholder 7"/>
          <p:cNvPicPr>
            <a:picLocks noGrp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56321" y="1907475"/>
            <a:ext cx="2988000" cy="388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Right Arrow 9"/>
          <p:cNvSpPr/>
          <p:nvPr/>
        </p:nvSpPr>
        <p:spPr>
          <a:xfrm>
            <a:off x="3946478" y="3782705"/>
            <a:ext cx="423061" cy="202442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7994782" y="3770695"/>
            <a:ext cx="423061" cy="202442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15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USER\Desktop\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30" y="1690688"/>
            <a:ext cx="3528000" cy="3960000"/>
          </a:xfrm>
          <a:prstGeom prst="rect">
            <a:avLst/>
          </a:prstGeom>
          <a:noFill/>
          <a:ln w="19050">
            <a:solidFill>
              <a:sysClr val="windowText" lastClr="000000"/>
            </a:solidFill>
          </a:ln>
        </p:spPr>
      </p:pic>
      <p:pic>
        <p:nvPicPr>
          <p:cNvPr id="6" name="Picture 5" descr="C:\Users\USER\Desktop\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216" y="365125"/>
            <a:ext cx="3168000" cy="6300000"/>
          </a:xfrm>
          <a:prstGeom prst="rect">
            <a:avLst/>
          </a:prstGeom>
          <a:noFill/>
          <a:ln w="19050">
            <a:solidFill>
              <a:sysClr val="windowText" lastClr="000000"/>
            </a:solidFill>
          </a:ln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4543473" y="365125"/>
            <a:ext cx="3168000" cy="630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6127473" y="1027906"/>
            <a:ext cx="1429364" cy="173624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971499" y="3670688"/>
            <a:ext cx="436728" cy="0"/>
          </a:xfrm>
          <a:prstGeom prst="straightConnector1">
            <a:avLst/>
          </a:prstGeom>
          <a:ln w="762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997588" y="3670688"/>
            <a:ext cx="398060" cy="1715"/>
          </a:xfrm>
          <a:prstGeom prst="straightConnector1">
            <a:avLst/>
          </a:prstGeom>
          <a:ln w="762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910687" y="2483892"/>
            <a:ext cx="1596788" cy="207445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08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USER\Desktop\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19" y="365125"/>
            <a:ext cx="3168000" cy="6300000"/>
          </a:xfrm>
          <a:prstGeom prst="rect">
            <a:avLst/>
          </a:prstGeom>
          <a:noFill/>
          <a:ln w="19050">
            <a:solidFill>
              <a:sysClr val="windowText" lastClr="00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387" y="365125"/>
            <a:ext cx="3511840" cy="540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00191" y="2729455"/>
            <a:ext cx="2846231" cy="386366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C:\Users\USER\Desktop\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495" y="365125"/>
            <a:ext cx="3060000" cy="5436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844710" y="4127390"/>
            <a:ext cx="695459" cy="502276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3825885" y="3083125"/>
            <a:ext cx="288115" cy="196938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7977303" y="2986322"/>
            <a:ext cx="288115" cy="196938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38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8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259" y="365125"/>
            <a:ext cx="10515600" cy="1325563"/>
          </a:xfrm>
        </p:spPr>
        <p:txBody>
          <a:bodyPr/>
          <a:lstStyle/>
          <a:p>
            <a:pPr lvl="0"/>
            <a:r>
              <a:rPr lang="en-GB" sz="4000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r>
              <a:rPr lang="ar-SA" u="sng" dirty="0" smtClean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u="sng" dirty="0">
                <a:solidFill>
                  <a:srgbClr val="40458C"/>
                </a:solidFill>
                <a:latin typeface="Tahoma" pitchFamily="34" charset="0"/>
              </a:rPr>
              <a:t/>
            </a:r>
            <a:br>
              <a:rPr lang="en-GB" u="sng" dirty="0">
                <a:solidFill>
                  <a:srgbClr val="40458C"/>
                </a:solidFill>
                <a:latin typeface="Tahoma" pitchFamily="34" charset="0"/>
              </a:rPr>
            </a:b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86" y="1397078"/>
            <a:ext cx="3403868" cy="19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620" y="2570335"/>
            <a:ext cx="2687027" cy="2011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620" y="3706794"/>
            <a:ext cx="3402000" cy="226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436" y="2064175"/>
            <a:ext cx="4396896" cy="30240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6787524" y="3286400"/>
            <a:ext cx="528034" cy="579549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48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USER\Desktop\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37" y="365125"/>
            <a:ext cx="3168000" cy="63000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270308" y="383488"/>
            <a:ext cx="3168000" cy="6300000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8185800" y="365125"/>
            <a:ext cx="3168000" cy="6300000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4699083" y="4033663"/>
            <a:ext cx="674169" cy="2884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3754113" y="3336550"/>
            <a:ext cx="288115" cy="196938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7698999" y="3318187"/>
            <a:ext cx="288115" cy="196938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22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09962"/>
            <a:ext cx="3600000" cy="370065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254899" y="369626"/>
            <a:ext cx="3168000" cy="6300000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  <p:pic>
        <p:nvPicPr>
          <p:cNvPr id="7" name="Picture 6"/>
          <p:cNvPicPr/>
          <p:nvPr/>
        </p:nvPicPr>
        <p:blipFill rotWithShape="1">
          <a:blip r:embed="rId4"/>
          <a:srcRect l="1099" t="1887"/>
          <a:stretch/>
        </p:blipFill>
        <p:spPr bwMode="auto">
          <a:xfrm>
            <a:off x="8014194" y="34688"/>
            <a:ext cx="3348000" cy="1585312"/>
          </a:xfrm>
          <a:prstGeom prst="rect">
            <a:avLst/>
          </a:prstGeom>
          <a:ln w="1905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Content Placeholder 3"/>
          <p:cNvPicPr>
            <a:picLocks/>
          </p:cNvPicPr>
          <p:nvPr/>
        </p:nvPicPr>
        <p:blipFill rotWithShape="1">
          <a:blip r:embed="rId5"/>
          <a:srcRect l="1713" r="1"/>
          <a:stretch/>
        </p:blipFill>
        <p:spPr bwMode="auto">
          <a:xfrm>
            <a:off x="8005800" y="2061626"/>
            <a:ext cx="3348000" cy="4608000"/>
          </a:xfrm>
          <a:prstGeom prst="rect">
            <a:avLst/>
          </a:prstGeom>
          <a:ln w="1905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3783392" y="3205246"/>
            <a:ext cx="288115" cy="196938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7494925" y="3205246"/>
            <a:ext cx="288115" cy="196938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9688194" y="1690688"/>
            <a:ext cx="0" cy="300250"/>
          </a:xfrm>
          <a:prstGeom prst="straightConnector1">
            <a:avLst/>
          </a:prstGeom>
          <a:ln w="762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80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/>
          <a:srcRect l="1379"/>
          <a:stretch/>
        </p:blipFill>
        <p:spPr bwMode="auto">
          <a:xfrm>
            <a:off x="4282225" y="864687"/>
            <a:ext cx="3312000" cy="5184000"/>
          </a:xfrm>
          <a:prstGeom prst="rect">
            <a:avLst/>
          </a:prstGeom>
          <a:ln w="1905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689"/>
          <a:stretch/>
        </p:blipFill>
        <p:spPr bwMode="auto">
          <a:xfrm>
            <a:off x="234127" y="3875266"/>
            <a:ext cx="3240000" cy="2160000"/>
          </a:xfrm>
          <a:prstGeom prst="rect">
            <a:avLst/>
          </a:prstGeom>
          <a:ln w="1905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/>
          <a:srcRect r="1718"/>
          <a:stretch/>
        </p:blipFill>
        <p:spPr bwMode="auto">
          <a:xfrm>
            <a:off x="8402323" y="828687"/>
            <a:ext cx="3240000" cy="5220000"/>
          </a:xfrm>
          <a:prstGeom prst="rect">
            <a:avLst/>
          </a:prstGeom>
          <a:ln w="1905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 rotWithShape="1">
          <a:blip r:embed="rId5"/>
          <a:srcRect l="688" t="588" r="688"/>
          <a:stretch/>
        </p:blipFill>
        <p:spPr bwMode="auto">
          <a:xfrm>
            <a:off x="234127" y="846687"/>
            <a:ext cx="3240000" cy="2160000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3839533" y="3241749"/>
            <a:ext cx="288115" cy="196938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7854216" y="3241749"/>
            <a:ext cx="288115" cy="196938"/>
          </a:xfrm>
          <a:prstGeom prst="rightArrow">
            <a:avLst/>
          </a:prstGeom>
          <a:solidFill>
            <a:schemeClr val="bg2">
              <a:lumMod val="10000"/>
            </a:schemeClr>
          </a:solidFill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758845" y="3241748"/>
            <a:ext cx="0" cy="396000"/>
          </a:xfrm>
          <a:prstGeom prst="straightConnector1">
            <a:avLst/>
          </a:prstGeom>
          <a:ln w="762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29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477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u="sng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use smart parking application as Guard </a:t>
            </a:r>
            <a:r>
              <a:rPr lang="en-GB" sz="3200" b="1" u="sng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workers</a:t>
            </a:r>
            <a:r>
              <a:rPr lang="en-GB" sz="3200" b="1" u="sng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035" t="1268"/>
          <a:stretch/>
        </p:blipFill>
        <p:spPr bwMode="auto">
          <a:xfrm>
            <a:off x="6389463" y="1690688"/>
            <a:ext cx="2916000" cy="4824000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6482687" y="2183641"/>
            <a:ext cx="1364776" cy="146031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705" y="2047347"/>
            <a:ext cx="2988000" cy="38483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9784" y="3643951"/>
            <a:ext cx="531493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6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099" t="1887"/>
          <a:stretch/>
        </p:blipFill>
        <p:spPr bwMode="auto">
          <a:xfrm>
            <a:off x="838200" y="2328169"/>
            <a:ext cx="3636000" cy="2160000"/>
          </a:xfrm>
          <a:prstGeom prst="rect">
            <a:avLst/>
          </a:prstGeom>
          <a:ln w="1905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802771" y="1027906"/>
            <a:ext cx="3096000" cy="522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2739" y="3133906"/>
            <a:ext cx="531493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8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816" y="1027906"/>
            <a:ext cx="2880000" cy="5040000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  <p:pic>
        <p:nvPicPr>
          <p:cNvPr id="6" name="Picture 5"/>
          <p:cNvPicPr/>
          <p:nvPr/>
        </p:nvPicPr>
        <p:blipFill rotWithShape="1">
          <a:blip r:embed="rId3"/>
          <a:srcRect r="1379"/>
          <a:stretch/>
        </p:blipFill>
        <p:spPr bwMode="auto">
          <a:xfrm>
            <a:off x="4604123" y="1107297"/>
            <a:ext cx="2880000" cy="5040000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/>
          <a:srcRect l="1385"/>
          <a:stretch/>
        </p:blipFill>
        <p:spPr bwMode="auto">
          <a:xfrm>
            <a:off x="8739431" y="1027906"/>
            <a:ext cx="2880000" cy="5040000"/>
          </a:xfrm>
          <a:prstGeom prst="rect">
            <a:avLst/>
          </a:prstGeom>
          <a:ln w="1905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142" y="3123297"/>
            <a:ext cx="531493" cy="50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5814" y="3123297"/>
            <a:ext cx="531493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09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722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Recommendations</a:t>
            </a:r>
            <a:endParaRPr lang="en-US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5.imimg.com/data5/ER/KK/KC/SELLER-44957388/smart-parking-sensor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016" y="1669581"/>
            <a:ext cx="4104000" cy="4104000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log.getmyparking.com/wp-content/uploads/2018/07/parking-app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22" y="1669581"/>
            <a:ext cx="6156000" cy="4102889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76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98" y="2434108"/>
            <a:ext cx="73409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GB" sz="10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80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884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4000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  <a:r>
              <a:rPr lang="ar-SA" sz="3200" u="sng" dirty="0" smtClean="0">
                <a:solidFill>
                  <a:srgbClr val="40458C"/>
                </a:solidFill>
                <a:latin typeface="Tahoma" pitchFamily="34" charset="0"/>
              </a:rPr>
              <a:t>:</a:t>
            </a:r>
            <a:endParaRPr lang="en-US" sz="3200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000" y="1594404"/>
            <a:ext cx="5472000" cy="32137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29018" y="5227772"/>
            <a:ext cx="87206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Importance and Objectives </a:t>
            </a:r>
            <a:r>
              <a:rPr lang="en-GB" sz="4000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of the </a:t>
            </a:r>
            <a:r>
              <a:rPr lang="en-GB" sz="4000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project:</a:t>
            </a:r>
            <a:endParaRPr lang="en-GB" sz="4000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88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805" y="17395"/>
            <a:ext cx="10515600" cy="1325563"/>
          </a:xfrm>
        </p:spPr>
        <p:txBody>
          <a:bodyPr/>
          <a:lstStyle/>
          <a:p>
            <a:pPr algn="ctr"/>
            <a:r>
              <a:rPr lang="en-US" sz="40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7729" y="238685"/>
            <a:ext cx="892505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ar-SA" sz="2800" dirty="0">
              <a:solidFill>
                <a:srgbClr val="40458C"/>
              </a:solidFill>
              <a:latin typeface="Tahoma" pitchFamily="34" charset="0"/>
            </a:endParaRPr>
          </a:p>
          <a:p>
            <a:pPr marL="457200" lvl="0" indent="-4572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about smart parking system.</a:t>
            </a:r>
          </a:p>
          <a:p>
            <a:pPr marL="457200" lvl="0" indent="-4572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visit.</a:t>
            </a:r>
          </a:p>
          <a:p>
            <a:pPr marL="457200" lvl="0" indent="-4572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about parking space.</a:t>
            </a:r>
          </a:p>
          <a:p>
            <a:pPr marL="457200" lvl="0" indent="-4572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Mobile Application Testing and Development</a:t>
            </a:r>
            <a:endParaRPr lang="en-US" sz="32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92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621" y="365125"/>
            <a:ext cx="10515600" cy="1026947"/>
          </a:xfrm>
        </p:spPr>
        <p:txBody>
          <a:bodyPr>
            <a:normAutofit/>
          </a:bodyPr>
          <a:lstStyle/>
          <a:p>
            <a:pPr lvl="0"/>
            <a:r>
              <a:rPr lang="en-US" sz="40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about smart parking </a:t>
            </a:r>
            <a:r>
              <a:rPr lang="en-US" sz="40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4000" b="1" u="sng" dirty="0">
              <a:solidFill>
                <a:srgbClr val="40458C"/>
              </a:solidFill>
              <a:latin typeface="Tahom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7758" y="1561899"/>
            <a:ext cx="105660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Parking System Categories: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divided into five main categories: 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Parking Guidance</a:t>
            </a:r>
            <a:r>
              <a:rPr lang="ar-S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Guidance System (PGIS).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Public Transportation Information System.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Smart Payment System.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Electronic Parking. 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Automated Parking.</a:t>
            </a:r>
          </a:p>
          <a:p>
            <a:endParaRPr lang="ar-SA" sz="2800" dirty="0"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870" y="5101329"/>
            <a:ext cx="108558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project team have combined the smart payment system and the E-parking system to produce a new parking system called Smart Parking System. </a:t>
            </a:r>
          </a:p>
        </p:txBody>
      </p:sp>
    </p:spTree>
    <p:extLst>
      <p:ext uri="{BB962C8B-B14F-4D97-AF65-F5344CB8AC3E}">
        <p14:creationId xmlns:p14="http://schemas.microsoft.com/office/powerpoint/2010/main" val="178179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991673" y="1326523"/>
          <a:ext cx="10174309" cy="3640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0823"/>
                <a:gridCol w="1437296"/>
                <a:gridCol w="1393741"/>
                <a:gridCol w="1746532"/>
                <a:gridCol w="1393741"/>
                <a:gridCol w="1742176"/>
              </a:tblGrid>
              <a:tr h="6954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Sensitivity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Detection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Consumption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Sensitivity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GB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traffic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7042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Active Infrared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Bit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7042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Passive Infrared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7042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Ultrasonic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Extreme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7042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Piezoelectric Sensor 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sensitive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Highly Sensitive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206321" y="642802"/>
            <a:ext cx="5373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Comparative study on the sensors</a:t>
            </a:r>
            <a:endParaRPr lang="en-US" sz="28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4357" y="5535137"/>
            <a:ext cx="9726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GP team proposed that the ultrasonic sensor is most suitable one 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0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</a:t>
            </a:r>
            <a:r>
              <a:rPr lang="en-US" sz="40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visit</a:t>
            </a:r>
            <a:r>
              <a:rPr lang="ar-SA" sz="40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b="1" u="sng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u="sng" dirty="0">
                <a:solidFill>
                  <a:srgbClr val="4045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27906"/>
            <a:ext cx="4438558" cy="53035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48048" y="1690688"/>
            <a:ext cx="43280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team, visited the road and identified the study area in order to get a good idea of ​​the parking spaces on the street.</a:t>
            </a:r>
          </a:p>
        </p:txBody>
      </p:sp>
    </p:spTree>
    <p:extLst>
      <p:ext uri="{BB962C8B-B14F-4D97-AF65-F5344CB8AC3E}">
        <p14:creationId xmlns:p14="http://schemas.microsoft.com/office/powerpoint/2010/main" val="84696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1943</Words>
  <Application>Microsoft Office PowerPoint</Application>
  <PresentationFormat>Widescreen</PresentationFormat>
  <Paragraphs>676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Microsoft YaHei</vt:lpstr>
      <vt:lpstr>Arial</vt:lpstr>
      <vt:lpstr>Baskerville Old Face</vt:lpstr>
      <vt:lpstr>Calibri</vt:lpstr>
      <vt:lpstr>Calibri Light</vt:lpstr>
      <vt:lpstr>DejaVu Sans</vt:lpstr>
      <vt:lpstr>Microsoft New Tai Lue</vt:lpstr>
      <vt:lpstr>Tahoma</vt:lpstr>
      <vt:lpstr>Times New Roman</vt:lpstr>
      <vt:lpstr>Wingdings</vt:lpstr>
      <vt:lpstr>Office Theme</vt:lpstr>
      <vt:lpstr>         An Najah National University Faculty of Engineering </vt:lpstr>
      <vt:lpstr>PowerPoint Presentation</vt:lpstr>
      <vt:lpstr>PowerPoint Presentation</vt:lpstr>
      <vt:lpstr>Background: </vt:lpstr>
      <vt:lpstr>Study Area:</vt:lpstr>
      <vt:lpstr>Methodology</vt:lpstr>
      <vt:lpstr>Data collection about smart parking system</vt:lpstr>
      <vt:lpstr>PowerPoint Presentation</vt:lpstr>
      <vt:lpstr>Survey visit: </vt:lpstr>
      <vt:lpstr>Data collection about parking space: </vt:lpstr>
      <vt:lpstr>Data Collection And Analysis</vt:lpstr>
      <vt:lpstr>Collected parking data in Jaffa Street </vt:lpstr>
      <vt:lpstr> Parking Analysis Calculations </vt:lpstr>
      <vt:lpstr>Survey results and analysis: </vt:lpstr>
      <vt:lpstr>What is smart parking system</vt:lpstr>
      <vt:lpstr>Smart system is applied on Jaffa street </vt:lpstr>
      <vt:lpstr>Smart Phone (Android or iPhone)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Cost Estimation:</vt:lpstr>
      <vt:lpstr>Cost of parking meter system </vt:lpstr>
      <vt:lpstr>2. Cost estimation for smart parking system:</vt:lpstr>
      <vt:lpstr>Cost estimation for smart parking system</vt:lpstr>
      <vt:lpstr>Comparison between the systems  </vt:lpstr>
      <vt:lpstr>How to use smart parking application as driver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use smart parking application as Guard workers:</vt:lpstr>
      <vt:lpstr>PowerPoint Presentation</vt:lpstr>
      <vt:lpstr>PowerPoint Presentation</vt:lpstr>
      <vt:lpstr>Conclusion and Recommendations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Zainab</dc:creator>
  <cp:lastModifiedBy>USER</cp:lastModifiedBy>
  <cp:revision>106</cp:revision>
  <dcterms:created xsi:type="dcterms:W3CDTF">2019-12-27T11:33:45Z</dcterms:created>
  <dcterms:modified xsi:type="dcterms:W3CDTF">2020-06-05T19:58:48Z</dcterms:modified>
</cp:coreProperties>
</file>