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72" r:id="rId2"/>
    <p:sldId id="256" r:id="rId3"/>
    <p:sldId id="299" r:id="rId4"/>
    <p:sldId id="263" r:id="rId5"/>
    <p:sldId id="300" r:id="rId6"/>
    <p:sldId id="264" r:id="rId7"/>
    <p:sldId id="288" r:id="rId8"/>
    <p:sldId id="258" r:id="rId9"/>
    <p:sldId id="286" r:id="rId10"/>
    <p:sldId id="285" r:id="rId11"/>
    <p:sldId id="268" r:id="rId12"/>
    <p:sldId id="259" r:id="rId13"/>
    <p:sldId id="278" r:id="rId14"/>
    <p:sldId id="277" r:id="rId15"/>
    <p:sldId id="284" r:id="rId16"/>
    <p:sldId id="283" r:id="rId17"/>
    <p:sldId id="287" r:id="rId18"/>
    <p:sldId id="289" r:id="rId19"/>
    <p:sldId id="290" r:id="rId20"/>
    <p:sldId id="291" r:id="rId21"/>
    <p:sldId id="293" r:id="rId22"/>
    <p:sldId id="294" r:id="rId23"/>
    <p:sldId id="295" r:id="rId24"/>
    <p:sldId id="296" r:id="rId25"/>
    <p:sldId id="297" r:id="rId26"/>
    <p:sldId id="298" r:id="rId27"/>
    <p:sldId id="301" r:id="rId28"/>
    <p:sldId id="302" r:id="rId29"/>
    <p:sldId id="303" r:id="rId30"/>
    <p:sldId id="304" r:id="rId31"/>
    <p:sldId id="305" r:id="rId32"/>
    <p:sldId id="306" r:id="rId33"/>
    <p:sldId id="307" r:id="rId34"/>
    <p:sldId id="281" r:id="rId35"/>
    <p:sldId id="280" r:id="rId36"/>
    <p:sldId id="282" r:id="rId37"/>
    <p:sldId id="276" r:id="rId38"/>
    <p:sldId id="279" r:id="rId39"/>
    <p:sldId id="275" r:id="rId4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1D20"/>
    <a:srgbClr val="E2B896"/>
    <a:srgbClr val="8F4B2D"/>
    <a:srgbClr val="863836"/>
    <a:srgbClr val="744B48"/>
    <a:srgbClr val="AE250E"/>
    <a:srgbClr val="6F1607"/>
    <a:srgbClr val="6D2F09"/>
    <a:srgbClr val="612215"/>
    <a:srgbClr val="6821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392" autoAdjust="0"/>
    <p:restoredTop sz="94173" autoAdjust="0"/>
  </p:normalViewPr>
  <p:slideViewPr>
    <p:cSldViewPr snapToGrid="0">
      <p:cViewPr varScale="1">
        <p:scale>
          <a:sx n="66" d="100"/>
          <a:sy n="66" d="100"/>
        </p:scale>
        <p:origin x="83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1"/>
            <a:ext cx="103632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09600" y="4800600"/>
            <a:ext cx="9144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1B9722F-B747-499E-A910-5BE436FC3EA5}" type="datetimeFigureOut">
              <a:rPr lang="ar-SA" smtClean="0"/>
              <a:t>14/04/1440</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0F24FBDD-48D3-442F-B6C9-CA7F47EB2204}"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B9722F-B747-499E-A910-5BE436FC3EA5}" type="datetimeFigureOut">
              <a:rPr lang="ar-SA" smtClean="0"/>
              <a:t>14/04/1440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F24FBDD-48D3-442F-B6C9-CA7F47EB2204}"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B9722F-B747-499E-A910-5BE436FC3EA5}" type="datetimeFigureOut">
              <a:rPr lang="ar-SA" smtClean="0"/>
              <a:t>14/04/1440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F24FBDD-48D3-442F-B6C9-CA7F47EB2204}"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B9722F-B747-499E-A910-5BE436FC3EA5}" type="datetimeFigureOut">
              <a:rPr lang="ar-SA" smtClean="0"/>
              <a:t>14/04/1440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F24FBDD-48D3-442F-B6C9-CA7F47EB2204}"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1"/>
            <a:ext cx="103632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228601"/>
            <a:ext cx="103632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1B9722F-B747-499E-A910-5BE436FC3EA5}" type="datetimeFigureOut">
              <a:rPr lang="ar-SA" smtClean="0"/>
              <a:t>14/04/1440</a:t>
            </a:fld>
            <a:endParaRPr lang="ar-SA"/>
          </a:p>
        </p:txBody>
      </p:sp>
      <p:sp>
        <p:nvSpPr>
          <p:cNvPr id="8" name="Slide Number Placeholder 7"/>
          <p:cNvSpPr>
            <a:spLocks noGrp="1"/>
          </p:cNvSpPr>
          <p:nvPr>
            <p:ph type="sldNum" sz="quarter" idx="11"/>
          </p:nvPr>
        </p:nvSpPr>
        <p:spPr/>
        <p:txBody>
          <a:bodyPr/>
          <a:lstStyle/>
          <a:p>
            <a:fld id="{0F24FBDD-48D3-442F-B6C9-CA7F47EB2204}"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7424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78688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1B9722F-B747-499E-A910-5BE436FC3EA5}" type="datetimeFigureOut">
              <a:rPr lang="ar-SA" smtClean="0"/>
              <a:t>14/04/1440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F24FBDD-48D3-442F-B6C9-CA7F47EB2204}"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70176" y="1572768"/>
            <a:ext cx="438912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70176"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790944" y="1572768"/>
            <a:ext cx="438912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6790944"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1B9722F-B747-499E-A910-5BE436FC3EA5}" type="datetimeFigureOut">
              <a:rPr lang="ar-SA" smtClean="0"/>
              <a:t>14/04/1440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F24FBDD-48D3-442F-B6C9-CA7F47EB2204}"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B9722F-B747-499E-A910-5BE436FC3EA5}" type="datetimeFigureOut">
              <a:rPr lang="ar-SA" smtClean="0"/>
              <a:t>14/04/1440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F24FBDD-48D3-442F-B6C9-CA7F47EB2204}"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B9722F-B747-499E-A910-5BE436FC3EA5}" type="datetimeFigureOut">
              <a:rPr lang="ar-SA" smtClean="0"/>
              <a:t>14/04/1440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F24FBDD-48D3-442F-B6C9-CA7F47EB2204}"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600200"/>
            <a:ext cx="6815667"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601" y="1600200"/>
            <a:ext cx="4011084"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B9722F-B747-499E-A910-5BE436FC3EA5}" type="datetimeFigureOut">
              <a:rPr lang="ar-SA" smtClean="0"/>
              <a:t>14/04/1440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F24FBDD-48D3-442F-B6C9-CA7F47EB2204}" type="slidenum">
              <a:rPr lang="ar-SA" smtClean="0"/>
              <a:t>‹#›</a:t>
            </a:fld>
            <a:endParaRPr lang="ar-SA"/>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12001169"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09600" y="5715000"/>
            <a:ext cx="108712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B9722F-B747-499E-A910-5BE436FC3EA5}" type="datetimeFigureOut">
              <a:rPr lang="ar-SA" smtClean="0"/>
              <a:t>14/04/1440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0F24FBDD-48D3-442F-B6C9-CA7F47EB2204}" type="slidenum">
              <a:rPr lang="ar-SA" smtClean="0"/>
              <a:t>‹#›</a:t>
            </a:fld>
            <a:endParaRPr lang="ar-SA"/>
          </a:p>
        </p:txBody>
      </p:sp>
      <p:sp>
        <p:nvSpPr>
          <p:cNvPr id="8" name="Title 7"/>
          <p:cNvSpPr>
            <a:spLocks noGrp="1"/>
          </p:cNvSpPr>
          <p:nvPr>
            <p:ph type="title"/>
          </p:nvPr>
        </p:nvSpPr>
        <p:spPr>
          <a:xfrm>
            <a:off x="609600" y="4953000"/>
            <a:ext cx="108712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2B896">
            <a:alpha val="33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718"/>
            <a:ext cx="77216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752601"/>
            <a:ext cx="1016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9600" y="6172201"/>
            <a:ext cx="4572000" cy="304800"/>
          </a:xfrm>
          <a:prstGeom prst="rect">
            <a:avLst/>
          </a:prstGeom>
        </p:spPr>
        <p:txBody>
          <a:bodyPr vert="horz" lIns="91440" tIns="45720" rIns="91440" bIns="0" rtlCol="0" anchor="b"/>
          <a:lstStyle>
            <a:lvl1pPr algn="l">
              <a:defRPr sz="1000">
                <a:solidFill>
                  <a:schemeClr val="tx1"/>
                </a:solidFill>
              </a:defRPr>
            </a:lvl1pPr>
          </a:lstStyle>
          <a:p>
            <a:fld id="{31B9722F-B747-499E-A910-5BE436FC3EA5}" type="datetimeFigureOut">
              <a:rPr lang="ar-SA" smtClean="0"/>
              <a:t>14/04/1440</a:t>
            </a:fld>
            <a:endParaRPr lang="ar-SA"/>
          </a:p>
        </p:txBody>
      </p:sp>
      <p:sp>
        <p:nvSpPr>
          <p:cNvPr id="5" name="Footer Placeholder 4"/>
          <p:cNvSpPr>
            <a:spLocks noGrp="1"/>
          </p:cNvSpPr>
          <p:nvPr>
            <p:ph type="ftr" sz="quarter" idx="3"/>
          </p:nvPr>
        </p:nvSpPr>
        <p:spPr>
          <a:xfrm>
            <a:off x="609600" y="6492876"/>
            <a:ext cx="4572000" cy="283845"/>
          </a:xfrm>
          <a:prstGeom prst="rect">
            <a:avLst/>
          </a:prstGeom>
        </p:spPr>
        <p:txBody>
          <a:bodyPr vert="horz" lIns="91440" tIns="45720" rIns="91440" bIns="45720" rtlCol="0" anchor="t"/>
          <a:lstStyle>
            <a:lvl1pPr algn="l">
              <a:defRPr sz="1000">
                <a:solidFill>
                  <a:schemeClr val="tx1"/>
                </a:solidFill>
              </a:defRPr>
            </a:lvl1pPr>
          </a:lstStyle>
          <a:p>
            <a:endParaRPr lang="ar-SA"/>
          </a:p>
        </p:txBody>
      </p:sp>
      <p:sp>
        <p:nvSpPr>
          <p:cNvPr id="6" name="Slide Number Placeholder 5"/>
          <p:cNvSpPr>
            <a:spLocks noGrp="1"/>
          </p:cNvSpPr>
          <p:nvPr>
            <p:ph type="sldNum" sz="quarter" idx="4"/>
          </p:nvPr>
        </p:nvSpPr>
        <p:spPr>
          <a:xfrm rot="16200000">
            <a:off x="11189124" y="5824644"/>
            <a:ext cx="1315721" cy="486833"/>
          </a:xfrm>
          <a:prstGeom prst="rect">
            <a:avLst/>
          </a:prstGeom>
        </p:spPr>
        <p:txBody>
          <a:bodyPr vert="horz" lIns="91440" tIns="45720" rIns="91440" bIns="45720" rtlCol="0" anchor="ctr"/>
          <a:lstStyle>
            <a:lvl1pPr algn="l">
              <a:defRPr sz="2400" b="1">
                <a:solidFill>
                  <a:schemeClr val="tx2"/>
                </a:solidFill>
              </a:defRPr>
            </a:lvl1pPr>
          </a:lstStyle>
          <a:p>
            <a:fld id="{0F24FBDD-48D3-442F-B6C9-CA7F47EB2204}" type="slidenum">
              <a:rPr lang="ar-SA" smtClean="0"/>
              <a:t>‹#›</a:t>
            </a:fld>
            <a:endParaRPr lang="ar-SA"/>
          </a:p>
        </p:txBody>
      </p:sp>
      <p:sp>
        <p:nvSpPr>
          <p:cNvPr id="7" name="Rectangle 6"/>
          <p:cNvSpPr/>
          <p:nvPr/>
        </p:nvSpPr>
        <p:spPr>
          <a:xfrm>
            <a:off x="12001499" y="0"/>
            <a:ext cx="190501"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2001499" y="1371600"/>
            <a:ext cx="190501"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0" y="0"/>
            <a:ext cx="12041746" cy="6858000"/>
          </a:xfrm>
        </p:spPr>
      </p:pic>
    </p:spTree>
    <p:extLst>
      <p:ext uri="{BB962C8B-B14F-4D97-AF65-F5344CB8AC3E}">
        <p14:creationId xmlns:p14="http://schemas.microsoft.com/office/powerpoint/2010/main" val="37333145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Innovation</a:t>
            </a:r>
            <a:endParaRPr lang="ar-SA" b="1" dirty="0"/>
          </a:p>
        </p:txBody>
      </p:sp>
      <p:sp>
        <p:nvSpPr>
          <p:cNvPr id="3" name="Content Placeholder 2"/>
          <p:cNvSpPr>
            <a:spLocks noGrp="1"/>
          </p:cNvSpPr>
          <p:nvPr>
            <p:ph idx="1"/>
          </p:nvPr>
        </p:nvSpPr>
        <p:spPr>
          <a:xfrm>
            <a:off x="725510" y="1816995"/>
            <a:ext cx="10160000" cy="4373563"/>
          </a:xfrm>
        </p:spPr>
        <p:txBody>
          <a:bodyPr/>
          <a:lstStyle/>
          <a:p>
            <a:pPr algn="l" rtl="0"/>
            <a:r>
              <a:rPr lang="en-US" sz="2400" dirty="0" smtClean="0"/>
              <a:t>The ability to apply creative solutions to a problem and opportunities to enrich society (implement an idea)</a:t>
            </a:r>
          </a:p>
          <a:p>
            <a:pPr marL="0" indent="0" algn="l" rtl="0">
              <a:buNone/>
            </a:pPr>
            <a:endParaRPr lang="en-US" dirty="0" smtClean="0"/>
          </a:p>
        </p:txBody>
      </p:sp>
      <p:pic>
        <p:nvPicPr>
          <p:cNvPr id="4" name="Content Placeholder 3"/>
          <p:cNvPicPr>
            <a:picLocks noChangeAspect="1"/>
          </p:cNvPicPr>
          <p:nvPr/>
        </p:nvPicPr>
        <p:blipFill rotWithShape="1">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l="33704" t="29966" r="35852" b="17646"/>
          <a:stretch/>
        </p:blipFill>
        <p:spPr>
          <a:xfrm>
            <a:off x="4430332" y="2292439"/>
            <a:ext cx="3528812" cy="4253981"/>
          </a:xfrm>
          <a:prstGeom prst="rect">
            <a:avLst/>
          </a:prstGeom>
        </p:spPr>
      </p:pic>
    </p:spTree>
    <p:extLst>
      <p:ext uri="{BB962C8B-B14F-4D97-AF65-F5344CB8AC3E}">
        <p14:creationId xmlns:p14="http://schemas.microsoft.com/office/powerpoint/2010/main" val="16013838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84101"/>
            <a:ext cx="10515600" cy="4592862"/>
          </a:xfrm>
        </p:spPr>
        <p:txBody>
          <a:bodyPr/>
          <a:lstStyle/>
          <a:p>
            <a:pPr marL="0" indent="0" algn="l" rtl="0">
              <a:buNone/>
            </a:pPr>
            <a:r>
              <a:rPr lang="en-US" dirty="0"/>
              <a:t>Entrepreneurship is the act of creating a </a:t>
            </a:r>
            <a:r>
              <a:rPr lang="en-US" dirty="0" smtClean="0"/>
              <a:t>new business in order to </a:t>
            </a:r>
            <a:r>
              <a:rPr lang="en-US" dirty="0"/>
              <a:t>generate a </a:t>
            </a:r>
            <a:r>
              <a:rPr lang="en-US" dirty="0" smtClean="0"/>
              <a:t>profit or about </a:t>
            </a:r>
            <a:r>
              <a:rPr lang="en-US" dirty="0"/>
              <a:t>transforming the world by solving big problems</a:t>
            </a:r>
            <a:r>
              <a:rPr lang="en-US" dirty="0" smtClean="0"/>
              <a:t>.</a:t>
            </a:r>
          </a:p>
          <a:p>
            <a:pPr marL="0" indent="0" algn="l" rtl="0">
              <a:buNone/>
            </a:pPr>
            <a:endParaRPr lang="en-US" dirty="0" smtClean="0"/>
          </a:p>
        </p:txBody>
      </p:sp>
      <p:pic>
        <p:nvPicPr>
          <p:cNvPr id="4" name="Content Placeholder 2"/>
          <p:cNvPicPr>
            <a:picLocks noChangeAspect="1"/>
          </p:cNvPicPr>
          <p:nvPr/>
        </p:nvPicPr>
        <p:blipFill rotWithShape="1">
          <a:blip r:embed="rId2">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l="63037" t="50000" b="4588"/>
          <a:stretch/>
        </p:blipFill>
        <p:spPr>
          <a:xfrm>
            <a:off x="3786389" y="2536966"/>
            <a:ext cx="4082603" cy="3765771"/>
          </a:xfrm>
          <a:prstGeom prst="rect">
            <a:avLst/>
          </a:prstGeom>
        </p:spPr>
      </p:pic>
      <p:sp>
        <p:nvSpPr>
          <p:cNvPr id="5" name="Rectangle 4"/>
          <p:cNvSpPr/>
          <p:nvPr/>
        </p:nvSpPr>
        <p:spPr>
          <a:xfrm>
            <a:off x="726283" y="501133"/>
            <a:ext cx="4927542" cy="707886"/>
          </a:xfrm>
          <a:prstGeom prst="rect">
            <a:avLst/>
          </a:prstGeom>
        </p:spPr>
        <p:txBody>
          <a:bodyPr wrap="square">
            <a:spAutoFit/>
          </a:bodyPr>
          <a:lstStyle/>
          <a:p>
            <a:pPr algn="l"/>
            <a:r>
              <a:rPr lang="en-US" sz="4000" b="1" dirty="0">
                <a:solidFill>
                  <a:schemeClr val="tx2"/>
                </a:solidFill>
              </a:rPr>
              <a:t>Entrepreneurship </a:t>
            </a:r>
            <a:endParaRPr lang="ar-SA" sz="2000" dirty="0">
              <a:solidFill>
                <a:schemeClr val="tx2"/>
              </a:solidFill>
            </a:endParaRPr>
          </a:p>
        </p:txBody>
      </p:sp>
    </p:spTree>
    <p:extLst>
      <p:ext uri="{BB962C8B-B14F-4D97-AF65-F5344CB8AC3E}">
        <p14:creationId xmlns:p14="http://schemas.microsoft.com/office/powerpoint/2010/main" val="8773675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rotWithShape="1">
          <a:blip r:embed="rId2">
            <a:clrChange>
              <a:clrFrom>
                <a:srgbClr val="E6EAEB"/>
              </a:clrFrom>
              <a:clrTo>
                <a:srgbClr val="E6EAEB">
                  <a:alpha val="0"/>
                </a:srgbClr>
              </a:clrTo>
            </a:clrChange>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l="1634" t="1452" r="2531" b="3811"/>
          <a:stretch/>
        </p:blipFill>
        <p:spPr>
          <a:xfrm>
            <a:off x="0" y="0"/>
            <a:ext cx="11977353" cy="6832600"/>
          </a:xfrm>
        </p:spPr>
      </p:pic>
    </p:spTree>
    <p:extLst>
      <p:ext uri="{BB962C8B-B14F-4D97-AF65-F5344CB8AC3E}">
        <p14:creationId xmlns:p14="http://schemas.microsoft.com/office/powerpoint/2010/main" val="1010865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595283" y="2743201"/>
            <a:ext cx="6427694" cy="1200329"/>
          </a:xfrm>
          <a:prstGeom prst="rect">
            <a:avLst/>
          </a:prstGeom>
          <a:noFill/>
        </p:spPr>
        <p:txBody>
          <a:bodyPr wrap="square" rtlCol="1">
            <a:spAutoFit/>
          </a:bodyPr>
          <a:lstStyle/>
          <a:p>
            <a:pPr algn="ctr"/>
            <a:r>
              <a:rPr lang="en-US" sz="7200" b="1" dirty="0" smtClean="0">
                <a:solidFill>
                  <a:schemeClr val="tx2"/>
                </a:solidFill>
              </a:rPr>
              <a:t>Methodology </a:t>
            </a:r>
            <a:endParaRPr lang="ar-JO" sz="5400" b="1" dirty="0">
              <a:solidFill>
                <a:schemeClr val="tx2"/>
              </a:solidFill>
            </a:endParaRPr>
          </a:p>
        </p:txBody>
      </p:sp>
    </p:spTree>
    <p:extLst>
      <p:ext uri="{BB962C8B-B14F-4D97-AF65-F5344CB8AC3E}">
        <p14:creationId xmlns:p14="http://schemas.microsoft.com/office/powerpoint/2010/main" val="2552092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3296" y="966295"/>
            <a:ext cx="9889450" cy="5478423"/>
          </a:xfrm>
          <a:prstGeom prst="rect">
            <a:avLst/>
          </a:prstGeom>
          <a:noFill/>
          <a:ln w="28575">
            <a:solidFill>
              <a:srgbClr val="C00000"/>
            </a:solidFill>
            <a:prstDash val="lgDashDotDot"/>
          </a:ln>
        </p:spPr>
        <p:txBody>
          <a:bodyPr wrap="square" rtlCol="1">
            <a:spAutoFit/>
          </a:bodyPr>
          <a:lstStyle/>
          <a:p>
            <a:pPr algn="l"/>
            <a:endParaRPr lang="en-US" sz="3500" dirty="0"/>
          </a:p>
          <a:p>
            <a:pPr algn="l" rtl="0"/>
            <a:r>
              <a:rPr lang="en-US" sz="3500" dirty="0" smtClean="0"/>
              <a:t>Performance </a:t>
            </a:r>
            <a:r>
              <a:rPr lang="en-US" sz="3500" dirty="0"/>
              <a:t>indicators are one of the techniques for measuring the success of organizations, they are measured and determined according to </a:t>
            </a:r>
            <a:r>
              <a:rPr lang="en-US" sz="3500" dirty="0" smtClean="0"/>
              <a:t>criteria which </a:t>
            </a:r>
            <a:r>
              <a:rPr lang="en-US" sz="3500" dirty="0"/>
              <a:t>determined by the nature of the functions and activities of the institution, whether educational, health, and service, press, industrial, agricultural or </a:t>
            </a:r>
            <a:r>
              <a:rPr lang="en-US" sz="3500" dirty="0" smtClean="0"/>
              <a:t>technical</a:t>
            </a:r>
          </a:p>
          <a:p>
            <a:pPr algn="l" rtl="0"/>
            <a:endParaRPr lang="ar-JO" sz="3500" dirty="0"/>
          </a:p>
        </p:txBody>
      </p:sp>
      <p:sp>
        <p:nvSpPr>
          <p:cNvPr id="2" name="Rectangle 1"/>
          <p:cNvSpPr/>
          <p:nvPr/>
        </p:nvSpPr>
        <p:spPr>
          <a:xfrm>
            <a:off x="703296" y="211610"/>
            <a:ext cx="7747634" cy="769441"/>
          </a:xfrm>
          <a:prstGeom prst="rect">
            <a:avLst/>
          </a:prstGeom>
        </p:spPr>
        <p:txBody>
          <a:bodyPr wrap="none">
            <a:spAutoFit/>
          </a:bodyPr>
          <a:lstStyle/>
          <a:p>
            <a:pPr lvl="0" algn="l"/>
            <a:r>
              <a:rPr lang="en-US" sz="4400" b="1" dirty="0">
                <a:solidFill>
                  <a:srgbClr val="C00000"/>
                </a:solidFill>
              </a:rPr>
              <a:t>Definition of the </a:t>
            </a:r>
            <a:r>
              <a:rPr lang="en-US" sz="4400" b="1" dirty="0" smtClean="0">
                <a:solidFill>
                  <a:srgbClr val="C00000"/>
                </a:solidFill>
              </a:rPr>
              <a:t>indicators</a:t>
            </a:r>
            <a:r>
              <a:rPr lang="en-US" sz="3600" dirty="0" smtClean="0">
                <a:solidFill>
                  <a:srgbClr val="C00000"/>
                </a:solidFill>
              </a:rPr>
              <a:t> </a:t>
            </a:r>
            <a:endParaRPr lang="en-US" sz="3600" dirty="0">
              <a:solidFill>
                <a:srgbClr val="C00000"/>
              </a:solidFill>
            </a:endParaRPr>
          </a:p>
        </p:txBody>
      </p:sp>
    </p:spTree>
    <p:extLst>
      <p:ext uri="{BB962C8B-B14F-4D97-AF65-F5344CB8AC3E}">
        <p14:creationId xmlns:p14="http://schemas.microsoft.com/office/powerpoint/2010/main" val="6763361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194235" y="0"/>
            <a:ext cx="11685494" cy="1477328"/>
          </a:xfrm>
          <a:prstGeom prst="rect">
            <a:avLst/>
          </a:prstGeom>
        </p:spPr>
        <p:txBody>
          <a:bodyPr wrap="square">
            <a:spAutoFit/>
          </a:bodyPr>
          <a:lstStyle/>
          <a:p>
            <a:pPr marL="457200" lvl="0" indent="-457200" algn="l" rtl="0">
              <a:buAutoNum type="arabicPeriod"/>
            </a:pPr>
            <a:r>
              <a:rPr lang="en-US" sz="2400" b="1" dirty="0" smtClean="0">
                <a:solidFill>
                  <a:srgbClr val="D1282E"/>
                </a:solidFill>
              </a:rPr>
              <a:t>Leadership </a:t>
            </a:r>
            <a:r>
              <a:rPr lang="en-US" sz="2400" b="1" dirty="0">
                <a:solidFill>
                  <a:srgbClr val="D1282E"/>
                </a:solidFill>
              </a:rPr>
              <a:t>and </a:t>
            </a:r>
            <a:r>
              <a:rPr lang="en-US" sz="2400" b="1" dirty="0" smtClean="0">
                <a:solidFill>
                  <a:srgbClr val="D1282E"/>
                </a:solidFill>
              </a:rPr>
              <a:t>Governance</a:t>
            </a:r>
          </a:p>
          <a:p>
            <a:pPr lvl="0" algn="l" rtl="0"/>
            <a:endParaRPr lang="en-US" sz="2400" b="1" dirty="0">
              <a:solidFill>
                <a:srgbClr val="D1282E"/>
              </a:solidFill>
            </a:endParaRPr>
          </a:p>
          <a:p>
            <a:pPr lvl="0" algn="l" rtl="0"/>
            <a:r>
              <a:rPr lang="en-US" sz="2100" dirty="0">
                <a:solidFill>
                  <a:srgbClr val="000000"/>
                </a:solidFill>
              </a:rPr>
              <a:t>This section of the Guiding Framework explores those factors which relate to the leadership and governance of a </a:t>
            </a:r>
            <a:r>
              <a:rPr lang="en-US" sz="2100" dirty="0" smtClean="0">
                <a:solidFill>
                  <a:srgbClr val="000000"/>
                </a:solidFill>
              </a:rPr>
              <a:t>university,</a:t>
            </a:r>
            <a:r>
              <a:rPr lang="en-US" sz="2100" dirty="0"/>
              <a:t> and these factors were developed as indicators "17 indicator" </a:t>
            </a:r>
            <a:endParaRPr lang="en-US" sz="2100" dirty="0">
              <a:solidFill>
                <a:srgbClr val="000000"/>
              </a:solidFill>
            </a:endParaRPr>
          </a:p>
        </p:txBody>
      </p:sp>
      <p:graphicFrame>
        <p:nvGraphicFramePr>
          <p:cNvPr id="15" name="جدول 14"/>
          <p:cNvGraphicFramePr>
            <a:graphicFrameLocks noGrp="1"/>
          </p:cNvGraphicFramePr>
          <p:nvPr>
            <p:extLst>
              <p:ext uri="{D42A27DB-BD31-4B8C-83A1-F6EECF244321}">
                <p14:modId xmlns:p14="http://schemas.microsoft.com/office/powerpoint/2010/main" val="2520800867"/>
              </p:ext>
            </p:extLst>
          </p:nvPr>
        </p:nvGraphicFramePr>
        <p:xfrm>
          <a:off x="1075859" y="1607956"/>
          <a:ext cx="9922245" cy="5168630"/>
        </p:xfrm>
        <a:graphic>
          <a:graphicData uri="http://schemas.openxmlformats.org/drawingml/2006/table">
            <a:tbl>
              <a:tblPr rtl="1" firstRow="1" bandRow="1">
                <a:tableStyleId>{5940675A-B579-460E-94D1-54222C63F5DA}</a:tableStyleId>
              </a:tblPr>
              <a:tblGrid>
                <a:gridCol w="4377788"/>
                <a:gridCol w="5544457"/>
              </a:tblGrid>
              <a:tr h="395015">
                <a:tc>
                  <a:txBody>
                    <a:bodyPr/>
                    <a:lstStyle/>
                    <a:p>
                      <a:pPr algn="ctr" rtl="0">
                        <a:lnSpc>
                          <a:spcPct val="107000"/>
                        </a:lnSpc>
                        <a:spcBef>
                          <a:spcPts val="200"/>
                        </a:spcBef>
                        <a:spcAft>
                          <a:spcPts val="0"/>
                        </a:spcAft>
                        <a:tabLst>
                          <a:tab pos="333375" algn="l"/>
                        </a:tabLst>
                      </a:pP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المجال الفرعي </a:t>
                      </a:r>
                      <a:endParaRPr lang="en-US" sz="2000" b="0" dirty="0" smtClean="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07000"/>
                        </a:lnSpc>
                        <a:spcBef>
                          <a:spcPts val="200"/>
                        </a:spcBef>
                        <a:spcAft>
                          <a:spcPts val="0"/>
                        </a:spcAft>
                      </a:pP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المؤشرات</a:t>
                      </a:r>
                      <a:r>
                        <a:rPr lang="ar-JO" sz="2000" b="0" baseline="0" dirty="0" smtClean="0">
                          <a:solidFill>
                            <a:srgbClr val="C00000"/>
                          </a:solidFill>
                          <a:effectLst/>
                          <a:latin typeface="Calibri" panose="020F0502020204030204" pitchFamily="34" charset="0"/>
                          <a:ea typeface="Times New Roman" panose="02020603050405020304" pitchFamily="18" charset="0"/>
                          <a:cs typeface="+mj-cs"/>
                        </a:rPr>
                        <a:t> </a:t>
                      </a:r>
                      <a:endParaRPr lang="en-US" sz="1800" b="0" dirty="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91537">
                <a:tc rowSpan="3">
                  <a:txBody>
                    <a:bodyPr/>
                    <a:lstStyle/>
                    <a:p>
                      <a:pPr algn="r">
                        <a:lnSpc>
                          <a:spcPct val="115000"/>
                        </a:lnSpc>
                        <a:spcAft>
                          <a:spcPts val="0"/>
                        </a:spcAft>
                      </a:pPr>
                      <a:r>
                        <a:rPr lang="ar-SA" sz="1800" b="0" dirty="0">
                          <a:solidFill>
                            <a:schemeClr val="tx1"/>
                          </a:solidFill>
                          <a:effectLst/>
                          <a:latin typeface="Calibri" panose="020F0502020204030204" pitchFamily="34" charset="0"/>
                          <a:ea typeface="Calibri" panose="020F0502020204030204" pitchFamily="34" charset="0"/>
                          <a:cs typeface="+mj-cs"/>
                        </a:rPr>
                        <a:t> </a:t>
                      </a:r>
                      <a:endParaRPr lang="ar-JO" sz="1600" b="0" baseline="0" dirty="0" smtClean="0">
                        <a:solidFill>
                          <a:schemeClr val="tx1"/>
                        </a:solidFill>
                        <a:effectLst/>
                        <a:latin typeface="Calibri" panose="020F0502020204030204" pitchFamily="34" charset="0"/>
                        <a:ea typeface="Calibri" panose="020F0502020204030204" pitchFamily="34" charset="0"/>
                        <a:cs typeface="+mj-cs"/>
                      </a:endParaRPr>
                    </a:p>
                    <a:p>
                      <a:pPr marL="0" indent="0" algn="r">
                        <a:lnSpc>
                          <a:spcPct val="115000"/>
                        </a:lnSpc>
                        <a:spcAft>
                          <a:spcPts val="0"/>
                        </a:spcAft>
                        <a:buNone/>
                      </a:pPr>
                      <a:r>
                        <a:rPr lang="ar-JO" sz="2000" b="0" dirty="0" smtClean="0">
                          <a:solidFill>
                            <a:schemeClr val="tx1"/>
                          </a:solidFill>
                          <a:effectLst/>
                          <a:latin typeface="Arial" panose="020B0604020202020204" pitchFamily="34" charset="0"/>
                          <a:ea typeface="Times New Roman" panose="02020603050405020304" pitchFamily="18" charset="0"/>
                          <a:cs typeface="+mj-cs"/>
                        </a:rPr>
                        <a:t>1. </a:t>
                      </a:r>
                      <a:r>
                        <a:rPr lang="ar-SA" sz="2000" b="0" dirty="0" smtClean="0">
                          <a:solidFill>
                            <a:schemeClr val="tx1"/>
                          </a:solidFill>
                          <a:effectLst/>
                          <a:latin typeface="Arial" panose="020B0604020202020204" pitchFamily="34" charset="0"/>
                          <a:ea typeface="Times New Roman" panose="02020603050405020304" pitchFamily="18" charset="0"/>
                          <a:cs typeface="+mj-cs"/>
                        </a:rPr>
                        <a:t>تعد </a:t>
                      </a:r>
                      <a:r>
                        <a:rPr lang="ar-SA" sz="2000" b="0" dirty="0">
                          <a:solidFill>
                            <a:schemeClr val="tx1"/>
                          </a:solidFill>
                          <a:effectLst/>
                          <a:latin typeface="Arial" panose="020B0604020202020204" pitchFamily="34" charset="0"/>
                          <a:ea typeface="Times New Roman" panose="02020603050405020304" pitchFamily="18" charset="0"/>
                          <a:cs typeface="+mj-cs"/>
                        </a:rPr>
                        <a:t>ريادة الأعمال جزء أساسي من استراتيجية </a:t>
                      </a:r>
                      <a:r>
                        <a:rPr lang="ar-SA" sz="2000" b="0" dirty="0" smtClean="0">
                          <a:solidFill>
                            <a:schemeClr val="tx1"/>
                          </a:solidFill>
                          <a:effectLst/>
                          <a:latin typeface="Arial" panose="020B0604020202020204" pitchFamily="34" charset="0"/>
                          <a:ea typeface="Times New Roman" panose="02020603050405020304" pitchFamily="18" charset="0"/>
                          <a:cs typeface="+mj-cs"/>
                        </a:rPr>
                        <a:t>الجامعة.</a:t>
                      </a:r>
                      <a:endParaRPr lang="ar-JO" sz="2000" b="0" dirty="0" smtClean="0">
                        <a:solidFill>
                          <a:schemeClr val="tx1"/>
                        </a:solidFill>
                        <a:effectLst/>
                        <a:latin typeface="Arial" panose="020B0604020202020204" pitchFamily="34" charset="0"/>
                        <a:ea typeface="Times New Roman" panose="02020603050405020304" pitchFamily="18" charset="0"/>
                        <a:cs typeface="+mj-cs"/>
                      </a:endParaRPr>
                    </a:p>
                    <a:p>
                      <a:pPr marL="0" indent="0" algn="r">
                        <a:lnSpc>
                          <a:spcPct val="115000"/>
                        </a:lnSpc>
                        <a:spcAft>
                          <a:spcPts val="0"/>
                        </a:spcAft>
                        <a:buNone/>
                      </a:pPr>
                      <a:endParaRPr lang="ar-JO" sz="2000" b="0" dirty="0" smtClean="0">
                        <a:solidFill>
                          <a:schemeClr val="tx1"/>
                        </a:solidFill>
                        <a:effectLst/>
                        <a:latin typeface="Arial" panose="020B0604020202020204" pitchFamily="34" charset="0"/>
                        <a:ea typeface="Times New Roman" panose="02020603050405020304" pitchFamily="18" charset="0"/>
                        <a:cs typeface="+mj-cs"/>
                      </a:endParaRPr>
                    </a:p>
                    <a:p>
                      <a:pPr marL="0" indent="0" algn="r">
                        <a:lnSpc>
                          <a:spcPct val="115000"/>
                        </a:lnSpc>
                        <a:spcAft>
                          <a:spcPts val="0"/>
                        </a:spcAft>
                        <a:buNone/>
                      </a:pPr>
                      <a:endParaRPr lang="ar-JO" sz="2000" b="0" dirty="0" smtClean="0">
                        <a:solidFill>
                          <a:schemeClr val="tx1"/>
                        </a:solidFill>
                        <a:effectLst/>
                        <a:latin typeface="Arial" panose="020B0604020202020204" pitchFamily="34" charset="0"/>
                        <a:ea typeface="Times New Roman" panose="02020603050405020304" pitchFamily="18" charset="0"/>
                        <a:cs typeface="+mj-cs"/>
                      </a:endParaRPr>
                    </a:p>
                    <a:p>
                      <a:pPr marL="0" indent="0" algn="r">
                        <a:lnSpc>
                          <a:spcPct val="115000"/>
                        </a:lnSpc>
                        <a:spcAft>
                          <a:spcPts val="0"/>
                        </a:spcAft>
                        <a:buNone/>
                      </a:pPr>
                      <a:endParaRPr lang="ar-JO" sz="2000" b="0" dirty="0" smtClean="0">
                        <a:solidFill>
                          <a:schemeClr val="tx1"/>
                        </a:solidFill>
                        <a:effectLst/>
                        <a:latin typeface="Arial" panose="020B060402020202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28600" algn="r" rtl="0">
                        <a:lnSpc>
                          <a:spcPct val="115000"/>
                        </a:lnSpc>
                        <a:spcAft>
                          <a:spcPts val="0"/>
                        </a:spcAft>
                      </a:pPr>
                      <a:r>
                        <a:rPr lang="ar-JO" sz="1800" b="0" dirty="0" smtClean="0">
                          <a:solidFill>
                            <a:schemeClr val="tx1"/>
                          </a:solidFill>
                          <a:effectLst/>
                          <a:latin typeface="Calibri" panose="020F0502020204030204" pitchFamily="34" charset="0"/>
                          <a:ea typeface="Calibri" panose="020F0502020204030204" pitchFamily="34" charset="0"/>
                          <a:cs typeface="+mj-cs"/>
                        </a:rPr>
                        <a:t> وجود </a:t>
                      </a:r>
                      <a:r>
                        <a:rPr lang="ar-JO" sz="1800" b="0" dirty="0">
                          <a:solidFill>
                            <a:schemeClr val="tx1"/>
                          </a:solidFill>
                          <a:effectLst/>
                          <a:latin typeface="Calibri" panose="020F0502020204030204" pitchFamily="34" charset="0"/>
                          <a:ea typeface="Calibri" panose="020F0502020204030204" pitchFamily="34" charset="0"/>
                          <a:cs typeface="+mj-cs"/>
                        </a:rPr>
                        <a:t>خطه </a:t>
                      </a:r>
                      <a:r>
                        <a:rPr lang="ar-JO" sz="1800" b="0" dirty="0" smtClean="0">
                          <a:solidFill>
                            <a:schemeClr val="tx1"/>
                          </a:solidFill>
                          <a:effectLst/>
                          <a:latin typeface="Calibri" panose="020F0502020204030204" pitchFamily="34" charset="0"/>
                          <a:ea typeface="Calibri" panose="020F0502020204030204" pitchFamily="34" charset="0"/>
                          <a:cs typeface="+mj-cs"/>
                        </a:rPr>
                        <a:t>استراتيجية </a:t>
                      </a:r>
                      <a:r>
                        <a:rPr lang="ar-JO" sz="1800" b="0" dirty="0">
                          <a:solidFill>
                            <a:schemeClr val="tx1"/>
                          </a:solidFill>
                          <a:effectLst/>
                          <a:latin typeface="Calibri" panose="020F0502020204030204" pitchFamily="34" charset="0"/>
                          <a:ea typeface="Calibri" panose="020F0502020204030204" pitchFamily="34" charset="0"/>
                          <a:cs typeface="+mj-cs"/>
                        </a:rPr>
                        <a:t>ل</a:t>
                      </a:r>
                      <a:r>
                        <a:rPr lang="ar-SA" sz="1800" b="0" dirty="0" err="1">
                          <a:solidFill>
                            <a:schemeClr val="tx1"/>
                          </a:solidFill>
                          <a:effectLst/>
                          <a:latin typeface="Calibri" panose="020F0502020204030204" pitchFamily="34" charset="0"/>
                          <a:ea typeface="Calibri" panose="020F0502020204030204" pitchFamily="34" charset="0"/>
                          <a:cs typeface="+mj-cs"/>
                        </a:rPr>
                        <a:t>دى</a:t>
                      </a:r>
                      <a:r>
                        <a:rPr lang="ar-SA" sz="1800" b="0" dirty="0">
                          <a:solidFill>
                            <a:schemeClr val="tx1"/>
                          </a:solidFill>
                          <a:effectLst/>
                          <a:latin typeface="Calibri" panose="020F0502020204030204" pitchFamily="34" charset="0"/>
                          <a:ea typeface="Calibri" panose="020F0502020204030204" pitchFamily="34" charset="0"/>
                          <a:cs typeface="+mj-cs"/>
                        </a:rPr>
                        <a:t> ا</a:t>
                      </a:r>
                      <a:r>
                        <a:rPr lang="ar-JO" sz="1800" b="0" dirty="0">
                          <a:solidFill>
                            <a:schemeClr val="tx1"/>
                          </a:solidFill>
                          <a:effectLst/>
                          <a:latin typeface="Calibri" panose="020F0502020204030204" pitchFamily="34" charset="0"/>
                          <a:ea typeface="Calibri" panose="020F0502020204030204" pitchFamily="34" charset="0"/>
                          <a:cs typeface="+mj-cs"/>
                        </a:rPr>
                        <a:t>لجامعة تحتوي على أهداف وبرامج ومشاريع لها علاقة بتطوير الابتكار وريادة الأعمال.</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91537">
                <a:tc vMerge="1">
                  <a:txBody>
                    <a:bodyPr/>
                    <a:lstStyle/>
                    <a:p>
                      <a:pPr rtl="1"/>
                      <a:endParaRPr lang="ar-SA"/>
                    </a:p>
                  </a:txBody>
                  <a:tcPr/>
                </a:tc>
                <a:tc>
                  <a:txBody>
                    <a:bodyPr/>
                    <a:lstStyle/>
                    <a:p>
                      <a:pPr marL="0" lvl="0" indent="0" algn="just" rtl="1">
                        <a:lnSpc>
                          <a:spcPct val="115000"/>
                        </a:lnSpc>
                        <a:spcAft>
                          <a:spcPts val="0"/>
                        </a:spcAft>
                        <a:buFont typeface="+mj-lt"/>
                        <a:buNone/>
                      </a:pPr>
                      <a:r>
                        <a:rPr lang="ar-JO" sz="1800" b="0" dirty="0" smtClean="0">
                          <a:solidFill>
                            <a:schemeClr val="tx1"/>
                          </a:solidFill>
                          <a:effectLst/>
                          <a:latin typeface="Calibri" panose="020F0502020204030204" pitchFamily="34" charset="0"/>
                          <a:ea typeface="Calibri" panose="020F0502020204030204" pitchFamily="34" charset="0"/>
                          <a:cs typeface="+mj-cs"/>
                        </a:rPr>
                        <a:t> وجود </a:t>
                      </a:r>
                      <a:r>
                        <a:rPr lang="ar-JO" sz="1800" b="0" dirty="0">
                          <a:solidFill>
                            <a:schemeClr val="tx1"/>
                          </a:solidFill>
                          <a:effectLst/>
                          <a:latin typeface="Calibri" panose="020F0502020204030204" pitchFamily="34" charset="0"/>
                          <a:ea typeface="Calibri" panose="020F0502020204030204" pitchFamily="34" charset="0"/>
                          <a:cs typeface="+mj-cs"/>
                        </a:rPr>
                        <a:t>رؤية ورساله وقيم للجامعة تتضمن التزاماً واضحاً تجاه الابتكار وريادة الأعمال.</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4281">
                <a:tc vMerge="1">
                  <a:txBody>
                    <a:bodyPr/>
                    <a:lstStyle/>
                    <a:p>
                      <a:pPr rtl="1"/>
                      <a:endParaRPr lang="ar-SA"/>
                    </a:p>
                  </a:txBody>
                  <a:tcPr/>
                </a:tc>
                <a:tc>
                  <a:txBody>
                    <a:bodyPr/>
                    <a:lstStyle/>
                    <a:p>
                      <a:pPr marL="0" lvl="0" indent="0" algn="r" rtl="1">
                        <a:lnSpc>
                          <a:spcPct val="115000"/>
                        </a:lnSpc>
                        <a:spcAft>
                          <a:spcPts val="0"/>
                        </a:spcAft>
                        <a:buFont typeface="+mj-lt"/>
                        <a:buNone/>
                      </a:pPr>
                      <a:r>
                        <a:rPr lang="ar-JO" sz="1800" b="0" dirty="0" smtClean="0">
                          <a:solidFill>
                            <a:schemeClr val="tx1"/>
                          </a:solidFill>
                          <a:effectLst/>
                          <a:latin typeface="Calibri" panose="020F0502020204030204" pitchFamily="34" charset="0"/>
                          <a:ea typeface="Calibri" panose="020F0502020204030204" pitchFamily="34" charset="0"/>
                          <a:cs typeface="+mj-cs"/>
                        </a:rPr>
                        <a:t>وجود استراتيجية </a:t>
                      </a:r>
                      <a:r>
                        <a:rPr lang="ar-JO" sz="1800" b="0" dirty="0">
                          <a:solidFill>
                            <a:schemeClr val="tx1"/>
                          </a:solidFill>
                          <a:effectLst/>
                          <a:latin typeface="Calibri" panose="020F0502020204030204" pitchFamily="34" charset="0"/>
                          <a:ea typeface="Calibri" panose="020F0502020204030204" pitchFamily="34" charset="0"/>
                          <a:cs typeface="+mj-cs"/>
                        </a:rPr>
                        <a:t>خاصه بتطوير الابتكار وريادة الأعمال.  </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91537">
                <a:tc rowSpan="4">
                  <a:txBody>
                    <a:bodyPr/>
                    <a:lstStyle/>
                    <a:p>
                      <a:pPr marL="0" marR="0" indent="0" algn="r" defTabSz="914400" rtl="1" eaLnBrk="1" fontAlgn="auto" latinLnBrk="0" hangingPunct="1">
                        <a:lnSpc>
                          <a:spcPct val="115000"/>
                        </a:lnSpc>
                        <a:spcBef>
                          <a:spcPts val="0"/>
                        </a:spcBef>
                        <a:spcAft>
                          <a:spcPts val="0"/>
                        </a:spcAft>
                        <a:buClrTx/>
                        <a:buSzTx/>
                        <a:buFontTx/>
                        <a:buNone/>
                        <a:tabLst/>
                        <a:defRPr/>
                      </a:pPr>
                      <a:r>
                        <a:rPr lang="ar-JO" sz="2000" b="0" dirty="0" smtClean="0">
                          <a:solidFill>
                            <a:schemeClr val="tx1"/>
                          </a:solidFill>
                          <a:effectLst/>
                          <a:latin typeface="Arial" panose="020B0604020202020204" pitchFamily="34" charset="0"/>
                          <a:ea typeface="Calibri" panose="020F0502020204030204" pitchFamily="34" charset="0"/>
                          <a:cs typeface="+mj-cs"/>
                        </a:rPr>
                        <a:t>2. الالتزام بتنفيذ استراتيجية ريادة الأعمال على مستوى عالٍ.</a:t>
                      </a:r>
                      <a:endParaRPr lang="en-US" sz="2000" b="0" dirty="0" smtClean="0">
                        <a:solidFill>
                          <a:schemeClr val="tx1"/>
                        </a:solidFill>
                        <a:effectLst/>
                        <a:latin typeface="Calibri" panose="020F0502020204030204" pitchFamily="34" charset="0"/>
                        <a:ea typeface="Calibri" panose="020F0502020204030204" pitchFamily="34" charset="0"/>
                        <a:cs typeface="+mj-cs"/>
                      </a:endParaRPr>
                    </a:p>
                    <a:p>
                      <a:pPr algn="r" rtl="1">
                        <a:lnSpc>
                          <a:spcPct val="115000"/>
                        </a:lnSpc>
                        <a:spcAft>
                          <a:spcPts val="0"/>
                        </a:spcAft>
                      </a:pP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ar-SA" sz="1800" b="0" dirty="0" smtClean="0">
                          <a:solidFill>
                            <a:schemeClr val="tx1"/>
                          </a:solidFill>
                          <a:effectLst/>
                          <a:latin typeface="Calibri" panose="020F0502020204030204" pitchFamily="34" charset="0"/>
                          <a:ea typeface="Calibri" panose="020F0502020204030204" pitchFamily="34" charset="0"/>
                          <a:cs typeface="+mj-cs"/>
                        </a:rPr>
                        <a:t>وجود </a:t>
                      </a:r>
                      <a:r>
                        <a:rPr lang="ar-SA" sz="1800" b="0" dirty="0">
                          <a:solidFill>
                            <a:schemeClr val="tx1"/>
                          </a:solidFill>
                          <a:effectLst/>
                          <a:latin typeface="Calibri" panose="020F0502020204030204" pitchFamily="34" charset="0"/>
                          <a:ea typeface="Calibri" panose="020F0502020204030204" pitchFamily="34" charset="0"/>
                          <a:cs typeface="+mj-cs"/>
                        </a:rPr>
                        <a:t>خطط تنفيذيه لاستراتيجية الجامعة تتضمن مشاريع وأنشطه مع توضيح للمسؤوليات وجدول زمني</a:t>
                      </a:r>
                      <a:r>
                        <a:rPr lang="ar-JO" sz="1800" b="0" dirty="0">
                          <a:solidFill>
                            <a:schemeClr val="tx1"/>
                          </a:solidFill>
                          <a:effectLst/>
                          <a:latin typeface="Calibri" panose="020F0502020204030204" pitchFamily="34" charset="0"/>
                          <a:ea typeface="Calibri" panose="020F0502020204030204" pitchFamily="34" charset="0"/>
                          <a:cs typeface="+mj-cs"/>
                        </a:rPr>
                        <a:t>.</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91537">
                <a:tc vMerge="1">
                  <a:txBody>
                    <a:bodyPr/>
                    <a:lstStyle/>
                    <a:p>
                      <a:pPr rtl="1"/>
                      <a:endParaRPr lang="ar-SA"/>
                    </a:p>
                  </a:txBody>
                  <a:tcPr/>
                </a:tc>
                <a:tc>
                  <a:txBody>
                    <a:bodyPr/>
                    <a:lstStyle/>
                    <a:p>
                      <a:pPr marL="0" lvl="0" indent="0" algn="r" rtl="1">
                        <a:lnSpc>
                          <a:spcPct val="115000"/>
                        </a:lnSpc>
                        <a:spcAft>
                          <a:spcPts val="0"/>
                        </a:spcAft>
                        <a:buFont typeface="+mj-lt"/>
                        <a:buNone/>
                      </a:pPr>
                      <a:r>
                        <a:rPr lang="ar-JO" sz="1800" b="0" dirty="0" smtClean="0">
                          <a:solidFill>
                            <a:schemeClr val="tx1"/>
                          </a:solidFill>
                          <a:effectLst/>
                          <a:latin typeface="Calibri" panose="020F0502020204030204" pitchFamily="34" charset="0"/>
                          <a:ea typeface="Calibri" panose="020F0502020204030204" pitchFamily="34" charset="0"/>
                          <a:cs typeface="+mj-cs"/>
                        </a:rPr>
                        <a:t> </a:t>
                      </a:r>
                      <a:r>
                        <a:rPr lang="ar-SA" sz="1800" b="0" dirty="0" smtClean="0">
                          <a:solidFill>
                            <a:schemeClr val="tx1"/>
                          </a:solidFill>
                          <a:effectLst/>
                          <a:latin typeface="Calibri" panose="020F0502020204030204" pitchFamily="34" charset="0"/>
                          <a:ea typeface="Calibri" panose="020F0502020204030204" pitchFamily="34" charset="0"/>
                          <a:cs typeface="+mj-cs"/>
                        </a:rPr>
                        <a:t>عدد </a:t>
                      </a:r>
                      <a:r>
                        <a:rPr lang="ar-SA" sz="1800" b="0" dirty="0">
                          <a:solidFill>
                            <a:schemeClr val="tx1"/>
                          </a:solidFill>
                          <a:effectLst/>
                          <a:latin typeface="Calibri" panose="020F0502020204030204" pitchFamily="34" charset="0"/>
                          <a:ea typeface="Calibri" panose="020F0502020204030204" pitchFamily="34" charset="0"/>
                          <a:cs typeface="+mj-cs"/>
                        </a:rPr>
                        <a:t>اللقاءات /الاجتماعات/ ورش العمل </a:t>
                      </a:r>
                      <a:r>
                        <a:rPr lang="ar-SA" sz="1800" b="0" dirty="0" smtClean="0">
                          <a:solidFill>
                            <a:schemeClr val="tx1"/>
                          </a:solidFill>
                          <a:effectLst/>
                          <a:latin typeface="Calibri" panose="020F0502020204030204" pitchFamily="34" charset="0"/>
                          <a:ea typeface="Calibri" panose="020F0502020204030204" pitchFamily="34" charset="0"/>
                          <a:cs typeface="+mj-cs"/>
                        </a:rPr>
                        <a:t>الدورية </a:t>
                      </a:r>
                      <a:r>
                        <a:rPr lang="ar-SA" sz="1800" b="0" dirty="0">
                          <a:solidFill>
                            <a:schemeClr val="tx1"/>
                          </a:solidFill>
                          <a:effectLst/>
                          <a:latin typeface="Calibri" panose="020F0502020204030204" pitchFamily="34" charset="0"/>
                          <a:ea typeface="Calibri" panose="020F0502020204030204" pitchFamily="34" charset="0"/>
                          <a:cs typeface="+mj-cs"/>
                        </a:rPr>
                        <a:t>لتقييم الإنجازات والإخفاقات وعمل تحديث سنوي للخطط.</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91537">
                <a:tc vMerge="1">
                  <a:txBody>
                    <a:bodyPr/>
                    <a:lstStyle/>
                    <a:p>
                      <a:pPr rtl="1"/>
                      <a:endParaRPr lang="ar-SA"/>
                    </a:p>
                  </a:txBody>
                  <a:tcPr/>
                </a:tc>
                <a:tc>
                  <a:txBody>
                    <a:bodyPr/>
                    <a:lstStyle/>
                    <a:p>
                      <a:pPr marL="0" lvl="0" indent="0" algn="r" rtl="1">
                        <a:lnSpc>
                          <a:spcPct val="115000"/>
                        </a:lnSpc>
                        <a:spcAft>
                          <a:spcPts val="0"/>
                        </a:spcAft>
                        <a:buFont typeface="+mj-lt"/>
                        <a:buNone/>
                      </a:pPr>
                      <a:r>
                        <a:rPr lang="ar-SA" sz="1800" b="0" dirty="0" smtClean="0">
                          <a:solidFill>
                            <a:schemeClr val="tx1"/>
                          </a:solidFill>
                          <a:effectLst/>
                          <a:latin typeface="Calibri" panose="020F0502020204030204" pitchFamily="34" charset="0"/>
                          <a:ea typeface="Calibri" panose="020F0502020204030204" pitchFamily="34" charset="0"/>
                          <a:cs typeface="+mj-cs"/>
                        </a:rPr>
                        <a:t>وجود </a:t>
                      </a:r>
                      <a:r>
                        <a:rPr lang="ar-SA" sz="1800" b="0" dirty="0">
                          <a:solidFill>
                            <a:schemeClr val="tx1"/>
                          </a:solidFill>
                          <a:effectLst/>
                          <a:latin typeface="Calibri" panose="020F0502020204030204" pitchFamily="34" charset="0"/>
                          <a:ea typeface="Calibri" panose="020F0502020204030204" pitchFamily="34" charset="0"/>
                          <a:cs typeface="+mj-cs"/>
                        </a:rPr>
                        <a:t>مخصصات ماليه في موازنه الجامعة </a:t>
                      </a:r>
                      <a:r>
                        <a:rPr lang="ar-SA" sz="1800" b="0" dirty="0" smtClean="0">
                          <a:solidFill>
                            <a:schemeClr val="tx1"/>
                          </a:solidFill>
                          <a:effectLst/>
                          <a:latin typeface="Calibri" panose="020F0502020204030204" pitchFamily="34" charset="0"/>
                          <a:ea typeface="Calibri" panose="020F0502020204030204" pitchFamily="34" charset="0"/>
                          <a:cs typeface="+mj-cs"/>
                        </a:rPr>
                        <a:t>السنوية </a:t>
                      </a:r>
                      <a:r>
                        <a:rPr lang="ar-SA" sz="1800" b="0" dirty="0">
                          <a:solidFill>
                            <a:schemeClr val="tx1"/>
                          </a:solidFill>
                          <a:effectLst/>
                          <a:latin typeface="Calibri" panose="020F0502020204030204" pitchFamily="34" charset="0"/>
                          <a:ea typeface="Calibri" panose="020F0502020204030204" pitchFamily="34" charset="0"/>
                          <a:cs typeface="+mj-cs"/>
                        </a:rPr>
                        <a:t>لدعم انشطة ومشاريع الابتكار وريادة الأعمال</a:t>
                      </a:r>
                      <a:r>
                        <a:rPr lang="ar-JO" sz="1800" b="0" dirty="0">
                          <a:solidFill>
                            <a:schemeClr val="tx1"/>
                          </a:solidFill>
                          <a:effectLst/>
                          <a:latin typeface="Calibri" panose="020F0502020204030204" pitchFamily="34" charset="0"/>
                          <a:ea typeface="Calibri" panose="020F0502020204030204" pitchFamily="34" charset="0"/>
                          <a:cs typeface="+mj-cs"/>
                        </a:rPr>
                        <a:t>.</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57636">
                <a:tc vMerge="1">
                  <a:txBody>
                    <a:bodyPr/>
                    <a:lstStyle/>
                    <a:p>
                      <a:pPr rtl="1"/>
                      <a:endParaRPr lang="ar-SA"/>
                    </a:p>
                  </a:txBody>
                  <a:tcPr/>
                </a:tc>
                <a:tc>
                  <a:txBody>
                    <a:bodyPr/>
                    <a:lstStyle/>
                    <a:p>
                      <a:pPr marL="0" lvl="0" indent="0" algn="r" rtl="1">
                        <a:lnSpc>
                          <a:spcPct val="115000"/>
                        </a:lnSpc>
                        <a:spcAft>
                          <a:spcPts val="0"/>
                        </a:spcAft>
                        <a:buFont typeface="+mj-lt"/>
                        <a:buNone/>
                      </a:pPr>
                      <a:r>
                        <a:rPr lang="ar-SA" sz="1800" b="0" dirty="0" smtClean="0">
                          <a:solidFill>
                            <a:schemeClr val="tx1"/>
                          </a:solidFill>
                          <a:effectLst/>
                          <a:latin typeface="Calibri" panose="020F0502020204030204" pitchFamily="34" charset="0"/>
                          <a:ea typeface="Calibri" panose="020F0502020204030204" pitchFamily="34" charset="0"/>
                          <a:cs typeface="+mj-cs"/>
                        </a:rPr>
                        <a:t>وجود </a:t>
                      </a:r>
                      <a:r>
                        <a:rPr lang="ar-SA" sz="1800" b="0" dirty="0">
                          <a:solidFill>
                            <a:schemeClr val="tx1"/>
                          </a:solidFill>
                          <a:effectLst/>
                          <a:latin typeface="Calibri" panose="020F0502020204030204" pitchFamily="34" charset="0"/>
                          <a:ea typeface="Calibri" panose="020F0502020204030204" pitchFamily="34" charset="0"/>
                          <a:cs typeface="+mj-cs"/>
                        </a:rPr>
                        <a:t>خطة تتضمن تقارير دورية لمتابعة وتقييم مدى تطبيق سياسة الريادة والابتكار</a:t>
                      </a:r>
                      <a:r>
                        <a:rPr lang="ar-JO" sz="1800" b="0" dirty="0" smtClean="0">
                          <a:solidFill>
                            <a:schemeClr val="tx1"/>
                          </a:solidFill>
                          <a:effectLst/>
                          <a:latin typeface="Calibri" panose="020F0502020204030204" pitchFamily="34" charset="0"/>
                          <a:ea typeface="Calibri" panose="020F0502020204030204" pitchFamily="34" charset="0"/>
                          <a:cs typeface="+mj-cs"/>
                        </a:rPr>
                        <a:t>.</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7019479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1886623638"/>
              </p:ext>
            </p:extLst>
          </p:nvPr>
        </p:nvGraphicFramePr>
        <p:xfrm>
          <a:off x="1200919" y="551542"/>
          <a:ext cx="9318811" cy="5629956"/>
        </p:xfrm>
        <a:graphic>
          <a:graphicData uri="http://schemas.openxmlformats.org/drawingml/2006/table">
            <a:tbl>
              <a:tblPr rtl="1" firstRow="1" bandRow="1">
                <a:tableStyleId>{5940675A-B579-460E-94D1-54222C63F5DA}</a:tableStyleId>
              </a:tblPr>
              <a:tblGrid>
                <a:gridCol w="4104133"/>
                <a:gridCol w="5214678"/>
              </a:tblGrid>
              <a:tr h="502541">
                <a:tc>
                  <a:txBody>
                    <a:bodyPr/>
                    <a:lstStyle/>
                    <a:p>
                      <a:pPr algn="ctr" rtl="0">
                        <a:lnSpc>
                          <a:spcPct val="107000"/>
                        </a:lnSpc>
                        <a:spcBef>
                          <a:spcPts val="200"/>
                        </a:spcBef>
                        <a:spcAft>
                          <a:spcPts val="0"/>
                        </a:spcAft>
                        <a:tabLst>
                          <a:tab pos="333375" algn="l"/>
                        </a:tabLst>
                      </a:pP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المجال الفرعي </a:t>
                      </a:r>
                      <a:endParaRPr lang="en-US" sz="2000" b="0" dirty="0" smtClean="0">
                        <a:solidFill>
                          <a:srgbClr val="C00000"/>
                        </a:solidFill>
                        <a:effectLst/>
                        <a:latin typeface="Calibri" panose="020F0502020204030204" pitchFamily="34" charset="0"/>
                        <a:ea typeface="Times New Roman" panose="02020603050405020304" pitchFamily="18" charset="0"/>
                        <a:cs typeface="+mj-cs"/>
                      </a:endParaRPr>
                    </a:p>
                    <a:p>
                      <a:pPr>
                        <a:lnSpc>
                          <a:spcPct val="115000"/>
                        </a:lnSpc>
                        <a:spcAft>
                          <a:spcPts val="0"/>
                        </a:spcAft>
                      </a:pPr>
                      <a:r>
                        <a:rPr lang="en-US" sz="1400" b="0" dirty="0" smtClean="0">
                          <a:solidFill>
                            <a:srgbClr val="C00000"/>
                          </a:solidFill>
                          <a:effectLst/>
                          <a:latin typeface="Calibri" panose="020F0502020204030204" pitchFamily="34" charset="0"/>
                          <a:ea typeface="Calibri" panose="020F0502020204030204" pitchFamily="34" charset="0"/>
                          <a:cs typeface="+mj-cs"/>
                        </a:rPr>
                        <a:t> </a:t>
                      </a:r>
                      <a:endParaRPr lang="en-US" sz="1400" b="0" dirty="0">
                        <a:solidFill>
                          <a:srgbClr val="C00000"/>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07000"/>
                        </a:lnSpc>
                        <a:spcBef>
                          <a:spcPts val="200"/>
                        </a:spcBef>
                        <a:spcAft>
                          <a:spcPts val="0"/>
                        </a:spcAft>
                      </a:pPr>
                      <a:r>
                        <a:rPr lang="en-US" sz="1800" b="0" dirty="0">
                          <a:solidFill>
                            <a:srgbClr val="C00000"/>
                          </a:solidFill>
                          <a:effectLst/>
                          <a:latin typeface="Arial" panose="020B0604020202020204" pitchFamily="34" charset="0"/>
                          <a:ea typeface="Times New Roman" panose="02020603050405020304" pitchFamily="18" charset="0"/>
                          <a:cs typeface="+mj-cs"/>
                        </a:rPr>
                        <a:t> </a:t>
                      </a: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المؤشرات</a:t>
                      </a:r>
                      <a:endParaRPr lang="en-US" sz="1800" b="0" dirty="0">
                        <a:solidFill>
                          <a:srgbClr val="C00000"/>
                        </a:solidFill>
                        <a:effectLst/>
                        <a:latin typeface="Calibri" panose="020F0502020204030204" pitchFamily="34" charset="0"/>
                        <a:ea typeface="Times New Roman" panose="02020603050405020304" pitchFamily="18" charset="0"/>
                        <a:cs typeface="+mj-cs"/>
                      </a:endParaRPr>
                    </a:p>
                    <a:p>
                      <a:pPr>
                        <a:lnSpc>
                          <a:spcPct val="115000"/>
                        </a:lnSpc>
                        <a:spcAft>
                          <a:spcPts val="0"/>
                        </a:spcAft>
                      </a:pPr>
                      <a:r>
                        <a:rPr lang="ar-JO" sz="1400" b="0" dirty="0">
                          <a:solidFill>
                            <a:srgbClr val="C00000"/>
                          </a:solidFill>
                          <a:effectLst/>
                          <a:latin typeface="Calibri" panose="020F0502020204030204" pitchFamily="34" charset="0"/>
                          <a:ea typeface="Calibri" panose="020F0502020204030204" pitchFamily="34" charset="0"/>
                          <a:cs typeface="+mj-cs"/>
                        </a:rPr>
                        <a:t> </a:t>
                      </a:r>
                      <a:endParaRPr lang="en-US" sz="1400" b="0" dirty="0">
                        <a:solidFill>
                          <a:srgbClr val="C00000"/>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065002">
                <a:tc rowSpan="3">
                  <a:txBody>
                    <a:bodyPr/>
                    <a:lstStyle/>
                    <a:p>
                      <a:pPr marL="318135" algn="r" rtl="1">
                        <a:lnSpc>
                          <a:spcPct val="115000"/>
                        </a:lnSpc>
                        <a:spcAft>
                          <a:spcPts val="0"/>
                        </a:spcAft>
                      </a:pPr>
                      <a:endParaRPr lang="ar-JO" sz="2000" b="0" baseline="0" dirty="0" smtClean="0">
                        <a:solidFill>
                          <a:schemeClr val="tx1"/>
                        </a:solidFill>
                        <a:effectLst/>
                        <a:latin typeface="Arial" panose="020B0604020202020204" pitchFamily="34" charset="0"/>
                        <a:ea typeface="Calibri" panose="020F0502020204030204" pitchFamily="34" charset="0"/>
                        <a:cs typeface="+mj-cs"/>
                      </a:endParaRPr>
                    </a:p>
                    <a:p>
                      <a:pPr marL="318135" algn="r" rtl="1">
                        <a:lnSpc>
                          <a:spcPct val="115000"/>
                        </a:lnSpc>
                        <a:spcAft>
                          <a:spcPts val="0"/>
                        </a:spcAft>
                      </a:pPr>
                      <a:r>
                        <a:rPr lang="ar-JO" sz="2000" b="0" baseline="0" dirty="0" smtClean="0">
                          <a:solidFill>
                            <a:schemeClr val="tx1"/>
                          </a:solidFill>
                          <a:effectLst/>
                          <a:latin typeface="Arial" panose="020B0604020202020204" pitchFamily="34" charset="0"/>
                          <a:ea typeface="Calibri" panose="020F0502020204030204" pitchFamily="34" charset="0"/>
                          <a:cs typeface="+mj-cs"/>
                        </a:rPr>
                        <a:t>3. </a:t>
                      </a:r>
                      <a:r>
                        <a:rPr lang="ar-JO" sz="2000" b="0" dirty="0" smtClean="0">
                          <a:solidFill>
                            <a:schemeClr val="tx1"/>
                          </a:solidFill>
                          <a:effectLst/>
                          <a:latin typeface="Arial" panose="020B0604020202020204" pitchFamily="34" charset="0"/>
                          <a:ea typeface="Calibri" panose="020F0502020204030204" pitchFamily="34" charset="0"/>
                          <a:cs typeface="+mj-cs"/>
                        </a:rPr>
                        <a:t>وجود</a:t>
                      </a:r>
                      <a:r>
                        <a:rPr lang="ar-SA" sz="2000" b="0" dirty="0" smtClean="0">
                          <a:solidFill>
                            <a:schemeClr val="tx1"/>
                          </a:solidFill>
                          <a:effectLst/>
                          <a:latin typeface="Calibri" panose="020F0502020204030204" pitchFamily="34" charset="0"/>
                          <a:ea typeface="Calibri" panose="020F0502020204030204" pitchFamily="34" charset="0"/>
                          <a:cs typeface="+mj-cs"/>
                        </a:rPr>
                        <a:t> </a:t>
                      </a:r>
                      <a:r>
                        <a:rPr lang="ar-SA" sz="2000" b="0" dirty="0">
                          <a:solidFill>
                            <a:schemeClr val="tx1"/>
                          </a:solidFill>
                          <a:effectLst/>
                          <a:latin typeface="Calibri" panose="020F0502020204030204" pitchFamily="34" charset="0"/>
                          <a:ea typeface="Calibri" panose="020F0502020204030204" pitchFamily="34" charset="0"/>
                          <a:cs typeface="+mj-cs"/>
                        </a:rPr>
                        <a:t>نموذج لضمان التنسيق والتكامل بين أنشطة ريادة الأعمال على مستوى </a:t>
                      </a:r>
                      <a:r>
                        <a:rPr lang="ar-SA" sz="2000" b="0" dirty="0" smtClean="0">
                          <a:solidFill>
                            <a:schemeClr val="tx1"/>
                          </a:solidFill>
                          <a:effectLst/>
                          <a:latin typeface="Calibri" panose="020F0502020204030204" pitchFamily="34" charset="0"/>
                          <a:ea typeface="Calibri" panose="020F0502020204030204" pitchFamily="34" charset="0"/>
                          <a:cs typeface="+mj-cs"/>
                        </a:rPr>
                        <a:t>الجامعة.</a:t>
                      </a:r>
                      <a:endParaRPr lang="en-US" sz="2000" b="0" dirty="0">
                        <a:solidFill>
                          <a:schemeClr val="tx1"/>
                        </a:solidFill>
                        <a:effectLst/>
                        <a:latin typeface="Calibri" panose="020F0502020204030204" pitchFamily="34" charset="0"/>
                        <a:ea typeface="Calibri" panose="020F0502020204030204" pitchFamily="34" charset="0"/>
                        <a:cs typeface="+mj-cs"/>
                      </a:endParaRPr>
                    </a:p>
                    <a:p>
                      <a:pPr marL="318135" algn="r" rtl="1">
                        <a:lnSpc>
                          <a:spcPct val="115000"/>
                        </a:lnSpc>
                        <a:spcAft>
                          <a:spcPts val="0"/>
                        </a:spcAft>
                      </a:pPr>
                      <a:r>
                        <a:rPr lang="en-US" sz="2000" dirty="0">
                          <a:solidFill>
                            <a:schemeClr val="tx1"/>
                          </a:solidFill>
                          <a:effectLst/>
                          <a:latin typeface="Arial" panose="020B0604020202020204" pitchFamily="34" charset="0"/>
                          <a:ea typeface="Calibri" panose="020F0502020204030204" pitchFamily="34" charset="0"/>
                          <a:cs typeface="+mj-cs"/>
                        </a:rPr>
                        <a:t> </a:t>
                      </a: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en-US" sz="1800" dirty="0">
                          <a:solidFill>
                            <a:schemeClr val="tx1"/>
                          </a:solidFill>
                          <a:effectLst/>
                          <a:latin typeface="Arial" panose="020B0604020202020204" pitchFamily="34" charset="0"/>
                          <a:ea typeface="Calibri" panose="020F0502020204030204" pitchFamily="34" charset="0"/>
                          <a:cs typeface="+mj-cs"/>
                        </a:rPr>
                        <a:t> </a:t>
                      </a:r>
                      <a:r>
                        <a:rPr lang="ar-JO" sz="1800" dirty="0" smtClean="0">
                          <a:solidFill>
                            <a:schemeClr val="tx1"/>
                          </a:solidFill>
                          <a:effectLst/>
                          <a:latin typeface="Calibri" panose="020F0502020204030204" pitchFamily="34" charset="0"/>
                          <a:ea typeface="Calibri" panose="020F0502020204030204" pitchFamily="34" charset="0"/>
                          <a:cs typeface="+mj-cs"/>
                        </a:rPr>
                        <a:t>وجود </a:t>
                      </a:r>
                      <a:r>
                        <a:rPr lang="ar-JO" sz="1800" dirty="0">
                          <a:solidFill>
                            <a:schemeClr val="tx1"/>
                          </a:solidFill>
                          <a:effectLst/>
                          <a:latin typeface="Calibri" panose="020F0502020204030204" pitchFamily="34" charset="0"/>
                          <a:ea typeface="Calibri" panose="020F0502020204030204" pitchFamily="34" charset="0"/>
                          <a:cs typeface="+mj-cs"/>
                        </a:rPr>
                        <a:t>اوصاف وظيفيه لكافة الوحدات الإدارية/ الأكاديمية تتضمن مسؤوليات وصلاحيات خاصه بأنشطة الابتكار وريادة الأعمال تتكامل ولا تتعارض مع بعضها.</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061146">
                <a:tc vMerge="1">
                  <a:txBody>
                    <a:bodyPr/>
                    <a:lstStyle/>
                    <a:p>
                      <a:pPr rtl="1"/>
                      <a:endParaRPr lang="ar-SA"/>
                    </a:p>
                  </a:txBody>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وجود </a:t>
                      </a:r>
                      <a:r>
                        <a:rPr lang="ar-JO" sz="1800" dirty="0">
                          <a:solidFill>
                            <a:schemeClr val="tx1"/>
                          </a:solidFill>
                          <a:effectLst/>
                          <a:latin typeface="Calibri" panose="020F0502020204030204" pitchFamily="34" charset="0"/>
                          <a:ea typeface="Calibri" panose="020F0502020204030204" pitchFamily="34" charset="0"/>
                          <a:cs typeface="+mj-cs"/>
                        </a:rPr>
                        <a:t>مرجعيه إدارية / أكاديمية لكافة أنشطة الابتكار وريادة الأعمال تعمل على تنسيق </a:t>
                      </a:r>
                      <a:r>
                        <a:rPr lang="ar-JO" sz="1800" dirty="0" smtClean="0">
                          <a:solidFill>
                            <a:schemeClr val="tx1"/>
                          </a:solidFill>
                          <a:effectLst/>
                          <a:latin typeface="Calibri" panose="020F0502020204030204" pitchFamily="34" charset="0"/>
                          <a:ea typeface="Calibri" panose="020F0502020204030204" pitchFamily="34" charset="0"/>
                          <a:cs typeface="+mj-cs"/>
                        </a:rPr>
                        <a:t>الأنشطة </a:t>
                      </a:r>
                      <a:r>
                        <a:rPr lang="ar-JO" sz="1800" dirty="0">
                          <a:solidFill>
                            <a:schemeClr val="tx1"/>
                          </a:solidFill>
                          <a:effectLst/>
                          <a:latin typeface="Calibri" panose="020F0502020204030204" pitchFamily="34" charset="0"/>
                          <a:ea typeface="Calibri" panose="020F0502020204030204" pitchFamily="34" charset="0"/>
                          <a:cs typeface="+mj-cs"/>
                        </a:rPr>
                        <a:t>وتوثيقها.</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69254">
                <a:tc vMerge="1">
                  <a:txBody>
                    <a:bodyPr/>
                    <a:lstStyle/>
                    <a:p>
                      <a:pPr rtl="1"/>
                      <a:endParaRPr lang="ar-SA"/>
                    </a:p>
                  </a:txBody>
                  <a:tcPr/>
                </a:tc>
                <a:tc>
                  <a:txBody>
                    <a:bodyPr/>
                    <a:lstStyle/>
                    <a:p>
                      <a:pPr marL="318770" algn="r" rtl="0">
                        <a:lnSpc>
                          <a:spcPct val="115000"/>
                        </a:lnSpc>
                        <a:spcAft>
                          <a:spcPts val="0"/>
                        </a:spcAft>
                      </a:pPr>
                      <a:r>
                        <a:rPr lang="ar-JO" sz="1800" dirty="0" smtClean="0">
                          <a:solidFill>
                            <a:schemeClr val="tx1"/>
                          </a:solidFill>
                          <a:effectLst/>
                          <a:latin typeface="Calibri" panose="020F0502020204030204" pitchFamily="34" charset="0"/>
                          <a:ea typeface="Calibri" panose="020F0502020204030204" pitchFamily="34" charset="0"/>
                          <a:cs typeface="+mj-cs"/>
                        </a:rPr>
                        <a:t>وجود </a:t>
                      </a:r>
                      <a:r>
                        <a:rPr lang="ar-JO" sz="1800" dirty="0">
                          <a:solidFill>
                            <a:schemeClr val="tx1"/>
                          </a:solidFill>
                          <a:effectLst/>
                          <a:latin typeface="Calibri" panose="020F0502020204030204" pitchFamily="34" charset="0"/>
                          <a:ea typeface="Calibri" panose="020F0502020204030204" pitchFamily="34" charset="0"/>
                          <a:cs typeface="+mj-cs"/>
                        </a:rPr>
                        <a:t>آليات عمل موثقه لتنسيق أعمال الريادة بين كافة الوحدات الإدارية والأكاديمية.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63054">
                <a:tc>
                  <a:txBody>
                    <a:bodyPr/>
                    <a:lstStyle/>
                    <a:p>
                      <a:pPr marL="318135" algn="r" rtl="1">
                        <a:lnSpc>
                          <a:spcPct val="115000"/>
                        </a:lnSpc>
                        <a:spcAft>
                          <a:spcPts val="0"/>
                        </a:spcAft>
                      </a:pPr>
                      <a:endParaRPr lang="ar-JO" sz="2000" b="0" dirty="0" smtClean="0">
                        <a:solidFill>
                          <a:schemeClr val="tx1"/>
                        </a:solidFill>
                        <a:effectLst/>
                        <a:latin typeface="Times New Roman" panose="02020603050405020304" pitchFamily="18" charset="0"/>
                        <a:ea typeface="Calibri" panose="020F0502020204030204" pitchFamily="34" charset="0"/>
                        <a:cs typeface="+mj-cs"/>
                      </a:endParaRPr>
                    </a:p>
                    <a:p>
                      <a:pPr marL="318135" algn="r" rtl="1">
                        <a:lnSpc>
                          <a:spcPct val="115000"/>
                        </a:lnSpc>
                        <a:spcAft>
                          <a:spcPts val="0"/>
                        </a:spcAft>
                      </a:pPr>
                      <a:r>
                        <a:rPr lang="ar-JO" sz="2000" b="0" dirty="0" smtClean="0">
                          <a:solidFill>
                            <a:schemeClr val="tx1"/>
                          </a:solidFill>
                          <a:effectLst/>
                          <a:latin typeface="Times New Roman" panose="02020603050405020304" pitchFamily="18" charset="0"/>
                          <a:ea typeface="Calibri" panose="020F0502020204030204" pitchFamily="34" charset="0"/>
                          <a:cs typeface="+mj-cs"/>
                        </a:rPr>
                        <a:t>4.</a:t>
                      </a:r>
                      <a:r>
                        <a:rPr lang="ar-JO" sz="2000" b="0" baseline="0" dirty="0" smtClean="0">
                          <a:solidFill>
                            <a:schemeClr val="tx1"/>
                          </a:solidFill>
                          <a:effectLst/>
                          <a:latin typeface="Times New Roman" panose="02020603050405020304" pitchFamily="18" charset="0"/>
                          <a:ea typeface="Calibri" panose="020F0502020204030204" pitchFamily="34" charset="0"/>
                          <a:cs typeface="+mj-cs"/>
                        </a:rPr>
                        <a:t> </a:t>
                      </a:r>
                      <a:r>
                        <a:rPr lang="ar-JO" sz="2000" b="0" dirty="0" smtClean="0">
                          <a:solidFill>
                            <a:schemeClr val="tx1"/>
                          </a:solidFill>
                          <a:effectLst/>
                          <a:latin typeface="Calibri" panose="020F0502020204030204" pitchFamily="34" charset="0"/>
                          <a:ea typeface="Calibri" panose="020F0502020204030204" pitchFamily="34" charset="0"/>
                          <a:cs typeface="+mj-cs"/>
                        </a:rPr>
                        <a:t>تتمتع </a:t>
                      </a:r>
                      <a:r>
                        <a:rPr lang="ar-JO" sz="2000" b="0" dirty="0">
                          <a:solidFill>
                            <a:schemeClr val="tx1"/>
                          </a:solidFill>
                          <a:effectLst/>
                          <a:latin typeface="Calibri" panose="020F0502020204030204" pitchFamily="34" charset="0"/>
                          <a:ea typeface="Calibri" panose="020F0502020204030204" pitchFamily="34" charset="0"/>
                          <a:cs typeface="+mj-cs"/>
                        </a:rPr>
                        <a:t>الكليات والوحدات باستقلالية التصرف.</a:t>
                      </a:r>
                      <a:endParaRPr lang="en-US" sz="2000" b="0" dirty="0">
                        <a:solidFill>
                          <a:schemeClr val="tx1"/>
                        </a:solidFill>
                        <a:effectLst/>
                        <a:latin typeface="Calibri" panose="020F0502020204030204" pitchFamily="34" charset="0"/>
                        <a:ea typeface="Calibri" panose="020F0502020204030204" pitchFamily="34" charset="0"/>
                        <a:cs typeface="+mj-cs"/>
                      </a:endParaRPr>
                    </a:p>
                    <a:p>
                      <a:pPr algn="r" rtl="1">
                        <a:lnSpc>
                          <a:spcPct val="115000"/>
                        </a:lnSpc>
                        <a:spcAft>
                          <a:spcPts val="0"/>
                        </a:spcAft>
                      </a:pPr>
                      <a:r>
                        <a:rPr lang="en-US" sz="2000" dirty="0">
                          <a:solidFill>
                            <a:schemeClr val="tx1"/>
                          </a:solidFill>
                          <a:effectLst/>
                          <a:latin typeface="Times New Roman" panose="02020603050405020304" pitchFamily="18" charset="0"/>
                          <a:ea typeface="Calibri" panose="020F0502020204030204" pitchFamily="34" charset="0"/>
                          <a:cs typeface="+mj-cs"/>
                        </a:rPr>
                        <a:t> </a:t>
                      </a: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endParaRPr lang="ar-JO" sz="1800" dirty="0" smtClean="0">
                        <a:solidFill>
                          <a:schemeClr val="tx1"/>
                        </a:solidFill>
                        <a:effectLst/>
                        <a:latin typeface="Calibri" panose="020F0502020204030204" pitchFamily="34" charset="0"/>
                        <a:ea typeface="Calibri" panose="020F0502020204030204" pitchFamily="34" charset="0"/>
                        <a:cs typeface="+mj-cs"/>
                      </a:endParaRPr>
                    </a:p>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الوحدات </a:t>
                      </a:r>
                      <a:r>
                        <a:rPr lang="ar-JO" sz="1800" dirty="0">
                          <a:solidFill>
                            <a:schemeClr val="tx1"/>
                          </a:solidFill>
                          <a:effectLst/>
                          <a:latin typeface="Calibri" panose="020F0502020204030204" pitchFamily="34" charset="0"/>
                          <a:ea typeface="Calibri" panose="020F0502020204030204" pitchFamily="34" charset="0"/>
                          <a:cs typeface="+mj-cs"/>
                        </a:rPr>
                        <a:t>/ الكليات/ الأقسام لديها جدول مسؤوليات وصلاحيات واضحه تتضمن تكريس مبدأ </a:t>
                      </a:r>
                      <a:r>
                        <a:rPr lang="ar-JO" sz="1800" dirty="0" smtClean="0">
                          <a:solidFill>
                            <a:schemeClr val="tx1"/>
                          </a:solidFill>
                          <a:effectLst/>
                          <a:latin typeface="Calibri" panose="020F0502020204030204" pitchFamily="34" charset="0"/>
                          <a:ea typeface="Calibri" panose="020F0502020204030204" pitchFamily="34" charset="0"/>
                          <a:cs typeface="+mj-cs"/>
                        </a:rPr>
                        <a:t>اللامركزية.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4436695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4243785889"/>
              </p:ext>
            </p:extLst>
          </p:nvPr>
        </p:nvGraphicFramePr>
        <p:xfrm>
          <a:off x="1159483" y="560439"/>
          <a:ext cx="9318811" cy="5861245"/>
        </p:xfrm>
        <a:graphic>
          <a:graphicData uri="http://schemas.openxmlformats.org/drawingml/2006/table">
            <a:tbl>
              <a:tblPr rtl="1" firstRow="1" bandRow="1">
                <a:tableStyleId>{5940675A-B579-460E-94D1-54222C63F5DA}</a:tableStyleId>
              </a:tblPr>
              <a:tblGrid>
                <a:gridCol w="4104133"/>
                <a:gridCol w="5214678"/>
              </a:tblGrid>
              <a:tr h="484590">
                <a:tc>
                  <a:txBody>
                    <a:bodyPr/>
                    <a:lstStyle/>
                    <a:p>
                      <a:pPr algn="ctr" rtl="0">
                        <a:lnSpc>
                          <a:spcPct val="107000"/>
                        </a:lnSpc>
                        <a:spcBef>
                          <a:spcPts val="200"/>
                        </a:spcBef>
                        <a:spcAft>
                          <a:spcPts val="0"/>
                        </a:spcAft>
                        <a:tabLst>
                          <a:tab pos="333375" algn="l"/>
                        </a:tabLst>
                      </a:pP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المجال الفرعي </a:t>
                      </a:r>
                      <a:endParaRPr lang="en-US" sz="2000" b="0" dirty="0" smtClean="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07000"/>
                        </a:lnSpc>
                        <a:spcBef>
                          <a:spcPts val="200"/>
                        </a:spcBef>
                        <a:spcAft>
                          <a:spcPts val="0"/>
                        </a:spcAft>
                      </a:pPr>
                      <a:r>
                        <a:rPr lang="en-US" sz="2000" b="0" dirty="0">
                          <a:solidFill>
                            <a:srgbClr val="C00000"/>
                          </a:solidFill>
                          <a:effectLst/>
                          <a:latin typeface="Arial" panose="020B0604020202020204" pitchFamily="34" charset="0"/>
                          <a:ea typeface="Times New Roman" panose="02020603050405020304" pitchFamily="18" charset="0"/>
                          <a:cs typeface="+mj-cs"/>
                        </a:rPr>
                        <a:t> </a:t>
                      </a: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المؤشرات</a:t>
                      </a:r>
                      <a:endParaRPr lang="en-US" sz="2000" b="0" dirty="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09296">
                <a:tc rowSpan="6">
                  <a:txBody>
                    <a:bodyPr/>
                    <a:lstStyle/>
                    <a:p>
                      <a:pPr marL="318135" algn="r" rtl="1">
                        <a:lnSpc>
                          <a:spcPct val="115000"/>
                        </a:lnSpc>
                        <a:spcAft>
                          <a:spcPts val="0"/>
                        </a:spcAft>
                      </a:pPr>
                      <a:endParaRPr lang="ar-JO" sz="1800" b="0" dirty="0" smtClean="0">
                        <a:solidFill>
                          <a:schemeClr val="tx1"/>
                        </a:solidFill>
                        <a:effectLst/>
                        <a:latin typeface="Calibri" panose="020F0502020204030204" pitchFamily="34" charset="0"/>
                        <a:ea typeface="Calibri" panose="020F0502020204030204" pitchFamily="34" charset="0"/>
                        <a:cs typeface="+mj-cs"/>
                      </a:endParaRPr>
                    </a:p>
                    <a:p>
                      <a:pPr marL="318135" algn="r" rtl="1">
                        <a:lnSpc>
                          <a:spcPct val="115000"/>
                        </a:lnSpc>
                        <a:spcAft>
                          <a:spcPts val="0"/>
                        </a:spcAft>
                      </a:pPr>
                      <a:r>
                        <a:rPr lang="ar-JO" sz="2000" b="0" dirty="0" smtClean="0">
                          <a:solidFill>
                            <a:schemeClr val="tx1"/>
                          </a:solidFill>
                          <a:effectLst/>
                          <a:latin typeface="Calibri" panose="020F0502020204030204" pitchFamily="34" charset="0"/>
                          <a:ea typeface="Calibri" panose="020F0502020204030204" pitchFamily="34" charset="0"/>
                          <a:cs typeface="+mj-cs"/>
                        </a:rPr>
                        <a:t>5. </a:t>
                      </a:r>
                      <a:r>
                        <a:rPr lang="ar-SA" sz="2000" b="0" dirty="0" smtClean="0">
                          <a:solidFill>
                            <a:schemeClr val="tx1"/>
                          </a:solidFill>
                          <a:effectLst/>
                          <a:latin typeface="Calibri" panose="020F0502020204030204" pitchFamily="34" charset="0"/>
                          <a:ea typeface="Calibri" panose="020F0502020204030204" pitchFamily="34" charset="0"/>
                          <a:cs typeface="+mj-cs"/>
                        </a:rPr>
                        <a:t>تعد الجامعة احدى القوى الدافعة لتطوير ريادة الأعمال والابتكار في مجالات التنمية الإقليمية والاجتماعية والبيئة المجتمعية.</a:t>
                      </a:r>
                      <a:endParaRPr lang="ar-SA" sz="20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 </a:t>
                      </a:r>
                      <a:r>
                        <a:rPr lang="ar-SA" sz="1800" dirty="0" smtClean="0">
                          <a:solidFill>
                            <a:schemeClr val="tx1"/>
                          </a:solidFill>
                          <a:effectLst/>
                          <a:latin typeface="Calibri" panose="020F0502020204030204" pitchFamily="34" charset="0"/>
                          <a:ea typeface="Calibri" panose="020F0502020204030204" pitchFamily="34" charset="0"/>
                          <a:cs typeface="+mj-cs"/>
                        </a:rPr>
                        <a:t>عضويه الجامعة </a:t>
                      </a:r>
                      <a:r>
                        <a:rPr lang="ar-SA" sz="1800" dirty="0">
                          <a:solidFill>
                            <a:schemeClr val="tx1"/>
                          </a:solidFill>
                          <a:effectLst/>
                          <a:latin typeface="Calibri" panose="020F0502020204030204" pitchFamily="34" charset="0"/>
                          <a:ea typeface="Calibri" panose="020F0502020204030204" pitchFamily="34" charset="0"/>
                          <a:cs typeface="+mj-cs"/>
                        </a:rPr>
                        <a:t>في المؤسسات </a:t>
                      </a:r>
                      <a:r>
                        <a:rPr lang="ar-SA" sz="1800" dirty="0" smtClean="0">
                          <a:solidFill>
                            <a:schemeClr val="tx1"/>
                          </a:solidFill>
                          <a:effectLst/>
                          <a:latin typeface="Calibri" panose="020F0502020204030204" pitchFamily="34" charset="0"/>
                          <a:ea typeface="Calibri" panose="020F0502020204030204" pitchFamily="34" charset="0"/>
                          <a:cs typeface="+mj-cs"/>
                        </a:rPr>
                        <a:t>الريادية الدولية والإقليمية والمحلية.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61555">
                <a:tc vMerge="1">
                  <a:txBody>
                    <a:bodyPr/>
                    <a:lstStyle/>
                    <a:p>
                      <a:pPr rtl="1"/>
                      <a:endParaRPr lang="ar-SA"/>
                    </a:p>
                  </a:txBody>
                  <a:tcPr/>
                </a:tc>
                <a:tc>
                  <a:txBody>
                    <a:bodyPr/>
                    <a:lstStyle/>
                    <a:p>
                      <a:pPr algn="r" rtl="1">
                        <a:lnSpc>
                          <a:spcPct val="115000"/>
                        </a:lnSpc>
                        <a:spcAft>
                          <a:spcPts val="0"/>
                        </a:spcAft>
                      </a:pPr>
                      <a:r>
                        <a:rPr lang="ar-JO" sz="1800" dirty="0" smtClean="0">
                          <a:solidFill>
                            <a:schemeClr val="tx1"/>
                          </a:solidFill>
                          <a:effectLst/>
                          <a:latin typeface="Arial" panose="020B0604020202020204" pitchFamily="34" charset="0"/>
                          <a:ea typeface="Calibri" panose="020F0502020204030204" pitchFamily="34" charset="0"/>
                          <a:cs typeface="+mj-cs"/>
                        </a:rPr>
                        <a:t> </a:t>
                      </a:r>
                      <a:r>
                        <a:rPr lang="en-US" sz="1800" dirty="0">
                          <a:solidFill>
                            <a:schemeClr val="tx1"/>
                          </a:solidFill>
                          <a:effectLst/>
                          <a:latin typeface="Arial" panose="020B0604020202020204" pitchFamily="34" charset="0"/>
                          <a:ea typeface="Calibri" panose="020F0502020204030204" pitchFamily="34" charset="0"/>
                          <a:cs typeface="+mj-cs"/>
                        </a:rPr>
                        <a:t> </a:t>
                      </a:r>
                      <a:r>
                        <a:rPr lang="ar-SA" sz="1800" dirty="0" smtClean="0">
                          <a:solidFill>
                            <a:schemeClr val="tx1"/>
                          </a:solidFill>
                          <a:effectLst/>
                          <a:latin typeface="Calibri" panose="020F0502020204030204" pitchFamily="34" charset="0"/>
                          <a:ea typeface="Calibri" panose="020F0502020204030204" pitchFamily="34" charset="0"/>
                          <a:cs typeface="+mj-cs"/>
                        </a:rPr>
                        <a:t>عدد </a:t>
                      </a:r>
                      <a:r>
                        <a:rPr lang="ar-SA" sz="1800" dirty="0">
                          <a:solidFill>
                            <a:schemeClr val="tx1"/>
                          </a:solidFill>
                          <a:effectLst/>
                          <a:latin typeface="Calibri" panose="020F0502020204030204" pitchFamily="34" charset="0"/>
                          <a:ea typeface="Calibri" panose="020F0502020204030204" pitchFamily="34" charset="0"/>
                          <a:cs typeface="+mj-cs"/>
                        </a:rPr>
                        <a:t>الأبحاث </a:t>
                      </a:r>
                      <a:r>
                        <a:rPr lang="ar-SA" sz="1800" dirty="0" smtClean="0">
                          <a:solidFill>
                            <a:schemeClr val="tx1"/>
                          </a:solidFill>
                          <a:effectLst/>
                          <a:latin typeface="Calibri" panose="020F0502020204030204" pitchFamily="34" charset="0"/>
                          <a:ea typeface="Calibri" panose="020F0502020204030204" pitchFamily="34" charset="0"/>
                          <a:cs typeface="+mj-cs"/>
                        </a:rPr>
                        <a:t>التجريبية </a:t>
                      </a:r>
                      <a:r>
                        <a:rPr lang="ar-SA" sz="1800" dirty="0">
                          <a:solidFill>
                            <a:schemeClr val="tx1"/>
                          </a:solidFill>
                          <a:effectLst/>
                          <a:latin typeface="Calibri" panose="020F0502020204030204" pitchFamily="34" charset="0"/>
                          <a:ea typeface="Calibri" panose="020F0502020204030204" pitchFamily="34" charset="0"/>
                          <a:cs typeface="+mj-cs"/>
                        </a:rPr>
                        <a:t>التي لها آثار إيجابيه على </a:t>
                      </a:r>
                      <a:r>
                        <a:rPr lang="ar-SA" sz="1800" dirty="0" smtClean="0">
                          <a:solidFill>
                            <a:schemeClr val="tx1"/>
                          </a:solidFill>
                          <a:effectLst/>
                          <a:latin typeface="Calibri" panose="020F0502020204030204" pitchFamily="34" charset="0"/>
                          <a:ea typeface="Calibri" panose="020F0502020204030204" pitchFamily="34" charset="0"/>
                          <a:cs typeface="+mj-cs"/>
                        </a:rPr>
                        <a:t>التنمية المحلية</a:t>
                      </a:r>
                      <a:r>
                        <a:rPr lang="ar-JO" sz="1800" dirty="0" smtClean="0">
                          <a:solidFill>
                            <a:schemeClr val="tx1"/>
                          </a:solidFill>
                          <a:effectLst/>
                          <a:latin typeface="Calibri" panose="020F0502020204030204" pitchFamily="34" charset="0"/>
                          <a:ea typeface="Calibri" panose="020F0502020204030204" pitchFamily="34" charset="0"/>
                          <a:cs typeface="+mj-cs"/>
                        </a:rPr>
                        <a:t>.</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61555">
                <a:tc vMerge="1">
                  <a:txBody>
                    <a:bodyPr/>
                    <a:lstStyle/>
                    <a:p>
                      <a:pPr rtl="1"/>
                      <a:endParaRPr lang="ar-SA"/>
                    </a:p>
                  </a:txBody>
                  <a:tcPr/>
                </a:tc>
                <a:tc>
                  <a:txBody>
                    <a:bodyPr/>
                    <a:lstStyle/>
                    <a:p>
                      <a:pPr marL="228600" algn="r" rtl="0">
                        <a:lnSpc>
                          <a:spcPct val="115000"/>
                        </a:lnSpc>
                        <a:spcAft>
                          <a:spcPts val="0"/>
                        </a:spcAft>
                      </a:pPr>
                      <a:r>
                        <a:rPr lang="ar-JO" sz="1800" dirty="0" smtClean="0">
                          <a:solidFill>
                            <a:schemeClr val="tx1"/>
                          </a:solidFill>
                          <a:effectLst/>
                          <a:latin typeface="Calibri" panose="020F0502020204030204" pitchFamily="34" charset="0"/>
                          <a:ea typeface="Calibri" panose="020F0502020204030204" pitchFamily="34" charset="0"/>
                          <a:cs typeface="+mj-cs"/>
                        </a:rPr>
                        <a:t> عدد </a:t>
                      </a:r>
                      <a:r>
                        <a:rPr lang="ar-JO" sz="1800" dirty="0">
                          <a:solidFill>
                            <a:schemeClr val="tx1"/>
                          </a:solidFill>
                          <a:effectLst/>
                          <a:latin typeface="Calibri" panose="020F0502020204030204" pitchFamily="34" charset="0"/>
                          <a:ea typeface="Calibri" panose="020F0502020204030204" pitchFamily="34" charset="0"/>
                          <a:cs typeface="+mj-cs"/>
                        </a:rPr>
                        <a:t>براءات الاختراع التي لها أثر إيجابي على </a:t>
                      </a:r>
                      <a:r>
                        <a:rPr lang="ar-JO" sz="1800" dirty="0" smtClean="0">
                          <a:solidFill>
                            <a:schemeClr val="tx1"/>
                          </a:solidFill>
                          <a:effectLst/>
                          <a:latin typeface="Calibri" panose="020F0502020204030204" pitchFamily="34" charset="0"/>
                          <a:ea typeface="Calibri" panose="020F0502020204030204" pitchFamily="34" charset="0"/>
                          <a:cs typeface="+mj-cs"/>
                        </a:rPr>
                        <a:t>التنمية المحلية.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38124">
                <a:tc vMerge="1">
                  <a:txBody>
                    <a:bodyPr/>
                    <a:lstStyle/>
                    <a:p>
                      <a:pPr rtl="1"/>
                      <a:endParaRPr lang="ar-SA"/>
                    </a:p>
                  </a:txBody>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 عدد </a:t>
                      </a:r>
                      <a:r>
                        <a:rPr lang="ar-JO" sz="1800" dirty="0">
                          <a:solidFill>
                            <a:schemeClr val="tx1"/>
                          </a:solidFill>
                          <a:effectLst/>
                          <a:latin typeface="Calibri" panose="020F0502020204030204" pitchFamily="34" charset="0"/>
                          <a:ea typeface="Calibri" panose="020F0502020204030204" pitchFamily="34" charset="0"/>
                          <a:cs typeface="+mj-cs"/>
                        </a:rPr>
                        <a:t>الشركات </a:t>
                      </a:r>
                      <a:r>
                        <a:rPr lang="ar-JO" sz="1800" dirty="0" smtClean="0">
                          <a:solidFill>
                            <a:schemeClr val="tx1"/>
                          </a:solidFill>
                          <a:effectLst/>
                          <a:latin typeface="Calibri" panose="020F0502020204030204" pitchFamily="34" charset="0"/>
                          <a:ea typeface="Calibri" panose="020F0502020204030204" pitchFamily="34" charset="0"/>
                          <a:cs typeface="+mj-cs"/>
                        </a:rPr>
                        <a:t>الناشئة </a:t>
                      </a:r>
                      <a:r>
                        <a:rPr lang="ar-JO" sz="1800" dirty="0">
                          <a:solidFill>
                            <a:schemeClr val="tx1"/>
                          </a:solidFill>
                          <a:effectLst/>
                          <a:latin typeface="Calibri" panose="020F0502020204030204" pitchFamily="34" charset="0"/>
                          <a:ea typeface="Calibri" panose="020F0502020204030204" pitchFamily="34" charset="0"/>
                          <a:cs typeface="+mj-cs"/>
                        </a:rPr>
                        <a:t>التي نتجت من أنشطه/ أفكار رياديه.</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965499">
                <a:tc vMerge="1">
                  <a:txBody>
                    <a:bodyPr/>
                    <a:lstStyle/>
                    <a:p>
                      <a:pPr rtl="1"/>
                      <a:endParaRPr lang="ar-SA"/>
                    </a:p>
                  </a:txBody>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 وجود </a:t>
                      </a:r>
                      <a:r>
                        <a:rPr lang="ar-JO" sz="1800" dirty="0">
                          <a:solidFill>
                            <a:schemeClr val="tx1"/>
                          </a:solidFill>
                          <a:effectLst/>
                          <a:latin typeface="Calibri" panose="020F0502020204030204" pitchFamily="34" charset="0"/>
                          <a:ea typeface="Calibri" panose="020F0502020204030204" pitchFamily="34" charset="0"/>
                          <a:cs typeface="+mj-cs"/>
                        </a:rPr>
                        <a:t>برامج بناء قدرات وتوعيه للمجتمع حول الابتكار وريادة الأعمال </a:t>
                      </a:r>
                      <a:r>
                        <a:rPr lang="ar-JO" sz="1800" dirty="0" smtClean="0">
                          <a:solidFill>
                            <a:schemeClr val="tx1"/>
                          </a:solidFill>
                          <a:effectLst/>
                          <a:latin typeface="Calibri" panose="020F0502020204030204" pitchFamily="34" charset="0"/>
                          <a:ea typeface="Calibri" panose="020F0502020204030204" pitchFamily="34" charset="0"/>
                          <a:cs typeface="+mj-cs"/>
                        </a:rPr>
                        <a:t>(الجامعة </a:t>
                      </a:r>
                      <a:r>
                        <a:rPr lang="ar-JO" sz="1800" dirty="0">
                          <a:solidFill>
                            <a:schemeClr val="tx1"/>
                          </a:solidFill>
                          <a:effectLst/>
                          <a:latin typeface="Calibri" panose="020F0502020204030204" pitchFamily="34" charset="0"/>
                          <a:ea typeface="Calibri" panose="020F0502020204030204" pitchFamily="34" charset="0"/>
                          <a:cs typeface="+mj-cs"/>
                        </a:rPr>
                        <a:t>مصدر أساسي لنشر فكر الابتكار وريادة الأعمال).</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40626">
                <a:tc vMerge="1">
                  <a:txBody>
                    <a:bodyPr/>
                    <a:lstStyle/>
                    <a:p>
                      <a:pPr marL="318135" algn="r" rtl="0">
                        <a:lnSpc>
                          <a:spcPct val="115000"/>
                        </a:lnSpc>
                        <a:spcAft>
                          <a:spcPts val="0"/>
                        </a:spcAft>
                      </a:pP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SA" sz="1800" dirty="0" smtClean="0">
                          <a:solidFill>
                            <a:schemeClr val="tx1"/>
                          </a:solidFill>
                          <a:effectLst/>
                          <a:latin typeface="Calibri" panose="020F0502020204030204" pitchFamily="34" charset="0"/>
                          <a:ea typeface="Calibri" panose="020F0502020204030204" pitchFamily="34" charset="0"/>
                          <a:cs typeface="+mj-cs"/>
                        </a:rPr>
                        <a:t>عدد </a:t>
                      </a:r>
                      <a:r>
                        <a:rPr lang="ar-SA" sz="1800" dirty="0">
                          <a:solidFill>
                            <a:schemeClr val="tx1"/>
                          </a:solidFill>
                          <a:effectLst/>
                          <a:latin typeface="Calibri" panose="020F0502020204030204" pitchFamily="34" charset="0"/>
                          <a:ea typeface="Calibri" panose="020F0502020204030204" pitchFamily="34" charset="0"/>
                          <a:cs typeface="+mj-cs"/>
                        </a:rPr>
                        <a:t>المؤتمرات التي تعقدها او تشارك بها الجامعة بمواضيع الابتكار وريادة الأعمال.</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654927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29383" y="0"/>
            <a:ext cx="11485246" cy="1800493"/>
          </a:xfrm>
          <a:prstGeom prst="rect">
            <a:avLst/>
          </a:prstGeom>
        </p:spPr>
        <p:txBody>
          <a:bodyPr wrap="square">
            <a:spAutoFit/>
          </a:bodyPr>
          <a:lstStyle/>
          <a:p>
            <a:pPr algn="l"/>
            <a:r>
              <a:rPr lang="en-US" sz="2400" b="1" dirty="0">
                <a:solidFill>
                  <a:schemeClr val="tx2"/>
                </a:solidFill>
              </a:rPr>
              <a:t>2. Organizational Capacity, People and </a:t>
            </a:r>
            <a:r>
              <a:rPr lang="en-US" sz="2400" b="1" dirty="0" smtClean="0">
                <a:solidFill>
                  <a:schemeClr val="tx2"/>
                </a:solidFill>
              </a:rPr>
              <a:t>Incentives</a:t>
            </a:r>
            <a:endParaRPr lang="ar-JO" sz="2400" b="1" dirty="0" smtClean="0">
              <a:solidFill>
                <a:schemeClr val="tx2"/>
              </a:solidFill>
            </a:endParaRPr>
          </a:p>
          <a:p>
            <a:pPr algn="l"/>
            <a:endParaRPr lang="ar-JO" sz="2400" b="1" dirty="0">
              <a:solidFill>
                <a:schemeClr val="tx2"/>
              </a:solidFill>
            </a:endParaRPr>
          </a:p>
          <a:p>
            <a:pPr algn="l"/>
            <a:r>
              <a:rPr lang="en-US" sz="2100" dirty="0" smtClean="0"/>
              <a:t>This </a:t>
            </a:r>
            <a:r>
              <a:rPr lang="en-US" sz="2100" dirty="0"/>
              <a:t>section highlights some of the key areas a university may look at if it wishes to minimize the organizational constraints to fulfilling its entrepreneurial agenda</a:t>
            </a:r>
            <a:r>
              <a:rPr lang="en-US" sz="2100" dirty="0" smtClean="0"/>
              <a:t>.</a:t>
            </a:r>
            <a:r>
              <a:rPr lang="en-US" sz="2100" dirty="0"/>
              <a:t> </a:t>
            </a:r>
            <a:r>
              <a:rPr lang="en-US" sz="2100" dirty="0" smtClean="0"/>
              <a:t>"</a:t>
            </a:r>
            <a:r>
              <a:rPr lang="en-US" sz="2100" dirty="0"/>
              <a:t>32</a:t>
            </a:r>
            <a:r>
              <a:rPr lang="en-US" sz="2100" dirty="0" smtClean="0"/>
              <a:t> </a:t>
            </a:r>
            <a:r>
              <a:rPr lang="en-US" sz="2100" dirty="0"/>
              <a:t>indicator"</a:t>
            </a:r>
          </a:p>
          <a:p>
            <a:pPr algn="l"/>
            <a:r>
              <a:rPr lang="en-US" sz="2100" dirty="0" smtClean="0"/>
              <a:t> were developed </a:t>
            </a:r>
            <a:r>
              <a:rPr lang="en-US" sz="2100" dirty="0"/>
              <a:t>as </a:t>
            </a:r>
            <a:r>
              <a:rPr lang="en-US" sz="2100" dirty="0" smtClean="0"/>
              <a:t>indicators</a:t>
            </a:r>
            <a:endParaRPr lang="en-US" sz="2100" dirty="0"/>
          </a:p>
        </p:txBody>
      </p:sp>
      <p:graphicFrame>
        <p:nvGraphicFramePr>
          <p:cNvPr id="5" name="جدول 4"/>
          <p:cNvGraphicFramePr>
            <a:graphicFrameLocks noGrp="1"/>
          </p:cNvGraphicFramePr>
          <p:nvPr>
            <p:extLst>
              <p:ext uri="{D42A27DB-BD31-4B8C-83A1-F6EECF244321}">
                <p14:modId xmlns:p14="http://schemas.microsoft.com/office/powerpoint/2010/main" val="866511289"/>
              </p:ext>
            </p:extLst>
          </p:nvPr>
        </p:nvGraphicFramePr>
        <p:xfrm>
          <a:off x="898950" y="1931843"/>
          <a:ext cx="9719186" cy="4792140"/>
        </p:xfrm>
        <a:graphic>
          <a:graphicData uri="http://schemas.openxmlformats.org/drawingml/2006/table">
            <a:tbl>
              <a:tblPr rtl="1" firstRow="1" bandRow="1">
                <a:tableStyleId>{5940675A-B579-460E-94D1-54222C63F5DA}</a:tableStyleId>
              </a:tblPr>
              <a:tblGrid>
                <a:gridCol w="4275393"/>
                <a:gridCol w="5443793"/>
              </a:tblGrid>
              <a:tr h="373444">
                <a:tc>
                  <a:txBody>
                    <a:bodyPr/>
                    <a:lstStyle/>
                    <a:p>
                      <a:pPr algn="ctr" rtl="0">
                        <a:lnSpc>
                          <a:spcPct val="107000"/>
                        </a:lnSpc>
                        <a:spcBef>
                          <a:spcPts val="200"/>
                        </a:spcBef>
                        <a:spcAft>
                          <a:spcPts val="0"/>
                        </a:spcAft>
                        <a:tabLst>
                          <a:tab pos="333375" algn="l"/>
                        </a:tabLst>
                      </a:pP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المجال الفرعي </a:t>
                      </a:r>
                      <a:endParaRPr lang="en-US" sz="2000" b="0" dirty="0" smtClean="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07000"/>
                        </a:lnSpc>
                        <a:spcBef>
                          <a:spcPts val="200"/>
                        </a:spcBef>
                        <a:spcAft>
                          <a:spcPts val="0"/>
                        </a:spcAft>
                      </a:pPr>
                      <a:r>
                        <a:rPr lang="en-US" sz="2000" b="0" dirty="0">
                          <a:solidFill>
                            <a:srgbClr val="C00000"/>
                          </a:solidFill>
                          <a:effectLst/>
                          <a:latin typeface="Arial" panose="020B0604020202020204" pitchFamily="34" charset="0"/>
                          <a:ea typeface="Times New Roman" panose="02020603050405020304" pitchFamily="18" charset="0"/>
                          <a:cs typeface="+mj-cs"/>
                        </a:rPr>
                        <a:t> </a:t>
                      </a: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المؤشرات</a:t>
                      </a:r>
                      <a:endParaRPr lang="en-US" sz="2000" b="0" dirty="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rowSpan="6">
                  <a:txBody>
                    <a:bodyPr/>
                    <a:lstStyle/>
                    <a:p>
                      <a:pPr>
                        <a:lnSpc>
                          <a:spcPct val="115000"/>
                        </a:lnSpc>
                        <a:spcAft>
                          <a:spcPts val="0"/>
                        </a:spcAft>
                      </a:pPr>
                      <a:r>
                        <a:rPr lang="en-US" sz="2000" b="0" dirty="0">
                          <a:solidFill>
                            <a:schemeClr val="tx1"/>
                          </a:solidFill>
                          <a:effectLst/>
                          <a:latin typeface="Arial" panose="020B0604020202020204" pitchFamily="34" charset="0"/>
                          <a:ea typeface="Calibri" panose="020F0502020204030204" pitchFamily="34" charset="0"/>
                          <a:cs typeface="+mj-cs"/>
                        </a:rPr>
                        <a:t> </a:t>
                      </a:r>
                      <a:endParaRPr lang="en-US" sz="1800" b="0" dirty="0">
                        <a:solidFill>
                          <a:schemeClr val="tx1"/>
                        </a:solidFill>
                        <a:effectLst/>
                        <a:latin typeface="Calibri" panose="020F0502020204030204" pitchFamily="34" charset="0"/>
                        <a:ea typeface="Calibri" panose="020F0502020204030204" pitchFamily="34" charset="0"/>
                        <a:cs typeface="+mj-cs"/>
                      </a:endParaRPr>
                    </a:p>
                    <a:p>
                      <a:pPr marL="457200" lvl="1" indent="0" algn="r" rtl="1">
                        <a:lnSpc>
                          <a:spcPct val="115000"/>
                        </a:lnSpc>
                        <a:spcAft>
                          <a:spcPts val="0"/>
                        </a:spcAft>
                        <a:buFont typeface="+mj-lt"/>
                        <a:buNone/>
                      </a:pPr>
                      <a:r>
                        <a:rPr lang="ar-JO" sz="2000" b="0" dirty="0" smtClean="0">
                          <a:solidFill>
                            <a:schemeClr val="tx1"/>
                          </a:solidFill>
                          <a:effectLst/>
                          <a:latin typeface="Calibri" panose="020F0502020204030204" pitchFamily="34" charset="0"/>
                          <a:ea typeface="Calibri" panose="020F0502020204030204" pitchFamily="34" charset="0"/>
                          <a:cs typeface="+mj-cs"/>
                        </a:rPr>
                        <a:t>1. </a:t>
                      </a:r>
                      <a:r>
                        <a:rPr lang="ar-SA" sz="2000" b="0" dirty="0" smtClean="0">
                          <a:solidFill>
                            <a:schemeClr val="tx1"/>
                          </a:solidFill>
                          <a:effectLst/>
                          <a:latin typeface="Calibri" panose="020F0502020204030204" pitchFamily="34" charset="0"/>
                          <a:ea typeface="Calibri" panose="020F0502020204030204" pitchFamily="34" charset="0"/>
                          <a:cs typeface="+mj-cs"/>
                        </a:rPr>
                        <a:t>دعم </a:t>
                      </a:r>
                      <a:r>
                        <a:rPr lang="ar-SA" sz="2000" b="0" dirty="0">
                          <a:solidFill>
                            <a:schemeClr val="tx1"/>
                          </a:solidFill>
                          <a:effectLst/>
                          <a:latin typeface="Calibri" panose="020F0502020204030204" pitchFamily="34" charset="0"/>
                          <a:ea typeface="Calibri" panose="020F0502020204030204" pitchFamily="34" charset="0"/>
                          <a:cs typeface="+mj-cs"/>
                        </a:rPr>
                        <a:t>أهداف ريادة الأعمال من خلال مجموعة متنوعة من مصادر التمويل والاستثمار بما فيها مصادر تمويل خارجية</a:t>
                      </a:r>
                      <a:r>
                        <a:rPr lang="ar-SA" sz="2000" b="0" dirty="0" smtClean="0">
                          <a:solidFill>
                            <a:schemeClr val="tx1"/>
                          </a:solidFill>
                          <a:effectLst/>
                          <a:latin typeface="Calibri" panose="020F0502020204030204" pitchFamily="34" charset="0"/>
                          <a:ea typeface="Calibri" panose="020F0502020204030204" pitchFamily="34" charset="0"/>
                          <a:cs typeface="+mj-cs"/>
                        </a:rPr>
                        <a:t>.</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SA" sz="1800" b="0" smtClean="0">
                          <a:solidFill>
                            <a:schemeClr val="tx1"/>
                          </a:solidFill>
                          <a:effectLst/>
                          <a:latin typeface="Calibri" panose="020F0502020204030204" pitchFamily="34" charset="0"/>
                          <a:ea typeface="Calibri" panose="020F0502020204030204" pitchFamily="34" charset="0"/>
                          <a:cs typeface="+mj-cs"/>
                        </a:rPr>
                        <a:t>وجود </a:t>
                      </a:r>
                      <a:r>
                        <a:rPr lang="ar-SA" sz="1800" b="0" dirty="0">
                          <a:solidFill>
                            <a:schemeClr val="tx1"/>
                          </a:solidFill>
                          <a:effectLst/>
                          <a:latin typeface="Calibri" panose="020F0502020204030204" pitchFamily="34" charset="0"/>
                          <a:ea typeface="Calibri" panose="020F0502020204030204" pitchFamily="34" charset="0"/>
                          <a:cs typeface="+mj-cs"/>
                        </a:rPr>
                        <a:t>استراتيجية ماليه مستدامه.</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vMerge="1">
                  <a:txBody>
                    <a:bodyPr/>
                    <a:lstStyle/>
                    <a:p>
                      <a:pPr rtl="1"/>
                      <a:endParaRPr lang="ar-SA"/>
                    </a:p>
                  </a:txBody>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المشاريع الممولة من القطاع الخاص.</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vMerge="1">
                  <a:txBody>
                    <a:bodyPr/>
                    <a:lstStyle/>
                    <a:p>
                      <a:pPr rtl="1"/>
                      <a:endParaRPr lang="ar-SA"/>
                    </a:p>
                  </a:txBody>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 عدد </a:t>
                      </a:r>
                      <a:r>
                        <a:rPr lang="ar-JO" sz="1800" dirty="0">
                          <a:solidFill>
                            <a:schemeClr val="tx1"/>
                          </a:solidFill>
                          <a:effectLst/>
                          <a:latin typeface="Calibri" panose="020F0502020204030204" pitchFamily="34" charset="0"/>
                          <a:ea typeface="Calibri" panose="020F0502020204030204" pitchFamily="34" charset="0"/>
                          <a:cs typeface="+mj-cs"/>
                        </a:rPr>
                        <a:t>المشاريع الممولة من الجامعة.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المشاريع الممولة حكومياً. </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المشاريع الممولة دولياً.</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المشاريع الممولة بشكل مشترك.</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rowSpan="6">
                  <a:txBody>
                    <a:bodyPr/>
                    <a:lstStyle/>
                    <a:p>
                      <a:pPr marL="228600" algn="r" rtl="1">
                        <a:lnSpc>
                          <a:spcPct val="115000"/>
                        </a:lnSpc>
                        <a:spcAft>
                          <a:spcPts val="0"/>
                        </a:spcAft>
                      </a:pPr>
                      <a:r>
                        <a:rPr lang="ar-JO" sz="2000" b="0" dirty="0">
                          <a:solidFill>
                            <a:schemeClr val="tx1"/>
                          </a:solidFill>
                          <a:effectLst/>
                          <a:latin typeface="Calibri" panose="020F0502020204030204" pitchFamily="34" charset="0"/>
                          <a:ea typeface="Calibri" panose="020F0502020204030204" pitchFamily="34" charset="0"/>
                          <a:cs typeface="+mj-cs"/>
                        </a:rPr>
                        <a:t> </a:t>
                      </a:r>
                      <a:endParaRPr lang="en-US" sz="1800" b="0" dirty="0">
                        <a:solidFill>
                          <a:schemeClr val="tx1"/>
                        </a:solidFill>
                        <a:effectLst/>
                        <a:latin typeface="Calibri" panose="020F0502020204030204" pitchFamily="34" charset="0"/>
                        <a:ea typeface="Calibri" panose="020F0502020204030204" pitchFamily="34" charset="0"/>
                        <a:cs typeface="+mj-cs"/>
                      </a:endParaRPr>
                    </a:p>
                    <a:p>
                      <a:pPr marL="457200" lvl="1" indent="0" algn="r" rtl="1">
                        <a:lnSpc>
                          <a:spcPct val="115000"/>
                        </a:lnSpc>
                        <a:spcAft>
                          <a:spcPts val="0"/>
                        </a:spcAft>
                        <a:buFont typeface="+mj-lt"/>
                        <a:buNone/>
                      </a:pPr>
                      <a:r>
                        <a:rPr lang="ar-JO" sz="2000" b="0" dirty="0" smtClean="0">
                          <a:solidFill>
                            <a:schemeClr val="tx1"/>
                          </a:solidFill>
                          <a:effectLst/>
                          <a:latin typeface="Calibri" panose="020F0502020204030204" pitchFamily="34" charset="0"/>
                          <a:ea typeface="Calibri" panose="020F0502020204030204" pitchFamily="34" charset="0"/>
                          <a:cs typeface="+mj-cs"/>
                        </a:rPr>
                        <a:t>2. وجود </a:t>
                      </a:r>
                      <a:r>
                        <a:rPr lang="ar-JO" sz="2000" b="0" dirty="0">
                          <a:solidFill>
                            <a:schemeClr val="tx1"/>
                          </a:solidFill>
                          <a:effectLst/>
                          <a:latin typeface="Calibri" panose="020F0502020204030204" pitchFamily="34" charset="0"/>
                          <a:ea typeface="Calibri" panose="020F0502020204030204" pitchFamily="34" charset="0"/>
                          <a:cs typeface="+mj-cs"/>
                        </a:rPr>
                        <a:t>سياسات /استراتيجيات مالية مستدامة في الجامعة لدعم التطوير الريادي.</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90170" algn="r" rtl="1">
                        <a:lnSpc>
                          <a:spcPct val="115000"/>
                        </a:lnSpc>
                        <a:spcAft>
                          <a:spcPts val="0"/>
                        </a:spcAft>
                      </a:pPr>
                      <a:r>
                        <a:rPr lang="ar-JO" sz="1800" dirty="0" smtClean="0">
                          <a:solidFill>
                            <a:schemeClr val="tx1"/>
                          </a:solidFill>
                          <a:effectLst/>
                          <a:latin typeface="Calibri" panose="020F0502020204030204" pitchFamily="34" charset="0"/>
                          <a:ea typeface="Calibri" panose="020F0502020204030204" pitchFamily="34" charset="0"/>
                          <a:cs typeface="+mj-cs"/>
                        </a:rPr>
                        <a:t>وجود </a:t>
                      </a:r>
                      <a:r>
                        <a:rPr lang="ar-JO" sz="1800" dirty="0">
                          <a:solidFill>
                            <a:schemeClr val="tx1"/>
                          </a:solidFill>
                          <a:effectLst/>
                          <a:latin typeface="Calibri" panose="020F0502020204030204" pitchFamily="34" charset="0"/>
                          <a:ea typeface="Calibri" panose="020F0502020204030204" pitchFamily="34" charset="0"/>
                          <a:cs typeface="+mj-cs"/>
                        </a:rPr>
                        <a:t>سياسة مقرّة حول دعم الريادة وتطويرها في الجامعة.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42684">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 قيمة </a:t>
                      </a:r>
                      <a:r>
                        <a:rPr lang="ar-JO" sz="1800" dirty="0">
                          <a:solidFill>
                            <a:schemeClr val="tx1"/>
                          </a:solidFill>
                          <a:effectLst/>
                          <a:latin typeface="Calibri" panose="020F0502020204030204" pitchFamily="34" charset="0"/>
                          <a:ea typeface="Calibri" panose="020F0502020204030204" pitchFamily="34" charset="0"/>
                          <a:cs typeface="+mj-cs"/>
                        </a:rPr>
                        <a:t>المخصص من </a:t>
                      </a:r>
                      <a:r>
                        <a:rPr lang="ar-SA" sz="1800" dirty="0">
                          <a:solidFill>
                            <a:schemeClr val="tx1"/>
                          </a:solidFill>
                          <a:effectLst/>
                          <a:latin typeface="Calibri" panose="020F0502020204030204" pitchFamily="34" charset="0"/>
                          <a:ea typeface="Calibri" panose="020F0502020204030204" pitchFamily="34" charset="0"/>
                          <a:cs typeface="+mj-cs"/>
                        </a:rPr>
                        <a:t>موازنة الجامعة </a:t>
                      </a:r>
                      <a:r>
                        <a:rPr lang="ar-SA" sz="1800" dirty="0" smtClean="0">
                          <a:solidFill>
                            <a:schemeClr val="tx1"/>
                          </a:solidFill>
                          <a:effectLst/>
                          <a:latin typeface="Calibri" panose="020F0502020204030204" pitchFamily="34" charset="0"/>
                          <a:ea typeface="Calibri" panose="020F0502020204030204" pitchFamily="34" charset="0"/>
                          <a:cs typeface="+mj-cs"/>
                        </a:rPr>
                        <a:t>السنوية </a:t>
                      </a:r>
                      <a:r>
                        <a:rPr lang="ar-SA" sz="1800" dirty="0">
                          <a:solidFill>
                            <a:schemeClr val="tx1"/>
                          </a:solidFill>
                          <a:effectLst/>
                          <a:latin typeface="Calibri" panose="020F0502020204030204" pitchFamily="34" charset="0"/>
                          <a:ea typeface="Calibri" panose="020F0502020204030204" pitchFamily="34" charset="0"/>
                          <a:cs typeface="+mj-cs"/>
                        </a:rPr>
                        <a:t>لدعم وتطوير الانشطة الريادية.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 نسبة </a:t>
                      </a:r>
                      <a:r>
                        <a:rPr lang="ar-JO" sz="1800" dirty="0">
                          <a:solidFill>
                            <a:schemeClr val="tx1"/>
                          </a:solidFill>
                          <a:effectLst/>
                          <a:latin typeface="Calibri" panose="020F0502020204030204" pitchFamily="34" charset="0"/>
                          <a:ea typeface="Calibri" panose="020F0502020204030204" pitchFamily="34" charset="0"/>
                          <a:cs typeface="+mj-cs"/>
                        </a:rPr>
                        <a:t>الصرف من المخصص.</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600" dirty="0" smtClean="0">
                          <a:solidFill>
                            <a:schemeClr val="tx1"/>
                          </a:solidFill>
                          <a:effectLst/>
                          <a:latin typeface="Calibri" panose="020F0502020204030204" pitchFamily="34" charset="0"/>
                          <a:ea typeface="Calibri" panose="020F0502020204030204" pitchFamily="34" charset="0"/>
                          <a:cs typeface="+mj-cs"/>
                        </a:rPr>
                        <a:t> قيمة</a:t>
                      </a:r>
                      <a:r>
                        <a:rPr lang="ar-JO" sz="1600" dirty="0">
                          <a:solidFill>
                            <a:schemeClr val="tx1"/>
                          </a:solidFill>
                          <a:effectLst/>
                          <a:latin typeface="Calibri" panose="020F0502020204030204" pitchFamily="34" charset="0"/>
                          <a:ea typeface="Calibri" panose="020F0502020204030204" pitchFamily="34" charset="0"/>
                          <a:cs typeface="+mj-cs"/>
                        </a:rPr>
                        <a:t>/ نسبة التمويل من مصادر خارجية محلية (حكومية).</a:t>
                      </a:r>
                      <a:endParaRPr lang="en-US" sz="14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0666">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600" dirty="0" smtClean="0">
                          <a:solidFill>
                            <a:schemeClr val="tx1"/>
                          </a:solidFill>
                          <a:effectLst/>
                          <a:latin typeface="Calibri" panose="020F0502020204030204" pitchFamily="34" charset="0"/>
                          <a:ea typeface="Calibri" panose="020F0502020204030204" pitchFamily="34" charset="0"/>
                          <a:cs typeface="+mj-cs"/>
                        </a:rPr>
                        <a:t>قيمة</a:t>
                      </a:r>
                      <a:r>
                        <a:rPr lang="ar-JO" sz="1600" dirty="0">
                          <a:solidFill>
                            <a:schemeClr val="tx1"/>
                          </a:solidFill>
                          <a:effectLst/>
                          <a:latin typeface="Calibri" panose="020F0502020204030204" pitchFamily="34" charset="0"/>
                          <a:ea typeface="Calibri" panose="020F0502020204030204" pitchFamily="34" charset="0"/>
                          <a:cs typeface="+mj-cs"/>
                        </a:rPr>
                        <a:t>/ نسبة التمويل من مصادر خارجية محلية (قطاعات خاصة).</a:t>
                      </a:r>
                      <a:endParaRPr lang="en-US" sz="14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00142">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JO" sz="1800" b="0" dirty="0" smtClean="0">
                          <a:solidFill>
                            <a:schemeClr val="tx1"/>
                          </a:solidFill>
                          <a:effectLst/>
                          <a:latin typeface="Arial" panose="020B0604020202020204" pitchFamily="34" charset="0"/>
                          <a:ea typeface="Calibri" panose="020F0502020204030204" pitchFamily="34" charset="0"/>
                          <a:cs typeface="+mj-cs"/>
                        </a:rPr>
                        <a:t> </a:t>
                      </a:r>
                      <a:r>
                        <a:rPr lang="ar-JO" sz="1800" b="0" dirty="0" smtClean="0">
                          <a:solidFill>
                            <a:schemeClr val="tx1"/>
                          </a:solidFill>
                          <a:effectLst/>
                          <a:latin typeface="Calibri" panose="020F0502020204030204" pitchFamily="34" charset="0"/>
                          <a:ea typeface="Calibri" panose="020F0502020204030204" pitchFamily="34" charset="0"/>
                          <a:cs typeface="+mj-cs"/>
                        </a:rPr>
                        <a:t>قيمة</a:t>
                      </a:r>
                      <a:r>
                        <a:rPr lang="ar-JO" sz="1800" b="0" dirty="0">
                          <a:solidFill>
                            <a:schemeClr val="tx1"/>
                          </a:solidFill>
                          <a:effectLst/>
                          <a:latin typeface="Calibri" panose="020F0502020204030204" pitchFamily="34" charset="0"/>
                          <a:ea typeface="Calibri" panose="020F0502020204030204" pitchFamily="34" charset="0"/>
                          <a:cs typeface="+mj-cs"/>
                        </a:rPr>
                        <a:t>/ نسبة التمويل من مصادر خارجية دولية</a:t>
                      </a:r>
                      <a:r>
                        <a:rPr lang="ar-JO" sz="1800" b="0" dirty="0" smtClean="0">
                          <a:solidFill>
                            <a:schemeClr val="tx1"/>
                          </a:solidFill>
                          <a:effectLst/>
                          <a:latin typeface="Calibri" panose="020F0502020204030204" pitchFamily="34" charset="0"/>
                          <a:ea typeface="Calibri" panose="020F0502020204030204" pitchFamily="34" charset="0"/>
                          <a:cs typeface="+mj-cs"/>
                        </a:rPr>
                        <a:t>.</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8239227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1333935634"/>
              </p:ext>
            </p:extLst>
          </p:nvPr>
        </p:nvGraphicFramePr>
        <p:xfrm>
          <a:off x="1002891" y="324462"/>
          <a:ext cx="9719186" cy="5974324"/>
        </p:xfrm>
        <a:graphic>
          <a:graphicData uri="http://schemas.openxmlformats.org/drawingml/2006/table">
            <a:tbl>
              <a:tblPr rtl="1" firstRow="1" bandRow="1">
                <a:tableStyleId>{5940675A-B579-460E-94D1-54222C63F5DA}</a:tableStyleId>
              </a:tblPr>
              <a:tblGrid>
                <a:gridCol w="4280464"/>
                <a:gridCol w="5438722"/>
              </a:tblGrid>
              <a:tr h="430281">
                <a:tc>
                  <a:txBody>
                    <a:bodyPr/>
                    <a:lstStyle/>
                    <a:p>
                      <a:pPr algn="ctr" rtl="0">
                        <a:lnSpc>
                          <a:spcPct val="107000"/>
                        </a:lnSpc>
                        <a:spcBef>
                          <a:spcPts val="200"/>
                        </a:spcBef>
                        <a:spcAft>
                          <a:spcPts val="0"/>
                        </a:spcAft>
                        <a:tabLst>
                          <a:tab pos="333375" algn="l"/>
                        </a:tabLst>
                      </a:pP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المجال الفرعي </a:t>
                      </a:r>
                      <a:endParaRPr lang="en-US" sz="2000" b="0" dirty="0" smtClean="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07000"/>
                        </a:lnSpc>
                        <a:spcBef>
                          <a:spcPts val="200"/>
                        </a:spcBef>
                        <a:spcAft>
                          <a:spcPts val="0"/>
                        </a:spcAft>
                      </a:pPr>
                      <a:r>
                        <a:rPr lang="en-US" sz="2000" b="0" dirty="0">
                          <a:solidFill>
                            <a:srgbClr val="C00000"/>
                          </a:solidFill>
                          <a:effectLst/>
                          <a:latin typeface="Arial" panose="020B0604020202020204" pitchFamily="34" charset="0"/>
                          <a:ea typeface="Times New Roman" panose="02020603050405020304" pitchFamily="18" charset="0"/>
                          <a:cs typeface="+mj-cs"/>
                        </a:rPr>
                        <a:t> </a:t>
                      </a: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المؤشرات</a:t>
                      </a:r>
                      <a:endParaRPr lang="en-US" sz="2000" b="0" dirty="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79204">
                <a:tc rowSpan="4">
                  <a:txBody>
                    <a:bodyPr/>
                    <a:lstStyle/>
                    <a:p>
                      <a:pPr algn="r" rtl="1">
                        <a:lnSpc>
                          <a:spcPct val="115000"/>
                        </a:lnSpc>
                        <a:spcAft>
                          <a:spcPts val="0"/>
                        </a:spcAft>
                      </a:pPr>
                      <a:r>
                        <a:rPr lang="en-US" sz="2000" b="0" dirty="0">
                          <a:solidFill>
                            <a:schemeClr val="tx1"/>
                          </a:solidFill>
                          <a:effectLst/>
                          <a:latin typeface="Arial" panose="020B0604020202020204" pitchFamily="34" charset="0"/>
                          <a:ea typeface="Calibri" panose="020F0502020204030204" pitchFamily="34" charset="0"/>
                          <a:cs typeface="+mj-cs"/>
                        </a:rPr>
                        <a:t> </a:t>
                      </a:r>
                      <a:endParaRPr lang="en-US" sz="2000" b="0" dirty="0">
                        <a:solidFill>
                          <a:schemeClr val="tx1"/>
                        </a:solidFill>
                        <a:effectLst/>
                        <a:latin typeface="Calibri" panose="020F0502020204030204" pitchFamily="34" charset="0"/>
                        <a:ea typeface="Calibri" panose="020F0502020204030204" pitchFamily="34" charset="0"/>
                        <a:cs typeface="+mj-cs"/>
                      </a:endParaRPr>
                    </a:p>
                    <a:p>
                      <a:pPr marL="457200" lvl="1" indent="0" algn="r" rtl="1">
                        <a:lnSpc>
                          <a:spcPct val="115000"/>
                        </a:lnSpc>
                        <a:spcAft>
                          <a:spcPts val="0"/>
                        </a:spcAft>
                        <a:buFont typeface="+mj-lt"/>
                        <a:buNone/>
                      </a:pPr>
                      <a:r>
                        <a:rPr lang="ar-JO" sz="2000" b="0" dirty="0" smtClean="0">
                          <a:solidFill>
                            <a:schemeClr val="tx1"/>
                          </a:solidFill>
                          <a:effectLst/>
                          <a:latin typeface="Calibri" panose="020F0502020204030204" pitchFamily="34" charset="0"/>
                          <a:ea typeface="Calibri" panose="020F0502020204030204" pitchFamily="34" charset="0"/>
                          <a:cs typeface="+mj-cs"/>
                        </a:rPr>
                        <a:t>3. وجود </a:t>
                      </a:r>
                      <a:r>
                        <a:rPr lang="ar-JO" sz="2000" b="0" dirty="0">
                          <a:solidFill>
                            <a:schemeClr val="tx1"/>
                          </a:solidFill>
                          <a:effectLst/>
                          <a:latin typeface="Calibri" panose="020F0502020204030204" pitchFamily="34" charset="0"/>
                          <a:ea typeface="Calibri" panose="020F0502020204030204" pitchFamily="34" charset="0"/>
                          <a:cs typeface="+mj-cs"/>
                        </a:rPr>
                        <a:t>آليات قائمة لكسر الحدود التقليدية وتعزيز علاقات داخلية جديدة بين أعضاء الهيئة التدريسية والطلبة.</a:t>
                      </a:r>
                      <a:endParaRPr lang="en-US" sz="2000" b="0" dirty="0">
                        <a:solidFill>
                          <a:schemeClr val="tx1"/>
                        </a:solidFill>
                        <a:effectLst/>
                        <a:latin typeface="Calibri" panose="020F0502020204030204" pitchFamily="34" charset="0"/>
                        <a:ea typeface="Calibri" panose="020F0502020204030204" pitchFamily="34" charset="0"/>
                        <a:cs typeface="+mj-cs"/>
                      </a:endParaRPr>
                    </a:p>
                    <a:p>
                      <a:pPr>
                        <a:lnSpc>
                          <a:spcPct val="115000"/>
                        </a:lnSpc>
                        <a:spcAft>
                          <a:spcPts val="0"/>
                        </a:spcAft>
                      </a:pPr>
                      <a:r>
                        <a:rPr lang="ar-JO" sz="2000" b="0" dirty="0">
                          <a:solidFill>
                            <a:schemeClr val="tx1"/>
                          </a:solidFill>
                          <a:effectLst/>
                          <a:latin typeface="Calibri" panose="020F0502020204030204" pitchFamily="34" charset="0"/>
                          <a:ea typeface="Calibri" panose="020F0502020204030204" pitchFamily="34" charset="0"/>
                          <a:cs typeface="+mj-cs"/>
                        </a:rPr>
                        <a:t> </a:t>
                      </a:r>
                      <a:endParaRPr lang="en-US" sz="20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JO" sz="1800" dirty="0">
                          <a:solidFill>
                            <a:schemeClr val="tx1"/>
                          </a:solidFill>
                          <a:effectLst/>
                          <a:latin typeface="Calibri" panose="020F0502020204030204" pitchFamily="34" charset="0"/>
                          <a:ea typeface="Calibri" panose="020F0502020204030204" pitchFamily="34" charset="0"/>
                          <a:cs typeface="+mj-cs"/>
                        </a:rPr>
                        <a:t> </a:t>
                      </a:r>
                      <a:endParaRPr lang="ar-SA" sz="1800" dirty="0" smtClean="0">
                        <a:solidFill>
                          <a:schemeClr val="tx1"/>
                        </a:solidFill>
                        <a:effectLst/>
                        <a:latin typeface="Calibri" panose="020F0502020204030204" pitchFamily="34" charset="0"/>
                        <a:ea typeface="Calibri" panose="020F0502020204030204" pitchFamily="34" charset="0"/>
                        <a:cs typeface="+mj-cs"/>
                      </a:endParaRPr>
                    </a:p>
                    <a:p>
                      <a:pPr algn="r" rtl="1">
                        <a:lnSpc>
                          <a:spcPct val="115000"/>
                        </a:lnSpc>
                        <a:spcAft>
                          <a:spcPts val="0"/>
                        </a:spcAft>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المشاريع المشتركة بين الأقسام من نفس الكلية.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79204">
                <a:tc vMerge="1">
                  <a:txBody>
                    <a:bodyPr/>
                    <a:lstStyle/>
                    <a:p>
                      <a:pPr rtl="1"/>
                      <a:endParaRPr lang="ar-SA"/>
                    </a:p>
                  </a:txBody>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المشاريع الريادية المشتركة بين الأقسام من نفس الكلية.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79204">
                <a:tc vMerge="1">
                  <a:txBody>
                    <a:bodyPr/>
                    <a:lstStyle/>
                    <a:p>
                      <a:pPr rtl="1"/>
                      <a:endParaRPr lang="ar-SA"/>
                    </a:p>
                  </a:txBody>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المشاريع البحثية المشتركة بين الأقسام.</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47070">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 عدد المشاريع </a:t>
                      </a:r>
                      <a:r>
                        <a:rPr lang="ar-JO" sz="1800" dirty="0">
                          <a:solidFill>
                            <a:schemeClr val="tx1"/>
                          </a:solidFill>
                          <a:effectLst/>
                          <a:latin typeface="Calibri" panose="020F0502020204030204" pitchFamily="34" charset="0"/>
                          <a:ea typeface="Calibri" panose="020F0502020204030204" pitchFamily="34" charset="0"/>
                          <a:cs typeface="+mj-cs"/>
                        </a:rPr>
                        <a:t>الريادية المشتركة بين الكليات</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79204">
                <a:tc rowSpan="5">
                  <a:txBody>
                    <a:bodyPr/>
                    <a:lstStyle/>
                    <a:p>
                      <a:pPr marL="228600" algn="r" rtl="1">
                        <a:lnSpc>
                          <a:spcPct val="115000"/>
                        </a:lnSpc>
                        <a:spcAft>
                          <a:spcPts val="0"/>
                        </a:spcAft>
                      </a:pPr>
                      <a:endParaRPr lang="en-US" sz="2000" b="0" dirty="0" smtClean="0">
                        <a:solidFill>
                          <a:schemeClr val="tx1"/>
                        </a:solidFill>
                        <a:effectLst/>
                        <a:latin typeface="Arial" panose="020B0604020202020204" pitchFamily="34" charset="0"/>
                        <a:ea typeface="Calibri" panose="020F0502020204030204" pitchFamily="34" charset="0"/>
                        <a:cs typeface="+mj-cs"/>
                      </a:endParaRPr>
                    </a:p>
                    <a:p>
                      <a:pPr marL="228600" algn="r" rtl="1">
                        <a:lnSpc>
                          <a:spcPct val="115000"/>
                        </a:lnSpc>
                        <a:spcAft>
                          <a:spcPts val="0"/>
                        </a:spcAft>
                      </a:pPr>
                      <a:r>
                        <a:rPr lang="ar-SA" sz="2000" b="0" dirty="0" smtClean="0">
                          <a:solidFill>
                            <a:schemeClr val="tx1"/>
                          </a:solidFill>
                          <a:effectLst/>
                          <a:latin typeface="Calibri" panose="020F0502020204030204" pitchFamily="34" charset="0"/>
                          <a:ea typeface="Calibri" panose="020F0502020204030204" pitchFamily="34" charset="0"/>
                          <a:cs typeface="+mj-cs"/>
                        </a:rPr>
                        <a:t> </a:t>
                      </a:r>
                      <a:r>
                        <a:rPr lang="ar-JO" sz="2000" b="0" dirty="0" smtClean="0">
                          <a:solidFill>
                            <a:schemeClr val="tx1"/>
                          </a:solidFill>
                          <a:effectLst/>
                          <a:latin typeface="Calibri" panose="020F0502020204030204" pitchFamily="34" charset="0"/>
                          <a:ea typeface="Calibri" panose="020F0502020204030204" pitchFamily="34" charset="0"/>
                          <a:cs typeface="+mj-cs"/>
                        </a:rPr>
                        <a:t>4. </a:t>
                      </a:r>
                      <a:r>
                        <a:rPr lang="ar-SA" sz="2000" b="0" dirty="0" smtClean="0">
                          <a:solidFill>
                            <a:schemeClr val="tx1"/>
                          </a:solidFill>
                          <a:effectLst/>
                          <a:latin typeface="Calibri" panose="020F0502020204030204" pitchFamily="34" charset="0"/>
                          <a:ea typeface="Calibri" panose="020F0502020204030204" pitchFamily="34" charset="0"/>
                          <a:cs typeface="+mj-cs"/>
                        </a:rPr>
                        <a:t>الجامعة </a:t>
                      </a:r>
                      <a:r>
                        <a:rPr lang="ar-SA" sz="2000" b="0" dirty="0">
                          <a:solidFill>
                            <a:schemeClr val="tx1"/>
                          </a:solidFill>
                          <a:effectLst/>
                          <a:latin typeface="Calibri" panose="020F0502020204030204" pitchFamily="34" charset="0"/>
                          <a:ea typeface="Calibri" panose="020F0502020204030204" pitchFamily="34" charset="0"/>
                          <a:cs typeface="+mj-cs"/>
                        </a:rPr>
                        <a:t>منفتحة على اشراك وتوظيف الأشخاص ذوي المهارات والسلوكيات والخبرات الريادية.</a:t>
                      </a:r>
                      <a:endParaRPr lang="en-US" sz="2000" b="0" dirty="0">
                        <a:solidFill>
                          <a:schemeClr val="tx1"/>
                        </a:solidFill>
                        <a:effectLst/>
                        <a:latin typeface="Calibri" panose="020F0502020204030204" pitchFamily="34" charset="0"/>
                        <a:ea typeface="Calibri" panose="020F0502020204030204" pitchFamily="34" charset="0"/>
                        <a:cs typeface="+mj-cs"/>
                      </a:endParaRPr>
                    </a:p>
                    <a:p>
                      <a:pPr>
                        <a:lnSpc>
                          <a:spcPct val="115000"/>
                        </a:lnSpc>
                        <a:spcAft>
                          <a:spcPts val="0"/>
                        </a:spcAft>
                      </a:pPr>
                      <a:r>
                        <a:rPr lang="en-US" sz="2000" b="0" dirty="0">
                          <a:solidFill>
                            <a:schemeClr val="tx1"/>
                          </a:solidFill>
                          <a:effectLst/>
                          <a:latin typeface="Arial" panose="020B0604020202020204" pitchFamily="34" charset="0"/>
                          <a:ea typeface="Calibri" panose="020F0502020204030204" pitchFamily="34" charset="0"/>
                          <a:cs typeface="+mj-cs"/>
                        </a:rPr>
                        <a:t> </a:t>
                      </a:r>
                      <a:endParaRPr lang="en-US" sz="20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5000"/>
                        </a:lnSpc>
                        <a:spcAft>
                          <a:spcPts val="0"/>
                        </a:spcAft>
                      </a:pPr>
                      <a:r>
                        <a:rPr lang="ar-SA" sz="1800" dirty="0" smtClean="0">
                          <a:solidFill>
                            <a:schemeClr val="tx1"/>
                          </a:solidFill>
                          <a:effectLst/>
                          <a:latin typeface="Arial" panose="020B0604020202020204" pitchFamily="34" charset="0"/>
                          <a:ea typeface="Calibri" panose="020F0502020204030204" pitchFamily="34" charset="0"/>
                          <a:cs typeface="+mj-cs"/>
                        </a:rPr>
                        <a:t>ع</a:t>
                      </a:r>
                      <a:r>
                        <a:rPr lang="ar-SA" sz="1800" dirty="0" smtClean="0">
                          <a:solidFill>
                            <a:schemeClr val="tx1"/>
                          </a:solidFill>
                          <a:effectLst/>
                          <a:latin typeface="Calibri" panose="020F0502020204030204" pitchFamily="34" charset="0"/>
                          <a:ea typeface="Calibri" panose="020F0502020204030204" pitchFamily="34" charset="0"/>
                          <a:cs typeface="+mj-cs"/>
                        </a:rPr>
                        <a:t>دد</a:t>
                      </a:r>
                      <a:r>
                        <a:rPr lang="ar-JO" sz="1800" dirty="0" smtClean="0">
                          <a:solidFill>
                            <a:schemeClr val="tx1"/>
                          </a:solidFill>
                          <a:effectLst/>
                          <a:latin typeface="Calibri" panose="020F0502020204030204" pitchFamily="34" charset="0"/>
                          <a:ea typeface="Calibri" panose="020F0502020204030204" pitchFamily="34" charset="0"/>
                          <a:cs typeface="+mj-cs"/>
                        </a:rPr>
                        <a:t> </a:t>
                      </a:r>
                      <a:r>
                        <a:rPr lang="ar-JO" sz="1800" dirty="0">
                          <a:solidFill>
                            <a:schemeClr val="tx1"/>
                          </a:solidFill>
                          <a:effectLst/>
                          <a:latin typeface="Calibri" panose="020F0502020204030204" pitchFamily="34" charset="0"/>
                          <a:ea typeface="Calibri" panose="020F0502020204030204" pitchFamily="34" charset="0"/>
                          <a:cs typeface="+mj-cs"/>
                        </a:rPr>
                        <a:t>الضيوف المتحدثين من خارج الجامعة في مجال الريادة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25750">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الضيوف المتحدثين من خريجي الجامعة في مجال الريادة.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79437">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المدرسين الذين تم التعاقد معهم في مجال الريادة.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30562">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أعضاء الهيئة التدريسية في مجال الريادة.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84026">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 عدد </a:t>
                      </a:r>
                      <a:r>
                        <a:rPr lang="ar-JO" sz="1800" dirty="0">
                          <a:solidFill>
                            <a:schemeClr val="tx1"/>
                          </a:solidFill>
                          <a:effectLst/>
                          <a:latin typeface="Calibri" panose="020F0502020204030204" pitchFamily="34" charset="0"/>
                          <a:ea typeface="Calibri" panose="020F0502020204030204" pitchFamily="34" charset="0"/>
                          <a:cs typeface="+mj-cs"/>
                        </a:rPr>
                        <a:t>أعضاء الهيئة التدريسية الذين يوظفون الريادة في تدريس مساقاتهم.</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563132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p:cNvPicPr/>
          <p:nvPr/>
        </p:nvPicPr>
        <p:blipFill>
          <a:blip r:embed="rId2" cstate="print">
            <a:clrChange>
              <a:clrFrom>
                <a:srgbClr val="FFFEFF"/>
              </a:clrFrom>
              <a:clrTo>
                <a:srgbClr val="FFFEFF">
                  <a:alpha val="0"/>
                </a:srgbClr>
              </a:clrTo>
            </a:clrChange>
            <a:extLst>
              <a:ext uri="{28A0092B-C50C-407E-A947-70E740481C1C}">
                <a14:useLocalDpi xmlns:a14="http://schemas.microsoft.com/office/drawing/2010/main" val="0"/>
              </a:ext>
            </a:extLst>
          </a:blip>
          <a:stretch>
            <a:fillRect/>
          </a:stretch>
        </p:blipFill>
        <p:spPr>
          <a:xfrm>
            <a:off x="5296794" y="734097"/>
            <a:ext cx="1930155" cy="1765300"/>
          </a:xfrm>
          <a:prstGeom prst="rect">
            <a:avLst/>
          </a:prstGeom>
          <a:extLst>
            <a:ext uri="{FAA26D3D-D897-4be2-8F04-BA451C77F1D7}">
              <ma14:placeholderFlag xmlns:pic="http://schemas.openxmlformats.org/drawingml/2006/picture" xmlns:ve="http://schemas.openxmlformats.org/markup-compatibility/2006"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xmlns:lc="http://schemas.openxmlformats.org/drawingml/2006/lockedCanvas"/>
            </a:ext>
          </a:extLst>
        </p:spPr>
      </p:pic>
      <p:sp>
        <p:nvSpPr>
          <p:cNvPr id="5" name="مستطيل 4"/>
          <p:cNvSpPr/>
          <p:nvPr/>
        </p:nvSpPr>
        <p:spPr>
          <a:xfrm>
            <a:off x="3264440" y="344504"/>
            <a:ext cx="6096000" cy="3785652"/>
          </a:xfrm>
          <a:prstGeom prst="rect">
            <a:avLst/>
          </a:prstGeom>
        </p:spPr>
        <p:txBody>
          <a:bodyPr>
            <a:spAutoFit/>
          </a:bodyPr>
          <a:lstStyle/>
          <a:p>
            <a:pPr algn="ctr">
              <a:buNone/>
            </a:pPr>
            <a:r>
              <a:rPr lang="en-US" sz="2000" b="1" dirty="0" smtClean="0"/>
              <a:t>An-</a:t>
            </a:r>
            <a:r>
              <a:rPr lang="en-US" sz="2000" b="1" dirty="0" err="1" smtClean="0"/>
              <a:t>Najah</a:t>
            </a:r>
            <a:r>
              <a:rPr lang="en-US" sz="2000" b="1" dirty="0" smtClean="0"/>
              <a:t> National University</a:t>
            </a:r>
            <a:endParaRPr lang="en-US" sz="2000" dirty="0" smtClean="0"/>
          </a:p>
          <a:p>
            <a:pPr algn="ctr">
              <a:buNone/>
            </a:pPr>
            <a:endParaRPr lang="en-US" sz="2000" b="1" dirty="0" smtClean="0"/>
          </a:p>
          <a:p>
            <a:pPr algn="ctr">
              <a:buNone/>
            </a:pPr>
            <a:endParaRPr lang="ar-SA" sz="2000" b="1" dirty="0" smtClean="0"/>
          </a:p>
          <a:p>
            <a:pPr algn="ctr">
              <a:buNone/>
            </a:pPr>
            <a:endParaRPr lang="ar-SA" sz="2000" b="1" dirty="0"/>
          </a:p>
          <a:p>
            <a:pPr algn="ctr">
              <a:buNone/>
            </a:pPr>
            <a:endParaRPr lang="ar-SA" sz="2000" b="1" dirty="0" smtClean="0"/>
          </a:p>
          <a:p>
            <a:pPr algn="ctr">
              <a:buNone/>
            </a:pPr>
            <a:endParaRPr lang="ar-SA" sz="2000" b="1" dirty="0" smtClean="0"/>
          </a:p>
          <a:p>
            <a:pPr algn="ctr">
              <a:buNone/>
            </a:pPr>
            <a:endParaRPr lang="en-US" sz="2000" b="1" dirty="0"/>
          </a:p>
          <a:p>
            <a:pPr algn="ctr">
              <a:buNone/>
            </a:pPr>
            <a:r>
              <a:rPr lang="en-US" sz="2000" b="1" dirty="0" smtClean="0"/>
              <a:t>Graduation project 2</a:t>
            </a:r>
          </a:p>
          <a:p>
            <a:pPr algn="ctr">
              <a:buNone/>
            </a:pPr>
            <a:endParaRPr lang="en-US" sz="2000" b="1" dirty="0"/>
          </a:p>
          <a:p>
            <a:pPr algn="ctr"/>
            <a:r>
              <a:rPr lang="en-US" sz="2000" b="1" u="sng" dirty="0"/>
              <a:t>Developing Entrepreneurship </a:t>
            </a:r>
            <a:r>
              <a:rPr lang="en-US" sz="2000" b="1" u="sng" dirty="0" smtClean="0"/>
              <a:t>indices for universities</a:t>
            </a:r>
            <a:endParaRPr lang="en-US" sz="2000" dirty="0"/>
          </a:p>
          <a:p>
            <a:pPr algn="ctr">
              <a:buNone/>
            </a:pPr>
            <a:endParaRPr lang="en-US" sz="2000" dirty="0"/>
          </a:p>
        </p:txBody>
      </p:sp>
      <p:sp>
        <p:nvSpPr>
          <p:cNvPr id="2" name="Rectangle 1"/>
          <p:cNvSpPr/>
          <p:nvPr/>
        </p:nvSpPr>
        <p:spPr>
          <a:xfrm>
            <a:off x="3023192" y="4130156"/>
            <a:ext cx="6096000" cy="2369880"/>
          </a:xfrm>
          <a:prstGeom prst="rect">
            <a:avLst/>
          </a:prstGeom>
        </p:spPr>
        <p:txBody>
          <a:bodyPr>
            <a:spAutoFit/>
          </a:bodyPr>
          <a:lstStyle/>
          <a:p>
            <a:pPr algn="ctr"/>
            <a:r>
              <a:rPr lang="en-US" sz="2400" b="1" u="sng" dirty="0">
                <a:solidFill>
                  <a:schemeClr val="tx2"/>
                </a:solidFill>
              </a:rPr>
              <a:t>Prepared by:</a:t>
            </a:r>
            <a:endParaRPr lang="en-US" sz="2400" b="1" dirty="0">
              <a:solidFill>
                <a:schemeClr val="tx2"/>
              </a:solidFill>
            </a:endParaRPr>
          </a:p>
          <a:p>
            <a:pPr algn="ctr"/>
            <a:r>
              <a:rPr lang="en-US" sz="2000" dirty="0" smtClean="0"/>
              <a:t>Amna </a:t>
            </a:r>
            <a:r>
              <a:rPr lang="en-US" sz="2000" dirty="0"/>
              <a:t>Sabbah</a:t>
            </a:r>
          </a:p>
          <a:p>
            <a:pPr algn="ctr"/>
            <a:r>
              <a:rPr lang="en-US" sz="2000" dirty="0"/>
              <a:t>Hadeel Mousa</a:t>
            </a:r>
          </a:p>
          <a:p>
            <a:pPr algn="ctr"/>
            <a:r>
              <a:rPr lang="en-US" sz="2000" dirty="0" smtClean="0"/>
              <a:t>Fatima Berawi</a:t>
            </a:r>
          </a:p>
          <a:p>
            <a:pPr algn="ctr"/>
            <a:endParaRPr lang="ar-SA" sz="2000" dirty="0"/>
          </a:p>
          <a:p>
            <a:pPr algn="ctr"/>
            <a:r>
              <a:rPr lang="en-US" sz="2400" b="1" u="sng" dirty="0">
                <a:solidFill>
                  <a:schemeClr val="tx2"/>
                </a:solidFill>
              </a:rPr>
              <a:t>Supervised by</a:t>
            </a:r>
            <a:r>
              <a:rPr lang="en-US" sz="2400" b="1" u="sng" dirty="0" smtClean="0">
                <a:solidFill>
                  <a:schemeClr val="tx2"/>
                </a:solidFill>
              </a:rPr>
              <a:t>:</a:t>
            </a:r>
          </a:p>
          <a:p>
            <a:pPr algn="ctr"/>
            <a:r>
              <a:rPr lang="en-US" sz="2000" u="sng" dirty="0" smtClean="0"/>
              <a:t>Dr.suliman </a:t>
            </a:r>
            <a:r>
              <a:rPr lang="en-US" sz="2000" u="sng" dirty="0"/>
              <a:t>D</a:t>
            </a:r>
            <a:r>
              <a:rPr lang="en-US" sz="2000" u="sng" dirty="0" smtClean="0"/>
              <a:t>aifi</a:t>
            </a:r>
            <a:endParaRPr lang="en-US" sz="2000" dirty="0"/>
          </a:p>
        </p:txBody>
      </p:sp>
    </p:spTree>
    <p:extLst>
      <p:ext uri="{BB962C8B-B14F-4D97-AF65-F5344CB8AC3E}">
        <p14:creationId xmlns:p14="http://schemas.microsoft.com/office/powerpoint/2010/main" val="15887145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366593151"/>
              </p:ext>
            </p:extLst>
          </p:nvPr>
        </p:nvGraphicFramePr>
        <p:xfrm>
          <a:off x="435428" y="322126"/>
          <a:ext cx="11176000" cy="6188612"/>
        </p:xfrm>
        <a:graphic>
          <a:graphicData uri="http://schemas.openxmlformats.org/drawingml/2006/table">
            <a:tbl>
              <a:tblPr rtl="1" firstRow="1" bandRow="1">
                <a:tableStyleId>{5940675A-B579-460E-94D1-54222C63F5DA}</a:tableStyleId>
              </a:tblPr>
              <a:tblGrid>
                <a:gridCol w="5224841"/>
                <a:gridCol w="5951159"/>
              </a:tblGrid>
              <a:tr h="557654">
                <a:tc>
                  <a:txBody>
                    <a:bodyPr/>
                    <a:lstStyle/>
                    <a:p>
                      <a:pPr algn="ctr" rtl="0">
                        <a:lnSpc>
                          <a:spcPct val="107000"/>
                        </a:lnSpc>
                        <a:spcBef>
                          <a:spcPts val="200"/>
                        </a:spcBef>
                        <a:spcAft>
                          <a:spcPts val="0"/>
                        </a:spcAft>
                        <a:tabLst>
                          <a:tab pos="333375" algn="l"/>
                        </a:tabLst>
                      </a:pP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المجال الفرعي </a:t>
                      </a:r>
                      <a:endParaRPr lang="en-US" sz="2000" b="0" dirty="0" smtClean="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07000"/>
                        </a:lnSpc>
                        <a:spcBef>
                          <a:spcPts val="200"/>
                        </a:spcBef>
                        <a:spcAft>
                          <a:spcPts val="0"/>
                        </a:spcAft>
                      </a:pPr>
                      <a:r>
                        <a:rPr lang="en-US" sz="2000" b="0" dirty="0">
                          <a:solidFill>
                            <a:srgbClr val="C00000"/>
                          </a:solidFill>
                          <a:effectLst/>
                          <a:latin typeface="Arial" panose="020B0604020202020204" pitchFamily="34" charset="0"/>
                          <a:ea typeface="Times New Roman" panose="02020603050405020304" pitchFamily="18" charset="0"/>
                          <a:cs typeface="+mj-cs"/>
                        </a:rPr>
                        <a:t> </a:t>
                      </a:r>
                      <a:r>
                        <a:rPr lang="ar-JO" sz="2000" b="0" dirty="0" smtClean="0">
                          <a:solidFill>
                            <a:srgbClr val="C00000"/>
                          </a:solidFill>
                          <a:effectLst/>
                          <a:latin typeface="Calibri" panose="020F0502020204030204" pitchFamily="34" charset="0"/>
                          <a:ea typeface="Times New Roman" panose="02020603050405020304" pitchFamily="18" charset="0"/>
                          <a:cs typeface="+mj-cs"/>
                        </a:rPr>
                        <a:t>المؤشرات</a:t>
                      </a:r>
                      <a:endParaRPr lang="en-US" sz="2000" b="0" dirty="0">
                        <a:solidFill>
                          <a:srgbClr val="C00000"/>
                        </a:solidFill>
                        <a:effectLst/>
                        <a:latin typeface="Calibri" panose="020F0502020204030204" pitchFamily="34" charset="0"/>
                        <a:ea typeface="Times New Roman" panose="02020603050405020304" pitchFamily="18"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11529">
                <a:tc rowSpan="5">
                  <a:txBody>
                    <a:bodyPr/>
                    <a:lstStyle/>
                    <a:p>
                      <a:pPr algn="r" rtl="1">
                        <a:lnSpc>
                          <a:spcPct val="115000"/>
                        </a:lnSpc>
                        <a:spcAft>
                          <a:spcPts val="0"/>
                        </a:spcAft>
                      </a:pPr>
                      <a:r>
                        <a:rPr lang="en-US" sz="2000" b="0" dirty="0">
                          <a:solidFill>
                            <a:schemeClr val="tx1"/>
                          </a:solidFill>
                          <a:effectLst/>
                          <a:latin typeface="Arial" panose="020B0604020202020204" pitchFamily="34" charset="0"/>
                          <a:ea typeface="Calibri" panose="020F0502020204030204" pitchFamily="34" charset="0"/>
                          <a:cs typeface="+mj-cs"/>
                        </a:rPr>
                        <a:t> </a:t>
                      </a:r>
                      <a:endParaRPr lang="en-US" sz="2000" b="0" dirty="0" smtClean="0">
                        <a:solidFill>
                          <a:schemeClr val="tx1"/>
                        </a:solidFill>
                        <a:effectLst/>
                        <a:latin typeface="Calibri" panose="020F0502020204030204" pitchFamily="34" charset="0"/>
                        <a:ea typeface="Calibri" panose="020F0502020204030204" pitchFamily="34" charset="0"/>
                        <a:cs typeface="+mj-cs"/>
                      </a:endParaRPr>
                    </a:p>
                    <a:p>
                      <a:pPr algn="r" rtl="1">
                        <a:lnSpc>
                          <a:spcPct val="115000"/>
                        </a:lnSpc>
                        <a:spcAft>
                          <a:spcPts val="0"/>
                        </a:spcAft>
                      </a:pPr>
                      <a:r>
                        <a:rPr lang="ar-JO" sz="2000" b="0" baseline="0" dirty="0" smtClean="0">
                          <a:solidFill>
                            <a:schemeClr val="tx1"/>
                          </a:solidFill>
                          <a:effectLst/>
                          <a:latin typeface="Calibri" panose="020F0502020204030204" pitchFamily="34" charset="0"/>
                          <a:ea typeface="Calibri" panose="020F0502020204030204" pitchFamily="34" charset="0"/>
                          <a:cs typeface="+mj-cs"/>
                        </a:rPr>
                        <a:t>5. </a:t>
                      </a:r>
                      <a:r>
                        <a:rPr lang="ar-SA" sz="2000" b="0" dirty="0" smtClean="0">
                          <a:solidFill>
                            <a:schemeClr val="tx1"/>
                          </a:solidFill>
                          <a:effectLst/>
                          <a:latin typeface="Calibri" panose="020F0502020204030204" pitchFamily="34" charset="0"/>
                          <a:ea typeface="Calibri" panose="020F0502020204030204" pitchFamily="34" charset="0"/>
                          <a:cs typeface="+mj-cs"/>
                        </a:rPr>
                        <a:t>تستثمر </a:t>
                      </a:r>
                      <a:r>
                        <a:rPr lang="ar-SA" sz="2000" b="0" dirty="0">
                          <a:solidFill>
                            <a:schemeClr val="tx1"/>
                          </a:solidFill>
                          <a:effectLst/>
                          <a:latin typeface="Calibri" panose="020F0502020204030204" pitchFamily="34" charset="0"/>
                          <a:ea typeface="Calibri" panose="020F0502020204030204" pitchFamily="34" charset="0"/>
                          <a:cs typeface="+mj-cs"/>
                        </a:rPr>
                        <a:t>الجامعة في تنمية مهارات العاملين لدعم أجندتها لريادة الأعمال</a:t>
                      </a:r>
                      <a:r>
                        <a:rPr lang="ar-JO" sz="2000" b="0" dirty="0">
                          <a:solidFill>
                            <a:schemeClr val="tx1"/>
                          </a:solidFill>
                          <a:effectLst/>
                          <a:latin typeface="Calibri" panose="020F0502020204030204" pitchFamily="34" charset="0"/>
                          <a:ea typeface="Calibri" panose="020F0502020204030204" pitchFamily="34" charset="0"/>
                          <a:cs typeface="+mj-cs"/>
                        </a:rPr>
                        <a:t>.</a:t>
                      </a:r>
                      <a:endParaRPr lang="en-US" sz="20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JO" sz="1600" dirty="0" smtClean="0">
                          <a:solidFill>
                            <a:schemeClr val="tx1"/>
                          </a:solidFill>
                          <a:effectLst/>
                          <a:latin typeface="Calibri" panose="020F0502020204030204" pitchFamily="34" charset="0"/>
                          <a:ea typeface="Calibri" panose="020F0502020204030204" pitchFamily="34" charset="0"/>
                          <a:cs typeface="+mj-cs"/>
                        </a:rPr>
                        <a:t>عدد </a:t>
                      </a:r>
                      <a:r>
                        <a:rPr lang="ar-JO" sz="1600" dirty="0">
                          <a:solidFill>
                            <a:schemeClr val="tx1"/>
                          </a:solidFill>
                          <a:effectLst/>
                          <a:latin typeface="Calibri" panose="020F0502020204030204" pitchFamily="34" charset="0"/>
                          <a:ea typeface="Calibri" panose="020F0502020204030204" pitchFamily="34" charset="0"/>
                          <a:cs typeface="+mj-cs"/>
                        </a:rPr>
                        <a:t>برامج التبادل العلمي والزيارات العلمية في مجال الريادة.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42028">
                <a:tc vMerge="1">
                  <a:txBody>
                    <a:bodyPr/>
                    <a:lstStyle/>
                    <a:p>
                      <a:pPr rtl="1"/>
                      <a:endParaRPr lang="ar-SA"/>
                    </a:p>
                  </a:txBody>
                  <a:tcPr/>
                </a:tc>
                <a:tc>
                  <a:txBody>
                    <a:bodyPr/>
                    <a:lstStyle/>
                    <a:p>
                      <a:pPr marL="0" lvl="0" indent="0" algn="r" rtl="1">
                        <a:lnSpc>
                          <a:spcPct val="115000"/>
                        </a:lnSpc>
                        <a:spcAft>
                          <a:spcPts val="0"/>
                        </a:spcAft>
                        <a:buFont typeface="+mj-lt"/>
                        <a:buNone/>
                      </a:pPr>
                      <a:r>
                        <a:rPr lang="ar-JO" sz="1600" dirty="0" smtClean="0">
                          <a:solidFill>
                            <a:schemeClr val="tx1"/>
                          </a:solidFill>
                          <a:effectLst/>
                          <a:latin typeface="Calibri" panose="020F0502020204030204" pitchFamily="34" charset="0"/>
                          <a:ea typeface="Calibri" panose="020F0502020204030204" pitchFamily="34" charset="0"/>
                          <a:cs typeface="+mj-cs"/>
                        </a:rPr>
                        <a:t>عدد </a:t>
                      </a:r>
                      <a:r>
                        <a:rPr lang="ar-JO" sz="1600" dirty="0">
                          <a:solidFill>
                            <a:schemeClr val="tx1"/>
                          </a:solidFill>
                          <a:effectLst/>
                          <a:latin typeface="Calibri" panose="020F0502020204030204" pitchFamily="34" charset="0"/>
                          <a:ea typeface="Calibri" panose="020F0502020204030204" pitchFamily="34" charset="0"/>
                          <a:cs typeface="+mj-cs"/>
                        </a:rPr>
                        <a:t>الدورات التدريبة المنعقدة في مجال الابتكار والريادة.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42028">
                <a:tc vMerge="1">
                  <a:txBody>
                    <a:bodyPr/>
                    <a:lstStyle/>
                    <a:p>
                      <a:pPr rtl="1"/>
                      <a:endParaRPr lang="ar-SA"/>
                    </a:p>
                  </a:txBody>
                  <a:tcPr/>
                </a:tc>
                <a:tc>
                  <a:txBody>
                    <a:bodyPr/>
                    <a:lstStyle/>
                    <a:p>
                      <a:pPr marL="0" lvl="0" indent="0" algn="r" rtl="1">
                        <a:lnSpc>
                          <a:spcPct val="115000"/>
                        </a:lnSpc>
                        <a:spcAft>
                          <a:spcPts val="0"/>
                        </a:spcAft>
                        <a:buFont typeface="+mj-lt"/>
                        <a:buNone/>
                      </a:pPr>
                      <a:r>
                        <a:rPr lang="ar-JO" sz="1600" dirty="0" smtClean="0">
                          <a:solidFill>
                            <a:schemeClr val="tx1"/>
                          </a:solidFill>
                          <a:effectLst/>
                          <a:latin typeface="Calibri" panose="020F0502020204030204" pitchFamily="34" charset="0"/>
                          <a:ea typeface="Calibri" panose="020F0502020204030204" pitchFamily="34" charset="0"/>
                          <a:cs typeface="+mj-cs"/>
                        </a:rPr>
                        <a:t> عدد </a:t>
                      </a:r>
                      <a:r>
                        <a:rPr lang="ar-JO" sz="1600" dirty="0">
                          <a:solidFill>
                            <a:schemeClr val="tx1"/>
                          </a:solidFill>
                          <a:effectLst/>
                          <a:latin typeface="Calibri" panose="020F0502020204030204" pitchFamily="34" charset="0"/>
                          <a:ea typeface="Calibri" panose="020F0502020204030204" pitchFamily="34" charset="0"/>
                          <a:cs typeface="+mj-cs"/>
                        </a:rPr>
                        <a:t>المشاركين في الدورات التدريبية في مجال الريادة.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84056">
                <a:tc vMerge="1">
                  <a:txBody>
                    <a:bodyPr/>
                    <a:lstStyle/>
                    <a:p>
                      <a:pPr rtl="1"/>
                      <a:endParaRPr lang="ar-SA"/>
                    </a:p>
                  </a:txBody>
                  <a:tcPr/>
                </a:tc>
                <a:tc>
                  <a:txBody>
                    <a:bodyPr/>
                    <a:lstStyle/>
                    <a:p>
                      <a:pPr marL="0" lvl="0" indent="0" algn="r" rtl="1">
                        <a:lnSpc>
                          <a:spcPct val="115000"/>
                        </a:lnSpc>
                        <a:spcAft>
                          <a:spcPts val="0"/>
                        </a:spcAft>
                        <a:buFont typeface="+mj-lt"/>
                        <a:buNone/>
                      </a:pPr>
                      <a:r>
                        <a:rPr lang="ar-JO" sz="1600" dirty="0" smtClean="0">
                          <a:solidFill>
                            <a:schemeClr val="tx1"/>
                          </a:solidFill>
                          <a:effectLst/>
                          <a:latin typeface="Calibri" panose="020F0502020204030204" pitchFamily="34" charset="0"/>
                          <a:ea typeface="Calibri" panose="020F0502020204030204" pitchFamily="34" charset="0"/>
                          <a:cs typeface="+mj-cs"/>
                        </a:rPr>
                        <a:t> عدد </a:t>
                      </a:r>
                      <a:r>
                        <a:rPr lang="ar-JO" sz="1600" dirty="0">
                          <a:solidFill>
                            <a:schemeClr val="tx1"/>
                          </a:solidFill>
                          <a:effectLst/>
                          <a:latin typeface="Calibri" panose="020F0502020204030204" pitchFamily="34" charset="0"/>
                          <a:ea typeface="Calibri" panose="020F0502020204030204" pitchFamily="34" charset="0"/>
                          <a:cs typeface="+mj-cs"/>
                        </a:rPr>
                        <a:t>ورشات العمل في مجال الريادة والابتكار (داخلية / خارجية).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84056">
                <a:tc vMerge="1">
                  <a:txBody>
                    <a:bodyPr/>
                    <a:lstStyle/>
                    <a:p>
                      <a:pPr rtl="1"/>
                      <a:endParaRPr lang="ar-SA"/>
                    </a:p>
                  </a:txBody>
                  <a:tcPr/>
                </a:tc>
                <a:tc>
                  <a:txBody>
                    <a:bodyPr/>
                    <a:lstStyle/>
                    <a:p>
                      <a:pPr marL="0" lvl="0" indent="0" algn="r" rtl="1">
                        <a:lnSpc>
                          <a:spcPct val="115000"/>
                        </a:lnSpc>
                        <a:spcAft>
                          <a:spcPts val="0"/>
                        </a:spcAft>
                        <a:buFont typeface="+mj-lt"/>
                        <a:buNone/>
                      </a:pPr>
                      <a:r>
                        <a:rPr lang="ar-JO" sz="1600" dirty="0" smtClean="0">
                          <a:solidFill>
                            <a:schemeClr val="tx1"/>
                          </a:solidFill>
                          <a:effectLst/>
                          <a:latin typeface="Calibri" panose="020F0502020204030204" pitchFamily="34" charset="0"/>
                          <a:ea typeface="Calibri" panose="020F0502020204030204" pitchFamily="34" charset="0"/>
                          <a:cs typeface="+mj-cs"/>
                        </a:rPr>
                        <a:t> عدد </a:t>
                      </a:r>
                      <a:r>
                        <a:rPr lang="ar-JO" sz="1600" dirty="0">
                          <a:solidFill>
                            <a:schemeClr val="tx1"/>
                          </a:solidFill>
                          <a:effectLst/>
                          <a:latin typeface="Calibri" panose="020F0502020204030204" pitchFamily="34" charset="0"/>
                          <a:ea typeface="Calibri" panose="020F0502020204030204" pitchFamily="34" charset="0"/>
                          <a:cs typeface="+mj-cs"/>
                        </a:rPr>
                        <a:t>المتخصصين في مجال الريادة والابتكار على مستوى الجامعة</a:t>
                      </a:r>
                      <a:r>
                        <a:rPr lang="ar-JO" sz="1600" dirty="0" smtClean="0">
                          <a:solidFill>
                            <a:schemeClr val="tx1"/>
                          </a:solidFill>
                          <a:effectLst/>
                          <a:latin typeface="Calibri" panose="020F0502020204030204" pitchFamily="34" charset="0"/>
                          <a:ea typeface="Calibri" panose="020F0502020204030204" pitchFamily="34" charset="0"/>
                          <a:cs typeface="+mj-cs"/>
                        </a:rPr>
                        <a:t>.</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73781">
                <a:tc rowSpan="3">
                  <a:txBody>
                    <a:bodyPr/>
                    <a:lstStyle/>
                    <a:p>
                      <a:pPr marL="228600" algn="r" rtl="1">
                        <a:lnSpc>
                          <a:spcPct val="115000"/>
                        </a:lnSpc>
                        <a:spcAft>
                          <a:spcPts val="0"/>
                        </a:spcAft>
                      </a:pPr>
                      <a:endParaRPr lang="en-US" sz="2000" b="0" dirty="0" smtClean="0">
                        <a:solidFill>
                          <a:schemeClr val="tx1"/>
                        </a:solidFill>
                        <a:effectLst/>
                        <a:latin typeface="Arial" panose="020B0604020202020204" pitchFamily="34" charset="0"/>
                        <a:ea typeface="Calibri" panose="020F0502020204030204" pitchFamily="34" charset="0"/>
                        <a:cs typeface="+mj-cs"/>
                      </a:endParaRPr>
                    </a:p>
                    <a:p>
                      <a:pPr marL="228600" algn="r" rtl="1">
                        <a:lnSpc>
                          <a:spcPct val="115000"/>
                        </a:lnSpc>
                        <a:spcAft>
                          <a:spcPts val="0"/>
                        </a:spcAft>
                      </a:pPr>
                      <a:r>
                        <a:rPr lang="ar-JO" sz="2000" b="0" dirty="0" smtClean="0">
                          <a:solidFill>
                            <a:schemeClr val="tx1"/>
                          </a:solidFill>
                          <a:effectLst/>
                          <a:latin typeface="Arial" panose="020B0604020202020204" pitchFamily="34" charset="0"/>
                          <a:ea typeface="Calibri" panose="020F0502020204030204" pitchFamily="34" charset="0"/>
                          <a:cs typeface="+mj-cs"/>
                        </a:rPr>
                        <a:t>6.</a:t>
                      </a:r>
                      <a:r>
                        <a:rPr lang="ar-JO" sz="2000" b="0" baseline="0" dirty="0" smtClean="0">
                          <a:solidFill>
                            <a:schemeClr val="tx1"/>
                          </a:solidFill>
                          <a:effectLst/>
                          <a:latin typeface="Arial" panose="020B0604020202020204" pitchFamily="34" charset="0"/>
                          <a:ea typeface="Calibri" panose="020F0502020204030204" pitchFamily="34" charset="0"/>
                          <a:cs typeface="+mj-cs"/>
                        </a:rPr>
                        <a:t> </a:t>
                      </a:r>
                      <a:r>
                        <a:rPr lang="ar-SA" sz="2000" b="0" dirty="0" smtClean="0">
                          <a:solidFill>
                            <a:schemeClr val="tx1"/>
                          </a:solidFill>
                          <a:effectLst/>
                          <a:latin typeface="Calibri" panose="020F0502020204030204" pitchFamily="34" charset="0"/>
                          <a:ea typeface="Calibri" panose="020F0502020204030204" pitchFamily="34" charset="0"/>
                          <a:cs typeface="+mj-cs"/>
                        </a:rPr>
                        <a:t>تقديم </a:t>
                      </a:r>
                      <a:r>
                        <a:rPr lang="ar-SA" sz="2000" b="0" dirty="0">
                          <a:solidFill>
                            <a:schemeClr val="tx1"/>
                          </a:solidFill>
                          <a:effectLst/>
                          <a:latin typeface="Calibri" panose="020F0502020204030204" pitchFamily="34" charset="0"/>
                          <a:ea typeface="Calibri" panose="020F0502020204030204" pitchFamily="34" charset="0"/>
                          <a:cs typeface="+mj-cs"/>
                        </a:rPr>
                        <a:t>حوافز ومكافآت للموظفين الذين يساهمون في تنفيذ وتحقيق أجندة الجامعة الريادية.</a:t>
                      </a:r>
                      <a:endParaRPr lang="en-US" sz="20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JO" sz="1600" dirty="0" smtClean="0">
                          <a:solidFill>
                            <a:schemeClr val="tx1"/>
                          </a:solidFill>
                          <a:effectLst/>
                          <a:latin typeface="Calibri" panose="020F0502020204030204" pitchFamily="34" charset="0"/>
                          <a:ea typeface="Calibri" panose="020F0502020204030204" pitchFamily="34" charset="0"/>
                          <a:cs typeface="+mj-cs"/>
                        </a:rPr>
                        <a:t> وجود </a:t>
                      </a:r>
                      <a:r>
                        <a:rPr lang="ar-JO" sz="1600" dirty="0">
                          <a:solidFill>
                            <a:schemeClr val="tx1"/>
                          </a:solidFill>
                          <a:effectLst/>
                          <a:latin typeface="Calibri" panose="020F0502020204030204" pitchFamily="34" charset="0"/>
                          <a:ea typeface="Calibri" panose="020F0502020204030204" pitchFamily="34" charset="0"/>
                          <a:cs typeface="+mj-cs"/>
                        </a:rPr>
                        <a:t>نظام حوافز مالية ومعنوية معتمد ومعلن مخصص للرياديين.</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41174">
                <a:tc vMerge="1">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600" dirty="0" smtClean="0">
                          <a:solidFill>
                            <a:schemeClr val="tx1"/>
                          </a:solidFill>
                          <a:effectLst/>
                          <a:latin typeface="Calibri" panose="020F0502020204030204" pitchFamily="34" charset="0"/>
                          <a:ea typeface="Calibri" panose="020F0502020204030204" pitchFamily="34" charset="0"/>
                          <a:cs typeface="+mj-cs"/>
                        </a:rPr>
                        <a:t> </a:t>
                      </a:r>
                      <a:r>
                        <a:rPr lang="ar-SA" sz="1600" dirty="0" smtClean="0">
                          <a:solidFill>
                            <a:schemeClr val="tx1"/>
                          </a:solidFill>
                          <a:effectLst/>
                          <a:latin typeface="Calibri" panose="020F0502020204030204" pitchFamily="34" charset="0"/>
                          <a:ea typeface="Calibri" panose="020F0502020204030204" pitchFamily="34" charset="0"/>
                          <a:cs typeface="+mj-cs"/>
                        </a:rPr>
                        <a:t>وجود </a:t>
                      </a:r>
                      <a:r>
                        <a:rPr lang="ar-SA" sz="1600" dirty="0">
                          <a:solidFill>
                            <a:schemeClr val="tx1"/>
                          </a:solidFill>
                          <a:effectLst/>
                          <a:latin typeface="Calibri" panose="020F0502020204030204" pitchFamily="34" charset="0"/>
                          <a:ea typeface="Calibri" panose="020F0502020204030204" pitchFamily="34" charset="0"/>
                          <a:cs typeface="+mj-cs"/>
                        </a:rPr>
                        <a:t>مخصص من ميزانيه الجامعة للحوافز المادية</a:t>
                      </a:r>
                      <a:r>
                        <a:rPr lang="ar-JO" sz="1600" dirty="0">
                          <a:solidFill>
                            <a:schemeClr val="tx1"/>
                          </a:solidFill>
                          <a:effectLst/>
                          <a:latin typeface="Calibri" panose="020F0502020204030204" pitchFamily="34" charset="0"/>
                          <a:ea typeface="Calibri" panose="020F0502020204030204" pitchFamily="34" charset="0"/>
                          <a:cs typeface="+mj-cs"/>
                        </a:rPr>
                        <a:t>.</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84056">
                <a:tc vMerge="1">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SA" sz="1600" dirty="0" smtClean="0">
                          <a:solidFill>
                            <a:schemeClr val="tx1"/>
                          </a:solidFill>
                          <a:effectLst/>
                          <a:latin typeface="Calibri" panose="020F0502020204030204" pitchFamily="34" charset="0"/>
                          <a:ea typeface="Calibri" panose="020F0502020204030204" pitchFamily="34" charset="0"/>
                          <a:cs typeface="+mj-cs"/>
                        </a:rPr>
                        <a:t>توفير </a:t>
                      </a:r>
                      <a:r>
                        <a:rPr lang="ar-SA" sz="1600" dirty="0">
                          <a:solidFill>
                            <a:schemeClr val="tx1"/>
                          </a:solidFill>
                          <a:effectLst/>
                          <a:latin typeface="Calibri" panose="020F0502020204030204" pitchFamily="34" charset="0"/>
                          <a:ea typeface="Calibri" panose="020F0502020204030204" pitchFamily="34" charset="0"/>
                          <a:cs typeface="+mj-cs"/>
                        </a:rPr>
                        <a:t>بنى تحتية (اجهزة</a:t>
                      </a:r>
                      <a:r>
                        <a:rPr lang="ar-JO" sz="1600" dirty="0">
                          <a:solidFill>
                            <a:schemeClr val="tx1"/>
                          </a:solidFill>
                          <a:effectLst/>
                          <a:latin typeface="Calibri" panose="020F0502020204030204" pitchFamily="34" charset="0"/>
                          <a:ea typeface="Calibri" panose="020F0502020204030204" pitchFamily="34" charset="0"/>
                          <a:cs typeface="+mj-cs"/>
                        </a:rPr>
                        <a:t>, معدات , مساقات......الخ) لتمكين الريادين من مزاولة انشطتهم الريادية.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84056">
                <a:tc rowSpan="3">
                  <a:txBody>
                    <a:bodyPr/>
                    <a:lstStyle/>
                    <a:p>
                      <a:pPr marL="457200" lvl="1" indent="0" algn="r" rtl="1">
                        <a:lnSpc>
                          <a:spcPct val="115000"/>
                        </a:lnSpc>
                        <a:spcAft>
                          <a:spcPts val="0"/>
                        </a:spcAft>
                        <a:buFont typeface="+mj-lt"/>
                        <a:buNone/>
                      </a:pPr>
                      <a:endParaRPr lang="ar-JO" sz="2000" b="0" dirty="0" smtClean="0">
                        <a:solidFill>
                          <a:schemeClr val="tx1"/>
                        </a:solidFill>
                        <a:effectLst/>
                        <a:latin typeface="Calibri" panose="020F0502020204030204" pitchFamily="34" charset="0"/>
                        <a:ea typeface="Calibri" panose="020F0502020204030204" pitchFamily="34" charset="0"/>
                        <a:cs typeface="+mj-cs"/>
                      </a:endParaRPr>
                    </a:p>
                    <a:p>
                      <a:pPr marL="457200" lvl="1" indent="0" algn="r" rtl="1">
                        <a:lnSpc>
                          <a:spcPct val="115000"/>
                        </a:lnSpc>
                        <a:spcAft>
                          <a:spcPts val="0"/>
                        </a:spcAft>
                        <a:buFont typeface="+mj-lt"/>
                        <a:buNone/>
                      </a:pPr>
                      <a:r>
                        <a:rPr lang="ar-JO" sz="2000" b="0" dirty="0" smtClean="0">
                          <a:solidFill>
                            <a:schemeClr val="tx1"/>
                          </a:solidFill>
                          <a:effectLst/>
                          <a:latin typeface="Calibri" panose="020F0502020204030204" pitchFamily="34" charset="0"/>
                          <a:ea typeface="Calibri" panose="020F0502020204030204" pitchFamily="34" charset="0"/>
                          <a:cs typeface="+mj-cs"/>
                        </a:rPr>
                        <a:t>7.</a:t>
                      </a:r>
                      <a:r>
                        <a:rPr lang="ar-JO" sz="2000" b="0" baseline="0" dirty="0" smtClean="0">
                          <a:solidFill>
                            <a:schemeClr val="tx1"/>
                          </a:solidFill>
                          <a:effectLst/>
                          <a:latin typeface="Calibri" panose="020F0502020204030204" pitchFamily="34" charset="0"/>
                          <a:ea typeface="Calibri" panose="020F0502020204030204" pitchFamily="34" charset="0"/>
                          <a:cs typeface="+mj-cs"/>
                        </a:rPr>
                        <a:t> </a:t>
                      </a:r>
                      <a:r>
                        <a:rPr lang="ar-SA" sz="2000" b="0" dirty="0" smtClean="0">
                          <a:solidFill>
                            <a:schemeClr val="tx1"/>
                          </a:solidFill>
                          <a:effectLst/>
                          <a:latin typeface="Calibri" panose="020F0502020204030204" pitchFamily="34" charset="0"/>
                          <a:ea typeface="Calibri" panose="020F0502020204030204" pitchFamily="34" charset="0"/>
                          <a:cs typeface="+mj-cs"/>
                        </a:rPr>
                        <a:t>وجود نظام تقدير وشكر للشركاء الخارجيين  المساهمين في أجندة الجامعة الريادية.</a:t>
                      </a:r>
                      <a:endParaRPr lang="en-US" sz="20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JO" sz="1600" baseline="0" dirty="0" smtClean="0">
                          <a:solidFill>
                            <a:schemeClr val="tx1"/>
                          </a:solidFill>
                          <a:effectLst/>
                          <a:latin typeface="Calibri" panose="020F0502020204030204" pitchFamily="34" charset="0"/>
                          <a:ea typeface="Calibri" panose="020F0502020204030204" pitchFamily="34" charset="0"/>
                          <a:cs typeface="+mj-cs"/>
                        </a:rPr>
                        <a:t> </a:t>
                      </a:r>
                      <a:r>
                        <a:rPr lang="ar-JO" sz="1600" dirty="0" smtClean="0">
                          <a:solidFill>
                            <a:schemeClr val="tx1"/>
                          </a:solidFill>
                          <a:effectLst/>
                          <a:latin typeface="Calibri" panose="020F0502020204030204" pitchFamily="34" charset="0"/>
                          <a:ea typeface="Calibri" panose="020F0502020204030204" pitchFamily="34" charset="0"/>
                          <a:cs typeface="+mj-cs"/>
                        </a:rPr>
                        <a:t>عدد </a:t>
                      </a:r>
                      <a:r>
                        <a:rPr lang="ar-JO" sz="1600" dirty="0">
                          <a:solidFill>
                            <a:schemeClr val="tx1"/>
                          </a:solidFill>
                          <a:effectLst/>
                          <a:latin typeface="Calibri" panose="020F0502020204030204" pitchFamily="34" charset="0"/>
                          <a:ea typeface="Calibri" panose="020F0502020204030204" pitchFamily="34" charset="0"/>
                          <a:cs typeface="+mj-cs"/>
                        </a:rPr>
                        <a:t>شهادات </a:t>
                      </a:r>
                      <a:r>
                        <a:rPr lang="ar-JO" sz="1600" dirty="0" smtClean="0">
                          <a:solidFill>
                            <a:schemeClr val="tx1"/>
                          </a:solidFill>
                          <a:effectLst/>
                          <a:latin typeface="Calibri" panose="020F0502020204030204" pitchFamily="34" charset="0"/>
                          <a:ea typeface="Calibri" panose="020F0502020204030204" pitchFamily="34" charset="0"/>
                          <a:cs typeface="+mj-cs"/>
                        </a:rPr>
                        <a:t>التقدير المقدمة </a:t>
                      </a:r>
                      <a:r>
                        <a:rPr lang="ar-JO" sz="1600" dirty="0">
                          <a:solidFill>
                            <a:schemeClr val="tx1"/>
                          </a:solidFill>
                          <a:effectLst/>
                          <a:latin typeface="Calibri" panose="020F0502020204030204" pitchFamily="34" charset="0"/>
                          <a:ea typeface="Calibri" panose="020F0502020204030204" pitchFamily="34" charset="0"/>
                          <a:cs typeface="+mj-cs"/>
                        </a:rPr>
                        <a:t>لداعمي الريادة والإبداع من خارج الجامعة.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42097">
                <a:tc vMerge="1">
                  <a:txBody>
                    <a:bodyPr/>
                    <a:lstStyle/>
                    <a:p>
                      <a:pPr marL="457200" lvl="1" indent="0" algn="r" rtl="1">
                        <a:lnSpc>
                          <a:spcPct val="115000"/>
                        </a:lnSpc>
                        <a:spcAft>
                          <a:spcPts val="0"/>
                        </a:spcAft>
                        <a:buFont typeface="+mj-lt"/>
                        <a:buNone/>
                      </a:pPr>
                      <a:endParaRPr lang="en-US" sz="2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600" dirty="0" smtClean="0">
                          <a:solidFill>
                            <a:schemeClr val="tx1"/>
                          </a:solidFill>
                          <a:effectLst/>
                          <a:latin typeface="Calibri" panose="020F0502020204030204" pitchFamily="34" charset="0"/>
                          <a:ea typeface="Calibri" panose="020F0502020204030204" pitchFamily="34" charset="0"/>
                          <a:cs typeface="+mj-cs"/>
                        </a:rPr>
                        <a:t> عدد </a:t>
                      </a:r>
                      <a:r>
                        <a:rPr lang="ar-JO" sz="1600" dirty="0">
                          <a:solidFill>
                            <a:schemeClr val="tx1"/>
                          </a:solidFill>
                          <a:effectLst/>
                          <a:latin typeface="Calibri" panose="020F0502020204030204" pitchFamily="34" charset="0"/>
                          <a:ea typeface="Calibri" panose="020F0502020204030204" pitchFamily="34" charset="0"/>
                          <a:cs typeface="+mj-cs"/>
                        </a:rPr>
                        <a:t>رسائل الشكر المقدمة للداعمين لأنشطة الريادة والإبداع.</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42097">
                <a:tc vMerge="1">
                  <a:txBody>
                    <a:bodyPr/>
                    <a:lstStyle/>
                    <a:p>
                      <a:pPr marL="457200" lvl="1" indent="0" algn="r" rtl="1">
                        <a:lnSpc>
                          <a:spcPct val="115000"/>
                        </a:lnSpc>
                        <a:spcAft>
                          <a:spcPts val="0"/>
                        </a:spcAft>
                        <a:buFont typeface="+mj-lt"/>
                        <a:buNone/>
                      </a:pPr>
                      <a:endParaRPr lang="en-US" sz="2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r" rtl="1">
                        <a:lnSpc>
                          <a:spcPct val="115000"/>
                        </a:lnSpc>
                        <a:spcAft>
                          <a:spcPts val="0"/>
                        </a:spcAft>
                        <a:buFont typeface="+mj-lt"/>
                        <a:buNone/>
                      </a:pPr>
                      <a:r>
                        <a:rPr lang="ar-JO" sz="1600" dirty="0" smtClean="0">
                          <a:solidFill>
                            <a:schemeClr val="tx1"/>
                          </a:solidFill>
                          <a:effectLst/>
                          <a:latin typeface="Calibri" panose="020F0502020204030204" pitchFamily="34" charset="0"/>
                          <a:ea typeface="Calibri" panose="020F0502020204030204" pitchFamily="34" charset="0"/>
                          <a:cs typeface="+mj-cs"/>
                        </a:rPr>
                        <a:t> عدد </a:t>
                      </a:r>
                      <a:r>
                        <a:rPr lang="ar-JO" sz="1600" dirty="0">
                          <a:solidFill>
                            <a:schemeClr val="tx1"/>
                          </a:solidFill>
                          <a:effectLst/>
                          <a:latin typeface="Calibri" panose="020F0502020204030204" pitchFamily="34" charset="0"/>
                          <a:ea typeface="Calibri" panose="020F0502020204030204" pitchFamily="34" charset="0"/>
                          <a:cs typeface="+mj-cs"/>
                        </a:rPr>
                        <a:t>الحفلات المقامة لتكريم الداعمين لأنشطة الريادة والإبداع</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2386132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603716851"/>
              </p:ext>
            </p:extLst>
          </p:nvPr>
        </p:nvGraphicFramePr>
        <p:xfrm>
          <a:off x="1233484" y="2374581"/>
          <a:ext cx="9833445" cy="4324275"/>
        </p:xfrm>
        <a:graphic>
          <a:graphicData uri="http://schemas.openxmlformats.org/drawingml/2006/table">
            <a:tbl>
              <a:tblPr rtl="1" firstRow="1" firstCol="1" bandRow="1">
                <a:tableStyleId>{5940675A-B579-460E-94D1-54222C63F5DA}</a:tableStyleId>
              </a:tblPr>
              <a:tblGrid>
                <a:gridCol w="4494963"/>
                <a:gridCol w="5338482"/>
              </a:tblGrid>
              <a:tr h="341405">
                <a:tc>
                  <a:txBody>
                    <a:bodyPr/>
                    <a:lstStyle/>
                    <a:p>
                      <a:pPr algn="ctr" rtl="0">
                        <a:lnSpc>
                          <a:spcPct val="115000"/>
                        </a:lnSpc>
                        <a:spcAft>
                          <a:spcPts val="0"/>
                        </a:spcAft>
                      </a:pPr>
                      <a:r>
                        <a:rPr lang="ar-JO" sz="2000" dirty="0" smtClean="0">
                          <a:solidFill>
                            <a:srgbClr val="C00000"/>
                          </a:solidFill>
                          <a:effectLst/>
                          <a:latin typeface="+mn-lt"/>
                          <a:ea typeface="Calibri" panose="020F0502020204030204" pitchFamily="34" charset="0"/>
                          <a:cs typeface="+mj-cs"/>
                        </a:rPr>
                        <a:t>المجال</a:t>
                      </a:r>
                      <a:r>
                        <a:rPr lang="ar-JO" sz="2000" baseline="0" dirty="0" smtClean="0">
                          <a:solidFill>
                            <a:srgbClr val="C00000"/>
                          </a:solidFill>
                          <a:effectLst/>
                          <a:latin typeface="+mn-lt"/>
                          <a:ea typeface="Calibri" panose="020F0502020204030204" pitchFamily="34" charset="0"/>
                          <a:cs typeface="+mj-cs"/>
                        </a:rPr>
                        <a:t> الفرعي </a:t>
                      </a:r>
                      <a:endParaRPr lang="en-US" sz="2000" dirty="0">
                        <a:solidFill>
                          <a:srgbClr val="C00000"/>
                        </a:solidFill>
                        <a:effectLst/>
                        <a:latin typeface="+mn-lt"/>
                        <a:ea typeface="Calibri" panose="020F0502020204030204" pitchFamily="34" charset="0"/>
                        <a:cs typeface="+mj-cs"/>
                      </a:endParaRPr>
                    </a:p>
                  </a:txBody>
                  <a:tcPr marL="37198" marR="37198" marT="0" marB="0"/>
                </a:tc>
                <a:tc>
                  <a:txBody>
                    <a:bodyPr/>
                    <a:lstStyle/>
                    <a:p>
                      <a:pPr algn="ctr" rtl="0">
                        <a:lnSpc>
                          <a:spcPct val="115000"/>
                        </a:lnSpc>
                        <a:spcAft>
                          <a:spcPts val="0"/>
                        </a:spcAft>
                        <a:tabLst>
                          <a:tab pos="556895" algn="l"/>
                        </a:tabLst>
                      </a:pPr>
                      <a:r>
                        <a:rPr lang="ar-JO" sz="2000" b="0" dirty="0" smtClean="0">
                          <a:solidFill>
                            <a:srgbClr val="C00000"/>
                          </a:solidFill>
                          <a:effectLst/>
                          <a:latin typeface="+mn-lt"/>
                          <a:ea typeface="+mn-ea"/>
                          <a:cs typeface="+mj-cs"/>
                        </a:rPr>
                        <a:t>المؤشرات </a:t>
                      </a:r>
                      <a:endParaRPr lang="en-US" sz="2000" b="0" dirty="0" smtClean="0">
                        <a:solidFill>
                          <a:srgbClr val="C00000"/>
                        </a:solidFill>
                        <a:effectLst/>
                        <a:latin typeface="+mn-lt"/>
                        <a:ea typeface="+mn-ea"/>
                        <a:cs typeface="+mj-cs"/>
                      </a:endParaRPr>
                    </a:p>
                  </a:txBody>
                  <a:tcPr marL="37198" marR="37198" marT="0" marB="0"/>
                </a:tc>
              </a:tr>
              <a:tr h="435535">
                <a:tc rowSpan="3">
                  <a:txBody>
                    <a:bodyPr/>
                    <a:lstStyle/>
                    <a:p>
                      <a:pPr algn="r" rtl="0">
                        <a:lnSpc>
                          <a:spcPct val="115000"/>
                        </a:lnSpc>
                        <a:spcAft>
                          <a:spcPts val="0"/>
                        </a:spcAft>
                      </a:pPr>
                      <a:r>
                        <a:rPr lang="ar-SA" sz="2000" dirty="0">
                          <a:effectLst/>
                          <a:cs typeface="+mj-cs"/>
                        </a:rPr>
                        <a:t> </a:t>
                      </a:r>
                      <a:endParaRPr lang="ar-JO" sz="2000" dirty="0" smtClean="0">
                        <a:effectLst/>
                        <a:cs typeface="+mj-cs"/>
                      </a:endParaRPr>
                    </a:p>
                    <a:p>
                      <a:pPr algn="r" rtl="0">
                        <a:lnSpc>
                          <a:spcPct val="115000"/>
                        </a:lnSpc>
                        <a:spcAft>
                          <a:spcPts val="0"/>
                        </a:spcAft>
                      </a:pPr>
                      <a:r>
                        <a:rPr lang="ar-JO" sz="2000" baseline="0" dirty="0" smtClean="0">
                          <a:effectLst/>
                          <a:cs typeface="+mj-cs"/>
                        </a:rPr>
                        <a:t>1. </a:t>
                      </a:r>
                      <a:r>
                        <a:rPr lang="ar-JO" sz="2000" kern="1200" dirty="0" smtClean="0">
                          <a:solidFill>
                            <a:schemeClr val="tx1"/>
                          </a:solidFill>
                          <a:effectLst/>
                          <a:latin typeface="+mn-lt"/>
                          <a:ea typeface="+mn-ea"/>
                          <a:cs typeface="+mj-cs"/>
                        </a:rPr>
                        <a:t>هيكلة الجامعة بطريقة تحفز وتدعم تطوير العقلية والمهارات الريادية.</a:t>
                      </a:r>
                      <a:endParaRPr lang="en-US" sz="2000" dirty="0">
                        <a:effectLst/>
                        <a:cs typeface="+mj-cs"/>
                      </a:endParaRPr>
                    </a:p>
                  </a:txBody>
                  <a:tcPr marL="37198" marR="37198" marT="0" marB="0"/>
                </a:tc>
                <a:tc>
                  <a:txBody>
                    <a:bodyPr/>
                    <a:lstStyle/>
                    <a:p>
                      <a:pPr algn="r">
                        <a:lnSpc>
                          <a:spcPct val="115000"/>
                        </a:lnSpc>
                        <a:spcAft>
                          <a:spcPts val="0"/>
                        </a:spcAft>
                      </a:pPr>
                      <a:r>
                        <a:rPr lang="ar-JO" sz="1800" b="0" kern="1200" dirty="0" smtClean="0">
                          <a:solidFill>
                            <a:schemeClr val="tx1"/>
                          </a:solidFill>
                          <a:effectLst/>
                          <a:latin typeface="+mn-lt"/>
                          <a:ea typeface="+mn-ea"/>
                          <a:cs typeface="+mj-cs"/>
                        </a:rPr>
                        <a:t>وجود هيكليه إدارية (هيكل تنظيمي) يتضمن وحدات متخصصة</a:t>
                      </a:r>
                      <a:r>
                        <a:rPr lang="ar-JO" sz="1800" b="0" kern="1200" baseline="0" dirty="0" smtClean="0">
                          <a:solidFill>
                            <a:schemeClr val="tx1"/>
                          </a:solidFill>
                          <a:effectLst/>
                          <a:latin typeface="+mn-lt"/>
                          <a:ea typeface="+mn-ea"/>
                          <a:cs typeface="+mj-cs"/>
                        </a:rPr>
                        <a:t> </a:t>
                      </a:r>
                      <a:r>
                        <a:rPr lang="ar-JO" sz="1800" b="0" kern="1200" dirty="0" smtClean="0">
                          <a:solidFill>
                            <a:schemeClr val="tx1"/>
                          </a:solidFill>
                          <a:effectLst/>
                          <a:latin typeface="+mn-lt"/>
                          <a:ea typeface="+mn-ea"/>
                          <a:cs typeface="+mj-cs"/>
                        </a:rPr>
                        <a:t>بالجامعة الريادية.</a:t>
                      </a:r>
                      <a:endParaRPr lang="en-US" sz="1800" b="0" dirty="0" smtClean="0">
                        <a:solidFill>
                          <a:schemeClr val="tx1"/>
                        </a:solidFill>
                        <a:effectLst/>
                        <a:latin typeface="Calibri" panose="020F0502020204030204" pitchFamily="34" charset="0"/>
                        <a:ea typeface="Calibri" panose="020F0502020204030204" pitchFamily="34" charset="0"/>
                        <a:cs typeface="+mj-cs"/>
                      </a:endParaRPr>
                    </a:p>
                  </a:txBody>
                  <a:tcPr marL="68580" marR="68580" marT="0" marB="0">
                    <a:lnB w="12700" cap="flat" cmpd="sng" algn="ctr">
                      <a:solidFill>
                        <a:schemeClr val="tx1"/>
                      </a:solidFill>
                      <a:prstDash val="solid"/>
                      <a:round/>
                      <a:headEnd type="none" w="med" len="med"/>
                      <a:tailEnd type="none" w="med" len="med"/>
                    </a:lnB>
                  </a:tcPr>
                </a:tc>
              </a:tr>
              <a:tr h="683051">
                <a:tc vMerge="1">
                  <a:txBody>
                    <a:bodyPr/>
                    <a:lstStyle/>
                    <a:p>
                      <a:pPr algn="r" rtl="0">
                        <a:lnSpc>
                          <a:spcPct val="115000"/>
                        </a:lnSpc>
                        <a:spcAft>
                          <a:spcPts val="0"/>
                        </a:spcAft>
                      </a:pPr>
                      <a:endParaRPr lang="en-US" sz="2000" dirty="0">
                        <a:effectLst/>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r>
                        <a:rPr lang="ar-JO" sz="1800" b="0" kern="1200" dirty="0" smtClean="0">
                          <a:solidFill>
                            <a:schemeClr val="tx1"/>
                          </a:solidFill>
                          <a:effectLst/>
                          <a:latin typeface="+mn-lt"/>
                          <a:ea typeface="+mn-ea"/>
                          <a:cs typeface="+mj-cs"/>
                        </a:rPr>
                        <a:t>وجود أنظمة عمل وجوائز سنوية تحفز التفكير والمبادرات الريادية.</a:t>
                      </a:r>
                      <a:endParaRPr lang="ar-JO" b="0" dirty="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1774">
                <a:tc vMerge="1">
                  <a:txBody>
                    <a:bodyPr/>
                    <a:lstStyle/>
                    <a:p>
                      <a:pPr rtl="1"/>
                      <a:endParaRPr lang="ar-JO"/>
                    </a:p>
                  </a:txBody>
                  <a:tcPr/>
                </a:tc>
                <a:tc>
                  <a:txBody>
                    <a:bodyPr/>
                    <a:lstStyle/>
                    <a:p>
                      <a:r>
                        <a:rPr lang="ar-JO" sz="1800" b="0" kern="1200" dirty="0" smtClean="0">
                          <a:solidFill>
                            <a:schemeClr val="tx1"/>
                          </a:solidFill>
                          <a:effectLst/>
                          <a:latin typeface="+mn-lt"/>
                          <a:ea typeface="+mn-ea"/>
                          <a:cs typeface="+mj-cs"/>
                        </a:rPr>
                        <a:t> وجود نادي للريادة يحفز العاملين والطلبة والمجتمع لاحتضان الأفكار والمبادرات الريادية.</a:t>
                      </a:r>
                      <a:endParaRPr lang="ar-JO" b="0" dirty="0">
                        <a:cs typeface="+mj-cs"/>
                      </a:endParaRPr>
                    </a:p>
                  </a:txBody>
                  <a:tcPr marL="68580" marR="68580" marT="0" marB="0">
                    <a:lnT w="12700" cap="flat" cmpd="sng" algn="ctr">
                      <a:solidFill>
                        <a:schemeClr val="tx1"/>
                      </a:solidFill>
                      <a:prstDash val="solid"/>
                      <a:round/>
                      <a:headEnd type="none" w="med" len="med"/>
                      <a:tailEnd type="none" w="med" len="med"/>
                    </a:lnT>
                  </a:tcPr>
                </a:tc>
              </a:tr>
              <a:tr h="360142">
                <a:tc rowSpan="3">
                  <a:txBody>
                    <a:bodyPr/>
                    <a:lstStyle/>
                    <a:p>
                      <a:pPr marL="0" marR="0" lvl="0" indent="0" algn="r" defTabSz="914400" rtl="1" eaLnBrk="1" fontAlgn="auto" latinLnBrk="0" hangingPunct="1">
                        <a:lnSpc>
                          <a:spcPct val="115000"/>
                        </a:lnSpc>
                        <a:spcBef>
                          <a:spcPts val="0"/>
                        </a:spcBef>
                        <a:spcAft>
                          <a:spcPts val="0"/>
                        </a:spcAft>
                        <a:buClrTx/>
                        <a:buSzTx/>
                        <a:buFontTx/>
                        <a:buNone/>
                        <a:tabLst/>
                        <a:defRPr/>
                      </a:pPr>
                      <a:r>
                        <a:rPr lang="en-US" sz="1800" u="none" strike="noStrike" kern="1200" dirty="0" smtClean="0">
                          <a:solidFill>
                            <a:schemeClr val="tx1"/>
                          </a:solidFill>
                          <a:effectLst/>
                          <a:latin typeface="+mn-lt"/>
                          <a:ea typeface="+mn-ea"/>
                          <a:cs typeface="+mn-cs"/>
                        </a:rPr>
                        <a:t> </a:t>
                      </a:r>
                      <a:endParaRPr lang="ar-JO" sz="1800" u="none" strike="noStrike" kern="1200" dirty="0" smtClean="0">
                        <a:solidFill>
                          <a:schemeClr val="tx1"/>
                        </a:solidFill>
                        <a:effectLst/>
                        <a:latin typeface="+mn-lt"/>
                        <a:ea typeface="+mn-ea"/>
                        <a:cs typeface="+mn-cs"/>
                      </a:endParaRPr>
                    </a:p>
                    <a:p>
                      <a:pPr marL="0" marR="0" lvl="0" indent="0" algn="r" defTabSz="914400" rtl="1" eaLnBrk="1" fontAlgn="auto" latinLnBrk="0" hangingPunct="1">
                        <a:lnSpc>
                          <a:spcPct val="115000"/>
                        </a:lnSpc>
                        <a:spcBef>
                          <a:spcPts val="0"/>
                        </a:spcBef>
                        <a:spcAft>
                          <a:spcPts val="0"/>
                        </a:spcAft>
                        <a:buClrTx/>
                        <a:buSzTx/>
                        <a:buFontTx/>
                        <a:buNone/>
                        <a:tabLst/>
                        <a:defRPr/>
                      </a:pPr>
                      <a:r>
                        <a:rPr lang="ar-JO" sz="2000" u="none" strike="noStrike" kern="1200" dirty="0" smtClean="0">
                          <a:solidFill>
                            <a:schemeClr val="tx1"/>
                          </a:solidFill>
                          <a:effectLst/>
                          <a:latin typeface="+mn-lt"/>
                          <a:ea typeface="+mn-ea"/>
                          <a:cs typeface="+mj-cs"/>
                        </a:rPr>
                        <a:t>2</a:t>
                      </a:r>
                      <a:r>
                        <a:rPr lang="ar-JO" sz="2000" u="none" strike="noStrike" kern="1200" dirty="0" smtClean="0">
                          <a:solidFill>
                            <a:schemeClr val="tx1"/>
                          </a:solidFill>
                          <a:effectLst/>
                          <a:latin typeface="+mn-lt"/>
                          <a:ea typeface="+mn-ea"/>
                          <a:cs typeface="+mn-cs"/>
                        </a:rPr>
                        <a:t>.</a:t>
                      </a:r>
                      <a:r>
                        <a:rPr lang="ar-JO" sz="2000" u="none" strike="noStrike" kern="1200" baseline="0" dirty="0" smtClean="0">
                          <a:solidFill>
                            <a:schemeClr val="tx1"/>
                          </a:solidFill>
                          <a:effectLst/>
                          <a:latin typeface="+mn-lt"/>
                          <a:ea typeface="+mn-ea"/>
                          <a:cs typeface="+mn-cs"/>
                        </a:rPr>
                        <a:t> </a:t>
                      </a:r>
                      <a:r>
                        <a:rPr lang="ar-JO" sz="2000" u="none" strike="noStrike" kern="1200" dirty="0" smtClean="0">
                          <a:solidFill>
                            <a:schemeClr val="tx1"/>
                          </a:solidFill>
                          <a:effectLst/>
                          <a:latin typeface="+mn-lt"/>
                          <a:ea typeface="+mn-ea"/>
                          <a:cs typeface="+mj-cs"/>
                        </a:rPr>
                        <a:t>اتخاذ منهج ريادي للتعليم في جميع الأقسام وتعزيز التنوع والابتكار في التعليم والتعلم.</a:t>
                      </a:r>
                      <a:endParaRPr lang="en-US" sz="2000" u="none" strike="noStrike" kern="1200" dirty="0" smtClean="0">
                        <a:solidFill>
                          <a:schemeClr val="tx1"/>
                        </a:solidFill>
                        <a:effectLst/>
                        <a:latin typeface="+mn-lt"/>
                        <a:ea typeface="+mn-ea"/>
                        <a:cs typeface="+mj-cs"/>
                      </a:endParaRPr>
                    </a:p>
                    <a:p>
                      <a:pPr algn="l" rtl="1">
                        <a:lnSpc>
                          <a:spcPct val="115000"/>
                        </a:lnSpc>
                        <a:spcAft>
                          <a:spcPts val="0"/>
                        </a:spcAft>
                      </a:pPr>
                      <a:endParaRPr lang="en-US" sz="2000" b="0" dirty="0">
                        <a:effectLst/>
                        <a:latin typeface="Calibri" panose="020F0502020204030204" pitchFamily="34" charset="0"/>
                        <a:ea typeface="Calibri" panose="020F0502020204030204" pitchFamily="34" charset="0"/>
                        <a:cs typeface="+mj-cs"/>
                      </a:endParaRPr>
                    </a:p>
                  </a:txBody>
                  <a:tcPr marL="37198" marR="37198" marT="0" marB="0">
                    <a:lnL w="12700" cap="flat" cmpd="sng" algn="ctr">
                      <a:solidFill>
                        <a:schemeClr val="tx1"/>
                      </a:solidFill>
                      <a:prstDash val="solid"/>
                      <a:round/>
                      <a:headEnd type="none" w="med" len="med"/>
                      <a:tailEnd type="none" w="med" len="med"/>
                    </a:lnL>
                  </a:tcPr>
                </a:tc>
                <a:tc>
                  <a:txBody>
                    <a:bodyPr/>
                    <a:lstStyle/>
                    <a:p>
                      <a:pPr algn="r" rtl="1">
                        <a:spcAft>
                          <a:spcPts val="0"/>
                        </a:spcAft>
                      </a:pPr>
                      <a:r>
                        <a:rPr lang="ar-JO" sz="1800" b="0" dirty="0" smtClean="0">
                          <a:solidFill>
                            <a:schemeClr val="tx1"/>
                          </a:solidFill>
                          <a:effectLst/>
                          <a:latin typeface="Calibri" panose="020F0502020204030204" pitchFamily="34" charset="0"/>
                          <a:ea typeface="Calibri" panose="020F0502020204030204" pitchFamily="34" charset="0"/>
                          <a:cs typeface="+mj-cs"/>
                        </a:rPr>
                        <a:t>وجود نادي للريادة يحفز العاملين والطلبة والمجتمع لاحتضان الأفكار والمبادرات الريادية.</a:t>
                      </a:r>
                    </a:p>
                  </a:txBody>
                  <a:tcPr marL="68580" marR="68580" marT="0" marB="0">
                    <a:lnB w="12700" cap="flat" cmpd="sng" algn="ctr">
                      <a:solidFill>
                        <a:schemeClr val="tx1"/>
                      </a:solidFill>
                      <a:prstDash val="solid"/>
                      <a:round/>
                      <a:headEnd type="none" w="med" len="med"/>
                      <a:tailEnd type="none" w="med" len="med"/>
                    </a:lnB>
                  </a:tcPr>
                </a:tc>
              </a:tr>
              <a:tr h="900714">
                <a:tc vMerge="1">
                  <a:txBody>
                    <a:bodyPr/>
                    <a:lstStyle/>
                    <a:p>
                      <a:pPr rtl="1"/>
                      <a:endParaRPr lang="ar-JO"/>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JO" sz="1800" b="0" baseline="0" dirty="0" smtClean="0">
                          <a:solidFill>
                            <a:schemeClr val="tx1"/>
                          </a:solidFill>
                          <a:effectLst/>
                          <a:latin typeface="Calibri" panose="020F0502020204030204" pitchFamily="34" charset="0"/>
                          <a:ea typeface="Calibri" panose="020F0502020204030204" pitchFamily="34" charset="0"/>
                          <a:cs typeface="+mj-cs"/>
                        </a:rPr>
                        <a:t> </a:t>
                      </a:r>
                      <a:r>
                        <a:rPr lang="ar-JO" sz="1800" b="0" dirty="0" smtClean="0">
                          <a:solidFill>
                            <a:schemeClr val="tx1"/>
                          </a:solidFill>
                          <a:effectLst/>
                          <a:latin typeface="Calibri" panose="020F0502020204030204" pitchFamily="34" charset="0"/>
                          <a:ea typeface="Calibri" panose="020F0502020204030204" pitchFamily="34" charset="0"/>
                          <a:cs typeface="+mj-cs"/>
                        </a:rPr>
                        <a:t>وجود مراجعة دورية لآليات التعليم والتعلم في كل مساق للتأكد من تضمن وصف المساقات لانشطه ذات بعد ريادي.</a:t>
                      </a:r>
                      <a:endParaRPr lang="en-US" sz="1800" b="0" dirty="0" smtClean="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755">
                <a:tc vMerge="1">
                  <a:txBody>
                    <a:bodyPr/>
                    <a:lstStyle/>
                    <a:p>
                      <a:pPr rtl="1"/>
                      <a:endParaRPr lang="ar-JO"/>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JO" sz="1800" b="0" dirty="0" smtClean="0">
                          <a:solidFill>
                            <a:schemeClr val="tx1"/>
                          </a:solidFill>
                          <a:effectLst/>
                          <a:latin typeface="Calibri" panose="020F0502020204030204" pitchFamily="34" charset="0"/>
                          <a:ea typeface="Calibri" panose="020F0502020204030204" pitchFamily="34" charset="0"/>
                          <a:cs typeface="+mj-cs"/>
                        </a:rPr>
                        <a:t> </a:t>
                      </a:r>
                      <a:r>
                        <a:rPr lang="ar-JO" sz="1800" b="0" kern="1200" dirty="0" smtClean="0">
                          <a:solidFill>
                            <a:schemeClr val="tx1"/>
                          </a:solidFill>
                          <a:effectLst/>
                          <a:latin typeface="+mn-lt"/>
                          <a:ea typeface="+mn-ea"/>
                          <a:cs typeface="+mj-cs"/>
                        </a:rPr>
                        <a:t>النوادي والجمعيات الطلابية تتضمن أنشطتها وبرامجها وخططها فعاليات ريادية لامنهجية.</a:t>
                      </a:r>
                      <a:endParaRPr lang="en-US" sz="1800" b="0" dirty="0" smtClean="0">
                        <a:solidFill>
                          <a:schemeClr val="tx1"/>
                        </a:solidFill>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tcPr>
                </a:tc>
              </a:tr>
            </a:tbl>
          </a:graphicData>
        </a:graphic>
      </p:graphicFrame>
      <p:sp>
        <p:nvSpPr>
          <p:cNvPr id="9" name="Rectangle 8"/>
          <p:cNvSpPr/>
          <p:nvPr/>
        </p:nvSpPr>
        <p:spPr>
          <a:xfrm>
            <a:off x="277904" y="134470"/>
            <a:ext cx="11447929" cy="2031325"/>
          </a:xfrm>
          <a:prstGeom prst="rect">
            <a:avLst/>
          </a:prstGeom>
        </p:spPr>
        <p:txBody>
          <a:bodyPr wrap="square">
            <a:spAutoFit/>
          </a:bodyPr>
          <a:lstStyle/>
          <a:p>
            <a:pPr algn="l" rtl="0">
              <a:tabLst>
                <a:tab pos="4208463" algn="l"/>
              </a:tabLst>
            </a:pPr>
            <a:r>
              <a:rPr lang="en-US" sz="2400" b="1" dirty="0">
                <a:solidFill>
                  <a:srgbClr val="D1282E"/>
                </a:solidFill>
              </a:rPr>
              <a:t>3. Entrepreneurship Development in Teaching and Learning</a:t>
            </a:r>
          </a:p>
          <a:p>
            <a:pPr algn="l" rtl="0">
              <a:tabLst>
                <a:tab pos="4208463" algn="l"/>
              </a:tabLst>
            </a:pPr>
            <a:endParaRPr lang="en-US" b="1" dirty="0">
              <a:solidFill>
                <a:srgbClr val="000000"/>
              </a:solidFill>
            </a:endParaRPr>
          </a:p>
          <a:p>
            <a:pPr algn="l" rtl="0">
              <a:tabLst>
                <a:tab pos="4208463" algn="l"/>
              </a:tabLst>
            </a:pPr>
            <a:r>
              <a:rPr lang="en-US" sz="2100" dirty="0">
                <a:solidFill>
                  <a:srgbClr val="000000"/>
                </a:solidFill>
              </a:rPr>
              <a:t>This section of the framework highlights a number of areas in which entrepreneurial development can take place, reflecting the need for the organizational structure to support entrepreneurial development as well as provide the right tools to deliver education and training opportunities, these areas are summarized and developed as indicators"21 indicator"</a:t>
            </a:r>
            <a:endParaRPr lang="ar-JO" sz="2100" dirty="0">
              <a:solidFill>
                <a:srgbClr val="000000"/>
              </a:solidFill>
            </a:endParaRPr>
          </a:p>
        </p:txBody>
      </p:sp>
    </p:spTree>
    <p:extLst>
      <p:ext uri="{BB962C8B-B14F-4D97-AF65-F5344CB8AC3E}">
        <p14:creationId xmlns:p14="http://schemas.microsoft.com/office/powerpoint/2010/main" val="4063567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0" y="609600"/>
            <a:ext cx="3492500" cy="1727200"/>
          </a:xfrm>
          <a:prstGeom prst="rect">
            <a:avLst/>
          </a:prstGeom>
          <a:noFill/>
        </p:spPr>
        <p:txBody>
          <a:bodyPr wrap="square" rtlCol="1">
            <a:spAutoFit/>
          </a:bodyPr>
          <a:lstStyle/>
          <a:p>
            <a:endParaRPr lang="ar-JO" dirty="0">
              <a:solidFill>
                <a:srgbClr val="00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083538623"/>
              </p:ext>
            </p:extLst>
          </p:nvPr>
        </p:nvGraphicFramePr>
        <p:xfrm>
          <a:off x="887506" y="1011518"/>
          <a:ext cx="10313895" cy="4999317"/>
        </p:xfrm>
        <a:graphic>
          <a:graphicData uri="http://schemas.openxmlformats.org/drawingml/2006/table">
            <a:tbl>
              <a:tblPr rtl="1" firstRow="1" firstCol="1" bandRow="1">
                <a:tableStyleId>{5940675A-B579-460E-94D1-54222C63F5DA}</a:tableStyleId>
              </a:tblPr>
              <a:tblGrid>
                <a:gridCol w="4370295"/>
                <a:gridCol w="5943600"/>
              </a:tblGrid>
              <a:tr h="341405">
                <a:tc>
                  <a:txBody>
                    <a:bodyPr/>
                    <a:lstStyle/>
                    <a:p>
                      <a:pPr algn="ctr" rtl="0">
                        <a:lnSpc>
                          <a:spcPct val="115000"/>
                        </a:lnSpc>
                        <a:spcAft>
                          <a:spcPts val="0"/>
                        </a:spcAft>
                      </a:pPr>
                      <a:r>
                        <a:rPr lang="ar-JO" sz="2000" dirty="0" smtClean="0">
                          <a:solidFill>
                            <a:srgbClr val="C00000"/>
                          </a:solidFill>
                          <a:effectLst/>
                          <a:latin typeface="+mn-lt"/>
                          <a:ea typeface="Calibri" panose="020F0502020204030204" pitchFamily="34" charset="0"/>
                          <a:cs typeface="+mj-cs"/>
                        </a:rPr>
                        <a:t>المجال</a:t>
                      </a:r>
                      <a:r>
                        <a:rPr lang="ar-JO" sz="2000" baseline="0" dirty="0" smtClean="0">
                          <a:solidFill>
                            <a:srgbClr val="C00000"/>
                          </a:solidFill>
                          <a:effectLst/>
                          <a:latin typeface="+mn-lt"/>
                          <a:ea typeface="Calibri" panose="020F0502020204030204" pitchFamily="34" charset="0"/>
                          <a:cs typeface="+mj-cs"/>
                        </a:rPr>
                        <a:t> الفرعي </a:t>
                      </a:r>
                      <a:endParaRPr lang="en-US" sz="2000" dirty="0">
                        <a:solidFill>
                          <a:srgbClr val="C00000"/>
                        </a:solidFill>
                        <a:effectLst/>
                        <a:latin typeface="+mn-lt"/>
                        <a:ea typeface="Calibri" panose="020F0502020204030204" pitchFamily="34" charset="0"/>
                        <a:cs typeface="+mj-cs"/>
                      </a:endParaRPr>
                    </a:p>
                  </a:txBody>
                  <a:tcPr marL="37198" marR="37198" marT="0" marB="0"/>
                </a:tc>
                <a:tc>
                  <a:txBody>
                    <a:bodyPr/>
                    <a:lstStyle/>
                    <a:p>
                      <a:pPr algn="ctr" rtl="0">
                        <a:lnSpc>
                          <a:spcPct val="115000"/>
                        </a:lnSpc>
                        <a:spcAft>
                          <a:spcPts val="0"/>
                        </a:spcAft>
                        <a:tabLst>
                          <a:tab pos="556895" algn="l"/>
                        </a:tabLst>
                      </a:pPr>
                      <a:r>
                        <a:rPr lang="ar-JO" sz="2000" b="0" dirty="0" smtClean="0">
                          <a:solidFill>
                            <a:srgbClr val="C00000"/>
                          </a:solidFill>
                          <a:effectLst/>
                          <a:latin typeface="+mn-lt"/>
                          <a:ea typeface="+mn-ea"/>
                          <a:cs typeface="+mj-cs"/>
                        </a:rPr>
                        <a:t>المؤشرات </a:t>
                      </a:r>
                      <a:endParaRPr lang="en-US" sz="2000" b="0" dirty="0" smtClean="0">
                        <a:solidFill>
                          <a:srgbClr val="C00000"/>
                        </a:solidFill>
                        <a:effectLst/>
                        <a:latin typeface="+mn-lt"/>
                        <a:ea typeface="+mn-ea"/>
                        <a:cs typeface="+mj-cs"/>
                      </a:endParaRPr>
                    </a:p>
                  </a:txBody>
                  <a:tcPr marL="37198" marR="37198" marT="0" marB="0"/>
                </a:tc>
              </a:tr>
              <a:tr h="435535">
                <a:tc rowSpan="2">
                  <a:txBody>
                    <a:bodyPr/>
                    <a:lstStyle/>
                    <a:p>
                      <a:pPr algn="r" rtl="0">
                        <a:lnSpc>
                          <a:spcPct val="115000"/>
                        </a:lnSpc>
                        <a:spcAft>
                          <a:spcPts val="0"/>
                        </a:spcAft>
                      </a:pPr>
                      <a:endParaRPr lang="ar-JO" sz="2000" dirty="0" smtClean="0">
                        <a:effectLst/>
                        <a:cs typeface="+mj-cs"/>
                      </a:endParaRPr>
                    </a:p>
                    <a:p>
                      <a:pPr algn="r" rtl="0">
                        <a:lnSpc>
                          <a:spcPct val="115000"/>
                        </a:lnSpc>
                        <a:spcAft>
                          <a:spcPts val="0"/>
                        </a:spcAft>
                      </a:pPr>
                      <a:r>
                        <a:rPr lang="ar-JO" sz="2000" dirty="0" smtClean="0">
                          <a:effectLst/>
                          <a:cs typeface="+mj-cs"/>
                        </a:rPr>
                        <a:t>3. دعم السلوك الريادي في الجامعة</a:t>
                      </a:r>
                      <a:r>
                        <a:rPr lang="ar-JO" sz="2000" baseline="0" dirty="0" smtClean="0">
                          <a:effectLst/>
                          <a:cs typeface="+mj-cs"/>
                        </a:rPr>
                        <a:t> </a:t>
                      </a:r>
                      <a:r>
                        <a:rPr lang="ar-JO" sz="2000" dirty="0" smtClean="0">
                          <a:effectLst/>
                          <a:cs typeface="+mj-cs"/>
                        </a:rPr>
                        <a:t>بدءاً من خلق الوعي وتحفيز الأفكار حتى التطوير والتنفيذ</a:t>
                      </a:r>
                      <a:endParaRPr lang="en-US" sz="2000" dirty="0">
                        <a:effectLst/>
                        <a:cs typeface="+mj-cs"/>
                      </a:endParaRPr>
                    </a:p>
                  </a:txBody>
                  <a:tcPr marL="37198" marR="37198" marT="0" marB="0"/>
                </a:tc>
                <a:tc>
                  <a:txBody>
                    <a:bodyPr/>
                    <a:lstStyle/>
                    <a:p>
                      <a:pPr marL="228600" algn="r" rtl="1">
                        <a:lnSpc>
                          <a:spcPct val="115000"/>
                        </a:lnSpc>
                        <a:spcAft>
                          <a:spcPts val="0"/>
                        </a:spcAft>
                      </a:pPr>
                      <a:r>
                        <a:rPr lang="en-US" sz="1200"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وجود </a:t>
                      </a:r>
                      <a:r>
                        <a:rPr lang="ar-JO" sz="1800" dirty="0">
                          <a:solidFill>
                            <a:schemeClr val="tx1"/>
                          </a:solidFill>
                          <a:effectLst/>
                          <a:latin typeface="Calibri" panose="020F0502020204030204" pitchFamily="34" charset="0"/>
                          <a:ea typeface="Calibri" panose="020F0502020204030204" pitchFamily="34" charset="0"/>
                          <a:cs typeface="+mj-cs"/>
                        </a:rPr>
                        <a:t>خطة لتطوير ورفع الوعي لدى العاملين وأعضاء الهيئة التدريسية حول التعليم والتعلم الريادي تتضمن ورش عمل ودورات تدريبية.</a:t>
                      </a:r>
                      <a:endParaRPr lang="en-US" sz="16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B w="12700" cap="flat" cmpd="sng" algn="ctr">
                      <a:solidFill>
                        <a:schemeClr val="tx1"/>
                      </a:solidFill>
                      <a:prstDash val="solid"/>
                      <a:round/>
                      <a:headEnd type="none" w="med" len="med"/>
                      <a:tailEnd type="none" w="med" len="med"/>
                    </a:lnB>
                  </a:tcPr>
                </a:tc>
              </a:tr>
              <a:tr h="762328">
                <a:tc vMerge="1">
                  <a:txBody>
                    <a:bodyPr/>
                    <a:lstStyle/>
                    <a:p>
                      <a:pPr algn="r" rtl="0">
                        <a:lnSpc>
                          <a:spcPct val="115000"/>
                        </a:lnSpc>
                        <a:spcAft>
                          <a:spcPts val="0"/>
                        </a:spcAft>
                      </a:pPr>
                      <a:endParaRPr lang="en-US" sz="2000" dirty="0">
                        <a:effectLst/>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pPr algn="r" rtl="1">
                        <a:lnSpc>
                          <a:spcPct val="115000"/>
                        </a:lnSpc>
                        <a:spcAft>
                          <a:spcPts val="0"/>
                        </a:spcAft>
                      </a:pPr>
                      <a:r>
                        <a:rPr lang="ar-JO" sz="1800" b="0" baseline="0" dirty="0" smtClean="0">
                          <a:effectLst/>
                          <a:latin typeface="Arial" panose="020B0604020202020204" pitchFamily="34" charset="0"/>
                          <a:ea typeface="Calibri" panose="020F0502020204030204" pitchFamily="34" charset="0"/>
                          <a:cs typeface="+mj-cs"/>
                        </a:rPr>
                        <a:t> </a:t>
                      </a:r>
                      <a:r>
                        <a:rPr lang="ar-JO" sz="1800" b="0" dirty="0" smtClean="0">
                          <a:effectLst/>
                          <a:latin typeface="Calibri" panose="020F0502020204030204" pitchFamily="34" charset="0"/>
                          <a:ea typeface="Calibri" panose="020F0502020204030204" pitchFamily="34" charset="0"/>
                          <a:cs typeface="+mj-cs"/>
                        </a:rPr>
                        <a:t> </a:t>
                      </a:r>
                      <a:r>
                        <a:rPr lang="ar-JO" sz="1800" b="0" dirty="0">
                          <a:effectLst/>
                          <a:latin typeface="Calibri" panose="020F0502020204030204" pitchFamily="34" charset="0"/>
                          <a:ea typeface="Calibri" panose="020F0502020204030204" pitchFamily="34" charset="0"/>
                          <a:cs typeface="+mj-cs"/>
                        </a:rPr>
                        <a:t>وجود بنك حول الأفكار الريادية في مختلف المجالات في الجامعة معلن عنه ويتضمن جوائز سنوية.</a:t>
                      </a:r>
                      <a:endParaRPr lang="en-US" sz="1800" b="0" dirty="0">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tcPr>
                </a:tc>
              </a:tr>
              <a:tr h="376518">
                <a:tc rowSpan="5">
                  <a:txBody>
                    <a:bodyPr/>
                    <a:lstStyle/>
                    <a:p>
                      <a:pPr marL="0" marR="0" lvl="0" indent="0" algn="r" defTabSz="914400" rtl="1" eaLnBrk="1" fontAlgn="auto" latinLnBrk="0" hangingPunct="1">
                        <a:lnSpc>
                          <a:spcPct val="115000"/>
                        </a:lnSpc>
                        <a:spcBef>
                          <a:spcPts val="0"/>
                        </a:spcBef>
                        <a:spcAft>
                          <a:spcPts val="0"/>
                        </a:spcAft>
                        <a:buClrTx/>
                        <a:buSzTx/>
                        <a:buFontTx/>
                        <a:buNone/>
                        <a:tabLst/>
                        <a:defRPr/>
                      </a:pPr>
                      <a:r>
                        <a:rPr lang="ar-JO" sz="2000" b="0" dirty="0" smtClean="0">
                          <a:effectLst/>
                          <a:latin typeface="Calibri" panose="020F0502020204030204" pitchFamily="34" charset="0"/>
                          <a:ea typeface="Calibri" panose="020F0502020204030204" pitchFamily="34" charset="0"/>
                          <a:cs typeface="+mj-cs"/>
                        </a:rPr>
                        <a:t>4.</a:t>
                      </a:r>
                      <a:r>
                        <a:rPr lang="ar-JO" sz="2000" b="0" baseline="0" dirty="0" smtClean="0">
                          <a:effectLst/>
                          <a:latin typeface="Calibri" panose="020F0502020204030204" pitchFamily="34" charset="0"/>
                          <a:ea typeface="Calibri" panose="020F0502020204030204" pitchFamily="34" charset="0"/>
                          <a:cs typeface="+mj-cs"/>
                        </a:rPr>
                        <a:t> </a:t>
                      </a:r>
                      <a:r>
                        <a:rPr lang="ar-JO" sz="2000" b="0" dirty="0" smtClean="0">
                          <a:effectLst/>
                          <a:latin typeface="Calibri" panose="020F0502020204030204" pitchFamily="34" charset="0"/>
                          <a:ea typeface="Calibri" panose="020F0502020204030204" pitchFamily="34" charset="0"/>
                          <a:cs typeface="+mj-cs"/>
                        </a:rPr>
                        <a:t> تتحقق الجامعة من مخرجات التعلم الريادي.</a:t>
                      </a:r>
                      <a:endParaRPr lang="en-US" sz="2000" b="0" dirty="0">
                        <a:effectLst/>
                        <a:latin typeface="Calibri" panose="020F0502020204030204" pitchFamily="34" charset="0"/>
                        <a:ea typeface="Calibri" panose="020F0502020204030204" pitchFamily="34" charset="0"/>
                        <a:cs typeface="+mj-cs"/>
                      </a:endParaRPr>
                    </a:p>
                  </a:txBody>
                  <a:tcPr marL="37198" marR="37198" marT="0" marB="0">
                    <a:lnL w="12700" cap="flat" cmpd="sng" algn="ctr">
                      <a:solidFill>
                        <a:schemeClr val="tx1"/>
                      </a:solidFill>
                      <a:prstDash val="solid"/>
                      <a:round/>
                      <a:headEnd type="none" w="med" len="med"/>
                      <a:tailEnd type="none" w="med" len="med"/>
                    </a:lnL>
                  </a:tcPr>
                </a:tc>
                <a:tc>
                  <a:txBody>
                    <a:bodyPr/>
                    <a:lstStyle/>
                    <a:p>
                      <a:pPr marL="0" lvl="0" indent="0" algn="r" rtl="1">
                        <a:lnSpc>
                          <a:spcPct val="115000"/>
                        </a:lnSpc>
                        <a:spcAft>
                          <a:spcPts val="0"/>
                        </a:spcAft>
                        <a:buFont typeface="+mj-lt"/>
                        <a:buNone/>
                      </a:pPr>
                      <a:r>
                        <a:rPr lang="ar-JO" sz="1800" b="0" dirty="0" smtClean="0">
                          <a:solidFill>
                            <a:schemeClr val="tx1"/>
                          </a:solidFill>
                          <a:effectLst/>
                          <a:latin typeface="Calibri" panose="020F0502020204030204" pitchFamily="34" charset="0"/>
                          <a:ea typeface="Calibri" panose="020F0502020204030204" pitchFamily="34" charset="0"/>
                          <a:cs typeface="+mj-cs"/>
                        </a:rPr>
                        <a:t>وجود مخرجات تعليم منشوده حول الريادة لكل مساق. </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B w="12700" cap="flat" cmpd="sng" algn="ctr">
                      <a:solidFill>
                        <a:schemeClr val="tx1"/>
                      </a:solidFill>
                      <a:prstDash val="solid"/>
                      <a:round/>
                      <a:headEnd type="none" w="med" len="med"/>
                      <a:tailEnd type="none" w="med" len="med"/>
                    </a:lnB>
                  </a:tcPr>
                </a:tc>
              </a:tr>
              <a:tr h="548550">
                <a:tc vMerge="1">
                  <a:txBody>
                    <a:bodyPr/>
                    <a:lstStyle/>
                    <a:p>
                      <a:pPr rtl="1"/>
                      <a:endParaRPr lang="ar-JO"/>
                    </a:p>
                  </a:txBody>
                  <a:tcPr/>
                </a:tc>
                <a:tc>
                  <a:txBody>
                    <a:bodyPr/>
                    <a:lstStyle/>
                    <a:p>
                      <a:pPr marL="0" lvl="0" indent="0" algn="r" rtl="1">
                        <a:lnSpc>
                          <a:spcPct val="115000"/>
                        </a:lnSpc>
                        <a:spcAft>
                          <a:spcPts val="0"/>
                        </a:spcAft>
                        <a:buFont typeface="+mj-lt"/>
                        <a:buNone/>
                      </a:pPr>
                      <a:r>
                        <a:rPr lang="ar-JO" sz="1800" b="0" baseline="0" dirty="0" smtClean="0">
                          <a:solidFill>
                            <a:schemeClr val="tx1"/>
                          </a:solidFill>
                          <a:effectLst/>
                          <a:latin typeface="Calibri" panose="020F0502020204030204" pitchFamily="34" charset="0"/>
                          <a:ea typeface="Calibri" panose="020F0502020204030204" pitchFamily="34" charset="0"/>
                          <a:cs typeface="+mj-cs"/>
                        </a:rPr>
                        <a:t> </a:t>
                      </a:r>
                      <a:r>
                        <a:rPr lang="ar-SA" sz="1800" b="0" dirty="0" smtClean="0">
                          <a:solidFill>
                            <a:schemeClr val="tx1"/>
                          </a:solidFill>
                          <a:effectLst/>
                          <a:latin typeface="Calibri" panose="020F0502020204030204" pitchFamily="34" charset="0"/>
                          <a:ea typeface="Calibri" panose="020F0502020204030204" pitchFamily="34" charset="0"/>
                          <a:cs typeface="+mj-cs"/>
                        </a:rPr>
                        <a:t>وجود آليات لتقييم و قياس مخرجات التعليم على مستوى المساقات و</a:t>
                      </a:r>
                      <a:r>
                        <a:rPr lang="ar-JO" sz="1800" b="0" dirty="0" smtClean="0">
                          <a:solidFill>
                            <a:schemeClr val="tx1"/>
                          </a:solidFill>
                          <a:effectLst/>
                          <a:latin typeface="Calibri" panose="020F0502020204030204" pitchFamily="34" charset="0"/>
                          <a:ea typeface="Calibri" panose="020F0502020204030204" pitchFamily="34" charset="0"/>
                          <a:cs typeface="+mj-cs"/>
                        </a:rPr>
                        <a:t>البرامج الدراسيه.</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9011">
                <a:tc vMerge="1">
                  <a:txBody>
                    <a:bodyPr/>
                    <a:lstStyle/>
                    <a:p>
                      <a:pPr rtl="1"/>
                      <a:endParaRPr lang="ar-JO"/>
                    </a:p>
                  </a:txBody>
                  <a:tcPr/>
                </a:tc>
                <a:tc>
                  <a:txBody>
                    <a:bodyPr/>
                    <a:lstStyle/>
                    <a:p>
                      <a:pPr marL="0" lvl="0" indent="0" algn="r" rtl="1">
                        <a:lnSpc>
                          <a:spcPct val="115000"/>
                        </a:lnSpc>
                        <a:spcAft>
                          <a:spcPts val="0"/>
                        </a:spcAft>
                        <a:buFont typeface="+mj-lt"/>
                        <a:buNone/>
                      </a:pPr>
                      <a:r>
                        <a:rPr lang="ar-JO" sz="1800" b="0" baseline="0" dirty="0" smtClean="0">
                          <a:solidFill>
                            <a:schemeClr val="tx1"/>
                          </a:solidFill>
                          <a:effectLst/>
                          <a:latin typeface="Calibri" panose="020F0502020204030204" pitchFamily="34" charset="0"/>
                          <a:ea typeface="Calibri" panose="020F0502020204030204" pitchFamily="34" charset="0"/>
                          <a:cs typeface="+mj-cs"/>
                        </a:rPr>
                        <a:t>  </a:t>
                      </a:r>
                      <a:r>
                        <a:rPr lang="ar-JO" sz="1800" b="0" dirty="0" smtClean="0">
                          <a:solidFill>
                            <a:schemeClr val="tx1"/>
                          </a:solidFill>
                          <a:effectLst/>
                          <a:latin typeface="Calibri" panose="020F0502020204030204" pitchFamily="34" charset="0"/>
                          <a:ea typeface="Calibri" panose="020F0502020204030204" pitchFamily="34" charset="0"/>
                          <a:cs typeface="+mj-cs"/>
                        </a:rPr>
                        <a:t>عدد </a:t>
                      </a:r>
                      <a:r>
                        <a:rPr lang="ar-JO" sz="1800" b="0" dirty="0">
                          <a:solidFill>
                            <a:schemeClr val="tx1"/>
                          </a:solidFill>
                          <a:effectLst/>
                          <a:latin typeface="Calibri" panose="020F0502020204030204" pitchFamily="34" charset="0"/>
                          <a:ea typeface="Calibri" panose="020F0502020204030204" pitchFamily="34" charset="0"/>
                          <a:cs typeface="+mj-cs"/>
                        </a:rPr>
                        <a:t>براءات الاختراع .	</a:t>
                      </a:r>
                      <a:endParaRPr lang="ar-JO" sz="1800" b="0" dirty="0" smtClean="0">
                        <a:solidFill>
                          <a:schemeClr val="tx1"/>
                        </a:solidFill>
                        <a:effectLst/>
                        <a:latin typeface="Calibri" panose="020F0502020204030204" pitchFamily="34" charset="0"/>
                        <a:ea typeface="Calibri" panose="020F0502020204030204" pitchFamily="34" charset="0"/>
                        <a:cs typeface="+mj-cs"/>
                      </a:endParaRPr>
                    </a:p>
                    <a:p>
                      <a:pPr marL="0" lvl="0" indent="0" algn="r" rtl="1">
                        <a:lnSpc>
                          <a:spcPct val="115000"/>
                        </a:lnSpc>
                        <a:spcAft>
                          <a:spcPts val="0"/>
                        </a:spcAft>
                        <a:buFont typeface="+mj-lt"/>
                        <a:buNone/>
                      </a:pP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3192">
                <a:tc vMerge="1">
                  <a:txBody>
                    <a:bodyPr/>
                    <a:lstStyle/>
                    <a:p>
                      <a:pPr rtl="1"/>
                      <a:endParaRPr lang="ar-JO"/>
                    </a:p>
                  </a:txBody>
                  <a:tcPr/>
                </a:tc>
                <a:tc>
                  <a:txBody>
                    <a:bodyPr/>
                    <a:lstStyle/>
                    <a:p>
                      <a:pPr marL="0" lvl="0" indent="0" algn="r" rtl="1">
                        <a:lnSpc>
                          <a:spcPct val="115000"/>
                        </a:lnSpc>
                        <a:spcAft>
                          <a:spcPts val="0"/>
                        </a:spcAft>
                        <a:buFont typeface="+mj-lt"/>
                        <a:buNone/>
                      </a:pPr>
                      <a:r>
                        <a:rPr lang="ar-JO" sz="1800" b="0" dirty="0" smtClean="0">
                          <a:solidFill>
                            <a:schemeClr val="tx1"/>
                          </a:solidFill>
                          <a:effectLst/>
                          <a:latin typeface="Calibri" panose="020F0502020204030204" pitchFamily="34" charset="0"/>
                          <a:ea typeface="Calibri" panose="020F0502020204030204" pitchFamily="34" charset="0"/>
                          <a:cs typeface="+mj-cs"/>
                        </a:rPr>
                        <a:t>عدد الشركات الريادية الناشئه.</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98171">
                <a:tc vMerge="1">
                  <a:txBody>
                    <a:bodyPr/>
                    <a:lstStyle/>
                    <a:p>
                      <a:pPr marL="0" marR="0" lvl="0" indent="0" algn="r" defTabSz="914400" rtl="1" eaLnBrk="1" fontAlgn="auto" latinLnBrk="0" hangingPunct="1">
                        <a:lnSpc>
                          <a:spcPct val="115000"/>
                        </a:lnSpc>
                        <a:spcBef>
                          <a:spcPts val="0"/>
                        </a:spcBef>
                        <a:spcAft>
                          <a:spcPts val="0"/>
                        </a:spcAft>
                        <a:buClrTx/>
                        <a:buSzTx/>
                        <a:buFontTx/>
                        <a:buNone/>
                        <a:tabLst/>
                        <a:defRPr/>
                      </a:pPr>
                      <a:endParaRPr lang="en-US" sz="2000" b="0" dirty="0">
                        <a:effectLst/>
                        <a:latin typeface="Calibri" panose="020F0502020204030204" pitchFamily="34" charset="0"/>
                        <a:ea typeface="Calibri" panose="020F0502020204030204" pitchFamily="34" charset="0"/>
                        <a:cs typeface="+mj-cs"/>
                      </a:endParaRPr>
                    </a:p>
                  </a:txBody>
                  <a:tcPr marL="37198" marR="37198"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lvl="0" indent="0" algn="r" rtl="1">
                        <a:lnSpc>
                          <a:spcPct val="115000"/>
                        </a:lnSpc>
                        <a:spcAft>
                          <a:spcPts val="0"/>
                        </a:spcAft>
                        <a:buFont typeface="+mj-lt"/>
                        <a:buNone/>
                      </a:pPr>
                      <a:r>
                        <a:rPr lang="ar-JO" sz="1800" b="0" dirty="0" smtClean="0">
                          <a:solidFill>
                            <a:schemeClr val="tx1"/>
                          </a:solidFill>
                          <a:effectLst/>
                          <a:latin typeface="Calibri" panose="020F0502020204030204" pitchFamily="34" charset="0"/>
                          <a:ea typeface="Calibri" panose="020F0502020204030204" pitchFamily="34" charset="0"/>
                          <a:cs typeface="+mj-cs"/>
                        </a:rPr>
                        <a:t>عدد خطط عمل المشاريع الريادية الناشئة (</a:t>
                      </a:r>
                      <a:r>
                        <a:rPr lang="en-US" sz="1800" b="0" dirty="0" smtClean="0">
                          <a:solidFill>
                            <a:schemeClr val="tx1"/>
                          </a:solidFill>
                          <a:effectLst/>
                          <a:latin typeface="Calibri" panose="020F0502020204030204" pitchFamily="34" charset="0"/>
                          <a:ea typeface="Calibri" panose="020F0502020204030204" pitchFamily="34" charset="0"/>
                          <a:cs typeface="+mj-cs"/>
                        </a:rPr>
                        <a:t>Business Plans</a:t>
                      </a:r>
                      <a:r>
                        <a:rPr lang="ar-JO" sz="1800" b="0" dirty="0" smtClean="0">
                          <a:solidFill>
                            <a:schemeClr val="tx1"/>
                          </a:solidFill>
                          <a:effectLst/>
                          <a:latin typeface="Calibri" panose="020F0502020204030204" pitchFamily="34" charset="0"/>
                          <a:ea typeface="Calibri" panose="020F0502020204030204" pitchFamily="34" charset="0"/>
                          <a:cs typeface="+mj-cs"/>
                        </a:rPr>
                        <a:t>).</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19079118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963095238"/>
              </p:ext>
            </p:extLst>
          </p:nvPr>
        </p:nvGraphicFramePr>
        <p:xfrm>
          <a:off x="981635" y="877048"/>
          <a:ext cx="10313895" cy="4719828"/>
        </p:xfrm>
        <a:graphic>
          <a:graphicData uri="http://schemas.openxmlformats.org/drawingml/2006/table">
            <a:tbl>
              <a:tblPr rtl="1" firstRow="1" firstCol="1" bandRow="1">
                <a:tableStyleId>{5940675A-B579-460E-94D1-54222C63F5DA}</a:tableStyleId>
              </a:tblPr>
              <a:tblGrid>
                <a:gridCol w="4370295"/>
                <a:gridCol w="5943600"/>
              </a:tblGrid>
              <a:tr h="341405">
                <a:tc>
                  <a:txBody>
                    <a:bodyPr/>
                    <a:lstStyle/>
                    <a:p>
                      <a:pPr algn="ctr" rtl="0">
                        <a:lnSpc>
                          <a:spcPct val="115000"/>
                        </a:lnSpc>
                        <a:spcAft>
                          <a:spcPts val="0"/>
                        </a:spcAft>
                      </a:pPr>
                      <a:r>
                        <a:rPr lang="ar-JO" sz="2000" dirty="0" smtClean="0">
                          <a:solidFill>
                            <a:srgbClr val="C00000"/>
                          </a:solidFill>
                          <a:effectLst/>
                          <a:latin typeface="+mn-lt"/>
                          <a:ea typeface="Calibri" panose="020F0502020204030204" pitchFamily="34" charset="0"/>
                          <a:cs typeface="+mj-cs"/>
                        </a:rPr>
                        <a:t>المجال</a:t>
                      </a:r>
                      <a:r>
                        <a:rPr lang="ar-JO" sz="2000" baseline="0" dirty="0" smtClean="0">
                          <a:solidFill>
                            <a:srgbClr val="C00000"/>
                          </a:solidFill>
                          <a:effectLst/>
                          <a:latin typeface="+mn-lt"/>
                          <a:ea typeface="Calibri" panose="020F0502020204030204" pitchFamily="34" charset="0"/>
                          <a:cs typeface="+mj-cs"/>
                        </a:rPr>
                        <a:t> الفرعي </a:t>
                      </a:r>
                      <a:endParaRPr lang="en-US" sz="2000" dirty="0">
                        <a:solidFill>
                          <a:srgbClr val="C00000"/>
                        </a:solidFill>
                        <a:effectLst/>
                        <a:latin typeface="+mn-lt"/>
                        <a:ea typeface="Calibri" panose="020F0502020204030204" pitchFamily="34" charset="0"/>
                        <a:cs typeface="+mj-cs"/>
                      </a:endParaRPr>
                    </a:p>
                  </a:txBody>
                  <a:tcPr marL="37198" marR="37198" marT="0" marB="0"/>
                </a:tc>
                <a:tc>
                  <a:txBody>
                    <a:bodyPr/>
                    <a:lstStyle/>
                    <a:p>
                      <a:pPr algn="ctr" rtl="0">
                        <a:lnSpc>
                          <a:spcPct val="115000"/>
                        </a:lnSpc>
                        <a:spcAft>
                          <a:spcPts val="0"/>
                        </a:spcAft>
                        <a:tabLst>
                          <a:tab pos="556895" algn="l"/>
                        </a:tabLst>
                      </a:pPr>
                      <a:r>
                        <a:rPr lang="ar-JO" sz="2000" b="0" dirty="0" smtClean="0">
                          <a:solidFill>
                            <a:srgbClr val="C00000"/>
                          </a:solidFill>
                          <a:effectLst/>
                          <a:latin typeface="+mn-lt"/>
                          <a:ea typeface="+mn-ea"/>
                          <a:cs typeface="+mj-cs"/>
                        </a:rPr>
                        <a:t>المؤشرات </a:t>
                      </a:r>
                      <a:endParaRPr lang="en-US" sz="2000" b="0" dirty="0" smtClean="0">
                        <a:solidFill>
                          <a:srgbClr val="C00000"/>
                        </a:solidFill>
                        <a:effectLst/>
                        <a:latin typeface="+mn-lt"/>
                        <a:ea typeface="+mn-ea"/>
                        <a:cs typeface="+mj-cs"/>
                      </a:endParaRPr>
                    </a:p>
                  </a:txBody>
                  <a:tcPr marL="37198" marR="37198" marT="0" marB="0"/>
                </a:tc>
              </a:tr>
              <a:tr h="412974">
                <a:tc rowSpan="5">
                  <a:txBody>
                    <a:bodyPr/>
                    <a:lstStyle/>
                    <a:p>
                      <a:pPr algn="r" rtl="0">
                        <a:lnSpc>
                          <a:spcPct val="115000"/>
                        </a:lnSpc>
                        <a:spcAft>
                          <a:spcPts val="0"/>
                        </a:spcAft>
                      </a:pPr>
                      <a:endParaRPr lang="ar-JO" sz="2000" dirty="0" smtClean="0">
                        <a:effectLst/>
                        <a:cs typeface="+mj-cs"/>
                      </a:endParaRPr>
                    </a:p>
                    <a:p>
                      <a:pPr algn="r" rtl="0">
                        <a:lnSpc>
                          <a:spcPct val="115000"/>
                        </a:lnSpc>
                        <a:spcAft>
                          <a:spcPts val="0"/>
                        </a:spcAft>
                      </a:pPr>
                      <a:r>
                        <a:rPr lang="ar-JO" sz="2000" dirty="0" smtClean="0">
                          <a:effectLst/>
                          <a:cs typeface="+mj-cs"/>
                        </a:rPr>
                        <a:t>5. يعد التعاون والتفاعل مع البيئة الخارجية وأصحاب المصلحة عنصراً رئيسياً في تطوير التعليم والتعلم في الجامعات الريادية.</a:t>
                      </a:r>
                      <a:endParaRPr lang="en-US" sz="2000" dirty="0">
                        <a:effectLst/>
                        <a:cs typeface="+mj-cs"/>
                      </a:endParaRPr>
                    </a:p>
                  </a:txBody>
                  <a:tcPr marL="37198" marR="37198" marT="0" marB="0">
                    <a:lnB w="12700" cap="flat" cmpd="sng" algn="ctr">
                      <a:solidFill>
                        <a:schemeClr val="tx1"/>
                      </a:solidFill>
                      <a:prstDash val="solid"/>
                      <a:round/>
                      <a:headEnd type="none" w="med" len="med"/>
                      <a:tailEnd type="none" w="med" len="med"/>
                    </a:lnB>
                  </a:tcPr>
                </a:tc>
                <a:tc>
                  <a:txBody>
                    <a:bodyPr/>
                    <a:lstStyle/>
                    <a:p>
                      <a:pPr algn="r" rtl="1">
                        <a:lnSpc>
                          <a:spcPct val="115000"/>
                        </a:lnSpc>
                        <a:spcAft>
                          <a:spcPts val="0"/>
                        </a:spcAft>
                      </a:pPr>
                      <a:r>
                        <a:rPr lang="ar-JO" sz="1800" dirty="0" smtClean="0">
                          <a:solidFill>
                            <a:schemeClr val="tx1"/>
                          </a:solidFill>
                          <a:effectLst/>
                          <a:latin typeface="Calibri" panose="020F0502020204030204" pitchFamily="34" charset="0"/>
                          <a:ea typeface="Calibri" panose="020F0502020204030204" pitchFamily="34" charset="0"/>
                          <a:cs typeface="+mj-cs"/>
                        </a:rPr>
                        <a:t> عدد </a:t>
                      </a:r>
                      <a:r>
                        <a:rPr lang="ar-JO" sz="1800" dirty="0">
                          <a:solidFill>
                            <a:schemeClr val="tx1"/>
                          </a:solidFill>
                          <a:effectLst/>
                          <a:latin typeface="Calibri" panose="020F0502020204030204" pitchFamily="34" charset="0"/>
                          <a:ea typeface="Calibri" panose="020F0502020204030204" pitchFamily="34" charset="0"/>
                          <a:cs typeface="+mj-cs"/>
                        </a:rPr>
                        <a:t>مذكرات التفاهم /الاتفاقيات مع الغرف التجاريه والصناعيه</a:t>
                      </a:r>
                      <a:r>
                        <a:rPr lang="ar-JO" sz="1800" dirty="0" smtClean="0">
                          <a:solidFill>
                            <a:schemeClr val="tx1"/>
                          </a:solidFill>
                          <a:effectLst/>
                          <a:latin typeface="Calibri" panose="020F0502020204030204" pitchFamily="34" charset="0"/>
                          <a:ea typeface="Calibri" panose="020F0502020204030204" pitchFamily="34" charset="0"/>
                          <a:cs typeface="+mj-cs"/>
                        </a:rPr>
                        <a:t>.</a:t>
                      </a:r>
                      <a:r>
                        <a:rPr lang="ar-JO" sz="1800" dirty="0">
                          <a:solidFill>
                            <a:schemeClr val="tx1"/>
                          </a:solidFill>
                          <a:effectLst/>
                          <a:latin typeface="Calibri" panose="020F0502020204030204" pitchFamily="34" charset="0"/>
                          <a:ea typeface="Calibri" panose="020F0502020204030204" pitchFamily="34" charset="0"/>
                          <a:cs typeface="+mj-cs"/>
                        </a:rPr>
                        <a:t> </a:t>
                      </a: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tcPr>
                </a:tc>
              </a:tr>
              <a:tr h="561966">
                <a:tc vMerge="1">
                  <a:txBody>
                    <a:bodyPr/>
                    <a:lstStyle/>
                    <a:p>
                      <a:pPr rtl="1"/>
                      <a:endParaRPr lang="ar-JO"/>
                    </a:p>
                  </a:txBody>
                  <a:tcPr/>
                </a:tc>
                <a:tc>
                  <a:txBody>
                    <a:bodyPr/>
                    <a:lstStyle/>
                    <a:p>
                      <a:pPr marL="0" marR="0" lvl="0" indent="0" algn="r" defTabSz="914400" rtl="1" eaLnBrk="1" fontAlgn="auto" latinLnBrk="0" hangingPunct="1">
                        <a:lnSpc>
                          <a:spcPct val="115000"/>
                        </a:lnSpc>
                        <a:spcBef>
                          <a:spcPts val="0"/>
                        </a:spcBef>
                        <a:spcAft>
                          <a:spcPts val="0"/>
                        </a:spcAft>
                        <a:buClrTx/>
                        <a:buSzTx/>
                        <a:buFontTx/>
                        <a:buNone/>
                        <a:tabLst/>
                        <a:defRPr/>
                      </a:pPr>
                      <a:r>
                        <a:rPr lang="ar-JO" sz="1800" b="0" kern="1200" dirty="0" smtClean="0">
                          <a:solidFill>
                            <a:schemeClr val="tx1"/>
                          </a:solidFill>
                          <a:effectLst/>
                          <a:latin typeface="+mn-lt"/>
                          <a:ea typeface="+mn-ea"/>
                          <a:cs typeface="+mj-cs"/>
                        </a:rPr>
                        <a:t>عضويه الجامعه في مؤسسات وطنيه رياديه.</a:t>
                      </a:r>
                      <a:endParaRPr lang="en-US" sz="1800" b="0" kern="1200" dirty="0" smtClean="0">
                        <a:solidFill>
                          <a:schemeClr val="tx1"/>
                        </a:solidFill>
                        <a:effectLst/>
                        <a:latin typeface="+mn-lt"/>
                        <a:ea typeface="+mn-ea"/>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0381">
                <a:tc vMerge="1">
                  <a:txBody>
                    <a:bodyPr/>
                    <a:lstStyle/>
                    <a:p>
                      <a:pPr rtl="1"/>
                      <a:endParaRPr lang="ar-JO"/>
                    </a:p>
                  </a:txBody>
                  <a:tcPr/>
                </a:tc>
                <a:tc>
                  <a:txBody>
                    <a:bodyPr/>
                    <a:lstStyle/>
                    <a:p>
                      <a:pPr algn="r" rtl="1">
                        <a:lnSpc>
                          <a:spcPct val="115000"/>
                        </a:lnSpc>
                        <a:spcAft>
                          <a:spcPts val="0"/>
                        </a:spcAft>
                      </a:pPr>
                      <a:r>
                        <a:rPr lang="ar-JO" sz="1800" dirty="0" smtClean="0">
                          <a:solidFill>
                            <a:schemeClr val="tx1"/>
                          </a:solidFill>
                          <a:effectLst/>
                          <a:latin typeface="Calibri" panose="020F0502020204030204" pitchFamily="34" charset="0"/>
                          <a:ea typeface="Calibri" panose="020F0502020204030204" pitchFamily="34" charset="0"/>
                          <a:cs typeface="+mj-cs"/>
                        </a:rPr>
                        <a:t>أخذ تغذيه راجعه من الخريجين.</a:t>
                      </a:r>
                      <a:endParaRPr lang="en-US" sz="1800" dirty="0" smtClean="0">
                        <a:solidFill>
                          <a:schemeClr val="tx1"/>
                        </a:solidFill>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8550">
                <a:tc vMerge="1">
                  <a:txBody>
                    <a:bodyPr/>
                    <a:lstStyle/>
                    <a:p>
                      <a:pPr rtl="1"/>
                      <a:endParaRPr lang="ar-JO"/>
                    </a:p>
                  </a:txBody>
                  <a:tcPr/>
                </a:tc>
                <a:tc>
                  <a:txBody>
                    <a:bodyPr/>
                    <a:lstStyle/>
                    <a:p>
                      <a:pPr algn="r" rtl="1">
                        <a:lnSpc>
                          <a:spcPct val="115000"/>
                        </a:lnSpc>
                        <a:spcAft>
                          <a:spcPts val="0"/>
                        </a:spcAft>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ورش العمل مع القطاع العام.</a:t>
                      </a: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9011">
                <a:tc vMerge="1">
                  <a:txBody>
                    <a:bodyPr/>
                    <a:lstStyle/>
                    <a:p>
                      <a:pPr rtl="1"/>
                      <a:endParaRPr lang="ar-JO"/>
                    </a:p>
                  </a:txBody>
                  <a:tcPr/>
                </a:tc>
                <a:tc>
                  <a:txBody>
                    <a:bodyPr/>
                    <a:lstStyle/>
                    <a:p>
                      <a:pPr algn="r" rtl="1">
                        <a:lnSpc>
                          <a:spcPct val="115000"/>
                        </a:lnSpc>
                        <a:spcAft>
                          <a:spcPts val="0"/>
                        </a:spcAft>
                        <a:tabLst>
                          <a:tab pos="1576705" algn="l"/>
                        </a:tabLst>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ورش العمل مع القطاع الخاص</a:t>
                      </a:r>
                      <a:r>
                        <a:rPr lang="ar-JO" sz="1800" dirty="0" smtClean="0">
                          <a:solidFill>
                            <a:schemeClr val="tx1"/>
                          </a:solidFill>
                          <a:effectLst/>
                          <a:latin typeface="Calibri" panose="020F0502020204030204" pitchFamily="34" charset="0"/>
                          <a:ea typeface="Calibri" panose="020F0502020204030204" pitchFamily="34" charset="0"/>
                          <a:cs typeface="+mj-cs"/>
                        </a:rPr>
                        <a:t>.</a:t>
                      </a: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3192">
                <a:tc rowSpan="3">
                  <a:txBody>
                    <a:bodyPr/>
                    <a:lstStyle/>
                    <a:p>
                      <a:pPr algn="r" rtl="0">
                        <a:lnSpc>
                          <a:spcPct val="115000"/>
                        </a:lnSpc>
                        <a:spcAft>
                          <a:spcPts val="0"/>
                        </a:spcAft>
                      </a:pPr>
                      <a:endParaRPr lang="ar-JO" sz="2000" dirty="0" smtClean="0">
                        <a:effectLst/>
                        <a:cs typeface="+mj-cs"/>
                      </a:endParaRPr>
                    </a:p>
                    <a:p>
                      <a:pPr algn="r" rtl="0">
                        <a:lnSpc>
                          <a:spcPct val="115000"/>
                        </a:lnSpc>
                        <a:spcAft>
                          <a:spcPts val="0"/>
                        </a:spcAft>
                      </a:pPr>
                      <a:r>
                        <a:rPr lang="ar-JO" sz="2000" dirty="0" smtClean="0">
                          <a:effectLst/>
                          <a:cs typeface="+mj-cs"/>
                        </a:rPr>
                        <a:t>6.</a:t>
                      </a:r>
                      <a:r>
                        <a:rPr lang="ar-JO" sz="2000" baseline="0" dirty="0" smtClean="0">
                          <a:effectLst/>
                          <a:cs typeface="+mj-cs"/>
                        </a:rPr>
                        <a:t> </a:t>
                      </a:r>
                      <a:r>
                        <a:rPr lang="ar-JO" sz="2000" dirty="0" smtClean="0">
                          <a:effectLst/>
                          <a:cs typeface="+mj-cs"/>
                        </a:rPr>
                        <a:t>دمج نتائج البحوث في تعليم وتدريب ريادة الأعمال.</a:t>
                      </a:r>
                      <a:endParaRPr lang="en-US" sz="2000" dirty="0">
                        <a:effectLst/>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pPr algn="r" rtl="1">
                        <a:lnSpc>
                          <a:spcPct val="115000"/>
                        </a:lnSpc>
                        <a:spcAft>
                          <a:spcPts val="0"/>
                        </a:spcAft>
                      </a:pPr>
                      <a:r>
                        <a:rPr lang="ar-JO" sz="1800" baseline="0" dirty="0" smtClean="0">
                          <a:solidFill>
                            <a:schemeClr val="tx1"/>
                          </a:solidFill>
                          <a:effectLst/>
                          <a:latin typeface="Calibri" panose="020F0502020204030204" pitchFamily="34" charset="0"/>
                          <a:ea typeface="Calibri" panose="020F0502020204030204" pitchFamily="34" charset="0"/>
                          <a:cs typeface="+mj-cs"/>
                        </a:rPr>
                        <a:t> </a:t>
                      </a:r>
                      <a:r>
                        <a:rPr lang="ar-SA" sz="1800" dirty="0" smtClean="0">
                          <a:solidFill>
                            <a:schemeClr val="tx1"/>
                          </a:solidFill>
                          <a:effectLst/>
                          <a:latin typeface="Calibri" panose="020F0502020204030204" pitchFamily="34" charset="0"/>
                          <a:ea typeface="Calibri" panose="020F0502020204030204" pitchFamily="34" charset="0"/>
                          <a:cs typeface="+mj-cs"/>
                        </a:rPr>
                        <a:t>وجود </a:t>
                      </a:r>
                      <a:r>
                        <a:rPr lang="ar-SA" sz="1800" dirty="0">
                          <a:solidFill>
                            <a:schemeClr val="tx1"/>
                          </a:solidFill>
                          <a:effectLst/>
                          <a:latin typeface="Calibri" panose="020F0502020204030204" pitchFamily="34" charset="0"/>
                          <a:ea typeface="Calibri" panose="020F0502020204030204" pitchFamily="34" charset="0"/>
                          <a:cs typeface="+mj-cs"/>
                        </a:rPr>
                        <a:t>قاعده بيانات حول  الابحاث العلمية المنشوره في مجال الرياده والإبداع</a:t>
                      </a:r>
                      <a:r>
                        <a:rPr lang="ar-JO" sz="1800" dirty="0">
                          <a:solidFill>
                            <a:schemeClr val="tx1"/>
                          </a:solidFill>
                          <a:effectLst/>
                          <a:latin typeface="Calibri" panose="020F0502020204030204" pitchFamily="34" charset="0"/>
                          <a:ea typeface="Calibri" panose="020F0502020204030204" pitchFamily="34" charset="0"/>
                          <a:cs typeface="+mj-cs"/>
                        </a:rPr>
                        <a:t>.</a:t>
                      </a: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9086">
                <a:tc vMerge="1">
                  <a:txBody>
                    <a:bodyPr/>
                    <a:lstStyle/>
                    <a:p>
                      <a:pPr marL="0" marR="0" lvl="0" indent="0" algn="r" defTabSz="914400" rtl="1" eaLnBrk="1" fontAlgn="auto" latinLnBrk="0" hangingPunct="1">
                        <a:lnSpc>
                          <a:spcPct val="115000"/>
                        </a:lnSpc>
                        <a:spcBef>
                          <a:spcPts val="0"/>
                        </a:spcBef>
                        <a:spcAft>
                          <a:spcPts val="0"/>
                        </a:spcAft>
                        <a:buClrTx/>
                        <a:buSzTx/>
                        <a:buFontTx/>
                        <a:buNone/>
                        <a:tabLst/>
                        <a:defRPr/>
                      </a:pPr>
                      <a:endParaRPr lang="en-US" sz="2000" b="0" dirty="0">
                        <a:effectLst/>
                        <a:latin typeface="Calibri" panose="020F0502020204030204" pitchFamily="34" charset="0"/>
                        <a:ea typeface="Calibri" panose="020F0502020204030204" pitchFamily="34" charset="0"/>
                        <a:cs typeface="+mj-cs"/>
                      </a:endParaRPr>
                    </a:p>
                  </a:txBody>
                  <a:tcPr marL="37198" marR="37198"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lvl="0" indent="0" algn="r" rtl="1">
                        <a:lnSpc>
                          <a:spcPct val="115000"/>
                        </a:lnSpc>
                        <a:spcAft>
                          <a:spcPts val="0"/>
                        </a:spcAft>
                        <a:buFont typeface="+mj-lt"/>
                        <a:buNone/>
                      </a:pPr>
                      <a:r>
                        <a:rPr lang="ar-JO" sz="1800" baseline="0" dirty="0" smtClean="0">
                          <a:solidFill>
                            <a:schemeClr val="tx1"/>
                          </a:solidFill>
                          <a:effectLst/>
                          <a:latin typeface="Calibri" panose="020F0502020204030204" pitchFamily="34" charset="0"/>
                          <a:ea typeface="Calibri" panose="020F0502020204030204" pitchFamily="34" charset="0"/>
                          <a:cs typeface="+mj-cs"/>
                        </a:rPr>
                        <a:t> </a:t>
                      </a:r>
                      <a:r>
                        <a:rPr lang="ar-SA" sz="1800" dirty="0" smtClean="0">
                          <a:solidFill>
                            <a:schemeClr val="tx1"/>
                          </a:solidFill>
                          <a:effectLst/>
                          <a:latin typeface="Calibri" panose="020F0502020204030204" pitchFamily="34" charset="0"/>
                          <a:ea typeface="Calibri" panose="020F0502020204030204" pitchFamily="34" charset="0"/>
                          <a:cs typeface="+mj-cs"/>
                        </a:rPr>
                        <a:t>عدد </a:t>
                      </a:r>
                      <a:r>
                        <a:rPr lang="ar-SA" sz="1800" dirty="0">
                          <a:solidFill>
                            <a:schemeClr val="tx1"/>
                          </a:solidFill>
                          <a:effectLst/>
                          <a:latin typeface="Calibri" panose="020F0502020204030204" pitchFamily="34" charset="0"/>
                          <a:ea typeface="Calibri" panose="020F0502020204030204" pitchFamily="34" charset="0"/>
                          <a:cs typeface="+mj-cs"/>
                        </a:rPr>
                        <a:t>ورشات تبادل المعرفه داخليا وخارجيا حول الرياده والإبداع</a:t>
                      </a:r>
                      <a:r>
                        <a:rPr lang="ar-JO" sz="1800" dirty="0">
                          <a:solidFill>
                            <a:schemeClr val="tx1"/>
                          </a:solidFill>
                          <a:effectLst/>
                          <a:latin typeface="Calibri" panose="020F0502020204030204" pitchFamily="34" charset="0"/>
                          <a:ea typeface="Calibri" panose="020F0502020204030204" pitchFamily="34" charset="0"/>
                          <a:cs typeface="+mj-cs"/>
                        </a:rPr>
                        <a:t>.</a:t>
                      </a: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9086">
                <a:tc vMerge="1">
                  <a:txBody>
                    <a:bodyPr/>
                    <a:lstStyle/>
                    <a:p>
                      <a:pPr rtl="1"/>
                      <a:endParaRPr lang="ar-JO"/>
                    </a:p>
                  </a:txBody>
                  <a:tcPr/>
                </a:tc>
                <a:tc>
                  <a:txBody>
                    <a:bodyPr/>
                    <a:lstStyle/>
                    <a:p>
                      <a:pPr marL="0" lvl="0" indent="0" algn="r" rtl="1">
                        <a:lnSpc>
                          <a:spcPct val="115000"/>
                        </a:lnSpc>
                        <a:spcAft>
                          <a:spcPts val="0"/>
                        </a:spcAft>
                        <a:buFont typeface="+mj-lt"/>
                        <a:buNone/>
                      </a:pPr>
                      <a:r>
                        <a:rPr lang="ar-SA" sz="1800" dirty="0" smtClean="0">
                          <a:solidFill>
                            <a:schemeClr val="tx1"/>
                          </a:solidFill>
                          <a:effectLst/>
                          <a:latin typeface="Calibri" panose="020F0502020204030204" pitchFamily="34" charset="0"/>
                          <a:ea typeface="Calibri" panose="020F0502020204030204" pitchFamily="34" charset="0"/>
                          <a:cs typeface="+mj-cs"/>
                        </a:rPr>
                        <a:t>وجود </a:t>
                      </a:r>
                      <a:r>
                        <a:rPr lang="ar-SA" sz="1800" dirty="0">
                          <a:solidFill>
                            <a:schemeClr val="tx1"/>
                          </a:solidFill>
                          <a:effectLst/>
                          <a:latin typeface="Calibri" panose="020F0502020204030204" pitchFamily="34" charset="0"/>
                          <a:ea typeface="Calibri" panose="020F0502020204030204" pitchFamily="34" charset="0"/>
                          <a:cs typeface="+mj-cs"/>
                        </a:rPr>
                        <a:t>نظام لربط مخرجات البحث العلمي ببناء قدرات الموظفين والطلبة في مجال ريادة الأعمال</a:t>
                      </a:r>
                      <a:r>
                        <a:rPr lang="ar-SA" sz="1800" dirty="0" smtClean="0">
                          <a:solidFill>
                            <a:schemeClr val="tx1"/>
                          </a:solidFill>
                          <a:effectLst/>
                          <a:latin typeface="Calibri" panose="020F0502020204030204" pitchFamily="34" charset="0"/>
                          <a:ea typeface="Calibri" panose="020F0502020204030204" pitchFamily="34" charset="0"/>
                          <a:cs typeface="+mj-cs"/>
                        </a:rPr>
                        <a:t>.</a:t>
                      </a:r>
                      <a:endParaRPr lang="ar-JO" sz="1800" dirty="0" smtClean="0">
                        <a:solidFill>
                          <a:schemeClr val="tx1"/>
                        </a:solidFill>
                        <a:effectLst/>
                        <a:latin typeface="Calibri" panose="020F0502020204030204" pitchFamily="34" charset="0"/>
                        <a:ea typeface="Calibri" panose="020F0502020204030204" pitchFamily="34" charset="0"/>
                        <a:cs typeface="+mj-cs"/>
                      </a:endParaRPr>
                    </a:p>
                    <a:p>
                      <a:pPr marL="0" lvl="0" indent="0" algn="r" rtl="1">
                        <a:lnSpc>
                          <a:spcPct val="115000"/>
                        </a:lnSpc>
                        <a:spcAft>
                          <a:spcPts val="0"/>
                        </a:spcAft>
                        <a:buFont typeface="+mj-lt"/>
                        <a:buNone/>
                      </a:pP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16304706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8018" y="244116"/>
            <a:ext cx="10903083" cy="2169825"/>
          </a:xfrm>
          <a:prstGeom prst="rect">
            <a:avLst/>
          </a:prstGeom>
          <a:noFill/>
        </p:spPr>
        <p:txBody>
          <a:bodyPr wrap="square" rtlCol="1">
            <a:spAutoFit/>
          </a:bodyPr>
          <a:lstStyle/>
          <a:p>
            <a:pPr algn="l"/>
            <a:r>
              <a:rPr lang="en-US" sz="2400" b="1" dirty="0" smtClean="0">
                <a:solidFill>
                  <a:srgbClr val="D1282E"/>
                </a:solidFill>
              </a:rPr>
              <a:t>4. </a:t>
            </a:r>
            <a:r>
              <a:rPr lang="en-US" sz="2400" b="1" dirty="0">
                <a:solidFill>
                  <a:srgbClr val="D1282E"/>
                </a:solidFill>
              </a:rPr>
              <a:t>Pathways for </a:t>
            </a:r>
            <a:r>
              <a:rPr lang="en-US" sz="2400" b="1" dirty="0" smtClean="0">
                <a:solidFill>
                  <a:srgbClr val="D1282E"/>
                </a:solidFill>
              </a:rPr>
              <a:t>Entrepreneurs</a:t>
            </a:r>
            <a:endParaRPr lang="ar-JO" sz="2400" b="1" dirty="0" smtClean="0">
              <a:solidFill>
                <a:srgbClr val="D1282E"/>
              </a:solidFill>
            </a:endParaRPr>
          </a:p>
          <a:p>
            <a:pPr algn="l"/>
            <a:endParaRPr lang="en-US" sz="2400" b="1" dirty="0" smtClean="0">
              <a:solidFill>
                <a:srgbClr val="000000"/>
              </a:solidFill>
            </a:endParaRPr>
          </a:p>
          <a:p>
            <a:pPr algn="l"/>
            <a:r>
              <a:rPr lang="en-US" sz="2100" dirty="0">
                <a:solidFill>
                  <a:srgbClr val="000000"/>
                </a:solidFill>
              </a:rPr>
              <a:t>This section of the framework gives statements for universities who desire to support "entrepreneurs" in their career development or adventurous individuals on their pathway to becoming an entrepreneur, 25 indicator were developed for this section.</a:t>
            </a:r>
          </a:p>
          <a:p>
            <a:pPr algn="l"/>
            <a:endParaRPr lang="ar-JO" sz="2400" dirty="0">
              <a:solidFill>
                <a:srgbClr val="00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81365743"/>
              </p:ext>
            </p:extLst>
          </p:nvPr>
        </p:nvGraphicFramePr>
        <p:xfrm>
          <a:off x="981635" y="2404523"/>
          <a:ext cx="10313895" cy="4182632"/>
        </p:xfrm>
        <a:graphic>
          <a:graphicData uri="http://schemas.openxmlformats.org/drawingml/2006/table">
            <a:tbl>
              <a:tblPr rtl="1" firstRow="1" firstCol="1" bandRow="1">
                <a:tableStyleId>{5940675A-B579-460E-94D1-54222C63F5DA}</a:tableStyleId>
              </a:tblPr>
              <a:tblGrid>
                <a:gridCol w="4370295"/>
                <a:gridCol w="5943600"/>
              </a:tblGrid>
              <a:tr h="341405">
                <a:tc>
                  <a:txBody>
                    <a:bodyPr/>
                    <a:lstStyle/>
                    <a:p>
                      <a:pPr algn="ctr" rtl="0">
                        <a:lnSpc>
                          <a:spcPct val="115000"/>
                        </a:lnSpc>
                        <a:spcAft>
                          <a:spcPts val="0"/>
                        </a:spcAft>
                      </a:pPr>
                      <a:r>
                        <a:rPr lang="ar-JO" sz="2000" dirty="0" smtClean="0">
                          <a:solidFill>
                            <a:srgbClr val="C00000"/>
                          </a:solidFill>
                          <a:effectLst/>
                          <a:latin typeface="+mn-lt"/>
                          <a:ea typeface="Calibri" panose="020F0502020204030204" pitchFamily="34" charset="0"/>
                          <a:cs typeface="+mj-cs"/>
                        </a:rPr>
                        <a:t>المجال</a:t>
                      </a:r>
                      <a:r>
                        <a:rPr lang="ar-JO" sz="2000" baseline="0" dirty="0" smtClean="0">
                          <a:solidFill>
                            <a:srgbClr val="C00000"/>
                          </a:solidFill>
                          <a:effectLst/>
                          <a:latin typeface="+mn-lt"/>
                          <a:ea typeface="Calibri" panose="020F0502020204030204" pitchFamily="34" charset="0"/>
                          <a:cs typeface="+mj-cs"/>
                        </a:rPr>
                        <a:t> الفرعي </a:t>
                      </a:r>
                      <a:endParaRPr lang="en-US" sz="2000" dirty="0">
                        <a:solidFill>
                          <a:srgbClr val="C00000"/>
                        </a:solidFill>
                        <a:effectLst/>
                        <a:latin typeface="+mn-lt"/>
                        <a:ea typeface="Calibri" panose="020F0502020204030204" pitchFamily="34" charset="0"/>
                        <a:cs typeface="+mj-cs"/>
                      </a:endParaRPr>
                    </a:p>
                  </a:txBody>
                  <a:tcPr marL="37198" marR="37198" marT="0" marB="0"/>
                </a:tc>
                <a:tc>
                  <a:txBody>
                    <a:bodyPr/>
                    <a:lstStyle/>
                    <a:p>
                      <a:pPr algn="ctr" rtl="0">
                        <a:lnSpc>
                          <a:spcPct val="115000"/>
                        </a:lnSpc>
                        <a:spcAft>
                          <a:spcPts val="0"/>
                        </a:spcAft>
                        <a:tabLst>
                          <a:tab pos="556895" algn="l"/>
                        </a:tabLst>
                      </a:pPr>
                      <a:r>
                        <a:rPr lang="ar-JO" sz="2000" b="0" dirty="0" smtClean="0">
                          <a:solidFill>
                            <a:srgbClr val="C00000"/>
                          </a:solidFill>
                          <a:effectLst/>
                          <a:latin typeface="+mn-lt"/>
                          <a:ea typeface="+mn-ea"/>
                          <a:cs typeface="+mj-cs"/>
                        </a:rPr>
                        <a:t>المؤشرات </a:t>
                      </a:r>
                      <a:endParaRPr lang="en-US" sz="2000" b="0" dirty="0" smtClean="0">
                        <a:solidFill>
                          <a:srgbClr val="C00000"/>
                        </a:solidFill>
                        <a:effectLst/>
                        <a:latin typeface="+mn-lt"/>
                        <a:ea typeface="+mn-ea"/>
                        <a:cs typeface="+mj-cs"/>
                      </a:endParaRPr>
                    </a:p>
                  </a:txBody>
                  <a:tcPr marL="37198" marR="37198" marT="0" marB="0"/>
                </a:tc>
              </a:tr>
              <a:tr h="735703">
                <a:tc rowSpan="4">
                  <a:txBody>
                    <a:bodyPr/>
                    <a:lstStyle/>
                    <a:p>
                      <a:pPr algn="r" rtl="0">
                        <a:lnSpc>
                          <a:spcPct val="115000"/>
                        </a:lnSpc>
                        <a:spcAft>
                          <a:spcPts val="0"/>
                        </a:spcAft>
                      </a:pPr>
                      <a:endParaRPr lang="ar-JO" sz="2000" dirty="0" smtClean="0">
                        <a:effectLst/>
                        <a:cs typeface="+mj-cs"/>
                      </a:endParaRPr>
                    </a:p>
                    <a:p>
                      <a:pPr algn="r" rtl="0">
                        <a:lnSpc>
                          <a:spcPct val="115000"/>
                        </a:lnSpc>
                        <a:spcAft>
                          <a:spcPts val="0"/>
                        </a:spcAft>
                      </a:pPr>
                      <a:r>
                        <a:rPr lang="ar-JO" sz="2000" dirty="0" smtClean="0">
                          <a:effectLst/>
                          <a:cs typeface="+mj-cs"/>
                        </a:rPr>
                        <a:t>1. سعي الجامعة لرفع مستوى الوعي بأهمية ريادة الأعمال للطلاب والخريجين والعاملين لإنشاء أعمالهم الخاصة.</a:t>
                      </a:r>
                    </a:p>
                  </a:txBody>
                  <a:tcPr marL="37198" marR="37198" marT="0" marB="0">
                    <a:lnB w="12700" cap="flat" cmpd="sng" algn="ctr">
                      <a:solidFill>
                        <a:schemeClr val="tx1"/>
                      </a:solidFill>
                      <a:prstDash val="solid"/>
                      <a:round/>
                      <a:headEnd type="none" w="med" len="med"/>
                      <a:tailEnd type="none" w="med" len="med"/>
                    </a:lnB>
                  </a:tcPr>
                </a:tc>
                <a:tc>
                  <a:txBody>
                    <a:bodyPr/>
                    <a:lstStyle/>
                    <a:p>
                      <a:pPr marL="0" lvl="0" indent="0" algn="r" rtl="1">
                        <a:lnSpc>
                          <a:spcPct val="115000"/>
                        </a:lnSpc>
                        <a:spcAft>
                          <a:spcPts val="0"/>
                        </a:spcAft>
                        <a:buFont typeface="+mj-lt"/>
                        <a:buNone/>
                      </a:pPr>
                      <a:r>
                        <a:rPr lang="ar-JO" sz="1800" baseline="0" dirty="0" smtClean="0">
                          <a:solidFill>
                            <a:schemeClr val="tx1"/>
                          </a:solidFill>
                          <a:effectLst/>
                          <a:latin typeface="Calibri" panose="020F0502020204030204" pitchFamily="34" charset="0"/>
                          <a:ea typeface="Calibri" panose="020F0502020204030204" pitchFamily="34" charset="0"/>
                          <a:cs typeface="+mj-cs"/>
                        </a:rPr>
                        <a:t> وجود خطة/ برنامج لدى الجامعة لرفع الوعي بأهمية الريادة والابداع لدى الطلبة/ المدرسين /الموظفين / الخريجين.</a:t>
                      </a:r>
                    </a:p>
                  </a:txBody>
                  <a:tcPr marL="68580" marR="68580" marT="0" marB="0">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tcPr>
                </a:tc>
              </a:tr>
              <a:tr h="504833">
                <a:tc vMerge="1">
                  <a:txBody>
                    <a:bodyPr/>
                    <a:lstStyle/>
                    <a:p>
                      <a:pPr rtl="1"/>
                      <a:endParaRPr lang="ar-JO"/>
                    </a:p>
                  </a:txBody>
                  <a:tcPr/>
                </a:tc>
                <a:tc>
                  <a:txBody>
                    <a:bodyPr/>
                    <a:lstStyle/>
                    <a:p>
                      <a:pPr marL="0" marR="0" lvl="0" indent="0" algn="r" defTabSz="914400" rtl="1" eaLnBrk="1" fontAlgn="auto" latinLnBrk="0" hangingPunct="1">
                        <a:lnSpc>
                          <a:spcPct val="115000"/>
                        </a:lnSpc>
                        <a:spcBef>
                          <a:spcPts val="0"/>
                        </a:spcBef>
                        <a:spcAft>
                          <a:spcPts val="0"/>
                        </a:spcAft>
                        <a:buClrTx/>
                        <a:buSzTx/>
                        <a:buFont typeface="+mj-lt"/>
                        <a:buNone/>
                        <a:tabLst/>
                        <a:defRPr/>
                      </a:pPr>
                      <a:r>
                        <a:rPr lang="ar-JO" sz="1800" dirty="0" smtClean="0">
                          <a:solidFill>
                            <a:schemeClr val="tx1"/>
                          </a:solidFill>
                          <a:effectLst/>
                          <a:latin typeface="Calibri" panose="020F0502020204030204" pitchFamily="34" charset="0"/>
                          <a:ea typeface="Calibri" panose="020F0502020204030204" pitchFamily="34" charset="0"/>
                          <a:cs typeface="+mj-cs"/>
                        </a:rPr>
                        <a:t>وجود آلية لتطبيق البرنامج/ الخطة وتقييمها</a:t>
                      </a:r>
                      <a:r>
                        <a:rPr lang="ar-SA" sz="1800" dirty="0" smtClean="0">
                          <a:solidFill>
                            <a:schemeClr val="tx1"/>
                          </a:solidFill>
                          <a:effectLst/>
                          <a:latin typeface="Calibri" panose="020F0502020204030204" pitchFamily="34" charset="0"/>
                          <a:ea typeface="Calibri" panose="020F0502020204030204" pitchFamily="34" charset="0"/>
                          <a:cs typeface="+mj-cs"/>
                        </a:rPr>
                        <a:t>.</a:t>
                      </a:r>
                      <a:endParaRPr lang="en-US" sz="1800" dirty="0" smtClean="0">
                        <a:solidFill>
                          <a:schemeClr val="tx1"/>
                        </a:solidFill>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tcPr>
                </a:tc>
              </a:tr>
              <a:tr h="500381">
                <a:tc vMerge="1">
                  <a:txBody>
                    <a:bodyPr/>
                    <a:lstStyle/>
                    <a:p>
                      <a:pPr rtl="1"/>
                      <a:endParaRPr lang="ar-JO"/>
                    </a:p>
                  </a:txBody>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الورشات التوعوية حول الريادة والابداع الموجهة للطلبة.</a:t>
                      </a: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9115">
                <a:tc vMerge="1">
                  <a:txBody>
                    <a:bodyPr/>
                    <a:lstStyle/>
                    <a:p>
                      <a:pPr rtl="1"/>
                      <a:endParaRPr lang="ar-JO"/>
                    </a:p>
                  </a:txBody>
                  <a:tcPr/>
                </a:tc>
                <a:tc>
                  <a:txBody>
                    <a:bodyPr/>
                    <a:lstStyle/>
                    <a:p>
                      <a:pPr marL="0" lvl="0" indent="0" algn="r" rtl="1">
                        <a:lnSpc>
                          <a:spcPct val="115000"/>
                        </a:lnSpc>
                        <a:spcAft>
                          <a:spcPts val="0"/>
                        </a:spcAft>
                        <a:buFont typeface="+mj-lt"/>
                        <a:buNone/>
                      </a:pPr>
                      <a:r>
                        <a:rPr lang="ar-JO" sz="1800" dirty="0" smtClean="0">
                          <a:solidFill>
                            <a:schemeClr val="tx1"/>
                          </a:solidFill>
                          <a:effectLst/>
                          <a:latin typeface="Calibri" panose="020F0502020204030204" pitchFamily="34" charset="0"/>
                          <a:ea typeface="Calibri" panose="020F0502020204030204" pitchFamily="34" charset="0"/>
                          <a:cs typeface="+mj-cs"/>
                        </a:rPr>
                        <a:t>عدد </a:t>
                      </a:r>
                      <a:r>
                        <a:rPr lang="ar-JO" sz="1800" dirty="0">
                          <a:solidFill>
                            <a:schemeClr val="tx1"/>
                          </a:solidFill>
                          <a:effectLst/>
                          <a:latin typeface="Calibri" panose="020F0502020204030204" pitchFamily="34" charset="0"/>
                          <a:ea typeface="Calibri" panose="020F0502020204030204" pitchFamily="34" charset="0"/>
                          <a:cs typeface="+mj-cs"/>
                        </a:rPr>
                        <a:t>الورشات التوعوية حول الريادة والابداع الموجهة للموظفين/المدرسين</a:t>
                      </a:r>
                      <a:r>
                        <a:rPr lang="ar-SA" sz="1800" dirty="0">
                          <a:solidFill>
                            <a:schemeClr val="tx1"/>
                          </a:solidFill>
                          <a:effectLst/>
                          <a:latin typeface="Calibri" panose="020F0502020204030204" pitchFamily="34" charset="0"/>
                          <a:ea typeface="Calibri" panose="020F0502020204030204" pitchFamily="34" charset="0"/>
                          <a:cs typeface="+mj-cs"/>
                        </a:rPr>
                        <a:t>.</a:t>
                      </a:r>
                      <a:endParaRPr lang="en-US" sz="180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633">
                <a:tc rowSpan="3">
                  <a:txBody>
                    <a:bodyPr/>
                    <a:lstStyle/>
                    <a:p>
                      <a:pPr algn="r" rtl="0">
                        <a:lnSpc>
                          <a:spcPct val="115000"/>
                        </a:lnSpc>
                        <a:spcAft>
                          <a:spcPts val="0"/>
                        </a:spcAft>
                      </a:pPr>
                      <a:endParaRPr lang="ar-JO" sz="2000" dirty="0" smtClean="0">
                        <a:effectLst/>
                        <a:cs typeface="+mj-cs"/>
                      </a:endParaRPr>
                    </a:p>
                    <a:p>
                      <a:pPr algn="r" rtl="0">
                        <a:lnSpc>
                          <a:spcPct val="115000"/>
                        </a:lnSpc>
                        <a:spcAft>
                          <a:spcPts val="0"/>
                        </a:spcAft>
                      </a:pPr>
                      <a:r>
                        <a:rPr lang="ar-JO" sz="2000" dirty="0" smtClean="0">
                          <a:effectLst/>
                          <a:cs typeface="+mj-cs"/>
                        </a:rPr>
                        <a:t>2. وجود آليات تدعم العقلية الريادية والسلوك الريادي للأفراد.</a:t>
                      </a:r>
                    </a:p>
                    <a:p>
                      <a:pPr algn="r" rtl="0">
                        <a:lnSpc>
                          <a:spcPct val="115000"/>
                        </a:lnSpc>
                        <a:spcAft>
                          <a:spcPts val="0"/>
                        </a:spcAft>
                      </a:pPr>
                      <a:endParaRPr lang="ar-JO" sz="2000" dirty="0" smtClean="0">
                        <a:effectLst/>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r>
                        <a:rPr lang="ar-JO" dirty="0" smtClean="0">
                          <a:cs typeface="+mj-cs"/>
                        </a:rPr>
                        <a:t>وجود حاضنات / مسرعات لريادة الاعمال.</a:t>
                      </a:r>
                      <a:endParaRPr lang="ar-JO" dirty="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0476">
                <a:tc vMerge="1">
                  <a:txBody>
                    <a:bodyPr/>
                    <a:lstStyle/>
                    <a:p>
                      <a:pPr algn="r" rtl="0">
                        <a:lnSpc>
                          <a:spcPct val="115000"/>
                        </a:lnSpc>
                        <a:spcAft>
                          <a:spcPts val="0"/>
                        </a:spcAft>
                      </a:pPr>
                      <a:endParaRPr lang="ar-JO" sz="2000" dirty="0" smtClean="0">
                        <a:effectLst/>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r>
                        <a:rPr lang="ar-JO" dirty="0" smtClean="0">
                          <a:cs typeface="+mj-cs"/>
                        </a:rPr>
                        <a:t>وجود نظام جوائز و حوافز  للرياديين.</a:t>
                      </a:r>
                      <a:endParaRPr lang="ar-JO" dirty="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0476">
                <a:tc vMerge="1">
                  <a:txBody>
                    <a:bodyPr/>
                    <a:lstStyle/>
                    <a:p>
                      <a:pPr rtl="1"/>
                      <a:endParaRPr lang="ar-JO"/>
                    </a:p>
                  </a:txBody>
                  <a:tcPr/>
                </a:tc>
                <a:tc>
                  <a:txBody>
                    <a:bodyPr/>
                    <a:lstStyle/>
                    <a:p>
                      <a:r>
                        <a:rPr lang="ar-JO" dirty="0" smtClean="0">
                          <a:cs typeface="+mj-cs"/>
                        </a:rPr>
                        <a:t>وجود مساقات متخصصة في ريادة الاعمال.</a:t>
                      </a:r>
                      <a:endParaRPr lang="ar-JO" dirty="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33741590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30033652"/>
              </p:ext>
            </p:extLst>
          </p:nvPr>
        </p:nvGraphicFramePr>
        <p:xfrm>
          <a:off x="1089212" y="861062"/>
          <a:ext cx="10313895" cy="5297691"/>
        </p:xfrm>
        <a:graphic>
          <a:graphicData uri="http://schemas.openxmlformats.org/drawingml/2006/table">
            <a:tbl>
              <a:tblPr rtl="1" firstRow="1" firstCol="1" bandRow="1">
                <a:tableStyleId>{5940675A-B579-460E-94D1-54222C63F5DA}</a:tableStyleId>
              </a:tblPr>
              <a:tblGrid>
                <a:gridCol w="4370295"/>
                <a:gridCol w="5943600"/>
              </a:tblGrid>
              <a:tr h="341405">
                <a:tc>
                  <a:txBody>
                    <a:bodyPr/>
                    <a:lstStyle/>
                    <a:p>
                      <a:pPr algn="ctr" rtl="0">
                        <a:lnSpc>
                          <a:spcPct val="115000"/>
                        </a:lnSpc>
                        <a:spcAft>
                          <a:spcPts val="0"/>
                        </a:spcAft>
                      </a:pPr>
                      <a:r>
                        <a:rPr lang="ar-JO" sz="2000" dirty="0" smtClean="0">
                          <a:solidFill>
                            <a:srgbClr val="C00000"/>
                          </a:solidFill>
                          <a:effectLst/>
                          <a:latin typeface="+mn-lt"/>
                          <a:ea typeface="Calibri" panose="020F0502020204030204" pitchFamily="34" charset="0"/>
                          <a:cs typeface="+mj-cs"/>
                        </a:rPr>
                        <a:t>المجال</a:t>
                      </a:r>
                      <a:r>
                        <a:rPr lang="ar-JO" sz="2000" baseline="0" dirty="0" smtClean="0">
                          <a:solidFill>
                            <a:srgbClr val="C00000"/>
                          </a:solidFill>
                          <a:effectLst/>
                          <a:latin typeface="+mn-lt"/>
                          <a:ea typeface="Calibri" panose="020F0502020204030204" pitchFamily="34" charset="0"/>
                          <a:cs typeface="+mj-cs"/>
                        </a:rPr>
                        <a:t> الفرعي </a:t>
                      </a:r>
                      <a:endParaRPr lang="en-US" sz="2000" dirty="0">
                        <a:solidFill>
                          <a:srgbClr val="C00000"/>
                        </a:solidFill>
                        <a:effectLst/>
                        <a:latin typeface="+mn-lt"/>
                        <a:ea typeface="Calibri" panose="020F0502020204030204" pitchFamily="34" charset="0"/>
                        <a:cs typeface="+mj-cs"/>
                      </a:endParaRPr>
                    </a:p>
                  </a:txBody>
                  <a:tcPr marL="37198" marR="37198" marT="0" marB="0"/>
                </a:tc>
                <a:tc>
                  <a:txBody>
                    <a:bodyPr/>
                    <a:lstStyle/>
                    <a:p>
                      <a:pPr algn="ctr" rtl="0">
                        <a:lnSpc>
                          <a:spcPct val="115000"/>
                        </a:lnSpc>
                        <a:spcAft>
                          <a:spcPts val="0"/>
                        </a:spcAft>
                        <a:tabLst>
                          <a:tab pos="556895" algn="l"/>
                        </a:tabLst>
                      </a:pPr>
                      <a:r>
                        <a:rPr lang="ar-JO" sz="2000" b="0" dirty="0" smtClean="0">
                          <a:solidFill>
                            <a:srgbClr val="C00000"/>
                          </a:solidFill>
                          <a:effectLst/>
                          <a:latin typeface="+mn-lt"/>
                          <a:ea typeface="+mn-ea"/>
                          <a:cs typeface="+mj-cs"/>
                        </a:rPr>
                        <a:t>المؤشرات </a:t>
                      </a:r>
                      <a:endParaRPr lang="en-US" sz="2000" b="0" dirty="0" smtClean="0">
                        <a:solidFill>
                          <a:srgbClr val="C00000"/>
                        </a:solidFill>
                        <a:effectLst/>
                        <a:latin typeface="+mn-lt"/>
                        <a:ea typeface="+mn-ea"/>
                        <a:cs typeface="+mj-cs"/>
                      </a:endParaRPr>
                    </a:p>
                  </a:txBody>
                  <a:tcPr marL="37198" marR="37198" marT="0" marB="0"/>
                </a:tc>
              </a:tr>
              <a:tr h="735703">
                <a:tc rowSpan="4">
                  <a:txBody>
                    <a:bodyPr/>
                    <a:lstStyle/>
                    <a:p>
                      <a:pPr algn="r" rtl="0">
                        <a:lnSpc>
                          <a:spcPct val="115000"/>
                        </a:lnSpc>
                        <a:spcAft>
                          <a:spcPts val="0"/>
                        </a:spcAft>
                      </a:pPr>
                      <a:endParaRPr lang="ar-JO" sz="2000" dirty="0" smtClean="0">
                        <a:effectLst/>
                        <a:cs typeface="+mj-cs"/>
                      </a:endParaRPr>
                    </a:p>
                    <a:p>
                      <a:pPr algn="r" rtl="0">
                        <a:lnSpc>
                          <a:spcPct val="115000"/>
                        </a:lnSpc>
                        <a:spcAft>
                          <a:spcPts val="0"/>
                        </a:spcAft>
                      </a:pPr>
                      <a:r>
                        <a:rPr lang="ar-JO" sz="2000" dirty="0" smtClean="0">
                          <a:effectLst/>
                          <a:cs typeface="+mj-cs"/>
                        </a:rPr>
                        <a:t>3.</a:t>
                      </a:r>
                      <a:r>
                        <a:rPr lang="ar-JO" sz="2000" baseline="0" dirty="0" smtClean="0">
                          <a:effectLst/>
                          <a:cs typeface="+mj-cs"/>
                        </a:rPr>
                        <a:t> </a:t>
                      </a:r>
                      <a:r>
                        <a:rPr lang="ar-JO" sz="2000" dirty="0" smtClean="0">
                          <a:effectLst/>
                          <a:cs typeface="+mj-cs"/>
                        </a:rPr>
                        <a:t>الفرص التي توفرها الجامعة لتجربة/ ممارسة الريادة.</a:t>
                      </a:r>
                    </a:p>
                  </a:txBody>
                  <a:tcPr marL="37198" marR="37198" marT="0" marB="0">
                    <a:lnB w="12700" cap="flat" cmpd="sng" algn="ctr">
                      <a:solidFill>
                        <a:schemeClr val="tx1"/>
                      </a:solidFill>
                      <a:prstDash val="solid"/>
                      <a:round/>
                      <a:headEnd type="none" w="med" len="med"/>
                      <a:tailEnd type="none" w="med" len="med"/>
                    </a:lnB>
                  </a:tcPr>
                </a:tc>
                <a:tc>
                  <a:txBody>
                    <a:bodyPr/>
                    <a:lstStyle/>
                    <a:p>
                      <a:r>
                        <a:rPr lang="ar-JO" baseline="0" dirty="0" smtClean="0">
                          <a:cs typeface="+mj-cs"/>
                        </a:rPr>
                        <a:t> </a:t>
                      </a:r>
                      <a:r>
                        <a:rPr lang="ar-JO" dirty="0" smtClean="0">
                          <a:cs typeface="+mj-cs"/>
                        </a:rPr>
                        <a:t>المعارض السنوية التي تنظمها الجامعة لعرض الافكار الريادية.</a:t>
                      </a:r>
                      <a:endParaRPr lang="ar-JO" dirty="0">
                        <a:cs typeface="+mj-cs"/>
                      </a:endParaRPr>
                    </a:p>
                  </a:txBody>
                  <a:tcPr marL="68580" marR="68580" marT="0" marB="0">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tcPr>
                </a:tc>
              </a:tr>
              <a:tr h="504833">
                <a:tc vMerge="1">
                  <a:txBody>
                    <a:bodyPr/>
                    <a:lstStyle/>
                    <a:p>
                      <a:pPr rtl="1"/>
                      <a:endParaRPr lang="ar-JO"/>
                    </a:p>
                  </a:txBody>
                  <a:tcPr/>
                </a:tc>
                <a:tc>
                  <a:txBody>
                    <a:bodyPr/>
                    <a:lstStyle/>
                    <a:p>
                      <a:r>
                        <a:rPr lang="ar-JO" sz="1800" b="0" kern="1200" dirty="0" smtClean="0">
                          <a:solidFill>
                            <a:schemeClr val="tx1"/>
                          </a:solidFill>
                          <a:effectLst/>
                          <a:latin typeface="+mn-lt"/>
                          <a:ea typeface="+mn-ea"/>
                          <a:cs typeface="+mj-cs"/>
                        </a:rPr>
                        <a:t> </a:t>
                      </a:r>
                      <a:r>
                        <a:rPr lang="ar-SA" sz="1800" b="0" kern="1200" dirty="0" smtClean="0">
                          <a:solidFill>
                            <a:schemeClr val="tx1"/>
                          </a:solidFill>
                          <a:effectLst/>
                          <a:latin typeface="+mn-lt"/>
                          <a:ea typeface="+mn-ea"/>
                          <a:cs typeface="+mj-cs"/>
                        </a:rPr>
                        <a:t>وجود مرافق (مشاغل ومختبرات) حديثه.</a:t>
                      </a:r>
                      <a:endParaRPr lang="ar-JO" b="0" dirty="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tcPr>
                </a:tc>
              </a:tr>
              <a:tr h="500381">
                <a:tc vMerge="1">
                  <a:txBody>
                    <a:bodyPr/>
                    <a:lstStyle/>
                    <a:p>
                      <a:pPr rtl="1"/>
                      <a:endParaRPr lang="ar-JO"/>
                    </a:p>
                  </a:txBody>
                  <a:tcPr/>
                </a:tc>
                <a:tc>
                  <a:txBody>
                    <a:bodyPr/>
                    <a:lstStyle/>
                    <a:p>
                      <a:r>
                        <a:rPr lang="ar-SA" sz="1800" b="0" kern="1200" dirty="0" smtClean="0">
                          <a:solidFill>
                            <a:schemeClr val="tx1"/>
                          </a:solidFill>
                          <a:effectLst/>
                          <a:latin typeface="+mn-lt"/>
                          <a:ea typeface="+mn-ea"/>
                          <a:cs typeface="+mj-cs"/>
                        </a:rPr>
                        <a:t>عدد المنح التي توفرها الجامعه للتدريب العملي لدى رواد الاعمال.</a:t>
                      </a:r>
                      <a:endParaRPr lang="ar-JO" b="0" dirty="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9115">
                <a:tc vMerge="1">
                  <a:txBody>
                    <a:bodyPr/>
                    <a:lstStyle/>
                    <a:p>
                      <a:pPr rtl="1"/>
                      <a:endParaRPr lang="ar-JO"/>
                    </a:p>
                  </a:txBody>
                  <a:tcPr/>
                </a:tc>
                <a:tc>
                  <a:txBody>
                    <a:bodyPr/>
                    <a:lstStyle/>
                    <a:p>
                      <a:r>
                        <a:rPr lang="ar-JO" sz="1800" b="0" kern="1200" dirty="0" smtClean="0">
                          <a:solidFill>
                            <a:schemeClr val="tx1"/>
                          </a:solidFill>
                          <a:effectLst/>
                          <a:latin typeface="+mn-lt"/>
                          <a:ea typeface="+mn-ea"/>
                          <a:cs typeface="+mj-cs"/>
                        </a:rPr>
                        <a:t> </a:t>
                      </a:r>
                      <a:r>
                        <a:rPr lang="ar-SA" sz="1800" b="0" kern="1200" dirty="0" smtClean="0">
                          <a:solidFill>
                            <a:schemeClr val="tx1"/>
                          </a:solidFill>
                          <a:effectLst/>
                          <a:latin typeface="+mn-lt"/>
                          <a:ea typeface="+mn-ea"/>
                          <a:cs typeface="+mj-cs"/>
                        </a:rPr>
                        <a:t>عدد المشاريع المنفذة مع القطاعات المختلفة</a:t>
                      </a:r>
                      <a:r>
                        <a:rPr lang="ar-JO" sz="1800" b="0" kern="1200" dirty="0" smtClean="0">
                          <a:solidFill>
                            <a:schemeClr val="tx1"/>
                          </a:solidFill>
                          <a:effectLst/>
                          <a:latin typeface="+mn-lt"/>
                          <a:ea typeface="+mn-ea"/>
                          <a:cs typeface="+mj-cs"/>
                        </a:rPr>
                        <a:t> بتسهيل من الجامعة</a:t>
                      </a:r>
                      <a:r>
                        <a:rPr lang="ar-SA" sz="1800" b="0" kern="1200" dirty="0" smtClean="0">
                          <a:solidFill>
                            <a:schemeClr val="tx1"/>
                          </a:solidFill>
                          <a:effectLst/>
                          <a:latin typeface="+mn-lt"/>
                          <a:ea typeface="+mn-ea"/>
                          <a:cs typeface="+mj-cs"/>
                        </a:rPr>
                        <a:t>.</a:t>
                      </a:r>
                      <a:endParaRPr lang="ar-JO" b="0" dirty="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633">
                <a:tc rowSpan="4">
                  <a:txBody>
                    <a:bodyPr/>
                    <a:lstStyle/>
                    <a:p>
                      <a:pPr algn="r" rtl="0">
                        <a:lnSpc>
                          <a:spcPct val="115000"/>
                        </a:lnSpc>
                        <a:spcAft>
                          <a:spcPts val="0"/>
                        </a:spcAft>
                      </a:pPr>
                      <a:r>
                        <a:rPr lang="ar-JO" sz="2000" dirty="0" smtClean="0">
                          <a:effectLst/>
                          <a:cs typeface="+mj-cs"/>
                        </a:rPr>
                        <a:t>4. دعم الجامعة للطلاب والخريجين والعاملين في المضي من توليد الأفكار إلى استحداث الأعمال.</a:t>
                      </a:r>
                    </a:p>
                    <a:p>
                      <a:pPr algn="r" rtl="0">
                        <a:lnSpc>
                          <a:spcPct val="115000"/>
                        </a:lnSpc>
                        <a:spcAft>
                          <a:spcPts val="0"/>
                        </a:spcAft>
                      </a:pPr>
                      <a:endParaRPr lang="ar-JO" sz="2000" dirty="0" smtClean="0">
                        <a:effectLst/>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r>
                        <a:rPr lang="ar-JO" sz="1800" b="0" kern="1200" dirty="0" smtClean="0">
                          <a:solidFill>
                            <a:schemeClr val="tx1"/>
                          </a:solidFill>
                          <a:effectLst/>
                          <a:latin typeface="+mn-lt"/>
                          <a:ea typeface="+mn-ea"/>
                          <a:cs typeface="+mj-cs"/>
                        </a:rPr>
                        <a:t> </a:t>
                      </a:r>
                      <a:r>
                        <a:rPr lang="ar-SA" sz="1800" b="0" kern="1200" dirty="0" smtClean="0">
                          <a:solidFill>
                            <a:schemeClr val="tx1"/>
                          </a:solidFill>
                          <a:effectLst/>
                          <a:latin typeface="+mn-lt"/>
                          <a:ea typeface="+mn-ea"/>
                          <a:cs typeface="+mj-cs"/>
                        </a:rPr>
                        <a:t>توفر الجامعة المساعدة في الحصول على حقوق الملكية الفكرية للشركات الناشئة.</a:t>
                      </a:r>
                      <a:endParaRPr lang="ar-JO" b="0" dirty="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0476">
                <a:tc vMerge="1">
                  <a:txBody>
                    <a:bodyPr/>
                    <a:lstStyle/>
                    <a:p>
                      <a:pPr algn="r" rtl="0">
                        <a:lnSpc>
                          <a:spcPct val="115000"/>
                        </a:lnSpc>
                        <a:spcAft>
                          <a:spcPts val="0"/>
                        </a:spcAft>
                      </a:pPr>
                      <a:endParaRPr lang="ar-JO" sz="2000" dirty="0" smtClean="0">
                        <a:effectLst/>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r>
                        <a:rPr lang="ar-SA" sz="1800" b="0" kern="1200" dirty="0" smtClean="0">
                          <a:solidFill>
                            <a:schemeClr val="tx1"/>
                          </a:solidFill>
                          <a:effectLst/>
                          <a:latin typeface="+mn-lt"/>
                          <a:ea typeface="+mn-ea"/>
                          <a:cs typeface="+mj-cs"/>
                        </a:rPr>
                        <a:t>وجود اتفاقيات مع مؤسسات تمويلية / حاضنات لدعم المشاريع الناشئة.</a:t>
                      </a:r>
                      <a:endParaRPr lang="ar-JO" b="0" dirty="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0">
                <a:tc vMerge="1">
                  <a:txBody>
                    <a:bodyPr/>
                    <a:lstStyle/>
                    <a:p>
                      <a:pPr rtl="1"/>
                      <a:endParaRPr lang="ar-JO"/>
                    </a:p>
                  </a:txBody>
                  <a:tcPr/>
                </a:tc>
                <a:tc>
                  <a:txBody>
                    <a:bodyPr/>
                    <a:lstStyle/>
                    <a:p>
                      <a:r>
                        <a:rPr lang="ar-JO" sz="1800" b="0" kern="1200" dirty="0" smtClean="0">
                          <a:solidFill>
                            <a:schemeClr val="tx1"/>
                          </a:solidFill>
                          <a:effectLst/>
                          <a:latin typeface="+mn-lt"/>
                          <a:ea typeface="+mn-ea"/>
                          <a:cs typeface="+mj-cs"/>
                        </a:rPr>
                        <a:t> </a:t>
                      </a:r>
                      <a:r>
                        <a:rPr lang="ar-SA" sz="1800" b="0" kern="1200" dirty="0" smtClean="0">
                          <a:solidFill>
                            <a:schemeClr val="tx1"/>
                          </a:solidFill>
                          <a:effectLst/>
                          <a:latin typeface="+mn-lt"/>
                          <a:ea typeface="+mn-ea"/>
                          <a:cs typeface="+mj-cs"/>
                        </a:rPr>
                        <a:t>وجود محور رقابة للمشاريع الناشئة (حاضنه اعمال).</a:t>
                      </a:r>
                      <a:endParaRPr lang="ar-JO" sz="1800" b="0" kern="1200" dirty="0" smtClean="0">
                        <a:solidFill>
                          <a:schemeClr val="tx1"/>
                        </a:solidFill>
                        <a:effectLst/>
                        <a:latin typeface="+mn-lt"/>
                        <a:ea typeface="+mn-ea"/>
                        <a:cs typeface="+mj-cs"/>
                      </a:endParaRPr>
                    </a:p>
                    <a:p>
                      <a:endParaRPr lang="ar-JO" sz="1800" b="0" kern="1200" dirty="0" smtClean="0">
                        <a:solidFill>
                          <a:schemeClr val="tx1"/>
                        </a:solidFill>
                        <a:effectLst/>
                        <a:latin typeface="+mn-lt"/>
                        <a:ea typeface="+mn-ea"/>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4547">
                <a:tc vMerge="1">
                  <a:txBody>
                    <a:bodyPr/>
                    <a:lstStyle/>
                    <a:p>
                      <a:pPr rtl="1"/>
                      <a:endParaRPr lang="ar-JO"/>
                    </a:p>
                  </a:txBody>
                  <a:tcPr/>
                </a:tc>
                <a:tc>
                  <a:txBody>
                    <a:bodyPr/>
                    <a:lstStyle/>
                    <a:p>
                      <a:r>
                        <a:rPr lang="ar-SA" sz="1800" b="0" kern="1200" dirty="0" smtClean="0">
                          <a:solidFill>
                            <a:schemeClr val="tx1"/>
                          </a:solidFill>
                          <a:effectLst/>
                          <a:latin typeface="+mn-lt"/>
                          <a:ea typeface="+mn-ea"/>
                          <a:cs typeface="+mj-cs"/>
                        </a:rPr>
                        <a:t>وجود لجان استشارية من الخبراء للدعم بمراحل المفاهيم المبكرة.</a:t>
                      </a:r>
                      <a:endParaRPr lang="ar-JO" sz="1800" b="0" kern="1200" dirty="0" smtClean="0">
                        <a:solidFill>
                          <a:schemeClr val="tx1"/>
                        </a:solidFill>
                        <a:effectLst/>
                        <a:latin typeface="+mn-lt"/>
                        <a:ea typeface="+mn-ea"/>
                        <a:cs typeface="+mj-cs"/>
                      </a:endParaRPr>
                    </a:p>
                    <a:p>
                      <a:endParaRPr lang="ar-JO" sz="1800" b="0" kern="1200" dirty="0" smtClean="0">
                        <a:solidFill>
                          <a:schemeClr val="tx1"/>
                        </a:solidFill>
                        <a:effectLst/>
                        <a:latin typeface="+mn-lt"/>
                        <a:ea typeface="+mn-ea"/>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3801843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293620526"/>
              </p:ext>
            </p:extLst>
          </p:nvPr>
        </p:nvGraphicFramePr>
        <p:xfrm>
          <a:off x="1062318" y="793826"/>
          <a:ext cx="10313895" cy="5522385"/>
        </p:xfrm>
        <a:graphic>
          <a:graphicData uri="http://schemas.openxmlformats.org/drawingml/2006/table">
            <a:tbl>
              <a:tblPr rtl="1" firstRow="1" firstCol="1" bandRow="1">
                <a:tableStyleId>{5940675A-B579-460E-94D1-54222C63F5DA}</a:tableStyleId>
              </a:tblPr>
              <a:tblGrid>
                <a:gridCol w="4370295"/>
                <a:gridCol w="5943600"/>
              </a:tblGrid>
              <a:tr h="341405">
                <a:tc>
                  <a:txBody>
                    <a:bodyPr/>
                    <a:lstStyle/>
                    <a:p>
                      <a:pPr algn="ctr" rtl="0">
                        <a:lnSpc>
                          <a:spcPct val="115000"/>
                        </a:lnSpc>
                        <a:spcAft>
                          <a:spcPts val="0"/>
                        </a:spcAft>
                      </a:pPr>
                      <a:r>
                        <a:rPr lang="ar-JO" sz="2000" dirty="0" smtClean="0">
                          <a:solidFill>
                            <a:srgbClr val="C00000"/>
                          </a:solidFill>
                          <a:effectLst/>
                          <a:latin typeface="+mn-lt"/>
                          <a:ea typeface="Calibri" panose="020F0502020204030204" pitchFamily="34" charset="0"/>
                          <a:cs typeface="+mj-cs"/>
                        </a:rPr>
                        <a:t>المجال</a:t>
                      </a:r>
                      <a:r>
                        <a:rPr lang="ar-JO" sz="2000" baseline="0" dirty="0" smtClean="0">
                          <a:solidFill>
                            <a:srgbClr val="C00000"/>
                          </a:solidFill>
                          <a:effectLst/>
                          <a:latin typeface="+mn-lt"/>
                          <a:ea typeface="Calibri" panose="020F0502020204030204" pitchFamily="34" charset="0"/>
                          <a:cs typeface="+mj-cs"/>
                        </a:rPr>
                        <a:t> الفرعي </a:t>
                      </a:r>
                      <a:endParaRPr lang="en-US" sz="2000" dirty="0">
                        <a:solidFill>
                          <a:srgbClr val="C00000"/>
                        </a:solidFill>
                        <a:effectLst/>
                        <a:latin typeface="+mn-lt"/>
                        <a:ea typeface="Calibri" panose="020F0502020204030204" pitchFamily="34" charset="0"/>
                        <a:cs typeface="+mj-cs"/>
                      </a:endParaRPr>
                    </a:p>
                  </a:txBody>
                  <a:tcPr marL="37198" marR="37198" marT="0" marB="0"/>
                </a:tc>
                <a:tc>
                  <a:txBody>
                    <a:bodyPr/>
                    <a:lstStyle/>
                    <a:p>
                      <a:pPr algn="ctr" rtl="0">
                        <a:lnSpc>
                          <a:spcPct val="115000"/>
                        </a:lnSpc>
                        <a:spcAft>
                          <a:spcPts val="0"/>
                        </a:spcAft>
                        <a:tabLst>
                          <a:tab pos="556895" algn="l"/>
                        </a:tabLst>
                      </a:pPr>
                      <a:r>
                        <a:rPr lang="ar-JO" sz="2000" b="0" dirty="0" smtClean="0">
                          <a:solidFill>
                            <a:srgbClr val="C00000"/>
                          </a:solidFill>
                          <a:effectLst/>
                          <a:latin typeface="+mn-lt"/>
                          <a:ea typeface="+mn-ea"/>
                          <a:cs typeface="+mj-cs"/>
                        </a:rPr>
                        <a:t>المؤشرات </a:t>
                      </a:r>
                      <a:endParaRPr lang="en-US" sz="2000" b="0" dirty="0" smtClean="0">
                        <a:solidFill>
                          <a:srgbClr val="C00000"/>
                        </a:solidFill>
                        <a:effectLst/>
                        <a:latin typeface="+mn-lt"/>
                        <a:ea typeface="+mn-ea"/>
                        <a:cs typeface="+mj-cs"/>
                      </a:endParaRPr>
                    </a:p>
                  </a:txBody>
                  <a:tcPr marL="37198" marR="37198" marT="0" marB="0"/>
                </a:tc>
              </a:tr>
              <a:tr h="442406">
                <a:tc rowSpan="3">
                  <a:txBody>
                    <a:bodyPr/>
                    <a:lstStyle/>
                    <a:p>
                      <a:endParaRPr lang="ar-JO" dirty="0" smtClean="0"/>
                    </a:p>
                    <a:p>
                      <a:r>
                        <a:rPr lang="ar-JO" sz="2000" dirty="0" smtClean="0">
                          <a:cs typeface="+mj-cs"/>
                        </a:rPr>
                        <a:t>5. توفير التوجيه /الخدمات الارشاديه في مجال الريادة  من قبل افراد المجال الأكاديمي أو القطاع الخاص.</a:t>
                      </a:r>
                      <a:endParaRPr lang="ar-JO" sz="2000" dirty="0">
                        <a:cs typeface="+mj-cs"/>
                      </a:endParaRPr>
                    </a:p>
                  </a:txBody>
                  <a:tcPr marL="37198" marR="37198" marT="0" marB="0">
                    <a:lnB w="12700" cap="flat" cmpd="sng" algn="ctr">
                      <a:solidFill>
                        <a:schemeClr val="tx1"/>
                      </a:solidFill>
                      <a:prstDash val="solid"/>
                      <a:round/>
                      <a:headEnd type="none" w="med" len="med"/>
                      <a:tailEnd type="none" w="med" len="med"/>
                    </a:lnB>
                  </a:tcPr>
                </a:tc>
                <a:tc>
                  <a:txBody>
                    <a:bodyPr/>
                    <a:lstStyle/>
                    <a:p>
                      <a:pPr algn="r" rtl="1">
                        <a:lnSpc>
                          <a:spcPct val="115000"/>
                        </a:lnSpc>
                        <a:spcAft>
                          <a:spcPts val="0"/>
                        </a:spcAft>
                      </a:pPr>
                      <a:r>
                        <a:rPr lang="ar-JO" sz="1800" b="0" baseline="0" dirty="0" smtClean="0">
                          <a:solidFill>
                            <a:schemeClr val="tx1"/>
                          </a:solidFill>
                          <a:effectLst/>
                          <a:latin typeface="Calibri" panose="020F0502020204030204" pitchFamily="34" charset="0"/>
                          <a:ea typeface="Calibri" panose="020F0502020204030204" pitchFamily="34" charset="0"/>
                          <a:cs typeface="+mj-cs"/>
                        </a:rPr>
                        <a:t>     </a:t>
                      </a:r>
                      <a:r>
                        <a:rPr lang="ar-SA" sz="1800" b="0" dirty="0" smtClean="0">
                          <a:solidFill>
                            <a:schemeClr val="tx1"/>
                          </a:solidFill>
                          <a:effectLst/>
                          <a:latin typeface="Calibri" panose="020F0502020204030204" pitchFamily="34" charset="0"/>
                          <a:ea typeface="Calibri" panose="020F0502020204030204" pitchFamily="34" charset="0"/>
                          <a:cs typeface="+mj-cs"/>
                        </a:rPr>
                        <a:t>وجود </a:t>
                      </a:r>
                      <a:r>
                        <a:rPr lang="ar-SA" sz="1800" b="0" dirty="0">
                          <a:solidFill>
                            <a:schemeClr val="tx1"/>
                          </a:solidFill>
                          <a:effectLst/>
                          <a:latin typeface="Calibri" panose="020F0502020204030204" pitchFamily="34" charset="0"/>
                          <a:ea typeface="Calibri" panose="020F0502020204030204" pitchFamily="34" charset="0"/>
                          <a:cs typeface="+mj-cs"/>
                        </a:rPr>
                        <a:t>قسم ارشاد في حاضنات الاعمال لإرشاد الرياديين.</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tcPr>
                </a:tc>
              </a:tr>
              <a:tr h="504833">
                <a:tc vMerge="1">
                  <a:txBody>
                    <a:bodyPr/>
                    <a:lstStyle/>
                    <a:p>
                      <a:pPr rtl="1"/>
                      <a:endParaRPr lang="ar-JO"/>
                    </a:p>
                  </a:txBody>
                  <a:tcPr/>
                </a:tc>
                <a:tc>
                  <a:txBody>
                    <a:bodyPr/>
                    <a:lstStyle/>
                    <a:p>
                      <a:pPr algn="r" rtl="1">
                        <a:lnSpc>
                          <a:spcPct val="115000"/>
                        </a:lnSpc>
                        <a:spcAft>
                          <a:spcPts val="0"/>
                        </a:spcAft>
                      </a:pPr>
                      <a:r>
                        <a:rPr lang="ar-JO" sz="1800" b="0" dirty="0" smtClean="0">
                          <a:solidFill>
                            <a:schemeClr val="tx1"/>
                          </a:solidFill>
                          <a:effectLst/>
                          <a:latin typeface="Calibri" panose="020F0502020204030204" pitchFamily="34" charset="0"/>
                          <a:ea typeface="Calibri" panose="020F0502020204030204" pitchFamily="34" charset="0"/>
                          <a:cs typeface="+mj-cs"/>
                        </a:rPr>
                        <a:t>     </a:t>
                      </a:r>
                      <a:r>
                        <a:rPr lang="ar-SA" sz="1800" b="0" dirty="0" smtClean="0">
                          <a:solidFill>
                            <a:schemeClr val="tx1"/>
                          </a:solidFill>
                          <a:effectLst/>
                          <a:latin typeface="Calibri" panose="020F0502020204030204" pitchFamily="34" charset="0"/>
                          <a:ea typeface="Calibri" panose="020F0502020204030204" pitchFamily="34" charset="0"/>
                          <a:cs typeface="+mj-cs"/>
                        </a:rPr>
                        <a:t>وجود </a:t>
                      </a:r>
                      <a:r>
                        <a:rPr lang="ar-SA" sz="1800" b="0" dirty="0">
                          <a:solidFill>
                            <a:schemeClr val="tx1"/>
                          </a:solidFill>
                          <a:effectLst/>
                          <a:latin typeface="Calibri" panose="020F0502020204030204" pitchFamily="34" charset="0"/>
                          <a:ea typeface="Calibri" panose="020F0502020204030204" pitchFamily="34" charset="0"/>
                          <a:cs typeface="+mj-cs"/>
                        </a:rPr>
                        <a:t>نادي لريادة الأعمال في الجامعة (من القطاع الأكاديمي والخاص) لتبادل المعلومات وارشاد الرياديين.</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tcPr>
                </a:tc>
              </a:tr>
              <a:tr h="404488">
                <a:tc vMerge="1">
                  <a:txBody>
                    <a:bodyPr/>
                    <a:lstStyle/>
                    <a:p>
                      <a:pPr rtl="1"/>
                      <a:endParaRPr lang="ar-JO"/>
                    </a:p>
                  </a:txBody>
                  <a:tcPr/>
                </a:tc>
                <a:tc>
                  <a:txBody>
                    <a:bodyPr/>
                    <a:lstStyle/>
                    <a:p>
                      <a:pPr algn="r" rtl="1">
                        <a:lnSpc>
                          <a:spcPct val="115000"/>
                        </a:lnSpc>
                        <a:spcAft>
                          <a:spcPts val="0"/>
                        </a:spcAft>
                      </a:pPr>
                      <a:r>
                        <a:rPr lang="ar-JO" sz="1800" b="0" dirty="0" smtClean="0">
                          <a:solidFill>
                            <a:schemeClr val="tx1"/>
                          </a:solidFill>
                          <a:effectLst/>
                          <a:latin typeface="Calibri" panose="020F0502020204030204" pitchFamily="34" charset="0"/>
                          <a:ea typeface="Calibri" panose="020F0502020204030204" pitchFamily="34" charset="0"/>
                          <a:cs typeface="+mj-cs"/>
                        </a:rPr>
                        <a:t>     </a:t>
                      </a:r>
                      <a:r>
                        <a:rPr lang="ar-SA" sz="1800" b="0" dirty="0" smtClean="0">
                          <a:solidFill>
                            <a:schemeClr val="tx1"/>
                          </a:solidFill>
                          <a:effectLst/>
                          <a:latin typeface="Calibri" panose="020F0502020204030204" pitchFamily="34" charset="0"/>
                          <a:ea typeface="Calibri" panose="020F0502020204030204" pitchFamily="34" charset="0"/>
                          <a:cs typeface="+mj-cs"/>
                        </a:rPr>
                        <a:t>عدد </a:t>
                      </a:r>
                      <a:r>
                        <a:rPr lang="ar-SA" sz="1800" b="0" dirty="0">
                          <a:solidFill>
                            <a:schemeClr val="tx1"/>
                          </a:solidFill>
                          <a:effectLst/>
                          <a:latin typeface="Calibri" panose="020F0502020204030204" pitchFamily="34" charset="0"/>
                          <a:ea typeface="Calibri" panose="020F0502020204030204" pitchFamily="34" charset="0"/>
                          <a:cs typeface="+mj-cs"/>
                        </a:rPr>
                        <a:t>ورشات التشبيك بين الرياديين والقطاع الخاص.</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633">
                <a:tc rowSpan="4">
                  <a:txBody>
                    <a:bodyPr/>
                    <a:lstStyle/>
                    <a:p>
                      <a:endParaRPr lang="ar-JO" dirty="0" smtClean="0"/>
                    </a:p>
                    <a:p>
                      <a:r>
                        <a:rPr lang="ar-JO" sz="2000" dirty="0" smtClean="0">
                          <a:cs typeface="+mj-cs"/>
                        </a:rPr>
                        <a:t>6. تيسيرطرق حصول رواد الأعمال المحتملين على التمويل اللازم</a:t>
                      </a:r>
                      <a:r>
                        <a:rPr lang="ar-JO" dirty="0" smtClean="0"/>
                        <a:t>.</a:t>
                      </a:r>
                      <a:endParaRPr lang="ar-JO" dirty="0"/>
                    </a:p>
                  </a:txBody>
                  <a:tcPr marL="37198" marR="3719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lnSpc>
                          <a:spcPct val="115000"/>
                        </a:lnSpc>
                        <a:spcAft>
                          <a:spcPts val="0"/>
                        </a:spcAft>
                      </a:pPr>
                      <a:r>
                        <a:rPr lang="ar-JO" sz="1800" b="0" dirty="0" smtClean="0">
                          <a:solidFill>
                            <a:schemeClr val="tx1"/>
                          </a:solidFill>
                          <a:effectLst/>
                          <a:latin typeface="Calibri" panose="020F0502020204030204" pitchFamily="34" charset="0"/>
                          <a:ea typeface="Calibri" panose="020F0502020204030204" pitchFamily="34" charset="0"/>
                          <a:cs typeface="+mj-cs"/>
                        </a:rPr>
                        <a:t>     عدد </a:t>
                      </a:r>
                      <a:r>
                        <a:rPr lang="ar-JO" sz="1800" b="0" dirty="0">
                          <a:solidFill>
                            <a:schemeClr val="tx1"/>
                          </a:solidFill>
                          <a:effectLst/>
                          <a:latin typeface="Calibri" panose="020F0502020204030204" pitchFamily="34" charset="0"/>
                          <a:ea typeface="Calibri" panose="020F0502020204030204" pitchFamily="34" charset="0"/>
                          <a:cs typeface="+mj-cs"/>
                        </a:rPr>
                        <a:t>الفعاليات التي تعقدها الجامعة لتمكين رواد الاعمال من مقابلة الممولين.</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0476">
                <a:tc vMerge="1">
                  <a:txBody>
                    <a:bodyPr/>
                    <a:lstStyle/>
                    <a:p>
                      <a:pPr algn="r" rtl="0">
                        <a:lnSpc>
                          <a:spcPct val="115000"/>
                        </a:lnSpc>
                        <a:spcAft>
                          <a:spcPts val="0"/>
                        </a:spcAft>
                      </a:pPr>
                      <a:endParaRPr lang="ar-JO" sz="2000" dirty="0" smtClean="0">
                        <a:effectLst/>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pPr algn="r" rtl="1">
                        <a:lnSpc>
                          <a:spcPct val="115000"/>
                        </a:lnSpc>
                        <a:spcAft>
                          <a:spcPts val="0"/>
                        </a:spcAft>
                      </a:pPr>
                      <a:r>
                        <a:rPr lang="ar-JO" sz="1800" b="0" dirty="0" smtClean="0">
                          <a:solidFill>
                            <a:schemeClr val="tx1"/>
                          </a:solidFill>
                          <a:effectLst/>
                          <a:latin typeface="Calibri" panose="020F0502020204030204" pitchFamily="34" charset="0"/>
                          <a:ea typeface="Calibri" panose="020F0502020204030204" pitchFamily="34" charset="0"/>
                          <a:cs typeface="+mj-cs"/>
                        </a:rPr>
                        <a:t>     عدد </a:t>
                      </a:r>
                      <a:r>
                        <a:rPr lang="ar-JO" sz="1800" b="0" dirty="0">
                          <a:solidFill>
                            <a:schemeClr val="tx1"/>
                          </a:solidFill>
                          <a:effectLst/>
                          <a:latin typeface="Calibri" panose="020F0502020204030204" pitchFamily="34" charset="0"/>
                          <a:ea typeface="Calibri" panose="020F0502020204030204" pitchFamily="34" charset="0"/>
                          <a:cs typeface="+mj-cs"/>
                        </a:rPr>
                        <a:t>اتفاقيات التمويل مع مؤسسات ماليه لتمويل مشاريع رياديه.</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0">
                <a:tc vMerge="1">
                  <a:txBody>
                    <a:bodyPr/>
                    <a:lstStyle/>
                    <a:p>
                      <a:pPr rtl="1"/>
                      <a:endParaRPr lang="ar-JO"/>
                    </a:p>
                  </a:txBody>
                  <a:tcPr/>
                </a:tc>
                <a:tc>
                  <a:txBody>
                    <a:bodyPr/>
                    <a:lstStyle/>
                    <a:p>
                      <a:pPr algn="r" rtl="1">
                        <a:lnSpc>
                          <a:spcPct val="115000"/>
                        </a:lnSpc>
                        <a:spcAft>
                          <a:spcPts val="0"/>
                        </a:spcAft>
                      </a:pPr>
                      <a:r>
                        <a:rPr lang="ar-JO" sz="1800" b="0" dirty="0" smtClean="0">
                          <a:solidFill>
                            <a:schemeClr val="tx1"/>
                          </a:solidFill>
                          <a:effectLst/>
                          <a:latin typeface="Calibri" panose="020F0502020204030204" pitchFamily="34" charset="0"/>
                          <a:ea typeface="Calibri" panose="020F0502020204030204" pitchFamily="34" charset="0"/>
                          <a:cs typeface="+mj-cs"/>
                        </a:rPr>
                        <a:t>      عدد </a:t>
                      </a:r>
                      <a:r>
                        <a:rPr lang="ar-JO" sz="1800" b="0" dirty="0">
                          <a:solidFill>
                            <a:schemeClr val="tx1"/>
                          </a:solidFill>
                          <a:effectLst/>
                          <a:latin typeface="Calibri" panose="020F0502020204030204" pitchFamily="34" charset="0"/>
                          <a:ea typeface="Calibri" panose="020F0502020204030204" pitchFamily="34" charset="0"/>
                          <a:cs typeface="+mj-cs"/>
                        </a:rPr>
                        <a:t>الجوائز المالية المقدمة لرواد الاعمال.</a:t>
                      </a:r>
                      <a:endParaRPr lang="en-US" sz="16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7261">
                <a:tc vMerge="1">
                  <a:txBody>
                    <a:bodyPr/>
                    <a:lstStyle/>
                    <a:p>
                      <a:pPr rtl="1"/>
                      <a:endParaRPr lang="ar-JO"/>
                    </a:p>
                  </a:txBody>
                  <a:tcPr/>
                </a:tc>
                <a:tc>
                  <a:txBody>
                    <a:bodyPr/>
                    <a:lstStyle/>
                    <a:p>
                      <a:pPr algn="r" rtl="1">
                        <a:lnSpc>
                          <a:spcPct val="115000"/>
                        </a:lnSpc>
                        <a:spcAft>
                          <a:spcPts val="0"/>
                        </a:spcAft>
                      </a:pPr>
                      <a:r>
                        <a:rPr lang="ar-JO" sz="1800" b="0" baseline="0" dirty="0" smtClean="0">
                          <a:solidFill>
                            <a:schemeClr val="tx1"/>
                          </a:solidFill>
                          <a:effectLst/>
                          <a:latin typeface="Calibri" panose="020F0502020204030204" pitchFamily="34" charset="0"/>
                          <a:ea typeface="Calibri" panose="020F0502020204030204" pitchFamily="34" charset="0"/>
                          <a:cs typeface="+mj-cs"/>
                        </a:rPr>
                        <a:t>      </a:t>
                      </a:r>
                      <a:r>
                        <a:rPr lang="ar-JO" sz="1800" b="0" dirty="0" smtClean="0">
                          <a:solidFill>
                            <a:schemeClr val="tx1"/>
                          </a:solidFill>
                          <a:effectLst/>
                          <a:latin typeface="Calibri" panose="020F0502020204030204" pitchFamily="34" charset="0"/>
                          <a:ea typeface="Calibri" panose="020F0502020204030204" pitchFamily="34" charset="0"/>
                          <a:cs typeface="+mj-cs"/>
                        </a:rPr>
                        <a:t>عدد القروض المقدمة من الجامعة لرواد الاعمال.</a:t>
                      </a: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1564">
                <a:tc rowSpan="3">
                  <a:txBody>
                    <a:bodyPr/>
                    <a:lstStyle/>
                    <a:p>
                      <a:endParaRPr lang="ar-JO" dirty="0" smtClean="0"/>
                    </a:p>
                    <a:p>
                      <a:r>
                        <a:rPr lang="ar-JO" sz="2000" dirty="0" smtClean="0">
                          <a:cs typeface="+mj-cs"/>
                        </a:rPr>
                        <a:t>7. توفير وتيسير فرص الاستفادة من حاضنات الاعمال</a:t>
                      </a:r>
                      <a:endParaRPr lang="ar-JO" sz="2000" dirty="0">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pPr marL="0" marR="0" indent="0" algn="r" defTabSz="914400" rtl="1" eaLnBrk="1" fontAlgn="auto" latinLnBrk="0" hangingPunct="1">
                        <a:lnSpc>
                          <a:spcPct val="115000"/>
                        </a:lnSpc>
                        <a:spcBef>
                          <a:spcPts val="0"/>
                        </a:spcBef>
                        <a:spcAft>
                          <a:spcPts val="0"/>
                        </a:spcAft>
                        <a:buClrTx/>
                        <a:buSzTx/>
                        <a:buFontTx/>
                        <a:buNone/>
                        <a:tabLst/>
                        <a:defRPr/>
                      </a:pPr>
                      <a:r>
                        <a:rPr lang="ar-JO" sz="1800" b="0" dirty="0" smtClean="0">
                          <a:solidFill>
                            <a:schemeClr val="tx1"/>
                          </a:solidFill>
                          <a:effectLst/>
                          <a:latin typeface="Calibri" panose="020F0502020204030204" pitchFamily="34" charset="0"/>
                          <a:ea typeface="Calibri" panose="020F0502020204030204" pitchFamily="34" charset="0"/>
                          <a:cs typeface="+mj-cs"/>
                        </a:rPr>
                        <a:t>      </a:t>
                      </a:r>
                      <a:r>
                        <a:rPr lang="ar-SA" sz="1800" b="0" dirty="0" smtClean="0">
                          <a:solidFill>
                            <a:schemeClr val="tx1"/>
                          </a:solidFill>
                          <a:effectLst/>
                          <a:latin typeface="Calibri" panose="020F0502020204030204" pitchFamily="34" charset="0"/>
                          <a:ea typeface="Calibri" panose="020F0502020204030204" pitchFamily="34" charset="0"/>
                          <a:cs typeface="+mj-cs"/>
                        </a:rPr>
                        <a:t>وجود حاضنة داخل الجامعة.</a:t>
                      </a:r>
                      <a:endParaRPr lang="en-US" sz="1800" b="0" dirty="0" smtClean="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6058">
                <a:tc vMerge="1">
                  <a:txBody>
                    <a:bodyPr/>
                    <a:lstStyle/>
                    <a:p>
                      <a:endParaRPr lang="ar-JO" sz="2000" dirty="0">
                        <a:cs typeface="+mj-cs"/>
                      </a:endParaRPr>
                    </a:p>
                  </a:txBody>
                  <a:tcPr marL="37198" marR="37198"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lnSpc>
                          <a:spcPct val="115000"/>
                        </a:lnSpc>
                        <a:spcAft>
                          <a:spcPts val="0"/>
                        </a:spcAft>
                      </a:pPr>
                      <a:r>
                        <a:rPr lang="ar-JO" sz="1800" b="0" dirty="0" smtClean="0">
                          <a:solidFill>
                            <a:schemeClr val="tx1"/>
                          </a:solidFill>
                          <a:effectLst/>
                          <a:latin typeface="Calibri" panose="020F0502020204030204" pitchFamily="34" charset="0"/>
                          <a:ea typeface="Calibri" panose="020F0502020204030204" pitchFamily="34" charset="0"/>
                          <a:cs typeface="+mj-cs"/>
                        </a:rPr>
                        <a:t>      </a:t>
                      </a:r>
                      <a:r>
                        <a:rPr lang="ar-SA" sz="1800" b="0" dirty="0" smtClean="0">
                          <a:solidFill>
                            <a:schemeClr val="tx1"/>
                          </a:solidFill>
                          <a:effectLst/>
                          <a:latin typeface="Calibri" panose="020F0502020204030204" pitchFamily="34" charset="0"/>
                          <a:ea typeface="Calibri" panose="020F0502020204030204" pitchFamily="34" charset="0"/>
                          <a:cs typeface="+mj-cs"/>
                        </a:rPr>
                        <a:t>وجود </a:t>
                      </a:r>
                      <a:r>
                        <a:rPr lang="ar-SA" sz="1800" b="0" dirty="0">
                          <a:solidFill>
                            <a:schemeClr val="tx1"/>
                          </a:solidFill>
                          <a:effectLst/>
                          <a:latin typeface="Calibri" panose="020F0502020204030204" pitchFamily="34" charset="0"/>
                          <a:ea typeface="Calibri" panose="020F0502020204030204" pitchFamily="34" charset="0"/>
                          <a:cs typeface="+mj-cs"/>
                        </a:rPr>
                        <a:t>اتفاقيات مع حاضنات/ مسرعات أعمال خارج الجامعة.</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5800">
                <a:tc vMerge="1">
                  <a:txBody>
                    <a:bodyPr/>
                    <a:lstStyle/>
                    <a:p>
                      <a:endParaRPr lang="ar-JO" sz="2000" dirty="0">
                        <a:cs typeface="+mj-cs"/>
                      </a:endParaRPr>
                    </a:p>
                  </a:txBody>
                  <a:tcPr marL="37198" marR="37198" marT="0" marB="0">
                    <a:lnT w="12700" cap="flat" cmpd="sng" algn="ctr">
                      <a:solidFill>
                        <a:schemeClr val="tx1"/>
                      </a:solidFill>
                      <a:prstDash val="solid"/>
                      <a:round/>
                      <a:headEnd type="none" w="med" len="med"/>
                      <a:tailEnd type="none" w="med" len="med"/>
                    </a:lnT>
                  </a:tcPr>
                </a:tc>
                <a:tc>
                  <a:txBody>
                    <a:bodyPr/>
                    <a:lstStyle/>
                    <a:p>
                      <a:pPr algn="r" rtl="1">
                        <a:lnSpc>
                          <a:spcPct val="115000"/>
                        </a:lnSpc>
                        <a:spcAft>
                          <a:spcPts val="0"/>
                        </a:spcAft>
                      </a:pPr>
                      <a:r>
                        <a:rPr lang="ar-JO" sz="1800" b="0" dirty="0" smtClean="0">
                          <a:solidFill>
                            <a:schemeClr val="tx1"/>
                          </a:solidFill>
                          <a:effectLst/>
                          <a:latin typeface="Calibri" panose="020F0502020204030204" pitchFamily="34" charset="0"/>
                          <a:ea typeface="Calibri" panose="020F0502020204030204" pitchFamily="34" charset="0"/>
                          <a:cs typeface="+mj-cs"/>
                        </a:rPr>
                        <a:t>      </a:t>
                      </a:r>
                      <a:r>
                        <a:rPr lang="ar-SA" sz="1800" b="0" dirty="0" smtClean="0">
                          <a:solidFill>
                            <a:schemeClr val="tx1"/>
                          </a:solidFill>
                          <a:effectLst/>
                          <a:latin typeface="Calibri" panose="020F0502020204030204" pitchFamily="34" charset="0"/>
                          <a:ea typeface="Calibri" panose="020F0502020204030204" pitchFamily="34" charset="0"/>
                          <a:cs typeface="+mj-cs"/>
                        </a:rPr>
                        <a:t>عدد </a:t>
                      </a:r>
                      <a:r>
                        <a:rPr lang="ar-SA" sz="1800" b="0" dirty="0">
                          <a:solidFill>
                            <a:schemeClr val="tx1"/>
                          </a:solidFill>
                          <a:effectLst/>
                          <a:latin typeface="Calibri" panose="020F0502020204030204" pitchFamily="34" charset="0"/>
                          <a:ea typeface="Calibri" panose="020F0502020204030204" pitchFamily="34" charset="0"/>
                          <a:cs typeface="+mj-cs"/>
                        </a:rPr>
                        <a:t>المشاريع الريادية الناشئة بدعم من الحاضنات.</a:t>
                      </a:r>
                      <a:endParaRPr lang="en-US" sz="1800" b="0" dirty="0">
                        <a:solidFill>
                          <a:schemeClr val="tx1"/>
                        </a:solidFill>
                        <a:effectLst/>
                        <a:latin typeface="Calibri" panose="020F0502020204030204" pitchFamily="34" charset="0"/>
                        <a:ea typeface="Calibri" panose="020F0502020204030204" pitchFamily="34" charset="0"/>
                        <a:cs typeface="+mj-cs"/>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21677035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06761079"/>
              </p:ext>
            </p:extLst>
          </p:nvPr>
        </p:nvGraphicFramePr>
        <p:xfrm>
          <a:off x="692332" y="2638539"/>
          <a:ext cx="10411098" cy="3670101"/>
        </p:xfrm>
        <a:graphic>
          <a:graphicData uri="http://schemas.openxmlformats.org/drawingml/2006/table">
            <a:tbl>
              <a:tblPr rtl="1" firstRow="1" bandRow="1">
                <a:tableStyleId>{5940675A-B579-460E-94D1-54222C63F5DA}</a:tableStyleId>
              </a:tblPr>
              <a:tblGrid>
                <a:gridCol w="3470366"/>
                <a:gridCol w="6940732"/>
              </a:tblGrid>
              <a:tr h="501137">
                <a:tc>
                  <a:txBody>
                    <a:bodyPr/>
                    <a:lstStyle/>
                    <a:p>
                      <a:pPr algn="ctr" rtl="1"/>
                      <a:r>
                        <a:rPr lang="ar-SA" sz="2000" b="0" dirty="0" smtClean="0">
                          <a:solidFill>
                            <a:schemeClr val="tx2"/>
                          </a:solidFill>
                          <a:cs typeface="+mj-cs"/>
                        </a:rPr>
                        <a:t>المجال الفرعي </a:t>
                      </a:r>
                      <a:endParaRPr lang="ar-JO" sz="2000" b="0" dirty="0">
                        <a:solidFill>
                          <a:schemeClr val="tx2"/>
                        </a:solidFill>
                        <a:cs typeface="+mj-cs"/>
                      </a:endParaRPr>
                    </a:p>
                  </a:txBody>
                  <a:tcPr/>
                </a:tc>
                <a:tc>
                  <a:txBody>
                    <a:bodyPr/>
                    <a:lstStyle/>
                    <a:p>
                      <a:pPr algn="ctr" rtl="1"/>
                      <a:r>
                        <a:rPr lang="ar-SA" sz="2000" b="0" dirty="0" smtClean="0">
                          <a:solidFill>
                            <a:schemeClr val="tx2"/>
                          </a:solidFill>
                          <a:cs typeface="+mj-cs"/>
                        </a:rPr>
                        <a:t>المؤشر</a:t>
                      </a:r>
                      <a:r>
                        <a:rPr lang="ar-JO" sz="2000" b="0" dirty="0" smtClean="0">
                          <a:solidFill>
                            <a:schemeClr val="tx2"/>
                          </a:solidFill>
                          <a:cs typeface="+mj-cs"/>
                        </a:rPr>
                        <a:t>ات</a:t>
                      </a:r>
                      <a:endParaRPr lang="ar-JO" sz="2000" b="0" dirty="0">
                        <a:solidFill>
                          <a:schemeClr val="tx2"/>
                        </a:solidFill>
                        <a:cs typeface="+mj-cs"/>
                      </a:endParaRPr>
                    </a:p>
                  </a:txBody>
                  <a:tcPr/>
                </a:tc>
              </a:tr>
              <a:tr h="864461">
                <a:tc rowSpan="4">
                  <a:txBody>
                    <a:bodyPr/>
                    <a:lstStyle/>
                    <a:p>
                      <a:pPr rtl="1"/>
                      <a:endParaRPr lang="ar-JO" sz="2000" b="1" kern="1200" dirty="0" smtClean="0">
                        <a:solidFill>
                          <a:schemeClr val="tx1"/>
                        </a:solidFill>
                        <a:effectLst/>
                        <a:latin typeface="+mn-lt"/>
                        <a:ea typeface="+mn-ea"/>
                        <a:cs typeface="+mj-cs"/>
                      </a:endParaRPr>
                    </a:p>
                    <a:p>
                      <a:pPr rtl="1"/>
                      <a:r>
                        <a:rPr lang="ar-JO" sz="2000" b="0" kern="1200" dirty="0" smtClean="0">
                          <a:solidFill>
                            <a:schemeClr val="tx1"/>
                          </a:solidFill>
                          <a:effectLst/>
                          <a:latin typeface="+mn-lt"/>
                          <a:ea typeface="+mn-ea"/>
                          <a:cs typeface="+mj-cs"/>
                        </a:rPr>
                        <a:t>1</a:t>
                      </a:r>
                      <a:r>
                        <a:rPr lang="ar-SA" sz="2000" b="0" kern="1200" dirty="0" smtClean="0">
                          <a:solidFill>
                            <a:schemeClr val="tx1"/>
                          </a:solidFill>
                          <a:effectLst/>
                          <a:latin typeface="+mn-lt"/>
                          <a:ea typeface="+mn-ea"/>
                          <a:cs typeface="+mj-cs"/>
                        </a:rPr>
                        <a:t>.</a:t>
                      </a:r>
                      <a:r>
                        <a:rPr lang="ar-SA" sz="2000" b="0" kern="1200" baseline="0" dirty="0" smtClean="0">
                          <a:solidFill>
                            <a:schemeClr val="tx1"/>
                          </a:solidFill>
                          <a:effectLst/>
                          <a:latin typeface="+mn-lt"/>
                          <a:ea typeface="+mn-ea"/>
                          <a:cs typeface="+mj-cs"/>
                        </a:rPr>
                        <a:t> </a:t>
                      </a:r>
                      <a:r>
                        <a:rPr lang="ar-SA" sz="2000" b="0" kern="1200" dirty="0" smtClean="0">
                          <a:solidFill>
                            <a:schemeClr val="tx1"/>
                          </a:solidFill>
                          <a:latin typeface="+mn-lt"/>
                          <a:ea typeface="+mn-ea"/>
                          <a:cs typeface="+mj-cs"/>
                        </a:rPr>
                        <a:t>التزام الجامعة بالتعاون وتبادل المعرفة مع القطاعات الصناعية والمجتمعية والعامة</a:t>
                      </a:r>
                      <a:r>
                        <a:rPr lang="ar-SA" sz="2000" b="1" kern="1200" dirty="0" smtClean="0">
                          <a:solidFill>
                            <a:schemeClr val="tx1"/>
                          </a:solidFill>
                          <a:latin typeface="+mn-lt"/>
                          <a:ea typeface="+mn-ea"/>
                          <a:cs typeface="+mj-cs"/>
                        </a:rPr>
                        <a:t>.</a:t>
                      </a:r>
                      <a:endParaRPr lang="en-US" sz="2000" b="1" kern="1200" dirty="0" smtClean="0">
                        <a:solidFill>
                          <a:schemeClr val="tx1"/>
                        </a:solidFill>
                        <a:effectLst/>
                        <a:latin typeface="+mn-lt"/>
                        <a:ea typeface="+mn-ea"/>
                        <a:cs typeface="+mj-cs"/>
                      </a:endParaRPr>
                    </a:p>
                  </a:txBody>
                  <a:tcPr/>
                </a:tc>
                <a:tc>
                  <a:txBody>
                    <a:bodyPr/>
                    <a:lstStyle/>
                    <a:p>
                      <a:pPr marL="228600" indent="-228600">
                        <a:lnSpc>
                          <a:spcPct val="115000"/>
                        </a:lnSpc>
                        <a:spcAft>
                          <a:spcPts val="0"/>
                        </a:spcAft>
                        <a:buFont typeface="+mj-lt"/>
                        <a:buNone/>
                        <a:tabLst>
                          <a:tab pos="1667510" algn="l"/>
                        </a:tabLst>
                      </a:pPr>
                      <a:r>
                        <a:rPr lang="ar-JO" sz="1800" baseline="0" dirty="0" smtClean="0">
                          <a:solidFill>
                            <a:schemeClr val="tx1"/>
                          </a:solidFill>
                          <a:latin typeface="Arial"/>
                          <a:ea typeface="Calibri"/>
                          <a:cs typeface="+mj-cs"/>
                        </a:rPr>
                        <a:t>    </a:t>
                      </a:r>
                      <a:r>
                        <a:rPr lang="ar-JO" sz="1800" dirty="0" smtClean="0">
                          <a:solidFill>
                            <a:schemeClr val="tx1"/>
                          </a:solidFill>
                          <a:latin typeface="Calibri"/>
                          <a:ea typeface="Calibri"/>
                          <a:cs typeface="+mj-cs"/>
                        </a:rPr>
                        <a:t>وجود </a:t>
                      </a:r>
                      <a:r>
                        <a:rPr lang="ar-JO" sz="1800" dirty="0">
                          <a:solidFill>
                            <a:schemeClr val="tx1"/>
                          </a:solidFill>
                          <a:latin typeface="Calibri"/>
                          <a:ea typeface="Calibri"/>
                          <a:cs typeface="+mj-cs"/>
                        </a:rPr>
                        <a:t>سياسة مؤسساتية تتضمن بند حول التبادل المعرفي وبناء علاقات مع القطاعات </a:t>
                      </a:r>
                      <a:r>
                        <a:rPr lang="ar-SA" sz="1800" dirty="0">
                          <a:solidFill>
                            <a:schemeClr val="tx1"/>
                          </a:solidFill>
                          <a:latin typeface="Calibri"/>
                          <a:ea typeface="Times New Roman"/>
                          <a:cs typeface="+mj-cs"/>
                        </a:rPr>
                        <a:t>الصناعية والمجتمعية والعامة.</a:t>
                      </a:r>
                      <a:endParaRPr lang="en-US" sz="1800" dirty="0">
                        <a:solidFill>
                          <a:schemeClr val="tx1"/>
                        </a:solidFill>
                        <a:latin typeface="Calibri"/>
                        <a:ea typeface="Calibri"/>
                        <a:cs typeface="+mj-cs"/>
                      </a:endParaRPr>
                    </a:p>
                  </a:txBody>
                  <a:tcPr marL="68580" marR="68580" marT="0" marB="0"/>
                </a:tc>
              </a:tr>
              <a:tr h="689063">
                <a:tc vMerge="1">
                  <a:txBody>
                    <a:bodyPr/>
                    <a:lstStyle/>
                    <a:p>
                      <a:endParaRPr lang="en-US"/>
                    </a:p>
                  </a:txBody>
                  <a:tcPr/>
                </a:tc>
                <a:tc>
                  <a:txBody>
                    <a:bodyPr/>
                    <a:lstStyle/>
                    <a:p>
                      <a:r>
                        <a:rPr lang="ar-JO" baseline="0" dirty="0" smtClean="0">
                          <a:cs typeface="+mj-cs"/>
                        </a:rPr>
                        <a:t>   </a:t>
                      </a:r>
                      <a:r>
                        <a:rPr lang="ar-JO" dirty="0" smtClean="0">
                          <a:cs typeface="+mj-cs"/>
                        </a:rPr>
                        <a:t> وجود نظام لإدارة ومتابعة وتقييم مذكرات التفاهم مع القطاعات الصناعية والمجتمعية والعامة. </a:t>
                      </a:r>
                    </a:p>
                    <a:p>
                      <a:endParaRPr lang="ar-JO" dirty="0"/>
                    </a:p>
                  </a:txBody>
                  <a:tcPr marL="68580" marR="68580" marT="0" marB="0"/>
                </a:tc>
              </a:tr>
              <a:tr h="689063">
                <a:tc vMerge="1">
                  <a:txBody>
                    <a:bodyPr/>
                    <a:lstStyle/>
                    <a:p>
                      <a:endParaRPr lang="en-US"/>
                    </a:p>
                  </a:txBody>
                  <a:tcPr/>
                </a:tc>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JO" sz="1800" baseline="0" dirty="0" smtClean="0">
                          <a:solidFill>
                            <a:srgbClr val="000000"/>
                          </a:solidFill>
                          <a:latin typeface="Calibri"/>
                          <a:ea typeface="Times New Roman"/>
                          <a:cs typeface="+mj-cs"/>
                        </a:rPr>
                        <a:t>    </a:t>
                      </a:r>
                      <a:r>
                        <a:rPr lang="ar-JO" sz="1800" dirty="0" smtClean="0">
                          <a:solidFill>
                            <a:srgbClr val="000000"/>
                          </a:solidFill>
                          <a:latin typeface="Calibri"/>
                          <a:ea typeface="Times New Roman"/>
                          <a:cs typeface="+mj-cs"/>
                        </a:rPr>
                        <a:t> عدد الاتفاقيات / مذكرات التفاهم مع القطاعات </a:t>
                      </a:r>
                      <a:r>
                        <a:rPr lang="ar-SA" sz="1800" dirty="0" smtClean="0">
                          <a:solidFill>
                            <a:srgbClr val="000000"/>
                          </a:solidFill>
                          <a:latin typeface="Calibri"/>
                          <a:ea typeface="Times New Roman"/>
                          <a:cs typeface="+mj-cs"/>
                        </a:rPr>
                        <a:t>الصناعية والمجتمعية والعامة</a:t>
                      </a:r>
                      <a:r>
                        <a:rPr lang="ar-JO" sz="1800" dirty="0" smtClean="0">
                          <a:solidFill>
                            <a:srgbClr val="000000"/>
                          </a:solidFill>
                          <a:latin typeface="Calibri"/>
                          <a:ea typeface="Times New Roman"/>
                          <a:cs typeface="+mj-cs"/>
                        </a:rPr>
                        <a:t> .</a:t>
                      </a:r>
                      <a:endParaRPr lang="en-US" sz="1800" dirty="0" smtClean="0">
                        <a:latin typeface="Calibri"/>
                        <a:ea typeface="Calibri"/>
                        <a:cs typeface="+mj-cs"/>
                      </a:endParaRPr>
                    </a:p>
                    <a:p>
                      <a:endParaRPr lang="ar-JO" sz="1600" dirty="0">
                        <a:cs typeface="+mj-cs"/>
                      </a:endParaRPr>
                    </a:p>
                  </a:txBody>
                  <a:tcPr marL="68580" marR="68580" marT="0" marB="0"/>
                </a:tc>
              </a:tr>
              <a:tr h="689063">
                <a:tc vMerge="1">
                  <a:txBody>
                    <a:bodyPr/>
                    <a:lstStyle/>
                    <a:p>
                      <a:endParaRPr lang="en-US"/>
                    </a:p>
                  </a:txBody>
                  <a:tcPr/>
                </a:tc>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JO" sz="1800" baseline="0" dirty="0" smtClean="0">
                          <a:solidFill>
                            <a:srgbClr val="000000"/>
                          </a:solidFill>
                          <a:latin typeface="Calibri"/>
                          <a:ea typeface="Times New Roman"/>
                          <a:cs typeface="+mj-cs"/>
                        </a:rPr>
                        <a:t>     </a:t>
                      </a:r>
                      <a:r>
                        <a:rPr lang="ar-JO" sz="1800" dirty="0" smtClean="0">
                          <a:solidFill>
                            <a:srgbClr val="000000"/>
                          </a:solidFill>
                          <a:latin typeface="Calibri"/>
                          <a:ea typeface="Times New Roman"/>
                          <a:cs typeface="+mj-cs"/>
                        </a:rPr>
                        <a:t>عدد المشاريع المشتركة مع القطاعات </a:t>
                      </a:r>
                      <a:r>
                        <a:rPr lang="ar-SA" sz="1800" dirty="0" smtClean="0">
                          <a:solidFill>
                            <a:srgbClr val="000000"/>
                          </a:solidFill>
                          <a:latin typeface="Calibri"/>
                          <a:ea typeface="Times New Roman"/>
                          <a:cs typeface="+mj-cs"/>
                        </a:rPr>
                        <a:t>الصناعية والمجتمعية والعامة. </a:t>
                      </a:r>
                      <a:endParaRPr lang="en-US" sz="1800" dirty="0" smtClean="0">
                        <a:latin typeface="Calibri"/>
                        <a:ea typeface="Calibri"/>
                        <a:cs typeface="+mj-cs"/>
                      </a:endParaRPr>
                    </a:p>
                    <a:p>
                      <a:endParaRPr lang="ar-JO" sz="1600" dirty="0">
                        <a:cs typeface="+mj-cs"/>
                      </a:endParaRPr>
                    </a:p>
                  </a:txBody>
                  <a:tcPr marL="68580" marR="68580" marT="0" marB="0"/>
                </a:tc>
              </a:tr>
            </a:tbl>
          </a:graphicData>
        </a:graphic>
      </p:graphicFrame>
      <p:sp>
        <p:nvSpPr>
          <p:cNvPr id="5" name="TextBox 4"/>
          <p:cNvSpPr txBox="1"/>
          <p:nvPr/>
        </p:nvSpPr>
        <p:spPr>
          <a:xfrm>
            <a:off x="376516" y="121023"/>
            <a:ext cx="11134166" cy="2308324"/>
          </a:xfrm>
          <a:prstGeom prst="rect">
            <a:avLst/>
          </a:prstGeom>
          <a:noFill/>
        </p:spPr>
        <p:txBody>
          <a:bodyPr wrap="square" rtlCol="1">
            <a:spAutoFit/>
          </a:bodyPr>
          <a:lstStyle/>
          <a:p>
            <a:pPr algn="l" rtl="0"/>
            <a:r>
              <a:rPr lang="en-US" sz="2400" b="1" dirty="0" smtClean="0">
                <a:solidFill>
                  <a:srgbClr val="D1282E"/>
                </a:solidFill>
              </a:rPr>
              <a:t>5. </a:t>
            </a:r>
            <a:r>
              <a:rPr lang="en-US" sz="2400" b="1" dirty="0">
                <a:solidFill>
                  <a:srgbClr val="D1282E"/>
                </a:solidFill>
              </a:rPr>
              <a:t>University – Business/External Relationships for Knowledge </a:t>
            </a:r>
            <a:r>
              <a:rPr lang="en-US" sz="2400" b="1" dirty="0" smtClean="0">
                <a:solidFill>
                  <a:srgbClr val="D1282E"/>
                </a:solidFill>
              </a:rPr>
              <a:t>Exchange</a:t>
            </a:r>
          </a:p>
          <a:p>
            <a:pPr algn="l" rtl="0"/>
            <a:endParaRPr lang="en-US" sz="2400" b="1" dirty="0" smtClean="0">
              <a:solidFill>
                <a:srgbClr val="000000"/>
              </a:solidFill>
            </a:endParaRPr>
          </a:p>
          <a:p>
            <a:pPr algn="l"/>
            <a:r>
              <a:rPr lang="en-US" sz="2400" dirty="0" smtClean="0">
                <a:solidFill>
                  <a:srgbClr val="000000"/>
                </a:solidFill>
              </a:rPr>
              <a:t>Active involvement of a range of stakeholders has been shown to be a contributing factor in successful Entrepreneurial Universities, 21 indicator were developed for this section.</a:t>
            </a:r>
          </a:p>
          <a:p>
            <a:pPr algn="l"/>
            <a:endParaRPr lang="en-US" sz="2400" dirty="0">
              <a:solidFill>
                <a:srgbClr val="000000"/>
              </a:solidFill>
            </a:endParaRPr>
          </a:p>
        </p:txBody>
      </p:sp>
    </p:spTree>
    <p:extLst>
      <p:ext uri="{BB962C8B-B14F-4D97-AF65-F5344CB8AC3E}">
        <p14:creationId xmlns:p14="http://schemas.microsoft.com/office/powerpoint/2010/main" val="28460694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77039145"/>
              </p:ext>
            </p:extLst>
          </p:nvPr>
        </p:nvGraphicFramePr>
        <p:xfrm>
          <a:off x="627017" y="213418"/>
          <a:ext cx="10829109" cy="6411248"/>
        </p:xfrm>
        <a:graphic>
          <a:graphicData uri="http://schemas.openxmlformats.org/drawingml/2006/table">
            <a:tbl>
              <a:tblPr rtl="1" firstRow="1" bandRow="1">
                <a:tableStyleId>{5940675A-B579-460E-94D1-54222C63F5DA}</a:tableStyleId>
              </a:tblPr>
              <a:tblGrid>
                <a:gridCol w="3749040"/>
                <a:gridCol w="7080069"/>
              </a:tblGrid>
              <a:tr h="404299">
                <a:tc>
                  <a:txBody>
                    <a:bodyPr/>
                    <a:lstStyle/>
                    <a:p>
                      <a:pPr algn="ctr" rtl="1"/>
                      <a:r>
                        <a:rPr lang="ar-SA" sz="2000" b="0" dirty="0" smtClean="0">
                          <a:solidFill>
                            <a:schemeClr val="tx2"/>
                          </a:solidFill>
                          <a:cs typeface="+mj-cs"/>
                        </a:rPr>
                        <a:t>المجال الفرعي </a:t>
                      </a:r>
                      <a:endParaRPr lang="ar-JO" sz="2000" b="0" dirty="0">
                        <a:solidFill>
                          <a:schemeClr val="tx2"/>
                        </a:solidFill>
                        <a:cs typeface="+mj-cs"/>
                      </a:endParaRPr>
                    </a:p>
                  </a:txBody>
                  <a:tcPr/>
                </a:tc>
                <a:tc>
                  <a:txBody>
                    <a:bodyPr/>
                    <a:lstStyle/>
                    <a:p>
                      <a:pPr algn="ctr" rtl="1"/>
                      <a:r>
                        <a:rPr lang="ar-SA" sz="2000" b="0" dirty="0" smtClean="0">
                          <a:solidFill>
                            <a:schemeClr val="tx2"/>
                          </a:solidFill>
                          <a:cs typeface="+mj-cs"/>
                        </a:rPr>
                        <a:t>المؤشر</a:t>
                      </a:r>
                      <a:r>
                        <a:rPr lang="ar-JO" sz="2000" b="0" dirty="0" smtClean="0">
                          <a:solidFill>
                            <a:schemeClr val="tx2"/>
                          </a:solidFill>
                          <a:cs typeface="+mj-cs"/>
                        </a:rPr>
                        <a:t>ات</a:t>
                      </a:r>
                      <a:endParaRPr lang="ar-JO" sz="2000" b="0" dirty="0">
                        <a:solidFill>
                          <a:schemeClr val="tx2"/>
                        </a:solidFill>
                        <a:cs typeface="+mj-cs"/>
                      </a:endParaRPr>
                    </a:p>
                  </a:txBody>
                  <a:tcPr/>
                </a:tc>
              </a:tr>
              <a:tr h="382894">
                <a:tc rowSpan="4">
                  <a:txBody>
                    <a:bodyPr/>
                    <a:lstStyle/>
                    <a:p>
                      <a:pPr algn="r" rtl="1"/>
                      <a:endParaRPr lang="ar-JO" sz="2000" b="0" kern="1200" dirty="0" smtClean="0">
                        <a:solidFill>
                          <a:schemeClr val="tx1"/>
                        </a:solidFill>
                        <a:effectLst/>
                        <a:latin typeface="+mn-lt"/>
                        <a:ea typeface="+mn-ea"/>
                        <a:cs typeface="+mj-cs"/>
                      </a:endParaRPr>
                    </a:p>
                    <a:p>
                      <a:pPr algn="r" rtl="1"/>
                      <a:r>
                        <a:rPr lang="ar-JO" sz="2000" b="0" kern="1200" dirty="0" smtClean="0">
                          <a:solidFill>
                            <a:schemeClr val="tx1"/>
                          </a:solidFill>
                          <a:effectLst/>
                          <a:latin typeface="+mn-lt"/>
                          <a:ea typeface="+mn-ea"/>
                          <a:cs typeface="+mj-cs"/>
                        </a:rPr>
                        <a:t>2</a:t>
                      </a:r>
                      <a:r>
                        <a:rPr lang="ar-SA" sz="2000" b="0" kern="1200" dirty="0" smtClean="0">
                          <a:solidFill>
                            <a:schemeClr val="tx1"/>
                          </a:solidFill>
                          <a:effectLst/>
                          <a:latin typeface="+mn-lt"/>
                          <a:ea typeface="+mn-ea"/>
                          <a:cs typeface="+mj-cs"/>
                        </a:rPr>
                        <a:t>.</a:t>
                      </a:r>
                      <a:r>
                        <a:rPr lang="ar-SA" sz="2000" b="0" kern="1200" baseline="0" dirty="0" smtClean="0">
                          <a:solidFill>
                            <a:schemeClr val="tx1"/>
                          </a:solidFill>
                          <a:effectLst/>
                          <a:latin typeface="+mn-lt"/>
                          <a:ea typeface="+mn-ea"/>
                          <a:cs typeface="+mj-cs"/>
                        </a:rPr>
                        <a:t> </a:t>
                      </a:r>
                      <a:r>
                        <a:rPr lang="ar-SA" sz="2000" b="0" kern="1200" dirty="0" smtClean="0">
                          <a:solidFill>
                            <a:schemeClr val="tx1"/>
                          </a:solidFill>
                          <a:latin typeface="+mn-lt"/>
                          <a:ea typeface="+mn-ea"/>
                          <a:cs typeface="+mj-cs"/>
                        </a:rPr>
                        <a:t>التزام الجامعة بالتعاون وتبادل المعرفة مع القطاعات الصناعية </a:t>
                      </a:r>
                      <a:r>
                        <a:rPr lang="ar-SA" sz="2000" b="0" kern="1200" dirty="0" err="1" smtClean="0">
                          <a:solidFill>
                            <a:schemeClr val="tx1"/>
                          </a:solidFill>
                          <a:latin typeface="+mn-lt"/>
                          <a:ea typeface="+mn-ea"/>
                          <a:cs typeface="+mj-cs"/>
                        </a:rPr>
                        <a:t>و</a:t>
                      </a:r>
                      <a:r>
                        <a:rPr lang="ar-SA" sz="2000" b="0" kern="1200" dirty="0" smtClean="0">
                          <a:solidFill>
                            <a:schemeClr val="tx1"/>
                          </a:solidFill>
                          <a:latin typeface="+mn-lt"/>
                          <a:ea typeface="+mn-ea"/>
                          <a:cs typeface="+mj-cs"/>
                        </a:rPr>
                        <a:t> المجتمعية والعامة.</a:t>
                      </a:r>
                      <a:endParaRPr lang="en-US" sz="2000" b="0" kern="1200" dirty="0" smtClean="0">
                        <a:solidFill>
                          <a:schemeClr val="tx1"/>
                        </a:solidFill>
                        <a:effectLst/>
                        <a:latin typeface="+mn-lt"/>
                        <a:ea typeface="+mn-ea"/>
                        <a:cs typeface="+mj-cs"/>
                      </a:endParaRPr>
                    </a:p>
                  </a:txBody>
                  <a:tcPr/>
                </a:tc>
                <a:tc>
                  <a:txBody>
                    <a:bodyPr/>
                    <a:lstStyle/>
                    <a:p>
                      <a:pPr marL="742950" lvl="1" indent="-285750" algn="r" rtl="1">
                        <a:lnSpc>
                          <a:spcPct val="115000"/>
                        </a:lnSpc>
                        <a:spcAft>
                          <a:spcPts val="0"/>
                        </a:spcAft>
                        <a:buFont typeface="+mj-lt"/>
                        <a:buNone/>
                      </a:pPr>
                      <a:r>
                        <a:rPr lang="ar-JO" sz="1800" b="0" dirty="0" smtClean="0">
                          <a:solidFill>
                            <a:srgbClr val="000000"/>
                          </a:solidFill>
                          <a:latin typeface="Calibri"/>
                          <a:ea typeface="Calibri"/>
                          <a:cs typeface="+mj-cs"/>
                        </a:rPr>
                        <a:t>عدد </a:t>
                      </a:r>
                      <a:r>
                        <a:rPr lang="ar-JO" sz="1800" b="0" dirty="0">
                          <a:solidFill>
                            <a:srgbClr val="000000"/>
                          </a:solidFill>
                          <a:latin typeface="Calibri"/>
                          <a:ea typeface="Calibri"/>
                          <a:cs typeface="+mj-cs"/>
                        </a:rPr>
                        <a:t>ورشات العمل التي تشارك بها الجامعة (أفراد وطلبة) مع الصناعة/ القطاع الخاص.</a:t>
                      </a:r>
                      <a:endParaRPr lang="en-US" sz="1800" b="0" dirty="0">
                        <a:latin typeface="Calibri"/>
                        <a:ea typeface="Calibri"/>
                        <a:cs typeface="+mj-cs"/>
                      </a:endParaRPr>
                    </a:p>
                  </a:txBody>
                  <a:tcPr marL="68580" marR="68580" marT="0" marB="0"/>
                </a:tc>
              </a:tr>
              <a:tr h="339125">
                <a:tc vMerge="1">
                  <a:txBody>
                    <a:bodyPr/>
                    <a:lstStyle/>
                    <a:p>
                      <a:endParaRPr lang="en-US"/>
                    </a:p>
                  </a:txBody>
                  <a:tcPr/>
                </a:tc>
                <a:tc>
                  <a:txBody>
                    <a:bodyPr/>
                    <a:lstStyle/>
                    <a:p>
                      <a:pPr marL="742950" lvl="1" indent="-285750" algn="r" rtl="1">
                        <a:lnSpc>
                          <a:spcPct val="115000"/>
                        </a:lnSpc>
                        <a:spcAft>
                          <a:spcPts val="0"/>
                        </a:spcAft>
                        <a:buFont typeface="+mj-lt"/>
                        <a:buNone/>
                      </a:pPr>
                      <a:r>
                        <a:rPr lang="ar-JO" sz="1800" b="0" dirty="0" smtClean="0">
                          <a:solidFill>
                            <a:srgbClr val="000000"/>
                          </a:solidFill>
                          <a:latin typeface="Calibri"/>
                          <a:ea typeface="Calibri"/>
                          <a:cs typeface="+mj-cs"/>
                        </a:rPr>
                        <a:t>عدد </a:t>
                      </a:r>
                      <a:r>
                        <a:rPr lang="ar-JO" sz="1800" b="0" dirty="0">
                          <a:solidFill>
                            <a:srgbClr val="000000"/>
                          </a:solidFill>
                          <a:latin typeface="Calibri"/>
                          <a:ea typeface="Calibri"/>
                          <a:cs typeface="+mj-cs"/>
                        </a:rPr>
                        <a:t>ورشات العمل التي تشارك بها الجامعة (أفراد وطلبة) مع القطاع العام. </a:t>
                      </a:r>
                      <a:endParaRPr lang="en-US" sz="1800" b="0" dirty="0">
                        <a:latin typeface="Calibri"/>
                        <a:ea typeface="Calibri"/>
                        <a:cs typeface="+mj-cs"/>
                      </a:endParaRPr>
                    </a:p>
                  </a:txBody>
                  <a:tcPr marL="68580" marR="68580" marT="0" marB="0"/>
                </a:tc>
              </a:tr>
              <a:tr h="339125">
                <a:tc vMerge="1">
                  <a:txBody>
                    <a:bodyPr/>
                    <a:lstStyle/>
                    <a:p>
                      <a:endParaRPr lang="en-US"/>
                    </a:p>
                  </a:txBody>
                  <a:tcPr/>
                </a:tc>
                <a:tc>
                  <a:txBody>
                    <a:bodyPr/>
                    <a:lstStyle/>
                    <a:p>
                      <a:pPr marL="742950" lvl="1" indent="-285750" algn="r" rtl="1">
                        <a:lnSpc>
                          <a:spcPct val="115000"/>
                        </a:lnSpc>
                        <a:spcAft>
                          <a:spcPts val="0"/>
                        </a:spcAft>
                        <a:buFont typeface="+mj-lt"/>
                        <a:buNone/>
                      </a:pPr>
                      <a:r>
                        <a:rPr lang="ar-JO" sz="1800" b="0" dirty="0" smtClean="0">
                          <a:solidFill>
                            <a:srgbClr val="000000"/>
                          </a:solidFill>
                          <a:latin typeface="Calibri"/>
                          <a:ea typeface="Calibri"/>
                          <a:cs typeface="+mj-cs"/>
                        </a:rPr>
                        <a:t>عدد </a:t>
                      </a:r>
                      <a:r>
                        <a:rPr lang="ar-JO" sz="1800" b="0" dirty="0">
                          <a:solidFill>
                            <a:srgbClr val="000000"/>
                          </a:solidFill>
                          <a:latin typeface="Calibri"/>
                          <a:ea typeface="Calibri"/>
                          <a:cs typeface="+mj-cs"/>
                        </a:rPr>
                        <a:t>ورشات العمل التي تشارك بها الجامعة (أفراد وطلبة) مع الجامعات الأخرى.</a:t>
                      </a:r>
                      <a:endParaRPr lang="en-US" sz="1800" b="0" dirty="0">
                        <a:latin typeface="Calibri"/>
                        <a:ea typeface="Calibri"/>
                        <a:cs typeface="+mj-cs"/>
                      </a:endParaRPr>
                    </a:p>
                  </a:txBody>
                  <a:tcPr marL="68580" marR="68580" marT="0" marB="0"/>
                </a:tc>
              </a:tr>
              <a:tr h="370582">
                <a:tc vMerge="1">
                  <a:txBody>
                    <a:bodyPr/>
                    <a:lstStyle/>
                    <a:p>
                      <a:endParaRPr lang="en-US"/>
                    </a:p>
                  </a:txBody>
                  <a:tcPr/>
                </a:tc>
                <a:tc>
                  <a:txBody>
                    <a:bodyPr/>
                    <a:lstStyle/>
                    <a:p>
                      <a:pPr marL="742950" lvl="1" indent="-285750" algn="r" rtl="1">
                        <a:lnSpc>
                          <a:spcPct val="115000"/>
                        </a:lnSpc>
                        <a:spcAft>
                          <a:spcPts val="0"/>
                        </a:spcAft>
                        <a:buFont typeface="+mj-lt"/>
                        <a:buNone/>
                      </a:pPr>
                      <a:r>
                        <a:rPr lang="ar-JO" sz="1800" b="0" dirty="0" smtClean="0">
                          <a:solidFill>
                            <a:srgbClr val="000000"/>
                          </a:solidFill>
                          <a:latin typeface="Calibri"/>
                          <a:ea typeface="Calibri"/>
                          <a:cs typeface="+mj-cs"/>
                        </a:rPr>
                        <a:t>عدد </a:t>
                      </a:r>
                      <a:r>
                        <a:rPr lang="ar-JO" sz="1800" b="0" dirty="0">
                          <a:solidFill>
                            <a:srgbClr val="000000"/>
                          </a:solidFill>
                          <a:latin typeface="Calibri"/>
                          <a:ea typeface="Calibri"/>
                          <a:cs typeface="+mj-cs"/>
                        </a:rPr>
                        <a:t>ورشات العمل التي تشارك بها الجامعة (أفراد وطلبة) مع الجهات الأخرى.</a:t>
                      </a:r>
                      <a:endParaRPr lang="en-US" sz="1800" b="0" dirty="0">
                        <a:latin typeface="Calibri"/>
                        <a:ea typeface="Calibri"/>
                        <a:cs typeface="+mj-cs"/>
                      </a:endParaRPr>
                    </a:p>
                  </a:txBody>
                  <a:tcPr marL="68580" marR="68580" marT="0" marB="0"/>
                </a:tc>
              </a:tr>
              <a:tr h="382894">
                <a:tc rowSpan="5">
                  <a:txBody>
                    <a:bodyPr/>
                    <a:lstStyle/>
                    <a:p>
                      <a:pPr marL="342900" lvl="0" indent="-342900" algn="r" rtl="1">
                        <a:lnSpc>
                          <a:spcPct val="115000"/>
                        </a:lnSpc>
                        <a:spcAft>
                          <a:spcPts val="1000"/>
                        </a:spcAft>
                        <a:buFont typeface="+mj-lt"/>
                        <a:buNone/>
                      </a:pPr>
                      <a:r>
                        <a:rPr lang="ar-SA" sz="2000" b="0" dirty="0" smtClean="0">
                          <a:solidFill>
                            <a:srgbClr val="000000"/>
                          </a:solidFill>
                          <a:latin typeface="Calibri"/>
                          <a:ea typeface="Calibri"/>
                          <a:cs typeface="+mj-cs"/>
                        </a:rPr>
                        <a:t>3.</a:t>
                      </a:r>
                      <a:r>
                        <a:rPr lang="ar-SA" sz="2000" b="0" baseline="0" dirty="0" smtClean="0">
                          <a:solidFill>
                            <a:srgbClr val="000000"/>
                          </a:solidFill>
                          <a:latin typeface="Calibri"/>
                          <a:ea typeface="Calibri"/>
                          <a:cs typeface="+mj-cs"/>
                        </a:rPr>
                        <a:t>  </a:t>
                      </a:r>
                      <a:r>
                        <a:rPr lang="ar-SA" sz="2000" b="0" dirty="0" smtClean="0">
                          <a:solidFill>
                            <a:srgbClr val="000000"/>
                          </a:solidFill>
                          <a:latin typeface="Calibri"/>
                          <a:ea typeface="Calibri"/>
                          <a:cs typeface="+mj-cs"/>
                        </a:rPr>
                        <a:t>امتلاك الجامعة روابط قوية مع حاضنات الأعمال وواحات العلوم والمبادرات الخارجية الأخرى بهدف خلق فرص تبادل معرفية. </a:t>
                      </a:r>
                      <a:endParaRPr lang="en-US" sz="2000" b="0" dirty="0" smtClean="0">
                        <a:latin typeface="Calibri"/>
                        <a:ea typeface="Calibri"/>
                        <a:cs typeface="+mj-cs"/>
                      </a:endParaRPr>
                    </a:p>
                    <a:p>
                      <a:pPr rtl="1"/>
                      <a:endParaRPr lang="en-US" sz="2000" b="0" kern="1200" dirty="0" smtClean="0">
                        <a:solidFill>
                          <a:schemeClr val="tx1"/>
                        </a:solidFill>
                        <a:effectLst/>
                        <a:latin typeface="+mn-lt"/>
                        <a:ea typeface="+mn-ea"/>
                        <a:cs typeface="+mj-cs"/>
                      </a:endParaRPr>
                    </a:p>
                  </a:txBody>
                  <a:tcPr/>
                </a:tc>
                <a:tc>
                  <a:txBody>
                    <a:bodyPr/>
                    <a:lstStyle/>
                    <a:p>
                      <a:pPr marL="342900" lvl="0" indent="9525" algn="r" rtl="1">
                        <a:lnSpc>
                          <a:spcPct val="115000"/>
                        </a:lnSpc>
                        <a:spcAft>
                          <a:spcPts val="0"/>
                        </a:spcAft>
                        <a:buFont typeface="+mj-lt"/>
                        <a:buNone/>
                      </a:pPr>
                      <a:r>
                        <a:rPr lang="ar-JO" sz="1800" b="0" dirty="0" smtClean="0">
                          <a:solidFill>
                            <a:srgbClr val="000000"/>
                          </a:solidFill>
                          <a:latin typeface="Calibri"/>
                          <a:ea typeface="Calibri"/>
                          <a:cs typeface="+mj-cs"/>
                        </a:rPr>
                        <a:t>عدد </a:t>
                      </a:r>
                      <a:r>
                        <a:rPr lang="ar-JO" sz="1800" b="0" dirty="0">
                          <a:solidFill>
                            <a:srgbClr val="000000"/>
                          </a:solidFill>
                          <a:latin typeface="Calibri"/>
                          <a:ea typeface="Calibri"/>
                          <a:cs typeface="+mj-cs"/>
                        </a:rPr>
                        <a:t>الشراكات مع حاضنات الأعمال في الوطن.</a:t>
                      </a:r>
                      <a:endParaRPr lang="en-US" sz="1800" b="0" dirty="0">
                        <a:latin typeface="Calibri"/>
                        <a:ea typeface="Calibri"/>
                        <a:cs typeface="+mj-cs"/>
                      </a:endParaRPr>
                    </a:p>
                  </a:txBody>
                  <a:tcPr marL="68580" marR="68580" marT="0" marB="0"/>
                </a:tc>
              </a:tr>
              <a:tr h="342073">
                <a:tc vMerge="1">
                  <a:txBody>
                    <a:bodyPr/>
                    <a:lstStyle/>
                    <a:p>
                      <a:endParaRPr lang="en-US"/>
                    </a:p>
                  </a:txBody>
                  <a:tcPr/>
                </a:tc>
                <a:tc>
                  <a:txBody>
                    <a:bodyPr/>
                    <a:lstStyle/>
                    <a:p>
                      <a:pPr marL="342900" lvl="0" indent="9525" algn="r" rtl="1">
                        <a:lnSpc>
                          <a:spcPct val="115000"/>
                        </a:lnSpc>
                        <a:spcAft>
                          <a:spcPts val="0"/>
                        </a:spcAft>
                        <a:buFont typeface="+mj-lt"/>
                        <a:buNone/>
                      </a:pPr>
                      <a:r>
                        <a:rPr lang="ar-JO" sz="1800" b="0" dirty="0" smtClean="0">
                          <a:solidFill>
                            <a:srgbClr val="000000"/>
                          </a:solidFill>
                          <a:latin typeface="Calibri"/>
                          <a:ea typeface="Calibri"/>
                          <a:cs typeface="+mj-cs"/>
                        </a:rPr>
                        <a:t>عدد </a:t>
                      </a:r>
                      <a:r>
                        <a:rPr lang="ar-JO" sz="1800" b="0" dirty="0">
                          <a:solidFill>
                            <a:srgbClr val="000000"/>
                          </a:solidFill>
                          <a:latin typeface="Calibri"/>
                          <a:ea typeface="Calibri"/>
                          <a:cs typeface="+mj-cs"/>
                        </a:rPr>
                        <a:t>الشراكات مع حاضنات الأعمال خارج الوطن.</a:t>
                      </a:r>
                      <a:endParaRPr lang="en-US" sz="1800" b="0" dirty="0">
                        <a:latin typeface="Calibri"/>
                        <a:ea typeface="Calibri"/>
                        <a:cs typeface="+mj-cs"/>
                      </a:endParaRPr>
                    </a:p>
                  </a:txBody>
                  <a:tcPr marL="68580" marR="68580" marT="0" marB="0"/>
                </a:tc>
              </a:tr>
              <a:tr h="342073">
                <a:tc vMerge="1">
                  <a:txBody>
                    <a:bodyPr/>
                    <a:lstStyle/>
                    <a:p>
                      <a:endParaRPr lang="en-US"/>
                    </a:p>
                  </a:txBody>
                  <a:tcPr/>
                </a:tc>
                <a:tc>
                  <a:txBody>
                    <a:bodyPr/>
                    <a:lstStyle/>
                    <a:p>
                      <a:pPr marL="342900" lvl="0" indent="9525" algn="r" rtl="1">
                        <a:lnSpc>
                          <a:spcPct val="115000"/>
                        </a:lnSpc>
                        <a:spcAft>
                          <a:spcPts val="0"/>
                        </a:spcAft>
                        <a:buFont typeface="+mj-lt"/>
                        <a:buNone/>
                      </a:pPr>
                      <a:r>
                        <a:rPr lang="ar-JO" sz="1800" b="0" dirty="0">
                          <a:solidFill>
                            <a:srgbClr val="000000"/>
                          </a:solidFill>
                          <a:latin typeface="Calibri"/>
                          <a:ea typeface="Calibri"/>
                          <a:cs typeface="+mj-cs"/>
                        </a:rPr>
                        <a:t> </a:t>
                      </a:r>
                      <a:r>
                        <a:rPr lang="ar-JO" sz="1800" b="0" dirty="0" smtClean="0">
                          <a:solidFill>
                            <a:srgbClr val="000000"/>
                          </a:solidFill>
                          <a:latin typeface="Calibri"/>
                          <a:ea typeface="Calibri"/>
                          <a:cs typeface="+mj-cs"/>
                        </a:rPr>
                        <a:t>عدد </a:t>
                      </a:r>
                      <a:r>
                        <a:rPr lang="ar-JO" sz="1800" b="0" dirty="0">
                          <a:solidFill>
                            <a:srgbClr val="000000"/>
                          </a:solidFill>
                          <a:latin typeface="Calibri"/>
                          <a:ea typeface="Calibri"/>
                          <a:cs typeface="+mj-cs"/>
                        </a:rPr>
                        <a:t>الشراكات مع واحات العلوم في الوطن.</a:t>
                      </a:r>
                      <a:endParaRPr lang="en-US" sz="1800" b="0" dirty="0">
                        <a:latin typeface="Calibri"/>
                        <a:ea typeface="Calibri"/>
                        <a:cs typeface="+mj-cs"/>
                      </a:endParaRPr>
                    </a:p>
                  </a:txBody>
                  <a:tcPr marL="68580" marR="68580" marT="0" marB="0"/>
                </a:tc>
              </a:tr>
              <a:tr h="342073">
                <a:tc vMerge="1">
                  <a:txBody>
                    <a:bodyPr/>
                    <a:lstStyle/>
                    <a:p>
                      <a:endParaRPr lang="en-US"/>
                    </a:p>
                  </a:txBody>
                  <a:tcPr/>
                </a:tc>
                <a:tc>
                  <a:txBody>
                    <a:bodyPr/>
                    <a:lstStyle/>
                    <a:p>
                      <a:pPr marL="342900" lvl="0" indent="9525" algn="r" rtl="1">
                        <a:lnSpc>
                          <a:spcPct val="115000"/>
                        </a:lnSpc>
                        <a:spcAft>
                          <a:spcPts val="0"/>
                        </a:spcAft>
                        <a:buFont typeface="+mj-lt"/>
                        <a:buNone/>
                      </a:pPr>
                      <a:r>
                        <a:rPr lang="ar-JO" sz="1800" b="0" dirty="0" smtClean="0">
                          <a:solidFill>
                            <a:srgbClr val="000000"/>
                          </a:solidFill>
                          <a:latin typeface="Calibri"/>
                          <a:ea typeface="Calibri"/>
                          <a:cs typeface="+mj-cs"/>
                        </a:rPr>
                        <a:t>عدد </a:t>
                      </a:r>
                      <a:r>
                        <a:rPr lang="ar-JO" sz="1800" b="0" dirty="0">
                          <a:solidFill>
                            <a:srgbClr val="000000"/>
                          </a:solidFill>
                          <a:latin typeface="Calibri"/>
                          <a:ea typeface="Calibri"/>
                          <a:cs typeface="+mj-cs"/>
                        </a:rPr>
                        <a:t>الشراكات مع واحات العلوم  خارج الوطن.</a:t>
                      </a:r>
                      <a:endParaRPr lang="en-US" sz="1800" b="0" dirty="0">
                        <a:latin typeface="Calibri"/>
                        <a:ea typeface="Calibri"/>
                        <a:cs typeface="+mj-cs"/>
                      </a:endParaRPr>
                    </a:p>
                  </a:txBody>
                  <a:tcPr marL="68580" marR="68580" marT="0" marB="0"/>
                </a:tc>
              </a:tr>
              <a:tr h="742116">
                <a:tc vMerge="1">
                  <a:txBody>
                    <a:bodyPr/>
                    <a:lstStyle/>
                    <a:p>
                      <a:endParaRPr lang="en-US"/>
                    </a:p>
                  </a:txBody>
                  <a:tcPr/>
                </a:tc>
                <a:tc>
                  <a:txBody>
                    <a:bodyPr/>
                    <a:lstStyle/>
                    <a:p>
                      <a:pPr marL="342900" lvl="0" indent="9525" algn="r" rtl="1">
                        <a:lnSpc>
                          <a:spcPct val="115000"/>
                        </a:lnSpc>
                        <a:spcAft>
                          <a:spcPts val="0"/>
                        </a:spcAft>
                        <a:buFont typeface="+mj-lt"/>
                        <a:buNone/>
                      </a:pPr>
                      <a:r>
                        <a:rPr lang="ar-SA" sz="1800" b="0" dirty="0" smtClean="0">
                          <a:solidFill>
                            <a:srgbClr val="000000"/>
                          </a:solidFill>
                          <a:latin typeface="Calibri"/>
                          <a:ea typeface="Calibri"/>
                          <a:cs typeface="+mj-cs"/>
                        </a:rPr>
                        <a:t>عدد </a:t>
                      </a:r>
                      <a:r>
                        <a:rPr lang="ar-SA" sz="1800" b="0" dirty="0">
                          <a:solidFill>
                            <a:srgbClr val="000000"/>
                          </a:solidFill>
                          <a:latin typeface="Calibri"/>
                          <a:ea typeface="Calibri"/>
                          <a:cs typeface="+mj-cs"/>
                        </a:rPr>
                        <a:t>الفرص التي تم توفيرها للموظفين والطلبة من خلال روابط الجامعة.</a:t>
                      </a:r>
                      <a:endParaRPr lang="en-US" sz="1800" b="0" dirty="0">
                        <a:latin typeface="Calibri"/>
                        <a:ea typeface="Calibri"/>
                        <a:cs typeface="+mj-cs"/>
                      </a:endParaRPr>
                    </a:p>
                  </a:txBody>
                  <a:tcPr marL="68580" marR="68580" marT="0" marB="0"/>
                </a:tc>
              </a:tr>
              <a:tr h="1312303">
                <a:tc>
                  <a:txBody>
                    <a:bodyPr/>
                    <a:lstStyle/>
                    <a:p>
                      <a:pPr marL="342900" lvl="0" indent="-342900" algn="r" rtl="1">
                        <a:lnSpc>
                          <a:spcPct val="115000"/>
                        </a:lnSpc>
                        <a:spcAft>
                          <a:spcPts val="0"/>
                        </a:spcAft>
                        <a:buFont typeface="+mj-lt"/>
                        <a:buNone/>
                      </a:pPr>
                      <a:r>
                        <a:rPr lang="ar-JO" sz="1900" b="0" dirty="0" smtClean="0">
                          <a:solidFill>
                            <a:schemeClr val="tx1"/>
                          </a:solidFill>
                          <a:latin typeface="Calibri"/>
                          <a:ea typeface="Calibri"/>
                          <a:cs typeface="+mj-cs"/>
                        </a:rPr>
                        <a:t>4</a:t>
                      </a:r>
                      <a:r>
                        <a:rPr lang="ar-SA" sz="1900" b="0" dirty="0" smtClean="0">
                          <a:solidFill>
                            <a:srgbClr val="000000"/>
                          </a:solidFill>
                          <a:latin typeface="Calibri"/>
                          <a:ea typeface="Calibri"/>
                          <a:cs typeface="+mj-cs"/>
                        </a:rPr>
                        <a:t>.</a:t>
                      </a:r>
                      <a:r>
                        <a:rPr lang="ar-SA" sz="1900" b="0" baseline="0" dirty="0" smtClean="0">
                          <a:solidFill>
                            <a:srgbClr val="000000"/>
                          </a:solidFill>
                          <a:latin typeface="Calibri"/>
                          <a:ea typeface="Calibri"/>
                          <a:cs typeface="+mj-cs"/>
                        </a:rPr>
                        <a:t> </a:t>
                      </a:r>
                      <a:r>
                        <a:rPr lang="ar-SA" sz="1900" b="0" dirty="0" smtClean="0">
                          <a:solidFill>
                            <a:srgbClr val="000000"/>
                          </a:solidFill>
                          <a:latin typeface="Calibri"/>
                          <a:ea typeface="Calibri"/>
                          <a:cs typeface="+mj-cs"/>
                        </a:rPr>
                        <a:t> توفر</a:t>
                      </a:r>
                      <a:r>
                        <a:rPr lang="ar-JO" sz="1900" b="0" dirty="0" smtClean="0">
                          <a:solidFill>
                            <a:srgbClr val="000000"/>
                          </a:solidFill>
                          <a:latin typeface="Calibri"/>
                          <a:ea typeface="Calibri"/>
                          <a:cs typeface="+mj-cs"/>
                        </a:rPr>
                        <a:t> </a:t>
                      </a:r>
                      <a:r>
                        <a:rPr lang="ar-SA" sz="1900" b="0" dirty="0" smtClean="0">
                          <a:solidFill>
                            <a:srgbClr val="000000"/>
                          </a:solidFill>
                          <a:latin typeface="Calibri"/>
                          <a:ea typeface="Calibri"/>
                          <a:cs typeface="+mj-cs"/>
                        </a:rPr>
                        <a:t>الجامعة </a:t>
                      </a:r>
                      <a:r>
                        <a:rPr lang="ar-SA" sz="1900" b="0" dirty="0">
                          <a:solidFill>
                            <a:srgbClr val="000000"/>
                          </a:solidFill>
                          <a:latin typeface="Calibri"/>
                          <a:ea typeface="Calibri"/>
                          <a:cs typeface="+mj-cs"/>
                        </a:rPr>
                        <a:t>فرص  للموظفين والطلبة للمشاركة في أنشطة </a:t>
                      </a:r>
                      <a:r>
                        <a:rPr lang="ar-SA" sz="1900" b="0" dirty="0" smtClean="0">
                          <a:solidFill>
                            <a:srgbClr val="000000"/>
                          </a:solidFill>
                          <a:latin typeface="Calibri"/>
                          <a:ea typeface="Calibri"/>
                          <a:cs typeface="+mj-cs"/>
                        </a:rPr>
                        <a:t>ر</a:t>
                      </a:r>
                      <a:r>
                        <a:rPr lang="ar-JO" sz="1900" b="0" dirty="0" smtClean="0">
                          <a:solidFill>
                            <a:srgbClr val="000000"/>
                          </a:solidFill>
                          <a:latin typeface="Calibri"/>
                          <a:ea typeface="Calibri"/>
                          <a:cs typeface="+mj-cs"/>
                        </a:rPr>
                        <a:t>يادة</a:t>
                      </a:r>
                      <a:r>
                        <a:rPr lang="ar-SA" sz="1900" b="0" dirty="0" smtClean="0">
                          <a:solidFill>
                            <a:srgbClr val="000000"/>
                          </a:solidFill>
                          <a:latin typeface="Calibri"/>
                          <a:ea typeface="Calibri"/>
                          <a:cs typeface="+mj-cs"/>
                        </a:rPr>
                        <a:t> </a:t>
                      </a:r>
                      <a:r>
                        <a:rPr lang="ar-SA" sz="1900" b="0" dirty="0">
                          <a:solidFill>
                            <a:srgbClr val="000000"/>
                          </a:solidFill>
                          <a:latin typeface="Calibri"/>
                          <a:ea typeface="Calibri"/>
                          <a:cs typeface="+mj-cs"/>
                        </a:rPr>
                        <a:t>الأعمال مع بيئة الأعمال الخارجية</a:t>
                      </a:r>
                      <a:r>
                        <a:rPr lang="ar-SA" sz="1900" b="0" dirty="0" smtClean="0">
                          <a:solidFill>
                            <a:srgbClr val="000000"/>
                          </a:solidFill>
                          <a:latin typeface="Calibri"/>
                          <a:ea typeface="Calibri"/>
                          <a:cs typeface="+mj-cs"/>
                        </a:rPr>
                        <a:t>.</a:t>
                      </a:r>
                      <a:endParaRPr lang="en-US" sz="1900" b="0" dirty="0">
                        <a:latin typeface="Calibri"/>
                        <a:ea typeface="Calibri"/>
                        <a:cs typeface="+mj-cs"/>
                      </a:endParaRPr>
                    </a:p>
                  </a:txBody>
                  <a:tcPr marL="68580" marR="68580" marT="0" marB="0"/>
                </a:tc>
                <a:tc>
                  <a:txBody>
                    <a:bodyPr/>
                    <a:lstStyle/>
                    <a:p>
                      <a:pPr marL="342900" lvl="0" indent="9525" algn="r" rtl="1">
                        <a:lnSpc>
                          <a:spcPct val="115000"/>
                        </a:lnSpc>
                        <a:spcAft>
                          <a:spcPts val="0"/>
                        </a:spcAft>
                        <a:buFont typeface="+mj-lt"/>
                        <a:buNone/>
                      </a:pPr>
                      <a:r>
                        <a:rPr lang="ar-SA" sz="1800" b="0" dirty="0" smtClean="0">
                          <a:solidFill>
                            <a:srgbClr val="000000"/>
                          </a:solidFill>
                          <a:latin typeface="Calibri"/>
                          <a:ea typeface="Calibri"/>
                          <a:cs typeface="+mj-cs"/>
                        </a:rPr>
                        <a:t>عدد </a:t>
                      </a:r>
                      <a:r>
                        <a:rPr lang="ar-SA" sz="1800" b="0" dirty="0">
                          <a:solidFill>
                            <a:srgbClr val="000000"/>
                          </a:solidFill>
                          <a:latin typeface="Calibri"/>
                          <a:ea typeface="Calibri"/>
                          <a:cs typeface="+mj-cs"/>
                        </a:rPr>
                        <a:t>الفرص التي وفرتها الجامعة للموظفين والطلبة للمشاركة في أنشطة ريادة الأعمال مع بيئة الاعمال الخارجية.</a:t>
                      </a:r>
                      <a:endParaRPr lang="en-US" sz="1800" b="0" dirty="0">
                        <a:latin typeface="Calibri"/>
                        <a:ea typeface="Calibri"/>
                        <a:cs typeface="+mj-cs"/>
                      </a:endParaRPr>
                    </a:p>
                  </a:txBody>
                  <a:tcPr marL="68580" marR="68580" marT="0" marB="0"/>
                </a:tc>
              </a:tr>
            </a:tbl>
          </a:graphicData>
        </a:graphic>
      </p:graphicFrame>
    </p:spTree>
    <p:extLst>
      <p:ext uri="{BB962C8B-B14F-4D97-AF65-F5344CB8AC3E}">
        <p14:creationId xmlns:p14="http://schemas.microsoft.com/office/powerpoint/2010/main" val="11932366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33048182"/>
              </p:ext>
            </p:extLst>
          </p:nvPr>
        </p:nvGraphicFramePr>
        <p:xfrm>
          <a:off x="431075" y="509450"/>
          <a:ext cx="10894422" cy="5603577"/>
        </p:xfrm>
        <a:graphic>
          <a:graphicData uri="http://schemas.openxmlformats.org/drawingml/2006/table">
            <a:tbl>
              <a:tblPr rtl="1" firstRow="1" bandRow="1">
                <a:tableStyleId>{5940675A-B579-460E-94D1-54222C63F5DA}</a:tableStyleId>
              </a:tblPr>
              <a:tblGrid>
                <a:gridCol w="3631474"/>
                <a:gridCol w="7262948"/>
              </a:tblGrid>
              <a:tr h="550337">
                <a:tc>
                  <a:txBody>
                    <a:bodyPr/>
                    <a:lstStyle/>
                    <a:p>
                      <a:pPr algn="ctr" rtl="1"/>
                      <a:r>
                        <a:rPr lang="ar-SA" sz="2000" b="0" dirty="0" smtClean="0">
                          <a:solidFill>
                            <a:schemeClr val="tx2"/>
                          </a:solidFill>
                          <a:cs typeface="+mj-cs"/>
                        </a:rPr>
                        <a:t>المجال الفرعي </a:t>
                      </a:r>
                      <a:endParaRPr lang="ar-JO" sz="2000" b="0" dirty="0">
                        <a:solidFill>
                          <a:schemeClr val="tx2"/>
                        </a:solidFill>
                        <a:cs typeface="+mj-cs"/>
                      </a:endParaRPr>
                    </a:p>
                  </a:txBody>
                  <a:tcPr/>
                </a:tc>
                <a:tc>
                  <a:txBody>
                    <a:bodyPr/>
                    <a:lstStyle/>
                    <a:p>
                      <a:pPr algn="ctr" rtl="1"/>
                      <a:r>
                        <a:rPr lang="ar-SA" sz="2000" b="0" dirty="0" smtClean="0">
                          <a:solidFill>
                            <a:schemeClr val="tx2"/>
                          </a:solidFill>
                          <a:cs typeface="+mj-cs"/>
                        </a:rPr>
                        <a:t>المؤشر</a:t>
                      </a:r>
                      <a:r>
                        <a:rPr lang="ar-JO" sz="2000" b="0" dirty="0" smtClean="0">
                          <a:solidFill>
                            <a:schemeClr val="tx2"/>
                          </a:solidFill>
                          <a:cs typeface="+mj-cs"/>
                        </a:rPr>
                        <a:t>ات</a:t>
                      </a:r>
                      <a:endParaRPr lang="ar-JO" sz="2000" b="0" dirty="0">
                        <a:solidFill>
                          <a:schemeClr val="tx2"/>
                        </a:solidFill>
                        <a:cs typeface="+mj-cs"/>
                      </a:endParaRPr>
                    </a:p>
                  </a:txBody>
                  <a:tcPr/>
                </a:tc>
              </a:tr>
              <a:tr h="649627">
                <a:tc rowSpan="3">
                  <a:txBody>
                    <a:bodyPr/>
                    <a:lstStyle/>
                    <a:p>
                      <a:pPr marL="228600" indent="-228600" algn="r" rtl="1">
                        <a:lnSpc>
                          <a:spcPct val="115000"/>
                        </a:lnSpc>
                        <a:spcAft>
                          <a:spcPts val="0"/>
                        </a:spcAft>
                        <a:buFont typeface="+mj-lt"/>
                        <a:buNone/>
                      </a:pPr>
                      <a:endParaRPr lang="en-US" sz="2000" b="0" dirty="0">
                        <a:latin typeface="+mn-lt"/>
                        <a:ea typeface="Calibri"/>
                        <a:cs typeface="+mj-cs"/>
                      </a:endParaRPr>
                    </a:p>
                    <a:p>
                      <a:pPr marL="342900" lvl="0" indent="-342900" algn="r" rtl="1">
                        <a:lnSpc>
                          <a:spcPct val="115000"/>
                        </a:lnSpc>
                        <a:spcAft>
                          <a:spcPts val="0"/>
                        </a:spcAft>
                        <a:buFont typeface="+mj-lt"/>
                        <a:buNone/>
                      </a:pPr>
                      <a:r>
                        <a:rPr lang="ar-SA" sz="2000" b="0" dirty="0" smtClean="0">
                          <a:solidFill>
                            <a:srgbClr val="000000"/>
                          </a:solidFill>
                          <a:latin typeface="+mn-lt"/>
                          <a:ea typeface="Calibri"/>
                          <a:cs typeface="+mj-cs"/>
                        </a:rPr>
                        <a:t>5.</a:t>
                      </a:r>
                      <a:r>
                        <a:rPr lang="ar-JO" sz="2000" b="0" dirty="0" smtClean="0">
                          <a:solidFill>
                            <a:srgbClr val="000000"/>
                          </a:solidFill>
                          <a:latin typeface="+mn-lt"/>
                          <a:ea typeface="Calibri"/>
                          <a:cs typeface="+mj-cs"/>
                        </a:rPr>
                        <a:t> تدعم </a:t>
                      </a:r>
                      <a:r>
                        <a:rPr lang="ar-JO" sz="2000" b="0" dirty="0">
                          <a:solidFill>
                            <a:srgbClr val="000000"/>
                          </a:solidFill>
                          <a:latin typeface="+mn-lt"/>
                          <a:ea typeface="Calibri"/>
                          <a:cs typeface="+mj-cs"/>
                        </a:rPr>
                        <a:t>الجامعة بشكل خاص حركة الموظفين والطلبة مع مؤسسات اكاديمية والبيئة الخارجية. </a:t>
                      </a:r>
                      <a:endParaRPr lang="en-US" sz="2000" b="0" dirty="0">
                        <a:latin typeface="+mn-lt"/>
                        <a:ea typeface="Calibri"/>
                        <a:cs typeface="+mj-cs"/>
                      </a:endParaRPr>
                    </a:p>
                  </a:txBody>
                  <a:tcPr marL="68580" marR="68580" marT="0" marB="0"/>
                </a:tc>
                <a:tc>
                  <a:txBody>
                    <a:bodyPr/>
                    <a:lstStyle/>
                    <a:p>
                      <a:pPr marL="742950" lvl="1" indent="-285750" algn="r" rtl="1">
                        <a:lnSpc>
                          <a:spcPct val="115000"/>
                        </a:lnSpc>
                        <a:spcAft>
                          <a:spcPts val="0"/>
                        </a:spcAft>
                        <a:buFont typeface="+mj-lt"/>
                        <a:buNone/>
                      </a:pPr>
                      <a:r>
                        <a:rPr lang="ar-JO" sz="1800" dirty="0" smtClean="0">
                          <a:solidFill>
                            <a:srgbClr val="000000"/>
                          </a:solidFill>
                          <a:latin typeface="Calibri"/>
                          <a:ea typeface="Calibri"/>
                          <a:cs typeface="+mj-cs"/>
                        </a:rPr>
                        <a:t>وجود </a:t>
                      </a:r>
                      <a:r>
                        <a:rPr lang="ar-JO" sz="1800" dirty="0">
                          <a:solidFill>
                            <a:srgbClr val="000000"/>
                          </a:solidFill>
                          <a:latin typeface="Calibri"/>
                          <a:ea typeface="Calibri"/>
                          <a:cs typeface="+mj-cs"/>
                        </a:rPr>
                        <a:t>نظام واضح لتسهيل حركة الموظفين والطلبة للعمل/ تبادل المعرفة/ </a:t>
                      </a:r>
                      <a:r>
                        <a:rPr lang="ar-JO" sz="1800" dirty="0" smtClean="0">
                          <a:solidFill>
                            <a:srgbClr val="000000"/>
                          </a:solidFill>
                          <a:latin typeface="Calibri"/>
                          <a:ea typeface="Calibri"/>
                          <a:cs typeface="+mj-cs"/>
                        </a:rPr>
                        <a:t>المشاركة</a:t>
                      </a:r>
                      <a:r>
                        <a:rPr lang="ar-JO" sz="1800" baseline="0" dirty="0" smtClean="0">
                          <a:solidFill>
                            <a:srgbClr val="000000"/>
                          </a:solidFill>
                          <a:latin typeface="Calibri"/>
                          <a:ea typeface="Calibri"/>
                          <a:cs typeface="+mj-cs"/>
                        </a:rPr>
                        <a:t> </a:t>
                      </a:r>
                      <a:r>
                        <a:rPr lang="ar-JO" sz="1800" dirty="0" smtClean="0">
                          <a:solidFill>
                            <a:srgbClr val="000000"/>
                          </a:solidFill>
                          <a:latin typeface="Calibri"/>
                          <a:ea typeface="Calibri"/>
                          <a:cs typeface="+mj-cs"/>
                        </a:rPr>
                        <a:t>في </a:t>
                      </a:r>
                      <a:r>
                        <a:rPr lang="ar-JO" sz="1800" dirty="0">
                          <a:solidFill>
                            <a:srgbClr val="000000"/>
                          </a:solidFill>
                          <a:latin typeface="Calibri"/>
                          <a:ea typeface="Calibri"/>
                          <a:cs typeface="+mj-cs"/>
                        </a:rPr>
                        <a:t>الانشطة مع الجهات الخارجية المختلفة. </a:t>
                      </a:r>
                      <a:endParaRPr lang="en-US" sz="1800" dirty="0">
                        <a:latin typeface="Calibri"/>
                        <a:ea typeface="Calibri"/>
                        <a:cs typeface="+mj-cs"/>
                      </a:endParaRPr>
                    </a:p>
                  </a:txBody>
                  <a:tcPr marL="68580" marR="68580" marT="0" marB="0"/>
                </a:tc>
              </a:tr>
              <a:tr h="649627">
                <a:tc vMerge="1">
                  <a:txBody>
                    <a:bodyPr/>
                    <a:lstStyle/>
                    <a:p>
                      <a:endParaRPr lang="en-US"/>
                    </a:p>
                  </a:txBody>
                  <a:tcPr/>
                </a:tc>
                <a:tc>
                  <a:txBody>
                    <a:bodyPr/>
                    <a:lstStyle/>
                    <a:p>
                      <a:pPr marL="742950" lvl="1" indent="-285750" algn="r" rtl="1">
                        <a:lnSpc>
                          <a:spcPct val="115000"/>
                        </a:lnSpc>
                        <a:spcAft>
                          <a:spcPts val="0"/>
                        </a:spcAft>
                        <a:buFont typeface="+mj-lt"/>
                        <a:buNone/>
                      </a:pPr>
                      <a:r>
                        <a:rPr lang="ar-JO" sz="1800" dirty="0" smtClean="0">
                          <a:solidFill>
                            <a:srgbClr val="000000"/>
                          </a:solidFill>
                          <a:latin typeface="Calibri"/>
                          <a:ea typeface="Calibri"/>
                          <a:cs typeface="+mj-cs"/>
                        </a:rPr>
                        <a:t>وجود </a:t>
                      </a:r>
                      <a:r>
                        <a:rPr lang="ar-JO" sz="1800" dirty="0">
                          <a:solidFill>
                            <a:srgbClr val="000000"/>
                          </a:solidFill>
                          <a:latin typeface="Calibri"/>
                          <a:ea typeface="Calibri"/>
                          <a:cs typeface="+mj-cs"/>
                        </a:rPr>
                        <a:t>اتفاقيات مع الجامعات لتبادل أعضاء الهيئة التدريسية. </a:t>
                      </a:r>
                      <a:endParaRPr lang="en-US" sz="1800" dirty="0">
                        <a:latin typeface="Calibri"/>
                        <a:ea typeface="Calibri"/>
                        <a:cs typeface="+mj-cs"/>
                      </a:endParaRPr>
                    </a:p>
                  </a:txBody>
                  <a:tcPr marL="68580" marR="68580" marT="0" marB="0"/>
                </a:tc>
              </a:tr>
              <a:tr h="649627">
                <a:tc vMerge="1">
                  <a:txBody>
                    <a:bodyPr/>
                    <a:lstStyle/>
                    <a:p>
                      <a:endParaRPr lang="en-US"/>
                    </a:p>
                  </a:txBody>
                  <a:tcPr/>
                </a:tc>
                <a:tc>
                  <a:txBody>
                    <a:bodyPr/>
                    <a:lstStyle/>
                    <a:p>
                      <a:pPr marL="742950" lvl="1" indent="-285750" algn="r" rtl="1">
                        <a:lnSpc>
                          <a:spcPct val="115000"/>
                        </a:lnSpc>
                        <a:spcAft>
                          <a:spcPts val="0"/>
                        </a:spcAft>
                        <a:buFont typeface="+mj-lt"/>
                        <a:buNone/>
                      </a:pPr>
                      <a:r>
                        <a:rPr lang="ar-JO" sz="1800" dirty="0" smtClean="0">
                          <a:solidFill>
                            <a:srgbClr val="000000"/>
                          </a:solidFill>
                          <a:latin typeface="Calibri"/>
                          <a:ea typeface="Calibri"/>
                          <a:cs typeface="+mj-cs"/>
                        </a:rPr>
                        <a:t>وجود </a:t>
                      </a:r>
                      <a:r>
                        <a:rPr lang="ar-JO" sz="1800" dirty="0">
                          <a:solidFill>
                            <a:srgbClr val="000000"/>
                          </a:solidFill>
                          <a:latin typeface="Calibri"/>
                          <a:ea typeface="Calibri"/>
                          <a:cs typeface="+mj-cs"/>
                        </a:rPr>
                        <a:t>اتفاقيات/ برامج تعليم مشتركة بين الجامعات.</a:t>
                      </a:r>
                      <a:endParaRPr lang="en-US" sz="1800" dirty="0">
                        <a:latin typeface="Calibri"/>
                        <a:ea typeface="Calibri"/>
                        <a:cs typeface="+mj-cs"/>
                      </a:endParaRPr>
                    </a:p>
                  </a:txBody>
                  <a:tcPr marL="68580" marR="68580" marT="0" marB="0"/>
                </a:tc>
              </a:tr>
              <a:tr h="518461">
                <a:tc rowSpan="4">
                  <a:txBody>
                    <a:bodyPr/>
                    <a:lstStyle/>
                    <a:p>
                      <a:pPr marL="342900" lvl="0" indent="-342900" rtl="1">
                        <a:buFont typeface="+mj-lt"/>
                        <a:buNone/>
                      </a:pPr>
                      <a:r>
                        <a:rPr lang="ar-SA" sz="2000" b="0" kern="1200" dirty="0" smtClean="0">
                          <a:solidFill>
                            <a:schemeClr val="tx1"/>
                          </a:solidFill>
                          <a:latin typeface="+mn-lt"/>
                          <a:ea typeface="+mn-ea"/>
                          <a:cs typeface="+mj-cs"/>
                        </a:rPr>
                        <a:t>6.</a:t>
                      </a:r>
                      <a:r>
                        <a:rPr lang="ar-JO" sz="2000" b="0" kern="1200" dirty="0" smtClean="0">
                          <a:solidFill>
                            <a:schemeClr val="tx1"/>
                          </a:solidFill>
                          <a:latin typeface="+mn-lt"/>
                          <a:ea typeface="+mn-ea"/>
                          <a:cs typeface="+mj-cs"/>
                        </a:rPr>
                        <a:t> </a:t>
                      </a:r>
                      <a:r>
                        <a:rPr lang="ar-SA" sz="2000" b="0" kern="1200" dirty="0" smtClean="0">
                          <a:solidFill>
                            <a:schemeClr val="tx1"/>
                          </a:solidFill>
                          <a:latin typeface="+mn-lt"/>
                          <a:ea typeface="+mn-ea"/>
                          <a:cs typeface="+mj-cs"/>
                        </a:rPr>
                        <a:t>تربط الجامعة بين أنشطة التعليم والبحث والصناعة للتأثير الايجابي على المعرفة في النظام العام (</a:t>
                      </a:r>
                      <a:r>
                        <a:rPr lang="en-US" sz="2000" b="0" kern="1200" dirty="0" smtClean="0">
                          <a:solidFill>
                            <a:schemeClr val="tx1"/>
                          </a:solidFill>
                          <a:latin typeface="+mn-lt"/>
                          <a:ea typeface="+mn-ea"/>
                          <a:cs typeface="+mj-cs"/>
                        </a:rPr>
                        <a:t>ecosystem</a:t>
                      </a:r>
                      <a:r>
                        <a:rPr lang="ar-SA" sz="2000" b="0" kern="1200" dirty="0" smtClean="0">
                          <a:solidFill>
                            <a:schemeClr val="tx1"/>
                          </a:solidFill>
                          <a:latin typeface="+mn-lt"/>
                          <a:ea typeface="+mn-ea"/>
                          <a:cs typeface="+mj-cs"/>
                        </a:rPr>
                        <a:t>). </a:t>
                      </a:r>
                      <a:endParaRPr lang="en-US" sz="2000" b="0" kern="1200" dirty="0" smtClean="0">
                        <a:solidFill>
                          <a:schemeClr val="tx1"/>
                        </a:solidFill>
                        <a:latin typeface="+mn-lt"/>
                        <a:ea typeface="+mn-ea"/>
                        <a:cs typeface="+mj-cs"/>
                      </a:endParaRPr>
                    </a:p>
                    <a:p>
                      <a:pPr marL="342900" indent="-342900" rtl="1">
                        <a:buFont typeface="+mj-lt"/>
                        <a:buNone/>
                      </a:pPr>
                      <a:endParaRPr lang="en-US" sz="2000" b="0" kern="1200" dirty="0" smtClean="0">
                        <a:solidFill>
                          <a:schemeClr val="tx1"/>
                        </a:solidFill>
                        <a:effectLst/>
                        <a:latin typeface="+mn-lt"/>
                        <a:ea typeface="+mn-ea"/>
                        <a:cs typeface="+mj-cs"/>
                      </a:endParaRPr>
                    </a:p>
                  </a:txBody>
                  <a:tcPr/>
                </a:tc>
                <a:tc>
                  <a:txBody>
                    <a:bodyPr/>
                    <a:lstStyle/>
                    <a:p>
                      <a:pPr marL="742950" lvl="1" indent="-285750" algn="r" rtl="1">
                        <a:lnSpc>
                          <a:spcPct val="115000"/>
                        </a:lnSpc>
                        <a:spcAft>
                          <a:spcPts val="0"/>
                        </a:spcAft>
                        <a:buFont typeface="+mj-lt"/>
                        <a:buNone/>
                      </a:pPr>
                      <a:r>
                        <a:rPr lang="ar-JO" sz="1800" dirty="0" smtClean="0">
                          <a:solidFill>
                            <a:srgbClr val="000000"/>
                          </a:solidFill>
                          <a:latin typeface="Calibri"/>
                          <a:ea typeface="Calibri"/>
                          <a:cs typeface="+mj-cs"/>
                        </a:rPr>
                        <a:t>عدد </a:t>
                      </a:r>
                      <a:r>
                        <a:rPr lang="ar-JO" sz="1800" dirty="0">
                          <a:solidFill>
                            <a:srgbClr val="000000"/>
                          </a:solidFill>
                          <a:latin typeface="Calibri"/>
                          <a:ea typeface="Calibri"/>
                          <a:cs typeface="+mj-cs"/>
                        </a:rPr>
                        <a:t>المشاريع البحثية المشتركة مع الصناعة.</a:t>
                      </a:r>
                      <a:endParaRPr lang="en-US" sz="1800" dirty="0">
                        <a:latin typeface="Calibri"/>
                        <a:ea typeface="Calibri"/>
                        <a:cs typeface="+mj-cs"/>
                      </a:endParaRPr>
                    </a:p>
                  </a:txBody>
                  <a:tcPr marL="68580" marR="68580" marT="0" marB="0"/>
                </a:tc>
              </a:tr>
              <a:tr h="846414">
                <a:tc vMerge="1">
                  <a:txBody>
                    <a:bodyPr/>
                    <a:lstStyle/>
                    <a:p>
                      <a:endParaRPr lang="en-US"/>
                    </a:p>
                  </a:txBody>
                  <a:tcPr/>
                </a:tc>
                <a:tc>
                  <a:txBody>
                    <a:bodyPr/>
                    <a:lstStyle/>
                    <a:p>
                      <a:pPr marL="742950" lvl="1" indent="-285750" algn="r" rtl="1">
                        <a:lnSpc>
                          <a:spcPct val="115000"/>
                        </a:lnSpc>
                        <a:spcAft>
                          <a:spcPts val="0"/>
                        </a:spcAft>
                        <a:buFont typeface="+mj-lt"/>
                        <a:buNone/>
                      </a:pPr>
                      <a:endParaRPr lang="ar-JO" sz="1800" dirty="0">
                        <a:solidFill>
                          <a:srgbClr val="000000"/>
                        </a:solidFill>
                        <a:latin typeface="Arial"/>
                        <a:ea typeface="Calibri"/>
                        <a:cs typeface="+mj-cs"/>
                      </a:endParaRPr>
                    </a:p>
                    <a:p>
                      <a:pPr marL="742950" lvl="1" indent="-285750" algn="r" rtl="1">
                        <a:lnSpc>
                          <a:spcPct val="115000"/>
                        </a:lnSpc>
                        <a:spcAft>
                          <a:spcPts val="0"/>
                        </a:spcAft>
                        <a:buFont typeface="+mj-lt"/>
                        <a:buNone/>
                      </a:pPr>
                      <a:r>
                        <a:rPr lang="ar-JO" sz="1800" dirty="0" smtClean="0">
                          <a:solidFill>
                            <a:srgbClr val="000000"/>
                          </a:solidFill>
                          <a:latin typeface="Calibri"/>
                          <a:ea typeface="Calibri"/>
                          <a:cs typeface="+mj-cs"/>
                        </a:rPr>
                        <a:t>عدد </a:t>
                      </a:r>
                      <a:r>
                        <a:rPr lang="ar-JO" sz="1800" dirty="0">
                          <a:solidFill>
                            <a:srgbClr val="000000"/>
                          </a:solidFill>
                          <a:latin typeface="Calibri"/>
                          <a:ea typeface="Calibri"/>
                          <a:cs typeface="+mj-cs"/>
                        </a:rPr>
                        <a:t>مشاريع التخرج/ رسائل الماجستير المشتركة مع الصناعة.</a:t>
                      </a:r>
                      <a:endParaRPr lang="en-US" sz="1800" dirty="0">
                        <a:latin typeface="Calibri"/>
                        <a:ea typeface="Calibri"/>
                        <a:cs typeface="+mj-cs"/>
                      </a:endParaRPr>
                    </a:p>
                  </a:txBody>
                  <a:tcPr marL="68580" marR="68580" marT="0" marB="0"/>
                </a:tc>
              </a:tr>
              <a:tr h="808215">
                <a:tc vMerge="1">
                  <a:txBody>
                    <a:bodyPr/>
                    <a:lstStyle/>
                    <a:p>
                      <a:endParaRPr lang="en-US"/>
                    </a:p>
                  </a:txBody>
                  <a:tcPr/>
                </a:tc>
                <a:tc>
                  <a:txBody>
                    <a:bodyPr/>
                    <a:lstStyle/>
                    <a:p>
                      <a:pPr marL="742950" lvl="1" indent="-285750" algn="r" rtl="1">
                        <a:lnSpc>
                          <a:spcPct val="115000"/>
                        </a:lnSpc>
                        <a:spcAft>
                          <a:spcPts val="0"/>
                        </a:spcAft>
                        <a:buFont typeface="+mj-lt"/>
                        <a:buNone/>
                      </a:pPr>
                      <a:endParaRPr lang="ar-JO" sz="1800" dirty="0" smtClean="0">
                        <a:solidFill>
                          <a:srgbClr val="000000"/>
                        </a:solidFill>
                        <a:latin typeface="Calibri"/>
                        <a:ea typeface="Calibri"/>
                        <a:cs typeface="+mj-cs"/>
                      </a:endParaRPr>
                    </a:p>
                    <a:p>
                      <a:pPr marL="742950" lvl="1" indent="-285750" algn="r" rtl="1">
                        <a:lnSpc>
                          <a:spcPct val="115000"/>
                        </a:lnSpc>
                        <a:spcAft>
                          <a:spcPts val="0"/>
                        </a:spcAft>
                        <a:buFont typeface="+mj-lt"/>
                        <a:buNone/>
                      </a:pPr>
                      <a:r>
                        <a:rPr lang="ar-JO" sz="1800" dirty="0" smtClean="0">
                          <a:solidFill>
                            <a:srgbClr val="000000"/>
                          </a:solidFill>
                          <a:latin typeface="Calibri"/>
                          <a:ea typeface="Calibri"/>
                          <a:cs typeface="+mj-cs"/>
                        </a:rPr>
                        <a:t> عدد </a:t>
                      </a:r>
                      <a:r>
                        <a:rPr lang="ar-JO" sz="1800" dirty="0">
                          <a:solidFill>
                            <a:srgbClr val="000000"/>
                          </a:solidFill>
                          <a:latin typeface="Calibri"/>
                          <a:ea typeface="Calibri"/>
                          <a:cs typeface="+mj-cs"/>
                        </a:rPr>
                        <a:t>المحاضرين من الصناعة  في الجامعة.</a:t>
                      </a:r>
                      <a:endParaRPr lang="en-US" sz="1800" dirty="0">
                        <a:latin typeface="Calibri"/>
                        <a:ea typeface="Calibri"/>
                        <a:cs typeface="+mj-cs"/>
                      </a:endParaRPr>
                    </a:p>
                  </a:txBody>
                  <a:tcPr marL="68580" marR="68580" marT="0" marB="0"/>
                </a:tc>
              </a:tr>
              <a:tr h="931269">
                <a:tc vMerge="1">
                  <a:txBody>
                    <a:bodyPr/>
                    <a:lstStyle/>
                    <a:p>
                      <a:endParaRPr lang="en-US"/>
                    </a:p>
                  </a:txBody>
                  <a:tcPr/>
                </a:tc>
                <a:tc>
                  <a:txBody>
                    <a:bodyPr/>
                    <a:lstStyle/>
                    <a:p>
                      <a:pPr marL="742950" lvl="1" indent="-285750" algn="r" rtl="1">
                        <a:lnSpc>
                          <a:spcPct val="115000"/>
                        </a:lnSpc>
                        <a:spcAft>
                          <a:spcPts val="0"/>
                        </a:spcAft>
                        <a:buFont typeface="+mj-lt"/>
                        <a:buNone/>
                      </a:pPr>
                      <a:r>
                        <a:rPr lang="ar-JO" sz="1800" dirty="0" smtClean="0">
                          <a:solidFill>
                            <a:srgbClr val="000000"/>
                          </a:solidFill>
                          <a:latin typeface="Calibri"/>
                          <a:ea typeface="Calibri"/>
                          <a:cs typeface="+mj-cs"/>
                        </a:rPr>
                        <a:t>عدد </a:t>
                      </a:r>
                      <a:r>
                        <a:rPr lang="ar-JO" sz="1800" dirty="0">
                          <a:solidFill>
                            <a:srgbClr val="000000"/>
                          </a:solidFill>
                          <a:latin typeface="Calibri"/>
                          <a:ea typeface="Calibri"/>
                          <a:cs typeface="+mj-cs"/>
                        </a:rPr>
                        <a:t>الضيوف من القطاع الخاص لإلقاء محاضرات.</a:t>
                      </a:r>
                      <a:endParaRPr lang="en-US" sz="1800" dirty="0">
                        <a:latin typeface="Calibri"/>
                        <a:ea typeface="Calibri"/>
                        <a:cs typeface="+mj-cs"/>
                      </a:endParaRPr>
                    </a:p>
                  </a:txBody>
                  <a:tcPr marL="68580" marR="68580" marT="0" marB="0"/>
                </a:tc>
              </a:tr>
            </a:tbl>
          </a:graphicData>
        </a:graphic>
      </p:graphicFrame>
    </p:spTree>
    <p:extLst>
      <p:ext uri="{BB962C8B-B14F-4D97-AF65-F5344CB8AC3E}">
        <p14:creationId xmlns:p14="http://schemas.microsoft.com/office/powerpoint/2010/main" val="2647895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330200"/>
            <a:ext cx="10515600" cy="5846763"/>
          </a:xfrm>
        </p:spPr>
        <p:txBody>
          <a:bodyPr>
            <a:normAutofit fontScale="85000" lnSpcReduction="20000"/>
          </a:bodyPr>
          <a:lstStyle/>
          <a:p>
            <a:pPr algn="l" rtl="0"/>
            <a:r>
              <a:rPr lang="en-US" sz="4000" b="1" u="sng" dirty="0" smtClean="0">
                <a:solidFill>
                  <a:schemeClr val="tx2"/>
                </a:solidFill>
              </a:rPr>
              <a:t>Outline</a:t>
            </a:r>
            <a:endParaRPr lang="en-US" sz="3200" b="1" u="sng" dirty="0" smtClean="0">
              <a:solidFill>
                <a:schemeClr val="tx2"/>
              </a:solidFill>
            </a:endParaRPr>
          </a:p>
          <a:p>
            <a:pPr algn="l" rtl="0"/>
            <a:endParaRPr lang="en-US" sz="3200" b="1" u="sng" dirty="0" smtClean="0">
              <a:solidFill>
                <a:schemeClr val="tx2"/>
              </a:solidFill>
            </a:endParaRPr>
          </a:p>
          <a:p>
            <a:pPr marL="342900" indent="-342900" algn="l" rtl="0">
              <a:buClr>
                <a:srgbClr val="C00000"/>
              </a:buClr>
              <a:buFont typeface="Wingdings" panose="05000000000000000000" pitchFamily="2" charset="2"/>
              <a:buChar char="Ø"/>
            </a:pPr>
            <a:r>
              <a:rPr lang="en-US" dirty="0" smtClean="0"/>
              <a:t> </a:t>
            </a:r>
            <a:r>
              <a:rPr lang="en-US" sz="2400" dirty="0" smtClean="0"/>
              <a:t>Problem statement</a:t>
            </a:r>
            <a:endParaRPr lang="en-US" sz="2400" u="sng" dirty="0" smtClean="0">
              <a:solidFill>
                <a:schemeClr val="accent1">
                  <a:lumMod val="50000"/>
                </a:schemeClr>
              </a:solidFill>
            </a:endParaRPr>
          </a:p>
          <a:p>
            <a:pPr marL="342900" indent="-342900" algn="l" rtl="0">
              <a:buClr>
                <a:srgbClr val="C00000"/>
              </a:buClr>
              <a:buFont typeface="Wingdings" panose="05000000000000000000" pitchFamily="2" charset="2"/>
              <a:buChar char="Ø"/>
            </a:pPr>
            <a:r>
              <a:rPr lang="en-US" sz="2400" dirty="0" smtClean="0"/>
              <a:t> Objectives </a:t>
            </a:r>
            <a:r>
              <a:rPr lang="en-US" sz="2400" dirty="0"/>
              <a:t>of the </a:t>
            </a:r>
            <a:r>
              <a:rPr lang="en-US" sz="2400" dirty="0" smtClean="0"/>
              <a:t>Project</a:t>
            </a:r>
          </a:p>
          <a:p>
            <a:pPr marL="342900" indent="-342900" algn="l" rtl="0">
              <a:buClr>
                <a:srgbClr val="C00000"/>
              </a:buClr>
              <a:buFont typeface="Wingdings" panose="05000000000000000000" pitchFamily="2" charset="2"/>
              <a:buChar char="Ø"/>
            </a:pPr>
            <a:r>
              <a:rPr lang="en-US" sz="2400" dirty="0" smtClean="0"/>
              <a:t> Standards/Codes</a:t>
            </a:r>
          </a:p>
          <a:p>
            <a:pPr marL="342900" indent="-342900" algn="l" rtl="0">
              <a:buClr>
                <a:srgbClr val="C00000"/>
              </a:buClr>
              <a:buFont typeface="Wingdings" panose="05000000000000000000" pitchFamily="2" charset="2"/>
              <a:buChar char="Ø"/>
            </a:pPr>
            <a:r>
              <a:rPr lang="en-US" sz="2400" dirty="0" smtClean="0"/>
              <a:t> Creativity</a:t>
            </a:r>
            <a:endParaRPr lang="en-US" sz="2400" dirty="0"/>
          </a:p>
          <a:p>
            <a:pPr marL="342900" indent="-342900" algn="l" rtl="0">
              <a:buClr>
                <a:srgbClr val="C00000"/>
              </a:buClr>
              <a:buFont typeface="Wingdings" panose="05000000000000000000" pitchFamily="2" charset="2"/>
              <a:buChar char="Ø"/>
            </a:pPr>
            <a:r>
              <a:rPr lang="en-US" sz="2400" dirty="0"/>
              <a:t> </a:t>
            </a:r>
            <a:r>
              <a:rPr lang="en-US" sz="2400" dirty="0" smtClean="0"/>
              <a:t>Innovation</a:t>
            </a:r>
            <a:endParaRPr lang="en-US" sz="2400" dirty="0"/>
          </a:p>
          <a:p>
            <a:pPr marL="342900" indent="-342900" algn="l" rtl="0">
              <a:buClr>
                <a:srgbClr val="C00000"/>
              </a:buClr>
              <a:buFont typeface="Wingdings" panose="05000000000000000000" pitchFamily="2" charset="2"/>
              <a:buChar char="Ø"/>
            </a:pPr>
            <a:r>
              <a:rPr lang="en-US" sz="2400" dirty="0" smtClean="0"/>
              <a:t> Entrepreneurship</a:t>
            </a:r>
            <a:endParaRPr lang="en-US" sz="2400" dirty="0"/>
          </a:p>
          <a:p>
            <a:pPr marL="342900" indent="-342900" algn="l" rtl="0">
              <a:buClr>
                <a:srgbClr val="C00000"/>
              </a:buClr>
              <a:buFont typeface="Wingdings" panose="05000000000000000000" pitchFamily="2" charset="2"/>
              <a:buChar char="Ø"/>
            </a:pPr>
            <a:r>
              <a:rPr lang="en-US" sz="2400" dirty="0" smtClean="0"/>
              <a:t> Methodology</a:t>
            </a:r>
          </a:p>
          <a:p>
            <a:pPr lvl="1" algn="l" rtl="0">
              <a:buClr>
                <a:srgbClr val="C00000"/>
              </a:buClr>
              <a:buFont typeface="Wingdings" panose="05000000000000000000" pitchFamily="2" charset="2"/>
              <a:buChar char="v"/>
            </a:pPr>
            <a:r>
              <a:rPr lang="en-US" sz="2400" dirty="0" smtClean="0"/>
              <a:t>Developing entrepreneurial indicators</a:t>
            </a:r>
          </a:p>
          <a:p>
            <a:pPr lvl="1" algn="l" rtl="0">
              <a:buClr>
                <a:srgbClr val="C00000"/>
              </a:buClr>
              <a:buFont typeface="Wingdings" panose="05000000000000000000" pitchFamily="2" charset="2"/>
              <a:buChar char="v"/>
            </a:pPr>
            <a:r>
              <a:rPr lang="en-US" sz="2400" dirty="0" smtClean="0"/>
              <a:t>Ranking and scoring system</a:t>
            </a:r>
          </a:p>
          <a:p>
            <a:pPr lvl="1" algn="l" rtl="0">
              <a:buClr>
                <a:srgbClr val="C00000"/>
              </a:buClr>
              <a:buFont typeface="Wingdings" panose="05000000000000000000" pitchFamily="2" charset="2"/>
              <a:buChar char="v"/>
            </a:pPr>
            <a:r>
              <a:rPr lang="en-US" sz="2400" dirty="0" smtClean="0"/>
              <a:t>Data collection</a:t>
            </a:r>
          </a:p>
          <a:p>
            <a:pPr marL="342900" indent="-342900" algn="l" rtl="0">
              <a:buClr>
                <a:srgbClr val="C00000"/>
              </a:buClr>
              <a:buFont typeface="Wingdings" panose="05000000000000000000" pitchFamily="2" charset="2"/>
              <a:buChar char="Ø"/>
            </a:pPr>
            <a:r>
              <a:rPr lang="en-US" sz="2400" dirty="0" smtClean="0"/>
              <a:t> Conclusion</a:t>
            </a:r>
          </a:p>
          <a:p>
            <a:pPr marL="342900" indent="-342900" algn="l" rtl="0">
              <a:buClr>
                <a:srgbClr val="C00000"/>
              </a:buClr>
              <a:buFont typeface="Wingdings" panose="05000000000000000000" pitchFamily="2" charset="2"/>
              <a:buChar char="Ø"/>
            </a:pPr>
            <a:r>
              <a:rPr lang="en-US" sz="2400" dirty="0" smtClean="0"/>
              <a:t> recommendations</a:t>
            </a:r>
          </a:p>
          <a:p>
            <a:pPr algn="l" rtl="0">
              <a:buClr>
                <a:schemeClr val="bg1">
                  <a:lumMod val="75000"/>
                </a:schemeClr>
              </a:buClr>
              <a:buFont typeface="Wingdings" panose="05000000000000000000" pitchFamily="2" charset="2"/>
              <a:buChar char="Ø"/>
            </a:pPr>
            <a:endParaRPr lang="en-US" b="1" dirty="0" smtClean="0"/>
          </a:p>
          <a:p>
            <a:pPr marL="0" indent="0" algn="l" rtl="0">
              <a:buNone/>
            </a:pPr>
            <a:endParaRPr lang="ar-SA" dirty="0"/>
          </a:p>
        </p:txBody>
      </p:sp>
    </p:spTree>
    <p:extLst>
      <p:ext uri="{BB962C8B-B14F-4D97-AF65-F5344CB8AC3E}">
        <p14:creationId xmlns:p14="http://schemas.microsoft.com/office/powerpoint/2010/main" val="23873261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40372203"/>
              </p:ext>
            </p:extLst>
          </p:nvPr>
        </p:nvGraphicFramePr>
        <p:xfrm>
          <a:off x="837474" y="2309317"/>
          <a:ext cx="10006150" cy="4338226"/>
        </p:xfrm>
        <a:graphic>
          <a:graphicData uri="http://schemas.openxmlformats.org/drawingml/2006/table">
            <a:tbl>
              <a:tblPr rtl="1" firstRow="1" bandRow="1">
                <a:tableStyleId>{5940675A-B579-460E-94D1-54222C63F5DA}</a:tableStyleId>
              </a:tblPr>
              <a:tblGrid>
                <a:gridCol w="3335383"/>
                <a:gridCol w="6670767"/>
              </a:tblGrid>
              <a:tr h="352793">
                <a:tc>
                  <a:txBody>
                    <a:bodyPr/>
                    <a:lstStyle/>
                    <a:p>
                      <a:pPr algn="ctr" rtl="1"/>
                      <a:r>
                        <a:rPr lang="ar-SA" sz="2000" b="0" dirty="0" smtClean="0">
                          <a:solidFill>
                            <a:schemeClr val="tx2"/>
                          </a:solidFill>
                          <a:cs typeface="+mj-cs"/>
                        </a:rPr>
                        <a:t>المجال الفرعي </a:t>
                      </a:r>
                      <a:endParaRPr lang="ar-JO" sz="2000" b="0" dirty="0">
                        <a:solidFill>
                          <a:schemeClr val="tx2"/>
                        </a:solidFill>
                        <a:cs typeface="+mj-cs"/>
                      </a:endParaRPr>
                    </a:p>
                  </a:txBody>
                  <a:tcPr/>
                </a:tc>
                <a:tc>
                  <a:txBody>
                    <a:bodyPr/>
                    <a:lstStyle/>
                    <a:p>
                      <a:pPr algn="ctr" rtl="1"/>
                      <a:r>
                        <a:rPr lang="ar-SA" sz="2000" b="0" dirty="0" smtClean="0">
                          <a:solidFill>
                            <a:schemeClr val="tx2"/>
                          </a:solidFill>
                          <a:cs typeface="+mj-cs"/>
                        </a:rPr>
                        <a:t>المؤشر</a:t>
                      </a:r>
                      <a:r>
                        <a:rPr lang="ar-JO" sz="2000" b="0" dirty="0" smtClean="0">
                          <a:solidFill>
                            <a:schemeClr val="tx2"/>
                          </a:solidFill>
                          <a:cs typeface="+mj-cs"/>
                        </a:rPr>
                        <a:t>ات</a:t>
                      </a:r>
                      <a:endParaRPr lang="ar-JO" sz="2000" b="0" dirty="0">
                        <a:solidFill>
                          <a:schemeClr val="tx2"/>
                        </a:solidFill>
                        <a:cs typeface="+mj-cs"/>
                      </a:endParaRPr>
                    </a:p>
                  </a:txBody>
                  <a:tcPr/>
                </a:tc>
              </a:tr>
              <a:tr h="1031919">
                <a:tc rowSpan="2">
                  <a:txBody>
                    <a:bodyPr/>
                    <a:lstStyle/>
                    <a:p>
                      <a:pPr marL="342900" lvl="0" indent="9525" rtl="1">
                        <a:buFont typeface="+mj-lt"/>
                        <a:buNone/>
                      </a:pPr>
                      <a:r>
                        <a:rPr lang="ar-JO" sz="2000" b="0" kern="1200" dirty="0" smtClean="0">
                          <a:solidFill>
                            <a:schemeClr val="tx1"/>
                          </a:solidFill>
                          <a:latin typeface="+mn-lt"/>
                          <a:ea typeface="+mn-ea"/>
                          <a:cs typeface="+mj-cs"/>
                        </a:rPr>
                        <a:t> </a:t>
                      </a:r>
                    </a:p>
                    <a:p>
                      <a:pPr marL="342900" lvl="0" indent="9525" rtl="1">
                        <a:buFont typeface="+mj-lt"/>
                        <a:buNone/>
                      </a:pPr>
                      <a:r>
                        <a:rPr lang="ar-SA" sz="2000" b="0" kern="1200" dirty="0" smtClean="0">
                          <a:solidFill>
                            <a:schemeClr val="tx1"/>
                          </a:solidFill>
                          <a:latin typeface="+mn-lt"/>
                          <a:ea typeface="+mn-ea"/>
                          <a:cs typeface="+mj-cs"/>
                        </a:rPr>
                        <a:t>1.</a:t>
                      </a:r>
                      <a:r>
                        <a:rPr lang="ar-JO" sz="2000" b="0" kern="1200" dirty="0" smtClean="0">
                          <a:solidFill>
                            <a:schemeClr val="tx1"/>
                          </a:solidFill>
                          <a:latin typeface="+mn-lt"/>
                          <a:ea typeface="+mn-ea"/>
                          <a:cs typeface="+mj-cs"/>
                        </a:rPr>
                        <a:t>التدويل هو جزء أساسي من استراتيجية ريادة الأعمال في الجامعة.</a:t>
                      </a:r>
                      <a:endParaRPr lang="en-US" sz="2000" b="0" kern="1200" dirty="0">
                        <a:solidFill>
                          <a:schemeClr val="tx1"/>
                        </a:solidFill>
                        <a:latin typeface="+mn-lt"/>
                        <a:ea typeface="+mn-ea"/>
                        <a:cs typeface="+mj-cs"/>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485775" indent="-228600" algn="r" rtl="0">
                        <a:lnSpc>
                          <a:spcPct val="115000"/>
                        </a:lnSpc>
                        <a:spcAft>
                          <a:spcPts val="0"/>
                        </a:spcAft>
                        <a:buFont typeface="+mj-lt"/>
                        <a:buNone/>
                      </a:pPr>
                      <a:endParaRPr lang="en-US" sz="1800" b="0" dirty="0">
                        <a:solidFill>
                          <a:srgbClr val="000000"/>
                        </a:solidFill>
                        <a:latin typeface="Arial"/>
                        <a:ea typeface="Calibri"/>
                        <a:cs typeface="+mj-cs"/>
                      </a:endParaRPr>
                    </a:p>
                    <a:p>
                      <a:pPr marL="742950" lvl="1" indent="-285750" algn="r" rtl="1">
                        <a:lnSpc>
                          <a:spcPct val="115000"/>
                        </a:lnSpc>
                        <a:spcAft>
                          <a:spcPts val="0"/>
                        </a:spcAft>
                        <a:buFont typeface="+mj-lt"/>
                        <a:buNone/>
                      </a:pPr>
                      <a:r>
                        <a:rPr lang="ar-JO" sz="1800" b="0" dirty="0" smtClean="0">
                          <a:solidFill>
                            <a:srgbClr val="000000"/>
                          </a:solidFill>
                          <a:latin typeface="Calibri"/>
                          <a:ea typeface="Calibri"/>
                          <a:cs typeface="+mj-cs"/>
                        </a:rPr>
                        <a:t> استراتيجية </a:t>
                      </a:r>
                      <a:r>
                        <a:rPr lang="ar-JO" sz="1800" b="0" dirty="0">
                          <a:solidFill>
                            <a:srgbClr val="000000"/>
                          </a:solidFill>
                          <a:latin typeface="Calibri"/>
                          <a:ea typeface="Calibri"/>
                          <a:cs typeface="+mj-cs"/>
                        </a:rPr>
                        <a:t>الجامعة تتضمن البعد الدولي وحضور الجامعة إقليمياً ودولياً.</a:t>
                      </a:r>
                      <a:endParaRPr lang="en-US" sz="1800" b="0" dirty="0">
                        <a:latin typeface="Calibri"/>
                        <a:ea typeface="Calibri"/>
                        <a:cs typeface="+mj-cs"/>
                      </a:endParaRPr>
                    </a:p>
                  </a:txBody>
                  <a:tcPr marL="68580" marR="68580" marT="0" marB="0">
                    <a:lnL w="12700" cap="flat" cmpd="sng" algn="ctr">
                      <a:solidFill>
                        <a:schemeClr val="tx1"/>
                      </a:solidFill>
                      <a:prstDash val="solid"/>
                      <a:round/>
                      <a:headEnd type="none" w="med" len="med"/>
                      <a:tailEnd type="none" w="med" len="med"/>
                    </a:lnL>
                  </a:tcPr>
                </a:tc>
              </a:tr>
              <a:tr h="863553">
                <a:tc vMerge="1">
                  <a:txBody>
                    <a:bodyPr/>
                    <a:lstStyle/>
                    <a:p>
                      <a:endParaRPr lang="en-US"/>
                    </a:p>
                  </a:txBody>
                  <a:tcPr/>
                </a:tc>
                <a:tc>
                  <a:txBody>
                    <a:bodyPr/>
                    <a:lstStyle/>
                    <a:p>
                      <a:pPr marL="485775" indent="-228600" algn="r" rtl="0">
                        <a:lnSpc>
                          <a:spcPct val="115000"/>
                        </a:lnSpc>
                        <a:spcAft>
                          <a:spcPts val="0"/>
                        </a:spcAft>
                        <a:buFont typeface="+mj-lt"/>
                        <a:buNone/>
                      </a:pPr>
                      <a:endParaRPr lang="en-US" sz="1800" b="0" dirty="0">
                        <a:solidFill>
                          <a:srgbClr val="000000"/>
                        </a:solidFill>
                        <a:latin typeface="Arial"/>
                        <a:ea typeface="Calibri"/>
                        <a:cs typeface="+mj-cs"/>
                      </a:endParaRPr>
                    </a:p>
                    <a:p>
                      <a:pPr marL="742950" lvl="1" indent="-285750" algn="r" rtl="1">
                        <a:lnSpc>
                          <a:spcPct val="115000"/>
                        </a:lnSpc>
                        <a:spcAft>
                          <a:spcPts val="0"/>
                        </a:spcAft>
                        <a:buFont typeface="+mj-lt"/>
                        <a:buNone/>
                      </a:pPr>
                      <a:r>
                        <a:rPr lang="ar-JO" sz="1800" b="0" dirty="0" smtClean="0">
                          <a:solidFill>
                            <a:srgbClr val="000000"/>
                          </a:solidFill>
                          <a:latin typeface="Calibri"/>
                          <a:ea typeface="Calibri"/>
                          <a:cs typeface="+mj-cs"/>
                        </a:rPr>
                        <a:t>عدد </a:t>
                      </a:r>
                      <a:r>
                        <a:rPr lang="ar-JO" sz="1800" b="0" dirty="0">
                          <a:solidFill>
                            <a:srgbClr val="000000"/>
                          </a:solidFill>
                          <a:latin typeface="Calibri"/>
                          <a:ea typeface="Calibri"/>
                          <a:cs typeface="+mj-cs"/>
                        </a:rPr>
                        <a:t>المشاركات الدولية للجامعة في مختلف الأنشطة</a:t>
                      </a:r>
                      <a:r>
                        <a:rPr lang="ar-JO" sz="1800" b="0" dirty="0" smtClean="0">
                          <a:solidFill>
                            <a:srgbClr val="000000"/>
                          </a:solidFill>
                          <a:latin typeface="Calibri"/>
                          <a:ea typeface="Calibri"/>
                          <a:cs typeface="+mj-cs"/>
                        </a:rPr>
                        <a:t>.</a:t>
                      </a: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1059542">
                <a:tc rowSpan="2">
                  <a:txBody>
                    <a:bodyPr/>
                    <a:lstStyle/>
                    <a:p>
                      <a:pPr marL="342900" lvl="0" indent="9525" rtl="1">
                        <a:buFont typeface="+mj-lt"/>
                        <a:buNone/>
                      </a:pPr>
                      <a:endParaRPr lang="ar-JO" sz="2000" b="0" kern="1200" dirty="0" smtClean="0">
                        <a:solidFill>
                          <a:schemeClr val="tx1"/>
                        </a:solidFill>
                        <a:latin typeface="+mn-lt"/>
                        <a:ea typeface="+mn-ea"/>
                        <a:cs typeface="+mj-cs"/>
                      </a:endParaRPr>
                    </a:p>
                    <a:p>
                      <a:pPr marL="342900" marR="0" lvl="0" indent="9525" algn="r" defTabSz="914400" rtl="1" eaLnBrk="1" fontAlgn="auto" latinLnBrk="0" hangingPunct="1">
                        <a:lnSpc>
                          <a:spcPct val="100000"/>
                        </a:lnSpc>
                        <a:spcBef>
                          <a:spcPts val="0"/>
                        </a:spcBef>
                        <a:spcAft>
                          <a:spcPts val="0"/>
                        </a:spcAft>
                        <a:buClrTx/>
                        <a:buSzTx/>
                        <a:buFont typeface="+mj-lt"/>
                        <a:buNone/>
                        <a:tabLst/>
                        <a:defRPr/>
                      </a:pPr>
                      <a:r>
                        <a:rPr lang="ar-JO" sz="2000" b="0" kern="1200" dirty="0" smtClean="0">
                          <a:solidFill>
                            <a:schemeClr val="tx1"/>
                          </a:solidFill>
                          <a:latin typeface="Calibri"/>
                          <a:ea typeface="Calibri"/>
                          <a:cs typeface="+mj-cs"/>
                        </a:rPr>
                        <a:t>2. تدعم الجامعة بشكل واضح التنقل الدولي لموظفيها وطلابها (بما في ذلك طلاب الدكتوراه).</a:t>
                      </a:r>
                      <a:endParaRPr lang="en-US" sz="2000" b="0" kern="1200" dirty="0" smtClean="0">
                        <a:solidFill>
                          <a:schemeClr val="tx1"/>
                        </a:solidFill>
                        <a:latin typeface="Calibri"/>
                        <a:ea typeface="Calibri"/>
                        <a:cs typeface="+mj-cs"/>
                      </a:endParaRPr>
                    </a:p>
                    <a:p>
                      <a:pPr marL="342900" lvl="0" indent="9525" rtl="1">
                        <a:buFont typeface="+mj-lt"/>
                        <a:buNone/>
                      </a:pPr>
                      <a:endParaRPr lang="en-US" sz="2000" b="0" kern="1200" dirty="0">
                        <a:solidFill>
                          <a:schemeClr val="tx1"/>
                        </a:solidFill>
                        <a:latin typeface="+mn-lt"/>
                        <a:ea typeface="+mn-ea"/>
                        <a:cs typeface="+mj-cs"/>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742950" lvl="1" indent="-285750" algn="r" rtl="1">
                        <a:lnSpc>
                          <a:spcPct val="115000"/>
                        </a:lnSpc>
                        <a:spcAft>
                          <a:spcPts val="0"/>
                        </a:spcAft>
                        <a:buFont typeface="+mj-lt"/>
                        <a:buNone/>
                      </a:pPr>
                      <a:endParaRPr lang="ar-JO" sz="1800" dirty="0">
                        <a:solidFill>
                          <a:schemeClr val="tx1"/>
                        </a:solidFill>
                        <a:latin typeface="Calibri"/>
                        <a:ea typeface="Calibri"/>
                        <a:cs typeface="+mj-cs"/>
                      </a:endParaRPr>
                    </a:p>
                    <a:p>
                      <a:pPr marL="742950" lvl="1" indent="-285750" algn="r" rtl="1">
                        <a:lnSpc>
                          <a:spcPct val="115000"/>
                        </a:lnSpc>
                        <a:spcAft>
                          <a:spcPts val="0"/>
                        </a:spcAft>
                        <a:buFont typeface="+mj-lt"/>
                        <a:buNone/>
                      </a:pPr>
                      <a:r>
                        <a:rPr lang="ar-JO" sz="1800" baseline="0" dirty="0" smtClean="0">
                          <a:solidFill>
                            <a:schemeClr val="tx1"/>
                          </a:solidFill>
                          <a:latin typeface="Calibri"/>
                          <a:ea typeface="Calibri"/>
                          <a:cs typeface="+mj-cs"/>
                        </a:rPr>
                        <a:t> </a:t>
                      </a:r>
                      <a:r>
                        <a:rPr lang="ar-JO" sz="1800" dirty="0" smtClean="0">
                          <a:solidFill>
                            <a:schemeClr val="tx1"/>
                          </a:solidFill>
                          <a:latin typeface="Calibri"/>
                          <a:ea typeface="Calibri"/>
                          <a:cs typeface="+mj-cs"/>
                        </a:rPr>
                        <a:t>وجود </a:t>
                      </a:r>
                      <a:r>
                        <a:rPr lang="ar-JO" sz="1800" dirty="0">
                          <a:solidFill>
                            <a:schemeClr val="tx1"/>
                          </a:solidFill>
                          <a:latin typeface="Calibri"/>
                          <a:ea typeface="Calibri"/>
                          <a:cs typeface="+mj-cs"/>
                        </a:rPr>
                        <a:t>برامج تدعم تبادل الطلاب والموظفين بين الجامعة والجامعات الإقليمية والدولية.</a:t>
                      </a:r>
                      <a:endParaRPr lang="en-US" sz="1800" dirty="0">
                        <a:solidFill>
                          <a:schemeClr val="tx1"/>
                        </a:solidFill>
                        <a:latin typeface="Calibri"/>
                        <a:ea typeface="Calibri"/>
                        <a:cs typeface="+mj-cs"/>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86972">
                <a:tc vMerge="1">
                  <a:txBody>
                    <a:bodyPr/>
                    <a:lstStyle/>
                    <a:p>
                      <a:pPr marL="342900" lvl="0" indent="9525" rtl="1">
                        <a:buFont typeface="+mj-lt"/>
                        <a:buNone/>
                      </a:pPr>
                      <a:endParaRPr lang="en-US" sz="2000" b="0" kern="1200" dirty="0">
                        <a:solidFill>
                          <a:schemeClr val="tx1"/>
                        </a:solidFill>
                        <a:latin typeface="+mn-lt"/>
                        <a:ea typeface="+mn-ea"/>
                        <a:cs typeface="+mj-cs"/>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742950" lvl="1" indent="-285750" algn="r" rtl="1">
                        <a:lnSpc>
                          <a:spcPct val="115000"/>
                        </a:lnSpc>
                        <a:spcAft>
                          <a:spcPts val="0"/>
                        </a:spcAft>
                        <a:buFont typeface="+mj-lt"/>
                        <a:buNone/>
                      </a:pPr>
                      <a:r>
                        <a:rPr lang="ar-JO" sz="1800" dirty="0" smtClean="0">
                          <a:solidFill>
                            <a:schemeClr val="tx1"/>
                          </a:solidFill>
                          <a:latin typeface="Calibri"/>
                          <a:ea typeface="Calibri"/>
                          <a:cs typeface="+mj-cs"/>
                        </a:rPr>
                        <a:t>توفر </a:t>
                      </a:r>
                      <a:r>
                        <a:rPr lang="ar-JO" sz="1800" dirty="0">
                          <a:solidFill>
                            <a:schemeClr val="tx1"/>
                          </a:solidFill>
                          <a:latin typeface="Calibri"/>
                          <a:ea typeface="Calibri"/>
                          <a:cs typeface="+mj-cs"/>
                        </a:rPr>
                        <a:t>الجامعة منح دراسية للطلاب لاستكمال الحصول على شهادات الماجستير والدكتوراه.</a:t>
                      </a:r>
                      <a:endParaRPr lang="en-US" sz="1800" dirty="0">
                        <a:solidFill>
                          <a:schemeClr val="tx1"/>
                        </a:solidFill>
                        <a:latin typeface="Calibri"/>
                        <a:ea typeface="Calibri"/>
                        <a:cs typeface="+mj-cs"/>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5" name="TextBox 4"/>
          <p:cNvSpPr txBox="1"/>
          <p:nvPr/>
        </p:nvSpPr>
        <p:spPr>
          <a:xfrm>
            <a:off x="376516" y="121023"/>
            <a:ext cx="11134166" cy="2077492"/>
          </a:xfrm>
          <a:prstGeom prst="rect">
            <a:avLst/>
          </a:prstGeom>
          <a:noFill/>
        </p:spPr>
        <p:txBody>
          <a:bodyPr wrap="square" rtlCol="1">
            <a:spAutoFit/>
          </a:bodyPr>
          <a:lstStyle/>
          <a:p>
            <a:pPr algn="l" rtl="0"/>
            <a:r>
              <a:rPr lang="en-US" sz="2400" b="1" dirty="0" smtClean="0">
                <a:solidFill>
                  <a:srgbClr val="D1282E"/>
                </a:solidFill>
              </a:rPr>
              <a:t>6. The Entrepreneurial University as an internationalized institution</a:t>
            </a:r>
          </a:p>
          <a:p>
            <a:pPr algn="l" rtl="0"/>
            <a:endParaRPr lang="en-US" sz="2100" b="1" dirty="0" smtClean="0">
              <a:solidFill>
                <a:srgbClr val="000000"/>
              </a:solidFill>
            </a:endParaRPr>
          </a:p>
          <a:p>
            <a:pPr algn="l"/>
            <a:r>
              <a:rPr lang="en-US" sz="2100" dirty="0" smtClean="0">
                <a:solidFill>
                  <a:srgbClr val="000000"/>
                </a:solidFill>
              </a:rPr>
              <a:t>International perspective identified as one of the Entrepreneurial University characteristics. It is not possible for a university to be entrepreneurial without </a:t>
            </a:r>
            <a:r>
              <a:rPr lang="ar-SA" sz="2100" dirty="0" smtClean="0">
                <a:solidFill>
                  <a:srgbClr val="000000"/>
                </a:solidFill>
              </a:rPr>
              <a:t> </a:t>
            </a:r>
            <a:r>
              <a:rPr lang="en-US" sz="2100" dirty="0" smtClean="0">
                <a:solidFill>
                  <a:srgbClr val="000000"/>
                </a:solidFill>
              </a:rPr>
              <a:t>being international but the university can be international without being entrepreneurial  </a:t>
            </a:r>
            <a:r>
              <a:rPr lang="en-US" sz="2100" b="1" dirty="0" smtClean="0">
                <a:solidFill>
                  <a:srgbClr val="000000"/>
                </a:solidFill>
              </a:rPr>
              <a:t>,</a:t>
            </a:r>
            <a:r>
              <a:rPr lang="en-US" sz="2100" dirty="0" smtClean="0">
                <a:solidFill>
                  <a:srgbClr val="000000"/>
                </a:solidFill>
              </a:rPr>
              <a:t>"11 indicator" were developed for this section.</a:t>
            </a:r>
          </a:p>
        </p:txBody>
      </p:sp>
    </p:spTree>
    <p:extLst>
      <p:ext uri="{BB962C8B-B14F-4D97-AF65-F5344CB8AC3E}">
        <p14:creationId xmlns:p14="http://schemas.microsoft.com/office/powerpoint/2010/main" val="846472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80928010"/>
              </p:ext>
            </p:extLst>
          </p:nvPr>
        </p:nvGraphicFramePr>
        <p:xfrm>
          <a:off x="467360" y="696686"/>
          <a:ext cx="11051177" cy="5625517"/>
        </p:xfrm>
        <a:graphic>
          <a:graphicData uri="http://schemas.openxmlformats.org/drawingml/2006/table">
            <a:tbl>
              <a:tblPr rtl="1" firstRow="1" bandRow="1">
                <a:tableStyleId>{5940675A-B579-460E-94D1-54222C63F5DA}</a:tableStyleId>
              </a:tblPr>
              <a:tblGrid>
                <a:gridCol w="3853543"/>
                <a:gridCol w="7197634"/>
              </a:tblGrid>
              <a:tr h="454077">
                <a:tc>
                  <a:txBody>
                    <a:bodyPr/>
                    <a:lstStyle/>
                    <a:p>
                      <a:pPr algn="ctr" rtl="1"/>
                      <a:r>
                        <a:rPr lang="ar-SA" sz="2000" b="0" dirty="0" smtClean="0">
                          <a:solidFill>
                            <a:srgbClr val="C00000"/>
                          </a:solidFill>
                          <a:cs typeface="+mj-cs"/>
                        </a:rPr>
                        <a:t>المجال الفرعي</a:t>
                      </a:r>
                      <a:endParaRPr lang="ar-JO" sz="2000" b="0" dirty="0">
                        <a:solidFill>
                          <a:srgbClr val="C00000"/>
                        </a:solidFill>
                        <a:cs typeface="+mj-cs"/>
                      </a:endParaRPr>
                    </a:p>
                  </a:txBody>
                  <a:tcPr/>
                </a:tc>
                <a:tc>
                  <a:txBody>
                    <a:bodyPr/>
                    <a:lstStyle/>
                    <a:p>
                      <a:pPr algn="ctr" rtl="1"/>
                      <a:r>
                        <a:rPr lang="ar-SA" sz="2000" b="0" dirty="0" smtClean="0">
                          <a:solidFill>
                            <a:srgbClr val="C00000"/>
                          </a:solidFill>
                          <a:cs typeface="+mj-cs"/>
                        </a:rPr>
                        <a:t>المؤشر</a:t>
                      </a:r>
                      <a:r>
                        <a:rPr lang="ar-JO" sz="2000" b="0" dirty="0" smtClean="0">
                          <a:solidFill>
                            <a:srgbClr val="C00000"/>
                          </a:solidFill>
                          <a:cs typeface="+mj-cs"/>
                        </a:rPr>
                        <a:t>ات</a:t>
                      </a:r>
                      <a:endParaRPr lang="ar-JO" sz="2000" b="0" dirty="0">
                        <a:solidFill>
                          <a:srgbClr val="C00000"/>
                        </a:solidFill>
                        <a:cs typeface="+mj-cs"/>
                      </a:endParaRPr>
                    </a:p>
                  </a:txBody>
                  <a:tcPr/>
                </a:tc>
              </a:tr>
              <a:tr h="552906">
                <a:tc rowSpan="2">
                  <a:txBody>
                    <a:bodyPr/>
                    <a:lstStyle/>
                    <a:p>
                      <a:pPr marL="342900" lvl="0" indent="-342900" algn="r" rtl="1">
                        <a:lnSpc>
                          <a:spcPct val="115000"/>
                        </a:lnSpc>
                        <a:spcAft>
                          <a:spcPts val="1000"/>
                        </a:spcAft>
                        <a:buFont typeface="+mj-lt"/>
                        <a:buNone/>
                      </a:pPr>
                      <a:r>
                        <a:rPr lang="ar-SA" sz="2000" b="0" dirty="0" smtClean="0">
                          <a:solidFill>
                            <a:srgbClr val="000000"/>
                          </a:solidFill>
                          <a:latin typeface="Calibri"/>
                          <a:ea typeface="Calibri"/>
                          <a:cs typeface="+mj-cs"/>
                        </a:rPr>
                        <a:t>3.</a:t>
                      </a:r>
                      <a:r>
                        <a:rPr lang="ar-SA" sz="2000" b="0" baseline="0" dirty="0" smtClean="0">
                          <a:solidFill>
                            <a:srgbClr val="000000"/>
                          </a:solidFill>
                          <a:latin typeface="Calibri"/>
                          <a:ea typeface="Calibri"/>
                          <a:cs typeface="+mj-cs"/>
                        </a:rPr>
                        <a:t>  </a:t>
                      </a:r>
                      <a:r>
                        <a:rPr lang="ar-SA" sz="2000" b="0" dirty="0" smtClean="0">
                          <a:solidFill>
                            <a:srgbClr val="000000"/>
                          </a:solidFill>
                          <a:latin typeface="Calibri"/>
                          <a:ea typeface="Calibri"/>
                          <a:cs typeface="+mj-cs"/>
                        </a:rPr>
                        <a:t>امتلاك الجامعة روابط قوية مع حاضنات الأعمال وواحات العلوم والمبادرات الخارجية الأخرى بهدف خلق فرص تبادل معرفية. </a:t>
                      </a:r>
                      <a:endParaRPr lang="en-US" sz="2000" b="0" dirty="0" smtClean="0">
                        <a:latin typeface="Calibri"/>
                        <a:ea typeface="Calibri"/>
                        <a:cs typeface="+mj-cs"/>
                      </a:endParaRPr>
                    </a:p>
                    <a:p>
                      <a:pPr marL="342900" indent="-342900" rtl="1">
                        <a:buFont typeface="+mj-lt"/>
                        <a:buNone/>
                      </a:pPr>
                      <a:endParaRPr lang="en-US" sz="2000" b="0" kern="1200" dirty="0" smtClean="0">
                        <a:solidFill>
                          <a:schemeClr val="tx1"/>
                        </a:solidFill>
                        <a:effectLst/>
                        <a:latin typeface="+mn-lt"/>
                        <a:ea typeface="+mn-ea"/>
                        <a:cs typeface="+mj-cs"/>
                      </a:endParaRPr>
                    </a:p>
                  </a:txBody>
                  <a:tcPr/>
                </a:tc>
                <a:tc>
                  <a:txBody>
                    <a:bodyPr/>
                    <a:lstStyle/>
                    <a:p>
                      <a:pPr marL="228600" indent="-228600" rtl="1">
                        <a:lnSpc>
                          <a:spcPct val="115000"/>
                        </a:lnSpc>
                        <a:spcAft>
                          <a:spcPts val="0"/>
                        </a:spcAft>
                        <a:buFont typeface="+mj-lt"/>
                        <a:buNone/>
                      </a:pPr>
                      <a:endParaRPr lang="ar-JO" sz="1800" dirty="0">
                        <a:solidFill>
                          <a:schemeClr val="tx1"/>
                        </a:solidFill>
                        <a:latin typeface="Calibri"/>
                        <a:ea typeface="Calibri"/>
                        <a:cs typeface="+mj-cs"/>
                      </a:endParaRPr>
                    </a:p>
                    <a:p>
                      <a:pPr marL="342900" lvl="0" indent="9525" algn="r" rtl="1">
                        <a:lnSpc>
                          <a:spcPct val="115000"/>
                        </a:lnSpc>
                        <a:spcAft>
                          <a:spcPts val="0"/>
                        </a:spcAft>
                        <a:buFont typeface="+mj-lt"/>
                        <a:buNone/>
                      </a:pPr>
                      <a:r>
                        <a:rPr lang="ar-JO" sz="1800" dirty="0" smtClean="0">
                          <a:solidFill>
                            <a:schemeClr val="tx1"/>
                          </a:solidFill>
                          <a:latin typeface="Calibri"/>
                          <a:ea typeface="Calibri"/>
                          <a:cs typeface="+mj-cs"/>
                        </a:rPr>
                        <a:t>وجود </a:t>
                      </a:r>
                      <a:r>
                        <a:rPr lang="ar-JO" sz="1800" dirty="0">
                          <a:solidFill>
                            <a:schemeClr val="tx1"/>
                          </a:solidFill>
                          <a:latin typeface="Calibri"/>
                          <a:ea typeface="Calibri"/>
                          <a:cs typeface="+mj-cs"/>
                        </a:rPr>
                        <a:t>سياسة تعيين للموظفين تضمن جذب الرياديين وتتجاوب مع الاحتياجات.</a:t>
                      </a:r>
                      <a:endParaRPr lang="en-US" sz="1800" dirty="0">
                        <a:solidFill>
                          <a:schemeClr val="tx1"/>
                        </a:solidFill>
                        <a:latin typeface="Calibri"/>
                        <a:ea typeface="Calibri"/>
                        <a:cs typeface="+mj-cs"/>
                      </a:endParaRPr>
                    </a:p>
                  </a:txBody>
                  <a:tcPr marL="68580" marR="68580" marT="0" marB="0"/>
                </a:tc>
              </a:tr>
              <a:tr h="708271">
                <a:tc vMerge="1">
                  <a:txBody>
                    <a:bodyPr/>
                    <a:lstStyle/>
                    <a:p>
                      <a:endParaRPr lang="en-US"/>
                    </a:p>
                  </a:txBody>
                  <a:tcPr/>
                </a:tc>
                <a:tc>
                  <a:txBody>
                    <a:bodyPr/>
                    <a:lstStyle/>
                    <a:p>
                      <a:pPr marL="457200" indent="-228600" algn="r" rtl="0">
                        <a:lnSpc>
                          <a:spcPct val="115000"/>
                        </a:lnSpc>
                        <a:spcAft>
                          <a:spcPts val="0"/>
                        </a:spcAft>
                        <a:buFont typeface="+mj-lt"/>
                        <a:buNone/>
                      </a:pPr>
                      <a:endParaRPr lang="en-US" sz="1800" dirty="0">
                        <a:solidFill>
                          <a:schemeClr val="tx1"/>
                        </a:solidFill>
                        <a:latin typeface="Arial"/>
                        <a:ea typeface="Calibri"/>
                        <a:cs typeface="+mj-cs"/>
                      </a:endParaRPr>
                    </a:p>
                    <a:p>
                      <a:pPr marL="342900" lvl="0" indent="9525" algn="r" rtl="1">
                        <a:lnSpc>
                          <a:spcPct val="115000"/>
                        </a:lnSpc>
                        <a:spcAft>
                          <a:spcPts val="0"/>
                        </a:spcAft>
                        <a:buFont typeface="+mj-lt"/>
                        <a:buNone/>
                      </a:pPr>
                      <a:r>
                        <a:rPr lang="ar-JO" sz="1800" dirty="0" smtClean="0">
                          <a:solidFill>
                            <a:schemeClr val="tx1"/>
                          </a:solidFill>
                          <a:latin typeface="Calibri"/>
                          <a:ea typeface="Calibri"/>
                          <a:cs typeface="+mj-cs"/>
                        </a:rPr>
                        <a:t>عدد </a:t>
                      </a:r>
                      <a:r>
                        <a:rPr lang="ar-JO" sz="1800" dirty="0">
                          <a:solidFill>
                            <a:schemeClr val="tx1"/>
                          </a:solidFill>
                          <a:latin typeface="Calibri"/>
                          <a:ea typeface="Calibri"/>
                          <a:cs typeface="+mj-cs"/>
                        </a:rPr>
                        <a:t>الموظفين الدوليين الذين يعملون في الجامعة بشكل سنوي.</a:t>
                      </a:r>
                      <a:endParaRPr lang="en-US" sz="1800" dirty="0">
                        <a:solidFill>
                          <a:schemeClr val="tx1"/>
                        </a:solidFill>
                        <a:latin typeface="Calibri"/>
                        <a:ea typeface="Calibri"/>
                        <a:cs typeface="+mj-cs"/>
                      </a:endParaRPr>
                    </a:p>
                  </a:txBody>
                  <a:tcPr marL="68580" marR="68580" marT="0" marB="0"/>
                </a:tc>
              </a:tr>
              <a:tr h="829358">
                <a:tc>
                  <a:txBody>
                    <a:bodyPr/>
                    <a:lstStyle/>
                    <a:p>
                      <a:pPr marL="228600" indent="-228600" algn="r" rtl="1">
                        <a:lnSpc>
                          <a:spcPct val="115000"/>
                        </a:lnSpc>
                        <a:spcAft>
                          <a:spcPts val="0"/>
                        </a:spcAft>
                        <a:buFont typeface="+mj-lt"/>
                        <a:buNone/>
                      </a:pPr>
                      <a:endParaRPr lang="en-US" sz="2000" b="0" dirty="0">
                        <a:latin typeface="Calibri"/>
                        <a:ea typeface="Calibri"/>
                        <a:cs typeface="+mj-cs"/>
                      </a:endParaRPr>
                    </a:p>
                    <a:p>
                      <a:pPr marL="342900" lvl="0" indent="-342900" algn="r" rtl="1">
                        <a:lnSpc>
                          <a:spcPct val="115000"/>
                        </a:lnSpc>
                        <a:spcAft>
                          <a:spcPts val="0"/>
                        </a:spcAft>
                        <a:buFont typeface="+mj-lt"/>
                        <a:buNone/>
                      </a:pPr>
                      <a:r>
                        <a:rPr lang="ar-SA" sz="2000" b="0" dirty="0" smtClean="0">
                          <a:solidFill>
                            <a:schemeClr val="tx1"/>
                          </a:solidFill>
                          <a:latin typeface="Calibri"/>
                          <a:ea typeface="Calibri"/>
                          <a:cs typeface="+mj-cs"/>
                        </a:rPr>
                        <a:t>4.   </a:t>
                      </a:r>
                      <a:r>
                        <a:rPr lang="ar-JO" sz="2000" b="0" dirty="0" smtClean="0">
                          <a:solidFill>
                            <a:schemeClr val="tx1"/>
                          </a:solidFill>
                          <a:latin typeface="Calibri"/>
                          <a:ea typeface="Calibri"/>
                          <a:cs typeface="+mj-cs"/>
                        </a:rPr>
                        <a:t>يعكس </a:t>
                      </a:r>
                      <a:r>
                        <a:rPr lang="ar-JO" sz="2000" b="0" dirty="0">
                          <a:solidFill>
                            <a:schemeClr val="tx1"/>
                          </a:solidFill>
                          <a:latin typeface="Calibri"/>
                          <a:ea typeface="Calibri"/>
                          <a:cs typeface="+mj-cs"/>
                        </a:rPr>
                        <a:t>نهج التدريس في الجامعة </a:t>
                      </a:r>
                      <a:r>
                        <a:rPr lang="ar-JO" sz="2000" b="0" dirty="0" smtClean="0">
                          <a:solidFill>
                            <a:schemeClr val="tx1"/>
                          </a:solidFill>
                          <a:latin typeface="Calibri"/>
                          <a:ea typeface="Calibri"/>
                          <a:cs typeface="+mj-cs"/>
                        </a:rPr>
                        <a:t>إستراتيجية </a:t>
                      </a:r>
                      <a:r>
                        <a:rPr lang="ar-JO" sz="2000" b="0" dirty="0">
                          <a:solidFill>
                            <a:schemeClr val="tx1"/>
                          </a:solidFill>
                          <a:latin typeface="Calibri"/>
                          <a:ea typeface="Calibri"/>
                          <a:cs typeface="+mj-cs"/>
                        </a:rPr>
                        <a:t>التدويل.</a:t>
                      </a:r>
                      <a:endParaRPr lang="en-US" sz="2000" b="0" dirty="0">
                        <a:solidFill>
                          <a:schemeClr val="tx1"/>
                        </a:solidFill>
                        <a:latin typeface="Calibri"/>
                        <a:ea typeface="Calibri"/>
                        <a:cs typeface="+mj-cs"/>
                      </a:endParaRPr>
                    </a:p>
                  </a:txBody>
                  <a:tcPr marL="68580" marR="68580" marT="0" marB="0"/>
                </a:tc>
                <a:tc>
                  <a:txBody>
                    <a:bodyPr/>
                    <a:lstStyle/>
                    <a:p>
                      <a:pPr marL="342900" indent="9525" algn="r" rtl="0">
                        <a:lnSpc>
                          <a:spcPct val="115000"/>
                        </a:lnSpc>
                        <a:spcAft>
                          <a:spcPts val="0"/>
                        </a:spcAft>
                        <a:buFont typeface="+mj-lt"/>
                        <a:buNone/>
                      </a:pPr>
                      <a:endParaRPr lang="en-US" sz="1800" dirty="0">
                        <a:solidFill>
                          <a:schemeClr val="tx1"/>
                        </a:solidFill>
                        <a:latin typeface="Arial"/>
                        <a:ea typeface="Calibri"/>
                        <a:cs typeface="+mj-cs"/>
                      </a:endParaRPr>
                    </a:p>
                    <a:p>
                      <a:pPr marL="342900" lvl="0" indent="9525" algn="r" rtl="1">
                        <a:lnSpc>
                          <a:spcPct val="115000"/>
                        </a:lnSpc>
                        <a:spcAft>
                          <a:spcPts val="0"/>
                        </a:spcAft>
                        <a:buFont typeface="+mj-lt"/>
                        <a:buNone/>
                      </a:pPr>
                      <a:r>
                        <a:rPr lang="ar-JO" sz="1800" dirty="0" smtClean="0">
                          <a:solidFill>
                            <a:schemeClr val="tx1"/>
                          </a:solidFill>
                          <a:latin typeface="Calibri"/>
                          <a:ea typeface="Calibri"/>
                          <a:cs typeface="+mj-cs"/>
                        </a:rPr>
                        <a:t> </a:t>
                      </a:r>
                      <a:r>
                        <a:rPr lang="ar-SA" sz="1800" dirty="0" smtClean="0">
                          <a:solidFill>
                            <a:schemeClr val="tx1"/>
                          </a:solidFill>
                          <a:latin typeface="Calibri"/>
                          <a:ea typeface="Calibri"/>
                          <a:cs typeface="+mj-cs"/>
                        </a:rPr>
                        <a:t>غرف </a:t>
                      </a:r>
                      <a:r>
                        <a:rPr lang="ar-SA" sz="1800" dirty="0">
                          <a:solidFill>
                            <a:schemeClr val="tx1"/>
                          </a:solidFill>
                          <a:latin typeface="Calibri"/>
                          <a:ea typeface="Calibri"/>
                          <a:cs typeface="+mj-cs"/>
                        </a:rPr>
                        <a:t>التدريس في الجامعة مهيئة لعقد محاضرات/ مساقات مشتركة مع جامعات عالمية.</a:t>
                      </a:r>
                      <a:endParaRPr lang="en-US" sz="1800" dirty="0">
                        <a:solidFill>
                          <a:schemeClr val="tx1"/>
                        </a:solidFill>
                        <a:latin typeface="Calibri"/>
                        <a:ea typeface="Calibri"/>
                        <a:cs typeface="+mj-cs"/>
                      </a:endParaRPr>
                    </a:p>
                  </a:txBody>
                  <a:tcPr marL="68580" marR="68580" marT="0" marB="0"/>
                </a:tc>
              </a:tr>
              <a:tr h="480787">
                <a:tc rowSpan="4">
                  <a:txBody>
                    <a:bodyPr/>
                    <a:lstStyle/>
                    <a:p>
                      <a:pPr marL="342900" marR="0" lvl="0" indent="-342900" algn="r" defTabSz="914400" rtl="1" eaLnBrk="1" fontAlgn="auto" latinLnBrk="0" hangingPunct="1">
                        <a:lnSpc>
                          <a:spcPct val="115000"/>
                        </a:lnSpc>
                        <a:spcBef>
                          <a:spcPts val="0"/>
                        </a:spcBef>
                        <a:spcAft>
                          <a:spcPts val="0"/>
                        </a:spcAft>
                        <a:buClrTx/>
                        <a:buSzTx/>
                        <a:buFont typeface="+mj-lt"/>
                        <a:buNone/>
                        <a:tabLst/>
                        <a:defRPr/>
                      </a:pPr>
                      <a:endParaRPr lang="ar-JO" sz="2000" b="0" kern="1200" dirty="0" smtClean="0">
                        <a:solidFill>
                          <a:schemeClr val="tx1"/>
                        </a:solidFill>
                        <a:latin typeface="+mn-lt"/>
                        <a:ea typeface="+mn-ea"/>
                        <a:cs typeface="+mj-cs"/>
                      </a:endParaRPr>
                    </a:p>
                    <a:p>
                      <a:pPr marL="342900" marR="0" lvl="0" indent="-342900" algn="r" defTabSz="914400" rtl="1" eaLnBrk="1" fontAlgn="auto" latinLnBrk="0" hangingPunct="1">
                        <a:lnSpc>
                          <a:spcPct val="115000"/>
                        </a:lnSpc>
                        <a:spcBef>
                          <a:spcPts val="0"/>
                        </a:spcBef>
                        <a:spcAft>
                          <a:spcPts val="0"/>
                        </a:spcAft>
                        <a:buClrTx/>
                        <a:buSzTx/>
                        <a:buFont typeface="+mj-lt"/>
                        <a:buNone/>
                        <a:tabLst/>
                        <a:defRPr/>
                      </a:pPr>
                      <a:r>
                        <a:rPr lang="ar-JO" sz="2000" b="0" kern="1200" dirty="0" smtClean="0">
                          <a:solidFill>
                            <a:schemeClr val="tx1"/>
                          </a:solidFill>
                          <a:latin typeface="+mn-lt"/>
                          <a:ea typeface="+mn-ea"/>
                          <a:cs typeface="+mj-cs"/>
                        </a:rPr>
                        <a:t>5. </a:t>
                      </a:r>
                      <a:r>
                        <a:rPr lang="ar-SA" sz="2000" b="0" kern="1200" dirty="0" smtClean="0">
                          <a:solidFill>
                            <a:schemeClr val="tx1"/>
                          </a:solidFill>
                          <a:latin typeface="+mn-lt"/>
                          <a:ea typeface="+mn-ea"/>
                          <a:cs typeface="+mj-cs"/>
                        </a:rPr>
                        <a:t> </a:t>
                      </a:r>
                      <a:r>
                        <a:rPr lang="ar-JO" sz="2000" b="0" kern="1200" dirty="0" smtClean="0">
                          <a:solidFill>
                            <a:schemeClr val="tx1"/>
                          </a:solidFill>
                          <a:latin typeface="+mn-lt"/>
                          <a:ea typeface="+mn-ea"/>
                          <a:cs typeface="+mj-cs"/>
                        </a:rPr>
                        <a:t>مشاركة الجامعة النشطة في الشبكات الدولية</a:t>
                      </a:r>
                      <a:endParaRPr lang="en-US" sz="2000" b="0" kern="1200" dirty="0" smtClean="0">
                        <a:solidFill>
                          <a:schemeClr val="tx1"/>
                        </a:solidFill>
                        <a:latin typeface="+mn-lt"/>
                        <a:ea typeface="+mn-ea"/>
                        <a:cs typeface="+mj-cs"/>
                      </a:endParaRPr>
                    </a:p>
                    <a:p>
                      <a:pPr marL="342900" lvl="0" indent="-342900" algn="r" rtl="1">
                        <a:lnSpc>
                          <a:spcPct val="115000"/>
                        </a:lnSpc>
                        <a:spcAft>
                          <a:spcPts val="0"/>
                        </a:spcAft>
                        <a:buFont typeface="+mj-lt"/>
                        <a:buNone/>
                      </a:pPr>
                      <a:endParaRPr lang="en-US" sz="2000" b="0" dirty="0">
                        <a:solidFill>
                          <a:schemeClr val="tx1"/>
                        </a:solidFill>
                        <a:latin typeface="Calibri"/>
                        <a:ea typeface="Calibri"/>
                        <a:cs typeface="+mj-cs"/>
                      </a:endParaRPr>
                    </a:p>
                  </a:txBody>
                  <a:tcPr marL="68580" marR="68580" marT="0" marB="0"/>
                </a:tc>
                <a:tc>
                  <a:txBody>
                    <a:bodyPr/>
                    <a:lstStyle/>
                    <a:p>
                      <a:pPr marL="342900" indent="9525" algn="r" rtl="0">
                        <a:spcAft>
                          <a:spcPts val="0"/>
                        </a:spcAft>
                        <a:buFont typeface="+mj-lt"/>
                        <a:buNone/>
                      </a:pPr>
                      <a:endParaRPr lang="en-US" sz="1800" dirty="0">
                        <a:solidFill>
                          <a:schemeClr val="tx1"/>
                        </a:solidFill>
                        <a:latin typeface="Arial"/>
                        <a:ea typeface="Calibri"/>
                        <a:cs typeface="+mj-cs"/>
                      </a:endParaRPr>
                    </a:p>
                    <a:p>
                      <a:pPr marL="342900" lvl="0" indent="9525" algn="r" rtl="1">
                        <a:spcAft>
                          <a:spcPts val="0"/>
                        </a:spcAft>
                        <a:buFont typeface="+mj-lt"/>
                        <a:buNone/>
                      </a:pPr>
                      <a:r>
                        <a:rPr lang="ar-JO" sz="1800" dirty="0" smtClean="0">
                          <a:solidFill>
                            <a:schemeClr val="tx1"/>
                          </a:solidFill>
                          <a:latin typeface="Calibri"/>
                          <a:ea typeface="Calibri"/>
                          <a:cs typeface="+mj-cs"/>
                        </a:rPr>
                        <a:t>وجود </a:t>
                      </a:r>
                      <a:r>
                        <a:rPr lang="ar-JO" sz="1800" dirty="0">
                          <a:solidFill>
                            <a:schemeClr val="tx1"/>
                          </a:solidFill>
                          <a:latin typeface="Calibri"/>
                          <a:ea typeface="Calibri"/>
                          <a:cs typeface="+mj-cs"/>
                        </a:rPr>
                        <a:t>استراتيجيات للشراكات الدولية مع الجامعات الريادية.</a:t>
                      </a:r>
                      <a:endParaRPr lang="en-US" sz="1800" dirty="0">
                        <a:solidFill>
                          <a:schemeClr val="tx1"/>
                        </a:solidFill>
                        <a:latin typeface="Calibri"/>
                        <a:ea typeface="Calibri"/>
                        <a:cs typeface="+mj-cs"/>
                      </a:endParaRPr>
                    </a:p>
                  </a:txBody>
                  <a:tcPr marL="68580" marR="68580" marT="0" marB="0"/>
                </a:tc>
              </a:tr>
              <a:tr h="480787">
                <a:tc vMerge="1">
                  <a:txBody>
                    <a:bodyPr/>
                    <a:lstStyle/>
                    <a:p>
                      <a:endParaRPr lang="en-US"/>
                    </a:p>
                  </a:txBody>
                  <a:tcPr/>
                </a:tc>
                <a:tc>
                  <a:txBody>
                    <a:bodyPr/>
                    <a:lstStyle/>
                    <a:p>
                      <a:pPr marL="457200" indent="-228600" algn="r" rtl="0">
                        <a:spcAft>
                          <a:spcPts val="0"/>
                        </a:spcAft>
                        <a:buFont typeface="+mj-lt"/>
                        <a:buNone/>
                      </a:pPr>
                      <a:endParaRPr lang="en-US" sz="1800" dirty="0">
                        <a:solidFill>
                          <a:schemeClr val="tx1"/>
                        </a:solidFill>
                        <a:latin typeface="Arial"/>
                        <a:ea typeface="Calibri"/>
                        <a:cs typeface="+mj-cs"/>
                      </a:endParaRPr>
                    </a:p>
                    <a:p>
                      <a:pPr marL="342900" lvl="0" indent="9525" algn="r" rtl="1">
                        <a:spcAft>
                          <a:spcPts val="0"/>
                        </a:spcAft>
                        <a:buFont typeface="+mj-lt"/>
                        <a:buNone/>
                      </a:pPr>
                      <a:r>
                        <a:rPr lang="ar-JO" sz="1800" dirty="0">
                          <a:solidFill>
                            <a:schemeClr val="tx1"/>
                          </a:solidFill>
                          <a:latin typeface="Calibri"/>
                          <a:ea typeface="Calibri"/>
                          <a:cs typeface="+mj-cs"/>
                        </a:rPr>
                        <a:t> </a:t>
                      </a:r>
                      <a:r>
                        <a:rPr lang="ar-JO" sz="1800" dirty="0" smtClean="0">
                          <a:solidFill>
                            <a:schemeClr val="tx1"/>
                          </a:solidFill>
                          <a:latin typeface="Calibri"/>
                          <a:ea typeface="Calibri"/>
                          <a:cs typeface="+mj-cs"/>
                        </a:rPr>
                        <a:t>وجود </a:t>
                      </a:r>
                      <a:r>
                        <a:rPr lang="ar-JO" sz="1800" dirty="0">
                          <a:solidFill>
                            <a:schemeClr val="tx1"/>
                          </a:solidFill>
                          <a:latin typeface="Calibri"/>
                          <a:ea typeface="Calibri"/>
                          <a:cs typeface="+mj-cs"/>
                        </a:rPr>
                        <a:t>شراكات دولية للجامعة وكلياتها وأقسامها.</a:t>
                      </a:r>
                      <a:endParaRPr lang="en-US" sz="1800" dirty="0">
                        <a:solidFill>
                          <a:schemeClr val="tx1"/>
                        </a:solidFill>
                        <a:latin typeface="Calibri"/>
                        <a:ea typeface="Calibri"/>
                        <a:cs typeface="+mj-cs"/>
                      </a:endParaRPr>
                    </a:p>
                  </a:txBody>
                  <a:tcPr marL="68580" marR="68580" marT="0" marB="0"/>
                </a:tc>
              </a:tr>
              <a:tr h="480787">
                <a:tc vMerge="1">
                  <a:txBody>
                    <a:bodyPr/>
                    <a:lstStyle/>
                    <a:p>
                      <a:endParaRPr lang="en-US"/>
                    </a:p>
                  </a:txBody>
                  <a:tcPr/>
                </a:tc>
                <a:tc>
                  <a:txBody>
                    <a:bodyPr/>
                    <a:lstStyle/>
                    <a:p>
                      <a:pPr marL="457200" indent="-228600" algn="r" rtl="0">
                        <a:spcAft>
                          <a:spcPts val="0"/>
                        </a:spcAft>
                        <a:buFont typeface="+mj-lt"/>
                        <a:buNone/>
                      </a:pPr>
                      <a:endParaRPr lang="en-US" sz="1800" dirty="0">
                        <a:solidFill>
                          <a:schemeClr val="tx1"/>
                        </a:solidFill>
                        <a:latin typeface="Arial"/>
                        <a:ea typeface="Calibri"/>
                        <a:cs typeface="+mj-cs"/>
                      </a:endParaRPr>
                    </a:p>
                    <a:p>
                      <a:pPr marL="342900" lvl="0" indent="9525" algn="r" rtl="1">
                        <a:spcAft>
                          <a:spcPts val="0"/>
                        </a:spcAft>
                        <a:buFont typeface="+mj-lt"/>
                        <a:buNone/>
                      </a:pPr>
                      <a:r>
                        <a:rPr lang="ar-JO" sz="1800" dirty="0" smtClean="0">
                          <a:solidFill>
                            <a:schemeClr val="tx1"/>
                          </a:solidFill>
                          <a:latin typeface="Calibri"/>
                          <a:ea typeface="Calibri"/>
                          <a:cs typeface="+mj-cs"/>
                        </a:rPr>
                        <a:t> وجود </a:t>
                      </a:r>
                      <a:r>
                        <a:rPr lang="ar-JO" sz="1800" dirty="0">
                          <a:solidFill>
                            <a:schemeClr val="tx1"/>
                          </a:solidFill>
                          <a:latin typeface="Calibri"/>
                          <a:ea typeface="Calibri"/>
                          <a:cs typeface="+mj-cs"/>
                        </a:rPr>
                        <a:t>برامج تدريب مشتركة مع جامعات دولية وإقليمية.</a:t>
                      </a:r>
                      <a:endParaRPr lang="en-US" sz="1800" dirty="0">
                        <a:solidFill>
                          <a:schemeClr val="tx1"/>
                        </a:solidFill>
                        <a:latin typeface="Calibri"/>
                        <a:ea typeface="Calibri"/>
                        <a:cs typeface="+mj-cs"/>
                      </a:endParaRPr>
                    </a:p>
                  </a:txBody>
                  <a:tcPr marL="68580" marR="68580" marT="0" marB="0"/>
                </a:tc>
              </a:tr>
              <a:tr h="480787">
                <a:tc vMerge="1">
                  <a:txBody>
                    <a:bodyPr/>
                    <a:lstStyle/>
                    <a:p>
                      <a:endParaRPr lang="en-US"/>
                    </a:p>
                  </a:txBody>
                  <a:tcPr/>
                </a:tc>
                <a:tc>
                  <a:txBody>
                    <a:bodyPr/>
                    <a:lstStyle/>
                    <a:p>
                      <a:pPr marL="457200" indent="-228600" algn="r" rtl="0">
                        <a:spcAft>
                          <a:spcPts val="0"/>
                        </a:spcAft>
                        <a:buFont typeface="+mj-lt"/>
                        <a:buNone/>
                      </a:pPr>
                      <a:endParaRPr lang="en-US" sz="1800" dirty="0">
                        <a:solidFill>
                          <a:schemeClr val="tx1"/>
                        </a:solidFill>
                        <a:latin typeface="Arial"/>
                        <a:ea typeface="Calibri"/>
                        <a:cs typeface="+mj-cs"/>
                      </a:endParaRPr>
                    </a:p>
                    <a:p>
                      <a:pPr marL="342900" lvl="0" indent="9525" algn="r" rtl="1">
                        <a:spcAft>
                          <a:spcPts val="0"/>
                        </a:spcAft>
                        <a:buFont typeface="+mj-lt"/>
                        <a:buNone/>
                      </a:pPr>
                      <a:r>
                        <a:rPr lang="ar-JO" sz="1800" dirty="0" smtClean="0">
                          <a:solidFill>
                            <a:schemeClr val="tx1"/>
                          </a:solidFill>
                          <a:latin typeface="Calibri"/>
                          <a:ea typeface="Calibri"/>
                          <a:cs typeface="+mj-cs"/>
                        </a:rPr>
                        <a:t>عدد </a:t>
                      </a:r>
                      <a:r>
                        <a:rPr lang="ar-JO" sz="1800" dirty="0">
                          <a:solidFill>
                            <a:schemeClr val="tx1"/>
                          </a:solidFill>
                          <a:latin typeface="Calibri"/>
                          <a:ea typeface="Calibri"/>
                          <a:cs typeface="+mj-cs"/>
                        </a:rPr>
                        <a:t>عضوية الجامعة في الشبكات الدولية.</a:t>
                      </a:r>
                      <a:endParaRPr lang="en-US" sz="1800" dirty="0">
                        <a:solidFill>
                          <a:schemeClr val="tx1"/>
                        </a:solidFill>
                        <a:latin typeface="Calibri"/>
                        <a:ea typeface="Calibri"/>
                        <a:cs typeface="+mj-cs"/>
                      </a:endParaRPr>
                    </a:p>
                  </a:txBody>
                  <a:tcPr marL="68580" marR="68580" marT="0" marB="0"/>
                </a:tc>
              </a:tr>
            </a:tbl>
          </a:graphicData>
        </a:graphic>
      </p:graphicFrame>
    </p:spTree>
    <p:extLst>
      <p:ext uri="{BB962C8B-B14F-4D97-AF65-F5344CB8AC3E}">
        <p14:creationId xmlns:p14="http://schemas.microsoft.com/office/powerpoint/2010/main" val="41276285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96115652"/>
              </p:ext>
            </p:extLst>
          </p:nvPr>
        </p:nvGraphicFramePr>
        <p:xfrm>
          <a:off x="541383" y="2245201"/>
          <a:ext cx="10411098" cy="4356857"/>
        </p:xfrm>
        <a:graphic>
          <a:graphicData uri="http://schemas.openxmlformats.org/drawingml/2006/table">
            <a:tbl>
              <a:tblPr rtl="1" firstRow="1" bandRow="1">
                <a:tableStyleId>{5940675A-B579-460E-94D1-54222C63F5DA}</a:tableStyleId>
              </a:tblPr>
              <a:tblGrid>
                <a:gridCol w="3470366"/>
                <a:gridCol w="6940732"/>
              </a:tblGrid>
              <a:tr h="501137">
                <a:tc>
                  <a:txBody>
                    <a:bodyPr/>
                    <a:lstStyle/>
                    <a:p>
                      <a:pPr algn="ctr" rtl="1"/>
                      <a:r>
                        <a:rPr lang="ar-SA" sz="2000" b="0" dirty="0" smtClean="0">
                          <a:solidFill>
                            <a:srgbClr val="C00000"/>
                          </a:solidFill>
                          <a:cs typeface="+mj-cs"/>
                        </a:rPr>
                        <a:t>المجال الفرعي</a:t>
                      </a:r>
                      <a:endParaRPr lang="ar-JO" sz="2000" b="0" dirty="0">
                        <a:solidFill>
                          <a:srgbClr val="C00000"/>
                        </a:solidFill>
                        <a:cs typeface="+mj-cs"/>
                      </a:endParaRPr>
                    </a:p>
                  </a:txBody>
                  <a:tcPr/>
                </a:tc>
                <a:tc>
                  <a:txBody>
                    <a:bodyPr/>
                    <a:lstStyle/>
                    <a:p>
                      <a:pPr algn="ctr" rtl="1"/>
                      <a:r>
                        <a:rPr lang="ar-SA" sz="2000" b="0" dirty="0" smtClean="0">
                          <a:solidFill>
                            <a:srgbClr val="C00000"/>
                          </a:solidFill>
                          <a:cs typeface="+mj-cs"/>
                        </a:rPr>
                        <a:t>المؤشر</a:t>
                      </a:r>
                      <a:r>
                        <a:rPr lang="ar-JO" sz="2000" b="0" dirty="0" smtClean="0">
                          <a:solidFill>
                            <a:srgbClr val="C00000"/>
                          </a:solidFill>
                          <a:cs typeface="+mj-cs"/>
                        </a:rPr>
                        <a:t>ات</a:t>
                      </a:r>
                      <a:endParaRPr lang="ar-JO" sz="2000" b="0" dirty="0">
                        <a:solidFill>
                          <a:srgbClr val="C00000"/>
                        </a:solidFill>
                        <a:cs typeface="+mj-cs"/>
                      </a:endParaRPr>
                    </a:p>
                  </a:txBody>
                  <a:tcPr/>
                </a:tc>
              </a:tr>
              <a:tr h="864461">
                <a:tc rowSpan="2">
                  <a:txBody>
                    <a:bodyPr/>
                    <a:lstStyle/>
                    <a:p>
                      <a:pPr marL="457200" indent="-228600" algn="r" rtl="1">
                        <a:lnSpc>
                          <a:spcPct val="115000"/>
                        </a:lnSpc>
                        <a:spcAft>
                          <a:spcPts val="0"/>
                        </a:spcAft>
                        <a:buFont typeface="+mj-lt"/>
                        <a:buNone/>
                      </a:pPr>
                      <a:endParaRPr lang="en-US" sz="2000" b="0" dirty="0">
                        <a:solidFill>
                          <a:schemeClr val="tx1"/>
                        </a:solidFill>
                        <a:latin typeface="Calibri"/>
                        <a:ea typeface="Calibri"/>
                        <a:cs typeface="+mj-cs"/>
                      </a:endParaRPr>
                    </a:p>
                    <a:p>
                      <a:pPr marL="342900" lvl="0" indent="9525" algn="r" rtl="1">
                        <a:lnSpc>
                          <a:spcPct val="115000"/>
                        </a:lnSpc>
                        <a:spcAft>
                          <a:spcPts val="0"/>
                        </a:spcAft>
                        <a:buFont typeface="+mj-lt"/>
                        <a:buNone/>
                      </a:pPr>
                      <a:r>
                        <a:rPr lang="ar-SA" sz="2000" b="0" dirty="0" smtClean="0">
                          <a:solidFill>
                            <a:schemeClr val="tx1"/>
                          </a:solidFill>
                          <a:latin typeface="Calibri"/>
                          <a:ea typeface="Calibri"/>
                          <a:cs typeface="+mj-cs"/>
                        </a:rPr>
                        <a:t>1.تقوم </a:t>
                      </a:r>
                      <a:r>
                        <a:rPr lang="ar-SA" sz="2000" b="0" dirty="0">
                          <a:solidFill>
                            <a:schemeClr val="tx1"/>
                          </a:solidFill>
                          <a:latin typeface="Calibri"/>
                          <a:ea typeface="Calibri"/>
                          <a:cs typeface="+mj-cs"/>
                        </a:rPr>
                        <a:t>الجامعة بتقييم أثر استراتيجية ريادة الاعمال (استجابة الاستراتيجية للتغيير</a:t>
                      </a:r>
                      <a:r>
                        <a:rPr lang="ar-SA" sz="2000" b="0" dirty="0" smtClean="0">
                          <a:solidFill>
                            <a:schemeClr val="tx1"/>
                          </a:solidFill>
                          <a:latin typeface="Calibri"/>
                          <a:ea typeface="Calibri"/>
                          <a:cs typeface="+mj-cs"/>
                        </a:rPr>
                        <a:t>).</a:t>
                      </a:r>
                      <a:endParaRPr lang="en-US" sz="2000" b="0" dirty="0">
                        <a:solidFill>
                          <a:schemeClr val="tx1"/>
                        </a:solidFill>
                        <a:latin typeface="Calibri"/>
                        <a:ea typeface="Calibri"/>
                        <a:cs typeface="+mj-cs"/>
                      </a:endParaRPr>
                    </a:p>
                  </a:txBody>
                  <a:tcPr marL="68580" marR="68580" marT="0" marB="0"/>
                </a:tc>
                <a:tc>
                  <a:txBody>
                    <a:bodyPr/>
                    <a:lstStyle/>
                    <a:p>
                      <a:pPr marL="457200" indent="-228600" algn="r" rtl="0">
                        <a:spcAft>
                          <a:spcPts val="0"/>
                        </a:spcAft>
                        <a:buFont typeface="+mj-lt"/>
                        <a:buNone/>
                      </a:pPr>
                      <a:endParaRPr lang="en-US" sz="1800" dirty="0">
                        <a:solidFill>
                          <a:schemeClr val="tx1"/>
                        </a:solidFill>
                        <a:latin typeface="Arial"/>
                        <a:ea typeface="Calibri"/>
                        <a:cs typeface="+mj-cs"/>
                      </a:endParaRPr>
                    </a:p>
                    <a:p>
                      <a:pPr marL="342900" lvl="0" indent="-342900" algn="r" rtl="1">
                        <a:spcAft>
                          <a:spcPts val="0"/>
                        </a:spcAft>
                        <a:buFont typeface="+mj-lt"/>
                        <a:buNone/>
                      </a:pPr>
                      <a:r>
                        <a:rPr lang="ar-SA" sz="1800" dirty="0">
                          <a:solidFill>
                            <a:schemeClr val="tx1"/>
                          </a:solidFill>
                          <a:latin typeface="Calibri"/>
                          <a:ea typeface="Calibri"/>
                          <a:cs typeface="+mj-cs"/>
                        </a:rPr>
                        <a:t>وجود نظام دوري لتقييم أثر </a:t>
                      </a:r>
                      <a:r>
                        <a:rPr lang="ar-SA" sz="1800" dirty="0" err="1">
                          <a:solidFill>
                            <a:schemeClr val="tx1"/>
                          </a:solidFill>
                          <a:latin typeface="Calibri"/>
                          <a:ea typeface="Calibri"/>
                          <a:cs typeface="+mj-cs"/>
                        </a:rPr>
                        <a:t>استراتيجية</a:t>
                      </a:r>
                      <a:r>
                        <a:rPr lang="ar-SA" sz="1800" dirty="0">
                          <a:solidFill>
                            <a:schemeClr val="tx1"/>
                          </a:solidFill>
                          <a:latin typeface="Calibri"/>
                          <a:ea typeface="Calibri"/>
                          <a:cs typeface="+mj-cs"/>
                        </a:rPr>
                        <a:t> </a:t>
                      </a:r>
                      <a:r>
                        <a:rPr lang="ar-SA" sz="1800" dirty="0" err="1">
                          <a:solidFill>
                            <a:schemeClr val="tx1"/>
                          </a:solidFill>
                          <a:latin typeface="Calibri"/>
                          <a:ea typeface="Calibri"/>
                          <a:cs typeface="+mj-cs"/>
                        </a:rPr>
                        <a:t>الريادة</a:t>
                      </a:r>
                      <a:r>
                        <a:rPr lang="ar-SA" sz="1800" dirty="0">
                          <a:solidFill>
                            <a:schemeClr val="tx1"/>
                          </a:solidFill>
                          <a:latin typeface="Calibri"/>
                          <a:ea typeface="Calibri"/>
                          <a:cs typeface="+mj-cs"/>
                        </a:rPr>
                        <a:t> على مختلف المرافق في الجامعة وخاصة العملية التدريسية.</a:t>
                      </a:r>
                      <a:endParaRPr lang="en-US" sz="1800" dirty="0">
                        <a:solidFill>
                          <a:schemeClr val="tx1"/>
                        </a:solidFill>
                        <a:latin typeface="Calibri"/>
                        <a:ea typeface="Calibri"/>
                        <a:cs typeface="+mj-cs"/>
                      </a:endParaRPr>
                    </a:p>
                  </a:txBody>
                  <a:tcPr marL="68580" marR="68580" marT="0" marB="0"/>
                </a:tc>
              </a:tr>
              <a:tr h="689063">
                <a:tc vMerge="1">
                  <a:txBody>
                    <a:bodyPr/>
                    <a:lstStyle/>
                    <a:p>
                      <a:pPr marL="228600" algn="r" rtl="1">
                        <a:lnSpc>
                          <a:spcPct val="115000"/>
                        </a:lnSpc>
                        <a:spcAft>
                          <a:spcPts val="0"/>
                        </a:spcAft>
                      </a:pPr>
                      <a:endParaRPr lang="en-US" sz="1100" dirty="0">
                        <a:solidFill>
                          <a:schemeClr val="tx1"/>
                        </a:solidFill>
                        <a:latin typeface="Calibri"/>
                        <a:ea typeface="Calibri"/>
                        <a:cs typeface="Arial"/>
                      </a:endParaRPr>
                    </a:p>
                  </a:txBody>
                  <a:tcPr marL="68580" marR="68580" marT="0" marB="0"/>
                </a:tc>
                <a:tc>
                  <a:txBody>
                    <a:bodyPr/>
                    <a:lstStyle/>
                    <a:p>
                      <a:pPr marL="342900" lvl="0" indent="-342900" algn="r" rtl="1">
                        <a:spcAft>
                          <a:spcPts val="0"/>
                        </a:spcAft>
                        <a:buFont typeface="+mj-lt"/>
                        <a:buNone/>
                      </a:pPr>
                      <a:r>
                        <a:rPr lang="ar-JO" sz="1800" dirty="0">
                          <a:solidFill>
                            <a:schemeClr val="tx1"/>
                          </a:solidFill>
                          <a:latin typeface="Calibri"/>
                          <a:ea typeface="Calibri"/>
                          <a:cs typeface="+mj-cs"/>
                        </a:rPr>
                        <a:t> مخرجات عملية تقييم </a:t>
                      </a:r>
                      <a:r>
                        <a:rPr lang="ar-JO" sz="1800" dirty="0" err="1">
                          <a:solidFill>
                            <a:schemeClr val="tx1"/>
                          </a:solidFill>
                          <a:latin typeface="Calibri"/>
                          <a:ea typeface="Calibri"/>
                          <a:cs typeface="+mj-cs"/>
                        </a:rPr>
                        <a:t>الاستراتيجية</a:t>
                      </a:r>
                      <a:r>
                        <a:rPr lang="ar-JO" sz="1800" dirty="0">
                          <a:solidFill>
                            <a:schemeClr val="tx1"/>
                          </a:solidFill>
                          <a:latin typeface="Calibri"/>
                          <a:ea typeface="Calibri"/>
                          <a:cs typeface="+mj-cs"/>
                        </a:rPr>
                        <a:t> يتم توثيقها ويوجد لجنة لمتابعة تطبيق التوصيات</a:t>
                      </a:r>
                      <a:endParaRPr lang="en-US" sz="1800" dirty="0">
                        <a:solidFill>
                          <a:schemeClr val="tx1"/>
                        </a:solidFill>
                        <a:latin typeface="Calibri"/>
                        <a:ea typeface="Calibri"/>
                        <a:cs typeface="+mj-cs"/>
                      </a:endParaRPr>
                    </a:p>
                  </a:txBody>
                  <a:tcPr marL="68580" marR="68580" marT="0" marB="0"/>
                </a:tc>
              </a:tr>
              <a:tr h="689063">
                <a:tc rowSpan="2">
                  <a:txBody>
                    <a:bodyPr/>
                    <a:lstStyle/>
                    <a:p>
                      <a:pPr marL="457200" indent="-228600" algn="r" rtl="1">
                        <a:lnSpc>
                          <a:spcPct val="115000"/>
                        </a:lnSpc>
                        <a:spcAft>
                          <a:spcPts val="0"/>
                        </a:spcAft>
                        <a:buFont typeface="+mj-lt"/>
                        <a:buNone/>
                      </a:pPr>
                      <a:endParaRPr lang="en-US" sz="2000" b="0" dirty="0">
                        <a:solidFill>
                          <a:schemeClr val="tx1"/>
                        </a:solidFill>
                        <a:latin typeface="Calibri"/>
                        <a:ea typeface="Calibri"/>
                        <a:cs typeface="+mj-cs"/>
                      </a:endParaRPr>
                    </a:p>
                    <a:p>
                      <a:pPr marL="342900" lvl="0" indent="9525" algn="r" rtl="1">
                        <a:lnSpc>
                          <a:spcPct val="115000"/>
                        </a:lnSpc>
                        <a:spcAft>
                          <a:spcPts val="0"/>
                        </a:spcAft>
                        <a:buFont typeface="+mj-lt"/>
                        <a:buNone/>
                      </a:pPr>
                      <a:r>
                        <a:rPr lang="ar-SA" sz="2000" b="0" dirty="0" smtClean="0">
                          <a:solidFill>
                            <a:schemeClr val="tx1"/>
                          </a:solidFill>
                          <a:latin typeface="Calibri"/>
                          <a:ea typeface="Calibri"/>
                          <a:cs typeface="+mj-cs"/>
                        </a:rPr>
                        <a:t>2.تقوم </a:t>
                      </a:r>
                      <a:r>
                        <a:rPr lang="ar-SA" sz="2000" b="0" dirty="0">
                          <a:solidFill>
                            <a:schemeClr val="tx1"/>
                          </a:solidFill>
                          <a:latin typeface="Calibri"/>
                          <a:ea typeface="Calibri"/>
                          <a:cs typeface="+mj-cs"/>
                        </a:rPr>
                        <a:t>الجامعة بتقييم مدى انتشار وتبني أساليب التعلم والتعليم الريادي في مختلف البرامج الأكاديمية في الجامعة.</a:t>
                      </a:r>
                      <a:endParaRPr lang="en-US" sz="2000" b="0" dirty="0">
                        <a:solidFill>
                          <a:schemeClr val="tx1"/>
                        </a:solidFill>
                        <a:latin typeface="Calibri"/>
                        <a:ea typeface="Calibri"/>
                        <a:cs typeface="+mj-cs"/>
                      </a:endParaRPr>
                    </a:p>
                  </a:txBody>
                  <a:tcPr marL="68580" marR="68580" marT="0" marB="0"/>
                </a:tc>
                <a:tc>
                  <a:txBody>
                    <a:bodyPr/>
                    <a:lstStyle/>
                    <a:p>
                      <a:pPr marL="228600" indent="-228600" algn="r" rtl="0">
                        <a:spcAft>
                          <a:spcPts val="0"/>
                        </a:spcAft>
                        <a:buFont typeface="+mj-lt"/>
                        <a:buNone/>
                      </a:pPr>
                      <a:endParaRPr lang="en-US" sz="1800" dirty="0">
                        <a:solidFill>
                          <a:schemeClr val="tx1"/>
                        </a:solidFill>
                        <a:latin typeface="Arial"/>
                        <a:ea typeface="Calibri"/>
                        <a:cs typeface="+mj-cs"/>
                      </a:endParaRPr>
                    </a:p>
                    <a:p>
                      <a:pPr marL="342900" lvl="0" indent="-342900" algn="r" rtl="1">
                        <a:spcAft>
                          <a:spcPts val="0"/>
                        </a:spcAft>
                        <a:buFont typeface="+mj-lt"/>
                        <a:buNone/>
                      </a:pPr>
                      <a:r>
                        <a:rPr lang="ar-JO" sz="1800" dirty="0">
                          <a:solidFill>
                            <a:schemeClr val="tx1"/>
                          </a:solidFill>
                          <a:latin typeface="Calibri"/>
                          <a:ea typeface="Calibri"/>
                          <a:cs typeface="+mj-cs"/>
                        </a:rPr>
                        <a:t>وجود مؤشرات خاصة بالتعليم والتعلم الريادي في وصف جميع المساقات.</a:t>
                      </a:r>
                      <a:endParaRPr lang="en-US" sz="1800" dirty="0">
                        <a:solidFill>
                          <a:schemeClr val="tx1"/>
                        </a:solidFill>
                        <a:latin typeface="Calibri"/>
                        <a:ea typeface="Calibri"/>
                        <a:cs typeface="+mj-cs"/>
                      </a:endParaRPr>
                    </a:p>
                  </a:txBody>
                  <a:tcPr marL="68580" marR="68580" marT="0" marB="0"/>
                </a:tc>
              </a:tr>
              <a:tr h="689063">
                <a:tc vMerge="1">
                  <a:txBody>
                    <a:bodyPr/>
                    <a:lstStyle/>
                    <a:p>
                      <a:pPr marL="228600" algn="r" rtl="1">
                        <a:lnSpc>
                          <a:spcPct val="115000"/>
                        </a:lnSpc>
                        <a:spcAft>
                          <a:spcPts val="0"/>
                        </a:spcAft>
                      </a:pPr>
                      <a:endParaRPr lang="en-US" sz="1100" dirty="0">
                        <a:solidFill>
                          <a:schemeClr val="tx1"/>
                        </a:solidFill>
                        <a:latin typeface="Calibri"/>
                        <a:ea typeface="Calibri"/>
                        <a:cs typeface="Arial"/>
                      </a:endParaRPr>
                    </a:p>
                  </a:txBody>
                  <a:tcPr marL="68580" marR="68580" marT="0" marB="0"/>
                </a:tc>
                <a:tc>
                  <a:txBody>
                    <a:bodyPr/>
                    <a:lstStyle/>
                    <a:p>
                      <a:pPr marL="342900" lvl="0" indent="-342900" algn="r" rtl="1">
                        <a:spcAft>
                          <a:spcPts val="0"/>
                        </a:spcAft>
                        <a:buFont typeface="+mj-lt"/>
                        <a:buNone/>
                      </a:pPr>
                      <a:r>
                        <a:rPr lang="ar-JO" sz="1800" dirty="0">
                          <a:solidFill>
                            <a:schemeClr val="tx1"/>
                          </a:solidFill>
                          <a:latin typeface="Calibri"/>
                          <a:ea typeface="Calibri"/>
                          <a:cs typeface="+mj-cs"/>
                        </a:rPr>
                        <a:t> وجود تقييم دوري </a:t>
                      </a:r>
                      <a:r>
                        <a:rPr lang="ar-JO" sz="1800" dirty="0" err="1">
                          <a:solidFill>
                            <a:schemeClr val="tx1"/>
                          </a:solidFill>
                          <a:latin typeface="Calibri"/>
                          <a:ea typeface="Calibri"/>
                          <a:cs typeface="+mj-cs"/>
                        </a:rPr>
                        <a:t>لاوصاف</a:t>
                      </a:r>
                      <a:r>
                        <a:rPr lang="ar-JO" sz="1800" dirty="0">
                          <a:solidFill>
                            <a:schemeClr val="tx1"/>
                          </a:solidFill>
                          <a:latin typeface="Calibri"/>
                          <a:ea typeface="Calibri"/>
                          <a:cs typeface="+mj-cs"/>
                        </a:rPr>
                        <a:t> المساقات في جميع البرامج الأكاديمية.</a:t>
                      </a:r>
                      <a:endParaRPr lang="en-US" sz="1800" dirty="0">
                        <a:solidFill>
                          <a:schemeClr val="tx1"/>
                        </a:solidFill>
                        <a:latin typeface="Calibri"/>
                        <a:ea typeface="Calibri"/>
                        <a:cs typeface="+mj-cs"/>
                      </a:endParaRPr>
                    </a:p>
                  </a:txBody>
                  <a:tcPr marL="68580" marR="68580" marT="0" marB="0"/>
                </a:tc>
              </a:tr>
            </a:tbl>
          </a:graphicData>
        </a:graphic>
      </p:graphicFrame>
      <p:sp>
        <p:nvSpPr>
          <p:cNvPr id="5" name="TextBox 4"/>
          <p:cNvSpPr txBox="1"/>
          <p:nvPr/>
        </p:nvSpPr>
        <p:spPr>
          <a:xfrm>
            <a:off x="376516" y="121023"/>
            <a:ext cx="11134166" cy="2308324"/>
          </a:xfrm>
          <a:prstGeom prst="rect">
            <a:avLst/>
          </a:prstGeom>
          <a:noFill/>
        </p:spPr>
        <p:txBody>
          <a:bodyPr wrap="square" rtlCol="1">
            <a:spAutoFit/>
          </a:bodyPr>
          <a:lstStyle/>
          <a:p>
            <a:pPr algn="l" rtl="0"/>
            <a:r>
              <a:rPr lang="en-US" sz="2400" b="1" dirty="0" smtClean="0">
                <a:solidFill>
                  <a:srgbClr val="D1282E"/>
                </a:solidFill>
              </a:rPr>
              <a:t>7. Measuring the impact of the Entrepreneurial University</a:t>
            </a:r>
          </a:p>
          <a:p>
            <a:pPr algn="l" rtl="0"/>
            <a:endParaRPr lang="en-US" sz="2400" b="1" dirty="0" smtClean="0">
              <a:solidFill>
                <a:srgbClr val="000000"/>
              </a:solidFill>
            </a:endParaRPr>
          </a:p>
          <a:p>
            <a:pPr algn="l"/>
            <a:r>
              <a:rPr lang="en-US" sz="2400" dirty="0" smtClean="0">
                <a:solidFill>
                  <a:srgbClr val="000000"/>
                </a:solidFill>
              </a:rPr>
              <a:t>There are many different types of impact a university may seek ranging from the local to the global. and these areas are summarized and developed as indicator "10 indicator"</a:t>
            </a:r>
          </a:p>
          <a:p>
            <a:pPr algn="l"/>
            <a:endParaRPr lang="en-US" sz="2400" b="1" dirty="0">
              <a:solidFill>
                <a:srgbClr val="000000"/>
              </a:solidFill>
            </a:endParaRPr>
          </a:p>
        </p:txBody>
      </p:sp>
    </p:spTree>
    <p:extLst>
      <p:ext uri="{BB962C8B-B14F-4D97-AF65-F5344CB8AC3E}">
        <p14:creationId xmlns:p14="http://schemas.microsoft.com/office/powerpoint/2010/main" val="35594603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66431255"/>
              </p:ext>
            </p:extLst>
          </p:nvPr>
        </p:nvGraphicFramePr>
        <p:xfrm>
          <a:off x="330926" y="415110"/>
          <a:ext cx="11377748" cy="5730639"/>
        </p:xfrm>
        <a:graphic>
          <a:graphicData uri="http://schemas.openxmlformats.org/drawingml/2006/table">
            <a:tbl>
              <a:tblPr rtl="1" firstRow="1" bandRow="1">
                <a:tableStyleId>{5940675A-B579-460E-94D1-54222C63F5DA}</a:tableStyleId>
              </a:tblPr>
              <a:tblGrid>
                <a:gridCol w="5105575"/>
                <a:gridCol w="6272173"/>
              </a:tblGrid>
              <a:tr h="714215">
                <a:tc>
                  <a:txBody>
                    <a:bodyPr/>
                    <a:lstStyle/>
                    <a:p>
                      <a:pPr algn="ctr" rtl="1"/>
                      <a:r>
                        <a:rPr lang="ar-SA" sz="2000" b="0" dirty="0" smtClean="0">
                          <a:solidFill>
                            <a:srgbClr val="C00000"/>
                          </a:solidFill>
                          <a:cs typeface="+mj-cs"/>
                        </a:rPr>
                        <a:t>المجال الفرعي</a:t>
                      </a:r>
                      <a:endParaRPr lang="ar-JO" sz="2000" b="0" dirty="0">
                        <a:solidFill>
                          <a:srgbClr val="C00000"/>
                        </a:solidFill>
                        <a:cs typeface="+mj-cs"/>
                      </a:endParaRPr>
                    </a:p>
                  </a:txBody>
                  <a:tcPr/>
                </a:tc>
                <a:tc>
                  <a:txBody>
                    <a:bodyPr/>
                    <a:lstStyle/>
                    <a:p>
                      <a:pPr algn="ctr" rtl="1"/>
                      <a:r>
                        <a:rPr lang="ar-SA" sz="2000" b="0" dirty="0" smtClean="0">
                          <a:solidFill>
                            <a:srgbClr val="C00000"/>
                          </a:solidFill>
                          <a:cs typeface="+mj-cs"/>
                        </a:rPr>
                        <a:t>المؤشر</a:t>
                      </a:r>
                      <a:r>
                        <a:rPr lang="ar-JO" sz="2000" b="0" dirty="0" smtClean="0">
                          <a:solidFill>
                            <a:srgbClr val="C00000"/>
                          </a:solidFill>
                          <a:cs typeface="+mj-cs"/>
                        </a:rPr>
                        <a:t>ات</a:t>
                      </a:r>
                      <a:endParaRPr lang="ar-JO" sz="2000" b="0" dirty="0">
                        <a:solidFill>
                          <a:srgbClr val="C00000"/>
                        </a:solidFill>
                        <a:cs typeface="+mj-cs"/>
                      </a:endParaRPr>
                    </a:p>
                  </a:txBody>
                  <a:tcPr/>
                </a:tc>
              </a:tr>
              <a:tr h="695441">
                <a:tc rowSpan="2">
                  <a:txBody>
                    <a:bodyPr/>
                    <a:lstStyle/>
                    <a:p>
                      <a:pPr marL="457200" indent="-228600" algn="r" rtl="1">
                        <a:lnSpc>
                          <a:spcPct val="115000"/>
                        </a:lnSpc>
                        <a:spcAft>
                          <a:spcPts val="0"/>
                        </a:spcAft>
                        <a:buFont typeface="+mj-lt"/>
                        <a:buNone/>
                      </a:pPr>
                      <a:endParaRPr lang="en-US" sz="2000" b="0" dirty="0">
                        <a:solidFill>
                          <a:schemeClr val="tx1"/>
                        </a:solidFill>
                        <a:latin typeface="Calibri"/>
                        <a:ea typeface="Calibri"/>
                        <a:cs typeface="+mj-cs"/>
                      </a:endParaRPr>
                    </a:p>
                    <a:p>
                      <a:pPr marL="342900" lvl="0" indent="9525" algn="r" rtl="1">
                        <a:lnSpc>
                          <a:spcPct val="115000"/>
                        </a:lnSpc>
                        <a:spcAft>
                          <a:spcPts val="0"/>
                        </a:spcAft>
                        <a:buFont typeface="+mj-lt"/>
                        <a:buNone/>
                      </a:pPr>
                      <a:r>
                        <a:rPr lang="ar-SA" sz="2000" b="0" dirty="0" smtClean="0">
                          <a:solidFill>
                            <a:schemeClr val="tx1"/>
                          </a:solidFill>
                          <a:latin typeface="Calibri"/>
                          <a:ea typeface="Calibri"/>
                          <a:cs typeface="+mj-cs"/>
                        </a:rPr>
                        <a:t>3.</a:t>
                      </a:r>
                      <a:r>
                        <a:rPr lang="ar-JO" sz="2000" b="0" dirty="0" smtClean="0">
                          <a:solidFill>
                            <a:schemeClr val="tx1"/>
                          </a:solidFill>
                          <a:latin typeface="Calibri"/>
                          <a:ea typeface="Calibri"/>
                          <a:cs typeface="+mj-cs"/>
                        </a:rPr>
                        <a:t>تقوم </a:t>
                      </a:r>
                      <a:r>
                        <a:rPr lang="ar-JO" sz="2000" b="0" dirty="0">
                          <a:solidFill>
                            <a:schemeClr val="tx1"/>
                          </a:solidFill>
                          <a:latin typeface="Calibri"/>
                          <a:ea typeface="Calibri"/>
                          <a:cs typeface="+mj-cs"/>
                        </a:rPr>
                        <a:t>الجامعة بالتقييم الدوري/ المنتظم لأثر التعليم والتعلم الريادي.</a:t>
                      </a:r>
                      <a:endParaRPr lang="en-US" sz="2000" b="0" dirty="0">
                        <a:solidFill>
                          <a:schemeClr val="tx1"/>
                        </a:solidFill>
                        <a:latin typeface="Calibri"/>
                        <a:ea typeface="Calibri"/>
                        <a:cs typeface="+mj-cs"/>
                      </a:endParaRPr>
                    </a:p>
                  </a:txBody>
                  <a:tcPr marL="68580" marR="68580" marT="0" marB="0"/>
                </a:tc>
                <a:tc>
                  <a:txBody>
                    <a:bodyPr/>
                    <a:lstStyle/>
                    <a:p>
                      <a:pPr marL="228600" indent="-228600" algn="r" rtl="0">
                        <a:spcAft>
                          <a:spcPts val="0"/>
                        </a:spcAft>
                        <a:buFont typeface="+mj-lt"/>
                        <a:buNone/>
                      </a:pPr>
                      <a:endParaRPr lang="en-US" sz="1800" dirty="0">
                        <a:solidFill>
                          <a:schemeClr val="tx1"/>
                        </a:solidFill>
                        <a:latin typeface="Arial"/>
                        <a:ea typeface="Calibri"/>
                        <a:cs typeface="+mj-cs"/>
                      </a:endParaRPr>
                    </a:p>
                    <a:p>
                      <a:pPr marL="342900" lvl="0" indent="-342900" algn="r" rtl="1">
                        <a:spcAft>
                          <a:spcPts val="0"/>
                        </a:spcAft>
                        <a:buFont typeface="+mj-lt"/>
                        <a:buNone/>
                      </a:pPr>
                      <a:r>
                        <a:rPr lang="ar-JO" sz="1800" dirty="0">
                          <a:solidFill>
                            <a:schemeClr val="tx1"/>
                          </a:solidFill>
                          <a:latin typeface="Calibri"/>
                          <a:ea typeface="Calibri"/>
                          <a:cs typeface="+mj-cs"/>
                        </a:rPr>
                        <a:t>وجود نظام تقييم دوري ومؤشرات لقياس أثر التعليم والتعلم الريادي على الطلبة والمدرسين ومخرجات التعليم.</a:t>
                      </a:r>
                      <a:endParaRPr lang="en-US" sz="1800" dirty="0">
                        <a:solidFill>
                          <a:schemeClr val="tx1"/>
                        </a:solidFill>
                        <a:latin typeface="Calibri"/>
                        <a:ea typeface="Calibri"/>
                        <a:cs typeface="+mj-cs"/>
                      </a:endParaRPr>
                    </a:p>
                  </a:txBody>
                  <a:tcPr marL="68580" marR="68580" marT="0" marB="0"/>
                </a:tc>
              </a:tr>
              <a:tr h="905578">
                <a:tc vMerge="1">
                  <a:txBody>
                    <a:bodyPr/>
                    <a:lstStyle/>
                    <a:p>
                      <a:pPr marL="228600" algn="r" rtl="1">
                        <a:lnSpc>
                          <a:spcPct val="115000"/>
                        </a:lnSpc>
                        <a:spcAft>
                          <a:spcPts val="0"/>
                        </a:spcAft>
                      </a:pPr>
                      <a:endParaRPr lang="en-US" sz="1100" dirty="0">
                        <a:solidFill>
                          <a:schemeClr val="tx1"/>
                        </a:solidFill>
                        <a:latin typeface="Calibri"/>
                        <a:ea typeface="Calibri"/>
                        <a:cs typeface="Arial"/>
                      </a:endParaRPr>
                    </a:p>
                  </a:txBody>
                  <a:tcPr marL="68580" marR="68580" marT="0" marB="0"/>
                </a:tc>
                <a:tc>
                  <a:txBody>
                    <a:bodyPr/>
                    <a:lstStyle/>
                    <a:p>
                      <a:pPr marL="228600" indent="-228600" algn="r" rtl="0">
                        <a:spcAft>
                          <a:spcPts val="0"/>
                        </a:spcAft>
                        <a:buFont typeface="+mj-lt"/>
                        <a:buNone/>
                      </a:pPr>
                      <a:endParaRPr lang="en-US" sz="1800" dirty="0">
                        <a:solidFill>
                          <a:schemeClr val="tx1"/>
                        </a:solidFill>
                        <a:latin typeface="Arial"/>
                        <a:ea typeface="Calibri"/>
                        <a:cs typeface="+mj-cs"/>
                      </a:endParaRPr>
                    </a:p>
                    <a:p>
                      <a:pPr marL="342900" lvl="0" indent="-342900" algn="r" rtl="1">
                        <a:spcAft>
                          <a:spcPts val="0"/>
                        </a:spcAft>
                        <a:buFont typeface="+mj-lt"/>
                        <a:buNone/>
                      </a:pPr>
                      <a:r>
                        <a:rPr lang="ar-JO" sz="1800" dirty="0">
                          <a:solidFill>
                            <a:schemeClr val="tx1"/>
                          </a:solidFill>
                          <a:latin typeface="Calibri"/>
                          <a:ea typeface="Calibri"/>
                          <a:cs typeface="+mj-cs"/>
                        </a:rPr>
                        <a:t>وجود لجنة عليا لمتابعة مخرجات نتائج التقييم.</a:t>
                      </a:r>
                      <a:endParaRPr lang="en-US" sz="1800" dirty="0">
                        <a:solidFill>
                          <a:schemeClr val="tx1"/>
                        </a:solidFill>
                        <a:latin typeface="Calibri"/>
                        <a:ea typeface="Calibri"/>
                        <a:cs typeface="+mj-cs"/>
                      </a:endParaRPr>
                    </a:p>
                  </a:txBody>
                  <a:tcPr marL="68580" marR="68580" marT="0" marB="0"/>
                </a:tc>
              </a:tr>
              <a:tr h="1725612">
                <a:tc>
                  <a:txBody>
                    <a:bodyPr/>
                    <a:lstStyle/>
                    <a:p>
                      <a:pPr marL="228600" indent="-228600" algn="r" rtl="1">
                        <a:lnSpc>
                          <a:spcPct val="115000"/>
                        </a:lnSpc>
                        <a:spcAft>
                          <a:spcPts val="0"/>
                        </a:spcAft>
                        <a:buFont typeface="+mj-lt"/>
                        <a:buNone/>
                      </a:pPr>
                      <a:endParaRPr lang="en-US" sz="2000" b="0" dirty="0">
                        <a:latin typeface="Calibri"/>
                        <a:ea typeface="Calibri"/>
                        <a:cs typeface="+mj-cs"/>
                      </a:endParaRPr>
                    </a:p>
                    <a:p>
                      <a:pPr marL="342900" lvl="0" indent="9525" algn="r" rtl="1">
                        <a:lnSpc>
                          <a:spcPct val="115000"/>
                        </a:lnSpc>
                        <a:spcAft>
                          <a:spcPts val="0"/>
                        </a:spcAft>
                        <a:buFont typeface="+mj-lt"/>
                        <a:buNone/>
                      </a:pPr>
                      <a:r>
                        <a:rPr lang="ar-SA" sz="2000" b="0" dirty="0" smtClean="0">
                          <a:solidFill>
                            <a:schemeClr val="tx1"/>
                          </a:solidFill>
                          <a:latin typeface="Calibri"/>
                          <a:ea typeface="Calibri"/>
                          <a:cs typeface="+mj-cs"/>
                        </a:rPr>
                        <a:t>4.</a:t>
                      </a:r>
                      <a:r>
                        <a:rPr lang="ar-JO" sz="2000" b="0" dirty="0" smtClean="0">
                          <a:solidFill>
                            <a:schemeClr val="tx1"/>
                          </a:solidFill>
                          <a:latin typeface="Calibri"/>
                          <a:ea typeface="Calibri"/>
                          <a:cs typeface="+mj-cs"/>
                        </a:rPr>
                        <a:t>تقوم </a:t>
                      </a:r>
                      <a:r>
                        <a:rPr lang="ar-JO" sz="2000" b="0" dirty="0">
                          <a:solidFill>
                            <a:schemeClr val="tx1"/>
                          </a:solidFill>
                          <a:latin typeface="Calibri"/>
                          <a:ea typeface="Calibri"/>
                          <a:cs typeface="+mj-cs"/>
                        </a:rPr>
                        <a:t>الجامعة بالمراقبة والتقييم المنتظمين لأنشطة التبادل المعرفي للجامعات.</a:t>
                      </a:r>
                      <a:endParaRPr lang="en-US" sz="2000" b="0" dirty="0">
                        <a:solidFill>
                          <a:schemeClr val="tx1"/>
                        </a:solidFill>
                        <a:latin typeface="Calibri"/>
                        <a:ea typeface="Calibri"/>
                        <a:cs typeface="+mj-cs"/>
                      </a:endParaRPr>
                    </a:p>
                  </a:txBody>
                  <a:tcPr marL="68580" marR="68580" marT="0" marB="0"/>
                </a:tc>
                <a:tc>
                  <a:txBody>
                    <a:bodyPr/>
                    <a:lstStyle/>
                    <a:p>
                      <a:pPr>
                        <a:lnSpc>
                          <a:spcPct val="115000"/>
                        </a:lnSpc>
                        <a:spcAft>
                          <a:spcPts val="0"/>
                        </a:spcAft>
                      </a:pPr>
                      <a:endParaRPr lang="en-US" sz="1800" dirty="0">
                        <a:solidFill>
                          <a:srgbClr val="FFFFFF"/>
                        </a:solidFill>
                        <a:latin typeface="Arial"/>
                        <a:ea typeface="Calibri"/>
                        <a:cs typeface="+mj-cs"/>
                      </a:endParaRPr>
                    </a:p>
                    <a:p>
                      <a:pPr marL="342900" lvl="0" indent="-342900" algn="r" rtl="1">
                        <a:lnSpc>
                          <a:spcPct val="115000"/>
                        </a:lnSpc>
                        <a:spcAft>
                          <a:spcPts val="0"/>
                        </a:spcAft>
                        <a:buFont typeface="+mj-lt"/>
                        <a:buNone/>
                      </a:pPr>
                      <a:r>
                        <a:rPr lang="ar-JO" sz="1800" dirty="0">
                          <a:solidFill>
                            <a:schemeClr val="tx1"/>
                          </a:solidFill>
                          <a:latin typeface="Calibri"/>
                          <a:ea typeface="Calibri"/>
                          <a:cs typeface="+mj-cs"/>
                        </a:rPr>
                        <a:t>وجود نظام لإدارة ومتابعة وتقييم التبادل المعرفي بين </a:t>
                      </a:r>
                      <a:r>
                        <a:rPr lang="ar-JO" sz="1800" dirty="0" smtClean="0">
                          <a:solidFill>
                            <a:schemeClr val="tx1"/>
                          </a:solidFill>
                          <a:latin typeface="Calibri"/>
                          <a:ea typeface="Calibri"/>
                          <a:cs typeface="+mj-cs"/>
                        </a:rPr>
                        <a:t>الجامعة</a:t>
                      </a:r>
                      <a:r>
                        <a:rPr lang="ar-JO" sz="1800" baseline="0" dirty="0" smtClean="0">
                          <a:solidFill>
                            <a:schemeClr val="tx1"/>
                          </a:solidFill>
                          <a:latin typeface="Calibri"/>
                          <a:ea typeface="Calibri"/>
                          <a:cs typeface="+mj-cs"/>
                        </a:rPr>
                        <a:t> </a:t>
                      </a:r>
                      <a:r>
                        <a:rPr lang="ar-JO" sz="1800" dirty="0" smtClean="0">
                          <a:solidFill>
                            <a:schemeClr val="tx1"/>
                          </a:solidFill>
                          <a:latin typeface="Calibri"/>
                          <a:ea typeface="Calibri"/>
                          <a:cs typeface="+mj-cs"/>
                        </a:rPr>
                        <a:t>والجامعات </a:t>
                      </a:r>
                      <a:r>
                        <a:rPr lang="ar-JO" sz="1800" dirty="0">
                          <a:solidFill>
                            <a:schemeClr val="tx1"/>
                          </a:solidFill>
                          <a:latin typeface="Calibri"/>
                          <a:ea typeface="Calibri"/>
                          <a:cs typeface="+mj-cs"/>
                        </a:rPr>
                        <a:t>والمؤسسات الأخرى يتضمن مؤشرات واضحة.</a:t>
                      </a:r>
                      <a:endParaRPr lang="en-US" sz="1800" dirty="0">
                        <a:solidFill>
                          <a:schemeClr val="tx1"/>
                        </a:solidFill>
                        <a:latin typeface="Calibri"/>
                        <a:ea typeface="Calibri"/>
                        <a:cs typeface="+mj-cs"/>
                      </a:endParaRPr>
                    </a:p>
                    <a:p>
                      <a:pPr marL="457200" indent="-228600" algn="r" rtl="0">
                        <a:lnSpc>
                          <a:spcPct val="115000"/>
                        </a:lnSpc>
                        <a:spcAft>
                          <a:spcPts val="0"/>
                        </a:spcAft>
                        <a:buFont typeface="+mj-lt"/>
                        <a:buNone/>
                      </a:pPr>
                      <a:endParaRPr lang="en-US" sz="1800" dirty="0">
                        <a:solidFill>
                          <a:schemeClr val="tx1"/>
                        </a:solidFill>
                        <a:latin typeface="Arial"/>
                        <a:ea typeface="Calibri"/>
                        <a:cs typeface="+mj-cs"/>
                      </a:endParaRPr>
                    </a:p>
                  </a:txBody>
                  <a:tcPr marL="68580" marR="68580" marT="0" marB="0"/>
                </a:tc>
              </a:tr>
              <a:tr h="946468">
                <a:tc rowSpan="2">
                  <a:txBody>
                    <a:bodyPr/>
                    <a:lstStyle/>
                    <a:p>
                      <a:pPr marL="457200" indent="-228600" algn="r" rtl="1">
                        <a:lnSpc>
                          <a:spcPct val="115000"/>
                        </a:lnSpc>
                        <a:spcAft>
                          <a:spcPts val="0"/>
                        </a:spcAft>
                        <a:buFont typeface="+mj-lt"/>
                        <a:buNone/>
                      </a:pPr>
                      <a:endParaRPr lang="en-US" sz="2000" b="0" dirty="0">
                        <a:solidFill>
                          <a:schemeClr val="tx1"/>
                        </a:solidFill>
                        <a:latin typeface="Calibri"/>
                        <a:ea typeface="Calibri"/>
                        <a:cs typeface="+mj-cs"/>
                      </a:endParaRPr>
                    </a:p>
                    <a:p>
                      <a:pPr marL="342900" lvl="0" indent="9525" algn="r" rtl="1">
                        <a:lnSpc>
                          <a:spcPct val="115000"/>
                        </a:lnSpc>
                        <a:spcAft>
                          <a:spcPts val="0"/>
                        </a:spcAft>
                        <a:buFont typeface="+mj-lt"/>
                        <a:buNone/>
                      </a:pPr>
                      <a:r>
                        <a:rPr lang="ar-SA" sz="2000" b="0" dirty="0" smtClean="0">
                          <a:solidFill>
                            <a:schemeClr val="tx1"/>
                          </a:solidFill>
                          <a:latin typeface="Calibri"/>
                          <a:ea typeface="Calibri"/>
                          <a:cs typeface="+mj-cs"/>
                        </a:rPr>
                        <a:t>5.تقوم </a:t>
                      </a:r>
                      <a:r>
                        <a:rPr lang="ar-SA" sz="2000" b="0" dirty="0">
                          <a:solidFill>
                            <a:schemeClr val="tx1"/>
                          </a:solidFill>
                          <a:latin typeface="Calibri"/>
                          <a:ea typeface="Calibri"/>
                          <a:cs typeface="+mj-cs"/>
                        </a:rPr>
                        <a:t>الجامعة بتقييم أثر الدعم المقدم للمشاريع الناشئة بشكل دوري</a:t>
                      </a:r>
                      <a:r>
                        <a:rPr lang="ar-JO" sz="2000" b="0" dirty="0">
                          <a:solidFill>
                            <a:schemeClr val="tx1"/>
                          </a:solidFill>
                          <a:latin typeface="Calibri"/>
                          <a:ea typeface="Calibri"/>
                          <a:cs typeface="+mj-cs"/>
                        </a:rPr>
                        <a:t>.</a:t>
                      </a:r>
                      <a:endParaRPr lang="en-US" sz="2000" b="0" dirty="0">
                        <a:solidFill>
                          <a:schemeClr val="tx1"/>
                        </a:solidFill>
                        <a:latin typeface="Calibri"/>
                        <a:ea typeface="Calibri"/>
                        <a:cs typeface="+mj-cs"/>
                      </a:endParaRPr>
                    </a:p>
                    <a:p>
                      <a:pPr marL="342900" lvl="0" indent="-342900" algn="r" rtl="1">
                        <a:lnSpc>
                          <a:spcPct val="115000"/>
                        </a:lnSpc>
                        <a:spcAft>
                          <a:spcPts val="0"/>
                        </a:spcAft>
                        <a:buFont typeface="+mj-lt"/>
                        <a:buNone/>
                      </a:pPr>
                      <a:endParaRPr lang="en-US" sz="2000" b="0" dirty="0">
                        <a:solidFill>
                          <a:schemeClr val="tx1"/>
                        </a:solidFill>
                        <a:latin typeface="Calibri"/>
                        <a:ea typeface="Calibri"/>
                        <a:cs typeface="+mj-cs"/>
                      </a:endParaRPr>
                    </a:p>
                  </a:txBody>
                  <a:tcPr marL="68580" marR="68580" marT="0" marB="0"/>
                </a:tc>
                <a:tc>
                  <a:txBody>
                    <a:bodyPr/>
                    <a:lstStyle/>
                    <a:p>
                      <a:pPr algn="r" rtl="1">
                        <a:lnSpc>
                          <a:spcPct val="115000"/>
                        </a:lnSpc>
                        <a:spcAft>
                          <a:spcPts val="0"/>
                        </a:spcAft>
                      </a:pPr>
                      <a:endParaRPr lang="ar-SA" sz="1800" dirty="0">
                        <a:solidFill>
                          <a:schemeClr val="tx1"/>
                        </a:solidFill>
                        <a:latin typeface="Calibri"/>
                        <a:ea typeface="Calibri"/>
                        <a:cs typeface="+mj-cs"/>
                      </a:endParaRPr>
                    </a:p>
                    <a:p>
                      <a:pPr marL="342900" lvl="0" indent="-342900" algn="r" rtl="1">
                        <a:spcAft>
                          <a:spcPts val="0"/>
                        </a:spcAft>
                        <a:buFont typeface="+mj-lt"/>
                        <a:buNone/>
                      </a:pPr>
                      <a:r>
                        <a:rPr lang="ar-JO" sz="1800" dirty="0">
                          <a:solidFill>
                            <a:schemeClr val="tx1"/>
                          </a:solidFill>
                          <a:latin typeface="Calibri"/>
                          <a:ea typeface="Calibri"/>
                          <a:cs typeface="+mj-cs"/>
                        </a:rPr>
                        <a:t> وجود نظام مراقبة </a:t>
                      </a:r>
                      <a:r>
                        <a:rPr lang="ar-JO" sz="1800" dirty="0" smtClean="0">
                          <a:solidFill>
                            <a:schemeClr val="tx1"/>
                          </a:solidFill>
                          <a:latin typeface="Calibri"/>
                          <a:ea typeface="Calibri"/>
                          <a:cs typeface="+mj-cs"/>
                        </a:rPr>
                        <a:t>د</a:t>
                      </a:r>
                      <a:r>
                        <a:rPr lang="ar-SA" sz="1800" dirty="0" smtClean="0">
                          <a:solidFill>
                            <a:schemeClr val="tx1"/>
                          </a:solidFill>
                          <a:latin typeface="Calibri"/>
                          <a:ea typeface="Calibri"/>
                          <a:cs typeface="+mj-cs"/>
                        </a:rPr>
                        <a:t>ور</a:t>
                      </a:r>
                      <a:r>
                        <a:rPr lang="ar-JO" sz="1800" dirty="0" smtClean="0">
                          <a:solidFill>
                            <a:schemeClr val="tx1"/>
                          </a:solidFill>
                          <a:latin typeface="Calibri"/>
                          <a:ea typeface="Calibri"/>
                          <a:cs typeface="+mj-cs"/>
                        </a:rPr>
                        <a:t>ي </a:t>
                      </a:r>
                      <a:r>
                        <a:rPr lang="ar-JO" sz="1800" dirty="0">
                          <a:solidFill>
                            <a:schemeClr val="tx1"/>
                          </a:solidFill>
                          <a:latin typeface="Calibri"/>
                          <a:ea typeface="Calibri"/>
                          <a:cs typeface="+mj-cs"/>
                        </a:rPr>
                        <a:t>للمشاريع الناشئة التي تدعمها الجامعة.</a:t>
                      </a:r>
                      <a:endParaRPr lang="en-US" sz="1800" dirty="0">
                        <a:solidFill>
                          <a:schemeClr val="tx1"/>
                        </a:solidFill>
                        <a:latin typeface="Calibri"/>
                        <a:ea typeface="Calibri"/>
                        <a:cs typeface="+mj-cs"/>
                      </a:endParaRPr>
                    </a:p>
                  </a:txBody>
                  <a:tcPr marL="68580" marR="68580" marT="0" marB="0"/>
                </a:tc>
              </a:tr>
              <a:tr h="615806">
                <a:tc vMerge="1">
                  <a:txBody>
                    <a:bodyPr/>
                    <a:lstStyle/>
                    <a:p>
                      <a:endParaRPr lang="en-US"/>
                    </a:p>
                  </a:txBody>
                  <a:tcPr/>
                </a:tc>
                <a:tc>
                  <a:txBody>
                    <a:bodyPr/>
                    <a:lstStyle/>
                    <a:p>
                      <a:pPr marL="342900" lvl="0" indent="-342900" algn="r" rtl="1">
                        <a:spcAft>
                          <a:spcPts val="0"/>
                        </a:spcAft>
                        <a:buFont typeface="+mj-lt"/>
                        <a:buNone/>
                      </a:pPr>
                      <a:r>
                        <a:rPr lang="ar-JO" sz="1800" dirty="0">
                          <a:solidFill>
                            <a:schemeClr val="tx1"/>
                          </a:solidFill>
                          <a:latin typeface="Calibri"/>
                          <a:ea typeface="Calibri"/>
                          <a:cs typeface="+mj-cs"/>
                        </a:rPr>
                        <a:t>وجود نظام لتأسيس مشاريع ناشئة في الجامعة.</a:t>
                      </a:r>
                      <a:endParaRPr lang="en-US" sz="1800" dirty="0">
                        <a:solidFill>
                          <a:schemeClr val="tx1"/>
                        </a:solidFill>
                        <a:latin typeface="Calibri"/>
                        <a:ea typeface="Calibri"/>
                        <a:cs typeface="+mj-cs"/>
                      </a:endParaRPr>
                    </a:p>
                  </a:txBody>
                  <a:tcPr marL="68580" marR="68580" marT="0" marB="0"/>
                </a:tc>
              </a:tr>
            </a:tbl>
          </a:graphicData>
        </a:graphic>
      </p:graphicFrame>
    </p:spTree>
    <p:extLst>
      <p:ext uri="{BB962C8B-B14F-4D97-AF65-F5344CB8AC3E}">
        <p14:creationId xmlns:p14="http://schemas.microsoft.com/office/powerpoint/2010/main" val="14200039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09600" y="360902"/>
            <a:ext cx="7811754" cy="584775"/>
          </a:xfrm>
          <a:prstGeom prst="rect">
            <a:avLst/>
          </a:prstGeom>
          <a:noFill/>
        </p:spPr>
        <p:txBody>
          <a:bodyPr wrap="none" rtlCol="1">
            <a:spAutoFit/>
          </a:bodyPr>
          <a:lstStyle/>
          <a:p>
            <a:r>
              <a:rPr lang="en-US" sz="3200" b="1" dirty="0">
                <a:solidFill>
                  <a:srgbClr val="C00000"/>
                </a:solidFill>
              </a:rPr>
              <a:t>Ranking / Scoring for the main clusters</a:t>
            </a:r>
            <a:endParaRPr lang="ar-SA" sz="3200" dirty="0">
              <a:solidFill>
                <a:srgbClr val="C00000"/>
              </a:solidFill>
            </a:endParaRPr>
          </a:p>
        </p:txBody>
      </p:sp>
      <p:sp>
        <p:nvSpPr>
          <p:cNvPr id="5" name="عنصر نائب للمحتوى 2"/>
          <p:cNvSpPr>
            <a:spLocks noGrp="1"/>
          </p:cNvSpPr>
          <p:nvPr>
            <p:ph idx="1"/>
          </p:nvPr>
        </p:nvSpPr>
        <p:spPr>
          <a:xfrm>
            <a:off x="609600" y="1415845"/>
            <a:ext cx="10160000" cy="4710319"/>
          </a:xfrm>
          <a:ln w="28575">
            <a:solidFill>
              <a:srgbClr val="C00000"/>
            </a:solidFill>
            <a:prstDash val="lgDashDotDot"/>
          </a:ln>
        </p:spPr>
        <p:txBody>
          <a:bodyPr>
            <a:normAutofit/>
          </a:bodyPr>
          <a:lstStyle/>
          <a:p>
            <a:pPr algn="l"/>
            <a:endParaRPr lang="en-US" sz="2800" b="0" dirty="0" smtClean="0"/>
          </a:p>
          <a:p>
            <a:pPr algn="l"/>
            <a:r>
              <a:rPr lang="en-US" sz="2800" b="0" dirty="0" smtClean="0"/>
              <a:t>scoring </a:t>
            </a:r>
            <a:r>
              <a:rPr lang="en-US" sz="2800" b="0" dirty="0"/>
              <a:t>system was adopted to assess and evaluate the level of entrepreneurship in university, in order to provide an overview of the entrepreneurial </a:t>
            </a:r>
            <a:r>
              <a:rPr lang="en-US" sz="2800" b="0" dirty="0" smtClean="0"/>
              <a:t>performance.</a:t>
            </a:r>
            <a:endParaRPr lang="ar-SA" sz="2800" b="0" dirty="0" smtClean="0"/>
          </a:p>
          <a:p>
            <a:pPr algn="l"/>
            <a:endParaRPr lang="en-US" sz="2800" b="0" dirty="0" smtClean="0"/>
          </a:p>
          <a:p>
            <a:pPr algn="l"/>
            <a:r>
              <a:rPr lang="en-US" sz="2800" b="0" dirty="0"/>
              <a:t>In the adopted scoring system, a flat weight for all indicators was assumed. Which is a type of weighting that gives the same weight, or importance, for all items/felids in a portfolio or index available.</a:t>
            </a:r>
            <a:endParaRPr lang="ar-SA" sz="2800" b="0" dirty="0"/>
          </a:p>
        </p:txBody>
      </p:sp>
    </p:spTree>
    <p:extLst>
      <p:ext uri="{BB962C8B-B14F-4D97-AF65-F5344CB8AC3E}">
        <p14:creationId xmlns:p14="http://schemas.microsoft.com/office/powerpoint/2010/main" val="14766970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صورة 25"/>
          <p:cNvPicPr>
            <a:picLocks noChangeAspect="1"/>
          </p:cNvPicPr>
          <p:nvPr/>
        </p:nvPicPr>
        <p:blipFill rotWithShape="1">
          <a:blip r:embed="rId2"/>
          <a:srcRect l="30278" t="21073" r="27504" b="18437"/>
          <a:stretch/>
        </p:blipFill>
        <p:spPr>
          <a:xfrm>
            <a:off x="1342104" y="14749"/>
            <a:ext cx="8996516" cy="6857999"/>
          </a:xfrm>
          <a:prstGeom prst="rect">
            <a:avLst/>
          </a:prstGeom>
        </p:spPr>
      </p:pic>
    </p:spTree>
    <p:extLst>
      <p:ext uri="{BB962C8B-B14F-4D97-AF65-F5344CB8AC3E}">
        <p14:creationId xmlns:p14="http://schemas.microsoft.com/office/powerpoint/2010/main" val="23822211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600" y="1887792"/>
            <a:ext cx="10160000" cy="3436375"/>
          </a:xfrm>
          <a:ln w="28575">
            <a:solidFill>
              <a:srgbClr val="C00000"/>
            </a:solidFill>
            <a:prstDash val="lgDashDotDot"/>
          </a:ln>
        </p:spPr>
        <p:txBody>
          <a:bodyPr>
            <a:normAutofit/>
          </a:bodyPr>
          <a:lstStyle/>
          <a:p>
            <a:pPr algn="l"/>
            <a:endParaRPr lang="en-US" sz="3200" b="0" dirty="0" smtClean="0"/>
          </a:p>
          <a:p>
            <a:pPr algn="l"/>
            <a:r>
              <a:rPr lang="en-US" sz="3200" b="0" dirty="0" smtClean="0"/>
              <a:t>Some forms were designed and suggested to </a:t>
            </a:r>
            <a:r>
              <a:rPr lang="en-US" sz="3200" b="0" dirty="0"/>
              <a:t>be used as a tool for collecting data from its different sources; these forms should be filled from parties who have the knowledge about the information to be collected. </a:t>
            </a:r>
            <a:endParaRPr lang="ar-SA" sz="3200" b="0" dirty="0" smtClean="0"/>
          </a:p>
          <a:p>
            <a:pPr algn="l"/>
            <a:endParaRPr lang="ar-SA" sz="3200" b="0" dirty="0"/>
          </a:p>
        </p:txBody>
      </p:sp>
      <p:sp>
        <p:nvSpPr>
          <p:cNvPr id="5" name="مستطيل 4"/>
          <p:cNvSpPr/>
          <p:nvPr/>
        </p:nvSpPr>
        <p:spPr>
          <a:xfrm>
            <a:off x="609600" y="648617"/>
            <a:ext cx="3365025" cy="646331"/>
          </a:xfrm>
          <a:prstGeom prst="rect">
            <a:avLst/>
          </a:prstGeom>
        </p:spPr>
        <p:txBody>
          <a:bodyPr wrap="none">
            <a:spAutoFit/>
          </a:bodyPr>
          <a:lstStyle/>
          <a:p>
            <a:r>
              <a:rPr lang="en-US" sz="36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Data Collection </a:t>
            </a:r>
            <a:endParaRPr lang="ar-SA" sz="3600" dirty="0">
              <a:solidFill>
                <a:srgbClr val="C00000"/>
              </a:solidFill>
            </a:endParaRPr>
          </a:p>
        </p:txBody>
      </p:sp>
    </p:spTree>
    <p:extLst>
      <p:ext uri="{BB962C8B-B14F-4D97-AF65-F5344CB8AC3E}">
        <p14:creationId xmlns:p14="http://schemas.microsoft.com/office/powerpoint/2010/main" val="7738880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565" y="1470064"/>
            <a:ext cx="10515600" cy="4211390"/>
          </a:xfrm>
          <a:ln w="28575">
            <a:solidFill>
              <a:srgbClr val="971D20"/>
            </a:solidFill>
            <a:prstDash val="lgDashDotDot"/>
          </a:ln>
        </p:spPr>
        <p:txBody>
          <a:bodyPr>
            <a:normAutofit/>
          </a:bodyPr>
          <a:lstStyle/>
          <a:p>
            <a:pPr algn="l" rtl="0"/>
            <a:endParaRPr lang="en-US" sz="3600" b="0" dirty="0" smtClean="0"/>
          </a:p>
          <a:p>
            <a:pPr algn="l" rtl="0"/>
            <a:r>
              <a:rPr lang="en-US" sz="3600" b="0" dirty="0" smtClean="0"/>
              <a:t>In </a:t>
            </a:r>
            <a:r>
              <a:rPr lang="en-US" sz="3600" b="0" dirty="0"/>
              <a:t>this report, a group of entrepreneurship indices have been developed to assess and evaluate the level of entrepreneurship in Palestinian universities and to clarify the most important aspects that raise its level in Palestinian universities.</a:t>
            </a:r>
            <a:endParaRPr lang="ar-SA" sz="3600" b="0" dirty="0"/>
          </a:p>
        </p:txBody>
      </p:sp>
      <p:sp>
        <p:nvSpPr>
          <p:cNvPr id="4" name="Rectangle 3"/>
          <p:cNvSpPr/>
          <p:nvPr/>
        </p:nvSpPr>
        <p:spPr>
          <a:xfrm>
            <a:off x="476565" y="422379"/>
            <a:ext cx="3164649" cy="769441"/>
          </a:xfrm>
          <a:prstGeom prst="rect">
            <a:avLst/>
          </a:prstGeom>
        </p:spPr>
        <p:txBody>
          <a:bodyPr wrap="none">
            <a:spAutoFit/>
          </a:bodyPr>
          <a:lstStyle/>
          <a:p>
            <a:r>
              <a:rPr lang="en-US" sz="4400" b="1" dirty="0">
                <a:solidFill>
                  <a:srgbClr val="971D20"/>
                </a:solidFill>
              </a:rPr>
              <a:t>conclusion</a:t>
            </a:r>
            <a:endParaRPr lang="ar-SA" sz="2400" b="1" dirty="0">
              <a:solidFill>
                <a:srgbClr val="971D20"/>
              </a:solidFill>
            </a:endParaRPr>
          </a:p>
        </p:txBody>
      </p:sp>
    </p:spTree>
    <p:extLst>
      <p:ext uri="{BB962C8B-B14F-4D97-AF65-F5344CB8AC3E}">
        <p14:creationId xmlns:p14="http://schemas.microsoft.com/office/powerpoint/2010/main" val="7272553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600" y="1150375"/>
            <a:ext cx="10160000" cy="5559708"/>
          </a:xfrm>
        </p:spPr>
        <p:txBody>
          <a:bodyPr>
            <a:normAutofit fontScale="85000" lnSpcReduction="20000"/>
          </a:bodyPr>
          <a:lstStyle/>
          <a:p>
            <a:pPr marL="800100" lvl="1" indent="-342900" algn="just" rtl="0">
              <a:lnSpc>
                <a:spcPct val="115000"/>
              </a:lnSpc>
              <a:buFont typeface="+mj-lt"/>
              <a:buAutoNum type="arabicPeriod"/>
              <a:tabLst>
                <a:tab pos="4352290" algn="l"/>
              </a:tabLst>
            </a:pPr>
            <a:r>
              <a:rPr lang="en-US" sz="2800" dirty="0">
                <a:solidFill>
                  <a:srgbClr val="000000"/>
                </a:solidFill>
                <a:ea typeface="Calibri" panose="020F0502020204030204" pitchFamily="34" charset="0"/>
                <a:cs typeface="Arial" panose="020B0604020202020204" pitchFamily="34" charset="0"/>
              </a:rPr>
              <a:t>The suggested indicators have to be reviewed by a higher committee at each university before adaptation</a:t>
            </a:r>
            <a:r>
              <a:rPr lang="en-US" sz="2800" dirty="0" smtClean="0">
                <a:solidFill>
                  <a:srgbClr val="000000"/>
                </a:solidFill>
                <a:ea typeface="Calibri" panose="020F0502020204030204" pitchFamily="34" charset="0"/>
                <a:cs typeface="Arial" panose="020B0604020202020204" pitchFamily="34" charset="0"/>
              </a:rPr>
              <a:t>.</a:t>
            </a:r>
          </a:p>
          <a:p>
            <a:pPr marL="800100" lvl="1" indent="-342900" algn="just" rtl="0">
              <a:lnSpc>
                <a:spcPct val="115000"/>
              </a:lnSpc>
              <a:buFont typeface="+mj-lt"/>
              <a:buAutoNum type="arabicPeriod"/>
              <a:tabLst>
                <a:tab pos="4352290" algn="l"/>
              </a:tabLst>
            </a:pPr>
            <a:endParaRPr lang="en-US" sz="2400" dirty="0">
              <a:ea typeface="Calibri" panose="020F0502020204030204" pitchFamily="34" charset="0"/>
              <a:cs typeface="Arial" panose="020B0604020202020204" pitchFamily="34" charset="0"/>
            </a:endParaRPr>
          </a:p>
          <a:p>
            <a:pPr marL="800100" lvl="1" indent="-342900" algn="just" rtl="0">
              <a:lnSpc>
                <a:spcPct val="115000"/>
              </a:lnSpc>
              <a:buFont typeface="+mj-lt"/>
              <a:buAutoNum type="arabicPeriod"/>
              <a:tabLst>
                <a:tab pos="4352290" algn="l"/>
              </a:tabLst>
            </a:pPr>
            <a:r>
              <a:rPr lang="en-US" sz="2800" dirty="0">
                <a:solidFill>
                  <a:srgbClr val="000000"/>
                </a:solidFill>
                <a:ea typeface="Calibri" panose="020F0502020204030204" pitchFamily="34" charset="0"/>
                <a:cs typeface="Arial" panose="020B0604020202020204" pitchFamily="34" charset="0"/>
              </a:rPr>
              <a:t>An initial assessment should be carried out to identify strength and weakness points and a development plan should be adopted</a:t>
            </a:r>
            <a:r>
              <a:rPr lang="en-US" sz="2800" dirty="0" smtClean="0">
                <a:solidFill>
                  <a:srgbClr val="000000"/>
                </a:solidFill>
                <a:ea typeface="Calibri" panose="020F0502020204030204" pitchFamily="34" charset="0"/>
                <a:cs typeface="Arial" panose="020B0604020202020204" pitchFamily="34" charset="0"/>
              </a:rPr>
              <a:t>.</a:t>
            </a:r>
          </a:p>
          <a:p>
            <a:pPr marL="800100" lvl="1" indent="-342900" algn="just" rtl="0">
              <a:lnSpc>
                <a:spcPct val="115000"/>
              </a:lnSpc>
              <a:buFont typeface="+mj-lt"/>
              <a:buAutoNum type="arabicPeriod"/>
              <a:tabLst>
                <a:tab pos="4352290" algn="l"/>
              </a:tabLst>
            </a:pPr>
            <a:endParaRPr lang="en-US" sz="2400" dirty="0">
              <a:ea typeface="Calibri" panose="020F0502020204030204" pitchFamily="34" charset="0"/>
              <a:cs typeface="Arial" panose="020B0604020202020204" pitchFamily="34" charset="0"/>
            </a:endParaRPr>
          </a:p>
          <a:p>
            <a:pPr marL="800100" lvl="1" indent="-342900" algn="just" rtl="0">
              <a:lnSpc>
                <a:spcPct val="115000"/>
              </a:lnSpc>
              <a:spcAft>
                <a:spcPts val="1000"/>
              </a:spcAft>
              <a:buFont typeface="+mj-lt"/>
              <a:buAutoNum type="arabicPeriod"/>
              <a:tabLst>
                <a:tab pos="4352290" algn="l"/>
              </a:tabLst>
            </a:pPr>
            <a:r>
              <a:rPr lang="en-US" sz="2800" dirty="0">
                <a:solidFill>
                  <a:srgbClr val="000000"/>
                </a:solidFill>
                <a:ea typeface="Calibri" panose="020F0502020204030204" pitchFamily="34" charset="0"/>
                <a:cs typeface="Arial" panose="020B0604020202020204" pitchFamily="34" charset="0"/>
              </a:rPr>
              <a:t>The suggested ranking system should reviewed as a flat rate was suggested for all indicators. </a:t>
            </a:r>
            <a:endParaRPr lang="en-US" sz="2800" dirty="0" smtClean="0">
              <a:solidFill>
                <a:srgbClr val="000000"/>
              </a:solidFill>
              <a:ea typeface="Calibri" panose="020F0502020204030204" pitchFamily="34" charset="0"/>
              <a:cs typeface="Arial" panose="020B0604020202020204" pitchFamily="34" charset="0"/>
            </a:endParaRPr>
          </a:p>
          <a:p>
            <a:pPr marL="800100" lvl="1" indent="-342900" algn="just" rtl="0">
              <a:lnSpc>
                <a:spcPct val="115000"/>
              </a:lnSpc>
              <a:spcAft>
                <a:spcPts val="1000"/>
              </a:spcAft>
              <a:buFont typeface="+mj-lt"/>
              <a:buAutoNum type="arabicPeriod"/>
              <a:tabLst>
                <a:tab pos="4352290" algn="l"/>
              </a:tabLst>
            </a:pPr>
            <a:r>
              <a:rPr lang="en-US" sz="2800" dirty="0" smtClean="0">
                <a:solidFill>
                  <a:srgbClr val="000000"/>
                </a:solidFill>
                <a:ea typeface="Calibri" panose="020F0502020204030204" pitchFamily="34" charset="0"/>
                <a:cs typeface="Arial" panose="020B0604020202020204" pitchFamily="34" charset="0"/>
              </a:rPr>
              <a:t>Forms for data collection have to be revised</a:t>
            </a:r>
          </a:p>
          <a:p>
            <a:pPr marL="800100" lvl="1" indent="-342900" algn="just" rtl="0">
              <a:lnSpc>
                <a:spcPct val="115000"/>
              </a:lnSpc>
              <a:spcAft>
                <a:spcPts val="1000"/>
              </a:spcAft>
              <a:buFont typeface="+mj-lt"/>
              <a:buAutoNum type="arabicPeriod"/>
              <a:tabLst>
                <a:tab pos="4352290" algn="l"/>
              </a:tabLst>
            </a:pPr>
            <a:r>
              <a:rPr lang="en-US" sz="2800" dirty="0">
                <a:ea typeface="Calibri" panose="020F0502020204030204" pitchFamily="34" charset="0"/>
              </a:rPr>
              <a:t>Encourage </a:t>
            </a:r>
            <a:r>
              <a:rPr lang="en-US" sz="2800" dirty="0">
                <a:ea typeface="Arial" panose="020B0604020202020204" pitchFamily="34" charset="0"/>
              </a:rPr>
              <a:t>Entrepreneurship</a:t>
            </a:r>
            <a:r>
              <a:rPr lang="en-US" sz="3800" dirty="0">
                <a:ea typeface="Calibri" panose="020F0502020204030204" pitchFamily="34" charset="0"/>
              </a:rPr>
              <a:t> </a:t>
            </a:r>
            <a:r>
              <a:rPr lang="en-US" sz="2800" dirty="0">
                <a:ea typeface="Calibri" panose="020F0502020204030204" pitchFamily="34" charset="0"/>
              </a:rPr>
              <a:t>and innovation in the university </a:t>
            </a:r>
            <a:r>
              <a:rPr lang="en-US" sz="2800" dirty="0" smtClean="0">
                <a:ea typeface="Calibri" panose="020F0502020204030204" pitchFamily="34" charset="0"/>
              </a:rPr>
              <a:t>through the </a:t>
            </a:r>
            <a:r>
              <a:rPr lang="en-US" sz="2800" dirty="0" smtClean="0"/>
              <a:t>training </a:t>
            </a:r>
            <a:r>
              <a:rPr lang="en-US" sz="2800" dirty="0"/>
              <a:t>courses and workshops that support the entrepreneurship </a:t>
            </a:r>
            <a:r>
              <a:rPr lang="en-US" sz="2800" dirty="0" smtClean="0"/>
              <a:t>process, </a:t>
            </a:r>
            <a:r>
              <a:rPr lang="en-US" sz="2800" dirty="0"/>
              <a:t>in order to develop student's skills and knowledge about innovation and entrepreneurship.</a:t>
            </a:r>
            <a:endParaRPr lang="en-US" sz="2800" dirty="0">
              <a:ea typeface="Calibri" panose="020F0502020204030204" pitchFamily="34" charset="0"/>
            </a:endParaRPr>
          </a:p>
          <a:p>
            <a:pPr algn="l" rtl="0">
              <a:lnSpc>
                <a:spcPct val="107000"/>
              </a:lnSpc>
              <a:spcBef>
                <a:spcPts val="200"/>
              </a:spcBef>
              <a:spcAft>
                <a:spcPts val="0"/>
              </a:spcAft>
            </a:pPr>
            <a:endParaRPr lang="en-US" sz="1800" dirty="0">
              <a:solidFill>
                <a:srgbClr val="243F60"/>
              </a:solidFill>
              <a:latin typeface="Cambria" panose="02040503050406030204" pitchFamily="18" charset="0"/>
              <a:ea typeface="Times New Roman" panose="02020603050405020304" pitchFamily="18" charset="0"/>
              <a:cs typeface="Times New Roman" panose="02020603050405020304" pitchFamily="18" charset="0"/>
            </a:endParaRPr>
          </a:p>
        </p:txBody>
      </p:sp>
      <p:sp>
        <p:nvSpPr>
          <p:cNvPr id="5" name="مربع نص 4"/>
          <p:cNvSpPr txBox="1"/>
          <p:nvPr/>
        </p:nvSpPr>
        <p:spPr>
          <a:xfrm>
            <a:off x="609600" y="345794"/>
            <a:ext cx="4314065" cy="1200329"/>
          </a:xfrm>
          <a:prstGeom prst="rect">
            <a:avLst/>
          </a:prstGeom>
          <a:noFill/>
        </p:spPr>
        <p:txBody>
          <a:bodyPr wrap="none" rtlCol="1">
            <a:spAutoFit/>
          </a:bodyPr>
          <a:lstStyle/>
          <a:p>
            <a:r>
              <a:rPr lang="en-US" sz="3600" b="1" dirty="0">
                <a:solidFill>
                  <a:srgbClr val="971D20"/>
                </a:solidFill>
              </a:rPr>
              <a:t>Recommendations</a:t>
            </a:r>
          </a:p>
          <a:p>
            <a:endParaRPr lang="ar-SA" sz="3600" dirty="0">
              <a:solidFill>
                <a:schemeClr val="tx2"/>
              </a:solidFill>
            </a:endParaRPr>
          </a:p>
        </p:txBody>
      </p:sp>
    </p:spTree>
    <p:extLst>
      <p:ext uri="{BB962C8B-B14F-4D97-AF65-F5344CB8AC3E}">
        <p14:creationId xmlns:p14="http://schemas.microsoft.com/office/powerpoint/2010/main" val="36482219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clrChange>
              <a:clrFrom>
                <a:srgbClr val="FFFFFF"/>
              </a:clrFrom>
              <a:clrTo>
                <a:srgbClr val="FFFFFF">
                  <a:alpha val="0"/>
                </a:srgbClr>
              </a:clrTo>
            </a:clrChange>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7050155" y="1961713"/>
            <a:ext cx="5552661" cy="4412584"/>
          </a:xfrm>
          <a:prstGeom prst="rect">
            <a:avLst/>
          </a:prstGeom>
        </p:spPr>
      </p:pic>
      <p:sp>
        <p:nvSpPr>
          <p:cNvPr id="4" name="عنوان 3"/>
          <p:cNvSpPr>
            <a:spLocks noGrp="1"/>
          </p:cNvSpPr>
          <p:nvPr>
            <p:ph type="title"/>
          </p:nvPr>
        </p:nvSpPr>
        <p:spPr>
          <a:xfrm>
            <a:off x="1465943" y="2518547"/>
            <a:ext cx="7721600" cy="1371600"/>
          </a:xfrm>
        </p:spPr>
        <p:txBody>
          <a:bodyPr>
            <a:normAutofit/>
          </a:bodyPr>
          <a:lstStyle/>
          <a:p>
            <a:pPr algn="ctr"/>
            <a:r>
              <a:rPr lang="en-US" sz="6000" dirty="0" smtClean="0"/>
              <a:t>Thank you </a:t>
            </a:r>
            <a:endParaRPr lang="ar-SA" sz="6000" dirty="0"/>
          </a:p>
        </p:txBody>
      </p:sp>
    </p:spTree>
    <p:extLst>
      <p:ext uri="{BB962C8B-B14F-4D97-AF65-F5344CB8AC3E}">
        <p14:creationId xmlns:p14="http://schemas.microsoft.com/office/powerpoint/2010/main" val="4262165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4856" y="1672663"/>
            <a:ext cx="9324304" cy="4447917"/>
          </a:xfrm>
          <a:ln w="28575">
            <a:solidFill>
              <a:srgbClr val="971D20"/>
            </a:solidFill>
            <a:prstDash val="lgDashDotDot"/>
          </a:ln>
        </p:spPr>
        <p:txBody>
          <a:bodyPr>
            <a:normAutofit lnSpcReduction="10000"/>
          </a:bodyPr>
          <a:lstStyle/>
          <a:p>
            <a:pPr marL="457200" indent="-457200" algn="l" rtl="0">
              <a:buFont typeface="Courier New" panose="02070309020205020404" pitchFamily="49" charset="0"/>
              <a:buChar char="o"/>
            </a:pPr>
            <a:r>
              <a:rPr lang="en-US" sz="3600" b="0" dirty="0" smtClean="0">
                <a:cs typeface="+mj-cs"/>
              </a:rPr>
              <a:t>Innovation </a:t>
            </a:r>
            <a:r>
              <a:rPr lang="en-US" sz="3600" b="0" dirty="0">
                <a:cs typeface="+mj-cs"/>
              </a:rPr>
              <a:t>and Entrepreneurship are the most important topics </a:t>
            </a:r>
            <a:r>
              <a:rPr lang="en-US" sz="3600" b="0" dirty="0" smtClean="0">
                <a:cs typeface="+mj-cs"/>
              </a:rPr>
              <a:t>that universities are keen </a:t>
            </a:r>
            <a:r>
              <a:rPr lang="en-US" sz="3600" b="0" dirty="0">
                <a:cs typeface="+mj-cs"/>
              </a:rPr>
              <a:t>to </a:t>
            </a:r>
            <a:r>
              <a:rPr lang="en-US" sz="3600" b="0" dirty="0" smtClean="0">
                <a:cs typeface="+mj-cs"/>
              </a:rPr>
              <a:t>implement; in </a:t>
            </a:r>
            <a:r>
              <a:rPr lang="en-US" sz="3600" b="0" dirty="0">
                <a:cs typeface="+mj-cs"/>
              </a:rPr>
              <a:t>order to maintain its goal of </a:t>
            </a:r>
            <a:r>
              <a:rPr lang="en-US" sz="3600" b="0" dirty="0" smtClean="0">
                <a:cs typeface="+mj-cs"/>
              </a:rPr>
              <a:t>building </a:t>
            </a:r>
            <a:r>
              <a:rPr lang="en-US" sz="3600" b="0" dirty="0">
                <a:cs typeface="+mj-cs"/>
              </a:rPr>
              <a:t>the personality of the leading </a:t>
            </a:r>
            <a:r>
              <a:rPr lang="en-US" sz="3600" b="0" dirty="0" smtClean="0">
                <a:cs typeface="+mj-cs"/>
              </a:rPr>
              <a:t>students </a:t>
            </a:r>
            <a:r>
              <a:rPr lang="en-US" sz="3600" b="0" dirty="0">
                <a:cs typeface="+mj-cs"/>
              </a:rPr>
              <a:t>who has the knowledge, skills and abilities </a:t>
            </a:r>
            <a:r>
              <a:rPr lang="en-US" sz="3600" b="0" dirty="0" smtClean="0">
                <a:cs typeface="+mj-cs"/>
              </a:rPr>
              <a:t>to turn </a:t>
            </a:r>
            <a:r>
              <a:rPr lang="en-US" sz="3600" b="0" dirty="0">
                <a:cs typeface="+mj-cs"/>
              </a:rPr>
              <a:t>their ideas into creative ones that enable them </a:t>
            </a:r>
            <a:r>
              <a:rPr lang="en-US" sz="3600" b="0" dirty="0" smtClean="0">
                <a:cs typeface="+mj-cs"/>
              </a:rPr>
              <a:t>to </a:t>
            </a:r>
            <a:r>
              <a:rPr lang="en-US" sz="3600" b="0" dirty="0">
                <a:cs typeface="+mj-cs"/>
              </a:rPr>
              <a:t>start </a:t>
            </a:r>
            <a:r>
              <a:rPr lang="en-US" sz="3600" b="0" dirty="0" smtClean="0">
                <a:cs typeface="+mj-cs"/>
              </a:rPr>
              <a:t>there </a:t>
            </a:r>
            <a:r>
              <a:rPr lang="en-US" sz="3600" b="0" dirty="0">
                <a:cs typeface="+mj-cs"/>
              </a:rPr>
              <a:t>own </a:t>
            </a:r>
            <a:r>
              <a:rPr lang="en-US" sz="3600" b="0" dirty="0" smtClean="0">
                <a:cs typeface="+mj-cs"/>
              </a:rPr>
              <a:t>project </a:t>
            </a:r>
            <a:r>
              <a:rPr lang="en-US" sz="3600" b="0" dirty="0">
                <a:cs typeface="+mj-cs"/>
              </a:rPr>
              <a:t>and develop </a:t>
            </a:r>
            <a:r>
              <a:rPr lang="en-US" sz="3600" b="0" dirty="0" smtClean="0">
                <a:cs typeface="+mj-cs"/>
              </a:rPr>
              <a:t>it.</a:t>
            </a:r>
          </a:p>
          <a:p>
            <a:pPr marL="457200" indent="-457200" algn="l" rtl="0">
              <a:buFont typeface="Courier New" panose="02070309020205020404" pitchFamily="49" charset="0"/>
              <a:buChar char="o"/>
            </a:pPr>
            <a:endParaRPr lang="ar-SA" sz="3200" dirty="0">
              <a:cs typeface="+mj-cs"/>
            </a:endParaRPr>
          </a:p>
        </p:txBody>
      </p:sp>
      <p:sp>
        <p:nvSpPr>
          <p:cNvPr id="4" name="Rectangle 3"/>
          <p:cNvSpPr/>
          <p:nvPr/>
        </p:nvSpPr>
        <p:spPr>
          <a:xfrm>
            <a:off x="1024076" y="629923"/>
            <a:ext cx="4947188" cy="707886"/>
          </a:xfrm>
          <a:prstGeom prst="rect">
            <a:avLst/>
          </a:prstGeom>
        </p:spPr>
        <p:txBody>
          <a:bodyPr wrap="none">
            <a:spAutoFit/>
          </a:bodyPr>
          <a:lstStyle/>
          <a:p>
            <a:r>
              <a:rPr lang="en-US" sz="4000" b="1" dirty="0">
                <a:solidFill>
                  <a:schemeClr val="tx2"/>
                </a:solidFill>
              </a:rPr>
              <a:t>Problem statement </a:t>
            </a:r>
            <a:endParaRPr lang="ar-SA" sz="4000" b="1" dirty="0">
              <a:solidFill>
                <a:schemeClr val="tx2"/>
              </a:solidFill>
            </a:endParaRPr>
          </a:p>
        </p:txBody>
      </p:sp>
    </p:spTree>
    <p:extLst>
      <p:ext uri="{BB962C8B-B14F-4D97-AF65-F5344CB8AC3E}">
        <p14:creationId xmlns:p14="http://schemas.microsoft.com/office/powerpoint/2010/main" val="16009174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رابط كسهم مستقيم 5"/>
          <p:cNvCxnSpPr/>
          <p:nvPr/>
        </p:nvCxnSpPr>
        <p:spPr>
          <a:xfrm>
            <a:off x="4266268" y="1576410"/>
            <a:ext cx="2842455" cy="196320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سحابة 10"/>
          <p:cNvSpPr/>
          <p:nvPr/>
        </p:nvSpPr>
        <p:spPr>
          <a:xfrm>
            <a:off x="604684" y="3399444"/>
            <a:ext cx="4213729" cy="26989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r-FR" sz="2500" b="1" dirty="0" err="1" smtClean="0">
                <a:solidFill>
                  <a:srgbClr val="000000"/>
                </a:solidFill>
              </a:rPr>
              <a:t>suggest</a:t>
            </a:r>
            <a:r>
              <a:rPr lang="fr-FR" sz="2500" b="1" dirty="0" smtClean="0">
                <a:solidFill>
                  <a:srgbClr val="000000"/>
                </a:solidFill>
              </a:rPr>
              <a:t> </a:t>
            </a:r>
            <a:r>
              <a:rPr lang="fr-FR" sz="2500" b="1" dirty="0">
                <a:solidFill>
                  <a:srgbClr val="000000"/>
                </a:solidFill>
              </a:rPr>
              <a:t>entrepreneurial </a:t>
            </a:r>
            <a:r>
              <a:rPr lang="fr-FR" sz="2500" b="1" dirty="0" err="1">
                <a:solidFill>
                  <a:srgbClr val="000000"/>
                </a:solidFill>
              </a:rPr>
              <a:t>indicators</a:t>
            </a:r>
            <a:r>
              <a:rPr lang="fr-FR" sz="2500" b="1" dirty="0">
                <a:solidFill>
                  <a:srgbClr val="000000"/>
                </a:solidFill>
              </a:rPr>
              <a:t> for </a:t>
            </a:r>
            <a:r>
              <a:rPr lang="fr-FR" sz="2500" b="1" dirty="0" err="1">
                <a:solidFill>
                  <a:srgbClr val="000000"/>
                </a:solidFill>
              </a:rPr>
              <a:t>universities</a:t>
            </a:r>
            <a:r>
              <a:rPr lang="fr-FR" sz="2500" b="1" dirty="0">
                <a:solidFill>
                  <a:srgbClr val="FFFFFF"/>
                </a:solidFill>
              </a:rPr>
              <a:t>.</a:t>
            </a:r>
            <a:endParaRPr lang="ar-SA" sz="2500" b="1" dirty="0">
              <a:solidFill>
                <a:srgbClr val="FFFFFF"/>
              </a:solidFill>
            </a:endParaRPr>
          </a:p>
        </p:txBody>
      </p:sp>
      <p:pic>
        <p:nvPicPr>
          <p:cNvPr id="12" name="صورة 11"/>
          <p:cNvPicPr>
            <a:picLocks noChangeAspect="1"/>
          </p:cNvPicPr>
          <p:nvPr/>
        </p:nvPicPr>
        <p:blipFill>
          <a:blip r:embed="rId2"/>
          <a:stretch>
            <a:fillRect/>
          </a:stretch>
        </p:blipFill>
        <p:spPr>
          <a:xfrm rot="5400000">
            <a:off x="2995381" y="1645141"/>
            <a:ext cx="2346099" cy="1414395"/>
          </a:xfrm>
          <a:prstGeom prst="rect">
            <a:avLst/>
          </a:prstGeom>
        </p:spPr>
      </p:pic>
      <p:sp>
        <p:nvSpPr>
          <p:cNvPr id="2" name="انفجار 2 1"/>
          <p:cNvSpPr/>
          <p:nvPr/>
        </p:nvSpPr>
        <p:spPr>
          <a:xfrm>
            <a:off x="2094438" y="0"/>
            <a:ext cx="5914105" cy="2822649"/>
          </a:xfrm>
          <a:prstGeom prst="irregularSeal2">
            <a:avLst/>
          </a:prstGeom>
          <a:solidFill>
            <a:srgbClr val="C00000"/>
          </a:solidFill>
        </p:spPr>
        <p:style>
          <a:lnRef idx="1">
            <a:schemeClr val="accent5"/>
          </a:lnRef>
          <a:fillRef idx="3">
            <a:schemeClr val="accent5"/>
          </a:fillRef>
          <a:effectRef idx="2">
            <a:schemeClr val="accent5"/>
          </a:effectRef>
          <a:fontRef idx="minor">
            <a:schemeClr val="lt1"/>
          </a:fontRef>
        </p:style>
        <p:txBody>
          <a:bodyPr rtlCol="1" anchor="ctr"/>
          <a:lstStyle/>
          <a:p>
            <a:pPr algn="ctr"/>
            <a:endParaRPr lang="en-US" sz="2400" b="1" dirty="0" smtClean="0">
              <a:solidFill>
                <a:srgbClr val="FFFFFF"/>
              </a:solidFill>
            </a:endParaRPr>
          </a:p>
          <a:p>
            <a:pPr algn="ctr"/>
            <a:r>
              <a:rPr lang="en-US" sz="2800" b="1" dirty="0" smtClean="0">
                <a:solidFill>
                  <a:srgbClr val="FFFFFF"/>
                </a:solidFill>
              </a:rPr>
              <a:t>Objectives </a:t>
            </a:r>
            <a:r>
              <a:rPr lang="en-US" sz="2800" b="1" dirty="0">
                <a:solidFill>
                  <a:srgbClr val="FFFFFF"/>
                </a:solidFill>
              </a:rPr>
              <a:t>of the Project</a:t>
            </a:r>
          </a:p>
          <a:p>
            <a:pPr algn="ctr"/>
            <a:endParaRPr lang="ar-SA" dirty="0">
              <a:solidFill>
                <a:srgbClr val="FFFFFF"/>
              </a:solidFill>
            </a:endParaRPr>
          </a:p>
        </p:txBody>
      </p:sp>
      <p:sp>
        <p:nvSpPr>
          <p:cNvPr id="14" name="سحابة 13"/>
          <p:cNvSpPr/>
          <p:nvPr/>
        </p:nvSpPr>
        <p:spPr>
          <a:xfrm>
            <a:off x="5220930" y="3413418"/>
            <a:ext cx="6223819" cy="3405210"/>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500" b="1" dirty="0" smtClean="0">
                <a:solidFill>
                  <a:srgbClr val="000000"/>
                </a:solidFill>
              </a:rPr>
              <a:t>provide </a:t>
            </a:r>
            <a:r>
              <a:rPr lang="en-US" sz="2500" b="1" dirty="0">
                <a:solidFill>
                  <a:srgbClr val="000000"/>
                </a:solidFill>
              </a:rPr>
              <a:t>new tools and knowledge for the implementation and development of Entrepreneurship in the educational system</a:t>
            </a:r>
            <a:r>
              <a:rPr lang="fr-FR" sz="2500" b="1" dirty="0" smtClean="0">
                <a:solidFill>
                  <a:srgbClr val="FFFFFF"/>
                </a:solidFill>
              </a:rPr>
              <a:t>.</a:t>
            </a:r>
            <a:endParaRPr lang="ar-SA" sz="2500" b="1" dirty="0">
              <a:solidFill>
                <a:srgbClr val="FFFFFF"/>
              </a:solidFill>
            </a:endParaRPr>
          </a:p>
        </p:txBody>
      </p:sp>
    </p:spTree>
    <p:extLst>
      <p:ext uri="{BB962C8B-B14F-4D97-AF65-F5344CB8AC3E}">
        <p14:creationId xmlns:p14="http://schemas.microsoft.com/office/powerpoint/2010/main" val="1668652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0217" y="1996229"/>
            <a:ext cx="3647180" cy="2192314"/>
          </a:xfrm>
        </p:spPr>
        <p:txBody>
          <a:bodyPr>
            <a:noAutofit/>
          </a:bodyPr>
          <a:lstStyle/>
          <a:p>
            <a:pPr algn="l" rtl="0"/>
            <a:r>
              <a:rPr lang="en-US" sz="2800" b="0" dirty="0"/>
              <a:t>The European excellence model used as a </a:t>
            </a:r>
            <a:r>
              <a:rPr lang="en-US" sz="2800" b="0" dirty="0" smtClean="0"/>
              <a:t>reference in the project</a:t>
            </a:r>
            <a:endParaRPr lang="en-US" sz="2400" dirty="0" smtClean="0"/>
          </a:p>
        </p:txBody>
      </p:sp>
      <p:pic>
        <p:nvPicPr>
          <p:cNvPr id="5" name="Picture 18"/>
          <p:cNvPicPr/>
          <p:nvPr/>
        </p:nvPicPr>
        <p:blipFill>
          <a:blip r:embed="rId2"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212652" y="604684"/>
            <a:ext cx="7123470" cy="6135323"/>
          </a:xfrm>
          <a:prstGeom prst="rect">
            <a:avLst/>
          </a:prstGeom>
        </p:spPr>
      </p:pic>
      <p:sp>
        <p:nvSpPr>
          <p:cNvPr id="6" name="Rectangle 3"/>
          <p:cNvSpPr/>
          <p:nvPr/>
        </p:nvSpPr>
        <p:spPr>
          <a:xfrm>
            <a:off x="0" y="91492"/>
            <a:ext cx="4507614" cy="707886"/>
          </a:xfrm>
          <a:prstGeom prst="rect">
            <a:avLst/>
          </a:prstGeom>
        </p:spPr>
        <p:txBody>
          <a:bodyPr wrap="square">
            <a:spAutoFit/>
          </a:bodyPr>
          <a:lstStyle/>
          <a:p>
            <a:pPr algn="l"/>
            <a:r>
              <a:rPr lang="en-US" sz="4000" b="1" dirty="0">
                <a:solidFill>
                  <a:schemeClr val="tx2"/>
                </a:solidFill>
              </a:rPr>
              <a:t>Standards/Codes</a:t>
            </a:r>
            <a:r>
              <a:rPr lang="en-US" sz="3600" b="1" dirty="0">
                <a:solidFill>
                  <a:schemeClr val="tx2"/>
                </a:solidFill>
              </a:rPr>
              <a:t> </a:t>
            </a:r>
            <a:endParaRPr lang="ar-SA" sz="3200" dirty="0">
              <a:solidFill>
                <a:schemeClr val="tx2"/>
              </a:solidFill>
            </a:endParaRPr>
          </a:p>
        </p:txBody>
      </p:sp>
    </p:spTree>
    <p:extLst>
      <p:ext uri="{BB962C8B-B14F-4D97-AF65-F5344CB8AC3E}">
        <p14:creationId xmlns:p14="http://schemas.microsoft.com/office/powerpoint/2010/main" val="2621266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4240" y="830228"/>
            <a:ext cx="10102726" cy="5731937"/>
          </a:xfrm>
          <a:ln w="28575">
            <a:solidFill>
              <a:srgbClr val="971D20"/>
            </a:solidFill>
            <a:prstDash val="lgDashDotDot"/>
          </a:ln>
        </p:spPr>
        <p:txBody>
          <a:bodyPr>
            <a:normAutofit/>
          </a:bodyPr>
          <a:lstStyle/>
          <a:p>
            <a:pPr marL="0" indent="0" algn="l" rtl="0">
              <a:buNone/>
            </a:pPr>
            <a:endParaRPr lang="en-US" b="0" dirty="0" smtClean="0"/>
          </a:p>
          <a:p>
            <a:pPr algn="l" rtl="0"/>
            <a:r>
              <a:rPr lang="en-US" sz="3000" b="0" dirty="0" smtClean="0"/>
              <a:t>The </a:t>
            </a:r>
            <a:r>
              <a:rPr lang="en-US" sz="3000" b="0" dirty="0"/>
              <a:t>European excellence model </a:t>
            </a:r>
            <a:r>
              <a:rPr lang="en-US" sz="3000" b="0" dirty="0" smtClean="0"/>
              <a:t>define </a:t>
            </a:r>
            <a:r>
              <a:rPr lang="en-US" sz="3000" b="0" dirty="0"/>
              <a:t>a guiding framework for Entrepreneurial Universities </a:t>
            </a:r>
            <a:r>
              <a:rPr lang="en-US" sz="3000" b="0" dirty="0" smtClean="0"/>
              <a:t>where it </a:t>
            </a:r>
            <a:r>
              <a:rPr lang="en-US" sz="3200" b="0" dirty="0" smtClean="0"/>
              <a:t>can </a:t>
            </a:r>
            <a:r>
              <a:rPr lang="en-US" sz="3200" b="0" dirty="0"/>
              <a:t>be used as a tool to diagnose the current performance of the </a:t>
            </a:r>
            <a:r>
              <a:rPr lang="en-US" sz="3200" b="0" dirty="0" smtClean="0"/>
              <a:t>organization .</a:t>
            </a:r>
          </a:p>
          <a:p>
            <a:pPr algn="l" rtl="0"/>
            <a:r>
              <a:rPr lang="en-US" sz="3000" b="0" dirty="0" smtClean="0"/>
              <a:t>The </a:t>
            </a:r>
            <a:r>
              <a:rPr lang="en-US" sz="3000" b="0" dirty="0"/>
              <a:t>European model focuses on the development of the Organization and continuous improvement. It can be used and applied at all levels of management in the organization, in all small and large business organizations, and within the public and private sectors</a:t>
            </a:r>
            <a:r>
              <a:rPr lang="en-US" sz="3000" b="0" dirty="0" smtClean="0"/>
              <a:t>.</a:t>
            </a:r>
            <a:endParaRPr lang="en-US" sz="3000" b="0" dirty="0"/>
          </a:p>
        </p:txBody>
      </p:sp>
      <p:sp>
        <p:nvSpPr>
          <p:cNvPr id="4" name="Rectangle 3"/>
          <p:cNvSpPr/>
          <p:nvPr/>
        </p:nvSpPr>
        <p:spPr>
          <a:xfrm>
            <a:off x="214634" y="14748"/>
            <a:ext cx="11711890" cy="646331"/>
          </a:xfrm>
          <a:prstGeom prst="rect">
            <a:avLst/>
          </a:prstGeom>
        </p:spPr>
        <p:txBody>
          <a:bodyPr wrap="square">
            <a:spAutoFit/>
          </a:bodyPr>
          <a:lstStyle/>
          <a:p>
            <a:pPr algn="l"/>
            <a:r>
              <a:rPr lang="en-US" sz="3600" b="1" dirty="0" smtClean="0">
                <a:solidFill>
                  <a:schemeClr val="tx2"/>
                </a:solidFill>
              </a:rPr>
              <a:t>Justification for usin</a:t>
            </a:r>
            <a:r>
              <a:rPr lang="en-US" sz="3600" b="1" dirty="0">
                <a:solidFill>
                  <a:schemeClr val="tx2"/>
                </a:solidFill>
              </a:rPr>
              <a:t>g European excellence model </a:t>
            </a:r>
            <a:endParaRPr lang="ar-SA" sz="2800" b="1" dirty="0">
              <a:solidFill>
                <a:schemeClr val="tx2"/>
              </a:solidFill>
            </a:endParaRPr>
          </a:p>
        </p:txBody>
      </p:sp>
    </p:spTree>
    <p:extLst>
      <p:ext uri="{BB962C8B-B14F-4D97-AF65-F5344CB8AC3E}">
        <p14:creationId xmlns:p14="http://schemas.microsoft.com/office/powerpoint/2010/main" val="21424786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708339" y="228601"/>
            <a:ext cx="10019762" cy="841469"/>
          </a:xfrm>
        </p:spPr>
        <p:txBody>
          <a:bodyPr>
            <a:normAutofit/>
          </a:bodyPr>
          <a:lstStyle/>
          <a:p>
            <a:pPr algn="ctr" rtl="0"/>
            <a:r>
              <a:rPr lang="en-US" sz="4000" dirty="0" smtClean="0"/>
              <a:t>Literature review</a:t>
            </a:r>
            <a:endParaRPr lang="ar-SA" sz="4000" dirty="0"/>
          </a:p>
        </p:txBody>
      </p:sp>
      <p:pic>
        <p:nvPicPr>
          <p:cNvPr id="4" name="عنصر نائب للمحتوى 3"/>
          <p:cNvPicPr>
            <a:picLocks noGrp="1" noChangeAspect="1"/>
          </p:cNvPicPr>
          <p:nvPr>
            <p:ph idx="1"/>
          </p:nvPr>
        </p:nvPicPr>
        <p:blipFill rotWithShape="1">
          <a:blip r:embed="rId2" cstate="print">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rcRect l="53362" t="54158" b="2"/>
          <a:stretch/>
        </p:blipFill>
        <p:spPr>
          <a:xfrm>
            <a:off x="2269334" y="1271600"/>
            <a:ext cx="7003455" cy="5260494"/>
          </a:xfrm>
        </p:spPr>
      </p:pic>
    </p:spTree>
    <p:extLst>
      <p:ext uri="{BB962C8B-B14F-4D97-AF65-F5344CB8AC3E}">
        <p14:creationId xmlns:p14="http://schemas.microsoft.com/office/powerpoint/2010/main" val="22590587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830" y="504408"/>
            <a:ext cx="3610707" cy="878913"/>
          </a:xfrm>
        </p:spPr>
        <p:txBody>
          <a:bodyPr>
            <a:noAutofit/>
          </a:bodyPr>
          <a:lstStyle/>
          <a:p>
            <a:pPr algn="ctr"/>
            <a:r>
              <a:rPr lang="en-US" sz="4000" dirty="0" smtClean="0"/>
              <a:t>Creativity</a:t>
            </a:r>
            <a:endParaRPr lang="ar-SA" sz="4000" dirty="0"/>
          </a:p>
        </p:txBody>
      </p:sp>
      <p:sp>
        <p:nvSpPr>
          <p:cNvPr id="3" name="Content Placeholder 2"/>
          <p:cNvSpPr>
            <a:spLocks noGrp="1"/>
          </p:cNvSpPr>
          <p:nvPr>
            <p:ph idx="1"/>
          </p:nvPr>
        </p:nvSpPr>
        <p:spPr/>
        <p:txBody>
          <a:bodyPr>
            <a:normAutofit/>
          </a:bodyPr>
          <a:lstStyle/>
          <a:p>
            <a:pPr algn="l"/>
            <a:r>
              <a:rPr lang="en-US" sz="3200" b="0" dirty="0" smtClean="0"/>
              <a:t>The ability to develop new ideas and to discover new ways of looking at problems and opportunities.</a:t>
            </a:r>
          </a:p>
          <a:p>
            <a:pPr algn="l">
              <a:buNone/>
            </a:pPr>
            <a:r>
              <a:rPr lang="en-US" sz="3200" b="0" dirty="0" smtClean="0"/>
              <a:t>(Thinking new thing) </a:t>
            </a:r>
          </a:p>
          <a:p>
            <a:endParaRPr lang="ar-SA" sz="2800" dirty="0"/>
          </a:p>
        </p:txBody>
      </p:sp>
      <p:pic>
        <p:nvPicPr>
          <p:cNvPr id="4" name="صورة 3" descr="نتيجة بحث الصور عن ‪innovation and entrepreneurship presentation‬‏"/>
          <p:cNvPicPr/>
          <p:nvPr/>
        </p:nvPicPr>
        <p:blipFill>
          <a:blip r:embed="rId2">
            <a:clrChange>
              <a:clrFrom>
                <a:srgbClr val="FFFFFF"/>
              </a:clrFrom>
              <a:clrTo>
                <a:srgbClr val="FFFFFF">
                  <a:alpha val="0"/>
                </a:srgbClr>
              </a:clrTo>
            </a:clrChange>
            <a:duotone>
              <a:prstClr val="black"/>
              <a:schemeClr val="tx2">
                <a:tint val="45000"/>
                <a:satMod val="400000"/>
              </a:schemeClr>
            </a:duotone>
          </a:blip>
          <a:srcRect t="27235" r="64598" b="28005"/>
          <a:stretch>
            <a:fillRect/>
          </a:stretch>
        </p:blipFill>
        <p:spPr bwMode="auto">
          <a:xfrm>
            <a:off x="4032737" y="2942492"/>
            <a:ext cx="3833447" cy="3223846"/>
          </a:xfrm>
          <a:prstGeom prst="rect">
            <a:avLst/>
          </a:prstGeom>
          <a:noFill/>
          <a:ln w="9525">
            <a:noFill/>
            <a:miter lim="800000"/>
            <a:headEnd/>
            <a:tailEnd/>
          </a:ln>
        </p:spPr>
      </p:pic>
    </p:spTree>
    <p:extLst>
      <p:ext uri="{BB962C8B-B14F-4D97-AF65-F5344CB8AC3E}">
        <p14:creationId xmlns:p14="http://schemas.microsoft.com/office/powerpoint/2010/main" val="6689163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1097</TotalTime>
  <Words>2944</Words>
  <Application>Microsoft Office PowerPoint</Application>
  <PresentationFormat>Widescreen</PresentationFormat>
  <Paragraphs>374</Paragraphs>
  <Slides>39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Arial</vt:lpstr>
      <vt:lpstr>Arial Black</vt:lpstr>
      <vt:lpstr>Calibri</vt:lpstr>
      <vt:lpstr>Cambria</vt:lpstr>
      <vt:lpstr>Courier New</vt:lpstr>
      <vt:lpstr>Tahoma</vt:lpstr>
      <vt:lpstr>Times New Roman</vt:lpstr>
      <vt:lpstr>Wingdings</vt:lpstr>
      <vt:lpstr>Essential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Literature review</vt:lpstr>
      <vt:lpstr>Creativity</vt:lpstr>
      <vt:lpstr>Innovation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amna sabbah</dc:creator>
  <cp:lastModifiedBy>Windows User</cp:lastModifiedBy>
  <cp:revision>100</cp:revision>
  <dcterms:created xsi:type="dcterms:W3CDTF">2018-05-02T18:26:08Z</dcterms:created>
  <dcterms:modified xsi:type="dcterms:W3CDTF">2018-12-22T21:10:55Z</dcterms:modified>
</cp:coreProperties>
</file>