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3" r:id="rId4"/>
    <p:sldId id="258" r:id="rId5"/>
    <p:sldId id="262"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73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12/15/2020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12/15/2020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12/15/2020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12/15/2020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12/15/2020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12/15/2020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12/15/2020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12/15/2020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5D30C-0B1B-44EF-8B53-557ECF9BD8EF}"/>
              </a:ext>
            </a:extLst>
          </p:cNvPr>
          <p:cNvSpPr>
            <a:spLocks noGrp="1"/>
          </p:cNvSpPr>
          <p:nvPr>
            <p:ph type="ctrTitle"/>
          </p:nvPr>
        </p:nvSpPr>
        <p:spPr>
          <a:xfrm>
            <a:off x="1573933" y="366015"/>
            <a:ext cx="8361229" cy="2098226"/>
          </a:xfrm>
        </p:spPr>
        <p:txBody>
          <a:bodyPr/>
          <a:lstStyle/>
          <a:p>
            <a:r>
              <a:rPr lang="en-US" sz="4000" b="1" dirty="0"/>
              <a:t>Book store </a:t>
            </a:r>
          </a:p>
        </p:txBody>
      </p:sp>
      <p:sp>
        <p:nvSpPr>
          <p:cNvPr id="3" name="Subtitle 2">
            <a:extLst>
              <a:ext uri="{FF2B5EF4-FFF2-40B4-BE49-F238E27FC236}">
                <a16:creationId xmlns:a16="http://schemas.microsoft.com/office/drawing/2014/main" id="{7A4B8717-7182-4E73-ADAF-4FBCB6E9B54F}"/>
              </a:ext>
            </a:extLst>
          </p:cNvPr>
          <p:cNvSpPr>
            <a:spLocks noGrp="1"/>
          </p:cNvSpPr>
          <p:nvPr>
            <p:ph type="subTitle" idx="1"/>
          </p:nvPr>
        </p:nvSpPr>
        <p:spPr>
          <a:xfrm>
            <a:off x="2447894" y="2717879"/>
            <a:ext cx="6831673" cy="1086237"/>
          </a:xfrm>
        </p:spPr>
        <p:txBody>
          <a:bodyPr>
            <a:normAutofit fontScale="85000" lnSpcReduction="20000"/>
          </a:bodyPr>
          <a:lstStyle/>
          <a:p>
            <a:r>
              <a:rPr lang="en-US" sz="2600" b="1" dirty="0"/>
              <a:t>Nuha Bani Jaber</a:t>
            </a:r>
          </a:p>
          <a:p>
            <a:r>
              <a:rPr lang="en-US" sz="2600" b="1" dirty="0"/>
              <a:t>Lana Assi</a:t>
            </a:r>
          </a:p>
          <a:p>
            <a:r>
              <a:rPr lang="en-US" sz="2600" b="1" dirty="0"/>
              <a:t>Wroud Wael</a:t>
            </a:r>
          </a:p>
        </p:txBody>
      </p:sp>
      <p:sp>
        <p:nvSpPr>
          <p:cNvPr id="4" name="TextBox 3">
            <a:extLst>
              <a:ext uri="{FF2B5EF4-FFF2-40B4-BE49-F238E27FC236}">
                <a16:creationId xmlns:a16="http://schemas.microsoft.com/office/drawing/2014/main" id="{A6B4CF6F-E754-422C-AB88-CBDBFE259384}"/>
              </a:ext>
            </a:extLst>
          </p:cNvPr>
          <p:cNvSpPr txBox="1"/>
          <p:nvPr/>
        </p:nvSpPr>
        <p:spPr>
          <a:xfrm>
            <a:off x="4230806" y="3873088"/>
            <a:ext cx="3739487" cy="461665"/>
          </a:xfrm>
          <a:prstGeom prst="rect">
            <a:avLst/>
          </a:prstGeom>
          <a:noFill/>
        </p:spPr>
        <p:txBody>
          <a:bodyPr wrap="square" rtlCol="0">
            <a:spAutoFit/>
          </a:bodyPr>
          <a:lstStyle/>
          <a:p>
            <a:pPr algn="ctr"/>
            <a:r>
              <a:rPr lang="en-US" sz="2400" b="1" dirty="0"/>
              <a:t>Dr.Muhammad Dweikat</a:t>
            </a:r>
          </a:p>
        </p:txBody>
      </p:sp>
      <p:sp>
        <p:nvSpPr>
          <p:cNvPr id="5" name="TextBox 4">
            <a:extLst>
              <a:ext uri="{FF2B5EF4-FFF2-40B4-BE49-F238E27FC236}">
                <a16:creationId xmlns:a16="http://schemas.microsoft.com/office/drawing/2014/main" id="{CEF1754F-9DFE-4697-ABC2-10A8072FBD52}"/>
              </a:ext>
            </a:extLst>
          </p:cNvPr>
          <p:cNvSpPr txBox="1"/>
          <p:nvPr/>
        </p:nvSpPr>
        <p:spPr>
          <a:xfrm>
            <a:off x="4369300" y="4462818"/>
            <a:ext cx="2988860" cy="461665"/>
          </a:xfrm>
          <a:prstGeom prst="rect">
            <a:avLst/>
          </a:prstGeom>
          <a:noFill/>
        </p:spPr>
        <p:txBody>
          <a:bodyPr wrap="square" rtlCol="0">
            <a:spAutoFit/>
          </a:bodyPr>
          <a:lstStyle/>
          <a:p>
            <a:pPr algn="ctr"/>
            <a:r>
              <a:rPr lang="en-US" sz="2400" b="1" dirty="0"/>
              <a:t>2020-2021</a:t>
            </a:r>
          </a:p>
        </p:txBody>
      </p:sp>
    </p:spTree>
    <p:extLst>
      <p:ext uri="{BB962C8B-B14F-4D97-AF65-F5344CB8AC3E}">
        <p14:creationId xmlns:p14="http://schemas.microsoft.com/office/powerpoint/2010/main" val="4229465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46398-1BC6-492F-B320-0EB192038278}"/>
              </a:ext>
            </a:extLst>
          </p:cNvPr>
          <p:cNvSpPr>
            <a:spLocks noGrp="1"/>
          </p:cNvSpPr>
          <p:nvPr>
            <p:ph type="title"/>
          </p:nvPr>
        </p:nvSpPr>
        <p:spPr/>
        <p:txBody>
          <a:bodyPr>
            <a:normAutofit/>
          </a:bodyPr>
          <a:lstStyle/>
          <a:p>
            <a:r>
              <a:rPr lang="en-US" sz="4000" dirty="0">
                <a:latin typeface="+mn-lt"/>
                <a:cs typeface="Arial" panose="020B0604020202020204" pitchFamily="34" charset="0"/>
              </a:rPr>
              <a:t>Introduction :</a:t>
            </a:r>
          </a:p>
        </p:txBody>
      </p:sp>
      <p:sp>
        <p:nvSpPr>
          <p:cNvPr id="3" name="Content Placeholder 2">
            <a:extLst>
              <a:ext uri="{FF2B5EF4-FFF2-40B4-BE49-F238E27FC236}">
                <a16:creationId xmlns:a16="http://schemas.microsoft.com/office/drawing/2014/main" id="{FE8067B6-BB04-4534-8D41-A3BD045601C5}"/>
              </a:ext>
            </a:extLst>
          </p:cNvPr>
          <p:cNvSpPr>
            <a:spLocks noGrp="1"/>
          </p:cNvSpPr>
          <p:nvPr>
            <p:ph idx="1"/>
          </p:nvPr>
        </p:nvSpPr>
        <p:spPr>
          <a:xfrm>
            <a:off x="1371600" y="1924334"/>
            <a:ext cx="9601200" cy="3943066"/>
          </a:xfrm>
        </p:spPr>
        <p:txBody>
          <a:bodyPr>
            <a:normAutofit/>
          </a:bodyPr>
          <a:lstStyle/>
          <a:p>
            <a:pPr marL="0" indent="0" algn="ctr">
              <a:lnSpc>
                <a:spcPct val="150000"/>
              </a:lnSpc>
              <a:buNone/>
            </a:pPr>
            <a:r>
              <a:rPr lang="en-US" b="0" i="0" dirty="0">
                <a:solidFill>
                  <a:srgbClr val="000000"/>
                </a:solidFill>
                <a:effectLst/>
                <a:latin typeface="Arial" panose="020B0604020202020204" pitchFamily="34" charset="0"/>
                <a:cs typeface="Arial" panose="020B0604020202020204" pitchFamily="34" charset="0"/>
              </a:rPr>
              <a:t>We created this website to sell books online and also to allow books to be read electronically, so at first we bought the hosting and domain through a company and provided us with a hosting control panel, then We downloaded the WordPress software from their website, and also purchased the site template from Enveto. Then we create a database and a database user through hosting. Uploading the WordPress program files to hosting, then installing the WordPress program, installing the site template, and then installing the plugins that help the site to function, most notably WooCommerce.</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7309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6FA30-CB2A-4CD7-9A20-8F54FAEF7AB8}"/>
              </a:ext>
            </a:extLst>
          </p:cNvPr>
          <p:cNvSpPr>
            <a:spLocks noGrp="1"/>
          </p:cNvSpPr>
          <p:nvPr>
            <p:ph type="title"/>
          </p:nvPr>
        </p:nvSpPr>
        <p:spPr/>
        <p:txBody>
          <a:bodyPr/>
          <a:lstStyle/>
          <a:p>
            <a:r>
              <a:rPr lang="en-US" sz="4400" dirty="0">
                <a:latin typeface="+mn-lt"/>
                <a:cs typeface="Arial" panose="020B0604020202020204" pitchFamily="34" charset="0"/>
              </a:rPr>
              <a:t>Introduction :</a:t>
            </a:r>
            <a:endParaRPr lang="en-US" dirty="0"/>
          </a:p>
        </p:txBody>
      </p:sp>
      <p:sp>
        <p:nvSpPr>
          <p:cNvPr id="3" name="Content Placeholder 2">
            <a:extLst>
              <a:ext uri="{FF2B5EF4-FFF2-40B4-BE49-F238E27FC236}">
                <a16:creationId xmlns:a16="http://schemas.microsoft.com/office/drawing/2014/main" id="{9F799668-C1BD-431A-85CA-583CD4439502}"/>
              </a:ext>
            </a:extLst>
          </p:cNvPr>
          <p:cNvSpPr>
            <a:spLocks noGrp="1"/>
          </p:cNvSpPr>
          <p:nvPr>
            <p:ph idx="1"/>
          </p:nvPr>
        </p:nvSpPr>
        <p:spPr>
          <a:xfrm>
            <a:off x="1371600" y="1989161"/>
            <a:ext cx="9601200" cy="4183039"/>
          </a:xfrm>
        </p:spPr>
        <p:txBody>
          <a:bodyPr>
            <a:normAutofit fontScale="92500"/>
          </a:bodyPr>
          <a:lstStyle/>
          <a:p>
            <a:pPr marL="0" indent="0">
              <a:lnSpc>
                <a:spcPct val="150000"/>
              </a:lnSpc>
              <a:buNone/>
            </a:pPr>
            <a:r>
              <a:rPr lang="en-US" sz="2400" dirty="0">
                <a:latin typeface="Arial" panose="020B0604020202020204" pitchFamily="34" charset="0"/>
                <a:cs typeface="Arial" panose="020B0604020202020204" pitchFamily="34" charset="0"/>
              </a:rPr>
              <a:t>Then we started the process of structuring the site as we wanted. We also contacted libraries and publishing houses in Nablus to provide us with the books we needed at prices to be agreed upon. These prices are according to the type of book and the number of books we want, as we strive to provide the best books that are not available in many places, so what should the user have if the book does not want it on the site the site discovers that you can contact us through our Facebook page or through the site to inform us of the book he wants, and then we will provide it.</a:t>
            </a:r>
          </a:p>
          <a:p>
            <a:endParaRPr lang="en-US" dirty="0"/>
          </a:p>
        </p:txBody>
      </p:sp>
    </p:spTree>
    <p:extLst>
      <p:ext uri="{BB962C8B-B14F-4D97-AF65-F5344CB8AC3E}">
        <p14:creationId xmlns:p14="http://schemas.microsoft.com/office/powerpoint/2010/main" val="3486627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05434-16E1-4EA1-A6E7-224CF4C57A55}"/>
              </a:ext>
            </a:extLst>
          </p:cNvPr>
          <p:cNvSpPr>
            <a:spLocks noGrp="1"/>
          </p:cNvSpPr>
          <p:nvPr>
            <p:ph type="title"/>
          </p:nvPr>
        </p:nvSpPr>
        <p:spPr/>
        <p:txBody>
          <a:bodyPr>
            <a:normAutofit/>
          </a:bodyPr>
          <a:lstStyle/>
          <a:p>
            <a:r>
              <a:rPr lang="en-US" sz="4000" kern="0" dirty="0">
                <a:solidFill>
                  <a:schemeClr val="tx1"/>
                </a:solidFill>
                <a:effectLst/>
                <a:ea typeface="Times New Roman" panose="02020603050405020304" pitchFamily="18" charset="0"/>
                <a:cs typeface="Times New Roman" panose="02020603050405020304" pitchFamily="18" charset="0"/>
              </a:rPr>
              <a:t>Our Vision and Mission:</a:t>
            </a:r>
            <a:br>
              <a:rPr lang="en-US" sz="4000" b="1" kern="0" dirty="0">
                <a:solidFill>
                  <a:schemeClr val="tx1"/>
                </a:solidFill>
                <a:effectLst/>
                <a:ea typeface="Times New Roman" panose="02020603050405020304" pitchFamily="18" charset="0"/>
                <a:cs typeface="Times New Roman" panose="02020603050405020304" pitchFamily="18" charset="0"/>
              </a:rPr>
            </a:br>
            <a:endParaRPr lang="en-US" sz="4000" dirty="0">
              <a:solidFill>
                <a:schemeClr val="tx1"/>
              </a:solidFill>
            </a:endParaRPr>
          </a:p>
        </p:txBody>
      </p:sp>
      <p:sp>
        <p:nvSpPr>
          <p:cNvPr id="3" name="Content Placeholder 2">
            <a:extLst>
              <a:ext uri="{FF2B5EF4-FFF2-40B4-BE49-F238E27FC236}">
                <a16:creationId xmlns:a16="http://schemas.microsoft.com/office/drawing/2014/main" id="{719EB505-2C6C-4D9F-BCB1-75B0B47B5F42}"/>
              </a:ext>
            </a:extLst>
          </p:cNvPr>
          <p:cNvSpPr>
            <a:spLocks noGrp="1"/>
          </p:cNvSpPr>
          <p:nvPr>
            <p:ph idx="1"/>
          </p:nvPr>
        </p:nvSpPr>
        <p:spPr>
          <a:xfrm>
            <a:off x="1371600" y="1842448"/>
            <a:ext cx="9601200" cy="4024952"/>
          </a:xfrm>
        </p:spPr>
        <p:txBody>
          <a:bodyPr>
            <a:normAutofit lnSpcReduction="10000"/>
          </a:bodyPr>
          <a:lstStyle/>
          <a:p>
            <a:pPr marL="0" marR="0" lvl="0" indent="0" algn="l" rtl="0">
              <a:lnSpc>
                <a:spcPct val="150000"/>
              </a:lnSpc>
              <a:spcBef>
                <a:spcPts val="0"/>
              </a:spcBef>
              <a:spcAft>
                <a:spcPts val="0"/>
              </a:spcAft>
              <a:buNone/>
            </a:pPr>
            <a:endParaRPr lang="ar-SA" sz="2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rtl="0">
              <a:lnSpc>
                <a:spcPct val="150000"/>
              </a:lnSpc>
              <a:spcBef>
                <a:spcPts val="0"/>
              </a:spcBef>
              <a:spcAft>
                <a:spcPts val="0"/>
              </a:spcAft>
              <a:buNone/>
            </a:pPr>
            <a:r>
              <a:rPr lang="en-US" sz="2200" dirty="0">
                <a:effectLst/>
                <a:latin typeface="Arial" panose="020B0604020202020204" pitchFamily="34" charset="0"/>
                <a:ea typeface="Times New Roman" panose="02020603050405020304" pitchFamily="18" charset="0"/>
                <a:cs typeface="Arial" panose="020B0604020202020204" pitchFamily="34" charset="0"/>
              </a:rPr>
              <a:t>Providing various books for all groups and users at affordable costs by:</a:t>
            </a:r>
            <a:endParaRPr lang="ar-SA" sz="22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Blip>
                <a:blip r:embed="rId2"/>
              </a:buBlip>
            </a:pPr>
            <a:r>
              <a:rPr lang="en-US" sz="2200" dirty="0">
                <a:effectLst/>
                <a:latin typeface="Arial" panose="020B0604020202020204" pitchFamily="34" charset="0"/>
                <a:ea typeface="Times New Roman" panose="02020603050405020304" pitchFamily="18" charset="0"/>
                <a:cs typeface="Arial" panose="020B0604020202020204" pitchFamily="34" charset="0"/>
              </a:rPr>
              <a:t>Providing a wide range of books to satisfy our clients</a:t>
            </a:r>
            <a:r>
              <a:rPr lang="ar-SA" sz="2200" dirty="0">
                <a:effectLst/>
                <a:latin typeface="Arial" panose="020B0604020202020204" pitchFamily="34" charset="0"/>
                <a:ea typeface="Times New Roman" panose="02020603050405020304" pitchFamily="18" charset="0"/>
                <a:cs typeface="Arial" panose="020B0604020202020204" pitchFamily="34" charset="0"/>
              </a:rPr>
              <a:t>.</a:t>
            </a:r>
            <a:endParaRPr lang="en-US" sz="22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l" rtl="0">
              <a:lnSpc>
                <a:spcPct val="150000"/>
              </a:lnSpc>
              <a:spcBef>
                <a:spcPts val="0"/>
              </a:spcBef>
              <a:spcAft>
                <a:spcPts val="0"/>
              </a:spcAft>
              <a:buFont typeface="Symbol" panose="05050102010706020507" pitchFamily="18" charset="2"/>
              <a:buBlip>
                <a:blip r:embed="rId2"/>
              </a:buBlip>
            </a:pPr>
            <a:r>
              <a:rPr lang="en-US" sz="2200" dirty="0">
                <a:effectLst/>
                <a:latin typeface="Arial" panose="020B0604020202020204" pitchFamily="34" charset="0"/>
                <a:ea typeface="Times New Roman" panose="02020603050405020304" pitchFamily="18" charset="0"/>
                <a:cs typeface="Arial" panose="020B0604020202020204" pitchFamily="34" charset="0"/>
              </a:rPr>
              <a:t>Exceeding our customers’ expectation in their book requirements</a:t>
            </a:r>
            <a:r>
              <a:rPr lang="ar-SA" sz="2200" dirty="0">
                <a:effectLst/>
                <a:latin typeface="Arial" panose="020B0604020202020204" pitchFamily="34" charset="0"/>
                <a:ea typeface="Times New Roman" panose="02020603050405020304" pitchFamily="18" charset="0"/>
                <a:cs typeface="Arial" panose="020B0604020202020204" pitchFamily="34" charset="0"/>
              </a:rPr>
              <a:t>.</a:t>
            </a:r>
            <a:endParaRPr lang="en-US" sz="2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rtl="0">
              <a:lnSpc>
                <a:spcPct val="150000"/>
              </a:lnSpc>
              <a:spcBef>
                <a:spcPts val="0"/>
              </a:spcBef>
              <a:spcAft>
                <a:spcPts val="0"/>
              </a:spcAft>
              <a:buNone/>
            </a:pPr>
            <a:endParaRPr lang="en-US" sz="2200" dirty="0">
              <a:effectLst/>
              <a:latin typeface="Arial" panose="020B0604020202020204" pitchFamily="34" charset="0"/>
              <a:ea typeface="Times New Roman" panose="02020603050405020304" pitchFamily="18" charset="0"/>
              <a:cs typeface="Arial" panose="020B0604020202020204" pitchFamily="34" charset="0"/>
            </a:endParaRPr>
          </a:p>
          <a:p>
            <a:pPr marL="73152" marR="0" indent="0" algn="l" rtl="0">
              <a:lnSpc>
                <a:spcPct val="150000"/>
              </a:lnSpc>
              <a:spcBef>
                <a:spcPts val="0"/>
              </a:spcBef>
              <a:spcAft>
                <a:spcPts val="0"/>
              </a:spcAft>
              <a:buNone/>
            </a:pPr>
            <a:r>
              <a:rPr lang="en-US" sz="2200" dirty="0">
                <a:effectLst/>
                <a:latin typeface="Arial" panose="020B0604020202020204" pitchFamily="34" charset="0"/>
                <a:ea typeface="Times New Roman" panose="02020603050405020304" pitchFamily="18" charset="0"/>
                <a:cs typeface="Arial" panose="020B0604020202020204" pitchFamily="34" charset="0"/>
              </a:rPr>
              <a:t> </a:t>
            </a:r>
          </a:p>
          <a:p>
            <a:pPr marL="0" marR="0" indent="0">
              <a:lnSpc>
                <a:spcPct val="150000"/>
              </a:lnSpc>
              <a:spcBef>
                <a:spcPts val="0"/>
              </a:spcBef>
              <a:spcAft>
                <a:spcPts val="800"/>
              </a:spcAft>
              <a:buNone/>
            </a:pPr>
            <a:r>
              <a:rPr lang="en-US" sz="2200" dirty="0">
                <a:effectLst/>
                <a:latin typeface="Arial" panose="020B0604020202020204" pitchFamily="34" charset="0"/>
                <a:ea typeface="Calibri" panose="020F0502020204030204" pitchFamily="34" charset="0"/>
                <a:cs typeface="Arial" panose="020B0604020202020204" pitchFamily="34" charset="0"/>
              </a:rPr>
              <a:t>Our vision is to become the largest online bookstore website in Nablus, then Palestine</a:t>
            </a:r>
            <a:r>
              <a:rPr lang="ar-SA" sz="2200" dirty="0">
                <a:effectLst/>
                <a:latin typeface="Arial" panose="020B0604020202020204" pitchFamily="34" charset="0"/>
                <a:ea typeface="Calibri" panose="020F0502020204030204" pitchFamily="34" charset="0"/>
                <a:cs typeface="Arial" panose="020B0604020202020204" pitchFamily="34" charset="0"/>
              </a:rPr>
              <a:t>.</a:t>
            </a:r>
            <a:endParaRPr lang="en-US" sz="2200" dirty="0">
              <a:effectLst/>
              <a:latin typeface="Arial" panose="020B060402020202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5443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7C149-778F-47BE-B789-2C2AB33600DD}"/>
              </a:ext>
            </a:extLst>
          </p:cNvPr>
          <p:cNvSpPr>
            <a:spLocks noGrp="1"/>
          </p:cNvSpPr>
          <p:nvPr>
            <p:ph type="title"/>
          </p:nvPr>
        </p:nvSpPr>
        <p:spPr>
          <a:xfrm>
            <a:off x="1371600" y="685800"/>
            <a:ext cx="9601200" cy="1033818"/>
          </a:xfrm>
        </p:spPr>
        <p:txBody>
          <a:bodyPr>
            <a:noAutofit/>
          </a:bodyPr>
          <a:lstStyle/>
          <a:p>
            <a:pPr>
              <a:lnSpc>
                <a:spcPct val="150000"/>
              </a:lnSpc>
            </a:pPr>
            <a:r>
              <a:rPr lang="en-US" sz="2800" b="1" kern="0" dirty="0">
                <a:solidFill>
                  <a:schemeClr val="tx1"/>
                </a:solidFill>
                <a:effectLst/>
                <a:ea typeface="Times New Roman" panose="02020603050405020304" pitchFamily="18" charset="0"/>
                <a:cs typeface="Arial" panose="020B0604020202020204" pitchFamily="34" charset="0"/>
              </a:rPr>
              <a:t>How the store works</a:t>
            </a:r>
            <a:r>
              <a:rPr lang="ar-SA" sz="2800" b="1" kern="0" dirty="0">
                <a:solidFill>
                  <a:schemeClr val="tx1"/>
                </a:solidFill>
                <a:effectLst/>
                <a:ea typeface="Times New Roman" panose="02020603050405020304" pitchFamily="18" charset="0"/>
                <a:cs typeface="Arial" panose="020B0604020202020204" pitchFamily="34" charset="0"/>
              </a:rPr>
              <a:t>:</a:t>
            </a:r>
            <a:br>
              <a:rPr lang="en-US" sz="2800" b="1" kern="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7C78E3CA-CF8E-4319-BEA3-82AF5899C84C}"/>
              </a:ext>
            </a:extLst>
          </p:cNvPr>
          <p:cNvSpPr>
            <a:spLocks noGrp="1"/>
          </p:cNvSpPr>
          <p:nvPr>
            <p:ph idx="1"/>
          </p:nvPr>
        </p:nvSpPr>
        <p:spPr>
          <a:xfrm>
            <a:off x="1371600" y="2040340"/>
            <a:ext cx="9601200" cy="3581400"/>
          </a:xfrm>
        </p:spPr>
        <p:txBody>
          <a:bodyPr>
            <a:normAutofit lnSpcReduction="10000"/>
          </a:bodyPr>
          <a:lstStyle/>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The project team communicates with publishing houses, libraries and writers and obtain books in all their details and display them on the site for sale.</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 The price of the books is calculated through the book price + the project team commission. </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The sale process takes place through the site. </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The book is shipped to the buyer's place if the books are paper. (Extra charge will be charged for shipping). </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Invoices and reports are issued through the site.</a:t>
            </a:r>
          </a:p>
          <a:p>
            <a:endParaRPr lang="en-US" dirty="0"/>
          </a:p>
        </p:txBody>
      </p:sp>
    </p:spTree>
    <p:extLst>
      <p:ext uri="{BB962C8B-B14F-4D97-AF65-F5344CB8AC3E}">
        <p14:creationId xmlns:p14="http://schemas.microsoft.com/office/powerpoint/2010/main" val="535667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D8572-6DFB-4604-AC89-B121CC34ADB9}"/>
              </a:ext>
            </a:extLst>
          </p:cNvPr>
          <p:cNvSpPr>
            <a:spLocks noGrp="1"/>
          </p:cNvSpPr>
          <p:nvPr>
            <p:ph type="title"/>
          </p:nvPr>
        </p:nvSpPr>
        <p:spPr/>
        <p:txBody>
          <a:bodyPr/>
          <a:lstStyle/>
          <a:p>
            <a:r>
              <a:rPr lang="en-US" sz="4000" kern="0" dirty="0">
                <a:solidFill>
                  <a:schemeClr val="tx1"/>
                </a:solidFill>
                <a:effectLst/>
                <a:ea typeface="Times New Roman" panose="02020603050405020304" pitchFamily="18" charset="0"/>
                <a:cs typeface="Times New Roman" panose="02020603050405020304" pitchFamily="18" charset="0"/>
              </a:rPr>
              <a:t>Recommendations</a:t>
            </a:r>
            <a:r>
              <a:rPr lang="ar-SA" sz="4000" kern="0" dirty="0">
                <a:solidFill>
                  <a:schemeClr val="tx1"/>
                </a:solidFill>
                <a:effectLst/>
                <a:ea typeface="Times New Roman" panose="02020603050405020304" pitchFamily="18" charset="0"/>
                <a:cs typeface="Times New Roman" panose="02020603050405020304" pitchFamily="18" charset="0"/>
              </a:rPr>
              <a:t>:</a:t>
            </a:r>
            <a:br>
              <a:rPr lang="en-US" sz="1800" kern="0" dirty="0">
                <a:solidFill>
                  <a:schemeClr val="tx1"/>
                </a:solidFill>
                <a:effectLst/>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A7D4A3D4-30A7-42F7-AE10-2B7728F1AF5D}"/>
              </a:ext>
            </a:extLst>
          </p:cNvPr>
          <p:cNvSpPr>
            <a:spLocks noGrp="1"/>
          </p:cNvSpPr>
          <p:nvPr>
            <p:ph idx="1"/>
          </p:nvPr>
        </p:nvSpPr>
        <p:spPr>
          <a:xfrm>
            <a:off x="1371600" y="1828800"/>
            <a:ext cx="9601200" cy="4038600"/>
          </a:xfrm>
        </p:spPr>
        <p:txBody>
          <a:bodyPr>
            <a:normAutofit fontScale="85000" lnSpcReduction="20000"/>
          </a:bodyPr>
          <a:lstStyle/>
          <a:p>
            <a:pPr marL="0" marR="0" indent="0">
              <a:lnSpc>
                <a:spcPct val="150000"/>
              </a:lnSpc>
              <a:spcBef>
                <a:spcPts val="0"/>
              </a:spcBef>
              <a:spcAft>
                <a:spcPts val="800"/>
              </a:spcAft>
              <a:buNone/>
            </a:pPr>
            <a:r>
              <a:rPr lang="en-US" dirty="0">
                <a:effectLst/>
                <a:latin typeface="Arial" panose="020B0604020202020204" pitchFamily="34" charset="0"/>
                <a:ea typeface="Calibri" panose="020F0502020204030204" pitchFamily="34" charset="0"/>
                <a:cs typeface="Arial" panose="020B0604020202020204" pitchFamily="34" charset="0"/>
              </a:rPr>
              <a:t>While there are a number of features, needs, and desires that are constantly changing for clients, there are some of these features that will not be brought to life in the final release of this project. However, here is a list of planned improvements for later releases of events:</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Message board and online chat for communication between customers.</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Providing a special page for customers who have writing skills to publish on this page their ideas and thoughts.</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The feature of delivery to customers from the customers (exchange of books between customers with each other).</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Connect our web site with mobile app.</a:t>
            </a:r>
          </a:p>
          <a:p>
            <a:pPr marL="342900" marR="0" lvl="0" indent="-342900" algn="l" rtl="0">
              <a:lnSpc>
                <a:spcPct val="150000"/>
              </a:lnSpc>
              <a:spcBef>
                <a:spcPts val="0"/>
              </a:spcBef>
              <a:spcAft>
                <a:spcPts val="0"/>
              </a:spcAft>
              <a:buFont typeface="Symbol" panose="05050102010706020507" pitchFamily="18" charset="2"/>
              <a:buBlip>
                <a:blip r:embed="rId2"/>
              </a:buBlip>
            </a:pPr>
            <a:r>
              <a:rPr lang="en-US" dirty="0">
                <a:effectLst/>
                <a:latin typeface="Arial" panose="020B0604020202020204" pitchFamily="34" charset="0"/>
                <a:ea typeface="Times New Roman" panose="02020603050405020304" pitchFamily="18" charset="0"/>
                <a:cs typeface="Arial" panose="020B0604020202020204" pitchFamily="34" charset="0"/>
              </a:rPr>
              <a:t>Expand our marketing campaign of the web site.</a:t>
            </a:r>
          </a:p>
          <a:p>
            <a:pPr marL="342900" indent="-342900">
              <a:lnSpc>
                <a:spcPct val="150000"/>
              </a:lnSpc>
              <a:spcBef>
                <a:spcPts val="0"/>
              </a:spcBef>
              <a:spcAft>
                <a:spcPts val="0"/>
              </a:spcAft>
              <a:buBlip>
                <a:blip r:embed="rId2"/>
              </a:buBlip>
            </a:pPr>
            <a:r>
              <a:rPr lang="en-US" sz="2100" dirty="0">
                <a:effectLst/>
                <a:latin typeface="Arial" panose="020B0604020202020204" pitchFamily="34" charset="0"/>
                <a:ea typeface="Times New Roman" panose="02020603050405020304" pitchFamily="18" charset="0"/>
                <a:cs typeface="Arial" panose="020B0604020202020204" pitchFamily="34" charset="0"/>
              </a:rPr>
              <a:t>Add PDF book at the web site</a:t>
            </a:r>
          </a:p>
          <a:p>
            <a:pPr marL="0" marR="0" lvl="0" indent="0" algn="l" rtl="0">
              <a:lnSpc>
                <a:spcPct val="150000"/>
              </a:lnSpc>
              <a:spcBef>
                <a:spcPts val="0"/>
              </a:spcBef>
              <a:spcAft>
                <a:spcPts val="0"/>
              </a:spcAft>
              <a:buNone/>
            </a:pPr>
            <a:endParaRPr lang="en-US"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86039819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{9381E297-1C90-4B30-8947-BA9911D6401B}tf10001105</Template>
  <TotalTime>1264</TotalTime>
  <Words>521</Words>
  <Application>Microsoft Office PowerPoint</Application>
  <PresentationFormat>Widescreen</PresentationFormat>
  <Paragraphs>32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 Light</vt:lpstr>
      <vt:lpstr>Franklin Gothic Book</vt:lpstr>
      <vt:lpstr>Symbol</vt:lpstr>
      <vt:lpstr>Crop</vt:lpstr>
      <vt:lpstr>Book store </vt:lpstr>
      <vt:lpstr>Introduction :</vt:lpstr>
      <vt:lpstr>Introduction :</vt:lpstr>
      <vt:lpstr>Our Vision and Mission: </vt:lpstr>
      <vt:lpstr>How the store works: </vt:lpstr>
      <vt:lpstr>Recommendations: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store</dc:title>
  <dc:creator>ads</dc:creator>
  <cp:lastModifiedBy>ads</cp:lastModifiedBy>
  <cp:revision>13</cp:revision>
  <dcterms:created xsi:type="dcterms:W3CDTF">2020-12-15T13:10:35Z</dcterms:created>
  <dcterms:modified xsi:type="dcterms:W3CDTF">2020-12-16T10:15:12Z</dcterms:modified>
</cp:coreProperties>
</file>