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311" r:id="rId4"/>
    <p:sldId id="263" r:id="rId5"/>
    <p:sldId id="266" r:id="rId6"/>
    <p:sldId id="267" r:id="rId7"/>
    <p:sldId id="270" r:id="rId8"/>
    <p:sldId id="276" r:id="rId9"/>
    <p:sldId id="299" r:id="rId10"/>
    <p:sldId id="300" r:id="rId11"/>
    <p:sldId id="301" r:id="rId12"/>
    <p:sldId id="302" r:id="rId13"/>
    <p:sldId id="309" r:id="rId14"/>
    <p:sldId id="304" r:id="rId15"/>
    <p:sldId id="305" r:id="rId16"/>
    <p:sldId id="312" r:id="rId17"/>
    <p:sldId id="313" r:id="rId18"/>
    <p:sldId id="314" r:id="rId19"/>
    <p:sldId id="315" r:id="rId20"/>
    <p:sldId id="316" r:id="rId21"/>
    <p:sldId id="317" r:id="rId22"/>
    <p:sldId id="320" r:id="rId23"/>
    <p:sldId id="321" r:id="rId24"/>
    <p:sldId id="322" r:id="rId25"/>
    <p:sldId id="323" r:id="rId26"/>
    <p:sldId id="324" r:id="rId27"/>
    <p:sldId id="325" r:id="rId28"/>
    <p:sldId id="326" r:id="rId29"/>
    <p:sldId id="327" r:id="rId30"/>
    <p:sldId id="328" r:id="rId31"/>
    <p:sldId id="329" r:id="rId32"/>
    <p:sldId id="330" r:id="rId33"/>
    <p:sldId id="331" r:id="rId34"/>
    <p:sldId id="332" r:id="rId35"/>
    <p:sldId id="333" r:id="rId36"/>
    <p:sldId id="344" r:id="rId37"/>
    <p:sldId id="334" r:id="rId38"/>
    <p:sldId id="335" r:id="rId39"/>
    <p:sldId id="336" r:id="rId40"/>
    <p:sldId id="337" r:id="rId41"/>
    <p:sldId id="338" r:id="rId42"/>
    <p:sldId id="339" r:id="rId43"/>
    <p:sldId id="340" r:id="rId44"/>
    <p:sldId id="341" r:id="rId45"/>
    <p:sldId id="318" r:id="rId46"/>
    <p:sldId id="342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357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839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618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380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844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457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690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51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647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852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445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3276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2020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200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4600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5426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602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58B7F2C-5BA3-4ACA-8338-73BA59374051}" type="datetimeFigureOut">
              <a:rPr lang="en-US" smtClean="0"/>
              <a:t>7/6/2025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6B9ACA8-E4C2-4135-9067-F9B50FE3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854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80950"/>
            <a:ext cx="9144000" cy="1260764"/>
          </a:xfrm>
        </p:spPr>
        <p:txBody>
          <a:bodyPr>
            <a:noAutofit/>
          </a:bodyPr>
          <a:lstStyle/>
          <a:p>
            <a:r>
              <a:rPr lang="en-US" sz="4400" dirty="0"/>
              <a:t>Graduation Project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0" y="1556458"/>
            <a:ext cx="9144000" cy="4321827"/>
          </a:xfrm>
        </p:spPr>
        <p:txBody>
          <a:bodyPr>
            <a:normAutofit/>
          </a:bodyPr>
          <a:lstStyle/>
          <a:p>
            <a:pPr algn="l"/>
            <a:endParaRPr lang="ar-SA" b="1" dirty="0"/>
          </a:p>
          <a:p>
            <a:pPr algn="l"/>
            <a:endParaRPr lang="ar-SA" sz="1700" b="1" dirty="0"/>
          </a:p>
          <a:p>
            <a:pPr algn="l"/>
            <a:endParaRPr lang="ar-SA" b="1" dirty="0"/>
          </a:p>
          <a:p>
            <a:pPr algn="l"/>
            <a:r>
              <a:rPr lang="ar-SA" dirty="0"/>
              <a:t> </a:t>
            </a:r>
            <a:r>
              <a:rPr lang="en-US" dirty="0"/>
              <a:t>Prepared by</a:t>
            </a:r>
            <a:r>
              <a:rPr lang="ar-SA" dirty="0"/>
              <a:t> </a:t>
            </a:r>
            <a:r>
              <a:rPr lang="en-US" dirty="0"/>
              <a:t>:</a:t>
            </a:r>
            <a:r>
              <a:rPr lang="ar-SA" dirty="0"/>
              <a:t>   </a:t>
            </a:r>
            <a:r>
              <a:rPr lang="en-US" dirty="0"/>
              <a:t>Mohammad </a:t>
            </a:r>
            <a:r>
              <a:rPr lang="en-US" dirty="0" err="1"/>
              <a:t>Ziyad</a:t>
            </a:r>
            <a:r>
              <a:rPr lang="en-US" dirty="0"/>
              <a:t> </a:t>
            </a:r>
            <a:r>
              <a:rPr lang="en-US" dirty="0" err="1"/>
              <a:t>Drawi</a:t>
            </a:r>
            <a:endParaRPr lang="en-US" dirty="0"/>
          </a:p>
          <a:p>
            <a:pPr algn="l"/>
            <a:r>
              <a:rPr lang="ar-SA" dirty="0"/>
              <a:t>                      </a:t>
            </a:r>
            <a:r>
              <a:rPr lang="en-US" dirty="0"/>
              <a:t>Omar Khalid Abu Al-</a:t>
            </a:r>
            <a:r>
              <a:rPr lang="en-US" dirty="0" err="1"/>
              <a:t>Wafa</a:t>
            </a:r>
            <a:endParaRPr lang="en-US" dirty="0"/>
          </a:p>
          <a:p>
            <a:pPr algn="l"/>
            <a:r>
              <a:rPr lang="en-US" dirty="0"/>
              <a:t>                                   Osama Amin </a:t>
            </a:r>
            <a:r>
              <a:rPr lang="en-US" dirty="0" err="1"/>
              <a:t>Mashhari</a:t>
            </a:r>
            <a:r>
              <a:rPr lang="en-US" dirty="0"/>
              <a:t>  </a:t>
            </a:r>
          </a:p>
          <a:p>
            <a:pPr algn="l"/>
            <a:r>
              <a:rPr lang="en-US" dirty="0"/>
              <a:t>                                    Saeed  </a:t>
            </a:r>
            <a:r>
              <a:rPr lang="en-US" dirty="0" err="1"/>
              <a:t>Muayyad</a:t>
            </a:r>
            <a:r>
              <a:rPr lang="en-US" dirty="0"/>
              <a:t> </a:t>
            </a:r>
            <a:r>
              <a:rPr lang="en-US" dirty="0" err="1"/>
              <a:t>Saymeh</a:t>
            </a:r>
            <a:endParaRPr lang="en-US" dirty="0"/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457" y="411636"/>
            <a:ext cx="10515600" cy="1325563"/>
          </a:xfrm>
        </p:spPr>
        <p:txBody>
          <a:bodyPr/>
          <a:lstStyle/>
          <a:p>
            <a:pPr algn="ctr"/>
            <a:r>
              <a:rPr lang="en-US" b="1" dirty="0"/>
              <a:t>Big Boulder Retaining Walls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982" y="1580445"/>
            <a:ext cx="9353401" cy="4439763"/>
          </a:xfrm>
          <a:ln w="381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336058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424542"/>
            <a:ext cx="10018713" cy="1752599"/>
          </a:xfrm>
        </p:spPr>
        <p:txBody>
          <a:bodyPr/>
          <a:lstStyle/>
          <a:p>
            <a:r>
              <a:rPr lang="en-US" dirty="0"/>
              <a:t>Graduation Project part one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first graduation project was a theoretical study</a:t>
            </a:r>
            <a:endParaRPr lang="ar-SA" dirty="0"/>
          </a:p>
          <a:p>
            <a:r>
              <a:rPr lang="en-US" dirty="0"/>
              <a:t>Focused on retaining walls and their importance in civil engineering</a:t>
            </a:r>
            <a:endParaRPr lang="ar-SA" dirty="0"/>
          </a:p>
          <a:p>
            <a:r>
              <a:rPr lang="en-US" dirty="0"/>
              <a:t>No structural design was performed – it was research-based</a:t>
            </a:r>
            <a:endParaRPr lang="ar-S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09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/>
              <a:t>Advantages and Disadvantages of Big Boulder Walls</a:t>
            </a:r>
          </a:p>
        </p:txBody>
      </p:sp>
      <p:sp>
        <p:nvSpPr>
          <p:cNvPr id="3" name="Subtitle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en-US" i="1" dirty="0"/>
              <a:t>Benefits of Big Boulder Retaining Walls</a:t>
            </a:r>
          </a:p>
          <a:p>
            <a:pPr algn="l"/>
            <a:endParaRPr lang="en-US" dirty="0"/>
          </a:p>
          <a:p>
            <a:pPr marL="457200" indent="-457200" algn="l">
              <a:buFont typeface="Wingdings" panose="05000000000000000000" pitchFamily="2" charset="2"/>
              <a:buChar char="ü"/>
            </a:pPr>
            <a:r>
              <a:rPr lang="en-US" dirty="0"/>
              <a:t>Environmentally friendly (uses natural materials).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US" dirty="0"/>
              <a:t>Strong and durable, requiring low maintenance.</a:t>
            </a:r>
          </a:p>
          <a:p>
            <a:pPr marL="457200" indent="-457200" algn="l">
              <a:buFont typeface="Wingdings" panose="05000000000000000000" pitchFamily="2" charset="2"/>
              <a:buChar char="ü"/>
            </a:pPr>
            <a:r>
              <a:rPr lang="en-US" dirty="0"/>
              <a:t> Aesthetic appeal, blending naturally with landscapes.</a:t>
            </a:r>
          </a:p>
          <a:p>
            <a:pPr marL="0" indent="0" algn="l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Environmental Impact</a:t>
            </a:r>
          </a:p>
          <a:p>
            <a:r>
              <a:rPr lang="en-US" dirty="0"/>
              <a:t>Water Flow and Drainage Issues</a:t>
            </a:r>
          </a:p>
        </p:txBody>
      </p:sp>
    </p:spTree>
    <p:extLst>
      <p:ext uri="{BB962C8B-B14F-4D97-AF65-F5344CB8AC3E}">
        <p14:creationId xmlns:p14="http://schemas.microsoft.com/office/powerpoint/2010/main" val="126566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2059" y="73026"/>
            <a:ext cx="10018713" cy="1752599"/>
          </a:xfrm>
        </p:spPr>
        <p:txBody>
          <a:bodyPr/>
          <a:lstStyle/>
          <a:p>
            <a:pPr algn="ctr"/>
            <a:r>
              <a:rPr lang="en-US" b="1" dirty="0"/>
              <a:t>Challenges &amp; Limitations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7921" y="2438399"/>
            <a:ext cx="4895055" cy="312420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US" sz="2400" i="1" dirty="0"/>
          </a:p>
          <a:p>
            <a:pPr marL="0" indent="0">
              <a:buNone/>
            </a:pPr>
            <a:r>
              <a:rPr lang="en-US" sz="2400" i="1" dirty="0"/>
              <a:t>Challenges of Using Big Boulder Walls</a:t>
            </a:r>
          </a:p>
          <a:p>
            <a:pPr marL="0" indent="0">
              <a:buNone/>
            </a:pPr>
            <a:endParaRPr lang="en-US" sz="2400" i="1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/>
              <a:t>Requires precise placement and heavy machinery.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/>
              <a:t>Can be costly due to material transportation.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/>
              <a:t>Not suitable for all soil types and conditions.</a:t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72200" y="1825625"/>
            <a:ext cx="5181600" cy="4119709"/>
          </a:xfrm>
          <a:ln w="38100"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249464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2843" y="0"/>
            <a:ext cx="10018713" cy="1752599"/>
          </a:xfrm>
        </p:spPr>
        <p:txBody>
          <a:bodyPr/>
          <a:lstStyle/>
          <a:p>
            <a:pPr algn="ctr"/>
            <a:r>
              <a:rPr lang="en-US" b="1" dirty="0"/>
              <a:t>Real-Life Applications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400" i="1" dirty="0"/>
              <a:t>Where Are These Walls Used?</a:t>
            </a:r>
          </a:p>
          <a:p>
            <a:pPr marL="0" indent="0">
              <a:buNone/>
            </a:pPr>
            <a:endParaRPr lang="en-US" sz="2400" i="1" dirty="0"/>
          </a:p>
          <a:p>
            <a:r>
              <a:rPr lang="en-US" sz="2400" dirty="0"/>
              <a:t>Highways &amp; Roads: Prevents erosion and landslides.</a:t>
            </a:r>
          </a:p>
          <a:p>
            <a:r>
              <a:rPr lang="en-US" sz="2400" dirty="0"/>
              <a:t>Mountain Slopes: Stabilizes steep terrains.</a:t>
            </a:r>
          </a:p>
          <a:p>
            <a:r>
              <a:rPr lang="en-US" sz="2400" dirty="0"/>
              <a:t>Coastal Protection: Protects shorelines from wave erosion.</a:t>
            </a:r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825625"/>
            <a:ext cx="5181600" cy="4118769"/>
          </a:xfr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0146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46FAA-1728-4F10-D106-D6C511EA0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9286" y="73026"/>
            <a:ext cx="10018713" cy="1752599"/>
          </a:xfrm>
        </p:spPr>
        <p:txBody>
          <a:bodyPr>
            <a:noAutofit/>
          </a:bodyPr>
          <a:lstStyle/>
          <a:p>
            <a:pPr algn="ctr"/>
            <a:r>
              <a:rPr lang="en-US" sz="4400" b="1" kern="1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History of </a:t>
            </a:r>
            <a:r>
              <a:rPr lang="en-US" sz="4400" b="1" kern="100" dirty="0">
                <a:effectLst/>
                <a:ea typeface="Times New Roman" panose="02020603050405020304" pitchFamily="18" charset="0"/>
              </a:rPr>
              <a:t>Big Boulder Retaining Walls</a:t>
            </a:r>
            <a:endParaRPr lang="LID4096" sz="4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44DEA-BB5A-661D-9D97-9886CC5172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LID4096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AB4DC4-9E42-9E69-F815-1FA5F51012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709" y="1655808"/>
            <a:ext cx="9590314" cy="435133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0213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23EBE-619E-B3AA-E2E4-4BF9D4886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/>
              <a:t>Rockery Design in Federal Road Construction</a:t>
            </a:r>
            <a:br>
              <a:rPr lang="en-US" b="1" dirty="0"/>
            </a:br>
            <a:endParaRPr lang="LID4096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B483F-A9AA-46BE-1142-5DD672C208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sz="2400" dirty="0"/>
              <a:t>Historical use</a:t>
            </a:r>
          </a:p>
          <a:p>
            <a:pPr>
              <a:buFont typeface="Wingdings" panose="05000000000000000000" pitchFamily="2" charset="2"/>
              <a:buChar char="v"/>
            </a:pPr>
            <a:endParaRPr lang="en-US" sz="2400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sz="2400" dirty="0"/>
              <a:t>FHWA guidelines</a:t>
            </a:r>
          </a:p>
          <a:p>
            <a:pPr>
              <a:buFont typeface="Wingdings" panose="05000000000000000000" pitchFamily="2" charset="2"/>
              <a:buChar char="v"/>
            </a:pPr>
            <a:endParaRPr lang="en-US" sz="2400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sz="2400" dirty="0"/>
              <a:t>Key principles</a:t>
            </a:r>
          </a:p>
          <a:p>
            <a:endParaRPr lang="LID4096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DFE798-71D6-12BA-B05C-EB1E4F0BE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702" y="2068286"/>
            <a:ext cx="5362278" cy="372291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1971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56347A-FFBB-FF94-A587-B55C20B5F9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1526" y="1450544"/>
            <a:ext cx="10515600" cy="750162"/>
          </a:xfrm>
        </p:spPr>
        <p:txBody>
          <a:bodyPr>
            <a:noAutofit/>
          </a:bodyPr>
          <a:lstStyle/>
          <a:p>
            <a:pPr algn="ctr"/>
            <a:r>
              <a:rPr lang="en-US" sz="44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Causes of Rock Wall Collapse</a:t>
            </a:r>
            <a:br>
              <a:rPr lang="en-US" sz="44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44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sz="44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4400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sz="4400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en-US" sz="44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825625"/>
            <a:ext cx="8723810" cy="4351338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8" name="Picture 4" descr="Retaining structures remediation methods I Geotech d.o.o. I">
            <a:extLst>
              <a:ext uri="{FF2B5EF4-FFF2-40B4-BE49-F238E27FC236}">
                <a16:creationId xmlns:a16="http://schemas.microsoft.com/office/drawing/2014/main" id="{76A5D6FC-FE0D-6F70-235C-29569D06E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039" y="1825624"/>
            <a:ext cx="8653529" cy="4351339"/>
          </a:xfrm>
          <a:prstGeom prst="rect">
            <a:avLst/>
          </a:prstGeom>
          <a:noFill/>
          <a:ln w="38100">
            <a:solidFill>
              <a:schemeClr val="tx1">
                <a:lumMod val="65000"/>
                <a:lumOff val="3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48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89BEE-12E8-A8D6-B062-763EBC148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Geological Factors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4F7157-F07A-F315-6C34-9F358FCC1C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12067" y="2857592"/>
            <a:ext cx="5181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en-US" sz="2400" kern="1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Rock type and structure</a:t>
            </a:r>
            <a:endParaRPr lang="en-US" sz="2400" kern="100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en-US" sz="2400" kern="100" dirty="0">
                <a:ea typeface="Times New Roman" panose="02020603050405020304" pitchFamily="18" charset="0"/>
                <a:cs typeface="Arial" panose="020B0604020202020204" pitchFamily="34" charset="0"/>
              </a:rPr>
              <a:t>Soil conditions </a:t>
            </a:r>
          </a:p>
          <a:p>
            <a:pPr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en-US" sz="2400" kern="100" dirty="0">
                <a:ea typeface="Times New Roman" panose="02020603050405020304" pitchFamily="18" charset="0"/>
                <a:cs typeface="Arial" panose="020B0604020202020204" pitchFamily="34" charset="0"/>
              </a:rPr>
              <a:t>Slope angle</a:t>
            </a:r>
          </a:p>
          <a:p>
            <a:pPr marL="342900" indent="-342900">
              <a:lnSpc>
                <a:spcPct val="115000"/>
              </a:lnSpc>
              <a:buFont typeface="+mj-lt"/>
              <a:buAutoNum type="arabicPeriod"/>
            </a:pP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15000"/>
              </a:lnSpc>
              <a:buFont typeface="+mj-lt"/>
              <a:buAutoNum type="arabicPeriod"/>
            </a:pPr>
            <a:endParaRPr lang="en-US" sz="1800" kern="1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15000"/>
              </a:lnSpc>
              <a:buFont typeface="+mj-lt"/>
              <a:buAutoNum type="arabicPeriod"/>
            </a:pP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15000"/>
              </a:lnSpc>
              <a:buFont typeface="+mj-lt"/>
              <a:buAutoNum type="arabicPeriod"/>
            </a:pPr>
            <a:endParaRPr lang="en-US" sz="1800" kern="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BD4682C-D017-2509-A956-94BF9BBD03A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kern="1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kern="1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kern="1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kern="1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kern="1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0422EE6-F18D-DD02-5CE4-4B87859034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7967" y="2438399"/>
            <a:ext cx="4957354" cy="4155395"/>
          </a:xfrm>
          <a:prstGeom prst="rect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73776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E7AEB-A2E3-F8E6-D8F3-3463272A8F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>
            <a:normAutofit/>
          </a:bodyPr>
          <a:lstStyle/>
          <a:p>
            <a:pPr algn="ctr"/>
            <a:r>
              <a:rPr lang="en-US" b="1" kern="1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Weathering</a:t>
            </a:r>
            <a:r>
              <a:rPr lang="en-US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77919" y="1752599"/>
            <a:ext cx="4607188" cy="576262"/>
          </a:xfrm>
        </p:spPr>
        <p:txBody>
          <a:bodyPr/>
          <a:lstStyle/>
          <a:p>
            <a:pPr lvl="0"/>
            <a:r>
              <a:rPr lang="en-US" kern="100" dirty="0">
                <a:ea typeface="Times New Roman" panose="02020603050405020304" pitchFamily="18" charset="0"/>
                <a:cs typeface="Arial" panose="020B0604020202020204" pitchFamily="34" charset="0"/>
              </a:rPr>
              <a:t>Physical weathering</a:t>
            </a:r>
          </a:p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284E1-F2A3-DEDF-C90F-C817D9F85A6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lvl="0" indent="0" rtl="0">
              <a:lnSpc>
                <a:spcPct val="115000"/>
              </a:lnSpc>
              <a:buNone/>
            </a:pPr>
            <a:endParaRPr lang="en-US" sz="1800" kern="1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 rtl="0">
              <a:lnSpc>
                <a:spcPct val="115000"/>
              </a:lnSpc>
              <a:buNone/>
            </a:pP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 rtl="0">
              <a:lnSpc>
                <a:spcPct val="115000"/>
              </a:lnSpc>
              <a:buNone/>
            </a:pPr>
            <a:endParaRPr lang="en-US" sz="1800" kern="1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 rtl="0">
              <a:lnSpc>
                <a:spcPct val="115000"/>
              </a:lnSpc>
              <a:buNone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1800" kern="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880486" y="1752599"/>
            <a:ext cx="4622537" cy="576262"/>
          </a:xfrm>
        </p:spPr>
        <p:txBody>
          <a:bodyPr/>
          <a:lstStyle/>
          <a:p>
            <a:pPr lvl="0"/>
            <a:r>
              <a:rPr lang="en-US" kern="100" dirty="0">
                <a:ea typeface="Times New Roman" panose="02020603050405020304" pitchFamily="18" charset="0"/>
                <a:cs typeface="Arial" panose="020B0604020202020204" pitchFamily="34" charset="0"/>
              </a:rPr>
              <a:t>Chemical weathering </a:t>
            </a:r>
          </a:p>
          <a:p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107" y="2125387"/>
            <a:ext cx="4917916" cy="3688943"/>
          </a:xfrm>
          <a:ln w="3810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471E47-1173-5966-A308-1882B05B88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309" y="2125387"/>
            <a:ext cx="4772800" cy="368458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6405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CFF85-A23E-FCC3-502E-ADBF5B5444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202474"/>
            <a:ext cx="3549121" cy="1371600"/>
          </a:xfrm>
        </p:spPr>
        <p:txBody>
          <a:bodyPr>
            <a:noAutofit/>
          </a:bodyPr>
          <a:lstStyle/>
          <a:p>
            <a:pPr algn="ctr"/>
            <a:r>
              <a:rPr lang="en-US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Human Activities</a:t>
            </a:r>
            <a:r>
              <a:rPr lang="en-US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ECAB5-4E29-5311-F43E-49A126B5A3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1484311" y="1952897"/>
            <a:ext cx="3549121" cy="1828800"/>
          </a:xfrm>
        </p:spPr>
        <p:txBody>
          <a:bodyPr/>
          <a:lstStyle/>
          <a:p>
            <a:pPr marL="342900" lvl="0" indent="-342900">
              <a:buFont typeface="+mj-lt"/>
              <a:buAutoNum type="arabicPeriod"/>
            </a:pPr>
            <a:r>
              <a:rPr lang="en-US" sz="2400" kern="100" dirty="0">
                <a:ea typeface="Times New Roman" panose="02020603050405020304" pitchFamily="18" charset="0"/>
                <a:cs typeface="Arial" panose="020B0604020202020204" pitchFamily="34" charset="0"/>
              </a:rPr>
              <a:t>Excavation 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2400" kern="100" dirty="0">
                <a:ea typeface="Times New Roman" panose="02020603050405020304" pitchFamily="18" charset="0"/>
                <a:cs typeface="Arial" panose="020B0604020202020204" pitchFamily="34" charset="0"/>
              </a:rPr>
              <a:t>Vibrations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2400" kern="100" dirty="0">
                <a:ea typeface="Times New Roman" panose="02020603050405020304" pitchFamily="18" charset="0"/>
                <a:cs typeface="Arial" panose="020B0604020202020204" pitchFamily="34" charset="0"/>
              </a:rPr>
              <a:t>Loading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1F07F5-31CE-3E60-61F9-9860A3F71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033" y="685799"/>
            <a:ext cx="6200908" cy="518318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434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84ED41-E1DF-F0A1-3EC0-651D57F67F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668" y="685800"/>
            <a:ext cx="10086703" cy="5288688"/>
          </a:xfrm>
          <a:prstGeom prst="rect">
            <a:avLst/>
          </a:prstGeom>
          <a:noFill/>
          <a:ln w="38100">
            <a:solidFill>
              <a:schemeClr val="tx1">
                <a:lumMod val="65000"/>
                <a:lumOff val="3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6026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7F0D8-9DE1-C17A-AC56-1200ECDB3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4471" y="40198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sz="27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Solutions to Prevent Rock Wall Collapse </a:t>
            </a:r>
            <a:br>
              <a:rPr lang="en-US" sz="27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7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sz="27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7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1. </a:t>
            </a:r>
            <a:r>
              <a:rPr lang="en-US" sz="27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Rockfall Mitigation</a:t>
            </a:r>
            <a:r>
              <a:rPr lang="en-US" sz="1800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sz="1800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1800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sz="1800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F106B-C782-0EAF-60E8-4D4843B74A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57283" y="1750486"/>
            <a:ext cx="4607188" cy="576262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en-US" sz="4400" b="0" dirty="0">
                <a:cs typeface="Times New Roman" panose="02020603050405020304" pitchFamily="18" charset="0"/>
              </a:rPr>
              <a:t>Shotcrete</a:t>
            </a:r>
            <a:r>
              <a:rPr lang="en-US" b="0" dirty="0"/>
              <a:t/>
            </a:r>
            <a:br>
              <a:rPr lang="en-US" b="0" dirty="0"/>
            </a:br>
            <a:endParaRPr lang="en-US" b="0" dirty="0"/>
          </a:p>
        </p:txBody>
      </p:sp>
      <p:pic>
        <p:nvPicPr>
          <p:cNvPr id="11" name="Content Placeholder 5">
            <a:extLst>
              <a:ext uri="{FF2B5EF4-FFF2-40B4-BE49-F238E27FC236}">
                <a16:creationId xmlns:a16="http://schemas.microsoft.com/office/drawing/2014/main" id="{04E631B9-C479-FEAD-DBB1-4B52C139B0C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862806" y="2395574"/>
            <a:ext cx="4401665" cy="354980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806668" y="2275576"/>
            <a:ext cx="4622537" cy="576262"/>
          </a:xfrm>
        </p:spPr>
        <p:txBody>
          <a:bodyPr/>
          <a:lstStyle/>
          <a:p>
            <a:pPr algn="ctr"/>
            <a:r>
              <a:rPr lang="en-US" sz="2400" b="0" kern="100" dirty="0">
                <a:ea typeface="Times New Roman" panose="02020603050405020304" pitchFamily="18" charset="0"/>
                <a:cs typeface="Arial" panose="020B0604020202020204" pitchFamily="34" charset="0"/>
              </a:rPr>
              <a:t>Rock bolts</a:t>
            </a:r>
          </a:p>
          <a:p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252901-137C-E196-9A6D-D4A91B7341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668" y="2349690"/>
            <a:ext cx="4696355" cy="359568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1720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81A48-F9A2-78AF-E2C3-153ABC10C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sz="1600" b="1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2064C9A-9E43-48E1-C308-C017DB4880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999" y="483325"/>
            <a:ext cx="9742373" cy="56039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962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>
                <a:cs typeface="Times New Roman" panose="02020603050405020304" pitchFamily="18" charset="0"/>
              </a:rPr>
              <a:t>Our second graduation project focuses on retaining walls</a:t>
            </a:r>
            <a:endParaRPr lang="ar-SA" dirty="0">
              <a:cs typeface="Times New Roman" panose="02020603050405020304" pitchFamily="18" charset="0"/>
            </a:endParaRPr>
          </a:p>
          <a:p>
            <a:r>
              <a:rPr lang="en-US" dirty="0">
                <a:cs typeface="Times New Roman" panose="02020603050405020304" pitchFamily="18" charset="0"/>
              </a:rPr>
              <a:t>It compares two main types</a:t>
            </a:r>
            <a:endParaRPr lang="ar-SA" dirty="0"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cs typeface="Times New Roman" panose="02020603050405020304" pitchFamily="18" charset="0"/>
              </a:rPr>
              <a:t>Reinforced Concrete Retaining Wall</a:t>
            </a:r>
            <a:endParaRPr lang="ar-SA" dirty="0"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cs typeface="Times New Roman" panose="02020603050405020304" pitchFamily="18" charset="0"/>
              </a:rPr>
              <a:t>Big Boulder Retaining Wall</a:t>
            </a:r>
            <a:endParaRPr lang="ar-SA" dirty="0">
              <a:cs typeface="Times New Roman" panose="02020603050405020304" pitchFamily="18" charset="0"/>
            </a:endParaRPr>
          </a:p>
          <a:p>
            <a:endParaRPr lang="ar-SA" dirty="0"/>
          </a:p>
          <a:p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>
          <a:xfrm>
            <a:off x="7012915" y="2889068"/>
            <a:ext cx="4895056" cy="3124200"/>
          </a:xfrm>
        </p:spPr>
        <p:txBody>
          <a:bodyPr/>
          <a:lstStyle/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16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914400"/>
            <a:ext cx="5426158" cy="783771"/>
          </a:xfrm>
        </p:spPr>
        <p:txBody>
          <a:bodyPr/>
          <a:lstStyle/>
          <a:p>
            <a:r>
              <a:rPr lang="en-US" dirty="0"/>
              <a:t>Project Goals</a:t>
            </a:r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66" r="33866"/>
          <a:stretch>
            <a:fillRect/>
          </a:stretch>
        </p:blipFill>
        <p:spPr>
          <a:xfrm>
            <a:off x="6908883" y="914399"/>
            <a:ext cx="4808500" cy="5016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1482724" y="1698171"/>
            <a:ext cx="5426158" cy="3254828"/>
          </a:xfrm>
        </p:spPr>
        <p:txBody>
          <a:bodyPr/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dirty="0"/>
              <a:t>Analyze the structural behavior of both wall types.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dirty="0"/>
              <a:t>Compare manual results with software outputs.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dirty="0"/>
              <a:t>Recommend the best option based on site conditions.</a:t>
            </a:r>
          </a:p>
        </p:txBody>
      </p:sp>
    </p:spTree>
    <p:extLst>
      <p:ext uri="{BB962C8B-B14F-4D97-AF65-F5344CB8AC3E}">
        <p14:creationId xmlns:p14="http://schemas.microsoft.com/office/powerpoint/2010/main" val="2749031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482724" y="459376"/>
            <a:ext cx="5426158" cy="1371600"/>
          </a:xfrm>
        </p:spPr>
        <p:txBody>
          <a:bodyPr/>
          <a:lstStyle/>
          <a:p>
            <a:r>
              <a:rPr lang="en-US" dirty="0"/>
              <a:t>Design of Reinforced Concrete Retaining Wall</a:t>
            </a:r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6" r="23086"/>
          <a:stretch>
            <a:fillRect/>
          </a:stretch>
        </p:blipFill>
        <p:spPr>
          <a:xfrm>
            <a:off x="7080069" y="914400"/>
            <a:ext cx="4702628" cy="5055326"/>
          </a:xfrm>
        </p:spPr>
      </p:pic>
      <p:sp>
        <p:nvSpPr>
          <p:cNvPr id="8" name="Rectangle 1"/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1240971" y="2840058"/>
            <a:ext cx="5667911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Manual design of a reinforced concrete retaining wall.</a:t>
            </a:r>
            <a:endParaRPr kumimoji="0" lang="ar-SA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ar-SA" altLang="en-US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Results were compared with software output</a:t>
            </a:r>
            <a:r>
              <a:rPr kumimoji="0" lang="ar-SA" altLang="en-US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(Prokon).</a:t>
            </a:r>
            <a:endParaRPr kumimoji="0" lang="ar-SA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ar-SA" altLang="en-US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ar-SA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Key checks: sliding, overturning, and bearing pressure.</a:t>
            </a:r>
          </a:p>
        </p:txBody>
      </p:sp>
    </p:spTree>
    <p:extLst>
      <p:ext uri="{BB962C8B-B14F-4D97-AF65-F5344CB8AC3E}">
        <p14:creationId xmlns:p14="http://schemas.microsoft.com/office/powerpoint/2010/main" val="345621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341811"/>
            <a:ext cx="5426158" cy="1371600"/>
          </a:xfrm>
        </p:spPr>
        <p:txBody>
          <a:bodyPr/>
          <a:lstStyle/>
          <a:p>
            <a:r>
              <a:rPr lang="en-US" dirty="0"/>
              <a:t>Manual vs. </a:t>
            </a:r>
            <a:r>
              <a:rPr lang="en-US" altLang="en-US" dirty="0">
                <a:ln>
                  <a:noFill/>
                </a:ln>
              </a:rPr>
              <a:t>Prokon</a:t>
            </a:r>
            <a:r>
              <a:rPr lang="ar-SA" altLang="en-US" dirty="0">
                <a:ln>
                  <a:noFill/>
                </a:ln>
              </a:rPr>
              <a:t> </a:t>
            </a:r>
            <a:r>
              <a:rPr lang="en-US" altLang="en-US" dirty="0">
                <a:ln>
                  <a:noFill/>
                </a:ln>
              </a:rPr>
              <a:t>calculation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33" r="20733"/>
          <a:stretch>
            <a:fillRect/>
          </a:stretch>
        </p:blipFill>
        <p:spPr>
          <a:xfrm>
            <a:off x="7594681" y="914400"/>
            <a:ext cx="3796129" cy="45720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2403566"/>
            <a:ext cx="5426158" cy="2549433"/>
          </a:xfrm>
        </p:spPr>
        <p:txBody>
          <a:bodyPr/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dirty="0"/>
              <a:t>Manual calculations were close to the software results.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dirty="0"/>
              <a:t>Safety factors were satisfied in both methods.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dirty="0"/>
              <a:t>Minor differences due to calculation assumptions.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1834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7067" y="914400"/>
            <a:ext cx="5426158" cy="1371600"/>
          </a:xfrm>
        </p:spPr>
        <p:txBody>
          <a:bodyPr/>
          <a:lstStyle/>
          <a:p>
            <a:r>
              <a:rPr lang="en-US" dirty="0"/>
              <a:t>Design of Big Boulder Retaining Wall</a:t>
            </a:r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6" r="23086"/>
          <a:stretch>
            <a:fillRect/>
          </a:stretch>
        </p:blipFill>
        <p:spPr>
          <a:xfrm>
            <a:off x="7594682" y="522515"/>
            <a:ext cx="3992072" cy="5525588"/>
          </a:xfrm>
        </p:spPr>
      </p:pic>
      <p:sp>
        <p:nvSpPr>
          <p:cNvPr id="5" name="Rectangle 1"/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1251410" y="2908049"/>
            <a:ext cx="634327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Large boulders were assumed with specific dimensions.</a:t>
            </a:r>
            <a:endParaRPr kumimoji="0" lang="ar-SA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Manual analysis for sliding and overturning was done.</a:t>
            </a:r>
            <a:endParaRPr kumimoji="0" lang="ar-SA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Results were compared with software modeling.</a:t>
            </a:r>
          </a:p>
        </p:txBody>
      </p:sp>
    </p:spTree>
    <p:extLst>
      <p:ext uri="{BB962C8B-B14F-4D97-AF65-F5344CB8AC3E}">
        <p14:creationId xmlns:p14="http://schemas.microsoft.com/office/powerpoint/2010/main" val="8741665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694508"/>
            <a:ext cx="5426158" cy="833846"/>
          </a:xfrm>
        </p:spPr>
        <p:txBody>
          <a:bodyPr/>
          <a:lstStyle/>
          <a:p>
            <a:r>
              <a:rPr lang="en-US" dirty="0"/>
              <a:t>Manual vs. </a:t>
            </a:r>
            <a:r>
              <a:rPr lang="en-US" altLang="en-US" dirty="0">
                <a:ln>
                  <a:noFill/>
                </a:ln>
              </a:rPr>
              <a:t>Prokon</a:t>
            </a:r>
            <a:r>
              <a:rPr lang="ar-SA" altLang="en-US" dirty="0">
                <a:ln>
                  <a:noFill/>
                </a:ln>
              </a:rPr>
              <a:t> </a:t>
            </a:r>
            <a:r>
              <a:rPr lang="en-US" altLang="en-US" dirty="0">
                <a:ln>
                  <a:noFill/>
                </a:ln>
              </a:rPr>
              <a:t>calculation</a:t>
            </a:r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1" r="23121"/>
          <a:stretch>
            <a:fillRect/>
          </a:stretch>
        </p:blipFill>
        <p:spPr>
          <a:xfrm>
            <a:off x="7298479" y="914399"/>
            <a:ext cx="4654035" cy="5133703"/>
          </a:xfrm>
        </p:spPr>
      </p:pic>
      <p:sp>
        <p:nvSpPr>
          <p:cNvPr id="5" name="Rectangle 1"/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1093126" y="2782866"/>
            <a:ext cx="6205353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Manual results were close to software outcomes.</a:t>
            </a:r>
            <a:endParaRPr kumimoji="0" lang="ar-SA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Wall showed acceptable stability under expected conditions.</a:t>
            </a:r>
            <a:endParaRPr kumimoji="0" lang="ar-SA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Big boulder walls perform well in natural terrain.</a:t>
            </a:r>
          </a:p>
        </p:txBody>
      </p:sp>
    </p:spTree>
    <p:extLst>
      <p:ext uri="{BB962C8B-B14F-4D97-AF65-F5344CB8AC3E}">
        <p14:creationId xmlns:p14="http://schemas.microsoft.com/office/powerpoint/2010/main" val="4614685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8A4118-037F-C3FE-38C6-7C372334C7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A231B34-8A6D-455E-5A6B-9FB4B91D55E3}"/>
              </a:ext>
            </a:extLst>
          </p:cNvPr>
          <p:cNvSpPr txBox="1"/>
          <p:nvPr/>
        </p:nvSpPr>
        <p:spPr>
          <a:xfrm>
            <a:off x="2254928" y="461639"/>
            <a:ext cx="490846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Design of a </a:t>
            </a:r>
            <a:r>
              <a:rPr lang="en-US" b="1" dirty="0"/>
              <a:t>Reinforced Concrete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Retaining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Wall</a:t>
            </a:r>
            <a:endParaRPr lang="ar-SA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PROKON software was used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 wall design</a:t>
            </a:r>
          </a:p>
          <a:p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C370B5-43AE-EBCE-219B-66F36E62B5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4928" y="1708582"/>
            <a:ext cx="4326826" cy="61736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85294FC-FE04-92BB-938D-2E3B5C2710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1460" y="3012079"/>
            <a:ext cx="5471634" cy="21109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CB22EE-6771-CFE9-C4CB-17139CEDC836}"/>
              </a:ext>
            </a:extLst>
          </p:cNvPr>
          <p:cNvSpPr txBox="1"/>
          <p:nvPr/>
        </p:nvSpPr>
        <p:spPr>
          <a:xfrm>
            <a:off x="2177248" y="2421128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Constant value that uses it in design </a:t>
            </a:r>
          </a:p>
        </p:txBody>
      </p:sp>
    </p:spTree>
    <p:extLst>
      <p:ext uri="{BB962C8B-B14F-4D97-AF65-F5344CB8AC3E}">
        <p14:creationId xmlns:p14="http://schemas.microsoft.com/office/powerpoint/2010/main" val="7128820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4">
            <a:extLst>
              <a:ext uri="{FF2B5EF4-FFF2-40B4-BE49-F238E27FC236}">
                <a16:creationId xmlns:a16="http://schemas.microsoft.com/office/drawing/2014/main" id="{BFB63EB4-A95E-B2D0-C250-228EAEF3B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02167"/>
            <a:ext cx="5249863" cy="368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3CA782C-018B-2355-7230-5968DE8A7C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90845" y="284086"/>
            <a:ext cx="10018713" cy="1518081"/>
          </a:xfrm>
        </p:spPr>
        <p:txBody>
          <a:bodyPr>
            <a:normAutofit/>
          </a:bodyPr>
          <a:lstStyle/>
          <a:p>
            <a:r>
              <a:rPr lang="en-US" sz="2400" b="1" dirty="0"/>
              <a:t>Preliminary dimensions for cantilever wall</a:t>
            </a:r>
          </a:p>
          <a:p>
            <a:pPr algn="l"/>
            <a:endParaRPr lang="en-US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94A645-1CB0-B5B4-DF1C-B42372206256}"/>
              </a:ext>
            </a:extLst>
          </p:cNvPr>
          <p:cNvSpPr txBox="1"/>
          <p:nvPr/>
        </p:nvSpPr>
        <p:spPr>
          <a:xfrm>
            <a:off x="1254817" y="2505670"/>
            <a:ext cx="609452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Top Stem ≥ 200mm(minimum)</a:t>
            </a:r>
          </a:p>
          <a:p>
            <a:pPr algn="l"/>
            <a:endParaRPr lang="en-US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Bottom stem =0.1*H</a:t>
            </a:r>
          </a:p>
          <a:p>
            <a:pPr algn="l"/>
            <a:endParaRPr lang="en-US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Base thickness=0.1*H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Base length is about (0.33  to 0.75 )*h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Heel length ≥ 1.5*toe length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dirty="0"/>
          </a:p>
          <a:p>
            <a:pPr algn="l"/>
            <a:endParaRPr lang="en-US" b="1" dirty="0"/>
          </a:p>
          <a:p>
            <a:pPr algn="l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628599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613084-9420-5854-8639-21540D5CCB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E5B36DD-8A7D-BEA0-CAC4-2E801F0F4688}"/>
              </a:ext>
            </a:extLst>
          </p:cNvPr>
          <p:cNvSpPr txBox="1"/>
          <p:nvPr/>
        </p:nvSpPr>
        <p:spPr>
          <a:xfrm>
            <a:off x="1695635" y="1042940"/>
            <a:ext cx="1709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/>
              <a:t>In put data :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89AA12F-2437-356A-B515-D0408A1B4CF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836" b="1913"/>
          <a:stretch>
            <a:fillRect/>
          </a:stretch>
        </p:blipFill>
        <p:spPr>
          <a:xfrm>
            <a:off x="3062202" y="3217709"/>
            <a:ext cx="5273930" cy="36402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49BB166-86EC-3908-204A-E58E28BB736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85" r="20773"/>
          <a:stretch>
            <a:fillRect/>
          </a:stretch>
        </p:blipFill>
        <p:spPr>
          <a:xfrm>
            <a:off x="1511275" y="1412272"/>
            <a:ext cx="7457242" cy="18054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50EBE8-84EF-728B-0BD7-6D04F0364EC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9338"/>
          <a:stretch>
            <a:fillRect/>
          </a:stretch>
        </p:blipFill>
        <p:spPr>
          <a:xfrm>
            <a:off x="8989149" y="1412272"/>
            <a:ext cx="2086251" cy="180543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FC2662-5B19-2720-9FD5-68DC9BF1CBB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63846" r="63961"/>
          <a:stretch>
            <a:fillRect/>
          </a:stretch>
        </p:blipFill>
        <p:spPr>
          <a:xfrm>
            <a:off x="8575065" y="4305446"/>
            <a:ext cx="1970843" cy="146481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001EF2D-22AE-A337-34B0-4DEC281274C1}"/>
              </a:ext>
            </a:extLst>
          </p:cNvPr>
          <p:cNvSpPr txBox="1"/>
          <p:nvPr/>
        </p:nvSpPr>
        <p:spPr>
          <a:xfrm>
            <a:off x="1575980" y="634262"/>
            <a:ext cx="8345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Reinforced Concrete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Retaining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wall with height (H1) = 6 m</a:t>
            </a:r>
          </a:p>
        </p:txBody>
      </p:sp>
    </p:spTree>
    <p:extLst>
      <p:ext uri="{BB962C8B-B14F-4D97-AF65-F5344CB8AC3E}">
        <p14:creationId xmlns:p14="http://schemas.microsoft.com/office/powerpoint/2010/main" val="3361469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D8464-A8FA-DD1B-5901-F72D1C0650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DB425F2-C5C8-38D3-EAB2-5630B8233C49}"/>
              </a:ext>
            </a:extLst>
          </p:cNvPr>
          <p:cNvSpPr txBox="1"/>
          <p:nvPr/>
        </p:nvSpPr>
        <p:spPr>
          <a:xfrm>
            <a:off x="1695635" y="372862"/>
            <a:ext cx="8345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Reinforced Concrete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Retaining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wall with height (H1) = 6 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E4E821-8321-7408-950C-29DD03178CDC}"/>
              </a:ext>
            </a:extLst>
          </p:cNvPr>
          <p:cNvSpPr txBox="1"/>
          <p:nvPr/>
        </p:nvSpPr>
        <p:spPr>
          <a:xfrm>
            <a:off x="257452" y="949055"/>
            <a:ext cx="39505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Output data: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16C0024-8D7C-85FE-A2B5-A455A4EB5D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1290" y="1525248"/>
            <a:ext cx="5565537" cy="4866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6527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CE5621-7D4A-91A8-8114-10311A060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dirty="0"/>
              <a:t>* Reinforcing bars</a:t>
            </a:r>
            <a:br>
              <a:rPr lang="en-US" sz="2800" dirty="0"/>
            </a:br>
            <a:r>
              <a:rPr lang="en-US" sz="2800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BBE53E-77DB-104B-7F39-B8E1CE5BBB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311" y="1731145"/>
            <a:ext cx="4147042" cy="42402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F14D79-81B2-DE1D-EAA0-A91E14CBBA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731145"/>
            <a:ext cx="5407024" cy="409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2417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70093E1-D16F-113E-D47F-D286B24988B5}"/>
              </a:ext>
            </a:extLst>
          </p:cNvPr>
          <p:cNvSpPr txBox="1"/>
          <p:nvPr/>
        </p:nvSpPr>
        <p:spPr>
          <a:xfrm>
            <a:off x="1298359" y="1183889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input and output values</a:t>
            </a:r>
            <a:endParaRPr lang="LID4096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5A074C6-2FC3-A5FD-0D9F-F12C0492D497}"/>
              </a:ext>
            </a:extLst>
          </p:cNvPr>
          <p:cNvGraphicFramePr>
            <a:graphicFrameLocks noGrp="1"/>
          </p:cNvGraphicFramePr>
          <p:nvPr/>
        </p:nvGraphicFramePr>
        <p:xfrm>
          <a:off x="1890944" y="2396969"/>
          <a:ext cx="6476154" cy="4037149"/>
        </p:xfrm>
        <a:graphic>
          <a:graphicData uri="http://schemas.openxmlformats.org/drawingml/2006/table">
            <a:tbl>
              <a:tblPr firstRow="1" firstCol="1" bandRow="1"/>
              <a:tblGrid>
                <a:gridCol w="1368921">
                  <a:extLst>
                    <a:ext uri="{9D8B030D-6E8A-4147-A177-3AD203B41FA5}">
                      <a16:colId xmlns:a16="http://schemas.microsoft.com/office/drawing/2014/main" val="3729913895"/>
                    </a:ext>
                  </a:extLst>
                </a:gridCol>
                <a:gridCol w="1288224">
                  <a:extLst>
                    <a:ext uri="{9D8B030D-6E8A-4147-A177-3AD203B41FA5}">
                      <a16:colId xmlns:a16="http://schemas.microsoft.com/office/drawing/2014/main" val="1675923037"/>
                    </a:ext>
                  </a:extLst>
                </a:gridCol>
                <a:gridCol w="1113981">
                  <a:extLst>
                    <a:ext uri="{9D8B030D-6E8A-4147-A177-3AD203B41FA5}">
                      <a16:colId xmlns:a16="http://schemas.microsoft.com/office/drawing/2014/main" val="933644841"/>
                    </a:ext>
                  </a:extLst>
                </a:gridCol>
                <a:gridCol w="1352065">
                  <a:extLst>
                    <a:ext uri="{9D8B030D-6E8A-4147-A177-3AD203B41FA5}">
                      <a16:colId xmlns:a16="http://schemas.microsoft.com/office/drawing/2014/main" val="399429238"/>
                    </a:ext>
                  </a:extLst>
                </a:gridCol>
                <a:gridCol w="1352963">
                  <a:extLst>
                    <a:ext uri="{9D8B030D-6E8A-4147-A177-3AD203B41FA5}">
                      <a16:colId xmlns:a16="http://schemas.microsoft.com/office/drawing/2014/main" val="450928114"/>
                    </a:ext>
                  </a:extLst>
                </a:gridCol>
              </a:tblGrid>
              <a:tr h="42895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 put data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Results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8087577"/>
                  </a:ext>
                </a:extLst>
              </a:tr>
              <a:tr h="6760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H1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BL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(Base length)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FS slip &gt;1.5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FS ovt &gt;2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Pmax &lt; 220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16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kpa</a:t>
                      </a: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1208306"/>
                  </a:ext>
                </a:extLst>
              </a:tr>
              <a:tr h="42490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2.27OK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6.28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54.2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4725830"/>
                  </a:ext>
                </a:extLst>
              </a:tr>
              <a:tr h="4232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2.43 OK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5.43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106.6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1408976"/>
                  </a:ext>
                </a:extLst>
              </a:tr>
              <a:tr h="4147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2.9 OK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13.11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120.2 OK</a:t>
                      </a: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8695490"/>
                  </a:ext>
                </a:extLst>
              </a:tr>
              <a:tr h="4147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7.35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3.08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15.38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153.1 OK</a:t>
                      </a: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3591006"/>
                  </a:ext>
                </a:extLst>
              </a:tr>
              <a:tr h="4147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2.81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11.83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170.6 OK</a:t>
                      </a: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6232589"/>
                  </a:ext>
                </a:extLst>
              </a:tr>
              <a:tr h="42490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9.05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2.78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11.48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195.7 OK</a:t>
                      </a: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415186"/>
                  </a:ext>
                </a:extLst>
              </a:tr>
              <a:tr h="4147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2.76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11.23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220.8 OK</a:t>
                      </a: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654352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8060A78-9A9C-1C04-078D-C24A4780BD2B}"/>
              </a:ext>
            </a:extLst>
          </p:cNvPr>
          <p:cNvGraphicFramePr>
            <a:graphicFrameLocks noGrp="1"/>
          </p:cNvGraphicFramePr>
          <p:nvPr/>
        </p:nvGraphicFramePr>
        <p:xfrm>
          <a:off x="8367098" y="2831977"/>
          <a:ext cx="1352963" cy="3612029"/>
        </p:xfrm>
        <a:graphic>
          <a:graphicData uri="http://schemas.openxmlformats.org/drawingml/2006/table">
            <a:tbl>
              <a:tblPr firstRow="1" firstCol="1" bandRow="1"/>
              <a:tblGrid>
                <a:gridCol w="1352963">
                  <a:extLst>
                    <a:ext uri="{9D8B030D-6E8A-4147-A177-3AD203B41FA5}">
                      <a16:colId xmlns:a16="http://schemas.microsoft.com/office/drawing/2014/main" val="1343338681"/>
                    </a:ext>
                  </a:extLst>
                </a:gridCol>
              </a:tblGrid>
              <a:tr h="6643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Pmin</a:t>
                      </a: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&lt; 220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16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kpa</a:t>
                      </a: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0205878"/>
                  </a:ext>
                </a:extLst>
              </a:tr>
              <a:tr h="4255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48.0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667137"/>
                  </a:ext>
                </a:extLst>
              </a:tr>
              <a:tr h="4170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56.3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4017557"/>
                  </a:ext>
                </a:extLst>
              </a:tr>
              <a:tr h="4170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60.3 OK</a:t>
                      </a: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4836481"/>
                  </a:ext>
                </a:extLst>
              </a:tr>
              <a:tr h="4170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67.8 OK</a:t>
                      </a: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1024798"/>
                  </a:ext>
                </a:extLst>
              </a:tr>
              <a:tr h="4170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91.9 OK</a:t>
                      </a: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1214886"/>
                  </a:ext>
                </a:extLst>
              </a:tr>
              <a:tr h="4271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107.8 OK</a:t>
                      </a: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4590376"/>
                  </a:ext>
                </a:extLst>
              </a:tr>
              <a:tr h="4170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123.66 OK </a:t>
                      </a: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25941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43335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41368C-3282-3D32-78F0-7848D21B4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D999375-49B3-FFC1-EB1B-78E5ABCFCF7F}"/>
              </a:ext>
            </a:extLst>
          </p:cNvPr>
          <p:cNvSpPr txBox="1"/>
          <p:nvPr/>
        </p:nvSpPr>
        <p:spPr>
          <a:xfrm>
            <a:off x="2547891" y="896645"/>
            <a:ext cx="8398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Comparing manual results with the program's design results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D2A702-FAB2-C8D2-D8BF-320378F0B923}"/>
              </a:ext>
            </a:extLst>
          </p:cNvPr>
          <p:cNvSpPr txBox="1"/>
          <p:nvPr/>
        </p:nvSpPr>
        <p:spPr>
          <a:xfrm>
            <a:off x="2290439" y="1633491"/>
            <a:ext cx="46874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 reinforcing retaining wall height 6m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1827B7-0167-8401-E2A0-D6C83734087C}"/>
              </a:ext>
            </a:extLst>
          </p:cNvPr>
          <p:cNvSpPr txBox="1"/>
          <p:nvPr/>
        </p:nvSpPr>
        <p:spPr>
          <a:xfrm>
            <a:off x="2693877" y="2215161"/>
            <a:ext cx="461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/>
              <a:t>Prokon in put and out put data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EEA2B4-78A8-BC38-DC13-5DFA2D287134}"/>
              </a:ext>
            </a:extLst>
          </p:cNvPr>
          <p:cNvSpPr txBox="1"/>
          <p:nvPr/>
        </p:nvSpPr>
        <p:spPr>
          <a:xfrm>
            <a:off x="2059619" y="4467708"/>
            <a:ext cx="8291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/>
              <a:t>Hand calculations: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5E2C231-D9F5-9E70-539F-8EEC7BE592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427047"/>
              </p:ext>
            </p:extLst>
          </p:nvPr>
        </p:nvGraphicFramePr>
        <p:xfrm>
          <a:off x="1926666" y="2746065"/>
          <a:ext cx="6471610" cy="1104981"/>
        </p:xfrm>
        <a:graphic>
          <a:graphicData uri="http://schemas.openxmlformats.org/drawingml/2006/table">
            <a:tbl>
              <a:tblPr firstRow="1" firstCol="1" bandRow="1"/>
              <a:tblGrid>
                <a:gridCol w="1364588">
                  <a:extLst>
                    <a:ext uri="{9D8B030D-6E8A-4147-A177-3AD203B41FA5}">
                      <a16:colId xmlns:a16="http://schemas.microsoft.com/office/drawing/2014/main" val="281765730"/>
                    </a:ext>
                  </a:extLst>
                </a:gridCol>
                <a:gridCol w="1288224">
                  <a:extLst>
                    <a:ext uri="{9D8B030D-6E8A-4147-A177-3AD203B41FA5}">
                      <a16:colId xmlns:a16="http://schemas.microsoft.com/office/drawing/2014/main" val="1122134514"/>
                    </a:ext>
                  </a:extLst>
                </a:gridCol>
                <a:gridCol w="1113981">
                  <a:extLst>
                    <a:ext uri="{9D8B030D-6E8A-4147-A177-3AD203B41FA5}">
                      <a16:colId xmlns:a16="http://schemas.microsoft.com/office/drawing/2014/main" val="4072534504"/>
                    </a:ext>
                  </a:extLst>
                </a:gridCol>
                <a:gridCol w="1352065">
                  <a:extLst>
                    <a:ext uri="{9D8B030D-6E8A-4147-A177-3AD203B41FA5}">
                      <a16:colId xmlns:a16="http://schemas.microsoft.com/office/drawing/2014/main" val="2634490300"/>
                    </a:ext>
                  </a:extLst>
                </a:gridCol>
                <a:gridCol w="1352752">
                  <a:extLst>
                    <a:ext uri="{9D8B030D-6E8A-4147-A177-3AD203B41FA5}">
                      <a16:colId xmlns:a16="http://schemas.microsoft.com/office/drawing/2014/main" val="2834469602"/>
                    </a:ext>
                  </a:extLst>
                </a:gridCol>
              </a:tblGrid>
              <a:tr h="42895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 put data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Results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7940301"/>
                  </a:ext>
                </a:extLst>
              </a:tr>
              <a:tr h="6760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H1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BL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(Base length)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FS slip &gt;1.5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FS ovt &gt;2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Pmax &lt; 220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(Kpa)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4327519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A76D61B7-2FF6-580D-A893-564357E66C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900977"/>
              </p:ext>
            </p:extLst>
          </p:nvPr>
        </p:nvGraphicFramePr>
        <p:xfrm>
          <a:off x="1930999" y="3858719"/>
          <a:ext cx="6476154" cy="414789"/>
        </p:xfrm>
        <a:graphic>
          <a:graphicData uri="http://schemas.openxmlformats.org/drawingml/2006/table">
            <a:tbl>
              <a:tblPr firstRow="1" firstCol="1" bandRow="1"/>
              <a:tblGrid>
                <a:gridCol w="1368921">
                  <a:extLst>
                    <a:ext uri="{9D8B030D-6E8A-4147-A177-3AD203B41FA5}">
                      <a16:colId xmlns:a16="http://schemas.microsoft.com/office/drawing/2014/main" val="3275080389"/>
                    </a:ext>
                  </a:extLst>
                </a:gridCol>
                <a:gridCol w="1288224">
                  <a:extLst>
                    <a:ext uri="{9D8B030D-6E8A-4147-A177-3AD203B41FA5}">
                      <a16:colId xmlns:a16="http://schemas.microsoft.com/office/drawing/2014/main" val="365621488"/>
                    </a:ext>
                  </a:extLst>
                </a:gridCol>
                <a:gridCol w="1113981">
                  <a:extLst>
                    <a:ext uri="{9D8B030D-6E8A-4147-A177-3AD203B41FA5}">
                      <a16:colId xmlns:a16="http://schemas.microsoft.com/office/drawing/2014/main" val="1418551430"/>
                    </a:ext>
                  </a:extLst>
                </a:gridCol>
                <a:gridCol w="1352065">
                  <a:extLst>
                    <a:ext uri="{9D8B030D-6E8A-4147-A177-3AD203B41FA5}">
                      <a16:colId xmlns:a16="http://schemas.microsoft.com/office/drawing/2014/main" val="113328977"/>
                    </a:ext>
                  </a:extLst>
                </a:gridCol>
                <a:gridCol w="1352963">
                  <a:extLst>
                    <a:ext uri="{9D8B030D-6E8A-4147-A177-3AD203B41FA5}">
                      <a16:colId xmlns:a16="http://schemas.microsoft.com/office/drawing/2014/main" val="2670223031"/>
                    </a:ext>
                  </a:extLst>
                </a:gridCol>
              </a:tblGrid>
              <a:tr h="4147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2.9 OK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13.11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120.2 OK</a:t>
                      </a:r>
                      <a:endParaRPr lang="en-US" sz="1800" b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8067348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A34CD132-A93B-EC59-8A7D-9BE90CA379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662120"/>
              </p:ext>
            </p:extLst>
          </p:nvPr>
        </p:nvGraphicFramePr>
        <p:xfrm>
          <a:off x="1930999" y="4925279"/>
          <a:ext cx="6471821" cy="1104981"/>
        </p:xfrm>
        <a:graphic>
          <a:graphicData uri="http://schemas.openxmlformats.org/drawingml/2006/table">
            <a:tbl>
              <a:tblPr firstRow="1" firstCol="1" bandRow="1"/>
              <a:tblGrid>
                <a:gridCol w="1364588">
                  <a:extLst>
                    <a:ext uri="{9D8B030D-6E8A-4147-A177-3AD203B41FA5}">
                      <a16:colId xmlns:a16="http://schemas.microsoft.com/office/drawing/2014/main" val="281765730"/>
                    </a:ext>
                  </a:extLst>
                </a:gridCol>
                <a:gridCol w="1288224">
                  <a:extLst>
                    <a:ext uri="{9D8B030D-6E8A-4147-A177-3AD203B41FA5}">
                      <a16:colId xmlns:a16="http://schemas.microsoft.com/office/drawing/2014/main" val="1122134514"/>
                    </a:ext>
                  </a:extLst>
                </a:gridCol>
                <a:gridCol w="1113981">
                  <a:extLst>
                    <a:ext uri="{9D8B030D-6E8A-4147-A177-3AD203B41FA5}">
                      <a16:colId xmlns:a16="http://schemas.microsoft.com/office/drawing/2014/main" val="4072534504"/>
                    </a:ext>
                  </a:extLst>
                </a:gridCol>
                <a:gridCol w="1352065">
                  <a:extLst>
                    <a:ext uri="{9D8B030D-6E8A-4147-A177-3AD203B41FA5}">
                      <a16:colId xmlns:a16="http://schemas.microsoft.com/office/drawing/2014/main" val="2634490300"/>
                    </a:ext>
                  </a:extLst>
                </a:gridCol>
                <a:gridCol w="1352963">
                  <a:extLst>
                    <a:ext uri="{9D8B030D-6E8A-4147-A177-3AD203B41FA5}">
                      <a16:colId xmlns:a16="http://schemas.microsoft.com/office/drawing/2014/main" val="2834469602"/>
                    </a:ext>
                  </a:extLst>
                </a:gridCol>
              </a:tblGrid>
              <a:tr h="42895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 put data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Results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7940301"/>
                  </a:ext>
                </a:extLst>
              </a:tr>
              <a:tr h="6760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H1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BL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(Base length)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FS slip &gt;1.5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FS ovt &gt;2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Pmax &lt; 220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(Kpa)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4327519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AEBF9773-BFFF-9F8D-C34E-61DCDFB44A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9992116"/>
              </p:ext>
            </p:extLst>
          </p:nvPr>
        </p:nvGraphicFramePr>
        <p:xfrm>
          <a:off x="1926666" y="6030260"/>
          <a:ext cx="6476154" cy="414789"/>
        </p:xfrm>
        <a:graphic>
          <a:graphicData uri="http://schemas.openxmlformats.org/drawingml/2006/table">
            <a:tbl>
              <a:tblPr firstRow="1" firstCol="1" bandRow="1"/>
              <a:tblGrid>
                <a:gridCol w="1368921">
                  <a:extLst>
                    <a:ext uri="{9D8B030D-6E8A-4147-A177-3AD203B41FA5}">
                      <a16:colId xmlns:a16="http://schemas.microsoft.com/office/drawing/2014/main" val="3275080389"/>
                    </a:ext>
                  </a:extLst>
                </a:gridCol>
                <a:gridCol w="1288224">
                  <a:extLst>
                    <a:ext uri="{9D8B030D-6E8A-4147-A177-3AD203B41FA5}">
                      <a16:colId xmlns:a16="http://schemas.microsoft.com/office/drawing/2014/main" val="365621488"/>
                    </a:ext>
                  </a:extLst>
                </a:gridCol>
                <a:gridCol w="1113981">
                  <a:extLst>
                    <a:ext uri="{9D8B030D-6E8A-4147-A177-3AD203B41FA5}">
                      <a16:colId xmlns:a16="http://schemas.microsoft.com/office/drawing/2014/main" val="1418551430"/>
                    </a:ext>
                  </a:extLst>
                </a:gridCol>
                <a:gridCol w="1352065">
                  <a:extLst>
                    <a:ext uri="{9D8B030D-6E8A-4147-A177-3AD203B41FA5}">
                      <a16:colId xmlns:a16="http://schemas.microsoft.com/office/drawing/2014/main" val="113328977"/>
                    </a:ext>
                  </a:extLst>
                </a:gridCol>
                <a:gridCol w="1352963">
                  <a:extLst>
                    <a:ext uri="{9D8B030D-6E8A-4147-A177-3AD203B41FA5}">
                      <a16:colId xmlns:a16="http://schemas.microsoft.com/office/drawing/2014/main" val="2670223031"/>
                    </a:ext>
                  </a:extLst>
                </a:gridCol>
              </a:tblGrid>
              <a:tr h="4147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IL" sz="18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2.16</a:t>
                      </a:r>
                      <a:endParaRPr lang="en-US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IL" sz="18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1.55</a:t>
                      </a:r>
                      <a:endParaRPr lang="en-US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98.1 kPa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8067348"/>
                  </a:ext>
                </a:extLst>
              </a:tr>
            </a:tbl>
          </a:graphicData>
        </a:graphic>
      </p:graphicFrame>
      <p:pic>
        <p:nvPicPr>
          <p:cNvPr id="13" name="Content Placeholder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5706" y="2279822"/>
            <a:ext cx="3309930" cy="4169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438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BF58719-ECF0-7749-57AF-E5FADE235E0D}"/>
              </a:ext>
            </a:extLst>
          </p:cNvPr>
          <p:cNvSpPr txBox="1"/>
          <p:nvPr/>
        </p:nvSpPr>
        <p:spPr>
          <a:xfrm>
            <a:off x="2254928" y="461639"/>
            <a:ext cx="405341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Design of a Big Boulder Retaining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Wall</a:t>
            </a:r>
            <a:endParaRPr lang="ar-SA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72C920-3697-484B-375C-05C977C7ADAA}"/>
              </a:ext>
            </a:extLst>
          </p:cNvPr>
          <p:cNvSpPr txBox="1"/>
          <p:nvPr/>
        </p:nvSpPr>
        <p:spPr>
          <a:xfrm>
            <a:off x="2198971" y="1200303"/>
            <a:ext cx="38970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Constant value that uses it in design </a:t>
            </a:r>
          </a:p>
          <a:p>
            <a:endParaRPr lang="en-US" b="1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90E0574-1D00-7905-FB21-9ED8414831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8971" y="2058446"/>
            <a:ext cx="6953250" cy="336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0097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F478BF4-5F03-F6F3-FEE1-E653C0F82F48}"/>
              </a:ext>
            </a:extLst>
          </p:cNvPr>
          <p:cNvSpPr txBox="1"/>
          <p:nvPr/>
        </p:nvSpPr>
        <p:spPr>
          <a:xfrm>
            <a:off x="1748901" y="825623"/>
            <a:ext cx="2591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u="sng" dirty="0"/>
              <a:t>In put data in prokon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763AE6-AAA0-2566-798A-2CC39197C0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8901" y="1251752"/>
            <a:ext cx="9240548" cy="49004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4BF2652-A353-1BF1-D118-9BB39C9DC2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0913" y="2611607"/>
            <a:ext cx="3798536" cy="354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8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53D56E-4F33-D0F7-C251-F21CA8E2F5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3794" y="1301642"/>
            <a:ext cx="5468645" cy="405159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A957DD-6FF2-B5FD-F56E-57B01BFB57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6423" y="1301642"/>
            <a:ext cx="4675526" cy="40515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7DFA7D-B5E4-9604-1406-A5DA358B88BC}"/>
              </a:ext>
            </a:extLst>
          </p:cNvPr>
          <p:cNvSpPr txBox="1"/>
          <p:nvPr/>
        </p:nvSpPr>
        <p:spPr>
          <a:xfrm>
            <a:off x="1695635" y="372862"/>
            <a:ext cx="8345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 boulder wall with height (H1) = 4.5m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7B4C98-7CE1-4E29-36E1-D291841D85C9}"/>
              </a:ext>
            </a:extLst>
          </p:cNvPr>
          <p:cNvSpPr txBox="1"/>
          <p:nvPr/>
        </p:nvSpPr>
        <p:spPr>
          <a:xfrm>
            <a:off x="1828800" y="5610687"/>
            <a:ext cx="4811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In put data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C9C8FA-539C-4B16-B9CB-37B8243DEE01}"/>
              </a:ext>
            </a:extLst>
          </p:cNvPr>
          <p:cNvSpPr txBox="1"/>
          <p:nvPr/>
        </p:nvSpPr>
        <p:spPr>
          <a:xfrm>
            <a:off x="7501631" y="5610687"/>
            <a:ext cx="39505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Out put data </a:t>
            </a:r>
          </a:p>
        </p:txBody>
      </p:sp>
    </p:spTree>
    <p:extLst>
      <p:ext uri="{BB962C8B-B14F-4D97-AF65-F5344CB8AC3E}">
        <p14:creationId xmlns:p14="http://schemas.microsoft.com/office/powerpoint/2010/main" val="127506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5691A24-D72F-8F55-2361-9A55DAF95C29}"/>
              </a:ext>
            </a:extLst>
          </p:cNvPr>
          <p:cNvSpPr txBox="1"/>
          <p:nvPr/>
        </p:nvSpPr>
        <p:spPr>
          <a:xfrm>
            <a:off x="2024107" y="523783"/>
            <a:ext cx="835388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The wall</a:t>
            </a:r>
            <a:r>
              <a:rPr lang="ar-SA" dirty="0"/>
              <a:t> </a:t>
            </a:r>
            <a:r>
              <a:rPr lang="en-US" dirty="0"/>
              <a:t>was designed completely twice.</a:t>
            </a:r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/>
              <a:t>The first time, no adjustments were made to the values of Ab &amp; X.</a:t>
            </a:r>
          </a:p>
          <a:p>
            <a:endParaRPr lang="en-US" dirty="0"/>
          </a:p>
          <a:p>
            <a:endParaRPr lang="en-US" dirty="0"/>
          </a:p>
          <a:p>
            <a:pPr algn="ctr"/>
            <a:r>
              <a:rPr lang="en-US" sz="1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This table is contained input and output values without any editing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34704CC-D07A-6D03-CB73-9517B447B0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007908"/>
              </p:ext>
            </p:extLst>
          </p:nvPr>
        </p:nvGraphicFramePr>
        <p:xfrm>
          <a:off x="2024107" y="2592279"/>
          <a:ext cx="7998780" cy="3559945"/>
        </p:xfrm>
        <a:graphic>
          <a:graphicData uri="http://schemas.openxmlformats.org/drawingml/2006/table">
            <a:tbl>
              <a:tblPr firstRow="1" firstCol="1" bandRow="1"/>
              <a:tblGrid>
                <a:gridCol w="1331948">
                  <a:extLst>
                    <a:ext uri="{9D8B030D-6E8A-4147-A177-3AD203B41FA5}">
                      <a16:colId xmlns:a16="http://schemas.microsoft.com/office/drawing/2014/main" val="3729913895"/>
                    </a:ext>
                  </a:extLst>
                </a:gridCol>
                <a:gridCol w="1332835">
                  <a:extLst>
                    <a:ext uri="{9D8B030D-6E8A-4147-A177-3AD203B41FA5}">
                      <a16:colId xmlns:a16="http://schemas.microsoft.com/office/drawing/2014/main" val="1675923037"/>
                    </a:ext>
                  </a:extLst>
                </a:gridCol>
                <a:gridCol w="1332835">
                  <a:extLst>
                    <a:ext uri="{9D8B030D-6E8A-4147-A177-3AD203B41FA5}">
                      <a16:colId xmlns:a16="http://schemas.microsoft.com/office/drawing/2014/main" val="2059820228"/>
                    </a:ext>
                  </a:extLst>
                </a:gridCol>
                <a:gridCol w="1334607">
                  <a:extLst>
                    <a:ext uri="{9D8B030D-6E8A-4147-A177-3AD203B41FA5}">
                      <a16:colId xmlns:a16="http://schemas.microsoft.com/office/drawing/2014/main" val="933644841"/>
                    </a:ext>
                  </a:extLst>
                </a:gridCol>
                <a:gridCol w="1332835">
                  <a:extLst>
                    <a:ext uri="{9D8B030D-6E8A-4147-A177-3AD203B41FA5}">
                      <a16:colId xmlns:a16="http://schemas.microsoft.com/office/drawing/2014/main" val="399429238"/>
                    </a:ext>
                  </a:extLst>
                </a:gridCol>
                <a:gridCol w="1333720">
                  <a:extLst>
                    <a:ext uri="{9D8B030D-6E8A-4147-A177-3AD203B41FA5}">
                      <a16:colId xmlns:a16="http://schemas.microsoft.com/office/drawing/2014/main" val="450928114"/>
                    </a:ext>
                  </a:extLst>
                </a:gridCol>
              </a:tblGrid>
              <a:tr h="393417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 put data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Results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8087577"/>
                  </a:ext>
                </a:extLst>
              </a:tr>
              <a:tr h="3934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H1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Ab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FS slid &gt;1.5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FS ovt &gt;2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Pmax &lt; 220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1208306"/>
                  </a:ext>
                </a:extLst>
              </a:tr>
              <a:tr h="4030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2.48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8.51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134.3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4725830"/>
                  </a:ext>
                </a:extLst>
              </a:tr>
              <a:tr h="3934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2.25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2.30 OK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23.60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195.3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1408976"/>
                  </a:ext>
                </a:extLst>
              </a:tr>
              <a:tr h="3934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2.19 OK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19.58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260.8 </a:t>
                      </a:r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NOT OK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8695490"/>
                  </a:ext>
                </a:extLst>
              </a:tr>
              <a:tr h="3934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3.75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2.15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22.56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319.7 </a:t>
                      </a:r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NOT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3591006"/>
                  </a:ext>
                </a:extLst>
              </a:tr>
              <a:tr h="3934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2.13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27.83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377.5 </a:t>
                      </a:r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NOT OK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6232589"/>
                  </a:ext>
                </a:extLst>
              </a:tr>
              <a:tr h="4030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5.25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2.12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26.66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434.6 </a:t>
                      </a:r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NOTOK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415186"/>
                  </a:ext>
                </a:extLst>
              </a:tr>
              <a:tr h="3934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2.11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28.21 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491.2 </a:t>
                      </a:r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NOT OK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65435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538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CCD0F4C-D209-5254-01A8-DABF508613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492704"/>
              </p:ext>
            </p:extLst>
          </p:nvPr>
        </p:nvGraphicFramePr>
        <p:xfrm>
          <a:off x="1917577" y="2154613"/>
          <a:ext cx="8871622" cy="3856042"/>
        </p:xfrm>
        <a:graphic>
          <a:graphicData uri="http://schemas.openxmlformats.org/drawingml/2006/table">
            <a:tbl>
              <a:tblPr firstRow="1" firstCol="1" bandRow="1"/>
              <a:tblGrid>
                <a:gridCol w="1480574">
                  <a:extLst>
                    <a:ext uri="{9D8B030D-6E8A-4147-A177-3AD203B41FA5}">
                      <a16:colId xmlns:a16="http://schemas.microsoft.com/office/drawing/2014/main" val="1926710346"/>
                    </a:ext>
                  </a:extLst>
                </a:gridCol>
                <a:gridCol w="1481559">
                  <a:extLst>
                    <a:ext uri="{9D8B030D-6E8A-4147-A177-3AD203B41FA5}">
                      <a16:colId xmlns:a16="http://schemas.microsoft.com/office/drawing/2014/main" val="2306282636"/>
                    </a:ext>
                  </a:extLst>
                </a:gridCol>
                <a:gridCol w="1481559">
                  <a:extLst>
                    <a:ext uri="{9D8B030D-6E8A-4147-A177-3AD203B41FA5}">
                      <a16:colId xmlns:a16="http://schemas.microsoft.com/office/drawing/2014/main" val="3510462096"/>
                    </a:ext>
                  </a:extLst>
                </a:gridCol>
                <a:gridCol w="997885">
                  <a:extLst>
                    <a:ext uri="{9D8B030D-6E8A-4147-A177-3AD203B41FA5}">
                      <a16:colId xmlns:a16="http://schemas.microsoft.com/office/drawing/2014/main" val="2196827863"/>
                    </a:ext>
                  </a:extLst>
                </a:gridCol>
                <a:gridCol w="2094278">
                  <a:extLst>
                    <a:ext uri="{9D8B030D-6E8A-4147-A177-3AD203B41FA5}">
                      <a16:colId xmlns:a16="http://schemas.microsoft.com/office/drawing/2014/main" val="11034864"/>
                    </a:ext>
                  </a:extLst>
                </a:gridCol>
                <a:gridCol w="1335767">
                  <a:extLst>
                    <a:ext uri="{9D8B030D-6E8A-4147-A177-3AD203B41FA5}">
                      <a16:colId xmlns:a16="http://schemas.microsoft.com/office/drawing/2014/main" val="1139375615"/>
                    </a:ext>
                  </a:extLst>
                </a:gridCol>
              </a:tblGrid>
              <a:tr h="366224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 put data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Results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4512067"/>
                  </a:ext>
                </a:extLst>
              </a:tr>
              <a:tr h="426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H1 (m)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Ab (m)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 (m)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FS slid &gt;1.5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FS OVT &gt;2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Pmax &lt; 220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935549"/>
                  </a:ext>
                </a:extLst>
              </a:tr>
              <a:tr h="3751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1.5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0.2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2.48 OK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8.51 OK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134.3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14576"/>
                  </a:ext>
                </a:extLst>
              </a:tr>
              <a:tr h="3662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4.5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2.25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0.4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2.30 OK 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23.60 OK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195.3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4591472"/>
                  </a:ext>
                </a:extLst>
              </a:tr>
              <a:tr h="3662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3.5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0.6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2.46 OK 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11.37 OK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225.8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7299759"/>
                  </a:ext>
                </a:extLst>
              </a:tr>
              <a:tr h="3662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7.5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4.5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2.47 OK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24.52 OK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246.25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3780045"/>
                  </a:ext>
                </a:extLst>
              </a:tr>
              <a:tr h="6116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6.5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1.1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2.88 OK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-5.22 OK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No overturning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263.44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2282978"/>
                  </a:ext>
                </a:extLst>
              </a:tr>
              <a:tr h="6116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10.5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7.5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2.75 OK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-6.73 OK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No overturning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269.2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1510018"/>
                  </a:ext>
                </a:extLst>
              </a:tr>
              <a:tr h="3662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2.52 OK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12.80 OK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282.37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776930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11E21E1-646C-D7FC-14E0-F38778869308}"/>
              </a:ext>
            </a:extLst>
          </p:cNvPr>
          <p:cNvSpPr txBox="1"/>
          <p:nvPr/>
        </p:nvSpPr>
        <p:spPr>
          <a:xfrm>
            <a:off x="3207057" y="1461206"/>
            <a:ext cx="67092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u="sng" dirty="0"/>
              <a:t>This table is contained input and output values after editing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972BB4-A39C-934D-EB07-64134A9FF0BE}"/>
              </a:ext>
            </a:extLst>
          </p:cNvPr>
          <p:cNvSpPr txBox="1"/>
          <p:nvPr/>
        </p:nvSpPr>
        <p:spPr>
          <a:xfrm>
            <a:off x="1917577" y="639192"/>
            <a:ext cx="7592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The second time, some adjustments were made to the values of Ab &amp; X.</a:t>
            </a:r>
          </a:p>
        </p:txBody>
      </p:sp>
    </p:spTree>
    <p:extLst>
      <p:ext uri="{BB962C8B-B14F-4D97-AF65-F5344CB8AC3E}">
        <p14:creationId xmlns:p14="http://schemas.microsoft.com/office/powerpoint/2010/main" val="352639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627BAC7-F499-0B84-8F92-4278493D2C88}"/>
              </a:ext>
            </a:extLst>
          </p:cNvPr>
          <p:cNvSpPr txBox="1"/>
          <p:nvPr/>
        </p:nvSpPr>
        <p:spPr>
          <a:xfrm>
            <a:off x="2121763" y="967665"/>
            <a:ext cx="77945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purpose of changing these dimensions?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Reducing the pressure value on the base.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Ensuring that the wall is safer in terms of</a:t>
            </a:r>
            <a:r>
              <a:rPr lang="ar-S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sliding and over turning.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9B4EAC-E909-1C22-CCAE-09DFCDC3D47E}"/>
              </a:ext>
            </a:extLst>
          </p:cNvPr>
          <p:cNvSpPr txBox="1"/>
          <p:nvPr/>
        </p:nvSpPr>
        <p:spPr>
          <a:xfrm>
            <a:off x="2121763" y="2751014"/>
            <a:ext cx="79100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final design results it has been concluded that: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security transaction values are acceptable.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Some pressure values on the base exceeded 220 Kpa.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solve this problem there is two suggestions: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Adding a base course layer</a:t>
            </a:r>
            <a:r>
              <a:rPr lang="ar-S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Adding a concrete layer</a:t>
            </a:r>
            <a:r>
              <a:rPr lang="ar-S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745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BF12A79-46E1-D2E0-02AD-D38A55974262}"/>
              </a:ext>
            </a:extLst>
          </p:cNvPr>
          <p:cNvSpPr txBox="1"/>
          <p:nvPr/>
        </p:nvSpPr>
        <p:spPr>
          <a:xfrm>
            <a:off x="2547891" y="896645"/>
            <a:ext cx="8398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Comparing manual results with the program's design results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447D8F-2A53-AC37-8E9B-74AFD3E5F39D}"/>
              </a:ext>
            </a:extLst>
          </p:cNvPr>
          <p:cNvSpPr txBox="1"/>
          <p:nvPr/>
        </p:nvSpPr>
        <p:spPr>
          <a:xfrm>
            <a:off x="2290439" y="1633491"/>
            <a:ext cx="39416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wall height 6m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1643A19-7D1A-CC83-95C8-CD8B7D689E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6881167"/>
              </p:ext>
            </p:extLst>
          </p:nvPr>
        </p:nvGraphicFramePr>
        <p:xfrm>
          <a:off x="2033275" y="2584862"/>
          <a:ext cx="5937885" cy="312420"/>
        </p:xfrm>
        <a:graphic>
          <a:graphicData uri="http://schemas.openxmlformats.org/drawingml/2006/table">
            <a:tbl>
              <a:tblPr firstRow="1" firstCol="1" bandRow="1"/>
              <a:tblGrid>
                <a:gridCol w="2982608">
                  <a:extLst>
                    <a:ext uri="{9D8B030D-6E8A-4147-A177-3AD203B41FA5}">
                      <a16:colId xmlns:a16="http://schemas.microsoft.com/office/drawing/2014/main" val="4253473935"/>
                    </a:ext>
                  </a:extLst>
                </a:gridCol>
                <a:gridCol w="2955277">
                  <a:extLst>
                    <a:ext uri="{9D8B030D-6E8A-4147-A177-3AD203B41FA5}">
                      <a16:colId xmlns:a16="http://schemas.microsoft.com/office/drawing/2014/main" val="907338903"/>
                    </a:ext>
                  </a:extLst>
                </a:gridCol>
              </a:tblGrid>
              <a:tr h="3124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 put data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Results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6343052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0F585B8C-524A-7B4A-89BF-D0E433C49CC5}"/>
              </a:ext>
            </a:extLst>
          </p:cNvPr>
          <p:cNvSpPr txBox="1"/>
          <p:nvPr/>
        </p:nvSpPr>
        <p:spPr>
          <a:xfrm>
            <a:off x="2693877" y="2215161"/>
            <a:ext cx="461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/>
              <a:t>Prokon in put and out put data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1009BE7-F30A-4C3C-6D28-621AF0164AAE}"/>
              </a:ext>
            </a:extLst>
          </p:cNvPr>
          <p:cNvSpPr txBox="1"/>
          <p:nvPr/>
        </p:nvSpPr>
        <p:spPr>
          <a:xfrm>
            <a:off x="2166151" y="3713106"/>
            <a:ext cx="8291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/>
              <a:t>Hand calculations: 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1C6DEB0-8018-C220-2147-487F4383F2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7789678"/>
              </p:ext>
            </p:extLst>
          </p:nvPr>
        </p:nvGraphicFramePr>
        <p:xfrm>
          <a:off x="2033128" y="3323921"/>
          <a:ext cx="5937886" cy="401224"/>
        </p:xfrm>
        <a:graphic>
          <a:graphicData uri="http://schemas.openxmlformats.org/drawingml/2006/table">
            <a:tbl>
              <a:tblPr firstRow="1" firstCol="1" bandRow="1"/>
              <a:tblGrid>
                <a:gridCol w="1029668">
                  <a:extLst>
                    <a:ext uri="{9D8B030D-6E8A-4147-A177-3AD203B41FA5}">
                      <a16:colId xmlns:a16="http://schemas.microsoft.com/office/drawing/2014/main" val="486350178"/>
                    </a:ext>
                  </a:extLst>
                </a:gridCol>
                <a:gridCol w="932155">
                  <a:extLst>
                    <a:ext uri="{9D8B030D-6E8A-4147-A177-3AD203B41FA5}">
                      <a16:colId xmlns:a16="http://schemas.microsoft.com/office/drawing/2014/main" val="75550922"/>
                    </a:ext>
                  </a:extLst>
                </a:gridCol>
                <a:gridCol w="1020785">
                  <a:extLst>
                    <a:ext uri="{9D8B030D-6E8A-4147-A177-3AD203B41FA5}">
                      <a16:colId xmlns:a16="http://schemas.microsoft.com/office/drawing/2014/main" val="56615837"/>
                    </a:ext>
                  </a:extLst>
                </a:gridCol>
                <a:gridCol w="958936">
                  <a:extLst>
                    <a:ext uri="{9D8B030D-6E8A-4147-A177-3AD203B41FA5}">
                      <a16:colId xmlns:a16="http://schemas.microsoft.com/office/drawing/2014/main" val="1390707423"/>
                    </a:ext>
                  </a:extLst>
                </a:gridCol>
                <a:gridCol w="941033">
                  <a:extLst>
                    <a:ext uri="{9D8B030D-6E8A-4147-A177-3AD203B41FA5}">
                      <a16:colId xmlns:a16="http://schemas.microsoft.com/office/drawing/2014/main" val="3024905485"/>
                    </a:ext>
                  </a:extLst>
                </a:gridCol>
                <a:gridCol w="1055309">
                  <a:extLst>
                    <a:ext uri="{9D8B030D-6E8A-4147-A177-3AD203B41FA5}">
                      <a16:colId xmlns:a16="http://schemas.microsoft.com/office/drawing/2014/main" val="284781037"/>
                    </a:ext>
                  </a:extLst>
                </a:gridCol>
              </a:tblGrid>
              <a:tr h="4012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3.5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0.6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2.46 OK 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11.37 OK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225.8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22109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03F8694E-CD6F-9CA7-417E-48CC0FE3F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951128"/>
              </p:ext>
            </p:extLst>
          </p:nvPr>
        </p:nvGraphicFramePr>
        <p:xfrm>
          <a:off x="2033128" y="2889533"/>
          <a:ext cx="5937886" cy="426431"/>
        </p:xfrm>
        <a:graphic>
          <a:graphicData uri="http://schemas.openxmlformats.org/drawingml/2006/table">
            <a:tbl>
              <a:tblPr firstRow="1" firstCol="1" bandRow="1"/>
              <a:tblGrid>
                <a:gridCol w="1023160">
                  <a:extLst>
                    <a:ext uri="{9D8B030D-6E8A-4147-A177-3AD203B41FA5}">
                      <a16:colId xmlns:a16="http://schemas.microsoft.com/office/drawing/2014/main" val="366148976"/>
                    </a:ext>
                  </a:extLst>
                </a:gridCol>
                <a:gridCol w="947541">
                  <a:extLst>
                    <a:ext uri="{9D8B030D-6E8A-4147-A177-3AD203B41FA5}">
                      <a16:colId xmlns:a16="http://schemas.microsoft.com/office/drawing/2014/main" val="1987111132"/>
                    </a:ext>
                  </a:extLst>
                </a:gridCol>
                <a:gridCol w="1012054">
                  <a:extLst>
                    <a:ext uri="{9D8B030D-6E8A-4147-A177-3AD203B41FA5}">
                      <a16:colId xmlns:a16="http://schemas.microsoft.com/office/drawing/2014/main" val="559008049"/>
                    </a:ext>
                  </a:extLst>
                </a:gridCol>
                <a:gridCol w="958789">
                  <a:extLst>
                    <a:ext uri="{9D8B030D-6E8A-4147-A177-3AD203B41FA5}">
                      <a16:colId xmlns:a16="http://schemas.microsoft.com/office/drawing/2014/main" val="1471644222"/>
                    </a:ext>
                  </a:extLst>
                </a:gridCol>
                <a:gridCol w="941033">
                  <a:extLst>
                    <a:ext uri="{9D8B030D-6E8A-4147-A177-3AD203B41FA5}">
                      <a16:colId xmlns:a16="http://schemas.microsoft.com/office/drawing/2014/main" val="1351269806"/>
                    </a:ext>
                  </a:extLst>
                </a:gridCol>
                <a:gridCol w="1055309">
                  <a:extLst>
                    <a:ext uri="{9D8B030D-6E8A-4147-A177-3AD203B41FA5}">
                      <a16:colId xmlns:a16="http://schemas.microsoft.com/office/drawing/2014/main" val="515553101"/>
                    </a:ext>
                  </a:extLst>
                </a:gridCol>
              </a:tblGrid>
              <a:tr h="426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H1 (m)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Ab (m)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 (m)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FS slid &gt;1.5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FS ovt &gt;2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Pmax &lt; 220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0169311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C3CA3606-312D-1759-408E-DB502999C2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097646"/>
              </p:ext>
            </p:extLst>
          </p:nvPr>
        </p:nvGraphicFramePr>
        <p:xfrm>
          <a:off x="2033128" y="4167160"/>
          <a:ext cx="5937885" cy="312420"/>
        </p:xfrm>
        <a:graphic>
          <a:graphicData uri="http://schemas.openxmlformats.org/drawingml/2006/table">
            <a:tbl>
              <a:tblPr firstRow="1" firstCol="1" bandRow="1"/>
              <a:tblGrid>
                <a:gridCol w="2982608">
                  <a:extLst>
                    <a:ext uri="{9D8B030D-6E8A-4147-A177-3AD203B41FA5}">
                      <a16:colId xmlns:a16="http://schemas.microsoft.com/office/drawing/2014/main" val="1045623911"/>
                    </a:ext>
                  </a:extLst>
                </a:gridCol>
                <a:gridCol w="2955277">
                  <a:extLst>
                    <a:ext uri="{9D8B030D-6E8A-4147-A177-3AD203B41FA5}">
                      <a16:colId xmlns:a16="http://schemas.microsoft.com/office/drawing/2014/main" val="2790882646"/>
                    </a:ext>
                  </a:extLst>
                </a:gridCol>
              </a:tblGrid>
              <a:tr h="3124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 put data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Results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949094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95EBC08-308B-331E-4966-4D49098203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3086791"/>
              </p:ext>
            </p:extLst>
          </p:nvPr>
        </p:nvGraphicFramePr>
        <p:xfrm>
          <a:off x="2033128" y="4479580"/>
          <a:ext cx="5937886" cy="426431"/>
        </p:xfrm>
        <a:graphic>
          <a:graphicData uri="http://schemas.openxmlformats.org/drawingml/2006/table">
            <a:tbl>
              <a:tblPr firstRow="1" firstCol="1" bandRow="1"/>
              <a:tblGrid>
                <a:gridCol w="1023160">
                  <a:extLst>
                    <a:ext uri="{9D8B030D-6E8A-4147-A177-3AD203B41FA5}">
                      <a16:colId xmlns:a16="http://schemas.microsoft.com/office/drawing/2014/main" val="3462799167"/>
                    </a:ext>
                  </a:extLst>
                </a:gridCol>
                <a:gridCol w="947541">
                  <a:extLst>
                    <a:ext uri="{9D8B030D-6E8A-4147-A177-3AD203B41FA5}">
                      <a16:colId xmlns:a16="http://schemas.microsoft.com/office/drawing/2014/main" val="3423106918"/>
                    </a:ext>
                  </a:extLst>
                </a:gridCol>
                <a:gridCol w="1012054">
                  <a:extLst>
                    <a:ext uri="{9D8B030D-6E8A-4147-A177-3AD203B41FA5}">
                      <a16:colId xmlns:a16="http://schemas.microsoft.com/office/drawing/2014/main" val="1105042144"/>
                    </a:ext>
                  </a:extLst>
                </a:gridCol>
                <a:gridCol w="958789">
                  <a:extLst>
                    <a:ext uri="{9D8B030D-6E8A-4147-A177-3AD203B41FA5}">
                      <a16:colId xmlns:a16="http://schemas.microsoft.com/office/drawing/2014/main" val="1679247753"/>
                    </a:ext>
                  </a:extLst>
                </a:gridCol>
                <a:gridCol w="941033">
                  <a:extLst>
                    <a:ext uri="{9D8B030D-6E8A-4147-A177-3AD203B41FA5}">
                      <a16:colId xmlns:a16="http://schemas.microsoft.com/office/drawing/2014/main" val="2960586515"/>
                    </a:ext>
                  </a:extLst>
                </a:gridCol>
                <a:gridCol w="1055309">
                  <a:extLst>
                    <a:ext uri="{9D8B030D-6E8A-4147-A177-3AD203B41FA5}">
                      <a16:colId xmlns:a16="http://schemas.microsoft.com/office/drawing/2014/main" val="298455325"/>
                    </a:ext>
                  </a:extLst>
                </a:gridCol>
              </a:tblGrid>
              <a:tr h="4264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H1 (m)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Ab (m)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 (m)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FS slid &gt;1.5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FS ovt &gt;2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Pmax &lt; 220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5871238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30B59AFA-EE5D-C832-0509-CB8BD9EB93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665843"/>
              </p:ext>
            </p:extLst>
          </p:nvPr>
        </p:nvGraphicFramePr>
        <p:xfrm>
          <a:off x="2033128" y="4906011"/>
          <a:ext cx="5937886" cy="401224"/>
        </p:xfrm>
        <a:graphic>
          <a:graphicData uri="http://schemas.openxmlformats.org/drawingml/2006/table">
            <a:tbl>
              <a:tblPr firstRow="1" firstCol="1" bandRow="1"/>
              <a:tblGrid>
                <a:gridCol w="1029668">
                  <a:extLst>
                    <a:ext uri="{9D8B030D-6E8A-4147-A177-3AD203B41FA5}">
                      <a16:colId xmlns:a16="http://schemas.microsoft.com/office/drawing/2014/main" val="162358074"/>
                    </a:ext>
                  </a:extLst>
                </a:gridCol>
                <a:gridCol w="932155">
                  <a:extLst>
                    <a:ext uri="{9D8B030D-6E8A-4147-A177-3AD203B41FA5}">
                      <a16:colId xmlns:a16="http://schemas.microsoft.com/office/drawing/2014/main" val="797728330"/>
                    </a:ext>
                  </a:extLst>
                </a:gridCol>
                <a:gridCol w="1020785">
                  <a:extLst>
                    <a:ext uri="{9D8B030D-6E8A-4147-A177-3AD203B41FA5}">
                      <a16:colId xmlns:a16="http://schemas.microsoft.com/office/drawing/2014/main" val="752850670"/>
                    </a:ext>
                  </a:extLst>
                </a:gridCol>
                <a:gridCol w="958936">
                  <a:extLst>
                    <a:ext uri="{9D8B030D-6E8A-4147-A177-3AD203B41FA5}">
                      <a16:colId xmlns:a16="http://schemas.microsoft.com/office/drawing/2014/main" val="3506467704"/>
                    </a:ext>
                  </a:extLst>
                </a:gridCol>
                <a:gridCol w="941033">
                  <a:extLst>
                    <a:ext uri="{9D8B030D-6E8A-4147-A177-3AD203B41FA5}">
                      <a16:colId xmlns:a16="http://schemas.microsoft.com/office/drawing/2014/main" val="3715442289"/>
                    </a:ext>
                  </a:extLst>
                </a:gridCol>
                <a:gridCol w="1055309">
                  <a:extLst>
                    <a:ext uri="{9D8B030D-6E8A-4147-A177-3AD203B41FA5}">
                      <a16:colId xmlns:a16="http://schemas.microsoft.com/office/drawing/2014/main" val="2079336831"/>
                    </a:ext>
                  </a:extLst>
                </a:gridCol>
              </a:tblGrid>
              <a:tr h="4012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3.5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0.6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2.04   OK 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4.46 OK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104.8</a:t>
                      </a:r>
                    </a:p>
                  </a:txBody>
                  <a:tcPr marL="66140" marR="661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95092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972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A252315-0FDC-08A1-BF1C-415559BD43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6074" y="301839"/>
            <a:ext cx="4518733" cy="5474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F1814AD-3444-5B52-3659-9DEBA9161FA0}"/>
              </a:ext>
            </a:extLst>
          </p:cNvPr>
          <p:cNvSpPr txBox="1"/>
          <p:nvPr/>
        </p:nvSpPr>
        <p:spPr>
          <a:xfrm>
            <a:off x="3986074" y="5980875"/>
            <a:ext cx="45187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Final shape for big boulder retaining wall</a:t>
            </a:r>
          </a:p>
        </p:txBody>
      </p:sp>
    </p:spTree>
    <p:extLst>
      <p:ext uri="{BB962C8B-B14F-4D97-AF65-F5344CB8AC3E}">
        <p14:creationId xmlns:p14="http://schemas.microsoft.com/office/powerpoint/2010/main" val="60624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6C010-E458-3541-60D8-B096C5485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685801"/>
            <a:ext cx="10707689" cy="1560250"/>
          </a:xfrm>
        </p:spPr>
        <p:txBody>
          <a:bodyPr>
            <a:normAutofit/>
          </a:bodyPr>
          <a:lstStyle/>
          <a:p>
            <a:pPr algn="l"/>
            <a:r>
              <a:rPr lang="en-US" sz="2400" b="1" dirty="0">
                <a:solidFill>
                  <a:srgbClr val="40404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(Concrete Retaining Walls)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VS</a:t>
            </a:r>
            <a:r>
              <a:rPr lang="en-US" sz="2400" b="1" dirty="0">
                <a:solidFill>
                  <a:srgbClr val="40404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(Big Boulder Retaining Walls)</a:t>
            </a:r>
            <a:br>
              <a:rPr lang="en-US" sz="2400" b="1" dirty="0">
                <a:solidFill>
                  <a:srgbClr val="40404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400" b="1" dirty="0">
                <a:solidFill>
                  <a:srgbClr val="40404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sz="2400" b="1" dirty="0">
                <a:solidFill>
                  <a:srgbClr val="40404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US" sz="2400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296A42A-E0DF-9E20-3E15-117871DE6A9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484311" y="2105444"/>
            <a:ext cx="4863224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comparison will be through these aspects:</a:t>
            </a:r>
          </a:p>
          <a:p>
            <a:pPr mar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dirty="0">
              <a:latin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Cost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Beauty</a:t>
            </a:r>
            <a:endParaRPr lang="en-US" sz="18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Construction Time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Drainage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5966780-38A3-223C-4F23-D4AF45976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072048"/>
            <a:ext cx="5291444" cy="2910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63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CC2D38-1669-2E0E-2098-937987C1241C}"/>
              </a:ext>
            </a:extLst>
          </p:cNvPr>
          <p:cNvSpPr txBox="1"/>
          <p:nvPr/>
        </p:nvSpPr>
        <p:spPr>
          <a:xfrm>
            <a:off x="1935332" y="594804"/>
            <a:ext cx="9969623" cy="4919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Cost</a:t>
            </a:r>
          </a:p>
          <a:p>
            <a:endParaRPr lang="en-US" sz="32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AutoNum type="arabicParenR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For big boulder retaining wall:</a:t>
            </a:r>
          </a:p>
          <a:p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120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cost includes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Transporting stones from the source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operating bulldozers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performing backfilling behind the wall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supervision. 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cost of one square meter is 400 NIS for base width ≤1.5m.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 width &gt; 1.5m, the cost becomes double the original cost.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31E9A4-1F16-B21A-8741-1C1B85BD46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8881" y="1680867"/>
            <a:ext cx="3323485" cy="206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395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3AD45AA-50F2-FBCF-BE29-3167871416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977" y="130922"/>
            <a:ext cx="4511045" cy="60301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22F4FE-FB1B-06FF-EAB5-EA42A92C4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8967" y="130922"/>
            <a:ext cx="5109250" cy="603018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4630E44-4B6F-7843-DD02-A73FB98F8A85}"/>
              </a:ext>
            </a:extLst>
          </p:cNvPr>
          <p:cNvSpPr/>
          <p:nvPr/>
        </p:nvSpPr>
        <p:spPr>
          <a:xfrm>
            <a:off x="9996256" y="5521911"/>
            <a:ext cx="1136342" cy="27520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588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00C9E3-68E5-D7BD-7FCB-C789E5ADD5D3}"/>
              </a:ext>
            </a:extLst>
          </p:cNvPr>
          <p:cNvSpPr txBox="1"/>
          <p:nvPr/>
        </p:nvSpPr>
        <p:spPr>
          <a:xfrm>
            <a:off x="1704513" y="523783"/>
            <a:ext cx="5160387" cy="4109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concrete retaining wall: </a:t>
            </a:r>
          </a:p>
          <a:p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cost includes:</a:t>
            </a: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rtl="0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Workers' wages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Reinforcement steel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Concrete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supervision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cost of executing one cubic meter is 1200 NIS</a:t>
            </a:r>
            <a:endParaRPr lang="en-US" sz="1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AED608-608A-C41C-393D-B343F08C8E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1127" y="1164689"/>
            <a:ext cx="3593677" cy="29893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881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1AECAA-177E-16F9-A144-B7161491EE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0456" y="397784"/>
            <a:ext cx="3171825" cy="33813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B1DC127-C5E6-8B7C-F19B-D9A0B6CC2C02}"/>
              </a:ext>
            </a:extLst>
          </p:cNvPr>
          <p:cNvSpPr txBox="1"/>
          <p:nvPr/>
        </p:nvSpPr>
        <p:spPr>
          <a:xfrm>
            <a:off x="1491449" y="4199138"/>
            <a:ext cx="480612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Area of base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(0.75+0.3+1.17)*0.3=0.666m^2</a:t>
            </a:r>
          </a:p>
          <a:p>
            <a:r>
              <a:rPr lang="en-US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Area of stem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0.5*(0.3+0.2) * (3-0.3)=0.675m^2</a:t>
            </a:r>
          </a:p>
          <a:p>
            <a:r>
              <a:rPr lang="en-US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Total area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=0.66+0.675=1.341m^2</a:t>
            </a:r>
          </a:p>
          <a:p>
            <a:r>
              <a:rPr lang="en-US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Volume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1*1.341=1.341m^3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highlight>
                  <a:srgbClr val="FF00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1200*1.341=1609.2 NIS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EE1EC9-5312-EA2A-77F2-BB193A656D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7573" y="396798"/>
            <a:ext cx="5638800" cy="349567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409CECD-6C38-CEC8-ACC2-C573D070F40F}"/>
              </a:ext>
            </a:extLst>
          </p:cNvPr>
          <p:cNvSpPr/>
          <p:nvPr/>
        </p:nvSpPr>
        <p:spPr>
          <a:xfrm>
            <a:off x="10733103" y="3429000"/>
            <a:ext cx="763480" cy="219722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958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7B86AD7-4DA7-88DA-C829-A20B4837203D}"/>
              </a:ext>
            </a:extLst>
          </p:cNvPr>
          <p:cNvSpPr txBox="1"/>
          <p:nvPr/>
        </p:nvSpPr>
        <p:spPr>
          <a:xfrm>
            <a:off x="1076353" y="479841"/>
            <a:ext cx="100140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Beauty</a:t>
            </a:r>
          </a:p>
          <a:p>
            <a:pPr algn="ctr"/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F46842-BB36-FBBE-EE3D-E28510E478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3318" y="1787432"/>
            <a:ext cx="4837665" cy="37615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289B241-E7FA-438D-D792-BE6FB6501C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324" y="1787432"/>
            <a:ext cx="5486876" cy="37615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4221DED-786F-298E-A1BA-289D0AEE8CB5}"/>
              </a:ext>
            </a:extLst>
          </p:cNvPr>
          <p:cNvSpPr txBox="1"/>
          <p:nvPr/>
        </p:nvSpPr>
        <p:spPr>
          <a:xfrm>
            <a:off x="1713390" y="5779363"/>
            <a:ext cx="3559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Big boulder retaining wall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CB35C7-0140-5045-E6CE-124AF9855892}"/>
              </a:ext>
            </a:extLst>
          </p:cNvPr>
          <p:cNvSpPr txBox="1"/>
          <p:nvPr/>
        </p:nvSpPr>
        <p:spPr>
          <a:xfrm>
            <a:off x="7048870" y="5779363"/>
            <a:ext cx="4243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Concrete retaining wall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307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698663A-7E79-E990-6CE8-9942D7DD3E99}"/>
              </a:ext>
            </a:extLst>
          </p:cNvPr>
          <p:cNvSpPr txBox="1"/>
          <p:nvPr/>
        </p:nvSpPr>
        <p:spPr>
          <a:xfrm>
            <a:off x="1518083" y="514905"/>
            <a:ext cx="885991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Construction Time </a:t>
            </a:r>
          </a:p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611501-906C-884D-1B8F-1CE017853A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9923" y="1305355"/>
            <a:ext cx="4128118" cy="4623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A32B420-7F19-43E9-C0BA-2B0BA90A78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7921" y="1253569"/>
            <a:ext cx="4715283" cy="4623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1DE910C-8FE4-322F-F241-E6E1D2122819}"/>
              </a:ext>
            </a:extLst>
          </p:cNvPr>
          <p:cNvSpPr txBox="1"/>
          <p:nvPr/>
        </p:nvSpPr>
        <p:spPr>
          <a:xfrm>
            <a:off x="1819922" y="6019929"/>
            <a:ext cx="34759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/>
              <a:t>Building Concrete</a:t>
            </a:r>
            <a:r>
              <a:rPr lang="ar-SA" b="1" dirty="0"/>
              <a:t> </a:t>
            </a:r>
            <a:r>
              <a:rPr lang="en-US" b="1" dirty="0"/>
              <a:t>retaining wall</a:t>
            </a:r>
          </a:p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DB12AB-1790-BD4E-0F45-912151B2AC1E}"/>
              </a:ext>
            </a:extLst>
          </p:cNvPr>
          <p:cNvSpPr txBox="1"/>
          <p:nvPr/>
        </p:nvSpPr>
        <p:spPr>
          <a:xfrm>
            <a:off x="5948040" y="6019929"/>
            <a:ext cx="4687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Building</a:t>
            </a:r>
            <a:r>
              <a:rPr lang="ar-SA" b="1" dirty="0"/>
              <a:t> </a:t>
            </a:r>
            <a:r>
              <a:rPr lang="en-US" b="1" dirty="0"/>
              <a:t>Big boulder retaining wall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7994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0A92FBB-1AF8-FD02-99A6-E0FBACCEF9CF}"/>
              </a:ext>
            </a:extLst>
          </p:cNvPr>
          <p:cNvSpPr txBox="1"/>
          <p:nvPr/>
        </p:nvSpPr>
        <p:spPr>
          <a:xfrm>
            <a:off x="1700913" y="461625"/>
            <a:ext cx="9587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Drainage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16FEDB-B37F-48B5-6ECC-BF4FD7645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908" y="1154123"/>
            <a:ext cx="4430924" cy="35349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228CF2A-6077-BDAD-4355-295CD1D664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3105" y="1154122"/>
            <a:ext cx="4348152" cy="35349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14A42A6D-FBFB-B5E3-6C60-550B4626614D}"/>
              </a:ext>
            </a:extLst>
          </p:cNvPr>
          <p:cNvSpPr/>
          <p:nvPr/>
        </p:nvSpPr>
        <p:spPr>
          <a:xfrm>
            <a:off x="7963270" y="2849732"/>
            <a:ext cx="914400" cy="727969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8B03C8-5120-6F7C-5F8A-50B96A9B1B70}"/>
              </a:ext>
            </a:extLst>
          </p:cNvPr>
          <p:cNvSpPr txBox="1"/>
          <p:nvPr/>
        </p:nvSpPr>
        <p:spPr>
          <a:xfrm>
            <a:off x="1944908" y="5273310"/>
            <a:ext cx="4133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Big boulder retaining wall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278C7F0-78B8-3233-7B21-4B1F33EC78CE}"/>
              </a:ext>
            </a:extLst>
          </p:cNvPr>
          <p:cNvSpPr txBox="1"/>
          <p:nvPr/>
        </p:nvSpPr>
        <p:spPr>
          <a:xfrm>
            <a:off x="7343105" y="5273310"/>
            <a:ext cx="35259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Concrete retaining wall</a:t>
            </a:r>
          </a:p>
        </p:txBody>
      </p:sp>
    </p:spTree>
    <p:extLst>
      <p:ext uri="{BB962C8B-B14F-4D97-AF65-F5344CB8AC3E}">
        <p14:creationId xmlns:p14="http://schemas.microsoft.com/office/powerpoint/2010/main" val="204311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5711" y="538821"/>
            <a:ext cx="10018713" cy="1752599"/>
          </a:xfrm>
        </p:spPr>
        <p:txBody>
          <a:bodyPr>
            <a:normAutofit/>
          </a:bodyPr>
          <a:lstStyle/>
          <a:p>
            <a:r>
              <a:rPr lang="en-US" sz="2500" b="1" dirty="0"/>
              <a:t>Concrete Wall vs. Big boulder Wall</a:t>
            </a:r>
            <a:r>
              <a:rPr lang="en-US" sz="2000" b="1" dirty="0"/>
              <a:t/>
            </a:r>
            <a:br>
              <a:rPr lang="en-US" sz="2000" b="1" dirty="0"/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Best type depends on site conditions.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idx="1"/>
          </p:nvPr>
        </p:nvSpPr>
        <p:spPr>
          <a:xfrm>
            <a:off x="1255711" y="1798713"/>
            <a:ext cx="4607188" cy="1536624"/>
          </a:xfrm>
        </p:spPr>
        <p:txBody>
          <a:bodyPr/>
          <a:lstStyle/>
          <a:p>
            <a:r>
              <a:rPr lang="en-US" sz="2000" dirty="0">
                <a:solidFill>
                  <a:schemeClr val="tx1"/>
                </a:solidFill>
              </a:rPr>
              <a:t>Concrete wall: stronger and more precise.</a:t>
            </a:r>
            <a:br>
              <a:rPr lang="en-US" sz="2000" dirty="0">
                <a:solidFill>
                  <a:schemeClr val="tx1"/>
                </a:solidFill>
              </a:rPr>
            </a:b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15" name="Content Placeholder 1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697" y="3335337"/>
            <a:ext cx="4256167" cy="26213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 Placeholder 12"/>
          <p:cNvSpPr>
            <a:spLocks noGrp="1"/>
          </p:cNvSpPr>
          <p:nvPr>
            <p:ph type="body" sz="quarter" idx="3"/>
          </p:nvPr>
        </p:nvSpPr>
        <p:spPr>
          <a:xfrm>
            <a:off x="6379367" y="2438399"/>
            <a:ext cx="5470446" cy="561703"/>
          </a:xfrm>
        </p:spPr>
        <p:txBody>
          <a:bodyPr/>
          <a:lstStyle/>
          <a:p>
            <a:r>
              <a:rPr lang="en-US" sz="2000" dirty="0">
                <a:solidFill>
                  <a:schemeClr val="tx1"/>
                </a:solidFill>
              </a:rPr>
              <a:t> Big Boulder wall: faster and cheaper to construct.</a:t>
            </a:r>
          </a:p>
        </p:txBody>
      </p:sp>
      <p:pic>
        <p:nvPicPr>
          <p:cNvPr id="16" name="Content Placeholder 15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146" y="3284566"/>
            <a:ext cx="4676317" cy="2621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1927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7733E60-189C-2983-1646-52900B3C38DC}"/>
              </a:ext>
            </a:extLst>
          </p:cNvPr>
          <p:cNvSpPr txBox="1"/>
          <p:nvPr/>
        </p:nvSpPr>
        <p:spPr>
          <a:xfrm>
            <a:off x="2805344" y="1216753"/>
            <a:ext cx="583263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our graduation project, which represents the culmination of our academic journey in civil engineering. It is not just a scientific research, but a commitment from us as future engineers to build a safer and more sustainable world, brick by brick 🏗️🌍. Thank you for listening, and we are ready to answer your questions.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BD9CDD-A9ED-7317-F4C1-D2FC89D7C9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3448" y="3463523"/>
            <a:ext cx="7654131" cy="2875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90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869</TotalTime>
  <Words>1428</Words>
  <Application>Microsoft Office PowerPoint</Application>
  <PresentationFormat>Widescreen</PresentationFormat>
  <Paragraphs>445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Arial</vt:lpstr>
      <vt:lpstr>Calibri</vt:lpstr>
      <vt:lpstr>Corbel</vt:lpstr>
      <vt:lpstr>Tahoma</vt:lpstr>
      <vt:lpstr>Times New Roman</vt:lpstr>
      <vt:lpstr>Wingdings</vt:lpstr>
      <vt:lpstr>Parallax</vt:lpstr>
      <vt:lpstr>Graduation Project</vt:lpstr>
      <vt:lpstr>Big Boulder Retaining Walls </vt:lpstr>
      <vt:lpstr>Graduation Project part one </vt:lpstr>
      <vt:lpstr>Advantages and Disadvantages of Big Boulder Walls</vt:lpstr>
      <vt:lpstr>Challenges &amp; Limitations </vt:lpstr>
      <vt:lpstr>Real-Life Applications</vt:lpstr>
      <vt:lpstr>History of Big Boulder Retaining Walls</vt:lpstr>
      <vt:lpstr>Rockery Design in Federal Road Construction </vt:lpstr>
      <vt:lpstr>Causes of Rock Wall Collapse   </vt:lpstr>
      <vt:lpstr>Geological Factors</vt:lpstr>
      <vt:lpstr>Weathering </vt:lpstr>
      <vt:lpstr>Human Activities </vt:lpstr>
      <vt:lpstr>PowerPoint Presentation</vt:lpstr>
      <vt:lpstr>Solutions to Prevent Rock Wall Collapse   1. Rockfall Mitigation  </vt:lpstr>
      <vt:lpstr>PowerPoint Presentation</vt:lpstr>
      <vt:lpstr>PowerPoint Presentation</vt:lpstr>
      <vt:lpstr>Project Goals</vt:lpstr>
      <vt:lpstr>Design of Reinforced Concrete Retaining Wall</vt:lpstr>
      <vt:lpstr>Manual vs. Prokon calculation</vt:lpstr>
      <vt:lpstr>Design of Big Boulder Retaining Wall</vt:lpstr>
      <vt:lpstr>Manual vs. Prokon calculation</vt:lpstr>
      <vt:lpstr>PowerPoint Presentation</vt:lpstr>
      <vt:lpstr>PowerPoint Presentation</vt:lpstr>
      <vt:lpstr>PowerPoint Presentation</vt:lpstr>
      <vt:lpstr>PowerPoint Presentation</vt:lpstr>
      <vt:lpstr>* Reinforcing bars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(Concrete Retaining Walls) VS (Big Boulder Retaining Walls)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Concrete Wall vs. Big boulder Wall  Best type depends on site conditions.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Big Boulder Retaining Walls</dc:title>
  <dc:creator>hp</dc:creator>
  <cp:lastModifiedBy>saeed saymeh</cp:lastModifiedBy>
  <cp:revision>42</cp:revision>
  <dcterms:created xsi:type="dcterms:W3CDTF">2025-02-05T13:41:19Z</dcterms:created>
  <dcterms:modified xsi:type="dcterms:W3CDTF">2025-07-06T07:17:57Z</dcterms:modified>
</cp:coreProperties>
</file>